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0000"/>
    <a:srgbClr val="66FFFF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94613" autoAdjust="0"/>
  </p:normalViewPr>
  <p:slideViewPr>
    <p:cSldViewPr>
      <p:cViewPr varScale="1">
        <p:scale>
          <a:sx n="64" d="100"/>
          <a:sy n="64" d="100"/>
        </p:scale>
        <p:origin x="-12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C793159-0570-449D-966A-C31E68F7A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970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35A41-7BA9-44F9-A2DA-6CFFBEE19A5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F077E-CC82-4585-AE5D-54394A5ED8B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E1C85-6653-4E52-90EC-353EA8FFFC3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690C3-5DC8-4757-A08A-05E052E3B93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6C6F7-ECB7-406E-88E5-0F59257B1B9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9D9E9-BD5D-478C-9822-68EB7FED171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E6DAE-C157-473B-8A46-D7365B7231E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D71EF-6778-46AB-A0D5-75E4E47598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26BD2-6F49-453F-9FF8-83F4DAD9F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1484313"/>
            <a:ext cx="2046287" cy="453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484313"/>
            <a:ext cx="5991225" cy="453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803294-E889-466C-80C3-C3E8B88D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12CDFD60-C2AA-420E-BD38-F41CCF21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739C0DF-E0F2-4847-9373-DA67A156C8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C75555-574A-4092-A0D7-88CE19ADBE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E0BC57-7563-4BD2-ACAF-A01949BD85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B18AC9-7EE5-48E1-A10E-5997200870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460EE-031D-47D7-9E55-B4D550769D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AC619C-057D-4C23-8D70-CD93C1ADEC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7B49-CE63-443D-8B2A-2B4489FA38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D921-A278-4A83-9F7C-1B4B0D13E4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35D81-B97E-4F71-B6DC-3E291529B8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16436A-6CF7-41A2-A454-FFDF7BDF34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FF50B-E6B1-4281-A2ED-8A9CDBE153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843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23850" y="620713"/>
            <a:ext cx="6335713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3348038" y="6669088"/>
            <a:ext cx="2663825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2890FE-894B-457E-9DA6-25D8C1A1A40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" y="30138"/>
            <a:ext cx="26098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8.pn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png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9.png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9.png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6.png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9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7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585913"/>
          </a:xfrm>
        </p:spPr>
        <p:txBody>
          <a:bodyPr/>
          <a:lstStyle/>
          <a:p>
            <a:pPr algn="ctr"/>
            <a:r>
              <a:rPr lang="zh-CN" altLang="en-US" sz="4400">
                <a:ea typeface="华文行楷" pitchFamily="2" charset="-122"/>
              </a:rPr>
              <a:t>模拟电子技术基础</a:t>
            </a:r>
            <a:br>
              <a:rPr lang="zh-CN" altLang="en-US" sz="4400">
                <a:ea typeface="华文行楷" pitchFamily="2" charset="-122"/>
              </a:rPr>
            </a:br>
            <a:r>
              <a:rPr lang="en-US" altLang="zh-CN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 of Analog Electronic</a:t>
            </a:r>
            <a:r>
              <a:rPr lang="en-US" altLang="zh-CN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7088" y="36449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第一章 半导体二极管和三极管</a:t>
            </a:r>
            <a:endParaRPr kumimoji="0" lang="zh-CN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765175"/>
            <a:ext cx="3128962" cy="57943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ea typeface="隶书" pitchFamily="49" charset="-122"/>
              </a:rPr>
              <a:t>PN </a:t>
            </a:r>
            <a:r>
              <a:rPr lang="zh-CN" altLang="en-US" sz="3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结的形成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16588" y="3546475"/>
            <a:ext cx="28892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en-US" altLang="zh-CN" sz="28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因</a:t>
            </a:r>
            <a:r>
              <a:rPr kumimoji="1" lang="zh-CN" altLang="en-US" sz="2400" b="1" dirty="0">
                <a:latin typeface="Times New Roman" pitchFamily="18" charset="0"/>
              </a:rPr>
              <a:t>电场作用所产生的运动称为漂移运动。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7924800" cy="831850"/>
          </a:xfrm>
          <a:prstGeom prst="rect">
            <a:avLst/>
          </a:prstGeom>
          <a:solidFill>
            <a:srgbClr val="00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      </a:t>
            </a:r>
            <a:r>
              <a:rPr kumimoji="1" lang="en-US" altLang="zh-CN" sz="20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参与</a:t>
            </a:r>
            <a:r>
              <a:rPr kumimoji="1" lang="zh-CN" altLang="en-US" sz="2400" b="1" dirty="0">
                <a:latin typeface="Times New Roman" pitchFamily="18" charset="0"/>
              </a:rPr>
              <a:t>扩散运动和漂移运动的载流子数目相同，达到动态平衡，就形成了</a:t>
            </a:r>
            <a:r>
              <a:rPr kumimoji="1" lang="en-US" altLang="zh-CN" sz="2400" b="1" dirty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Times New Roman" pitchFamily="18" charset="0"/>
              </a:rPr>
              <a:t>结。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11188" y="2708275"/>
          <a:ext cx="5029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3" name="Photo Editor 照片" r:id="rId3" imgW="12961905" imgH="6714286" progId="MSPhotoEd.3">
                  <p:embed/>
                </p:oleObj>
              </mc:Choice>
              <mc:Fallback>
                <p:oleObj name="Photo Editor 照片" r:id="rId3" imgW="12961905" imgH="6714286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040" r="-2040"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5029200" cy="2501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7388" y="2784475"/>
            <a:ext cx="2989262" cy="1524000"/>
            <a:chOff x="2832" y="1536"/>
            <a:chExt cx="1883" cy="960"/>
          </a:xfrm>
        </p:grpSpPr>
        <p:sp>
          <p:nvSpPr>
            <p:cNvPr id="13319" name="AutoShape 7"/>
            <p:cNvSpPr>
              <a:spLocks/>
            </p:cNvSpPr>
            <p:nvPr/>
          </p:nvSpPr>
          <p:spPr bwMode="auto">
            <a:xfrm>
              <a:off x="3744" y="1536"/>
              <a:ext cx="971" cy="292"/>
            </a:xfrm>
            <a:prstGeom prst="borderCallout1">
              <a:avLst>
                <a:gd name="adj1" fmla="val 24657"/>
                <a:gd name="adj2" fmla="val -4944"/>
                <a:gd name="adj3" fmla="val 218153"/>
                <a:gd name="adj4" fmla="val -266634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400" b="1"/>
                <a:t>漂移运动</a:t>
              </a: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 flipV="1">
              <a:off x="2832" y="1680"/>
              <a:ext cx="912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5288" y="1341438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由于</a:t>
            </a:r>
            <a:r>
              <a:rPr kumimoji="1" lang="zh-CN" altLang="en-US" sz="2400" b="1" dirty="0">
                <a:latin typeface="Times New Roman" pitchFamily="18" charset="0"/>
              </a:rPr>
              <a:t>扩散运动使</a:t>
            </a:r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区与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区的交界面缺少多数载流子，形成内电场，从而阻止扩散运动的进行。内电场使空穴从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区向</a:t>
            </a:r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区、自由电子从</a:t>
            </a:r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区向</a:t>
            </a:r>
            <a:r>
              <a:rPr kumimoji="1" lang="en-US" altLang="zh-CN" sz="2400" b="1" dirty="0">
                <a:latin typeface="Times New Roman" pitchFamily="18" charset="0"/>
              </a:rPr>
              <a:t>N </a:t>
            </a:r>
            <a:r>
              <a:rPr kumimoji="1" lang="zh-CN" altLang="en-US" sz="2400" b="1" dirty="0">
                <a:latin typeface="Times New Roman" pitchFamily="18" charset="0"/>
              </a:rPr>
              <a:t>区运动。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nimBg="1" autoUpdateAnimBg="0"/>
      <p:bldP spid="1332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z01010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888" r="-1888" b="18332"/>
          <a:stretch>
            <a:fillRect/>
          </a:stretch>
        </p:blipFill>
        <p:spPr bwMode="auto">
          <a:xfrm>
            <a:off x="323850" y="1052513"/>
            <a:ext cx="4191000" cy="29813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339" name="Picture 3" descr="Dz0101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755" r="3510" b="16399"/>
          <a:stretch>
            <a:fillRect/>
          </a:stretch>
        </p:blipFill>
        <p:spPr bwMode="auto">
          <a:xfrm>
            <a:off x="4591050" y="1052513"/>
            <a:ext cx="4267200" cy="2971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00050" y="4319609"/>
            <a:ext cx="3962400" cy="2109787"/>
          </a:xfrm>
          <a:prstGeom prst="rect">
            <a:avLst/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宋体" charset="-122"/>
              </a:rPr>
              <a:t>结加正向电压导通：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</a:t>
            </a:r>
            <a:r>
              <a:rPr kumimoji="1" lang="zh-CN" altLang="en-US" sz="2400" b="1" dirty="0" smtClean="0">
                <a:latin typeface="宋体" charset="-122"/>
              </a:rPr>
              <a:t>  耗尽层</a:t>
            </a:r>
            <a:r>
              <a:rPr kumimoji="1" lang="zh-CN" altLang="en-US" sz="2400" b="1" dirty="0">
                <a:latin typeface="宋体" charset="-122"/>
              </a:rPr>
              <a:t>变窄，扩散运动加剧，由于外电源的作用，形成扩散电流，</a:t>
            </a:r>
            <a:r>
              <a:rPr kumimoji="1" lang="en-US" altLang="zh-CN" sz="2400" b="1" dirty="0">
                <a:latin typeface="宋体" charset="-122"/>
              </a:rPr>
              <a:t>PN</a:t>
            </a:r>
            <a:r>
              <a:rPr kumimoji="1" lang="zh-CN" altLang="en-US" sz="2400" b="1" dirty="0">
                <a:latin typeface="宋体" charset="-122"/>
              </a:rPr>
              <a:t>结处于导通状态。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14850" y="4319609"/>
            <a:ext cx="4267200" cy="2109787"/>
          </a:xfrm>
          <a:prstGeom prst="rect">
            <a:avLst/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宋体" charset="-122"/>
              </a:rPr>
              <a:t>结加反向电压截止：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</a:t>
            </a:r>
            <a:r>
              <a:rPr kumimoji="1" lang="zh-CN" altLang="en-US" sz="2400" b="1" dirty="0" smtClean="0">
                <a:latin typeface="宋体" charset="-122"/>
              </a:rPr>
              <a:t>  耗尽层</a:t>
            </a:r>
            <a:r>
              <a:rPr kumimoji="1" lang="zh-CN" altLang="en-US" sz="2400" b="1" dirty="0">
                <a:latin typeface="宋体" charset="-122"/>
              </a:rPr>
              <a:t>变宽，阻止扩散运动，有利于漂移运动，形成漂移电流。由于电流很小，故可近似认为其截止。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4959357" cy="6858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PN </a:t>
            </a: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结的单向导电性</a:t>
            </a: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3714744" y="3786190"/>
            <a:ext cx="1579563" cy="474662"/>
          </a:xfrm>
          <a:prstGeom prst="borderCallout1">
            <a:avLst>
              <a:gd name="adj1" fmla="val 56730"/>
              <a:gd name="adj2" fmla="val -1880"/>
              <a:gd name="adj3" fmla="val 5104"/>
              <a:gd name="adj4" fmla="val -35360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必要吗？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6753225" cy="6858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四、</a:t>
            </a:r>
            <a:r>
              <a:rPr lang="en-US" altLang="zh-CN" sz="32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PN </a:t>
            </a: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结的电容效应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1. 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势垒电容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7345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  <a:r>
              <a:rPr kumimoji="1" lang="en-US" altLang="zh-CN" sz="2400" dirty="0" smtClean="0">
                <a:latin typeface="Times New Roman" pitchFamily="18" charset="0"/>
              </a:rPr>
              <a:t>      </a:t>
            </a:r>
            <a:r>
              <a:rPr kumimoji="1" lang="en-US" altLang="zh-CN" sz="2400" b="1" dirty="0" smtClean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Times New Roman" pitchFamily="18" charset="0"/>
              </a:rPr>
              <a:t>结外加电压变化时，空间电荷区的宽度将发生变化，有电荷的积累和释放的过程，与电容的充放电相同，其等效电容称为势垒电容</a:t>
            </a:r>
            <a:r>
              <a:rPr kumimoji="1" lang="en-US" altLang="zh-CN" sz="2400" b="1" i="1" dirty="0" err="1">
                <a:latin typeface="Times New Roman" pitchFamily="18" charset="0"/>
              </a:rPr>
              <a:t>C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90588" y="299243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2. 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扩散电容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42988" y="3449638"/>
            <a:ext cx="7345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Times New Roman" pitchFamily="18" charset="0"/>
              </a:rPr>
              <a:t>结外加的正向电压变化时，在扩散路程中载流子的浓度及其梯度均有变化，也有电荷的积累和释放的过程，其等效电容称为扩散电容</a:t>
            </a:r>
            <a:r>
              <a:rPr kumimoji="1" lang="en-US" altLang="zh-CN" sz="2400" b="1" i="1" dirty="0" err="1">
                <a:latin typeface="Times New Roman" pitchFamily="18" charset="0"/>
              </a:rPr>
              <a:t>C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d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33588" y="4745038"/>
            <a:ext cx="3065462" cy="519112"/>
            <a:chOff x="1281" y="2989"/>
            <a:chExt cx="1931" cy="327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2145" y="2989"/>
            <a:ext cx="106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07" name="Equation" r:id="rId3" imgW="787320" imgH="241200" progId="Equation.3">
                    <p:embed/>
                  </p:oleObj>
                </mc:Choice>
                <mc:Fallback>
                  <p:oleObj name="Equation" r:id="rId3" imgW="78732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2989"/>
                          <a:ext cx="1067" cy="32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281" y="2989"/>
              <a:ext cx="1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结电容：</a:t>
              </a: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27088" y="5278438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结电容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不是常量！若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结外加电压频率高到一定程度，则失去单向导电性！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 autoUpdateAnimBg="0"/>
      <p:bldP spid="15364" grpId="0" build="p" autoUpdateAnimBg="0"/>
      <p:bldP spid="15365" grpId="0" build="p" autoUpdateAnimBg="0"/>
      <p:bldP spid="15366" grpId="0" build="p" autoUpdateAnimBg="0"/>
      <p:bldP spid="1537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2663825" cy="1143000"/>
          </a:xfrm>
        </p:spPr>
        <p:txBody>
          <a:bodyPr/>
          <a:lstStyle/>
          <a:p>
            <a:pPr algn="l"/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问题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931150" cy="3992563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b="1" dirty="0"/>
              <a:t>为什么将自然界导电性能中等的半导体材料制成本征半导体，导电性能极差，又将其掺杂，改善导电性能？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b="1" dirty="0"/>
              <a:t>为什么半导体器件的温度稳定性差？是多子还是少子是影响温度稳定性的主要因素？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b="1" dirty="0"/>
              <a:t>为什么半导体器件有最高工作频率？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700213"/>
            <a:ext cx="7772400" cy="685800"/>
          </a:xfrm>
        </p:spPr>
        <p:txBody>
          <a:bodyPr/>
          <a:lstStyle/>
          <a:p>
            <a:r>
              <a:rPr lang="en-US" altLang="zh-CN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§2  </a:t>
            </a:r>
            <a:r>
              <a:rPr lang="zh-CN" altLang="en-US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半导体二极管</a:t>
            </a:r>
          </a:p>
        </p:txBody>
      </p:sp>
      <p:sp>
        <p:nvSpPr>
          <p:cNvPr id="17417" name="Text Box 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24075" y="27813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一、二极管的组成</a:t>
            </a:r>
          </a:p>
        </p:txBody>
      </p:sp>
      <p:sp>
        <p:nvSpPr>
          <p:cNvPr id="1741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335756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二、二极管的伏安特性及电流方程</a:t>
            </a:r>
          </a:p>
        </p:txBody>
      </p:sp>
      <p:sp>
        <p:nvSpPr>
          <p:cNvPr id="1741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3933825"/>
            <a:ext cx="488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三、二极管的等效电路</a:t>
            </a:r>
          </a:p>
        </p:txBody>
      </p:sp>
      <p:sp>
        <p:nvSpPr>
          <p:cNvPr id="17420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45085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四、二极管的主要参数</a:t>
            </a:r>
          </a:p>
        </p:txBody>
      </p:sp>
      <p:sp>
        <p:nvSpPr>
          <p:cNvPr id="17421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5084763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五、稳压二极管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8229600" cy="581025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3200">
                <a:solidFill>
                  <a:schemeClr val="tx1"/>
                </a:solidFill>
                <a:ea typeface="华文行楷" pitchFamily="2" charset="-122"/>
              </a:rPr>
              <a:t>一、二极管的组成</a:t>
            </a:r>
            <a:endParaRPr lang="zh-CN" altLang="en-US" sz="2400">
              <a:solidFill>
                <a:schemeClr val="tx1"/>
              </a:solidFill>
              <a:ea typeface="华文行楷" pitchFamily="2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将</a:t>
            </a:r>
            <a:r>
              <a:rPr kumimoji="1" lang="en-US" altLang="zh-CN" sz="2400" b="1">
                <a:latin typeface="Times New Roman" pitchFamily="18" charset="0"/>
              </a:rPr>
              <a:t>PN</a:t>
            </a:r>
            <a:r>
              <a:rPr kumimoji="1" lang="zh-CN" altLang="en-US" sz="2400" b="1">
                <a:latin typeface="Times New Roman" pitchFamily="18" charset="0"/>
              </a:rPr>
              <a:t>结封装，引出两个电极，就构成了二极管。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859338" y="981075"/>
          <a:ext cx="17954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1" name="Photo Editor 照片" r:id="rId3" imgW="6792273" imgH="2257740" progId="MSPhotoEd.3">
                  <p:embed/>
                </p:oleObj>
              </mc:Choice>
              <mc:Fallback>
                <p:oleObj name="Photo Editor 照片" r:id="rId3" imgW="6792273" imgH="2257740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81075"/>
                        <a:ext cx="17954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30" name="Picture 10" descr="二极管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27335" t="32445" r="12996" b="27780"/>
          <a:stretch>
            <a:fillRect/>
          </a:stretch>
        </p:blipFill>
        <p:spPr>
          <a:xfrm>
            <a:off x="2124075" y="2349500"/>
            <a:ext cx="5256213" cy="2628900"/>
          </a:xfrm>
          <a:noFill/>
          <a:ln/>
        </p:spPr>
      </p:pic>
      <p:sp>
        <p:nvSpPr>
          <p:cNvPr id="56332" name="AutoShape 12"/>
          <p:cNvSpPr>
            <a:spLocks/>
          </p:cNvSpPr>
          <p:nvPr/>
        </p:nvSpPr>
        <p:spPr bwMode="auto">
          <a:xfrm>
            <a:off x="1258888" y="5300663"/>
            <a:ext cx="1130300" cy="720725"/>
          </a:xfrm>
          <a:prstGeom prst="borderCallout1">
            <a:avLst>
              <a:gd name="adj1" fmla="val 15861"/>
              <a:gd name="adj2" fmla="val 106741"/>
              <a:gd name="adj3" fmla="val -43833"/>
              <a:gd name="adj4" fmla="val 171630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小功率二极管</a:t>
            </a:r>
          </a:p>
        </p:txBody>
      </p:sp>
      <p:sp>
        <p:nvSpPr>
          <p:cNvPr id="56333" name="AutoShape 13"/>
          <p:cNvSpPr>
            <a:spLocks/>
          </p:cNvSpPr>
          <p:nvPr/>
        </p:nvSpPr>
        <p:spPr bwMode="auto">
          <a:xfrm>
            <a:off x="3203575" y="5300663"/>
            <a:ext cx="1130300" cy="720725"/>
          </a:xfrm>
          <a:prstGeom prst="borderCallout1">
            <a:avLst>
              <a:gd name="adj1" fmla="val 15861"/>
              <a:gd name="adj2" fmla="val 106741"/>
              <a:gd name="adj3" fmla="val -68500"/>
              <a:gd name="adj4" fmla="val 13946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大功率二极管</a:t>
            </a:r>
          </a:p>
        </p:txBody>
      </p:sp>
      <p:sp>
        <p:nvSpPr>
          <p:cNvPr id="56334" name="AutoShape 14"/>
          <p:cNvSpPr>
            <a:spLocks/>
          </p:cNvSpPr>
          <p:nvPr/>
        </p:nvSpPr>
        <p:spPr bwMode="auto">
          <a:xfrm>
            <a:off x="5926138" y="5229225"/>
            <a:ext cx="1130300" cy="720725"/>
          </a:xfrm>
          <a:prstGeom prst="borderCallout1">
            <a:avLst>
              <a:gd name="adj1" fmla="val 15861"/>
              <a:gd name="adj2" fmla="val -6741"/>
              <a:gd name="adj3" fmla="val -35241"/>
              <a:gd name="adj4" fmla="val -27949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稳压</a:t>
            </a:r>
          </a:p>
          <a:p>
            <a:pPr algn="ctr"/>
            <a:r>
              <a:rPr lang="zh-CN" altLang="en-US" sz="2000" b="1"/>
              <a:t>二极管</a:t>
            </a:r>
          </a:p>
        </p:txBody>
      </p:sp>
      <p:sp>
        <p:nvSpPr>
          <p:cNvPr id="56335" name="AutoShape 15"/>
          <p:cNvSpPr>
            <a:spLocks/>
          </p:cNvSpPr>
          <p:nvPr/>
        </p:nvSpPr>
        <p:spPr bwMode="auto">
          <a:xfrm>
            <a:off x="7654925" y="5229225"/>
            <a:ext cx="1130300" cy="720725"/>
          </a:xfrm>
          <a:prstGeom prst="borderCallout1">
            <a:avLst>
              <a:gd name="adj1" fmla="val 15861"/>
              <a:gd name="adj2" fmla="val -6741"/>
              <a:gd name="adj3" fmla="val -74227"/>
              <a:gd name="adj4" fmla="val -113764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发光</a:t>
            </a:r>
          </a:p>
          <a:p>
            <a:pPr algn="ctr"/>
            <a:r>
              <a:rPr lang="zh-CN" altLang="en-US" sz="2000" b="1"/>
              <a:t>二极管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4" grpId="0" build="p" autoUpdateAnimBg="0"/>
      <p:bldP spid="56332" grpId="0" animBg="1"/>
      <p:bldP spid="56333" grpId="0" animBg="1"/>
      <p:bldP spid="56334" grpId="0" animBg="1"/>
      <p:bldP spid="563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69948"/>
            <a:ext cx="7559675" cy="38735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ea typeface="华文行楷" pitchFamily="2" charset="-122"/>
              </a:rPr>
              <a:t>一、二极管的组成</a:t>
            </a:r>
            <a:endParaRPr lang="zh-CN" altLang="en-US" sz="2400" dirty="0">
              <a:solidFill>
                <a:schemeClr val="tx1"/>
              </a:solidFill>
              <a:ea typeface="华文行楷" pitchFamily="2" charset="-122"/>
            </a:endParaRPr>
          </a:p>
        </p:txBody>
      </p:sp>
      <p:pic>
        <p:nvPicPr>
          <p:cNvPr id="19459" name="Picture 3" descr="Dz0102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00213"/>
            <a:ext cx="7315200" cy="847725"/>
          </a:xfrm>
          <a:prstGeom prst="rect">
            <a:avLst/>
          </a:prstGeom>
          <a:noFill/>
        </p:spPr>
      </p:pic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11188" y="2708275"/>
          <a:ext cx="80010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5" name="Photo Editor 照片" r:id="rId4" imgW="39628571" imgH="8869013" progId="MSPhotoEd.3">
                  <p:embed/>
                </p:oleObj>
              </mc:Choice>
              <mc:Fallback>
                <p:oleObj name="Photo Editor 照片" r:id="rId4" imgW="39628571" imgH="8869013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80010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266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点接触型：</a:t>
            </a:r>
            <a:r>
              <a:rPr kumimoji="1" lang="zh-CN" altLang="en-US" sz="2000" b="1" dirty="0">
                <a:latin typeface="Times New Roman" pitchFamily="18" charset="0"/>
              </a:rPr>
              <a:t>结面积小，结电容小，故结允许的电流小，最高工作频率高。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429000" y="4572000"/>
            <a:ext cx="2590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面接触型：</a:t>
            </a:r>
            <a:r>
              <a:rPr kumimoji="1" lang="zh-CN" altLang="en-US" sz="2000" b="1" dirty="0">
                <a:latin typeface="Times New Roman" pitchFamily="18" charset="0"/>
              </a:rPr>
              <a:t>结面积大，结电容大，故结允许的电流大，最高工作频率低。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096000" y="4572000"/>
            <a:ext cx="266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平面型：</a:t>
            </a:r>
            <a:r>
              <a:rPr kumimoji="1" lang="zh-CN" altLang="en-US" sz="2000" b="1" dirty="0">
                <a:latin typeface="Times New Roman" pitchFamily="18" charset="0"/>
              </a:rPr>
              <a:t>结面积可小、可大，小的工作频率高，大的结允许的电流大。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3" grpId="0" build="allAtOnce"/>
      <p:bldP spid="19464" grpId="0" build="p" autoUpdateAnimBg="0"/>
      <p:bldP spid="1946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7708900" cy="609600"/>
          </a:xfrm>
        </p:spPr>
        <p:txBody>
          <a:bodyPr/>
          <a:lstStyle/>
          <a:p>
            <a:pPr algn="l">
              <a:lnSpc>
                <a:spcPct val="105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3600">
                <a:solidFill>
                  <a:schemeClr val="tx1"/>
                </a:solidFill>
                <a:ea typeface="华文行楷" pitchFamily="2" charset="-122"/>
              </a:rPr>
              <a:t>二、二极管的伏安特性及电流方程</a:t>
            </a:r>
            <a:endParaRPr lang="zh-CN" altLang="en-US" sz="2800">
              <a:solidFill>
                <a:schemeClr val="tx1"/>
              </a:solidFill>
              <a:ea typeface="华文行楷" pitchFamily="2" charset="-122"/>
            </a:endParaRP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2439988" y="4927600"/>
          <a:ext cx="6248400" cy="1249680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1524000"/>
                <a:gridCol w="2209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材料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开启电压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导通电压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反向饱和电流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硅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0.5~0.8V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1µA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0.1~0.3V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几十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µA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687388" y="19558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8" name="Equation" r:id="rId3" imgW="533160" imgH="203040" progId="Equation.3">
                  <p:embed/>
                </p:oleObj>
              </mc:Choice>
              <mc:Fallback>
                <p:oleObj name="Equation" r:id="rId3" imgW="533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55800"/>
                        <a:ext cx="1143000" cy="436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183188" y="1651000"/>
          <a:ext cx="3352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9" name="Photo Editor 照片" r:id="rId5" imgW="11723810" imgH="7744906" progId="MSPhotoEd.3">
                  <p:embed/>
                </p:oleObj>
              </mc:Choice>
              <mc:Fallback>
                <p:oleObj name="Photo Editor 照片" r:id="rId5" imgW="11723810" imgH="7744906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1651000"/>
                        <a:ext cx="33528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2058988" y="1955800"/>
          <a:ext cx="26670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0" name="Photo Editor 照片" r:id="rId7" imgW="6792273" imgH="4067743" progId="MSPhotoEd.3">
                  <p:embed/>
                </p:oleObj>
              </mc:Choice>
              <mc:Fallback>
                <p:oleObj name="Photo Editor 照片" r:id="rId7" imgW="6792273" imgH="4067743" progId="MSPhotoEd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955800"/>
                        <a:ext cx="26670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AutoShape 28"/>
          <p:cNvSpPr>
            <a:spLocks/>
          </p:cNvSpPr>
          <p:nvPr/>
        </p:nvSpPr>
        <p:spPr bwMode="auto">
          <a:xfrm>
            <a:off x="8154988" y="3708400"/>
            <a:ext cx="838200" cy="838200"/>
          </a:xfrm>
          <a:prstGeom prst="borderCallout1">
            <a:avLst>
              <a:gd name="adj1" fmla="val 13634"/>
              <a:gd name="adj2" fmla="val -9093"/>
              <a:gd name="adj3" fmla="val -54546"/>
              <a:gd name="adj4" fmla="val -4488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开启电压</a:t>
            </a:r>
          </a:p>
        </p:txBody>
      </p:sp>
      <p:sp>
        <p:nvSpPr>
          <p:cNvPr id="20509" name="AutoShape 29"/>
          <p:cNvSpPr>
            <a:spLocks/>
          </p:cNvSpPr>
          <p:nvPr/>
        </p:nvSpPr>
        <p:spPr bwMode="auto">
          <a:xfrm>
            <a:off x="6783388" y="3784600"/>
            <a:ext cx="1209675" cy="814388"/>
          </a:xfrm>
          <a:prstGeom prst="borderCallout1">
            <a:avLst>
              <a:gd name="adj1" fmla="val 14037"/>
              <a:gd name="adj2" fmla="val -6301"/>
              <a:gd name="adj3" fmla="val -55556"/>
              <a:gd name="adj4" fmla="val -13912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反向饱和电流</a:t>
            </a:r>
          </a:p>
        </p:txBody>
      </p:sp>
      <p:sp>
        <p:nvSpPr>
          <p:cNvPr id="20510" name="AutoShape 30"/>
          <p:cNvSpPr>
            <a:spLocks/>
          </p:cNvSpPr>
          <p:nvPr/>
        </p:nvSpPr>
        <p:spPr bwMode="auto">
          <a:xfrm>
            <a:off x="5564188" y="3775075"/>
            <a:ext cx="914400" cy="847725"/>
          </a:xfrm>
          <a:prstGeom prst="borderCallout1">
            <a:avLst>
              <a:gd name="adj1" fmla="val 13481"/>
              <a:gd name="adj2" fmla="val -8333"/>
              <a:gd name="adj3" fmla="val -67417"/>
              <a:gd name="adj4" fmla="val -33333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击穿电压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585788" y="3860800"/>
          <a:ext cx="46402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1" name="公式" r:id="rId9" imgW="2361960" imgH="368280" progId="Equation.3">
                  <p:embed/>
                </p:oleObj>
              </mc:Choice>
              <mc:Fallback>
                <p:oleObj name="公式" r:id="rId9" imgW="236196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860800"/>
                        <a:ext cx="4640262" cy="723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AutoShape 32"/>
          <p:cNvSpPr>
            <a:spLocks/>
          </p:cNvSpPr>
          <p:nvPr/>
        </p:nvSpPr>
        <p:spPr bwMode="auto">
          <a:xfrm>
            <a:off x="687388" y="4851400"/>
            <a:ext cx="1447800" cy="838200"/>
          </a:xfrm>
          <a:prstGeom prst="borderCallout1">
            <a:avLst>
              <a:gd name="adj1" fmla="val 13634"/>
              <a:gd name="adj2" fmla="val 105264"/>
              <a:gd name="adj3" fmla="val -48296"/>
              <a:gd name="adj4" fmla="val 20822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温度的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电压当量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11188" y="126841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二极管的电流与其端电压的关系称为伏安特性。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08" grpId="0" animBg="1" autoUpdateAnimBg="0"/>
      <p:bldP spid="20509" grpId="0" animBg="1" autoUpdateAnimBg="0"/>
      <p:bldP spid="20510" grpId="0" animBg="1" autoUpdateAnimBg="0"/>
      <p:bldP spid="20512" grpId="0" animBg="1" autoUpdateAnimBg="0"/>
      <p:bldP spid="205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 l="28838" t="29774" r="23416" b="26701"/>
          <a:stretch>
            <a:fillRect/>
          </a:stretch>
        </p:blipFill>
        <p:spPr>
          <a:xfrm>
            <a:off x="1116013" y="908050"/>
            <a:ext cx="7200900" cy="49228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9" name="Rectangle 15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6602432" cy="4318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200" dirty="0">
                <a:ea typeface="华文行楷" pitchFamily="2" charset="-122"/>
              </a:rPr>
              <a:t>利用</a:t>
            </a:r>
            <a:r>
              <a:rPr lang="en-US" altLang="zh-CN" sz="3200" dirty="0" err="1"/>
              <a:t>Multisim</a:t>
            </a:r>
            <a:r>
              <a:rPr lang="zh-CN" altLang="en-US" sz="3200" dirty="0">
                <a:ea typeface="华文行楷" pitchFamily="2" charset="-122"/>
              </a:rPr>
              <a:t>测试二极管伏安特性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 l="26039" t="27435" r="26221" b="30072"/>
          <a:stretch>
            <a:fillRect/>
          </a:stretch>
        </p:blipFill>
        <p:spPr>
          <a:xfrm>
            <a:off x="755650" y="800100"/>
            <a:ext cx="3754438" cy="2816225"/>
          </a:xfrm>
          <a:noFill/>
          <a:ln/>
        </p:spPr>
      </p:pic>
      <p:pic>
        <p:nvPicPr>
          <p:cNvPr id="4711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 l="26039" t="27229" r="26221" b="29205"/>
          <a:stretch>
            <a:fillRect/>
          </a:stretch>
        </p:blipFill>
        <p:spPr>
          <a:xfrm>
            <a:off x="4787900" y="800100"/>
            <a:ext cx="3816350" cy="2862263"/>
          </a:xfrm>
          <a:noFill/>
          <a:ln/>
        </p:spPr>
      </p:pic>
      <p:pic>
        <p:nvPicPr>
          <p:cNvPr id="47113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 l="26039" t="27325" r="26221" b="29070"/>
          <a:stretch>
            <a:fillRect/>
          </a:stretch>
        </p:blipFill>
        <p:spPr>
          <a:xfrm>
            <a:off x="755650" y="3681413"/>
            <a:ext cx="3744913" cy="2809875"/>
          </a:xfrm>
          <a:noFill/>
          <a:ln/>
        </p:spPr>
      </p:pic>
      <p:pic>
        <p:nvPicPr>
          <p:cNvPr id="47116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/>
          <a:srcRect l="26039" t="27325" r="26221" b="29070"/>
          <a:stretch>
            <a:fillRect/>
          </a:stretch>
        </p:blipFill>
        <p:spPr>
          <a:xfrm>
            <a:off x="4787900" y="3644900"/>
            <a:ext cx="3816350" cy="28622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</p:spPr>
        <p:txBody>
          <a:bodyPr/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第一章 半导体二极管和三极管</a:t>
            </a:r>
            <a:endParaRPr lang="zh-CN" altLang="en-US" sz="4000">
              <a:cs typeface="Times New Roman" pitchFamily="18" charset="0"/>
            </a:endParaRPr>
          </a:p>
        </p:txBody>
      </p:sp>
      <p:sp>
        <p:nvSpPr>
          <p:cNvPr id="410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95513" y="3098800"/>
            <a:ext cx="51133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§1.1  </a:t>
            </a:r>
            <a:r>
              <a:rPr lang="zh-CN" altLang="en-US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半导体基础知识</a:t>
            </a:r>
          </a:p>
        </p:txBody>
      </p:sp>
      <p:sp>
        <p:nvSpPr>
          <p:cNvPr id="4109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95513" y="3789363"/>
            <a:ext cx="4338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§1.2  </a:t>
            </a:r>
            <a:r>
              <a:rPr lang="zh-CN" altLang="en-US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半导体二极管</a:t>
            </a:r>
          </a:p>
        </p:txBody>
      </p:sp>
      <p:sp>
        <p:nvSpPr>
          <p:cNvPr id="4110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195513" y="4437063"/>
            <a:ext cx="4410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§1.3  </a:t>
            </a:r>
            <a:r>
              <a:rPr lang="zh-CN" altLang="en-US"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晶体三极管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tx1"/>
                </a:solidFill>
              </a:rPr>
              <a:t>从二极管的伏安特性可以反映出：</a:t>
            </a:r>
            <a:r>
              <a:rPr lang="zh-CN" altLang="en-US" sz="3200" b="1">
                <a:solidFill>
                  <a:schemeClr val="tx1"/>
                </a:solidFill>
              </a:rPr>
              <a:t>  </a:t>
            </a:r>
            <a:br>
              <a:rPr lang="zh-CN" altLang="en-US" sz="3200" b="1">
                <a:solidFill>
                  <a:schemeClr val="tx1"/>
                </a:solidFill>
              </a:rPr>
            </a:br>
            <a:r>
              <a:rPr lang="zh-CN" altLang="en-US" sz="3200" b="1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1.  </a:t>
            </a:r>
            <a:r>
              <a:rPr lang="zh-CN" altLang="en-US" sz="2800" b="1">
                <a:solidFill>
                  <a:schemeClr val="tx1"/>
                </a:solidFill>
              </a:rPr>
              <a:t>单向导电性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286250" y="2570163"/>
          <a:ext cx="4606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9" name="公式" r:id="rId3" imgW="2108160" imgH="368280" progId="Equation.3">
                  <p:embed/>
                </p:oleObj>
              </mc:Choice>
              <mc:Fallback>
                <p:oleObj name="公式" r:id="rId3" imgW="21081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570163"/>
                        <a:ext cx="4606925" cy="8064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 descr="Dz0102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2133600"/>
            <a:ext cx="3505200" cy="2316163"/>
          </a:xfrm>
          <a:prstGeom prst="rect">
            <a:avLst/>
          </a:prstGeom>
          <a:noFill/>
        </p:spPr>
      </p:pic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178425" y="1582738"/>
          <a:ext cx="21447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0" name="公式" r:id="rId6" imgW="914400" imgH="368280" progId="Equation.3">
                  <p:embed/>
                </p:oleObj>
              </mc:Choice>
              <mc:Fallback>
                <p:oleObj name="公式" r:id="rId6" imgW="9144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1582738"/>
                        <a:ext cx="2144713" cy="8651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7350" y="43434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2.</a:t>
            </a:r>
            <a:r>
              <a:rPr kumimoji="1" lang="en-US" altLang="zh-CN" sz="2800" b="1">
                <a:latin typeface="宋体" charset="-122"/>
              </a:rPr>
              <a:t> </a:t>
            </a:r>
            <a:r>
              <a:rPr kumimoji="1" lang="zh-CN" altLang="en-US" sz="2800" b="1">
                <a:latin typeface="宋体" charset="-122"/>
              </a:rPr>
              <a:t>伏安特性受温度影响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01750" y="4953000"/>
            <a:ext cx="6477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（℃）↑→在电流不变情况下管压降</a:t>
            </a:r>
            <a:r>
              <a:rPr kumimoji="1" lang="en-US" altLang="zh-CN" sz="2400" b="1" i="1" dirty="0">
                <a:latin typeface="Times New Roman" pitchFamily="18" charset="0"/>
              </a:rPr>
              <a:t>u</a:t>
            </a:r>
            <a:r>
              <a:rPr kumimoji="1" lang="en-US" altLang="zh-CN" sz="2400" b="1" dirty="0">
                <a:latin typeface="Times New Roman" pitchFamily="18" charset="0"/>
              </a:rPr>
              <a:t>↓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   →</a:t>
            </a:r>
            <a:r>
              <a:rPr kumimoji="1" lang="zh-CN" altLang="en-US" sz="2400" b="1" dirty="0">
                <a:latin typeface="Times New Roman" pitchFamily="18" charset="0"/>
              </a:rPr>
              <a:t>反向饱和电流</a:t>
            </a:r>
            <a:r>
              <a:rPr kumimoji="1" lang="en-US" altLang="zh-CN" sz="2400" b="1" i="1" dirty="0">
                <a:latin typeface="Times New Roman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itchFamily="18" charset="0"/>
              </a:rPr>
              <a:t>S</a:t>
            </a:r>
            <a:r>
              <a:rPr kumimoji="1" lang="en-US" altLang="zh-CN" sz="2400" b="1" dirty="0">
                <a:latin typeface="Times New Roman" pitchFamily="18" charset="0"/>
              </a:rPr>
              <a:t>↑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latin typeface="Times New Roman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itchFamily="18" charset="0"/>
              </a:rPr>
              <a:t>(BR) </a:t>
            </a:r>
            <a:r>
              <a:rPr kumimoji="1" lang="en-US" altLang="zh-CN" sz="2400" b="1" dirty="0">
                <a:latin typeface="Times New Roman" pitchFamily="18" charset="0"/>
              </a:rPr>
              <a:t>↓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（℃）↑→正向特性左移</a:t>
            </a:r>
            <a:r>
              <a:rPr kumimoji="1" lang="zh-CN" altLang="en-US" sz="2400" b="1" dirty="0">
                <a:latin typeface="宋体" charset="-122"/>
              </a:rPr>
              <a:t>，反向特性下移</a:t>
            </a:r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311150" y="1981200"/>
            <a:ext cx="1828800" cy="914400"/>
          </a:xfrm>
          <a:prstGeom prst="borderCallout1">
            <a:avLst>
              <a:gd name="adj1" fmla="val 12500"/>
              <a:gd name="adj2" fmla="val 104167"/>
              <a:gd name="adj3" fmla="val 114065"/>
              <a:gd name="adj4" fmla="val 179167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正向特性为指数曲线</a:t>
            </a:r>
          </a:p>
        </p:txBody>
      </p:sp>
      <p:sp>
        <p:nvSpPr>
          <p:cNvPr id="23561" name="AutoShape 9"/>
          <p:cNvSpPr>
            <a:spLocks/>
          </p:cNvSpPr>
          <p:nvPr/>
        </p:nvSpPr>
        <p:spPr bwMode="auto">
          <a:xfrm>
            <a:off x="4286250" y="4246563"/>
            <a:ext cx="3967163" cy="533400"/>
          </a:xfrm>
          <a:prstGeom prst="borderCallout1">
            <a:avLst>
              <a:gd name="adj1" fmla="val 21431"/>
              <a:gd name="adj2" fmla="val -1921"/>
              <a:gd name="adj3" fmla="val -69347"/>
              <a:gd name="adj4" fmla="val -68227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反向特性为横轴的平行线</a:t>
            </a:r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6734175" y="5326063"/>
            <a:ext cx="2160588" cy="473075"/>
          </a:xfrm>
          <a:prstGeom prst="borderCallout1">
            <a:avLst>
              <a:gd name="adj1" fmla="val 24162"/>
              <a:gd name="adj2" fmla="val -3528"/>
              <a:gd name="adj3" fmla="val 69801"/>
              <a:gd name="adj4" fmla="val -63556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增大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倍</a:t>
            </a:r>
            <a:r>
              <a:rPr kumimoji="1" lang="en-US" altLang="zh-CN" sz="2400" b="1">
                <a:latin typeface="Times New Roman" pitchFamily="18" charset="0"/>
              </a:rPr>
              <a:t>/10℃</a:t>
            </a:r>
          </a:p>
        </p:txBody>
      </p:sp>
      <p:graphicFrame>
        <p:nvGraphicFramePr>
          <p:cNvPr id="2356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4286250" y="3511550"/>
          <a:ext cx="4606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1" name="公式" r:id="rId8" imgW="2044440" imgH="253800" progId="Equation.3">
                  <p:embed/>
                </p:oleObj>
              </mc:Choice>
              <mc:Fallback>
                <p:oleObj name="公式" r:id="rId8" imgW="20444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511550"/>
                        <a:ext cx="4606925" cy="571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 autoUpdateAnimBg="0"/>
      <p:bldP spid="23559" grpId="0" build="p" autoUpdateAnimBg="0"/>
      <p:bldP spid="23560" grpId="0" animBg="1" autoUpdateAnimBg="0"/>
      <p:bldP spid="23561" grpId="0" animBg="1" autoUpdateAnimBg="0"/>
      <p:bldP spid="235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5616575" cy="882650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三、二极管的等效电路</a:t>
            </a:r>
          </a:p>
        </p:txBody>
      </p:sp>
      <p:pic>
        <p:nvPicPr>
          <p:cNvPr id="24579" name="Picture 3" descr="Dz010204"/>
          <p:cNvPicPr>
            <a:picLocks noChangeAspect="1" noChangeArrowheads="1"/>
          </p:cNvPicPr>
          <p:nvPr/>
        </p:nvPicPr>
        <p:blipFill>
          <a:blip r:embed="rId3"/>
          <a:srcRect b="11337"/>
          <a:stretch>
            <a:fillRect/>
          </a:stretch>
        </p:blipFill>
        <p:spPr bwMode="auto">
          <a:xfrm>
            <a:off x="1476375" y="1989138"/>
            <a:ext cx="6858000" cy="2312987"/>
          </a:xfrm>
          <a:prstGeom prst="rect">
            <a:avLst/>
          </a:prstGeom>
          <a:noFill/>
        </p:spPr>
      </p:pic>
      <p:sp>
        <p:nvSpPr>
          <p:cNvPr id="24580" name="AutoShape 4"/>
          <p:cNvSpPr>
            <a:spLocks/>
          </p:cNvSpPr>
          <p:nvPr/>
        </p:nvSpPr>
        <p:spPr bwMode="auto">
          <a:xfrm>
            <a:off x="685800" y="2133600"/>
            <a:ext cx="1143000" cy="671513"/>
          </a:xfrm>
          <a:prstGeom prst="borderCallout2">
            <a:avLst>
              <a:gd name="adj1" fmla="val 17023"/>
              <a:gd name="adj2" fmla="val 106667"/>
              <a:gd name="adj3" fmla="val 17023"/>
              <a:gd name="adj4" fmla="val 127778"/>
              <a:gd name="adj5" fmla="val 78722"/>
              <a:gd name="adj6" fmla="val 149444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理想</a:t>
            </a: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二极管</a:t>
            </a: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2514600" y="4419600"/>
            <a:ext cx="1304925" cy="700088"/>
          </a:xfrm>
          <a:prstGeom prst="borderCallout2">
            <a:avLst>
              <a:gd name="adj1" fmla="val 16329"/>
              <a:gd name="adj2" fmla="val 105838"/>
              <a:gd name="adj3" fmla="val 16329"/>
              <a:gd name="adj4" fmla="val 161194"/>
              <a:gd name="adj5" fmla="val -199773"/>
              <a:gd name="adj6" fmla="val 218736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近似分析中最常用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2924175"/>
            <a:ext cx="1752600" cy="2374900"/>
            <a:chOff x="295" y="1842"/>
            <a:chExt cx="1104" cy="1496"/>
          </a:xfrm>
        </p:grpSpPr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748" y="1842"/>
              <a:ext cx="73" cy="838"/>
            </a:xfrm>
            <a:prstGeom prst="downArrow">
              <a:avLst>
                <a:gd name="adj1" fmla="val 50000"/>
                <a:gd name="adj2" fmla="val 286986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95" y="2704"/>
              <a:ext cx="11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理想开关</a:t>
              </a:r>
            </a:p>
            <a:p>
              <a:r>
                <a:rPr kumimoji="1" lang="zh-CN" altLang="en-US" sz="2000" b="1">
                  <a:latin typeface="Times New Roman" pitchFamily="18" charset="0"/>
                </a:rPr>
                <a:t>导通时 </a:t>
              </a:r>
              <a:r>
                <a:rPr kumimoji="1" lang="en-US" altLang="zh-CN" sz="2000" b="1" i="1">
                  <a:latin typeface="Times New Roman" pitchFamily="18" charset="0"/>
                </a:rPr>
                <a:t>U</a:t>
              </a:r>
              <a:r>
                <a:rPr kumimoji="1" lang="en-US" altLang="zh-CN" sz="2000" b="1" baseline="-25000">
                  <a:latin typeface="Times New Roman" pitchFamily="18" charset="0"/>
                </a:rPr>
                <a:t>D</a:t>
              </a:r>
              <a:r>
                <a:rPr kumimoji="1" lang="zh-CN" altLang="en-US" sz="2000" b="1">
                  <a:latin typeface="Times New Roman" pitchFamily="18" charset="0"/>
                </a:rPr>
                <a:t>＝</a:t>
              </a:r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r>
                <a:rPr kumimoji="1" lang="zh-CN" altLang="en-US" sz="2000" b="1">
                  <a:latin typeface="Times New Roman" pitchFamily="18" charset="0"/>
                </a:rPr>
                <a:t>截止时</a:t>
              </a:r>
              <a:r>
                <a:rPr kumimoji="1" lang="en-US" altLang="zh-CN" sz="2000" b="1" i="1">
                  <a:latin typeface="Times New Roman" pitchFamily="18" charset="0"/>
                </a:rPr>
                <a:t>I</a:t>
              </a:r>
              <a:r>
                <a:rPr kumimoji="1" lang="en-US" altLang="zh-CN" sz="2000" b="1" baseline="-25000">
                  <a:latin typeface="Times New Roman" pitchFamily="18" charset="0"/>
                </a:rPr>
                <a:t>S</a:t>
              </a:r>
              <a:r>
                <a:rPr kumimoji="1" lang="zh-CN" altLang="en-US" sz="2000" b="1">
                  <a:latin typeface="Times New Roman" pitchFamily="18" charset="0"/>
                </a:rPr>
                <a:t>＝</a:t>
              </a: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51275" y="4419600"/>
            <a:ext cx="3235325" cy="701675"/>
            <a:chOff x="2426" y="2784"/>
            <a:chExt cx="2038" cy="442"/>
          </a:xfrm>
        </p:grpSpPr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2426" y="2976"/>
              <a:ext cx="624" cy="91"/>
            </a:xfrm>
            <a:prstGeom prst="rightArrow">
              <a:avLst>
                <a:gd name="adj1" fmla="val 50000"/>
                <a:gd name="adj2" fmla="val 171429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3024" y="2784"/>
              <a:ext cx="1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导通时</a:t>
              </a:r>
              <a:r>
                <a:rPr kumimoji="1" lang="en-US" altLang="zh-CN" sz="2000" b="1" i="1">
                  <a:latin typeface="Times New Roman" pitchFamily="18" charset="0"/>
                </a:rPr>
                <a:t>U</a:t>
              </a:r>
              <a:r>
                <a:rPr kumimoji="1" lang="en-US" altLang="zh-CN" sz="2000" b="1" baseline="-25000">
                  <a:latin typeface="Times New Roman" pitchFamily="18" charset="0"/>
                </a:rPr>
                <a:t>D</a:t>
              </a:r>
              <a:r>
                <a:rPr kumimoji="1" lang="zh-CN" altLang="en-US" sz="2000" b="1">
                  <a:latin typeface="Times New Roman" pitchFamily="18" charset="0"/>
                </a:rPr>
                <a:t>＝</a:t>
              </a:r>
              <a:r>
                <a:rPr kumimoji="1" lang="en-US" altLang="zh-CN" sz="2000" b="1" i="1">
                  <a:latin typeface="Times New Roman" pitchFamily="18" charset="0"/>
                </a:rPr>
                <a:t>U</a:t>
              </a:r>
              <a:r>
                <a:rPr kumimoji="1" lang="en-US" altLang="zh-CN" sz="2000" b="1" baseline="-25000">
                  <a:latin typeface="Times New Roman" pitchFamily="18" charset="0"/>
                </a:rPr>
                <a:t>on</a:t>
              </a:r>
            </a:p>
            <a:p>
              <a:r>
                <a:rPr kumimoji="1" lang="zh-CN" altLang="en-US" sz="2000" b="1">
                  <a:latin typeface="Times New Roman" pitchFamily="18" charset="0"/>
                </a:rPr>
                <a:t>截止时</a:t>
              </a:r>
              <a:r>
                <a:rPr kumimoji="1" lang="en-US" altLang="zh-CN" sz="2000" b="1" i="1">
                  <a:latin typeface="Times New Roman" pitchFamily="18" charset="0"/>
                </a:rPr>
                <a:t>I</a:t>
              </a:r>
              <a:r>
                <a:rPr kumimoji="1" lang="en-US" altLang="zh-CN" sz="2000" b="1" baseline="-25000">
                  <a:latin typeface="Times New Roman" pitchFamily="18" charset="0"/>
                </a:rPr>
                <a:t>S</a:t>
              </a:r>
              <a:r>
                <a:rPr kumimoji="1" lang="zh-CN" altLang="en-US" sz="2000" b="1">
                  <a:latin typeface="Times New Roman" pitchFamily="18" charset="0"/>
                </a:rPr>
                <a:t>＝</a:t>
              </a: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588" name="AutoShape 12"/>
          <p:cNvSpPr>
            <a:spLocks/>
          </p:cNvSpPr>
          <p:nvPr/>
        </p:nvSpPr>
        <p:spPr bwMode="auto">
          <a:xfrm>
            <a:off x="4787900" y="1268413"/>
            <a:ext cx="2085975" cy="765175"/>
          </a:xfrm>
          <a:prstGeom prst="borderCallout1">
            <a:avLst>
              <a:gd name="adj1" fmla="val 14940"/>
              <a:gd name="adj2" fmla="val 103653"/>
              <a:gd name="adj3" fmla="val 156431"/>
              <a:gd name="adj4" fmla="val 14657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导通时△</a:t>
            </a:r>
            <a:r>
              <a:rPr kumimoji="1" lang="en-US" altLang="zh-CN" sz="2000" b="1" i="1">
                <a:latin typeface="Times New Roman" pitchFamily="18" charset="0"/>
              </a:rPr>
              <a:t>i</a:t>
            </a:r>
            <a:r>
              <a:rPr kumimoji="1" lang="zh-CN" altLang="en-US" sz="2000" b="1">
                <a:latin typeface="Times New Roman" pitchFamily="18" charset="0"/>
              </a:rPr>
              <a:t>与△</a:t>
            </a:r>
            <a:r>
              <a:rPr kumimoji="1" lang="en-US" altLang="zh-CN" sz="2000" b="1" i="1">
                <a:latin typeface="Times New Roman" pitchFamily="18" charset="0"/>
              </a:rPr>
              <a:t>u</a:t>
            </a:r>
            <a:r>
              <a:rPr kumimoji="1" lang="zh-CN" altLang="en-US" sz="2000" b="1">
                <a:latin typeface="Times New Roman" pitchFamily="18" charset="0"/>
              </a:rPr>
              <a:t>成线性关系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11188" y="5373688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应根据不同情况选择不同的等效电路！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11188" y="1341438"/>
            <a:ext cx="4176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1.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将伏安特性折线化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84888" y="4868863"/>
            <a:ext cx="2822575" cy="1625600"/>
            <a:chOff x="3878" y="3158"/>
            <a:chExt cx="1778" cy="1024"/>
          </a:xfrm>
        </p:grpSpPr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4105" y="3158"/>
            <a:ext cx="1551" cy="1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7" name="Photo Editor 照片" r:id="rId4" imgW="9419048" imgH="6219048" progId="MSPhotoEd.3">
                    <p:embed/>
                  </p:oleObj>
                </mc:Choice>
                <mc:Fallback>
                  <p:oleObj name="Photo Editor 照片" r:id="rId4" imgW="9419048" imgH="6219048" progId="MSPhotoEd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158"/>
                          <a:ext cx="1551" cy="1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AutoShape 22"/>
            <p:cNvSpPr>
              <a:spLocks/>
            </p:cNvSpPr>
            <p:nvPr/>
          </p:nvSpPr>
          <p:spPr bwMode="auto">
            <a:xfrm>
              <a:off x="3878" y="3857"/>
              <a:ext cx="360" cy="299"/>
            </a:xfrm>
            <a:prstGeom prst="borderCallout1">
              <a:avLst>
                <a:gd name="adj1" fmla="val 24079"/>
                <a:gd name="adj2" fmla="val 113333"/>
                <a:gd name="adj3" fmla="val -112375"/>
                <a:gd name="adj4" fmla="val 239444"/>
              </a:avLst>
            </a:prstGeom>
            <a:solidFill>
              <a:srgbClr val="00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24599" name="AutoShape 23"/>
          <p:cNvSpPr>
            <a:spLocks/>
          </p:cNvSpPr>
          <p:nvPr/>
        </p:nvSpPr>
        <p:spPr bwMode="auto">
          <a:xfrm>
            <a:off x="3276600" y="5949950"/>
            <a:ext cx="2298700" cy="431800"/>
          </a:xfrm>
          <a:prstGeom prst="borderCallout1">
            <a:avLst>
              <a:gd name="adj1" fmla="val 26472"/>
              <a:gd name="adj2" fmla="val 103315"/>
              <a:gd name="adj3" fmla="val -29778"/>
              <a:gd name="adj4" fmla="val 137778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100V</a:t>
            </a:r>
            <a:r>
              <a:rPr kumimoji="1" lang="zh-CN" altLang="en-US" sz="2000" b="1">
                <a:latin typeface="Times New Roman" pitchFamily="18" charset="0"/>
              </a:rPr>
              <a:t>？</a:t>
            </a:r>
            <a:r>
              <a:rPr kumimoji="1" lang="en-US" altLang="zh-CN" sz="2000" b="1">
                <a:latin typeface="Times New Roman" pitchFamily="18" charset="0"/>
              </a:rPr>
              <a:t>5V</a:t>
            </a:r>
            <a:r>
              <a:rPr kumimoji="1" lang="zh-CN" altLang="en-US" sz="2000" b="1">
                <a:latin typeface="Times New Roman" pitchFamily="18" charset="0"/>
              </a:rPr>
              <a:t>？</a:t>
            </a:r>
            <a:r>
              <a:rPr kumimoji="1" lang="en-US" altLang="zh-CN" sz="2000" b="1">
                <a:latin typeface="Times New Roman" pitchFamily="18" charset="0"/>
              </a:rPr>
              <a:t>1V</a:t>
            </a:r>
            <a:r>
              <a:rPr kumimoji="1" lang="zh-CN" altLang="en-US" sz="2000" b="1">
                <a:latin typeface="Times New Roman" pitchFamily="18" charset="0"/>
              </a:rPr>
              <a:t>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9" y="5949280"/>
            <a:ext cx="284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参看教材</a:t>
            </a:r>
            <a:r>
              <a:rPr lang="en-US" altLang="zh-CN" dirty="0" smtClean="0"/>
              <a:t>P18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1.2.1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P19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1.2.2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 animBg="1" autoUpdateAnimBg="0"/>
      <p:bldP spid="24581" grpId="0" animBg="1" autoUpdateAnimBg="0"/>
      <p:bldP spid="24588" grpId="0" animBg="1" autoUpdateAnimBg="0"/>
      <p:bldP spid="24589" grpId="0" build="p" autoUpdateAnimBg="0"/>
      <p:bldP spid="24595" grpId="0"/>
      <p:bldP spid="24599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5040312" cy="533400"/>
          </a:xfrm>
        </p:spPr>
        <p:txBody>
          <a:bodyPr/>
          <a:lstStyle/>
          <a:p>
            <a:pPr algn="l">
              <a:spcAft>
                <a:spcPct val="100000"/>
              </a:spcAft>
            </a:pPr>
            <a:r>
              <a:rPr lang="en-US" altLang="zh-CN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微变等效电路</a:t>
            </a:r>
          </a:p>
        </p:txBody>
      </p:sp>
      <p:pic>
        <p:nvPicPr>
          <p:cNvPr id="25603" name="Picture 3" descr="Dz010207"/>
          <p:cNvPicPr>
            <a:picLocks noChangeAspect="1" noChangeArrowheads="1"/>
          </p:cNvPicPr>
          <p:nvPr/>
        </p:nvPicPr>
        <p:blipFill>
          <a:blip r:embed="rId3"/>
          <a:srcRect r="51021" b="24913"/>
          <a:stretch>
            <a:fillRect/>
          </a:stretch>
        </p:blipFill>
        <p:spPr bwMode="auto">
          <a:xfrm>
            <a:off x="4014788" y="2124075"/>
            <a:ext cx="4343400" cy="2516188"/>
          </a:xfrm>
          <a:prstGeom prst="rect">
            <a:avLst/>
          </a:prstGeom>
          <a:noFill/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27088" y="4867275"/>
          <a:ext cx="42402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4" name="Equation" r:id="rId4" imgW="2019240" imgH="431640" progId="Equation.3">
                  <p:embed/>
                </p:oleObj>
              </mc:Choice>
              <mc:Fallback>
                <p:oleObj name="Equation" r:id="rId4" imgW="20192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7275"/>
                        <a:ext cx="4240212" cy="9064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462588" y="524827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Q</a:t>
            </a:r>
            <a:r>
              <a:rPr kumimoji="1" lang="zh-CN" altLang="en-US" sz="2400" b="1">
                <a:latin typeface="Times New Roman" pitchFamily="18" charset="0"/>
              </a:rPr>
              <a:t>越高，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d</a:t>
            </a:r>
            <a:r>
              <a:rPr kumimoji="1" lang="zh-CN" altLang="en-US" sz="2400" b="1">
                <a:latin typeface="Times New Roman" pitchFamily="18" charset="0"/>
              </a:rPr>
              <a:t>越小。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9588" y="1285875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 b="1">
                <a:latin typeface="Times New Roman" pitchFamily="18" charset="0"/>
              </a:rPr>
              <a:t>当二极管在静态基础上有一动态信号作用时，则可将二极管等效为一个电阻，称为动态电阻，也就是微变等效电路。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42988" y="2276475"/>
          <a:ext cx="262413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5" name="Photo Editor 照片" r:id="rId6" imgW="9057143" imgH="5323810" progId="MSPhotoEd.3">
                  <p:embed/>
                </p:oleObj>
              </mc:Choice>
              <mc:Fallback>
                <p:oleObj name="Photo Editor 照片" r:id="rId6" imgW="9057143" imgH="5323810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62413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AutoShape 8"/>
          <p:cNvSpPr>
            <a:spLocks/>
          </p:cNvSpPr>
          <p:nvPr/>
        </p:nvSpPr>
        <p:spPr bwMode="auto">
          <a:xfrm>
            <a:off x="814388" y="4057650"/>
            <a:ext cx="3171825" cy="504825"/>
          </a:xfrm>
          <a:prstGeom prst="borderCallout1">
            <a:avLst>
              <a:gd name="adj1" fmla="val 22644"/>
              <a:gd name="adj2" fmla="val 102403"/>
              <a:gd name="adj3" fmla="val -189620"/>
              <a:gd name="adj4" fmla="val 15825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i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时直流电源作用</a:t>
            </a:r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>
            <a:off x="6067425" y="4600575"/>
            <a:ext cx="1757363" cy="495300"/>
          </a:xfrm>
          <a:prstGeom prst="borderCallout1">
            <a:avLst>
              <a:gd name="adj1" fmla="val 23079"/>
              <a:gd name="adj2" fmla="val -4338"/>
              <a:gd name="adj3" fmla="val 0"/>
              <a:gd name="adj4" fmla="val -1002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小信号作用</a:t>
            </a:r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>
            <a:off x="5624513" y="5800725"/>
            <a:ext cx="1743075" cy="514350"/>
          </a:xfrm>
          <a:prstGeom prst="borderCallout1">
            <a:avLst>
              <a:gd name="adj1" fmla="val 22222"/>
              <a:gd name="adj2" fmla="val -4370"/>
              <a:gd name="adj3" fmla="val -30556"/>
              <a:gd name="adj4" fmla="val -53551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静态电流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60579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参看教材</a:t>
            </a:r>
            <a:r>
              <a:rPr lang="en-US" altLang="zh-CN" dirty="0" smtClean="0"/>
              <a:t>P20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1.2.8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1.2.9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  <p:bldP spid="25606" grpId="0" autoUpdateAnimBg="0"/>
      <p:bldP spid="25608" grpId="0" animBg="1" autoUpdateAnimBg="0"/>
      <p:bldP spid="25609" grpId="0" animBg="1" autoUpdateAnimBg="0"/>
      <p:bldP spid="25610" grpId="0" animBg="1" autoUpdateAnimBg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5410200" cy="641350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ea typeface="华文行楷" pitchFamily="2" charset="-122"/>
              </a:rPr>
              <a:t>四、二极管的主要参数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921625" cy="2376487"/>
          </a:xfrm>
        </p:spPr>
        <p:txBody>
          <a:bodyPr/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最大整流电流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：最大平均值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最大反向工作电压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：最大瞬时值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反向电流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：即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最高工作频率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：因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结有电容效应</a:t>
            </a:r>
          </a:p>
        </p:txBody>
      </p:sp>
      <p:pic>
        <p:nvPicPr>
          <p:cNvPr id="26633" name="Picture 9" descr="Dz01p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4076700"/>
            <a:ext cx="2286000" cy="14700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教材</a:t>
            </a:r>
            <a:r>
              <a:rPr lang="en-US" altLang="zh-CN" dirty="0" smtClean="0"/>
              <a:t>P17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7772400" cy="60325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讨论：</a:t>
            </a:r>
            <a:r>
              <a:rPr lang="zh-CN" altLang="en-US" sz="2800" b="1"/>
              <a:t>解决两个问题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7272338" cy="935038"/>
          </a:xfrm>
        </p:spPr>
        <p:txBody>
          <a:bodyPr/>
          <a:lstStyle/>
          <a:p>
            <a:r>
              <a:rPr lang="zh-CN" altLang="en-US" sz="2400" b="1"/>
              <a:t>如何判断二极管的工作状态？</a:t>
            </a:r>
          </a:p>
          <a:p>
            <a:r>
              <a:rPr lang="zh-CN" altLang="en-US" sz="2400" b="1"/>
              <a:t>什么情况下应选用二极管的什么等效电路？</a:t>
            </a:r>
          </a:p>
        </p:txBody>
      </p:sp>
      <p:pic>
        <p:nvPicPr>
          <p:cNvPr id="40964" name="Picture 4" descr="Dz01020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 t="-3987"/>
          <a:stretch>
            <a:fillRect/>
          </a:stretch>
        </p:blipFill>
        <p:spPr>
          <a:xfrm>
            <a:off x="4067175" y="2060575"/>
            <a:ext cx="2808288" cy="1863725"/>
          </a:xfrm>
          <a:noFill/>
          <a:ln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090863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2276475"/>
          <a:ext cx="31686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4" name="Photo Editor 照片" r:id="rId5" imgW="8678486" imgH="4486901" progId="MSPhotoEd.3">
                  <p:embed/>
                </p:oleObj>
              </mc:Choice>
              <mc:Fallback>
                <p:oleObj name="Photo Editor 照片" r:id="rId5" imgW="8678486" imgH="4486901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31686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7" name="Picture 7" descr="Dz01020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0113" y="4724400"/>
            <a:ext cx="2879725" cy="1811338"/>
          </a:xfrm>
          <a:prstGeom prst="rect">
            <a:avLst/>
          </a:prstGeom>
          <a:noFill/>
        </p:spPr>
      </p:pic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500563" y="4438650"/>
          <a:ext cx="3048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5" name="Photo Editor 照片" r:id="rId8" imgW="9764488" imgH="6714286" progId="MSPhotoEd.3">
                  <p:embed/>
                </p:oleObj>
              </mc:Choice>
              <mc:Fallback>
                <p:oleObj name="Photo Editor 照片" r:id="rId8" imgW="9764488" imgH="6714286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438650"/>
                        <a:ext cx="3048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9"/>
          <p:cNvSpPr>
            <a:spLocks noChangeShapeType="1"/>
          </p:cNvSpPr>
          <p:nvPr/>
        </p:nvSpPr>
        <p:spPr bwMode="auto">
          <a:xfrm flipH="1" flipV="1">
            <a:off x="4705350" y="4849813"/>
            <a:ext cx="2209800" cy="1371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8001000" y="46323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6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632325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AutoShape 11"/>
          <p:cNvSpPr>
            <a:spLocks/>
          </p:cNvSpPr>
          <p:nvPr/>
        </p:nvSpPr>
        <p:spPr bwMode="auto">
          <a:xfrm>
            <a:off x="6445250" y="4943475"/>
            <a:ext cx="1655763" cy="484188"/>
          </a:xfrm>
          <a:prstGeom prst="borderCallout1">
            <a:avLst>
              <a:gd name="adj1" fmla="val 23606"/>
              <a:gd name="adj2" fmla="val -4602"/>
              <a:gd name="adj3" fmla="val 128523"/>
              <a:gd name="adj4" fmla="val -3691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D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 i="1">
                <a:latin typeface="Times New Roman" pitchFamily="18" charset="0"/>
              </a:rPr>
              <a:t>iR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16463" y="4941888"/>
            <a:ext cx="1219200" cy="1295400"/>
            <a:chOff x="2789" y="3203"/>
            <a:chExt cx="768" cy="816"/>
          </a:xfrm>
        </p:grpSpPr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789" y="344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3242" y="3395"/>
              <a:ext cx="70" cy="7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269" y="3203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3291" y="344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8" name="AutoShape 18"/>
          <p:cNvSpPr>
            <a:spLocks/>
          </p:cNvSpPr>
          <p:nvPr/>
        </p:nvSpPr>
        <p:spPr bwMode="auto">
          <a:xfrm>
            <a:off x="5868988" y="4365625"/>
            <a:ext cx="508000" cy="533400"/>
          </a:xfrm>
          <a:prstGeom prst="borderCallout1">
            <a:avLst>
              <a:gd name="adj1" fmla="val 21431"/>
              <a:gd name="adj2" fmla="val -15000"/>
              <a:gd name="adj3" fmla="val 174403"/>
              <a:gd name="adj4" fmla="val -21562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en-US" altLang="zh-CN" sz="2400" baseline="-25000"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0979" name="AutoShape 19"/>
          <p:cNvSpPr>
            <a:spLocks/>
          </p:cNvSpPr>
          <p:nvPr/>
        </p:nvSpPr>
        <p:spPr bwMode="auto">
          <a:xfrm>
            <a:off x="6880225" y="5483225"/>
            <a:ext cx="788988" cy="474663"/>
          </a:xfrm>
          <a:prstGeom prst="borderCallout1">
            <a:avLst>
              <a:gd name="adj1" fmla="val 24079"/>
              <a:gd name="adj2" fmla="val -9657"/>
              <a:gd name="adj3" fmla="val 160537"/>
              <a:gd name="adj4" fmla="val -173843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7019925" y="2636838"/>
          <a:ext cx="16573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7" name="公式" r:id="rId12" imgW="736560" imgH="393480" progId="Equation.3">
                  <p:embed/>
                </p:oleObj>
              </mc:Choice>
              <mc:Fallback>
                <p:oleObj name="公式" r:id="rId12" imgW="7365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636838"/>
                        <a:ext cx="1657350" cy="885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4356100" y="3933825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zh-CN" altLang="en-US" sz="2400" b="1">
                <a:latin typeface="Times New Roman" pitchFamily="18" charset="0"/>
              </a:rPr>
              <a:t>与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D</a:t>
            </a:r>
            <a:r>
              <a:rPr kumimoji="1" lang="zh-CN" altLang="en-US" sz="2400" b="1">
                <a:latin typeface="Times New Roman" pitchFamily="18" charset="0"/>
              </a:rPr>
              <a:t>可比，则需图解：</a:t>
            </a:r>
          </a:p>
        </p:txBody>
      </p:sp>
      <p:sp>
        <p:nvSpPr>
          <p:cNvPr id="40982" name="AutoShape 22"/>
          <p:cNvSpPr>
            <a:spLocks/>
          </p:cNvSpPr>
          <p:nvPr/>
        </p:nvSpPr>
        <p:spPr bwMode="auto">
          <a:xfrm>
            <a:off x="6445250" y="4367213"/>
            <a:ext cx="1724025" cy="503237"/>
          </a:xfrm>
          <a:prstGeom prst="borderCallout1">
            <a:avLst>
              <a:gd name="adj1" fmla="val 22713"/>
              <a:gd name="adj2" fmla="val -4421"/>
              <a:gd name="adj3" fmla="val 130917"/>
              <a:gd name="adj4" fmla="val -5202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实测特性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39750" y="3933825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charset="-122"/>
              </a:rPr>
              <a:t>  </a:t>
            </a:r>
            <a:r>
              <a:rPr lang="zh-CN" altLang="en-US" sz="2400" b="1">
                <a:latin typeface="宋体" charset="-122"/>
              </a:rPr>
              <a:t>对</a:t>
            </a:r>
            <a:r>
              <a:rPr lang="en-US" altLang="zh-CN" sz="2400" b="1" i="1">
                <a:latin typeface="Times New Roman" pitchFamily="18" charset="0"/>
              </a:rPr>
              <a:t>V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 i="1">
                <a:latin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zh-CN" altLang="en-US" sz="2400" b="1">
                <a:latin typeface="Times New Roman" pitchFamily="18" charset="0"/>
              </a:rPr>
              <a:t>二极管</a:t>
            </a:r>
            <a:r>
              <a:rPr lang="zh-CN" altLang="en-US" sz="2400" b="1">
                <a:latin typeface="宋体" charset="-122"/>
              </a:rPr>
              <a:t>的模型有什么不同？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1" grpId="0" animBg="1" autoUpdateAnimBg="0"/>
      <p:bldP spid="40978" grpId="0" animBg="1"/>
      <p:bldP spid="40979" grpId="0" animBg="1"/>
      <p:bldP spid="40981" grpId="0"/>
      <p:bldP spid="40982" grpId="0" animBg="1"/>
      <p:bldP spid="409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6718300" cy="7620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五、稳压二极管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1338" y="13335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1. 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伏安特性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276600" y="1412875"/>
          <a:ext cx="5334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Photo Editor 照片" r:id="rId3" imgW="21114286" imgH="10409524" progId="MSPhotoEd.3">
                  <p:embed/>
                </p:oleObj>
              </mc:Choice>
              <mc:Fallback>
                <p:oleObj name="Photo Editor 照片" r:id="rId3" imgW="21114286" imgH="10409524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12875"/>
                        <a:ext cx="53340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>
            <a:spLocks/>
          </p:cNvSpPr>
          <p:nvPr/>
        </p:nvSpPr>
        <p:spPr bwMode="auto">
          <a:xfrm>
            <a:off x="5875338" y="3736975"/>
            <a:ext cx="2819400" cy="442913"/>
          </a:xfrm>
          <a:prstGeom prst="borderCallout1">
            <a:avLst>
              <a:gd name="adj1" fmla="val 25806"/>
              <a:gd name="adj2" fmla="val -2704"/>
              <a:gd name="adj3" fmla="val -259500"/>
              <a:gd name="adj4" fmla="val -21282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进入稳压区的最小电流</a:t>
            </a:r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5875338" y="4270375"/>
            <a:ext cx="2867025" cy="476250"/>
          </a:xfrm>
          <a:prstGeom prst="borderCallout1">
            <a:avLst>
              <a:gd name="adj1" fmla="val 24000"/>
              <a:gd name="adj2" fmla="val -2657"/>
              <a:gd name="adj3" fmla="val -86000"/>
              <a:gd name="adj4" fmla="val -21153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不至于损坏的最大电流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93738" y="1866900"/>
            <a:ext cx="2438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由一个</a:t>
            </a:r>
            <a:r>
              <a:rPr kumimoji="1" lang="en-US" altLang="zh-CN" sz="2400" b="1" dirty="0">
                <a:latin typeface="Times New Roman" pitchFamily="18" charset="0"/>
              </a:rPr>
              <a:t>PN</a:t>
            </a:r>
            <a:r>
              <a:rPr kumimoji="1" lang="zh-CN" altLang="en-US" sz="2400" b="1" dirty="0">
                <a:latin typeface="Times New Roman" pitchFamily="18" charset="0"/>
              </a:rPr>
              <a:t>结组成，反向击穿后在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一定的电流范围内</a:t>
            </a:r>
            <a:r>
              <a:rPr kumimoji="1" lang="zh-CN" altLang="en-US" sz="2400" b="1" dirty="0">
                <a:latin typeface="Times New Roman" pitchFamily="18" charset="0"/>
              </a:rPr>
              <a:t>端电压基本不变，为稳定电压。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39750" y="40782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2. 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主要参数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828675" y="4581525"/>
            <a:ext cx="367188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稳定电压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  <a:r>
              <a:rPr kumimoji="1" lang="zh-CN" altLang="en-US" sz="2400" b="1">
                <a:latin typeface="Times New Roman" pitchFamily="18" charset="0"/>
              </a:rPr>
              <a:t>、稳定电流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827088" y="5084763"/>
            <a:ext cx="35052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最大功耗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ZM</a:t>
            </a:r>
            <a:r>
              <a:rPr kumimoji="1" lang="zh-CN" altLang="en-US" sz="2400" b="1">
                <a:latin typeface="Times New Roman" pitchFamily="18" charset="0"/>
              </a:rPr>
              <a:t>＝ 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ZM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572000" y="5084763"/>
            <a:ext cx="3382963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动态电阻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Δ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  <a:r>
              <a:rPr kumimoji="1" lang="en-US" altLang="zh-CN" sz="2400" b="1" i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/Δ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Z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8313" y="5516563"/>
            <a:ext cx="83518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    </a:t>
            </a:r>
            <a:r>
              <a:rPr lang="zh-CN" altLang="en-US" sz="2400" b="1"/>
              <a:t>若稳压管的电流太小则不稳压，若稳压管的电流太大则会因功耗过大而损坏，因而稳压管电路中必需有限制稳压管电流的限流电阻！</a:t>
            </a:r>
          </a:p>
        </p:txBody>
      </p:sp>
      <p:pic>
        <p:nvPicPr>
          <p:cNvPr id="27668" name="Picture 20" descr="DZ10T1004"/>
          <p:cNvPicPr>
            <a:picLocks noChangeAspect="1" noChangeArrowheads="1"/>
          </p:cNvPicPr>
          <p:nvPr/>
        </p:nvPicPr>
        <p:blipFill>
          <a:blip r:embed="rId5" cstate="print"/>
          <a:srcRect r="26541"/>
          <a:stretch>
            <a:fillRect/>
          </a:stretch>
        </p:blipFill>
        <p:spPr bwMode="auto">
          <a:xfrm>
            <a:off x="6011863" y="1700213"/>
            <a:ext cx="2592387" cy="1938337"/>
          </a:xfrm>
          <a:prstGeom prst="rect">
            <a:avLst/>
          </a:prstGeom>
          <a:noFill/>
        </p:spPr>
      </p:pic>
      <p:sp>
        <p:nvSpPr>
          <p:cNvPr id="27669" name="AutoShape 21"/>
          <p:cNvSpPr>
            <a:spLocks/>
          </p:cNvSpPr>
          <p:nvPr/>
        </p:nvSpPr>
        <p:spPr bwMode="auto">
          <a:xfrm>
            <a:off x="5003800" y="765175"/>
            <a:ext cx="1508125" cy="465138"/>
          </a:xfrm>
          <a:prstGeom prst="borderCallout1">
            <a:avLst>
              <a:gd name="adj1" fmla="val 24574"/>
              <a:gd name="adj2" fmla="val 105051"/>
              <a:gd name="adj3" fmla="val 210241"/>
              <a:gd name="adj4" fmla="val 138528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限流电阻</a:t>
            </a:r>
          </a:p>
        </p:txBody>
      </p:sp>
      <p:sp>
        <p:nvSpPr>
          <p:cNvPr id="27670" name="AutoShape 22"/>
          <p:cNvSpPr>
            <a:spLocks/>
          </p:cNvSpPr>
          <p:nvPr/>
        </p:nvSpPr>
        <p:spPr bwMode="auto">
          <a:xfrm>
            <a:off x="4067175" y="3314700"/>
            <a:ext cx="1063625" cy="401638"/>
          </a:xfrm>
          <a:prstGeom prst="borderCallout1">
            <a:avLst>
              <a:gd name="adj1" fmla="val 28458"/>
              <a:gd name="adj2" fmla="val -7162"/>
              <a:gd name="adj3" fmla="val -7509"/>
              <a:gd name="adj4" fmla="val -33731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斜率？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6256" y="6926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参看</a:t>
            </a:r>
            <a:r>
              <a:rPr lang="en-US" altLang="zh-CN" dirty="0" smtClean="0"/>
              <a:t>P21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1.2.3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autoUpdateAnimBg="0"/>
      <p:bldP spid="27653" grpId="0" animBg="1" autoUpdateAnimBg="0"/>
      <p:bldP spid="27654" grpId="0" animBg="1" autoUpdateAnimBg="0"/>
      <p:bldP spid="27655" grpId="0" autoUpdateAnimBg="0"/>
      <p:bldP spid="27656" grpId="0" autoUpdateAnimBg="0"/>
      <p:bldP spid="27657" grpId="0" animBg="1" autoUpdateAnimBg="0"/>
      <p:bldP spid="27658" grpId="0" animBg="1" autoUpdateAnimBg="0"/>
      <p:bldP spid="27659" grpId="0" animBg="1" autoUpdateAnimBg="0"/>
      <p:bldP spid="27665" grpId="0"/>
      <p:bldP spid="27669" grpId="0" animBg="1"/>
      <p:bldP spid="27670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628775"/>
            <a:ext cx="7772400" cy="609600"/>
          </a:xfrm>
        </p:spPr>
        <p:txBody>
          <a:bodyPr/>
          <a:lstStyle/>
          <a:p>
            <a:r>
              <a:rPr lang="en-US" altLang="zh-CN" b="1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§1.3    </a:t>
            </a:r>
            <a:r>
              <a:rPr lang="zh-CN" altLang="en-US" sz="54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晶体三极管</a:t>
            </a:r>
          </a:p>
        </p:txBody>
      </p:sp>
      <p:sp>
        <p:nvSpPr>
          <p:cNvPr id="28681" name="Text Box 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763713" y="263683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一、晶体管的结构和符号</a:t>
            </a:r>
          </a:p>
        </p:txBody>
      </p:sp>
      <p:sp>
        <p:nvSpPr>
          <p:cNvPr id="2868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2131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二、晶体管的放大原理</a:t>
            </a:r>
          </a:p>
        </p:txBody>
      </p:sp>
      <p:sp>
        <p:nvSpPr>
          <p:cNvPr id="28683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78936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三、晶体管的共射输入特性和输出特性</a:t>
            </a:r>
          </a:p>
        </p:txBody>
      </p:sp>
      <p:sp>
        <p:nvSpPr>
          <p:cNvPr id="28684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4365625"/>
            <a:ext cx="594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四、温度对晶体管特性的影响</a:t>
            </a:r>
          </a:p>
        </p:txBody>
      </p:sp>
      <p:sp>
        <p:nvSpPr>
          <p:cNvPr id="28685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49418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五、主要参数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08050"/>
            <a:ext cx="8229600" cy="50958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ea typeface="华文行楷" pitchFamily="2" charset="-122"/>
              </a:rPr>
              <a:t>一、晶体管的结构和符号</a:t>
            </a:r>
          </a:p>
        </p:txBody>
      </p:sp>
      <p:pic>
        <p:nvPicPr>
          <p:cNvPr id="30728" name="Picture 8" descr="Dz0103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4370" r="-1219" b="18414"/>
          <a:stretch>
            <a:fillRect/>
          </a:stretch>
        </p:blipFill>
        <p:spPr bwMode="auto">
          <a:xfrm>
            <a:off x="1619250" y="1465263"/>
            <a:ext cx="5943600" cy="1374775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1450" y="2760663"/>
            <a:ext cx="2819400" cy="609600"/>
            <a:chOff x="96" y="1584"/>
            <a:chExt cx="1776" cy="384"/>
          </a:xfrm>
        </p:grpSpPr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96" y="1692"/>
              <a:ext cx="912" cy="276"/>
            </a:xfrm>
            <a:prstGeom prst="borderCallout1">
              <a:avLst>
                <a:gd name="adj1" fmla="val 26088"/>
                <a:gd name="adj2" fmla="val 105264"/>
                <a:gd name="adj3" fmla="val -39130"/>
                <a:gd name="adj4" fmla="val 132565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小功率管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V="1">
              <a:off x="1056" y="1584"/>
              <a:ext cx="816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2" name="AutoShape 12"/>
          <p:cNvSpPr>
            <a:spLocks/>
          </p:cNvSpPr>
          <p:nvPr/>
        </p:nvSpPr>
        <p:spPr bwMode="auto">
          <a:xfrm>
            <a:off x="5267325" y="2817813"/>
            <a:ext cx="1533525" cy="476250"/>
          </a:xfrm>
          <a:prstGeom prst="borderCallout1">
            <a:avLst>
              <a:gd name="adj1" fmla="val 24000"/>
              <a:gd name="adj2" fmla="val -4968"/>
              <a:gd name="adj3" fmla="val -15000"/>
              <a:gd name="adj4" fmla="val -2825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中功率管</a:t>
            </a:r>
          </a:p>
        </p:txBody>
      </p:sp>
      <p:sp>
        <p:nvSpPr>
          <p:cNvPr id="30733" name="AutoShape 13"/>
          <p:cNvSpPr>
            <a:spLocks/>
          </p:cNvSpPr>
          <p:nvPr/>
        </p:nvSpPr>
        <p:spPr bwMode="auto">
          <a:xfrm>
            <a:off x="7334250" y="2760663"/>
            <a:ext cx="1533525" cy="476250"/>
          </a:xfrm>
          <a:prstGeom prst="borderCallout1">
            <a:avLst>
              <a:gd name="adj1" fmla="val 24000"/>
              <a:gd name="adj2" fmla="val -4968"/>
              <a:gd name="adj3" fmla="val -25000"/>
              <a:gd name="adj4" fmla="val -3757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大功率管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1160463"/>
            <a:ext cx="3787775" cy="533400"/>
            <a:chOff x="3216" y="576"/>
            <a:chExt cx="2112" cy="336"/>
          </a:xfrm>
        </p:grpSpPr>
        <p:sp>
          <p:nvSpPr>
            <p:cNvPr id="30735" name="AutoShape 15"/>
            <p:cNvSpPr>
              <a:spLocks/>
            </p:cNvSpPr>
            <p:nvPr/>
          </p:nvSpPr>
          <p:spPr bwMode="auto">
            <a:xfrm>
              <a:off x="4153" y="576"/>
              <a:ext cx="1175" cy="303"/>
            </a:xfrm>
            <a:prstGeom prst="borderCallout1">
              <a:avLst>
                <a:gd name="adj1" fmla="val 23764"/>
                <a:gd name="adj2" fmla="val -4083"/>
                <a:gd name="adj3" fmla="val 199009"/>
                <a:gd name="adj4" fmla="val -19657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 dirty="0">
                  <a:latin typeface="Times New Roman" pitchFamily="18" charset="0"/>
                </a:rPr>
                <a:t>为什么有孔？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V="1">
              <a:off x="3216" y="624"/>
              <a:ext cx="864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742" name="Picture 22" descr="三极管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6602" t="26096" r="21336" b="26166"/>
          <a:stretch>
            <a:fillRect/>
          </a:stretch>
        </p:blipFill>
        <p:spPr>
          <a:xfrm>
            <a:off x="140010" y="3527377"/>
            <a:ext cx="3744912" cy="2160588"/>
          </a:xfrm>
          <a:noFill/>
          <a:ln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01008"/>
            <a:ext cx="4709418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32" grpId="0" animBg="1" autoUpdateAnimBg="0"/>
      <p:bldP spid="3073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08050"/>
            <a:ext cx="8229600" cy="50958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ea typeface="华文行楷" pitchFamily="2" charset="-122"/>
              </a:rPr>
              <a:t>一、晶体管的结构和符号</a:t>
            </a:r>
          </a:p>
        </p:txBody>
      </p:sp>
      <p:pic>
        <p:nvPicPr>
          <p:cNvPr id="30723" name="Picture 3" descr="Dz010302"/>
          <p:cNvPicPr>
            <a:picLocks noChangeAspect="1" noChangeArrowheads="1"/>
          </p:cNvPicPr>
          <p:nvPr/>
        </p:nvPicPr>
        <p:blipFill>
          <a:blip r:embed="rId2"/>
          <a:srcRect t="50029" b="6508"/>
          <a:stretch>
            <a:fillRect/>
          </a:stretch>
        </p:blipFill>
        <p:spPr bwMode="auto">
          <a:xfrm>
            <a:off x="1619250" y="1700808"/>
            <a:ext cx="6019800" cy="2376487"/>
          </a:xfrm>
          <a:prstGeom prst="rect">
            <a:avLst/>
          </a:prstGeom>
          <a:noFill/>
        </p:spPr>
      </p:pic>
      <p:sp>
        <p:nvSpPr>
          <p:cNvPr id="30724" name="AutoShape 4"/>
          <p:cNvSpPr>
            <a:spLocks/>
          </p:cNvSpPr>
          <p:nvPr/>
        </p:nvSpPr>
        <p:spPr bwMode="auto">
          <a:xfrm>
            <a:off x="476250" y="3301008"/>
            <a:ext cx="1600200" cy="423862"/>
          </a:xfrm>
          <a:prstGeom prst="borderCallout2">
            <a:avLst>
              <a:gd name="adj1" fmla="val 26968"/>
              <a:gd name="adj2" fmla="val 104764"/>
              <a:gd name="adj3" fmla="val 26968"/>
              <a:gd name="adj4" fmla="val 118847"/>
              <a:gd name="adj5" fmla="val -108991"/>
              <a:gd name="adj6" fmla="val 133630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多子浓度高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400050" y="4063008"/>
            <a:ext cx="1676400" cy="762000"/>
          </a:xfrm>
          <a:prstGeom prst="borderCallout2">
            <a:avLst>
              <a:gd name="adj1" fmla="val 15000"/>
              <a:gd name="adj2" fmla="val 104546"/>
              <a:gd name="adj3" fmla="val 15000"/>
              <a:gd name="adj4" fmla="val 139301"/>
              <a:gd name="adj5" fmla="val -155625"/>
              <a:gd name="adj6" fmla="val 174148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多子浓度很低，且很薄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>
            <a:off x="5353050" y="3986808"/>
            <a:ext cx="1066800" cy="381000"/>
          </a:xfrm>
          <a:prstGeom prst="borderCallout2">
            <a:avLst>
              <a:gd name="adj1" fmla="val 30000"/>
              <a:gd name="adj2" fmla="val -7144"/>
              <a:gd name="adj3" fmla="val 30000"/>
              <a:gd name="adj4" fmla="val -64287"/>
              <a:gd name="adj5" fmla="val -308750"/>
              <a:gd name="adj6" fmla="val -125444"/>
            </a:avLst>
          </a:prstGeom>
          <a:solidFill>
            <a:srgbClr val="00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面积大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658193" y="5204048"/>
            <a:ext cx="622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晶体管有三个极、三个区、两个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PN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结。</a:t>
            </a:r>
          </a:p>
        </p:txBody>
      </p:sp>
    </p:spTree>
    <p:extLst>
      <p:ext uri="{BB962C8B-B14F-4D97-AF65-F5344CB8AC3E}">
        <p14:creationId xmlns:p14="http://schemas.microsoft.com/office/powerpoint/2010/main" val="37205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 animBg="1" autoUpdateAnimBg="0"/>
      <p:bldP spid="30725" grpId="0" animBg="1" autoUpdateAnimBg="0"/>
      <p:bldP spid="30726" grpId="0" animBg="1" autoUpdateAnimBg="0"/>
      <p:bldP spid="307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4953000" cy="641350"/>
          </a:xfrm>
        </p:spPr>
        <p:txBody>
          <a:bodyPr/>
          <a:lstStyle/>
          <a:p>
            <a:r>
              <a:rPr lang="zh-CN" altLang="en-US" sz="3600">
                <a:ea typeface="华文行楷" pitchFamily="2" charset="-122"/>
              </a:rPr>
              <a:t>二、晶体管的放大原理</a:t>
            </a:r>
          </a:p>
        </p:txBody>
      </p:sp>
      <p:pic>
        <p:nvPicPr>
          <p:cNvPr id="31747" name="Picture 3" descr="Dz01030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2750" r="-2272" b="-1718"/>
          <a:stretch>
            <a:fillRect/>
          </a:stretch>
        </p:blipFill>
        <p:spPr bwMode="auto">
          <a:xfrm>
            <a:off x="703263" y="2636838"/>
            <a:ext cx="3657600" cy="3089275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692150"/>
            <a:ext cx="8367713" cy="1943100"/>
            <a:chOff x="249" y="288"/>
            <a:chExt cx="5271" cy="1224"/>
          </a:xfrm>
        </p:grpSpPr>
        <p:pic>
          <p:nvPicPr>
            <p:cNvPr id="31749" name="Picture 5" descr="Dz01030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2942" t="-3979" r="-2942" b="-3482"/>
            <a:stretch>
              <a:fillRect/>
            </a:stretch>
          </p:blipFill>
          <p:spPr bwMode="auto">
            <a:xfrm>
              <a:off x="3888" y="288"/>
              <a:ext cx="1632" cy="1224"/>
            </a:xfrm>
            <a:prstGeom prst="rect">
              <a:avLst/>
            </a:prstGeom>
            <a:solidFill>
              <a:srgbClr val="FFFFFF"/>
            </a:solidFill>
          </p:spPr>
        </p:pic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249" y="845"/>
            <a:ext cx="340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23" name="Equation" r:id="rId6" imgW="3073320" imgH="507960" progId="Equation.3">
                    <p:embed/>
                  </p:oleObj>
                </mc:Choice>
                <mc:Fallback>
                  <p:oleObj name="Equation" r:id="rId6" imgW="3073320" imgH="5079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845"/>
                          <a:ext cx="3408" cy="564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03350" y="5761038"/>
            <a:ext cx="7377113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扩散运动形成发射极电流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，复合运动形成基极电流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，漂移运动形成集电极电流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1752" name="AutoShape 8"/>
          <p:cNvSpPr>
            <a:spLocks/>
          </p:cNvSpPr>
          <p:nvPr/>
        </p:nvSpPr>
        <p:spPr bwMode="auto">
          <a:xfrm>
            <a:off x="0" y="2779713"/>
            <a:ext cx="1236663" cy="771525"/>
          </a:xfrm>
          <a:prstGeom prst="borderCallout2">
            <a:avLst>
              <a:gd name="adj1" fmla="val 14815"/>
              <a:gd name="adj2" fmla="val 106162"/>
              <a:gd name="adj3" fmla="val 14815"/>
              <a:gd name="adj4" fmla="val 132347"/>
              <a:gd name="adj5" fmla="val 74690"/>
              <a:gd name="adj6" fmla="val 160333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 b="1">
                <a:latin typeface="Times New Roman" pitchFamily="18" charset="0"/>
              </a:rPr>
              <a:t>少数载流子的运动</a:t>
            </a:r>
          </a:p>
        </p:txBody>
      </p:sp>
      <p:sp>
        <p:nvSpPr>
          <p:cNvPr id="31753" name="AutoShape 9"/>
          <p:cNvSpPr>
            <a:spLocks/>
          </p:cNvSpPr>
          <p:nvPr/>
        </p:nvSpPr>
        <p:spPr bwMode="auto">
          <a:xfrm>
            <a:off x="4589463" y="4694238"/>
            <a:ext cx="3276600" cy="788987"/>
          </a:xfrm>
          <a:prstGeom prst="borderCallout1">
            <a:avLst>
              <a:gd name="adj1" fmla="val 14486"/>
              <a:gd name="adj2" fmla="val -2324"/>
              <a:gd name="adj3" fmla="val -13079"/>
              <a:gd name="adj4" fmla="val -54991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b="1"/>
              <a:t>因发射区多子浓度高使大量电子从发射区扩散到基区</a:t>
            </a:r>
          </a:p>
        </p:txBody>
      </p:sp>
      <p:sp>
        <p:nvSpPr>
          <p:cNvPr id="31754" name="AutoShape 10"/>
          <p:cNvSpPr>
            <a:spLocks/>
          </p:cNvSpPr>
          <p:nvPr/>
        </p:nvSpPr>
        <p:spPr bwMode="auto">
          <a:xfrm>
            <a:off x="4589463" y="3779838"/>
            <a:ext cx="3886200" cy="762000"/>
          </a:xfrm>
          <a:prstGeom prst="borderCallout1">
            <a:avLst>
              <a:gd name="adj1" fmla="val 15000"/>
              <a:gd name="adj2" fmla="val -1963"/>
              <a:gd name="adj3" fmla="val 42083"/>
              <a:gd name="adj4" fmla="val -57310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b="1"/>
              <a:t>因基区薄且多子浓度低，使极少数扩散到基区的电子与空穴复合</a:t>
            </a:r>
          </a:p>
        </p:txBody>
      </p:sp>
      <p:sp>
        <p:nvSpPr>
          <p:cNvPr id="31755" name="AutoShape 11"/>
          <p:cNvSpPr>
            <a:spLocks/>
          </p:cNvSpPr>
          <p:nvPr/>
        </p:nvSpPr>
        <p:spPr bwMode="auto">
          <a:xfrm>
            <a:off x="4589463" y="2865438"/>
            <a:ext cx="4343400" cy="788987"/>
          </a:xfrm>
          <a:prstGeom prst="borderCallout1">
            <a:avLst>
              <a:gd name="adj1" fmla="val 14486"/>
              <a:gd name="adj2" fmla="val -1755"/>
              <a:gd name="adj3" fmla="val 70824"/>
              <a:gd name="adj4" fmla="val -4239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b="1"/>
              <a:t>因集电区面积大，在外电场作用下大部分扩散到基区的电子漂移到集电区</a:t>
            </a:r>
          </a:p>
        </p:txBody>
      </p:sp>
      <p:sp>
        <p:nvSpPr>
          <p:cNvPr id="31756" name="AutoShape 12"/>
          <p:cNvSpPr>
            <a:spLocks/>
          </p:cNvSpPr>
          <p:nvPr/>
        </p:nvSpPr>
        <p:spPr bwMode="auto">
          <a:xfrm>
            <a:off x="0" y="5248275"/>
            <a:ext cx="1389063" cy="741363"/>
          </a:xfrm>
          <a:prstGeom prst="borderCallout1">
            <a:avLst>
              <a:gd name="adj1" fmla="val 15417"/>
              <a:gd name="adj2" fmla="val 105486"/>
              <a:gd name="adj3" fmla="val -101926"/>
              <a:gd name="adj4" fmla="val 146514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基区空穴的扩散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51" grpId="0" build="p" autoUpdateAnimBg="0"/>
      <p:bldP spid="31752" grpId="0" animBg="1" autoUpdateAnimBg="0"/>
      <p:bldP spid="31753" grpId="0" animBg="1" autoUpdateAnimBg="0"/>
      <p:bldP spid="31754" grpId="0" animBg="1" autoUpdateAnimBg="0"/>
      <p:bldP spid="31755" grpId="0" animBg="1" autoUpdateAnimBg="0"/>
      <p:bldP spid="317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700213"/>
            <a:ext cx="8229600" cy="1008062"/>
          </a:xfrm>
        </p:spPr>
        <p:txBody>
          <a:bodyPr/>
          <a:lstStyle/>
          <a:p>
            <a:r>
              <a:rPr lang="en-US" altLang="zh-CN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§1  </a:t>
            </a:r>
            <a:r>
              <a:rPr lang="zh-CN" altLang="en-US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半导体基础知识</a:t>
            </a:r>
          </a:p>
        </p:txBody>
      </p:sp>
      <p:sp>
        <p:nvSpPr>
          <p:cNvPr id="2253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2924175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一、本征半导体</a:t>
            </a:r>
          </a:p>
        </p:txBody>
      </p:sp>
      <p:sp>
        <p:nvSpPr>
          <p:cNvPr id="2253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3573463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二、杂质半导体</a:t>
            </a:r>
          </a:p>
        </p:txBody>
      </p:sp>
      <p:sp>
        <p:nvSpPr>
          <p:cNvPr id="2253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4221163"/>
            <a:ext cx="632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三、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PN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结的形成及其单向导电性</a:t>
            </a:r>
          </a:p>
        </p:txBody>
      </p:sp>
      <p:sp>
        <p:nvSpPr>
          <p:cNvPr id="22535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4868863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四、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PN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结的电容效应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6019800" cy="2286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电流分配：</a:t>
            </a:r>
            <a:r>
              <a:rPr lang="zh-CN" altLang="en-US" sz="36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   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E</a:t>
            </a: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＝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＋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C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   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E</a:t>
            </a: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－扩散运动形成的电流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    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－复合运动形成的电流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    </a:t>
            </a:r>
            <a:r>
              <a:rPr lang="en-US" altLang="zh-CN" sz="2800" b="1" i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I</a:t>
            </a:r>
            <a:r>
              <a:rPr lang="en-US" altLang="zh-CN" sz="2800" b="1" baseline="-25000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－漂移运动形成的电流</a:t>
            </a:r>
            <a:endParaRPr lang="zh-CN" altLang="en-US" sz="2800">
              <a:solidFill>
                <a:schemeClr val="tx2"/>
              </a:solidFill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514600" y="3352800"/>
          <a:ext cx="3581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7" name="Equation" r:id="rId3" imgW="1473120" imgH="685800" progId="Equation.3">
                  <p:embed/>
                </p:oleObj>
              </mc:Choice>
              <mc:Fallback>
                <p:oleObj name="Equation" r:id="rId3" imgW="1473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81400" cy="16637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/>
          </p:cNvSpPr>
          <p:nvPr/>
        </p:nvSpPr>
        <p:spPr bwMode="auto">
          <a:xfrm>
            <a:off x="609600" y="5181600"/>
            <a:ext cx="1524000" cy="485775"/>
          </a:xfrm>
          <a:prstGeom prst="borderCallout2">
            <a:avLst>
              <a:gd name="adj1" fmla="val 23528"/>
              <a:gd name="adj2" fmla="val 105000"/>
              <a:gd name="adj3" fmla="val 23528"/>
              <a:gd name="adj4" fmla="val 117398"/>
              <a:gd name="adj5" fmla="val -58824"/>
              <a:gd name="adj6" fmla="val 130315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穿透电流</a:t>
            </a:r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1905000" y="5791200"/>
            <a:ext cx="2414588" cy="457200"/>
          </a:xfrm>
          <a:prstGeom prst="borderCallout2">
            <a:avLst>
              <a:gd name="adj1" fmla="val 25000"/>
              <a:gd name="adj2" fmla="val 103157"/>
              <a:gd name="adj3" fmla="val 25000"/>
              <a:gd name="adj4" fmla="val 108681"/>
              <a:gd name="adj5" fmla="val -186111"/>
              <a:gd name="adj6" fmla="val 11439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集电结反向电流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457200" y="3276600"/>
            <a:ext cx="1611313" cy="838200"/>
          </a:xfrm>
          <a:prstGeom prst="borderCallout2">
            <a:avLst>
              <a:gd name="adj1" fmla="val 13634"/>
              <a:gd name="adj2" fmla="val 104727"/>
              <a:gd name="adj3" fmla="val 13634"/>
              <a:gd name="adj4" fmla="val 120986"/>
              <a:gd name="adj5" fmla="val 38634"/>
              <a:gd name="adj6" fmla="val 137833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直流电流放大系数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6248400" y="3200400"/>
            <a:ext cx="2659063" cy="554038"/>
          </a:xfrm>
          <a:prstGeom prst="borderCallout2">
            <a:avLst>
              <a:gd name="adj1" fmla="val 20630"/>
              <a:gd name="adj2" fmla="val -2866"/>
              <a:gd name="adj3" fmla="val 20630"/>
              <a:gd name="adj4" fmla="val -25671"/>
              <a:gd name="adj5" fmla="val 75644"/>
              <a:gd name="adj6" fmla="val -49315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交流电流放大系数</a:t>
            </a:r>
          </a:p>
        </p:txBody>
      </p:sp>
      <p:pic>
        <p:nvPicPr>
          <p:cNvPr id="33800" name="Picture 8" descr="Dz01030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468" r="-2563" b="-4047"/>
          <a:stretch>
            <a:fillRect/>
          </a:stretch>
        </p:blipFill>
        <p:spPr bwMode="auto">
          <a:xfrm>
            <a:off x="5791200" y="838200"/>
            <a:ext cx="3048000" cy="2362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391400" y="1905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391400" y="9906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324600" y="1447800"/>
            <a:ext cx="381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53000" y="53340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为什么基极开路集电极回路会有穿透电流？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7416800" cy="579437"/>
          </a:xfrm>
        </p:spPr>
        <p:txBody>
          <a:bodyPr/>
          <a:lstStyle/>
          <a:p>
            <a:pPr algn="l"/>
            <a:r>
              <a:rPr lang="zh-CN" altLang="en-US" sz="3200">
                <a:ea typeface="华文行楷" pitchFamily="2" charset="-122"/>
              </a:rPr>
              <a:t>三、晶体管的共射输入特性和输出特性</a:t>
            </a:r>
          </a:p>
        </p:txBody>
      </p:sp>
      <p:pic>
        <p:nvPicPr>
          <p:cNvPr id="34819" name="Picture 3" descr="Dz0103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349500"/>
            <a:ext cx="2895600" cy="2771775"/>
          </a:xfrm>
          <a:prstGeom prst="rect">
            <a:avLst/>
          </a:prstGeom>
          <a:noFill/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19475" y="1557338"/>
          <a:ext cx="2133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1" name="Equation" r:id="rId4" imgW="952200" imgH="279360" progId="Equation.3">
                  <p:embed/>
                </p:oleObj>
              </mc:Choice>
              <mc:Fallback>
                <p:oleObj name="Equation" r:id="rId4" imgW="9522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57338"/>
                        <a:ext cx="2133600" cy="625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/>
          <p:cNvSpPr>
            <a:spLocks/>
          </p:cNvSpPr>
          <p:nvPr/>
        </p:nvSpPr>
        <p:spPr bwMode="auto">
          <a:xfrm>
            <a:off x="4405313" y="3187700"/>
            <a:ext cx="4343400" cy="533400"/>
          </a:xfrm>
          <a:prstGeom prst="borderCallout2">
            <a:avLst>
              <a:gd name="adj1" fmla="val 21431"/>
              <a:gd name="adj2" fmla="val -1755"/>
              <a:gd name="adj3" fmla="val 21431"/>
              <a:gd name="adj4" fmla="val -20431"/>
              <a:gd name="adj5" fmla="val 90773"/>
              <a:gd name="adj6" fmla="val -39801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latin typeface="Times New Roman" pitchFamily="18" charset="0"/>
              </a:rPr>
              <a:t>为什么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</a:t>
            </a:r>
            <a:r>
              <a:rPr kumimoji="1" lang="zh-CN" altLang="en-US" sz="2400" b="1">
                <a:latin typeface="Times New Roman" pitchFamily="18" charset="0"/>
              </a:rPr>
              <a:t>增大曲线右移？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00113" y="5245100"/>
            <a:ext cx="7543800" cy="831850"/>
          </a:xfrm>
          <a:prstGeom prst="rect">
            <a:avLst/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对于小功率晶体管，</a:t>
            </a:r>
            <a:r>
              <a:rPr lang="en-US" altLang="zh-CN" sz="2400" b="1" i="1" dirty="0" smtClean="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</a:rPr>
              <a:t>CE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等于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1V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的一条输入特性曲线可以取代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itchFamily="18" charset="0"/>
              </a:rPr>
              <a:t>CE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大于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1V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的所有输入特性曲线。</a:t>
            </a:r>
          </a:p>
        </p:txBody>
      </p:sp>
      <p:sp>
        <p:nvSpPr>
          <p:cNvPr id="34823" name="AutoShape 7"/>
          <p:cNvSpPr>
            <a:spLocks/>
          </p:cNvSpPr>
          <p:nvPr/>
        </p:nvSpPr>
        <p:spPr bwMode="auto">
          <a:xfrm>
            <a:off x="4405313" y="2578100"/>
            <a:ext cx="4343400" cy="533400"/>
          </a:xfrm>
          <a:prstGeom prst="borderCallout2">
            <a:avLst>
              <a:gd name="adj1" fmla="val 21431"/>
              <a:gd name="adj2" fmla="val -1755"/>
              <a:gd name="adj3" fmla="val 21431"/>
              <a:gd name="adj4" fmla="val -24671"/>
              <a:gd name="adj5" fmla="val 151486"/>
              <a:gd name="adj6" fmla="val -48356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latin typeface="Times New Roman" pitchFamily="18" charset="0"/>
              </a:rPr>
              <a:t>为什么像</a:t>
            </a:r>
            <a:r>
              <a:rPr kumimoji="1" lang="en-US" altLang="zh-CN" sz="2400" b="1">
                <a:latin typeface="Times New Roman" pitchFamily="18" charset="0"/>
              </a:rPr>
              <a:t>PN</a:t>
            </a:r>
            <a:r>
              <a:rPr kumimoji="1" lang="zh-CN" altLang="en-US" sz="2400" b="1">
                <a:latin typeface="Times New Roman" pitchFamily="18" charset="0"/>
              </a:rPr>
              <a:t>结的伏安特性？</a:t>
            </a:r>
          </a:p>
        </p:txBody>
      </p:sp>
      <p:sp>
        <p:nvSpPr>
          <p:cNvPr id="34824" name="AutoShape 8"/>
          <p:cNvSpPr>
            <a:spLocks/>
          </p:cNvSpPr>
          <p:nvPr/>
        </p:nvSpPr>
        <p:spPr bwMode="auto">
          <a:xfrm>
            <a:off x="4427538" y="3789363"/>
            <a:ext cx="4343400" cy="919162"/>
          </a:xfrm>
          <a:prstGeom prst="borderCallout1">
            <a:avLst>
              <a:gd name="adj1" fmla="val 12435"/>
              <a:gd name="adj2" fmla="val -1755"/>
              <a:gd name="adj3" fmla="val 18653"/>
              <a:gd name="adj4" fmla="val -38778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latin typeface="Times New Roman" pitchFamily="18" charset="0"/>
              </a:rPr>
              <a:t>为什么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</a:t>
            </a:r>
            <a:r>
              <a:rPr kumimoji="1" lang="zh-CN" altLang="en-US" sz="2400" b="1">
                <a:latin typeface="Times New Roman" pitchFamily="18" charset="0"/>
              </a:rPr>
              <a:t>增大到一定值曲线右移就不明显了？</a:t>
            </a:r>
          </a:p>
          <a:p>
            <a:pPr algn="ctr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823913" y="15875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1. 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输入特性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1" grpId="0" animBg="1" autoUpdateAnimBg="0"/>
      <p:bldP spid="34822" grpId="0" animBg="1" autoUpdateAnimBg="0"/>
      <p:bldP spid="34823" grpId="0" animBg="1" autoUpdateAnimBg="0"/>
      <p:bldP spid="34824" grpId="0" animBg="1" autoUpdateAnimBg="0"/>
      <p:bldP spid="348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981075"/>
            <a:ext cx="2895600" cy="579438"/>
          </a:xfrm>
        </p:spPr>
        <p:txBody>
          <a:bodyPr/>
          <a:lstStyle/>
          <a:p>
            <a:pPr algn="l"/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输出特性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154363" y="981075"/>
          <a:ext cx="177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0" name="Equation" r:id="rId3" imgW="888840" imgH="279360" progId="Equation.3">
                  <p:embed/>
                </p:oleObj>
              </mc:Choice>
              <mc:Fallback>
                <p:oleObj name="Equation" r:id="rId3" imgW="88884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981075"/>
                        <a:ext cx="1778000" cy="558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5864225"/>
            <a:ext cx="7620000" cy="457200"/>
            <a:chOff x="528" y="3600"/>
            <a:chExt cx="4800" cy="288"/>
          </a:xfrm>
        </p:grpSpPr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528" y="3600"/>
              <a:ext cx="48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itchFamily="18" charset="0"/>
                </a:rPr>
                <a:t>β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是常数吗？什么是理想晶体管？什么情况下            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4464" y="3600"/>
            <a:ext cx="43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1" name="Equation" r:id="rId5" imgW="431640" imgH="228600" progId="Equation.3">
                    <p:embed/>
                  </p:oleObj>
                </mc:Choice>
                <mc:Fallback>
                  <p:oleObj name="Equation" r:id="rId5" imgW="43164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00"/>
                          <a:ext cx="432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19200" y="1520825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对应于一个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</a:rPr>
              <a:t>就有一条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随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</a:t>
            </a:r>
            <a:r>
              <a:rPr kumimoji="1" lang="zh-CN" altLang="en-US" sz="2400" b="1">
                <a:latin typeface="Times New Roman" pitchFamily="18" charset="0"/>
              </a:rPr>
              <a:t>变化的曲线。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600200" y="2206625"/>
          <a:ext cx="39624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2" name="Photo Editor 照片" r:id="rId7" imgW="11780952" imgH="9666667" progId="MSPhotoEd.3">
                  <p:embed/>
                </p:oleObj>
              </mc:Choice>
              <mc:Fallback>
                <p:oleObj name="Photo Editor 照片" r:id="rId7" imgW="11780952" imgH="9666667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6625"/>
                        <a:ext cx="39624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Freeform 9"/>
          <p:cNvSpPr>
            <a:spLocks/>
          </p:cNvSpPr>
          <p:nvPr/>
        </p:nvSpPr>
        <p:spPr bwMode="auto">
          <a:xfrm>
            <a:off x="1905000" y="2435225"/>
            <a:ext cx="381000" cy="2743200"/>
          </a:xfrm>
          <a:custGeom>
            <a:avLst/>
            <a:gdLst/>
            <a:ahLst/>
            <a:cxnLst>
              <a:cxn ang="0">
                <a:pos x="0" y="1728"/>
              </a:cxn>
              <a:cxn ang="0">
                <a:pos x="96" y="1488"/>
              </a:cxn>
              <a:cxn ang="0">
                <a:pos x="240" y="576"/>
              </a:cxn>
              <a:cxn ang="0">
                <a:pos x="288" y="0"/>
              </a:cxn>
            </a:cxnLst>
            <a:rect l="0" t="0" r="r" b="b"/>
            <a:pathLst>
              <a:path w="288" h="1728">
                <a:moveTo>
                  <a:pt x="0" y="1728"/>
                </a:moveTo>
                <a:cubicBezTo>
                  <a:pt x="28" y="1704"/>
                  <a:pt x="56" y="1680"/>
                  <a:pt x="96" y="1488"/>
                </a:cubicBezTo>
                <a:cubicBezTo>
                  <a:pt x="136" y="1296"/>
                  <a:pt x="208" y="824"/>
                  <a:pt x="240" y="576"/>
                </a:cubicBezTo>
                <a:cubicBezTo>
                  <a:pt x="272" y="328"/>
                  <a:pt x="280" y="96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50" name="AutoShape 10"/>
          <p:cNvSpPr>
            <a:spLocks/>
          </p:cNvSpPr>
          <p:nvPr/>
        </p:nvSpPr>
        <p:spPr bwMode="auto">
          <a:xfrm>
            <a:off x="5562600" y="2511425"/>
            <a:ext cx="3581400" cy="1066800"/>
          </a:xfrm>
          <a:prstGeom prst="borderCallout1">
            <a:avLst>
              <a:gd name="adj1" fmla="val 10713"/>
              <a:gd name="adj2" fmla="val -2130"/>
              <a:gd name="adj3" fmla="val 125000"/>
              <a:gd name="adj4" fmla="val -3674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为什么</a:t>
            </a:r>
            <a:r>
              <a:rPr kumimoji="1" lang="en-US" altLang="zh-CN" sz="2000" b="1" i="1">
                <a:latin typeface="Times New Roman" pitchFamily="18" charset="0"/>
              </a:rPr>
              <a:t>u</a:t>
            </a:r>
            <a:r>
              <a:rPr kumimoji="1" lang="en-US" altLang="zh-CN" sz="2000" b="1" baseline="-25000">
                <a:latin typeface="Times New Roman" pitchFamily="18" charset="0"/>
              </a:rPr>
              <a:t>CE</a:t>
            </a:r>
            <a:r>
              <a:rPr kumimoji="1" lang="zh-CN" altLang="en-US" sz="2000" b="1">
                <a:latin typeface="Times New Roman" pitchFamily="18" charset="0"/>
              </a:rPr>
              <a:t>较小时</a:t>
            </a:r>
            <a:r>
              <a:rPr kumimoji="1" lang="en-US" altLang="zh-CN" sz="2000" b="1" i="1"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latin typeface="Times New Roman" pitchFamily="18" charset="0"/>
              </a:rPr>
              <a:t>C</a:t>
            </a:r>
            <a:r>
              <a:rPr kumimoji="1" lang="zh-CN" altLang="en-US" sz="2000" b="1">
                <a:latin typeface="Times New Roman" pitchFamily="18" charset="0"/>
              </a:rPr>
              <a:t>随</a:t>
            </a:r>
            <a:r>
              <a:rPr kumimoji="1" lang="en-US" altLang="zh-CN" sz="2000" b="1" i="1">
                <a:latin typeface="Times New Roman" pitchFamily="18" charset="0"/>
              </a:rPr>
              <a:t>u</a:t>
            </a:r>
            <a:r>
              <a:rPr kumimoji="1" lang="en-US" altLang="zh-CN" sz="2000" b="1" baseline="-25000">
                <a:latin typeface="Times New Roman" pitchFamily="18" charset="0"/>
              </a:rPr>
              <a:t>CE</a:t>
            </a:r>
            <a:r>
              <a:rPr kumimoji="1" lang="zh-CN" altLang="en-US" sz="2000" b="1">
                <a:latin typeface="Times New Roman" pitchFamily="18" charset="0"/>
              </a:rPr>
              <a:t>变化很大？为什么进入放大状态曲线几乎是横轴的平行线？</a:t>
            </a:r>
          </a:p>
        </p:txBody>
      </p:sp>
      <p:sp>
        <p:nvSpPr>
          <p:cNvPr id="35851" name="AutoShape 11"/>
          <p:cNvSpPr>
            <a:spLocks/>
          </p:cNvSpPr>
          <p:nvPr/>
        </p:nvSpPr>
        <p:spPr bwMode="auto">
          <a:xfrm>
            <a:off x="381000" y="2054225"/>
            <a:ext cx="121920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饱和区</a:t>
            </a:r>
          </a:p>
        </p:txBody>
      </p:sp>
      <p:sp>
        <p:nvSpPr>
          <p:cNvPr id="35852" name="AutoShape 12"/>
          <p:cNvSpPr>
            <a:spLocks/>
          </p:cNvSpPr>
          <p:nvPr/>
        </p:nvSpPr>
        <p:spPr bwMode="auto">
          <a:xfrm>
            <a:off x="381000" y="4568825"/>
            <a:ext cx="1295400" cy="50641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放大区</a:t>
            </a:r>
          </a:p>
        </p:txBody>
      </p:sp>
      <p:sp>
        <p:nvSpPr>
          <p:cNvPr id="35853" name="AutoShape 13"/>
          <p:cNvSpPr>
            <a:spLocks/>
          </p:cNvSpPr>
          <p:nvPr/>
        </p:nvSpPr>
        <p:spPr bwMode="auto">
          <a:xfrm>
            <a:off x="381000" y="5300663"/>
            <a:ext cx="1295400" cy="487362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截止区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3352800" y="2435225"/>
            <a:ext cx="0" cy="2743200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66800" y="2781300"/>
            <a:ext cx="3022600" cy="1406525"/>
            <a:chOff x="528" y="1514"/>
            <a:chExt cx="1904" cy="88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112" y="1564"/>
              <a:ext cx="320" cy="808"/>
              <a:chOff x="2112" y="1564"/>
              <a:chExt cx="320" cy="808"/>
            </a:xfrm>
          </p:grpSpPr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2256" y="1564"/>
                <a:ext cx="0" cy="21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 flipV="1">
                <a:off x="2256" y="2188"/>
                <a:ext cx="1" cy="18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59" name="Object 19"/>
              <p:cNvGraphicFramePr>
                <a:graphicFrameLocks noChangeAspect="1"/>
              </p:cNvGraphicFramePr>
              <p:nvPr/>
            </p:nvGraphicFramePr>
            <p:xfrm>
              <a:off x="2112" y="1872"/>
              <a:ext cx="32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63" name="Equation" r:id="rId9" imgW="241200" imgH="215640" progId="Equation.3">
                      <p:embed/>
                    </p:oleObj>
                  </mc:Choice>
                  <mc:Fallback>
                    <p:oleObj name="Equation" r:id="rId9" imgW="241200" imgH="2156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872"/>
                            <a:ext cx="320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528" y="1514"/>
              <a:ext cx="816" cy="886"/>
              <a:chOff x="528" y="1514"/>
              <a:chExt cx="816" cy="886"/>
            </a:xfrm>
          </p:grpSpPr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 flipH="1">
                <a:off x="528" y="1797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 flipH="1">
                <a:off x="528" y="2203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720" y="151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 flipV="1">
                <a:off x="720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65" name="Object 25"/>
              <p:cNvGraphicFramePr>
                <a:graphicFrameLocks noChangeAspect="1"/>
              </p:cNvGraphicFramePr>
              <p:nvPr/>
            </p:nvGraphicFramePr>
            <p:xfrm>
              <a:off x="576" y="1872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64" name="Equation" r:id="rId11" imgW="241200" imgH="228600" progId="Equation.3">
                      <p:embed/>
                    </p:oleObj>
                  </mc:Choice>
                  <mc:Fallback>
                    <p:oleObj name="Equation" r:id="rId11" imgW="241200" imgH="2286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872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5562600" y="3806825"/>
          <a:ext cx="1981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5" name="Equation" r:id="rId13" imgW="1002960" imgH="431640" progId="Equation.3">
                  <p:embed/>
                </p:oleObj>
              </mc:Choice>
              <mc:Fallback>
                <p:oleObj name="Equation" r:id="rId13" imgW="10029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06825"/>
                        <a:ext cx="1981200" cy="8524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49" grpId="0" animBg="1"/>
      <p:bldP spid="35850" grpId="0" animBg="1" autoUpdateAnimBg="0"/>
      <p:bldP spid="35851" grpId="0" animBg="1" autoUpdateAnimBg="0"/>
      <p:bldP spid="35852" grpId="0" animBg="1" autoUpdateAnimBg="0"/>
      <p:bldP spid="35853" grpId="0" animBg="1" autoUpdateAnimBg="0"/>
      <p:bldP spid="358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4852987" cy="641350"/>
          </a:xfrm>
        </p:spPr>
        <p:txBody>
          <a:bodyPr/>
          <a:lstStyle/>
          <a:p>
            <a:pPr algn="l"/>
            <a:r>
              <a:rPr lang="zh-CN" altLang="en-US" sz="3200">
                <a:ea typeface="华文行楷" pitchFamily="2" charset="-122"/>
              </a:rPr>
              <a:t>晶体管的三个工作区域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31800" y="5502275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晶体管工作在放大状态时，输出回路的电流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几乎仅仅决定于输入回路的电流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，即可将输出回路等效为电流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控制的电流源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346200" y="3597275"/>
          <a:ext cx="60198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447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截止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放大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βi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饱和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＜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βi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≤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  <a:endParaRPr kumimoji="0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003800" y="549275"/>
          <a:ext cx="3733800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2" name="Photo Editor 照片" r:id="rId4" imgW="12123810" imgH="9685714" progId="MSPhotoEd.3">
                  <p:embed/>
                </p:oleObj>
              </mc:Choice>
              <mc:Fallback>
                <p:oleObj name="Photo Editor 照片" r:id="rId4" imgW="12123810" imgH="9685714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49275"/>
                        <a:ext cx="3733800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889000" y="1311275"/>
          <a:ext cx="3429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3" name="Photo Editor 照片" r:id="rId6" imgW="13495238" imgH="8542857" progId="MSPhotoEd.3">
                  <p:embed/>
                </p:oleObj>
              </mc:Choice>
              <mc:Fallback>
                <p:oleObj name="Photo Editor 照片" r:id="rId6" imgW="13495238" imgH="8542857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311275"/>
                        <a:ext cx="34290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08050"/>
            <a:ext cx="6270625" cy="64135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四、温度对晶体管特性的影响</a:t>
            </a:r>
            <a:endParaRPr lang="zh-CN" altLang="en-US">
              <a:ea typeface="华文行楷" pitchFamily="2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589088" y="4821238"/>
          <a:ext cx="57150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3" name="Equation" r:id="rId3" imgW="2743200" imgH="736560" progId="Equation.3">
                  <p:embed/>
                </p:oleObj>
              </mc:Choice>
              <mc:Fallback>
                <p:oleObj name="Equation" r:id="rId3" imgW="274320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821238"/>
                        <a:ext cx="57150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1773238"/>
            <a:ext cx="7467600" cy="2752725"/>
            <a:chOff x="544" y="935"/>
            <a:chExt cx="4704" cy="1734"/>
          </a:xfrm>
        </p:grpSpPr>
        <p:pic>
          <p:nvPicPr>
            <p:cNvPr id="38918" name="Picture 6" descr="Dz010308"/>
            <p:cNvPicPr>
              <a:picLocks noChangeAspect="1" noChangeArrowheads="1"/>
            </p:cNvPicPr>
            <p:nvPr/>
          </p:nvPicPr>
          <p:blipFill>
            <a:blip r:embed="rId5" cstate="print">
              <a:lum contrast="12000"/>
            </a:blip>
            <a:srcRect/>
            <a:stretch>
              <a:fillRect/>
            </a:stretch>
          </p:blipFill>
          <p:spPr bwMode="auto">
            <a:xfrm>
              <a:off x="544" y="935"/>
              <a:ext cx="1872" cy="1734"/>
            </a:xfrm>
            <a:prstGeom prst="rect">
              <a:avLst/>
            </a:prstGeom>
            <a:solidFill>
              <a:srgbClr val="FFFF99"/>
            </a:solidFill>
          </p:spPr>
        </p:pic>
        <p:pic>
          <p:nvPicPr>
            <p:cNvPr id="38919" name="Picture 7" descr="Dz01030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08" y="935"/>
              <a:ext cx="2640" cy="17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6821487" cy="814388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五、主要参数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750" y="1455738"/>
            <a:ext cx="7772400" cy="1022350"/>
            <a:chOff x="384" y="1248"/>
            <a:chExt cx="4896" cy="644"/>
          </a:xfrm>
        </p:grpSpPr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1728" y="1248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2" name="Equation" r:id="rId3" imgW="164880" imgH="228600" progId="Equation.3">
                    <p:embed/>
                  </p:oleObj>
                </mc:Choice>
                <mc:Fallback>
                  <p:oleObj name="Equation" r:id="rId3" imgW="16488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48"/>
                          <a:ext cx="24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2160" y="1296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3" name="Equation" r:id="rId5" imgW="164880" imgH="164880" progId="Equation.3">
                    <p:embed/>
                  </p:oleObj>
                </mc:Choice>
                <mc:Fallback>
                  <p:oleObj name="Equation" r:id="rId5" imgW="16488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96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2844" y="1756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4" name="Equation" r:id="rId7" imgW="114120" imgH="215640" progId="Equation.3">
                    <p:embed/>
                  </p:oleObj>
                </mc:Choice>
                <mc:Fallback>
                  <p:oleObj name="Equation" r:id="rId7" imgW="11412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756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48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r>
                <a:rPr kumimoji="1" lang="en-US" altLang="zh-CN" sz="3200"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latin typeface="Times New Roman" pitchFamily="18" charset="0"/>
                </a:rPr>
                <a:t>直流参数</a:t>
              </a:r>
              <a:r>
                <a:rPr kumimoji="1" lang="zh-CN" altLang="en-US" sz="2800">
                  <a:latin typeface="Times New Roman" pitchFamily="18" charset="0"/>
                </a:rPr>
                <a:t>：    、   、</a:t>
              </a: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CBO</a:t>
              </a:r>
              <a:r>
                <a:rPr kumimoji="1" lang="zh-CN" altLang="en-US" sz="2800">
                  <a:latin typeface="Times New Roman" pitchFamily="18" charset="0"/>
                </a:rPr>
                <a:t>、 </a:t>
              </a: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CEO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051050" y="3284538"/>
          <a:ext cx="45720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5" name="Photo Editor 照片" r:id="rId9" imgW="14714286" imgH="10085714" progId="MSPhotoEd.3">
                  <p:embed/>
                </p:oleObj>
              </mc:Choice>
              <mc:Fallback>
                <p:oleObj name="Photo Editor 照片" r:id="rId9" imgW="14714286" imgH="10085714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457200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AutoShape 9"/>
          <p:cNvSpPr>
            <a:spLocks/>
          </p:cNvSpPr>
          <p:nvPr/>
        </p:nvSpPr>
        <p:spPr bwMode="auto">
          <a:xfrm>
            <a:off x="5632450" y="3208338"/>
            <a:ext cx="2144713" cy="609600"/>
          </a:xfrm>
          <a:prstGeom prst="borderCallout1">
            <a:avLst>
              <a:gd name="adj1" fmla="val 18750"/>
              <a:gd name="adj2" fmla="val -3551"/>
              <a:gd name="adj3" fmla="val -26824"/>
              <a:gd name="adj4" fmla="val -4500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c-e</a:t>
            </a:r>
            <a:r>
              <a:rPr kumimoji="1" lang="zh-CN" altLang="en-US" sz="2400" b="1">
                <a:latin typeface="Times New Roman" pitchFamily="18" charset="0"/>
              </a:rPr>
              <a:t>间击穿电压</a:t>
            </a:r>
          </a:p>
        </p:txBody>
      </p:sp>
      <p:sp>
        <p:nvSpPr>
          <p:cNvPr id="39946" name="AutoShape 10"/>
          <p:cNvSpPr>
            <a:spLocks/>
          </p:cNvSpPr>
          <p:nvPr/>
        </p:nvSpPr>
        <p:spPr bwMode="auto">
          <a:xfrm>
            <a:off x="412750" y="3208338"/>
            <a:ext cx="1481138" cy="850900"/>
          </a:xfrm>
          <a:prstGeom prst="borderCallout1">
            <a:avLst>
              <a:gd name="adj1" fmla="val 13431"/>
              <a:gd name="adj2" fmla="val 105144"/>
              <a:gd name="adj3" fmla="val -14551"/>
              <a:gd name="adj4" fmla="val 148231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最大集电极电流</a:t>
            </a:r>
          </a:p>
        </p:txBody>
      </p:sp>
      <p:sp>
        <p:nvSpPr>
          <p:cNvPr id="39947" name="AutoShape 11"/>
          <p:cNvSpPr>
            <a:spLocks/>
          </p:cNvSpPr>
          <p:nvPr/>
        </p:nvSpPr>
        <p:spPr bwMode="auto">
          <a:xfrm>
            <a:off x="5632450" y="3894138"/>
            <a:ext cx="2895600" cy="850900"/>
          </a:xfrm>
          <a:prstGeom prst="borderCallout1">
            <a:avLst>
              <a:gd name="adj1" fmla="val 13431"/>
              <a:gd name="adj2" fmla="val -2630"/>
              <a:gd name="adj3" fmla="val -97204"/>
              <a:gd name="adj4" fmla="val -5871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最大集电极耗散功率，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CM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584450" y="511333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800000"/>
                </a:solidFill>
                <a:latin typeface="Times New Roman" pitchFamily="18" charset="0"/>
              </a:rPr>
              <a:t>安全工作区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12750" y="2065338"/>
            <a:ext cx="842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800" b="1">
                <a:latin typeface="Times New Roman" pitchFamily="18" charset="0"/>
              </a:rPr>
              <a:t>  </a:t>
            </a:r>
            <a:r>
              <a:rPr kumimoji="1" lang="zh-CN" altLang="en-US" sz="2800" b="1">
                <a:latin typeface="Times New Roman" pitchFamily="18" charset="0"/>
              </a:rPr>
              <a:t>交流参数：</a:t>
            </a:r>
            <a:r>
              <a:rPr kumimoji="1" lang="en-US" altLang="zh-CN" sz="2800" i="1">
                <a:latin typeface="Times New Roman" pitchFamily="18" charset="0"/>
              </a:rPr>
              <a:t>β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 i="1">
                <a:latin typeface="Times New Roman" pitchFamily="18" charset="0"/>
              </a:rPr>
              <a:t>α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 baseline="-25000">
                <a:latin typeface="Times New Roman" pitchFamily="18" charset="0"/>
              </a:rPr>
              <a:t>T</a:t>
            </a:r>
            <a:r>
              <a:rPr kumimoji="1" lang="zh-CN" altLang="en-US" sz="2800">
                <a:latin typeface="Times New Roman" pitchFamily="18" charset="0"/>
              </a:rPr>
              <a:t>（使</a:t>
            </a:r>
            <a:r>
              <a:rPr kumimoji="1" lang="en-US" altLang="zh-CN" sz="2800" i="1">
                <a:latin typeface="Times New Roman" pitchFamily="18" charset="0"/>
              </a:rPr>
              <a:t>β</a:t>
            </a:r>
            <a:r>
              <a:rPr kumimoji="1" lang="zh-CN" altLang="en-US" sz="2800">
                <a:latin typeface="Times New Roman" pitchFamily="18" charset="0"/>
              </a:rPr>
              <a:t>＝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的信号频率）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12750" y="259873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zh-CN" altLang="en-US" sz="2800" b="1">
                <a:latin typeface="Times New Roman" pitchFamily="18" charset="0"/>
              </a:rPr>
              <a:t>极限参数</a:t>
            </a:r>
            <a:r>
              <a:rPr kumimoji="1" lang="zh-CN" altLang="en-US" sz="2800">
                <a:latin typeface="Times New Roman" pitchFamily="18" charset="0"/>
              </a:rPr>
              <a:t>：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</a:rPr>
              <a:t>CM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 i="1">
                <a:latin typeface="Times New Roman" pitchFamily="18" charset="0"/>
              </a:rPr>
              <a:t>P</a:t>
            </a:r>
            <a:r>
              <a:rPr kumimoji="1" lang="en-US" altLang="zh-CN" sz="2800" baseline="-25000">
                <a:latin typeface="Times New Roman" pitchFamily="18" charset="0"/>
              </a:rPr>
              <a:t>CM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 i="1">
                <a:latin typeface="Times New Roman" pitchFamily="18" charset="0"/>
              </a:rPr>
              <a:t>U</a:t>
            </a:r>
            <a:r>
              <a:rPr kumimoji="1" lang="zh-CN" altLang="en-US" sz="2800" baseline="-25000">
                <a:latin typeface="Times New Roman" pitchFamily="18" charset="0"/>
              </a:rPr>
              <a:t>（</a:t>
            </a:r>
            <a:r>
              <a:rPr kumimoji="1" lang="en-US" altLang="zh-CN" sz="2800" baseline="-25000">
                <a:latin typeface="Times New Roman" pitchFamily="18" charset="0"/>
              </a:rPr>
              <a:t>BR</a:t>
            </a:r>
            <a:r>
              <a:rPr kumimoji="1" lang="zh-CN" altLang="en-US" sz="2800" baseline="-25000">
                <a:latin typeface="Times New Roman" pitchFamily="18" charset="0"/>
              </a:rPr>
              <a:t>）</a:t>
            </a:r>
            <a:r>
              <a:rPr kumimoji="1" lang="en-US" altLang="zh-CN" sz="2800" baseline="-25000">
                <a:latin typeface="Times New Roman" pitchFamily="18" charset="0"/>
              </a:rPr>
              <a:t>CEO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46750" y="1379538"/>
            <a:ext cx="2992438" cy="712787"/>
            <a:chOff x="3651" y="794"/>
            <a:chExt cx="1885" cy="449"/>
          </a:xfrm>
        </p:grpSpPr>
        <p:graphicFrame>
          <p:nvGraphicFramePr>
            <p:cNvPr id="39952" name="Object 16"/>
            <p:cNvGraphicFramePr>
              <a:graphicFrameLocks noChangeAspect="1"/>
            </p:cNvGraphicFramePr>
            <p:nvPr/>
          </p:nvGraphicFramePr>
          <p:xfrm>
            <a:off x="3651" y="890"/>
            <a:ext cx="80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6" name="Equation" r:id="rId11" imgW="672840" imgH="228600" progId="Equation.3">
                    <p:embed/>
                  </p:oleObj>
                </mc:Choice>
                <mc:Fallback>
                  <p:oleObj name="Equation" r:id="rId11" imgW="6728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890"/>
                          <a:ext cx="803" cy="27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17"/>
            <p:cNvGraphicFramePr>
              <a:graphicFrameLocks noChangeAspect="1"/>
            </p:cNvGraphicFramePr>
            <p:nvPr/>
          </p:nvGraphicFramePr>
          <p:xfrm>
            <a:off x="4491" y="794"/>
            <a:ext cx="104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7" name="Equation" r:id="rId13" imgW="1002960" imgH="431640" progId="Equation.3">
                    <p:embed/>
                  </p:oleObj>
                </mc:Choice>
                <mc:Fallback>
                  <p:oleObj name="Equation" r:id="rId13" imgW="100296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794"/>
                          <a:ext cx="1045" cy="44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5" grpId="0" animBg="1" autoUpdateAnimBg="0"/>
      <p:bldP spid="39946" grpId="0" animBg="1" autoUpdateAnimBg="0"/>
      <p:bldP spid="39947" grpId="0" animBg="1" autoUpdateAnimBg="0"/>
      <p:bldP spid="39948" grpId="0" build="p" autoUpdateAnimBg="0"/>
      <p:bldP spid="39949" grpId="0" build="p" autoUpdateAnimBg="0"/>
      <p:bldP spid="3995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清华大学 华成英 hchya@tsinghua.edu.cn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001713"/>
            <a:ext cx="7772400" cy="7620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讨论一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55650" y="1916113"/>
          <a:ext cx="5181600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7" name="Photo Editor 照片" r:id="rId4" imgW="16504762" imgH="10638095" progId="MSPhotoEd.3">
                  <p:embed/>
                </p:oleObj>
              </mc:Choice>
              <mc:Fallback>
                <p:oleObj name="Photo Editor 照片" r:id="rId4" imgW="16504762" imgH="10638095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5181600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89050" y="5421313"/>
            <a:ext cx="7086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由图示特性求出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CM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CM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U </a:t>
            </a:r>
            <a:r>
              <a:rPr kumimoji="1" lang="zh-CN" altLang="en-US" sz="2400" b="1" baseline="-25000">
                <a:latin typeface="Times New Roman" pitchFamily="18" charset="0"/>
              </a:rPr>
              <a:t>（</a:t>
            </a:r>
            <a:r>
              <a:rPr kumimoji="1" lang="en-US" altLang="zh-CN" sz="2400" b="1" baseline="-25000">
                <a:latin typeface="Times New Roman" pitchFamily="18" charset="0"/>
              </a:rPr>
              <a:t>BR</a:t>
            </a:r>
            <a:r>
              <a:rPr kumimoji="1" lang="zh-CN" altLang="en-US" sz="2400" b="1" baseline="-25000">
                <a:latin typeface="Times New Roman" pitchFamily="18" charset="0"/>
              </a:rPr>
              <a:t>）</a:t>
            </a:r>
            <a:r>
              <a:rPr kumimoji="1" lang="en-US" altLang="zh-CN" sz="2400" b="1" baseline="-25000">
                <a:latin typeface="Times New Roman" pitchFamily="18" charset="0"/>
              </a:rPr>
              <a:t>CEO</a:t>
            </a:r>
            <a:r>
              <a:rPr kumimoji="1" lang="en-US" altLang="zh-CN" sz="2400" b="1" i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β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032250" y="2068513"/>
          <a:ext cx="160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8" name="Equation" r:id="rId6" imgW="723600" imgH="228600" progId="Equation.3">
                  <p:embed/>
                </p:oleObj>
              </mc:Choice>
              <mc:Fallback>
                <p:oleObj name="Equation" r:id="rId6" imgW="723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068513"/>
                        <a:ext cx="1600200" cy="5048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4250" y="3287713"/>
            <a:ext cx="1847850" cy="1600200"/>
            <a:chOff x="672" y="1872"/>
            <a:chExt cx="1164" cy="1008"/>
          </a:xfrm>
        </p:grpSpPr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V="1">
              <a:off x="1836" y="1968"/>
              <a:ext cx="0" cy="91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>
              <a:off x="915" y="1970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672" y="1872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2.7</a:t>
              </a:r>
            </a:p>
          </p:txBody>
        </p:sp>
      </p:grp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6089650" y="3363913"/>
          <a:ext cx="16002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9" name="Equation" r:id="rId8" imgW="774360" imgH="431640" progId="Equation.3">
                  <p:embed/>
                </p:oleObj>
              </mc:Choice>
              <mc:Fallback>
                <p:oleObj name="Equation" r:id="rId8" imgW="7743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363913"/>
                        <a:ext cx="1600200" cy="8905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AutoShape 11"/>
          <p:cNvSpPr>
            <a:spLocks/>
          </p:cNvSpPr>
          <p:nvPr/>
        </p:nvSpPr>
        <p:spPr bwMode="auto">
          <a:xfrm>
            <a:off x="5480050" y="2754313"/>
            <a:ext cx="3352800" cy="457200"/>
          </a:xfrm>
          <a:prstGeom prst="borderCallout1">
            <a:avLst>
              <a:gd name="adj1" fmla="val 25000"/>
              <a:gd name="adj2" fmla="val -2273"/>
              <a:gd name="adj3" fmla="val -52431"/>
              <a:gd name="adj4" fmla="val -5731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</a:t>
            </a:r>
            <a:r>
              <a:rPr kumimoji="1" lang="en-US" altLang="zh-CN" sz="2400" b="1">
                <a:latin typeface="Times New Roman" pitchFamily="18" charset="0"/>
              </a:rPr>
              <a:t>=1V</a:t>
            </a:r>
            <a:r>
              <a:rPr kumimoji="1" lang="zh-CN" altLang="en-US" sz="2400" b="1">
                <a:latin typeface="Times New Roman" pitchFamily="18" charset="0"/>
              </a:rPr>
              <a:t>时的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就是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CM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6061075" y="4389438"/>
            <a:ext cx="1704975" cy="498475"/>
          </a:xfrm>
          <a:prstGeom prst="borderCallout1">
            <a:avLst>
              <a:gd name="adj1" fmla="val 22931"/>
              <a:gd name="adj2" fmla="val -4468"/>
              <a:gd name="adj3" fmla="val 98407"/>
              <a:gd name="adj4" fmla="val -59870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zh-CN" altLang="en-US" sz="2400" b="1" baseline="-25000">
                <a:latin typeface="Times New Roman" pitchFamily="18" charset="0"/>
              </a:rPr>
              <a:t>（</a:t>
            </a:r>
            <a:r>
              <a:rPr kumimoji="1" lang="en-US" altLang="zh-CN" sz="2400" b="1" baseline="-25000">
                <a:latin typeface="Times New Roman" pitchFamily="18" charset="0"/>
              </a:rPr>
              <a:t>BR</a:t>
            </a:r>
            <a:r>
              <a:rPr kumimoji="1" lang="zh-CN" altLang="en-US" sz="2400" b="1" baseline="-25000">
                <a:latin typeface="Times New Roman" pitchFamily="18" charset="0"/>
              </a:rPr>
              <a:t>）</a:t>
            </a:r>
            <a:r>
              <a:rPr kumimoji="1" lang="en-US" altLang="zh-CN" sz="2400" b="1" baseline="-25000">
                <a:latin typeface="Times New Roman" pitchFamily="18" charset="0"/>
              </a:rPr>
              <a:t>CEO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animBg="1" autoUpdateAnimBg="0"/>
      <p:bldP spid="4302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29600" cy="581025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讨论二：</a:t>
            </a:r>
            <a:r>
              <a:rPr lang="zh-CN" altLang="en-US" sz="2800" b="1"/>
              <a:t>利用</a:t>
            </a:r>
            <a:r>
              <a:rPr lang="en-US" altLang="zh-CN" sz="2800" b="1"/>
              <a:t>Multisim</a:t>
            </a:r>
            <a:r>
              <a:rPr lang="zh-CN" altLang="en-US" sz="2800" b="1"/>
              <a:t>测试晶体管的输出特性</a:t>
            </a:r>
            <a:endParaRPr lang="zh-CN" altLang="en-US" sz="3600">
              <a:ea typeface="华文行楷" pitchFamily="2" charset="-122"/>
            </a:endParaRPr>
          </a:p>
        </p:txBody>
      </p:sp>
      <p:pic>
        <p:nvPicPr>
          <p:cNvPr id="532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41229" t="19807" r="43581" b="55292"/>
          <a:stretch>
            <a:fillRect/>
          </a:stretch>
        </p:blipFill>
        <p:spPr>
          <a:xfrm>
            <a:off x="468313" y="2781300"/>
            <a:ext cx="3035300" cy="2276475"/>
          </a:xfrm>
          <a:noFill/>
          <a:ln/>
        </p:spPr>
      </p:pic>
      <p:pic>
        <p:nvPicPr>
          <p:cNvPr id="5325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2550" t="27325" r="19711" b="29070"/>
          <a:stretch>
            <a:fillRect/>
          </a:stretch>
        </p:blipFill>
        <p:spPr>
          <a:xfrm>
            <a:off x="3563938" y="1916113"/>
            <a:ext cx="5257800" cy="39449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3673475" cy="1584325"/>
          </a:xfrm>
        </p:spPr>
        <p:txBody>
          <a:bodyPr/>
          <a:lstStyle/>
          <a:p>
            <a:r>
              <a:rPr lang="zh-CN" altLang="en-US" sz="2400" b="1"/>
              <a:t>利用</a:t>
            </a:r>
            <a:r>
              <a:rPr lang="en-US" altLang="zh-CN" sz="2400" b="1"/>
              <a:t>Multisim</a:t>
            </a:r>
            <a:r>
              <a:rPr lang="zh-CN" altLang="en-US" sz="2400" b="1"/>
              <a:t>分析图示电路在</a:t>
            </a:r>
            <a:r>
              <a:rPr lang="en-US" altLang="zh-CN" sz="2400" b="1"/>
              <a:t>V2</a:t>
            </a:r>
            <a:r>
              <a:rPr lang="zh-CN" altLang="en-US" sz="2400" b="1"/>
              <a:t>小于何值时晶体管截止、大于何值时晶体管饱和。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2890837" cy="581025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讨论三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 l="10818" t="19894" r="49060" b="47839"/>
          <a:stretch>
            <a:fillRect/>
          </a:stretch>
        </p:blipFill>
        <p:spPr bwMode="auto">
          <a:xfrm>
            <a:off x="4500563" y="117475"/>
            <a:ext cx="4248150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/>
          <a:srcRect l="23814" t="18883" r="23090" b="21732"/>
          <a:stretch>
            <a:fillRect/>
          </a:stretch>
        </p:blipFill>
        <p:spPr bwMode="auto">
          <a:xfrm>
            <a:off x="4643438" y="2852738"/>
            <a:ext cx="410527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951538" y="42211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971550" y="3141663"/>
            <a:ext cx="360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     </a:t>
            </a:r>
            <a:r>
              <a:rPr lang="zh-CN" altLang="en-US" sz="2400" b="1"/>
              <a:t>以</a:t>
            </a:r>
            <a:r>
              <a:rPr lang="en-US" altLang="zh-CN" sz="2400" b="1"/>
              <a:t>V2</a:t>
            </a:r>
            <a:r>
              <a:rPr lang="zh-CN" altLang="en-US" sz="2400" b="1"/>
              <a:t>作为输入、以节点</a:t>
            </a:r>
            <a:r>
              <a:rPr lang="en-US" altLang="zh-CN" sz="2400" b="1"/>
              <a:t>1</a:t>
            </a:r>
            <a:r>
              <a:rPr lang="zh-CN" altLang="en-US" sz="2400" b="1"/>
              <a:t>作为输出，采用直流扫描的方法可得！</a:t>
            </a:r>
          </a:p>
        </p:txBody>
      </p:sp>
      <p:sp>
        <p:nvSpPr>
          <p:cNvPr id="45065" name="AutoShape 9"/>
          <p:cNvSpPr>
            <a:spLocks/>
          </p:cNvSpPr>
          <p:nvPr/>
        </p:nvSpPr>
        <p:spPr bwMode="auto">
          <a:xfrm>
            <a:off x="2195513" y="4365625"/>
            <a:ext cx="1795462" cy="792163"/>
          </a:xfrm>
          <a:prstGeom prst="borderCallout1">
            <a:avLst>
              <a:gd name="adj1" fmla="val 14431"/>
              <a:gd name="adj2" fmla="val 104245"/>
              <a:gd name="adj3" fmla="val 160319"/>
              <a:gd name="adj4" fmla="val 209194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约小于</a:t>
            </a:r>
            <a:r>
              <a:rPr lang="en-US" altLang="zh-CN" sz="2000" b="1"/>
              <a:t>0.5V</a:t>
            </a:r>
            <a:r>
              <a:rPr lang="zh-CN" altLang="en-US" sz="2000" b="1"/>
              <a:t>时截止</a:t>
            </a:r>
          </a:p>
        </p:txBody>
      </p:sp>
      <p:sp>
        <p:nvSpPr>
          <p:cNvPr id="45066" name="AutoShape 10"/>
          <p:cNvSpPr>
            <a:spLocks/>
          </p:cNvSpPr>
          <p:nvPr/>
        </p:nvSpPr>
        <p:spPr bwMode="auto">
          <a:xfrm>
            <a:off x="7164388" y="4437063"/>
            <a:ext cx="1724025" cy="690562"/>
          </a:xfrm>
          <a:prstGeom prst="borderCallout1">
            <a:avLst>
              <a:gd name="adj1" fmla="val 16551"/>
              <a:gd name="adj2" fmla="val -4421"/>
              <a:gd name="adj3" fmla="val 168736"/>
              <a:gd name="adj4" fmla="val -2283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约大于</a:t>
            </a:r>
            <a:r>
              <a:rPr lang="en-US" altLang="zh-CN" sz="2000" b="1"/>
              <a:t>1V</a:t>
            </a:r>
            <a:r>
              <a:rPr lang="zh-CN" altLang="en-US" sz="2000" b="1"/>
              <a:t>时饱和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00113" y="5157788"/>
            <a:ext cx="360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    </a:t>
            </a:r>
            <a:r>
              <a:rPr lang="zh-CN" altLang="en-US" sz="2400" b="1"/>
              <a:t>描述输出电压与输出电压之间函数关系的曲线，称为电压传输特性。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  <p:bldP spid="45064" grpId="0"/>
      <p:bldP spid="45065" grpId="0" animBg="1"/>
      <p:bldP spid="45066" grpId="0" animBg="1"/>
      <p:bldP spid="450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参看教材</a:t>
            </a:r>
            <a:r>
              <a:rPr lang="en-US" altLang="zh-CN" dirty="0" smtClean="0"/>
              <a:t>P31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1.3.1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P32</a:t>
            </a:r>
            <a:r>
              <a:rPr lang="zh-CN" altLang="en-US" dirty="0" smtClean="0"/>
              <a:t>例</a:t>
            </a:r>
            <a:r>
              <a:rPr lang="en-US" altLang="zh-CN" smtClean="0"/>
              <a:t>1.3.2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5645150" cy="8255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600">
                <a:solidFill>
                  <a:schemeClr val="tx1"/>
                </a:solidFill>
                <a:latin typeface="宋体" charset="-122"/>
                <a:ea typeface="华文行楷" pitchFamily="2" charset="-122"/>
              </a:rPr>
              <a:t>一、</a:t>
            </a:r>
            <a:r>
              <a:rPr lang="zh-CN" altLang="en-US" sz="3600">
                <a:solidFill>
                  <a:schemeClr val="tx1"/>
                </a:solidFill>
                <a:ea typeface="华文行楷" pitchFamily="2" charset="-122"/>
              </a:rPr>
              <a:t>本征半导体</a:t>
            </a:r>
            <a:endParaRPr lang="zh-CN" altLang="en-US">
              <a:solidFill>
                <a:schemeClr val="tx1"/>
              </a:solidFill>
              <a:latin typeface="隶书" pitchFamily="49" charset="-122"/>
              <a:ea typeface="华文行楷" pitchFamily="2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2133600"/>
            <a:ext cx="838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导电性</a:t>
            </a:r>
            <a:r>
              <a:rPr kumimoji="1" lang="zh-CN" altLang="en-US" sz="2400" b="1" dirty="0">
                <a:latin typeface="Times New Roman" pitchFamily="18" charset="0"/>
              </a:rPr>
              <a:t>介于导体与绝缘体之间的物质称为半导体。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04850" y="5232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    本征半导体</a:t>
            </a:r>
            <a:r>
              <a:rPr kumimoji="1" lang="zh-CN" altLang="en-US" sz="2400" b="1" dirty="0">
                <a:latin typeface="Times New Roman" pitchFamily="18" charset="0"/>
              </a:rPr>
              <a:t>是纯净的晶体结构的半导体。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1188" y="1557338"/>
            <a:ext cx="670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zh-CN" altLang="en-US" sz="2800" b="1">
                <a:latin typeface="华文行楷" pitchFamily="2" charset="-122"/>
                <a:ea typeface="华文行楷" pitchFamily="2" charset="-122"/>
              </a:rPr>
              <a:t>、什么是半导体？什么是本征半导体？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23850" y="25654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导体</a:t>
            </a:r>
            <a:r>
              <a:rPr kumimoji="1" lang="zh-CN" altLang="en-US" sz="2400" b="1" dirty="0">
                <a:latin typeface="Times New Roman" pitchFamily="18" charset="0"/>
              </a:rPr>
              <a:t>－－铁、铝、铜等金属元素等低价元素，其最外层电子在外电场作用下很容易产生定向移动，形成电流。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00050" y="3327400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绝缘体</a:t>
            </a:r>
            <a:r>
              <a:rPr kumimoji="1" lang="zh-CN" altLang="en-US" sz="2400" b="1" dirty="0">
                <a:latin typeface="Times New Roman" pitchFamily="18" charset="0"/>
              </a:rPr>
              <a:t>－－惰性气体、橡胶等，其原子的最外层电子受原子核的束缚力很强，只有在外电场强到一定程度时才可能导电。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00050" y="44704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半导体</a:t>
            </a:r>
            <a:r>
              <a:rPr kumimoji="1" lang="zh-CN" altLang="en-US" sz="2400" b="1" dirty="0">
                <a:latin typeface="Times New Roman" pitchFamily="18" charset="0"/>
              </a:rPr>
              <a:t>－－硅（</a:t>
            </a:r>
            <a:r>
              <a:rPr kumimoji="1" lang="en-US" altLang="zh-CN" sz="2400" b="1" dirty="0">
                <a:latin typeface="Times New Roman" pitchFamily="18" charset="0"/>
              </a:rPr>
              <a:t>Si</a:t>
            </a:r>
            <a:r>
              <a:rPr kumimoji="1" lang="zh-CN" altLang="en-US" sz="2400" b="1" dirty="0">
                <a:latin typeface="Times New Roman" pitchFamily="18" charset="0"/>
              </a:rPr>
              <a:t>）、锗（</a:t>
            </a:r>
            <a:r>
              <a:rPr kumimoji="1" lang="en-US" altLang="zh-CN" sz="2400" b="1" dirty="0" err="1">
                <a:latin typeface="Times New Roman" pitchFamily="18" charset="0"/>
              </a:rPr>
              <a:t>Ge</a:t>
            </a:r>
            <a:r>
              <a:rPr kumimoji="1" lang="zh-CN" altLang="en-US" sz="2400" b="1" dirty="0">
                <a:latin typeface="Times New Roman" pitchFamily="18" charset="0"/>
              </a:rPr>
              <a:t>），均为四价元素，它们原子的最外层电子受原子核的束缚力介于导体与绝缘体之间。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700338" y="5661025"/>
            <a:ext cx="1566862" cy="690563"/>
            <a:chOff x="1701" y="3566"/>
            <a:chExt cx="987" cy="435"/>
          </a:xfrm>
        </p:grpSpPr>
        <p:sp>
          <p:nvSpPr>
            <p:cNvPr id="7183" name="AutoShape 15"/>
            <p:cNvSpPr>
              <a:spLocks/>
            </p:cNvSpPr>
            <p:nvPr/>
          </p:nvSpPr>
          <p:spPr bwMode="auto">
            <a:xfrm>
              <a:off x="1932" y="3680"/>
              <a:ext cx="756" cy="321"/>
            </a:xfrm>
            <a:prstGeom prst="borderCallout1">
              <a:avLst>
                <a:gd name="adj1" fmla="val 22431"/>
                <a:gd name="adj2" fmla="val -6347"/>
                <a:gd name="adj3" fmla="val -36449"/>
                <a:gd name="adj4" fmla="val -17593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无杂质</a:t>
              </a: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701" y="356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95759" y="5661033"/>
            <a:ext cx="2695579" cy="701676"/>
            <a:chOff x="2292" y="3566"/>
            <a:chExt cx="1698" cy="442"/>
          </a:xfrm>
        </p:grpSpPr>
        <p:sp>
          <p:nvSpPr>
            <p:cNvPr id="7186" name="AutoShape 18"/>
            <p:cNvSpPr>
              <a:spLocks/>
            </p:cNvSpPr>
            <p:nvPr/>
          </p:nvSpPr>
          <p:spPr bwMode="auto">
            <a:xfrm>
              <a:off x="2745" y="3690"/>
              <a:ext cx="1245" cy="318"/>
            </a:xfrm>
            <a:prstGeom prst="borderCallout1">
              <a:avLst>
                <a:gd name="adj1" fmla="val 22644"/>
                <a:gd name="adj2" fmla="val -3856"/>
                <a:gd name="adj3" fmla="val -40344"/>
                <a:gd name="adj4" fmla="val -19125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稳定的结构</a:t>
              </a: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2292" y="3566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autoUpdateAnimBg="0"/>
      <p:bldP spid="7172" grpId="0" build="p" autoUpdateAnimBg="0"/>
      <p:bldP spid="7173" grpId="0" build="p" autoUpdateAnimBg="0"/>
      <p:bldP spid="7174" grpId="0" autoUpdateAnimBg="0"/>
      <p:bldP spid="7175" grpId="0" autoUpdateAnimBg="0"/>
      <p:bldP spid="717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7696200" cy="3048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、本征半导体的结构</a:t>
            </a:r>
            <a:endParaRPr lang="zh-CN" altLang="en-US" sz="36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195" name="Picture 3" descr="Dz010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484313"/>
            <a:ext cx="3200400" cy="3190875"/>
          </a:xfrm>
          <a:prstGeom prst="rect">
            <a:avLst/>
          </a:prstGeom>
          <a:noFill/>
        </p:spPr>
      </p:pic>
      <p:sp>
        <p:nvSpPr>
          <p:cNvPr id="8196" name="AutoShape 4"/>
          <p:cNvSpPr>
            <a:spLocks/>
          </p:cNvSpPr>
          <p:nvPr/>
        </p:nvSpPr>
        <p:spPr bwMode="auto">
          <a:xfrm>
            <a:off x="4697413" y="2017713"/>
            <a:ext cx="4038600" cy="1204912"/>
          </a:xfrm>
          <a:prstGeom prst="borderCallout1">
            <a:avLst>
              <a:gd name="adj1" fmla="val 9486"/>
              <a:gd name="adj2" fmla="val -1889"/>
              <a:gd name="adj3" fmla="val 66667"/>
              <a:gd name="adj4" fmla="val -40370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 dirty="0">
                <a:latin typeface="Times New Roman" pitchFamily="18" charset="0"/>
              </a:rPr>
              <a:t>由于热运动，具有足够能量的价电子挣脱共价键的束缚而成为自由电子</a:t>
            </a:r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4697413" y="3389313"/>
            <a:ext cx="4014787" cy="919162"/>
          </a:xfrm>
          <a:prstGeom prst="borderCallout1">
            <a:avLst>
              <a:gd name="adj1" fmla="val 12435"/>
              <a:gd name="adj2" fmla="val -1898"/>
              <a:gd name="adj3" fmla="val -70639"/>
              <a:gd name="adj4" fmla="val -48556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自由电子的产生使共价键中留有一个空位置，称为空穴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1472" y="4684713"/>
            <a:ext cx="793594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自由电子</a:t>
            </a:r>
            <a:r>
              <a:rPr kumimoji="1" lang="zh-CN" altLang="en-US" sz="2400" b="1" dirty="0">
                <a:latin typeface="Times New Roman" pitchFamily="18" charset="0"/>
              </a:rPr>
              <a:t>与空穴相碰同时消失，称为复合。</a:t>
            </a:r>
          </a:p>
        </p:txBody>
      </p:sp>
      <p:sp>
        <p:nvSpPr>
          <p:cNvPr id="8199" name="AutoShape 7"/>
          <p:cNvSpPr>
            <a:spLocks/>
          </p:cNvSpPr>
          <p:nvPr/>
        </p:nvSpPr>
        <p:spPr bwMode="auto">
          <a:xfrm>
            <a:off x="4697413" y="1408113"/>
            <a:ext cx="1295400" cy="457200"/>
          </a:xfrm>
          <a:prstGeom prst="borderCallout1">
            <a:avLst>
              <a:gd name="adj1" fmla="val 25000"/>
              <a:gd name="adj2" fmla="val -5884"/>
              <a:gd name="adj3" fmla="val 205208"/>
              <a:gd name="adj4" fmla="val -63972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共价键</a:t>
            </a:r>
          </a:p>
          <a:p>
            <a:pPr algn="ctr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71472" y="5141913"/>
            <a:ext cx="816454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一定</a:t>
            </a:r>
            <a:r>
              <a:rPr kumimoji="1" lang="zh-CN" altLang="en-US" sz="2400" b="1" dirty="0">
                <a:latin typeface="Times New Roman" pitchFamily="18" charset="0"/>
              </a:rPr>
              <a:t>温度下，自由电子与空穴对的浓度一定；温度升高，热运动加剧，挣脱共价键的电子增多，自由电子与空穴对的浓度加大。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13438" y="4625975"/>
            <a:ext cx="2735262" cy="936625"/>
            <a:chOff x="3742" y="2795"/>
            <a:chExt cx="1723" cy="590"/>
          </a:xfrm>
        </p:grpSpPr>
        <p:sp>
          <p:nvSpPr>
            <p:cNvPr id="8202" name="AutoShape 10"/>
            <p:cNvSpPr>
              <a:spLocks/>
            </p:cNvSpPr>
            <p:nvPr/>
          </p:nvSpPr>
          <p:spPr bwMode="auto">
            <a:xfrm>
              <a:off x="4561" y="2795"/>
              <a:ext cx="904" cy="312"/>
            </a:xfrm>
            <a:prstGeom prst="borderCallout1">
              <a:avLst>
                <a:gd name="adj1" fmla="val 23079"/>
                <a:gd name="adj2" fmla="val -5310"/>
                <a:gd name="adj3" fmla="val 127245"/>
                <a:gd name="adj4" fmla="val -33519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动态平衡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742" y="3385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7" grpId="0" animBg="1" autoUpdateAnimBg="0"/>
      <p:bldP spid="8198" grpId="0" autoUpdateAnimBg="0"/>
      <p:bldP spid="8199" grpId="0" animBg="1" autoUpdateAnimBg="0"/>
      <p:bldP spid="820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z010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73238"/>
            <a:ext cx="3276600" cy="3265487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3144838"/>
            <a:ext cx="3265488" cy="2438400"/>
            <a:chOff x="1776" y="1776"/>
            <a:chExt cx="2057" cy="1536"/>
          </a:xfrm>
        </p:grpSpPr>
        <p:sp>
          <p:nvSpPr>
            <p:cNvPr id="9220" name="AutoShape 4"/>
            <p:cNvSpPr>
              <a:spLocks/>
            </p:cNvSpPr>
            <p:nvPr/>
          </p:nvSpPr>
          <p:spPr bwMode="auto">
            <a:xfrm>
              <a:off x="2592" y="2976"/>
              <a:ext cx="1241" cy="336"/>
            </a:xfrm>
            <a:prstGeom prst="borderCallout2">
              <a:avLst>
                <a:gd name="adj1" fmla="val 21431"/>
                <a:gd name="adj2" fmla="val -3866"/>
                <a:gd name="adj3" fmla="val 21431"/>
                <a:gd name="adj4" fmla="val -42065"/>
                <a:gd name="adj5" fmla="val -377681"/>
                <a:gd name="adj6" fmla="val -82190"/>
              </a:avLst>
            </a:prstGeom>
            <a:solidFill>
              <a:srgbClr val="00FF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两种载流子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 flipH="1" flipV="1">
              <a:off x="1776" y="1776"/>
              <a:ext cx="960" cy="1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43400" y="1925638"/>
            <a:ext cx="4572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外加</a:t>
            </a:r>
            <a:r>
              <a:rPr kumimoji="1" lang="zh-CN" altLang="en-US" sz="2400" b="1" dirty="0">
                <a:latin typeface="Times New Roman" pitchFamily="18" charset="0"/>
              </a:rPr>
              <a:t>电场时，带负电的自由电子和带正电的空穴均参与导电，且运动方向相反。由于载流子数目很少，故导电性很差。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5800" y="565943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行楷" pitchFamily="2" charset="-122"/>
              </a:rPr>
              <a:t>为什么要将半导体变成导电性很差的本征半导体？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7772400" cy="609600"/>
          </a:xfrm>
        </p:spPr>
        <p:txBody>
          <a:bodyPr/>
          <a:lstStyle/>
          <a:p>
            <a:pPr algn="l"/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、本征半导体中的两种载流子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648200" y="15446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    运载</a:t>
            </a:r>
            <a:r>
              <a:rPr kumimoji="1" lang="zh-CN" altLang="en-US" sz="2400" b="1" dirty="0">
                <a:latin typeface="Times New Roman" pitchFamily="18" charset="0"/>
              </a:rPr>
              <a:t>电荷的粒子称为载流子。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500563" y="3683000"/>
            <a:ext cx="4248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温度</a:t>
            </a:r>
            <a:r>
              <a:rPr kumimoji="1" lang="zh-CN" altLang="en-US" sz="2400" b="1" dirty="0">
                <a:latin typeface="Times New Roman" pitchFamily="18" charset="0"/>
              </a:rPr>
              <a:t>升高，热运动加剧，载流子浓度增大，导电性增强。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    热力学温度</a:t>
            </a:r>
            <a:r>
              <a:rPr kumimoji="1" lang="en-US" altLang="zh-CN" sz="2400" b="1" dirty="0">
                <a:latin typeface="Times New Roman" pitchFamily="18" charset="0"/>
              </a:rPr>
              <a:t>0K</a:t>
            </a:r>
            <a:r>
              <a:rPr kumimoji="1" lang="zh-CN" altLang="en-US" sz="2400" b="1" dirty="0">
                <a:latin typeface="Times New Roman" pitchFamily="18" charset="0"/>
              </a:rPr>
              <a:t>时不导电。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5" grpId="0" build="p" autoUpdateAnimBg="0"/>
      <p:bldP spid="9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z0101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2349500"/>
            <a:ext cx="3124200" cy="3116263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6624637" cy="1008063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zh-CN" altLang="en-US" sz="3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二、杂质半导体</a:t>
            </a:r>
            <a:br>
              <a:rPr lang="zh-CN" altLang="en-US" sz="3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zh-CN" altLang="en-US" sz="36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1.  </a:t>
            </a:r>
            <a:r>
              <a:rPr lang="en-US" altLang="zh-CN" sz="2800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型半导体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1713" y="3721100"/>
            <a:ext cx="381000" cy="381000"/>
            <a:chOff x="1416" y="2064"/>
            <a:chExt cx="240" cy="240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416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440" y="2112"/>
            <a:ext cx="19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1" name="Equation" r:id="rId5" imgW="228600" imgH="177480" progId="Equation.3">
                    <p:embed/>
                  </p:oleObj>
                </mc:Choice>
                <mc:Fallback>
                  <p:oleObj name="Equation" r:id="rId5" imgW="22860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12"/>
                          <a:ext cx="192" cy="14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AutoShape 7"/>
          <p:cNvSpPr>
            <a:spLocks/>
          </p:cNvSpPr>
          <p:nvPr/>
        </p:nvSpPr>
        <p:spPr bwMode="auto">
          <a:xfrm>
            <a:off x="4787900" y="5300663"/>
            <a:ext cx="1371600" cy="460375"/>
          </a:xfrm>
          <a:prstGeom prst="borderCallout2">
            <a:avLst>
              <a:gd name="adj1" fmla="val 24829"/>
              <a:gd name="adj2" fmla="val -5556"/>
              <a:gd name="adj3" fmla="val 24829"/>
              <a:gd name="adj4" fmla="val -81366"/>
              <a:gd name="adj5" fmla="val -284481"/>
              <a:gd name="adj6" fmla="val -16076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磷（</a:t>
            </a:r>
            <a:r>
              <a:rPr lang="en-US" altLang="zh-CN" sz="2400" b="1"/>
              <a:t>P</a:t>
            </a:r>
            <a:r>
              <a:rPr lang="zh-CN" altLang="en-US" sz="2400" b="1"/>
              <a:t>）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00563" y="3500438"/>
            <a:ext cx="41751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杂质</a:t>
            </a:r>
            <a:r>
              <a:rPr kumimoji="1" lang="zh-CN" altLang="en-US" sz="2400" b="1" dirty="0">
                <a:latin typeface="Times New Roman" pitchFamily="18" charset="0"/>
              </a:rPr>
              <a:t>半导体主要靠多数载流子导电。掺入杂质越多，多子浓度越高，导电性越强，实现导电性可控。</a:t>
            </a: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4572000" y="1628775"/>
            <a:ext cx="1833563" cy="471488"/>
          </a:xfrm>
          <a:prstGeom prst="borderCallout1">
            <a:avLst>
              <a:gd name="adj1" fmla="val 24241"/>
              <a:gd name="adj2" fmla="val -4157"/>
              <a:gd name="adj3" fmla="val 353199"/>
              <a:gd name="adj4" fmla="val -80171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多数载流子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500563" y="2492375"/>
            <a:ext cx="424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空穴</a:t>
            </a:r>
            <a:r>
              <a:rPr kumimoji="1" lang="zh-CN" altLang="en-US" sz="2400" b="1" dirty="0">
                <a:latin typeface="Times New Roman" pitchFamily="18" charset="0"/>
              </a:rPr>
              <a:t>比未加杂质时的数目多了？少了？为什么？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7" grpId="0" animBg="1" autoUpdateAnimBg="0"/>
      <p:bldP spid="10248" grpId="0" autoUpdateAnimBg="0"/>
      <p:bldP spid="10249" grpId="0" animBg="1" autoUpdateAnimBg="0"/>
      <p:bldP spid="102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5029200" cy="6858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en-US" altLang="zh-CN" sz="2800" b="1">
                <a:solidFill>
                  <a:schemeClr val="tx1"/>
                </a:solidFill>
              </a:rPr>
              <a:t>  P</a:t>
            </a:r>
            <a:r>
              <a:rPr lang="zh-CN" altLang="en-US" sz="2800">
                <a:solidFill>
                  <a:schemeClr val="tx1"/>
                </a:solidFill>
                <a:ea typeface="华文行楷" pitchFamily="2" charset="-122"/>
              </a:rPr>
              <a:t>型半导体</a:t>
            </a:r>
          </a:p>
        </p:txBody>
      </p:sp>
      <p:pic>
        <p:nvPicPr>
          <p:cNvPr id="11267" name="Picture 3" descr="Dz010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989138"/>
            <a:ext cx="3048000" cy="3040062"/>
          </a:xfrm>
          <a:prstGeom prst="rect">
            <a:avLst/>
          </a:prstGeo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84538"/>
            <a:ext cx="457200" cy="457200"/>
            <a:chOff x="3912" y="2064"/>
            <a:chExt cx="240" cy="240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912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3936" y="2112"/>
            <a:ext cx="19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5" name="Equation" r:id="rId5" imgW="228600" imgH="177480" progId="Equation.3">
                    <p:embed/>
                  </p:oleObj>
                </mc:Choice>
                <mc:Fallback>
                  <p:oleObj name="Equation" r:id="rId5" imgW="22860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2"/>
                          <a:ext cx="192" cy="14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1" name="AutoShape 7"/>
          <p:cNvSpPr>
            <a:spLocks/>
          </p:cNvSpPr>
          <p:nvPr/>
        </p:nvSpPr>
        <p:spPr bwMode="auto">
          <a:xfrm>
            <a:off x="762000" y="5494338"/>
            <a:ext cx="1371600" cy="460375"/>
          </a:xfrm>
          <a:prstGeom prst="borderCallout2">
            <a:avLst>
              <a:gd name="adj1" fmla="val 24829"/>
              <a:gd name="adj2" fmla="val 105556"/>
              <a:gd name="adj3" fmla="val 24829"/>
              <a:gd name="adj4" fmla="val 124653"/>
              <a:gd name="adj5" fmla="val -388278"/>
              <a:gd name="adj6" fmla="val 144444"/>
            </a:avLst>
          </a:prstGeom>
          <a:solidFill>
            <a:srgbClr val="66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硼（</a:t>
            </a:r>
            <a:r>
              <a:rPr lang="en-US" altLang="zh-CN" sz="2400" b="1"/>
              <a:t>B</a:t>
            </a:r>
            <a:r>
              <a:rPr lang="zh-CN" altLang="en-US" sz="2400" b="1"/>
              <a:t>）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4932363" y="1412875"/>
            <a:ext cx="1914525" cy="471488"/>
          </a:xfrm>
          <a:prstGeom prst="borderCallout1">
            <a:avLst>
              <a:gd name="adj1" fmla="val 24241"/>
              <a:gd name="adj2" fmla="val -3981"/>
              <a:gd name="adj3" fmla="val 219866"/>
              <a:gd name="adj4" fmla="val -7777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多数载流子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357686" y="1989138"/>
            <a:ext cx="457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P</a:t>
            </a:r>
            <a:r>
              <a:rPr kumimoji="1" lang="zh-CN" altLang="en-US" sz="2400" b="1" dirty="0">
                <a:latin typeface="Times New Roman" pitchFamily="18" charset="0"/>
              </a:rPr>
              <a:t>型半导体主要靠空穴导电，掺入杂质越多，空穴浓度越高，导电性越强，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343400" y="3360738"/>
            <a:ext cx="45720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latin typeface="Times New Roman" pitchFamily="18" charset="0"/>
              </a:rPr>
              <a:t>杂质半导体中，温度变化时，载流子的数目变化吗？少子与多子变化的数目相同吗？少子与多子浓度的变化相同吗？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24075" y="2924175"/>
            <a:ext cx="576263" cy="360363"/>
          </a:xfrm>
          <a:prstGeom prst="ellipse">
            <a:avLst/>
          </a:prstGeom>
          <a:solidFill>
            <a:srgbClr val="FF3300">
              <a:alpha val="10001"/>
            </a:srgbClr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132138" y="2060575"/>
            <a:ext cx="504825" cy="287338"/>
          </a:xfrm>
          <a:prstGeom prst="ellipse">
            <a:avLst/>
          </a:prstGeom>
          <a:gradFill rotWithShape="1">
            <a:gsLst>
              <a:gs pos="0">
                <a:srgbClr val="FF3300">
                  <a:alpha val="10001"/>
                </a:srgbClr>
              </a:gs>
              <a:gs pos="100000">
                <a:srgbClr val="FF3300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 autoUpdateAnimBg="0"/>
      <p:bldP spid="11272" grpId="0" animBg="1" autoUpdateAnimBg="0"/>
      <p:bldP spid="11273" grpId="0" build="p" autoUpdateAnimBg="0"/>
      <p:bldP spid="11274" grpId="0" build="p" autoUpdateAnimBg="0"/>
      <p:bldP spid="11275" grpId="0" animBg="1"/>
      <p:bldP spid="112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85794"/>
            <a:ext cx="7826375" cy="720725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三、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PN</a:t>
            </a: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结的形成及其单向导电性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49275" y="1425575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 </a:t>
            </a:r>
            <a:r>
              <a:rPr kumimoji="1" lang="zh-CN" altLang="en-US" sz="2800" b="1">
                <a:latin typeface="Times New Roman" pitchFamily="18" charset="0"/>
              </a:rPr>
              <a:t>物质因浓度差而产生的运动称为扩散运动。气体、液体、固体均有之。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92275" y="2492375"/>
          <a:ext cx="533400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9" name="Photo Editor 照片" r:id="rId3" imgW="12961905" imgH="6504762" progId="MSPhotoEd.3">
                  <p:embed/>
                </p:oleObj>
              </mc:Choice>
              <mc:Fallback>
                <p:oleObj name="Photo Editor 照片" r:id="rId3" imgW="12961905" imgH="6504762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961" r="-1961"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5334000" cy="2573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97075" y="4321175"/>
            <a:ext cx="2895600" cy="1343025"/>
            <a:chOff x="1296" y="2496"/>
            <a:chExt cx="1824" cy="846"/>
          </a:xfrm>
        </p:grpSpPr>
        <p:sp>
          <p:nvSpPr>
            <p:cNvPr id="12294" name="AutoShape 6"/>
            <p:cNvSpPr>
              <a:spLocks/>
            </p:cNvSpPr>
            <p:nvPr/>
          </p:nvSpPr>
          <p:spPr bwMode="auto">
            <a:xfrm>
              <a:off x="1296" y="3024"/>
              <a:ext cx="960" cy="318"/>
            </a:xfrm>
            <a:prstGeom prst="borderCallout1">
              <a:avLst>
                <a:gd name="adj1" fmla="val 22644"/>
                <a:gd name="adj2" fmla="val 105000"/>
                <a:gd name="adj3" fmla="val -99056"/>
                <a:gd name="adj4" fmla="val 120315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400" b="1"/>
                <a:t>扩散运动</a:t>
              </a: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2304" y="2496"/>
              <a:ext cx="816" cy="65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6" name="AutoShape 8"/>
          <p:cNvSpPr>
            <a:spLocks/>
          </p:cNvSpPr>
          <p:nvPr/>
        </p:nvSpPr>
        <p:spPr bwMode="auto">
          <a:xfrm>
            <a:off x="0" y="2471738"/>
            <a:ext cx="1524000" cy="1176337"/>
          </a:xfrm>
          <a:prstGeom prst="borderCallout1">
            <a:avLst>
              <a:gd name="adj1" fmla="val 9718"/>
              <a:gd name="adj2" fmla="val 105000"/>
              <a:gd name="adj3" fmla="val 92981"/>
              <a:gd name="adj4" fmla="val 14270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区空穴浓度远高于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区。</a:t>
            </a: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7178675" y="2492375"/>
            <a:ext cx="1752600" cy="1176338"/>
          </a:xfrm>
          <a:prstGeom prst="borderCallout1">
            <a:avLst>
              <a:gd name="adj1" fmla="val 9718"/>
              <a:gd name="adj2" fmla="val -4347"/>
              <a:gd name="adj3" fmla="val 95144"/>
              <a:gd name="adj4" fmla="val -7744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区自由电子浓度远高于</a:t>
            </a:r>
            <a:r>
              <a:rPr kumimoji="1" lang="en-US" altLang="zh-CN" sz="2400" b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区。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5288" y="566102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扩散运动使靠近接触面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zh-CN" altLang="en-US" sz="2400" b="1">
                <a:latin typeface="Times New Roman" pitchFamily="18" charset="0"/>
              </a:rPr>
              <a:t>区的空穴浓度降低、靠近接触面</a:t>
            </a:r>
            <a:r>
              <a:rPr kumimoji="1" lang="en-US" altLang="zh-CN" sz="2400" b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区的自由电子浓度降低，产生内电场。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autoUpdateAnimBg="0"/>
      <p:bldP spid="12296" grpId="0" animBg="1" autoUpdateAnimBg="0"/>
      <p:bldP spid="12297" grpId="0" animBg="1" autoUpdateAnimBg="0"/>
      <p:bldP spid="12298" grpId="0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1631</TotalTime>
  <Words>2108</Words>
  <Application>Microsoft Office PowerPoint</Application>
  <PresentationFormat>全屏显示(4:3)</PresentationFormat>
  <Paragraphs>261</Paragraphs>
  <Slides>39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Profile</vt:lpstr>
      <vt:lpstr>Equation</vt:lpstr>
      <vt:lpstr>Photo Editor 照片</vt:lpstr>
      <vt:lpstr>公式</vt:lpstr>
      <vt:lpstr>模拟电子技术基础 Fundamentals of Analog Electronic </vt:lpstr>
      <vt:lpstr>第一章 半导体二极管和三极管</vt:lpstr>
      <vt:lpstr>§1  半导体基础知识</vt:lpstr>
      <vt:lpstr>一、本征半导体</vt:lpstr>
      <vt:lpstr>2、本征半导体的结构</vt:lpstr>
      <vt:lpstr>3、本征半导体中的两种载流子</vt:lpstr>
      <vt:lpstr>二、杂质半导体  1.  N型半导体</vt:lpstr>
      <vt:lpstr>2.  P型半导体</vt:lpstr>
      <vt:lpstr>三、PN结的形成及其单向导电性</vt:lpstr>
      <vt:lpstr>PN 结的形成</vt:lpstr>
      <vt:lpstr>PN 结的单向导电性</vt:lpstr>
      <vt:lpstr>四、PN 结的电容效应</vt:lpstr>
      <vt:lpstr>问题</vt:lpstr>
      <vt:lpstr>§2  半导体二极管</vt:lpstr>
      <vt:lpstr> 一、二极管的组成</vt:lpstr>
      <vt:lpstr> 一、二极管的组成</vt:lpstr>
      <vt:lpstr> 二、二极管的伏安特性及电流方程</vt:lpstr>
      <vt:lpstr>PowerPoint 演示文稿</vt:lpstr>
      <vt:lpstr>利用Multisim测试二极管伏安特性</vt:lpstr>
      <vt:lpstr>从二极管的伏安特性可以反映出：    1.  单向导电性</vt:lpstr>
      <vt:lpstr>三、二极管的等效电路</vt:lpstr>
      <vt:lpstr>2. 微变等效电路</vt:lpstr>
      <vt:lpstr>四、二极管的主要参数</vt:lpstr>
      <vt:lpstr>讨论：解决两个问题</vt:lpstr>
      <vt:lpstr>五、稳压二极管</vt:lpstr>
      <vt:lpstr>§1.3    晶体三极管</vt:lpstr>
      <vt:lpstr> 一、晶体管的结构和符号</vt:lpstr>
      <vt:lpstr> 一、晶体管的结构和符号</vt:lpstr>
      <vt:lpstr>二、晶体管的放大原理</vt:lpstr>
      <vt:lpstr>PowerPoint 演示文稿</vt:lpstr>
      <vt:lpstr>三、晶体管的共射输入特性和输出特性</vt:lpstr>
      <vt:lpstr>2. 输出特性</vt:lpstr>
      <vt:lpstr>晶体管的三个工作区域</vt:lpstr>
      <vt:lpstr>四、温度对晶体管特性的影响</vt:lpstr>
      <vt:lpstr>五、主要参数</vt:lpstr>
      <vt:lpstr>讨论一</vt:lpstr>
      <vt:lpstr>讨论二：利用Multisim测试晶体管的输出特性</vt:lpstr>
      <vt:lpstr>讨论三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zhangfq251@163.com</cp:lastModifiedBy>
  <cp:revision>50</cp:revision>
  <dcterms:created xsi:type="dcterms:W3CDTF">2007-07-18T09:03:59Z</dcterms:created>
  <dcterms:modified xsi:type="dcterms:W3CDTF">2020-09-02T02:25:09Z</dcterms:modified>
</cp:coreProperties>
</file>