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93" r:id="rId6"/>
    <p:sldId id="261" r:id="rId7"/>
    <p:sldId id="262" r:id="rId8"/>
    <p:sldId id="263" r:id="rId9"/>
    <p:sldId id="264" r:id="rId10"/>
    <p:sldId id="265" r:id="rId11"/>
    <p:sldId id="29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5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0066"/>
    <a:srgbClr val="CCFFFF"/>
    <a:srgbClr val="FFFFCC"/>
    <a:srgbClr val="FF0000"/>
    <a:srgbClr val="A50021"/>
    <a:srgbClr val="33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68" autoAdjust="0"/>
    <p:restoredTop sz="94613" autoAdjust="0"/>
  </p:normalViewPr>
  <p:slideViewPr>
    <p:cSldViewPr>
      <p:cViewPr varScale="1">
        <p:scale>
          <a:sx n="84" d="100"/>
          <a:sy n="84" d="100"/>
        </p:scale>
        <p:origin x="-9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png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png"/><Relationship Id="rId6" Type="http://schemas.openxmlformats.org/officeDocument/2006/relationships/image" Target="../media/image45.png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png"/><Relationship Id="rId1" Type="http://schemas.openxmlformats.org/officeDocument/2006/relationships/image" Target="../media/image46.png"/><Relationship Id="rId4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56.wmf"/><Relationship Id="rId4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47.png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94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47.png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png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png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C793159-0570-449D-966A-C31E68F7A5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251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239E14-D9C0-4A18-8D10-BDFABAC7F3F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B605A-7BEB-401C-8677-9D98BD236607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FF9016-06BD-47CE-93A0-BC73D97F63AC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B1077-344D-4A77-9457-7B441EF7FD46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B9821-41A8-42B6-A0D9-B94FE4613D5B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4D71EF-6778-46AB-A0D5-75E4E47598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F26BD2-6F49-453F-9FF8-83F4DAD9F6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1484313"/>
            <a:ext cx="2046287" cy="45354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1484313"/>
            <a:ext cx="5991225" cy="45354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803294-E889-466C-80C3-C3E8B88D2C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55650" y="1484313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12CDFD60-C2AA-420E-BD38-F41CCF21039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1484313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3739C0DF-E0F2-4847-9373-DA67A156C8E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BE46EC5-BCC9-4570-8A4C-77A6E057B2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B18AC9-7EE5-48E1-A10E-5997200870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C460EE-031D-47D7-9E55-B4D550769DB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AC619C-057D-4C23-8D70-CD93C1ADEC3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8F7B49-CE63-443D-8B2A-2B4489FA38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4ED921-A278-4A83-9F7C-1B4B0D13E41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735D81-B97E-4F71-B6DC-3E291529B8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16436A-6CF7-41A2-A454-FFDF7BDF34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2FF50B-E6B1-4281-A2ED-8A9CDBE153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84313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4628" name="AutoShape 4"/>
          <p:cNvSpPr>
            <a:spLocks noChangeArrowheads="1"/>
          </p:cNvSpPr>
          <p:nvPr/>
        </p:nvSpPr>
        <p:spPr bwMode="auto">
          <a:xfrm>
            <a:off x="323850" y="620713"/>
            <a:ext cx="6335713" cy="73025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54629" name="Line 5"/>
          <p:cNvSpPr>
            <a:spLocks noChangeShapeType="1"/>
          </p:cNvSpPr>
          <p:nvPr/>
        </p:nvSpPr>
        <p:spPr bwMode="auto">
          <a:xfrm>
            <a:off x="3348038" y="6669087"/>
            <a:ext cx="5184402" cy="20637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72890FE-894B-457E-9DA6-25D8C1A1A40B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2" name="Picture 1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69" y="30138"/>
            <a:ext cx="26098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3.bin"/><Relationship Id="rId3" Type="http://schemas.openxmlformats.org/officeDocument/2006/relationships/image" Target="../media/image20.png"/><Relationship Id="rId7" Type="http://schemas.openxmlformats.org/officeDocument/2006/relationships/image" Target="../media/image16.wmf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7.wmf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24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7.bin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8.png"/><Relationship Id="rId4" Type="http://schemas.openxmlformats.org/officeDocument/2006/relationships/image" Target="../media/image25.wmf"/><Relationship Id="rId9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36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3.wmf"/><Relationship Id="rId4" Type="http://schemas.openxmlformats.org/officeDocument/2006/relationships/image" Target="../media/image40.png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png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9.wmf"/><Relationship Id="rId4" Type="http://schemas.openxmlformats.org/officeDocument/2006/relationships/image" Target="../media/image46.png"/><Relationship Id="rId9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53.png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7.png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6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4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image" Target="../media/image69.png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7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75.wmf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79.png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84.wmf"/><Relationship Id="rId3" Type="http://schemas.openxmlformats.org/officeDocument/2006/relationships/oleObject" Target="../embeddings/oleObject67.bin"/><Relationship Id="rId7" Type="http://schemas.openxmlformats.org/officeDocument/2006/relationships/image" Target="../media/image86.png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1.wmf"/><Relationship Id="rId11" Type="http://schemas.openxmlformats.org/officeDocument/2006/relationships/image" Target="../media/image83.wmf"/><Relationship Id="rId5" Type="http://schemas.openxmlformats.org/officeDocument/2006/relationships/oleObject" Target="../embeddings/oleObject68.bin"/><Relationship Id="rId15" Type="http://schemas.openxmlformats.org/officeDocument/2006/relationships/image" Target="../media/image85.wmf"/><Relationship Id="rId10" Type="http://schemas.openxmlformats.org/officeDocument/2006/relationships/oleObject" Target="../embeddings/oleObject70.bin"/><Relationship Id="rId4" Type="http://schemas.openxmlformats.org/officeDocument/2006/relationships/image" Target="../media/image80.wmf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7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87.wmf"/><Relationship Id="rId4" Type="http://schemas.openxmlformats.org/officeDocument/2006/relationships/oleObject" Target="../embeddings/oleObject7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slide" Target="slide1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96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47.png"/><Relationship Id="rId5" Type="http://schemas.openxmlformats.org/officeDocument/2006/relationships/image" Target="../media/image94.wmf"/><Relationship Id="rId15" Type="http://schemas.openxmlformats.org/officeDocument/2006/relationships/image" Target="../media/image97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95.wmf"/><Relationship Id="rId14" Type="http://schemas.openxmlformats.org/officeDocument/2006/relationships/oleObject" Target="../embeddings/oleObject8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9.png"/><Relationship Id="rId5" Type="http://schemas.openxmlformats.org/officeDocument/2006/relationships/oleObject" Target="../embeddings/oleObject87.bin"/><Relationship Id="rId4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10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0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109.wmf"/><Relationship Id="rId18" Type="http://schemas.openxmlformats.org/officeDocument/2006/relationships/oleObject" Target="../embeddings/oleObject100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1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9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108.wmf"/><Relationship Id="rId5" Type="http://schemas.openxmlformats.org/officeDocument/2006/relationships/image" Target="../media/image105.png"/><Relationship Id="rId15" Type="http://schemas.openxmlformats.org/officeDocument/2006/relationships/image" Target="../media/image110.wmf"/><Relationship Id="rId10" Type="http://schemas.openxmlformats.org/officeDocument/2006/relationships/oleObject" Target="../embeddings/oleObject96.bin"/><Relationship Id="rId19" Type="http://schemas.openxmlformats.org/officeDocument/2006/relationships/oleObject" Target="../embeddings/oleObject101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107.wmf"/><Relationship Id="rId14" Type="http://schemas.openxmlformats.org/officeDocument/2006/relationships/oleObject" Target="../embeddings/oleObject9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133600"/>
            <a:ext cx="7772400" cy="1585913"/>
          </a:xfrm>
        </p:spPr>
        <p:txBody>
          <a:bodyPr/>
          <a:lstStyle/>
          <a:p>
            <a:pPr algn="ctr"/>
            <a:r>
              <a:rPr lang="zh-CN" altLang="en-US" sz="4400">
                <a:ea typeface="华文行楷" pitchFamily="2" charset="-122"/>
              </a:rPr>
              <a:t>模拟电子技术基础</a:t>
            </a:r>
            <a:br>
              <a:rPr lang="zh-CN" altLang="en-US" sz="4400">
                <a:ea typeface="华文行楷" pitchFamily="2" charset="-122"/>
              </a:rPr>
            </a:br>
            <a:r>
              <a:rPr lang="en-US" altLang="zh-CN" sz="2900" b="1">
                <a:effectLst>
                  <a:outerShdw blurRad="38100" dist="38100" dir="2700000" algn="tl">
                    <a:srgbClr val="C0C0C0"/>
                  </a:outerShdw>
                </a:effectLst>
              </a:rPr>
              <a:t>Fundamentals of Analog Electronic</a:t>
            </a:r>
            <a:r>
              <a:rPr lang="en-US" altLang="zh-CN"/>
              <a:t>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55650" y="4221163"/>
            <a:ext cx="8058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第四章  放大电路的频率响应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908050"/>
            <a:ext cx="8223250" cy="609600"/>
          </a:xfrm>
        </p:spPr>
        <p:txBody>
          <a:bodyPr/>
          <a:lstStyle/>
          <a:p>
            <a:pPr algn="l"/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2. 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混合</a:t>
            </a:r>
            <a:r>
              <a:rPr lang="en-US" altLang="zh-CN" sz="3200">
                <a:ea typeface="华文行楷" pitchFamily="2" charset="-122"/>
              </a:rPr>
              <a:t>π</a:t>
            </a:r>
            <a:r>
              <a:rPr lang="zh-CN" altLang="zh-CN" sz="3200">
                <a:ea typeface="华文行楷" pitchFamily="2" charset="-122"/>
              </a:rPr>
              <a:t>模型的单向化</a:t>
            </a:r>
            <a:r>
              <a:rPr lang="zh-CN" altLang="zh-CN" sz="2800" b="1"/>
              <a:t>（使信号单向传递）</a:t>
            </a:r>
          </a:p>
        </p:txBody>
      </p:sp>
      <p:pic>
        <p:nvPicPr>
          <p:cNvPr id="25603" name="Picture 3" descr="Dz050202"/>
          <p:cNvPicPr>
            <a:picLocks noChangeAspect="1" noChangeArrowheads="1"/>
          </p:cNvPicPr>
          <p:nvPr/>
        </p:nvPicPr>
        <p:blipFill>
          <a:blip r:embed="rId3" cstate="print"/>
          <a:srcRect l="17105" r="22368" b="54033"/>
          <a:stretch>
            <a:fillRect/>
          </a:stretch>
        </p:blipFill>
        <p:spPr bwMode="auto">
          <a:xfrm>
            <a:off x="533400" y="1752600"/>
            <a:ext cx="4419600" cy="1981200"/>
          </a:xfrm>
          <a:prstGeom prst="rect">
            <a:avLst/>
          </a:prstGeom>
          <a:noFill/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0400" y="2057400"/>
            <a:ext cx="228600" cy="228600"/>
            <a:chOff x="1968" y="1056"/>
            <a:chExt cx="144" cy="144"/>
          </a:xfrm>
        </p:grpSpPr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>
              <a:off x="1968" y="1056"/>
              <a:ext cx="144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 flipH="1">
              <a:off x="1968" y="1056"/>
              <a:ext cx="144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4953000" y="1524000"/>
          <a:ext cx="350837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3" name="Equation" r:id="rId4" imgW="1790640" imgH="711000" progId="Equation.3">
                  <p:embed/>
                </p:oleObj>
              </mc:Choice>
              <mc:Fallback>
                <p:oleObj name="Equation" r:id="rId4" imgW="179064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524000"/>
                        <a:ext cx="3508375" cy="139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4953000" y="3581400"/>
          <a:ext cx="277177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4" name="Equation" r:id="rId6" imgW="1422360" imgH="469800" progId="Equation.3">
                  <p:embed/>
                </p:oleObj>
              </mc:Choice>
              <mc:Fallback>
                <p:oleObj name="Equation" r:id="rId6" imgW="1422360" imgH="469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81400"/>
                        <a:ext cx="2771775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5105400" y="4572000"/>
          <a:ext cx="22383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5" name="Equation" r:id="rId8" imgW="1143000" imgH="253800" progId="Equation.3">
                  <p:embed/>
                </p:oleObj>
              </mc:Choice>
              <mc:Fallback>
                <p:oleObj name="Equation" r:id="rId8" imgW="114300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572000"/>
                        <a:ext cx="2238375" cy="4953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5105400" y="5181600"/>
          <a:ext cx="32004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6" name="Equation" r:id="rId10" imgW="1625400" imgH="393480" progId="Equation.3">
                  <p:embed/>
                </p:oleObj>
              </mc:Choice>
              <mc:Fallback>
                <p:oleObj name="Equation" r:id="rId10" imgW="162540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81600"/>
                        <a:ext cx="3200400" cy="7731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09600" y="3657600"/>
            <a:ext cx="4267200" cy="2052638"/>
            <a:chOff x="336" y="2064"/>
            <a:chExt cx="2688" cy="1293"/>
          </a:xfrm>
        </p:grpSpPr>
        <p:pic>
          <p:nvPicPr>
            <p:cNvPr id="25612" name="Picture 12" descr="Dz050202"/>
            <p:cNvPicPr>
              <a:picLocks noChangeAspect="1" noChangeArrowheads="1"/>
            </p:cNvPicPr>
            <p:nvPr/>
          </p:nvPicPr>
          <p:blipFill>
            <a:blip r:embed="rId12"/>
            <a:srcRect t="52055" r="43925" b="7570"/>
            <a:stretch>
              <a:fillRect/>
            </a:stretch>
          </p:blipFill>
          <p:spPr bwMode="auto">
            <a:xfrm>
              <a:off x="336" y="2304"/>
              <a:ext cx="2688" cy="1053"/>
            </a:xfrm>
            <a:prstGeom prst="rect">
              <a:avLst/>
            </a:prstGeom>
            <a:noFill/>
          </p:spPr>
        </p:pic>
        <p:sp>
          <p:nvSpPr>
            <p:cNvPr id="25613" name="AutoShape 13"/>
            <p:cNvSpPr>
              <a:spLocks noChangeArrowheads="1"/>
            </p:cNvSpPr>
            <p:nvPr/>
          </p:nvSpPr>
          <p:spPr bwMode="auto">
            <a:xfrm>
              <a:off x="1776" y="2064"/>
              <a:ext cx="144" cy="240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CCFFFF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5614" name="AutoShape 14"/>
          <p:cNvSpPr>
            <a:spLocks/>
          </p:cNvSpPr>
          <p:nvPr/>
        </p:nvSpPr>
        <p:spPr bwMode="auto">
          <a:xfrm>
            <a:off x="5029200" y="3048000"/>
            <a:ext cx="3430588" cy="452438"/>
          </a:xfrm>
          <a:prstGeom prst="borderCallout1">
            <a:avLst>
              <a:gd name="adj1" fmla="val 25264"/>
              <a:gd name="adj2" fmla="val -2222"/>
              <a:gd name="adj3" fmla="val 304560"/>
              <a:gd name="adj4" fmla="val -61454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等效变换后电流不变</a:t>
            </a:r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2895600" y="4343400"/>
            <a:ext cx="0" cy="381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2438400" y="4343400"/>
          <a:ext cx="40481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7" name="Photo Editor 照片" r:id="rId13" imgW="1267002" imgH="942857" progId="MSPhotoEd.3">
                  <p:embed/>
                </p:oleObj>
              </mc:Choice>
              <mc:Fallback>
                <p:oleObj name="Photo Editor 照片" r:id="rId13" imgW="1267002" imgH="942857" progId="MSPhotoEd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343400"/>
                        <a:ext cx="404813" cy="3016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4" grpId="0" animBg="1" autoUpdateAnimBg="0"/>
      <p:bldP spid="256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850" y="981075"/>
            <a:ext cx="67389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3.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华文行楷" pitchFamily="2" charset="-122"/>
                <a:cs typeface="+mj-cs"/>
              </a:rPr>
              <a:t>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华文行楷" pitchFamily="2" charset="-122"/>
                <a:cs typeface="+mj-cs"/>
              </a:rPr>
              <a:t>晶体管简化的高频等效电路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华文行楷" pitchFamily="2" charset="-122"/>
              <a:cs typeface="+mj-cs"/>
            </a:endParaRPr>
          </a:p>
        </p:txBody>
      </p:sp>
      <p:pic>
        <p:nvPicPr>
          <p:cNvPr id="5" name="Picture 4" descr="Dz050202"/>
          <p:cNvPicPr>
            <a:picLocks noChangeAspect="1" noChangeArrowheads="1"/>
          </p:cNvPicPr>
          <p:nvPr/>
        </p:nvPicPr>
        <p:blipFill>
          <a:blip r:embed="rId3" cstate="print"/>
          <a:srcRect l="58583" t="50365" b="6267"/>
          <a:stretch>
            <a:fillRect/>
          </a:stretch>
        </p:blipFill>
        <p:spPr bwMode="auto">
          <a:xfrm>
            <a:off x="946150" y="1711325"/>
            <a:ext cx="3810000" cy="2168525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060950" y="3235325"/>
          <a:ext cx="3116263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7" name="Equation" r:id="rId4" imgW="1409400" imgH="977760" progId="Equation.3">
                  <p:embed/>
                </p:oleObj>
              </mc:Choice>
              <mc:Fallback>
                <p:oleObj name="Equation" r:id="rId4" imgW="1409400" imgH="977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3235325"/>
                        <a:ext cx="3116263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71538" y="4071942"/>
          <a:ext cx="3068638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8" name="Equation" r:id="rId6" imgW="1473120" imgH="711000" progId="Equation.3">
                  <p:embed/>
                </p:oleObj>
              </mc:Choice>
              <mc:Fallback>
                <p:oleObj name="Equation" r:id="rId6" imgW="147312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4071942"/>
                        <a:ext cx="3068638" cy="148113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984750" y="1939925"/>
          <a:ext cx="3657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9" name="Equation" r:id="rId8" imgW="1650960" imgH="482400" progId="Equation.3">
                  <p:embed/>
                </p:oleObj>
              </mc:Choice>
              <mc:Fallback>
                <p:oleObj name="Equation" r:id="rId8" imgW="165096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1939925"/>
                        <a:ext cx="36576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8"/>
          <p:cNvSpPr>
            <a:spLocks/>
          </p:cNvSpPr>
          <p:nvPr/>
        </p:nvSpPr>
        <p:spPr bwMode="auto">
          <a:xfrm>
            <a:off x="4679950" y="5597525"/>
            <a:ext cx="914400" cy="473075"/>
          </a:xfrm>
          <a:prstGeom prst="borderCallout1">
            <a:avLst>
              <a:gd name="adj1" fmla="val 24162"/>
              <a:gd name="adj2" fmla="val 108333"/>
              <a:gd name="adj3" fmla="val -68792"/>
              <a:gd name="adj4" fmla="val 131597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 b="1"/>
              <a:t>＝？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836613"/>
            <a:ext cx="7073900" cy="533400"/>
          </a:xfrm>
        </p:spPr>
        <p:txBody>
          <a:bodyPr/>
          <a:lstStyle/>
          <a:p>
            <a:pPr algn="l"/>
            <a:r>
              <a:rPr lang="zh-CN" altLang="en-US" sz="3600">
                <a:latin typeface="华文行楷" pitchFamily="2" charset="-122"/>
                <a:ea typeface="华文行楷" pitchFamily="2" charset="-122"/>
              </a:rPr>
              <a:t>二、电流放大倍数的频率响应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319213" y="2154238"/>
          <a:ext cx="149225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5" name="公式" r:id="rId3" imgW="698400" imgH="457200" progId="Equation.3">
                  <p:embed/>
                </p:oleObj>
              </mc:Choice>
              <mc:Fallback>
                <p:oleObj name="公式" r:id="rId3" imgW="6984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2154238"/>
                        <a:ext cx="1492250" cy="97631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2" name="Picture 4" descr="Dz0502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813" y="3449638"/>
            <a:ext cx="4148137" cy="1979612"/>
          </a:xfrm>
          <a:prstGeom prst="rect">
            <a:avLst/>
          </a:prstGeom>
          <a:noFill/>
        </p:spPr>
      </p:pic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224213" y="2382838"/>
          <a:ext cx="51879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6" name="Equation" r:id="rId6" imgW="2412720" imgH="253800" progId="Equation.3">
                  <p:embed/>
                </p:oleObj>
              </mc:Choice>
              <mc:Fallback>
                <p:oleObj name="Equation" r:id="rId6" imgW="241272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2382838"/>
                        <a:ext cx="51879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5292725" y="3068638"/>
          <a:ext cx="3119438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7" name="Equation" r:id="rId8" imgW="1739880" imgH="1765080" progId="Equation.3">
                  <p:embed/>
                </p:oleObj>
              </mc:Choice>
              <mc:Fallback>
                <p:oleObj name="Equation" r:id="rId8" imgW="1739880" imgH="17650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068638"/>
                        <a:ext cx="3119438" cy="316547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AutoShape 7"/>
          <p:cNvSpPr>
            <a:spLocks/>
          </p:cNvSpPr>
          <p:nvPr/>
        </p:nvSpPr>
        <p:spPr bwMode="auto">
          <a:xfrm>
            <a:off x="1319213" y="5811838"/>
            <a:ext cx="2049462" cy="506412"/>
          </a:xfrm>
          <a:prstGeom prst="borderCallout2">
            <a:avLst>
              <a:gd name="adj1" fmla="val 22569"/>
              <a:gd name="adj2" fmla="val 103718"/>
              <a:gd name="adj3" fmla="val 22569"/>
              <a:gd name="adj4" fmla="val 136407"/>
              <a:gd name="adj5" fmla="val -221005"/>
              <a:gd name="adj6" fmla="val 170333"/>
            </a:avLst>
          </a:prstGeom>
          <a:solidFill>
            <a:srgbClr val="66FFFF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为什么短路？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827088" y="1412875"/>
            <a:ext cx="698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华文行楷" pitchFamily="2" charset="-122"/>
                <a:ea typeface="华文行楷" pitchFamily="2" charset="-122"/>
              </a:rPr>
              <a:t>1. </a:t>
            </a:r>
            <a:r>
              <a:rPr lang="zh-CN" altLang="en-US" sz="2800">
                <a:latin typeface="华文行楷" pitchFamily="2" charset="-122"/>
                <a:ea typeface="华文行楷" pitchFamily="2" charset="-122"/>
              </a:rPr>
              <a:t>适于频率从</a:t>
            </a:r>
            <a:r>
              <a:rPr lang="en-US" altLang="zh-CN" sz="2800">
                <a:latin typeface="华文行楷" pitchFamily="2" charset="-122"/>
                <a:ea typeface="华文行楷" pitchFamily="2" charset="-122"/>
              </a:rPr>
              <a:t>0</a:t>
            </a:r>
            <a:r>
              <a:rPr lang="zh-CN" altLang="en-US" sz="2800">
                <a:latin typeface="华文行楷" pitchFamily="2" charset="-122"/>
                <a:ea typeface="华文行楷" pitchFamily="2" charset="-122"/>
              </a:rPr>
              <a:t>至无穷大的表达式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  <p:bldP spid="276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65175"/>
            <a:ext cx="7389836" cy="685800"/>
          </a:xfrm>
        </p:spPr>
        <p:txBody>
          <a:bodyPr/>
          <a:lstStyle/>
          <a:p>
            <a:pPr algn="l"/>
            <a:r>
              <a:rPr lang="en-US" altLang="zh-CN" sz="36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2.</a:t>
            </a:r>
            <a:r>
              <a:rPr lang="en-US" altLang="zh-CN" sz="3600" dirty="0">
                <a:solidFill>
                  <a:schemeClr val="tx1"/>
                </a:solidFill>
                <a:ea typeface="华文行楷" pitchFamily="2" charset="-122"/>
              </a:rPr>
              <a:t> </a:t>
            </a:r>
            <a:r>
              <a:rPr lang="zh-CN" altLang="en-US" sz="3600" dirty="0">
                <a:solidFill>
                  <a:schemeClr val="tx1"/>
                </a:solidFill>
                <a:ea typeface="华文行楷" pitchFamily="2" charset="-122"/>
              </a:rPr>
              <a:t>电流放大倍数的频率特性曲线</a:t>
            </a:r>
          </a:p>
        </p:txBody>
      </p:sp>
      <p:graphicFrame>
        <p:nvGraphicFramePr>
          <p:cNvPr id="28675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827088" y="1484313"/>
          <a:ext cx="4105275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2" name="公式" r:id="rId3" imgW="2070000" imgH="1193760" progId="Equation.3">
                  <p:embed/>
                </p:oleObj>
              </mc:Choice>
              <mc:Fallback>
                <p:oleObj name="公式" r:id="rId3" imgW="2070000" imgH="1193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84313"/>
                        <a:ext cx="4105275" cy="23685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684213" y="4003675"/>
          <a:ext cx="6692900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3" name="Equation" r:id="rId5" imgW="3619440" imgH="1180800" progId="Equation.3">
                  <p:embed/>
                </p:oleObj>
              </mc:Choice>
              <mc:Fallback>
                <p:oleObj name="Equation" r:id="rId5" imgW="3619440" imgH="1180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03675"/>
                        <a:ext cx="6692900" cy="218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64163" y="1411288"/>
            <a:ext cx="3621087" cy="3252787"/>
            <a:chOff x="3360" y="912"/>
            <a:chExt cx="2281" cy="2049"/>
          </a:xfrm>
        </p:grpSpPr>
        <p:graphicFrame>
          <p:nvGraphicFramePr>
            <p:cNvPr id="28678" name="Object 6"/>
            <p:cNvGraphicFramePr>
              <a:graphicFrameLocks noChangeAspect="1"/>
            </p:cNvGraphicFramePr>
            <p:nvPr/>
          </p:nvGraphicFramePr>
          <p:xfrm>
            <a:off x="3360" y="960"/>
            <a:ext cx="2281" cy="20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84" name="Photo Editor 照片" r:id="rId7" imgW="10469436" imgH="8523810" progId="MSPhotoEd.3">
                    <p:embed/>
                  </p:oleObj>
                </mc:Choice>
                <mc:Fallback>
                  <p:oleObj name="Photo Editor 照片" r:id="rId7" imgW="10469436" imgH="8523810" progId="MSPhotoEd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-7755"/>
                        <a:stretch>
                          <a:fillRect/>
                        </a:stretch>
                      </p:blipFill>
                      <p:spPr bwMode="auto">
                        <a:xfrm>
                          <a:off x="3360" y="960"/>
                          <a:ext cx="2281" cy="200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" name="Object 7"/>
            <p:cNvGraphicFramePr>
              <a:graphicFrameLocks noChangeAspect="1"/>
            </p:cNvGraphicFramePr>
            <p:nvPr/>
          </p:nvGraphicFramePr>
          <p:xfrm>
            <a:off x="3408" y="912"/>
            <a:ext cx="22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85" name="公式" r:id="rId9" imgW="279360" imgH="482400" progId="Equation.3">
                    <p:embed/>
                  </p:oleObj>
                </mc:Choice>
                <mc:Fallback>
                  <p:oleObj name="公式" r:id="rId9" imgW="279360" imgH="4824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912"/>
                          <a:ext cx="223" cy="38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08050"/>
            <a:ext cx="8012113" cy="457200"/>
          </a:xfrm>
        </p:spPr>
        <p:txBody>
          <a:bodyPr/>
          <a:lstStyle/>
          <a:p>
            <a:pPr algn="l"/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3.</a:t>
            </a:r>
            <a:r>
              <a:rPr lang="en-US" altLang="zh-CN" sz="3200">
                <a:ea typeface="华文行楷" pitchFamily="2" charset="-122"/>
              </a:rPr>
              <a:t> </a:t>
            </a:r>
            <a:r>
              <a:rPr lang="zh-CN" altLang="en-US" sz="3200">
                <a:ea typeface="华文行楷" pitchFamily="2" charset="-122"/>
              </a:rPr>
              <a:t>电流放大倍数的波特图</a:t>
            </a:r>
            <a:r>
              <a:rPr lang="en-US" altLang="zh-CN" sz="2800" b="1"/>
              <a:t>:   </a:t>
            </a:r>
            <a:r>
              <a:rPr lang="zh-CN" altLang="en-US" sz="2800" b="1"/>
              <a:t>采用对数坐标系</a:t>
            </a:r>
            <a:endParaRPr lang="zh-CN" altLang="en-US" sz="24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1388" y="3233738"/>
            <a:ext cx="1828800" cy="914400"/>
          </a:xfrm>
        </p:spPr>
        <p:txBody>
          <a:bodyPr/>
          <a:lstStyle/>
          <a:p>
            <a:endParaRPr lang="zh-CN" altLang="zh-CN"/>
          </a:p>
        </p:txBody>
      </p:sp>
      <p:pic>
        <p:nvPicPr>
          <p:cNvPr id="29700" name="Picture 4" descr="Dz050204"/>
          <p:cNvPicPr>
            <a:picLocks noChangeAspect="1" noChangeArrowheads="1"/>
          </p:cNvPicPr>
          <p:nvPr/>
        </p:nvPicPr>
        <p:blipFill>
          <a:blip r:embed="rId3" cstate="print"/>
          <a:srcRect r="53735" b="29649"/>
          <a:stretch>
            <a:fillRect/>
          </a:stretch>
        </p:blipFill>
        <p:spPr bwMode="auto">
          <a:xfrm>
            <a:off x="611188" y="1557338"/>
            <a:ext cx="4572000" cy="3657600"/>
          </a:xfrm>
          <a:prstGeom prst="rect">
            <a:avLst/>
          </a:prstGeom>
          <a:noFill/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657600" y="1862138"/>
            <a:ext cx="2590800" cy="955675"/>
            <a:chOff x="2303" y="864"/>
            <a:chExt cx="1632" cy="602"/>
          </a:xfrm>
        </p:grpSpPr>
        <p:sp>
          <p:nvSpPr>
            <p:cNvPr id="29702" name="Line 6"/>
            <p:cNvSpPr>
              <a:spLocks noChangeShapeType="1"/>
            </p:cNvSpPr>
            <p:nvPr/>
          </p:nvSpPr>
          <p:spPr bwMode="auto">
            <a:xfrm>
              <a:off x="2303" y="1128"/>
              <a:ext cx="163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>
              <a:off x="2352" y="1274"/>
              <a:ext cx="15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3696" y="864"/>
              <a:ext cx="0" cy="24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 flipV="1">
              <a:off x="3696" y="1274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278188" y="3767138"/>
            <a:ext cx="3200400" cy="762000"/>
            <a:chOff x="2064" y="2064"/>
            <a:chExt cx="2016" cy="480"/>
          </a:xfrm>
        </p:grpSpPr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>
              <a:off x="3264" y="2256"/>
              <a:ext cx="81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2064" y="2328"/>
              <a:ext cx="192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Line 13"/>
            <p:cNvSpPr>
              <a:spLocks noChangeShapeType="1"/>
            </p:cNvSpPr>
            <p:nvPr/>
          </p:nvSpPr>
          <p:spPr bwMode="auto">
            <a:xfrm>
              <a:off x="3792" y="2064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 flipV="1">
              <a:off x="3792" y="2352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6554788" y="3995738"/>
          <a:ext cx="6858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3" name="公式" r:id="rId4" imgW="368280" imgH="177480" progId="Equation.3">
                  <p:embed/>
                </p:oleObj>
              </mc:Choice>
              <mc:Fallback>
                <p:oleObj name="公式" r:id="rId4" imgW="36828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788" y="3995738"/>
                        <a:ext cx="685800" cy="3286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82588" y="5519738"/>
            <a:ext cx="8458200" cy="822325"/>
            <a:chOff x="240" y="3168"/>
            <a:chExt cx="5328" cy="518"/>
          </a:xfrm>
        </p:grpSpPr>
        <p:graphicFrame>
          <p:nvGraphicFramePr>
            <p:cNvPr id="29713" name="Object 17"/>
            <p:cNvGraphicFramePr>
              <a:graphicFrameLocks noChangeAspect="1"/>
            </p:cNvGraphicFramePr>
            <p:nvPr/>
          </p:nvGraphicFramePr>
          <p:xfrm>
            <a:off x="4800" y="3168"/>
            <a:ext cx="76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04" name="公式" r:id="rId6" imgW="596880" imgH="279360" progId="Equation.3">
                    <p:embed/>
                  </p:oleObj>
                </mc:Choice>
                <mc:Fallback>
                  <p:oleObj name="公式" r:id="rId6" imgW="596880" imgH="27936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168"/>
                          <a:ext cx="768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4" name="Text Box 18"/>
            <p:cNvSpPr txBox="1">
              <a:spLocks noChangeArrowheads="1"/>
            </p:cNvSpPr>
            <p:nvPr/>
          </p:nvSpPr>
          <p:spPr bwMode="auto">
            <a:xfrm>
              <a:off x="240" y="3168"/>
              <a:ext cx="508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    </a:t>
              </a:r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采用对数坐标系，横轴为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lg </a:t>
              </a:r>
              <a:r>
                <a:rPr kumimoji="1" lang="en-US" altLang="zh-CN" sz="2400" b="1" i="1">
                  <a:solidFill>
                    <a:schemeClr val="tx2"/>
                  </a:solidFill>
                  <a:latin typeface="Times New Roman" pitchFamily="18" charset="0"/>
                </a:rPr>
                <a:t>f</a:t>
              </a:r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，可开阔视野；纵轴为               单位为“分贝” （</a:t>
              </a:r>
              <a:r>
                <a:rPr kumimoji="1" lang="zh-CN" altLang="zh-CN" sz="2400" b="1">
                  <a:solidFill>
                    <a:schemeClr val="tx2"/>
                  </a:solidFill>
                  <a:latin typeface="Times New Roman" pitchFamily="18" charset="0"/>
                </a:rPr>
                <a:t>dB），使得 </a:t>
              </a:r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“  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itchFamily="18" charset="0"/>
                </a:rPr>
                <a:t>×” →“  </a:t>
              </a:r>
              <a:r>
                <a:rPr kumimoji="1" lang="zh-CN" altLang="en-US" sz="2400" b="1">
                  <a:solidFill>
                    <a:schemeClr val="tx2"/>
                  </a:solidFill>
                  <a:latin typeface="Times New Roman" pitchFamily="18" charset="0"/>
                </a:rPr>
                <a:t>＋”</a:t>
              </a:r>
              <a:r>
                <a:rPr kumimoji="1" lang="zh-CN" altLang="zh-CN" sz="2400" b="1">
                  <a:solidFill>
                    <a:schemeClr val="tx2"/>
                  </a:solidFill>
                  <a:latin typeface="Times New Roman" pitchFamily="18" charset="0"/>
                </a:rPr>
                <a:t> 。</a:t>
              </a:r>
              <a:endParaRPr kumimoji="1" lang="zh-CN" altLang="en-US" sz="24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</p:grpSp>
      <p:sp>
        <p:nvSpPr>
          <p:cNvPr id="29715" name="Freeform 19"/>
          <p:cNvSpPr>
            <a:spLocks/>
          </p:cNvSpPr>
          <p:nvPr/>
        </p:nvSpPr>
        <p:spPr bwMode="auto">
          <a:xfrm>
            <a:off x="3049588" y="2281238"/>
            <a:ext cx="1143000" cy="647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6" y="96"/>
              </a:cxn>
              <a:cxn ang="0">
                <a:pos x="720" y="480"/>
              </a:cxn>
              <a:cxn ang="0">
                <a:pos x="768" y="528"/>
              </a:cxn>
            </a:cxnLst>
            <a:rect l="0" t="0" r="r" b="b"/>
            <a:pathLst>
              <a:path w="792" h="552">
                <a:moveTo>
                  <a:pt x="0" y="0"/>
                </a:moveTo>
                <a:cubicBezTo>
                  <a:pt x="108" y="8"/>
                  <a:pt x="216" y="16"/>
                  <a:pt x="336" y="96"/>
                </a:cubicBezTo>
                <a:cubicBezTo>
                  <a:pt x="456" y="176"/>
                  <a:pt x="648" y="408"/>
                  <a:pt x="720" y="480"/>
                </a:cubicBezTo>
                <a:cubicBezTo>
                  <a:pt x="792" y="552"/>
                  <a:pt x="780" y="540"/>
                  <a:pt x="768" y="528"/>
                </a:cubicBezTo>
              </a:path>
            </a:pathLst>
          </a:custGeom>
          <a:noFill/>
          <a:ln w="28575" cmpd="sng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16" name="Freeform 20"/>
          <p:cNvSpPr>
            <a:spLocks/>
          </p:cNvSpPr>
          <p:nvPr/>
        </p:nvSpPr>
        <p:spPr bwMode="auto">
          <a:xfrm>
            <a:off x="2933700" y="4071938"/>
            <a:ext cx="6096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48"/>
              </a:cxn>
              <a:cxn ang="0">
                <a:pos x="432" y="240"/>
              </a:cxn>
            </a:cxnLst>
            <a:rect l="0" t="0" r="r" b="b"/>
            <a:pathLst>
              <a:path w="432" h="240">
                <a:moveTo>
                  <a:pt x="0" y="0"/>
                </a:moveTo>
                <a:cubicBezTo>
                  <a:pt x="60" y="4"/>
                  <a:pt x="120" y="8"/>
                  <a:pt x="192" y="48"/>
                </a:cubicBezTo>
                <a:cubicBezTo>
                  <a:pt x="264" y="88"/>
                  <a:pt x="392" y="208"/>
                  <a:pt x="432" y="240"/>
                </a:cubicBezTo>
              </a:path>
            </a:pathLst>
          </a:custGeom>
          <a:noFill/>
          <a:ln w="28575" cmpd="sng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3278188" y="338613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18" name="Freeform 22"/>
          <p:cNvSpPr>
            <a:spLocks/>
          </p:cNvSpPr>
          <p:nvPr/>
        </p:nvSpPr>
        <p:spPr bwMode="auto">
          <a:xfrm>
            <a:off x="3848100" y="4718050"/>
            <a:ext cx="6096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144"/>
              </a:cxn>
              <a:cxn ang="0">
                <a:pos x="528" y="240"/>
              </a:cxn>
            </a:cxnLst>
            <a:rect l="0" t="0" r="r" b="b"/>
            <a:pathLst>
              <a:path w="528" h="240">
                <a:moveTo>
                  <a:pt x="0" y="0"/>
                </a:moveTo>
                <a:cubicBezTo>
                  <a:pt x="52" y="52"/>
                  <a:pt x="104" y="104"/>
                  <a:pt x="192" y="144"/>
                </a:cubicBezTo>
                <a:cubicBezTo>
                  <a:pt x="280" y="184"/>
                  <a:pt x="472" y="224"/>
                  <a:pt x="528" y="240"/>
                </a:cubicBezTo>
              </a:path>
            </a:pathLst>
          </a:custGeom>
          <a:noFill/>
          <a:ln w="28575" cmpd="sng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19" name="AutoShape 23"/>
          <p:cNvSpPr>
            <a:spLocks/>
          </p:cNvSpPr>
          <p:nvPr/>
        </p:nvSpPr>
        <p:spPr bwMode="auto">
          <a:xfrm>
            <a:off x="7011988" y="3309938"/>
            <a:ext cx="914400" cy="484187"/>
          </a:xfrm>
          <a:prstGeom prst="borderCallout2">
            <a:avLst>
              <a:gd name="adj1" fmla="val 23606"/>
              <a:gd name="adj2" fmla="val -8333"/>
              <a:gd name="adj3" fmla="val 23606"/>
              <a:gd name="adj4" fmla="val -108856"/>
              <a:gd name="adj5" fmla="val 50491"/>
              <a:gd name="adj6" fmla="val -213194"/>
            </a:avLst>
          </a:prstGeom>
          <a:solidFill>
            <a:srgbClr val="FF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altLang="zh-CN" sz="2400">
                <a:latin typeface="Times New Roman" pitchFamily="18" charset="0"/>
              </a:rPr>
              <a:t>lg </a:t>
            </a:r>
            <a:r>
              <a:rPr lang="en-US" altLang="zh-CN" sz="2400" i="1">
                <a:latin typeface="Times New Roman" pitchFamily="18" charset="0"/>
              </a:rPr>
              <a:t>f</a:t>
            </a:r>
          </a:p>
        </p:txBody>
      </p:sp>
      <p:graphicFrame>
        <p:nvGraphicFramePr>
          <p:cNvPr id="29720" name="Object 24"/>
          <p:cNvGraphicFramePr>
            <a:graphicFrameLocks noChangeAspect="1"/>
          </p:cNvGraphicFramePr>
          <p:nvPr/>
        </p:nvGraphicFramePr>
        <p:xfrm>
          <a:off x="6326188" y="2166938"/>
          <a:ext cx="1905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5" name="Equation" r:id="rId8" imgW="939600" imgH="241200" progId="Equation.3">
                  <p:embed/>
                </p:oleObj>
              </mc:Choice>
              <mc:Fallback>
                <p:oleObj name="Equation" r:id="rId8" imgW="9396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188" y="2166938"/>
                        <a:ext cx="1905000" cy="4889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5564188" y="4757738"/>
            <a:ext cx="3352800" cy="4572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</a:rPr>
              <a:t>注意折线化曲线的误差</a:t>
            </a:r>
          </a:p>
        </p:txBody>
      </p:sp>
      <p:sp>
        <p:nvSpPr>
          <p:cNvPr id="29722" name="AutoShape 26"/>
          <p:cNvSpPr>
            <a:spLocks/>
          </p:cNvSpPr>
          <p:nvPr/>
        </p:nvSpPr>
        <p:spPr bwMode="auto">
          <a:xfrm>
            <a:off x="6326188" y="2776538"/>
            <a:ext cx="2173287" cy="452437"/>
          </a:xfrm>
          <a:prstGeom prst="borderCallout2">
            <a:avLst>
              <a:gd name="adj1" fmla="val 25264"/>
              <a:gd name="adj2" fmla="val -3505"/>
              <a:gd name="adj3" fmla="val 25264"/>
              <a:gd name="adj4" fmla="val -45144"/>
              <a:gd name="adj5" fmla="val 80000"/>
              <a:gd name="adj6" fmla="val -88315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zh-CN" altLang="en-US" sz="2400">
                <a:latin typeface="Times New Roman" pitchFamily="18" charset="0"/>
              </a:rPr>
              <a:t>－</a:t>
            </a:r>
            <a:r>
              <a:rPr lang="en-US" altLang="zh-CN" sz="2400">
                <a:latin typeface="Times New Roman" pitchFamily="18" charset="0"/>
              </a:rPr>
              <a:t>20dB/</a:t>
            </a:r>
            <a:r>
              <a:rPr lang="zh-CN" altLang="en-US" sz="2400">
                <a:latin typeface="Times New Roman" pitchFamily="18" charset="0"/>
              </a:rPr>
              <a:t>十倍频</a:t>
            </a:r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4116388" y="3690938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2135188" y="1557338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</a:rPr>
              <a:t>折线化近似画法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5" grpId="0" animBg="1"/>
      <p:bldP spid="29716" grpId="0" animBg="1"/>
      <p:bldP spid="29718" grpId="0" animBg="1"/>
      <p:bldP spid="2972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836613"/>
            <a:ext cx="4368800" cy="641350"/>
          </a:xfrm>
        </p:spPr>
        <p:txBody>
          <a:bodyPr/>
          <a:lstStyle/>
          <a:p>
            <a:pPr algn="l"/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三、晶体管的频率参数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5792788" y="2306638"/>
          <a:ext cx="28638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7" name="Equation" r:id="rId3" imgW="1447560" imgH="533160" progId="Equation.3">
                  <p:embed/>
                </p:oleObj>
              </mc:Choice>
              <mc:Fallback>
                <p:oleObj name="Equation" r:id="rId3" imgW="1447560" imgH="533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2306638"/>
                        <a:ext cx="2863850" cy="10509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611188" y="3068638"/>
          <a:ext cx="4421187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8" name="Equation" r:id="rId5" imgW="2234880" imgH="634680" progId="Equation.3">
                  <p:embed/>
                </p:oleObj>
              </mc:Choice>
              <mc:Fallback>
                <p:oleObj name="Equation" r:id="rId5" imgW="2234880" imgH="634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068638"/>
                        <a:ext cx="4421187" cy="12509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2744788" y="2459038"/>
          <a:ext cx="2743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9" name="Equation" r:id="rId7" imgW="1384200" imgH="241200" progId="Equation.3">
                  <p:embed/>
                </p:oleObj>
              </mc:Choice>
              <mc:Fallback>
                <p:oleObj name="Equation" r:id="rId7" imgW="138420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2459038"/>
                        <a:ext cx="2743200" cy="4762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AutoShape 6"/>
          <p:cNvSpPr>
            <a:spLocks/>
          </p:cNvSpPr>
          <p:nvPr/>
        </p:nvSpPr>
        <p:spPr bwMode="auto">
          <a:xfrm>
            <a:off x="611188" y="2154238"/>
            <a:ext cx="1219200" cy="838200"/>
          </a:xfrm>
          <a:prstGeom prst="borderCallout1">
            <a:avLst>
              <a:gd name="adj1" fmla="val 13634"/>
              <a:gd name="adj2" fmla="val 106250"/>
              <a:gd name="adj3" fmla="val 48676"/>
              <a:gd name="adj4" fmla="val 176301"/>
            </a:avLst>
          </a:prstGeom>
          <a:solidFill>
            <a:schemeClr val="bg1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共射截止频率</a:t>
            </a:r>
          </a:p>
        </p:txBody>
      </p:sp>
      <p:sp>
        <p:nvSpPr>
          <p:cNvPr id="30727" name="AutoShape 7"/>
          <p:cNvSpPr>
            <a:spLocks/>
          </p:cNvSpPr>
          <p:nvPr/>
        </p:nvSpPr>
        <p:spPr bwMode="auto">
          <a:xfrm>
            <a:off x="2211388" y="1468438"/>
            <a:ext cx="1219200" cy="838200"/>
          </a:xfrm>
          <a:prstGeom prst="borderCallout1">
            <a:avLst>
              <a:gd name="adj1" fmla="val 13634"/>
              <a:gd name="adj2" fmla="val 106250"/>
              <a:gd name="adj3" fmla="val 128407"/>
              <a:gd name="adj4" fmla="val 112111"/>
            </a:avLst>
          </a:prstGeom>
          <a:solidFill>
            <a:schemeClr val="bg1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共基截止频率</a:t>
            </a:r>
          </a:p>
        </p:txBody>
      </p:sp>
      <p:sp>
        <p:nvSpPr>
          <p:cNvPr id="30728" name="AutoShape 8"/>
          <p:cNvSpPr>
            <a:spLocks/>
          </p:cNvSpPr>
          <p:nvPr/>
        </p:nvSpPr>
        <p:spPr bwMode="auto">
          <a:xfrm>
            <a:off x="4344988" y="1544638"/>
            <a:ext cx="922337" cy="850900"/>
          </a:xfrm>
          <a:prstGeom prst="borderCallout1">
            <a:avLst>
              <a:gd name="adj1" fmla="val 13431"/>
              <a:gd name="adj2" fmla="val -8264"/>
              <a:gd name="adj3" fmla="val 111009"/>
              <a:gd name="adj4" fmla="val -34940"/>
            </a:avLst>
          </a:prstGeom>
          <a:solidFill>
            <a:schemeClr val="bg1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特征频率</a:t>
            </a:r>
          </a:p>
        </p:txBody>
      </p:sp>
      <p:sp>
        <p:nvSpPr>
          <p:cNvPr id="30729" name="AutoShape 9"/>
          <p:cNvSpPr>
            <a:spLocks/>
          </p:cNvSpPr>
          <p:nvPr/>
        </p:nvSpPr>
        <p:spPr bwMode="auto">
          <a:xfrm>
            <a:off x="5868988" y="1697038"/>
            <a:ext cx="1905000" cy="457200"/>
          </a:xfrm>
          <a:prstGeom prst="borderCallout1">
            <a:avLst>
              <a:gd name="adj1" fmla="val 25000"/>
              <a:gd name="adj2" fmla="val -4000"/>
              <a:gd name="adj3" fmla="val 193056"/>
              <a:gd name="adj4" fmla="val -34417"/>
            </a:avLst>
          </a:prstGeom>
          <a:solidFill>
            <a:schemeClr val="bg1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集电结电容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1144588" y="4364038"/>
            <a:ext cx="6858000" cy="219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</a:rPr>
              <a:t>通过以上分析得出的结论：</a:t>
            </a:r>
          </a:p>
          <a:p>
            <a:pPr>
              <a:lnSpc>
                <a:spcPct val="115000"/>
              </a:lnSpc>
            </a:pP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</a:rPr>
              <a:t>        ① 低频段和高频段放大倍数的表达式；</a:t>
            </a:r>
          </a:p>
          <a:p>
            <a:pPr>
              <a:lnSpc>
                <a:spcPct val="115000"/>
              </a:lnSpc>
            </a:pP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</a:rPr>
              <a:t>        ② 截止频率与时间常数的关系；</a:t>
            </a:r>
          </a:p>
          <a:p>
            <a:pPr>
              <a:lnSpc>
                <a:spcPct val="115000"/>
              </a:lnSpc>
            </a:pP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</a:rPr>
              <a:t>        ③ 波特图及其折线画法；</a:t>
            </a:r>
          </a:p>
          <a:p>
            <a:pPr>
              <a:lnSpc>
                <a:spcPct val="115000"/>
              </a:lnSpc>
            </a:pP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</a:rPr>
              <a:t>        ④ 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π</a:t>
            </a:r>
            <a:r>
              <a:rPr kumimoji="1" lang="zh-CN" altLang="zh-CN" sz="2400" b="1">
                <a:solidFill>
                  <a:schemeClr val="tx2"/>
                </a:solidFill>
                <a:latin typeface="Times New Roman" pitchFamily="18" charset="0"/>
              </a:rPr>
              <a:t>的求法。</a:t>
            </a:r>
            <a:endParaRPr kumimoji="1" lang="zh-CN" altLang="en-US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592388" y="3678238"/>
            <a:ext cx="3810000" cy="1143000"/>
            <a:chOff x="1680" y="2112"/>
            <a:chExt cx="2592" cy="720"/>
          </a:xfrm>
        </p:grpSpPr>
        <p:sp>
          <p:nvSpPr>
            <p:cNvPr id="30732" name="AutoShape 12"/>
            <p:cNvSpPr>
              <a:spLocks/>
            </p:cNvSpPr>
            <p:nvPr/>
          </p:nvSpPr>
          <p:spPr bwMode="auto">
            <a:xfrm>
              <a:off x="3669" y="2314"/>
              <a:ext cx="603" cy="518"/>
            </a:xfrm>
            <a:prstGeom prst="borderCallout1">
              <a:avLst>
                <a:gd name="adj1" fmla="val 13898"/>
                <a:gd name="adj2" fmla="val -7958"/>
                <a:gd name="adj3" fmla="val -14287"/>
                <a:gd name="adj4" fmla="val -103481"/>
              </a:avLst>
            </a:prstGeom>
            <a:solidFill>
              <a:schemeClr val="bg1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</a:rPr>
                <a:t>手册查得</a:t>
              </a: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1680" y="2112"/>
              <a:ext cx="1968" cy="57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nimBg="1" autoUpdateAnimBg="0"/>
      <p:bldP spid="30727" grpId="0" animBg="1" autoUpdateAnimBg="0"/>
      <p:bldP spid="30728" grpId="0" animBg="1" autoUpdateAnimBg="0"/>
      <p:bldP spid="30729" grpId="0" animBg="1" autoUpdateAnimBg="0"/>
      <p:bldP spid="30730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08050"/>
            <a:ext cx="2670175" cy="838200"/>
          </a:xfrm>
        </p:spPr>
        <p:txBody>
          <a:bodyPr/>
          <a:lstStyle/>
          <a:p>
            <a:pPr algn="l"/>
            <a:r>
              <a:rPr lang="zh-CN" altLang="en-US" sz="3600">
                <a:ea typeface="华文行楷" pitchFamily="2" charset="-122"/>
              </a:rPr>
              <a:t>讨论一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042988" y="1844675"/>
            <a:ext cx="70866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>
                <a:latin typeface="Times New Roman" pitchFamily="18" charset="0"/>
              </a:rPr>
              <a:t>1.  </a:t>
            </a:r>
            <a:r>
              <a:rPr kumimoji="1" lang="zh-CN" altLang="en-US" sz="2400" b="1">
                <a:latin typeface="Times New Roman" pitchFamily="18" charset="0"/>
              </a:rPr>
              <a:t>若干个放大电路的放大倍数分别为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10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10</a:t>
            </a:r>
            <a:r>
              <a:rPr kumimoji="1" lang="en-US" altLang="zh-CN" sz="2400" b="1" baseline="30000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10</a:t>
            </a:r>
            <a:r>
              <a:rPr kumimoji="1" lang="en-US" altLang="zh-CN" sz="2400" b="1" baseline="30000">
                <a:latin typeface="Times New Roman" pitchFamily="18" charset="0"/>
              </a:rPr>
              <a:t>3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10</a:t>
            </a:r>
            <a:r>
              <a:rPr kumimoji="1" lang="en-US" altLang="zh-CN" sz="2400" b="1" baseline="30000">
                <a:latin typeface="Times New Roman" pitchFamily="18" charset="0"/>
              </a:rPr>
              <a:t>4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10</a:t>
            </a:r>
            <a:r>
              <a:rPr kumimoji="1" lang="en-US" altLang="zh-CN" sz="2400" b="1" baseline="30000">
                <a:latin typeface="Times New Roman" pitchFamily="18" charset="0"/>
              </a:rPr>
              <a:t>5</a:t>
            </a:r>
            <a:r>
              <a:rPr kumimoji="1" lang="zh-CN" altLang="en-US" sz="2400" b="1">
                <a:latin typeface="Times New Roman" pitchFamily="18" charset="0"/>
              </a:rPr>
              <a:t>，它们的增益分别为多少？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>
                <a:latin typeface="Times New Roman" pitchFamily="18" charset="0"/>
              </a:rPr>
              <a:t>2.  </a:t>
            </a:r>
            <a:r>
              <a:rPr kumimoji="1" lang="zh-CN" altLang="en-US" sz="2400" b="1">
                <a:latin typeface="Times New Roman" pitchFamily="18" charset="0"/>
              </a:rPr>
              <a:t>为什么波特图开阔了视野？同样长度的横轴，在单位长度不变的情况下，采用对数坐标后，最高频率是原来的多少倍？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38388" y="4740275"/>
            <a:ext cx="4343400" cy="457200"/>
            <a:chOff x="1536" y="3168"/>
            <a:chExt cx="2736" cy="288"/>
          </a:xfrm>
        </p:grpSpPr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1536" y="3168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1750" name="Text Box 6"/>
            <p:cNvSpPr txBox="1">
              <a:spLocks noChangeArrowheads="1"/>
            </p:cNvSpPr>
            <p:nvPr/>
          </p:nvSpPr>
          <p:spPr bwMode="auto">
            <a:xfrm>
              <a:off x="1968" y="3168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2400" y="316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31752" name="Text Box 8"/>
            <p:cNvSpPr txBox="1">
              <a:spLocks noChangeArrowheads="1"/>
            </p:cNvSpPr>
            <p:nvPr/>
          </p:nvSpPr>
          <p:spPr bwMode="auto">
            <a:xfrm>
              <a:off x="2880" y="3168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31753" name="Text Box 9"/>
            <p:cNvSpPr txBox="1">
              <a:spLocks noChangeArrowheads="1"/>
            </p:cNvSpPr>
            <p:nvPr/>
          </p:nvSpPr>
          <p:spPr bwMode="auto">
            <a:xfrm>
              <a:off x="3312" y="3168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31754" name="Text Box 10"/>
            <p:cNvSpPr txBox="1">
              <a:spLocks noChangeArrowheads="1"/>
            </p:cNvSpPr>
            <p:nvPr/>
          </p:nvSpPr>
          <p:spPr bwMode="auto">
            <a:xfrm>
              <a:off x="3792" y="3168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60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652588" y="4359275"/>
            <a:ext cx="5715000" cy="533400"/>
            <a:chOff x="1104" y="2928"/>
            <a:chExt cx="3600" cy="336"/>
          </a:xfrm>
        </p:grpSpPr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>
              <a:off x="1392" y="3120"/>
              <a:ext cx="2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Text Box 13"/>
            <p:cNvSpPr txBox="1">
              <a:spLocks noChangeArrowheads="1"/>
            </p:cNvSpPr>
            <p:nvPr/>
          </p:nvSpPr>
          <p:spPr bwMode="auto">
            <a:xfrm>
              <a:off x="1104" y="29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31758" name="Line 14"/>
            <p:cNvSpPr>
              <a:spLocks noChangeShapeType="1"/>
            </p:cNvSpPr>
            <p:nvPr/>
          </p:nvSpPr>
          <p:spPr bwMode="auto">
            <a:xfrm flipV="1">
              <a:off x="1752" y="3072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" name="Line 15"/>
            <p:cNvSpPr>
              <a:spLocks noChangeShapeType="1"/>
            </p:cNvSpPr>
            <p:nvPr/>
          </p:nvSpPr>
          <p:spPr bwMode="auto">
            <a:xfrm flipV="1">
              <a:off x="2185" y="3072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0" name="Line 16"/>
            <p:cNvSpPr>
              <a:spLocks noChangeShapeType="1"/>
            </p:cNvSpPr>
            <p:nvPr/>
          </p:nvSpPr>
          <p:spPr bwMode="auto">
            <a:xfrm flipV="1">
              <a:off x="2636" y="3072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Line 17"/>
            <p:cNvSpPr>
              <a:spLocks noChangeShapeType="1"/>
            </p:cNvSpPr>
            <p:nvPr/>
          </p:nvSpPr>
          <p:spPr bwMode="auto">
            <a:xfrm flipV="1">
              <a:off x="3071" y="3072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 flipV="1">
              <a:off x="3504" y="3072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Line 19"/>
            <p:cNvSpPr>
              <a:spLocks noChangeShapeType="1"/>
            </p:cNvSpPr>
            <p:nvPr/>
          </p:nvSpPr>
          <p:spPr bwMode="auto">
            <a:xfrm flipV="1">
              <a:off x="3955" y="3072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Text Box 20"/>
            <p:cNvSpPr txBox="1">
              <a:spLocks noChangeArrowheads="1"/>
            </p:cNvSpPr>
            <p:nvPr/>
          </p:nvSpPr>
          <p:spPr bwMode="auto">
            <a:xfrm>
              <a:off x="4416" y="292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338388" y="5197475"/>
            <a:ext cx="5029200" cy="457200"/>
            <a:chOff x="1536" y="2736"/>
            <a:chExt cx="3168" cy="288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1536" y="2736"/>
              <a:ext cx="2736" cy="288"/>
              <a:chOff x="1536" y="3168"/>
              <a:chExt cx="2736" cy="288"/>
            </a:xfrm>
          </p:grpSpPr>
          <p:sp>
            <p:nvSpPr>
              <p:cNvPr id="31767" name="Text Box 23"/>
              <p:cNvSpPr txBox="1">
                <a:spLocks noChangeArrowheads="1"/>
              </p:cNvSpPr>
              <p:nvPr/>
            </p:nvSpPr>
            <p:spPr bwMode="auto">
              <a:xfrm>
                <a:off x="1536" y="3168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31768" name="Text Box 24"/>
              <p:cNvSpPr txBox="1">
                <a:spLocks noChangeArrowheads="1"/>
              </p:cNvSpPr>
              <p:nvPr/>
            </p:nvSpPr>
            <p:spPr bwMode="auto">
              <a:xfrm>
                <a:off x="1968" y="3168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itchFamily="18" charset="0"/>
                  </a:rPr>
                  <a:t>10</a:t>
                </a:r>
                <a:r>
                  <a:rPr kumimoji="1" lang="en-US" altLang="zh-CN" sz="2400" baseline="30000">
                    <a:solidFill>
                      <a:srgbClr val="FF3300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rgbClr val="FF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769" name="Text Box 25"/>
              <p:cNvSpPr txBox="1">
                <a:spLocks noChangeArrowheads="1"/>
              </p:cNvSpPr>
              <p:nvPr/>
            </p:nvSpPr>
            <p:spPr bwMode="auto">
              <a:xfrm>
                <a:off x="2400" y="3168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itchFamily="18" charset="0"/>
                  </a:rPr>
                  <a:t>10</a:t>
                </a:r>
                <a:r>
                  <a:rPr kumimoji="1" lang="en-US" altLang="zh-CN" sz="2400" baseline="30000">
                    <a:solidFill>
                      <a:srgbClr val="FF3300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rgbClr val="FF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770" name="Text Box 26"/>
              <p:cNvSpPr txBox="1">
                <a:spLocks noChangeArrowheads="1"/>
              </p:cNvSpPr>
              <p:nvPr/>
            </p:nvSpPr>
            <p:spPr bwMode="auto">
              <a:xfrm>
                <a:off x="2880" y="3168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itchFamily="18" charset="0"/>
                  </a:rPr>
                  <a:t>10</a:t>
                </a:r>
                <a:r>
                  <a:rPr kumimoji="1" lang="en-US" altLang="zh-CN" sz="2400" baseline="30000">
                    <a:solidFill>
                      <a:srgbClr val="FF3300"/>
                    </a:solidFill>
                    <a:latin typeface="Times New Roman" pitchFamily="18" charset="0"/>
                  </a:rPr>
                  <a:t>4</a:t>
                </a:r>
                <a:endParaRPr kumimoji="1" lang="en-US" altLang="zh-CN" sz="2400">
                  <a:solidFill>
                    <a:srgbClr val="FF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771" name="Text Box 27"/>
              <p:cNvSpPr txBox="1">
                <a:spLocks noChangeArrowheads="1"/>
              </p:cNvSpPr>
              <p:nvPr/>
            </p:nvSpPr>
            <p:spPr bwMode="auto">
              <a:xfrm>
                <a:off x="3312" y="3168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itchFamily="18" charset="0"/>
                  </a:rPr>
                  <a:t>10</a:t>
                </a:r>
                <a:r>
                  <a:rPr kumimoji="1" lang="en-US" altLang="zh-CN" sz="2400" baseline="30000">
                    <a:solidFill>
                      <a:srgbClr val="FF3300"/>
                    </a:solidFill>
                    <a:latin typeface="Times New Roman" pitchFamily="18" charset="0"/>
                  </a:rPr>
                  <a:t>5</a:t>
                </a:r>
                <a:endParaRPr kumimoji="1" lang="en-US" altLang="zh-CN" sz="2400">
                  <a:solidFill>
                    <a:srgbClr val="FF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772" name="Text Box 28"/>
              <p:cNvSpPr txBox="1">
                <a:spLocks noChangeArrowheads="1"/>
              </p:cNvSpPr>
              <p:nvPr/>
            </p:nvSpPr>
            <p:spPr bwMode="auto">
              <a:xfrm>
                <a:off x="3792" y="3168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itchFamily="18" charset="0"/>
                  </a:rPr>
                  <a:t>10</a:t>
                </a:r>
                <a:r>
                  <a:rPr kumimoji="1" lang="en-US" altLang="zh-CN" sz="2400" baseline="30000">
                    <a:solidFill>
                      <a:srgbClr val="FF3300"/>
                    </a:solidFill>
                    <a:latin typeface="Times New Roman" pitchFamily="18" charset="0"/>
                  </a:rPr>
                  <a:t>6</a:t>
                </a:r>
                <a:endParaRPr kumimoji="1" lang="en-US" altLang="zh-CN" sz="2400">
                  <a:solidFill>
                    <a:srgbClr val="FF33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1773" name="Text Box 29"/>
            <p:cNvSpPr txBox="1">
              <a:spLocks noChangeArrowheads="1"/>
            </p:cNvSpPr>
            <p:nvPr/>
          </p:nvSpPr>
          <p:spPr bwMode="auto">
            <a:xfrm>
              <a:off x="4272" y="273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lg </a:t>
              </a:r>
              <a:r>
                <a:rPr kumimoji="1" lang="en-US" altLang="zh-CN" sz="2400" i="1">
                  <a:solidFill>
                    <a:srgbClr val="FF3300"/>
                  </a:solidFill>
                  <a:latin typeface="Times New Roman" pitchFamily="18" charset="0"/>
                </a:rPr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90600"/>
            <a:ext cx="3200400" cy="685800"/>
          </a:xfrm>
        </p:spPr>
        <p:txBody>
          <a:bodyPr/>
          <a:lstStyle/>
          <a:p>
            <a:pPr algn="l"/>
            <a:r>
              <a:rPr lang="zh-CN" altLang="en-US" sz="3600">
                <a:ea typeface="华文行楷" pitchFamily="2" charset="-122"/>
              </a:rPr>
              <a:t>讨论二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684213" y="2276475"/>
          <a:ext cx="3276600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5" name="Photo Editor 照片" r:id="rId3" imgW="10717121" imgH="8466667" progId="MSPhotoEd.3">
                  <p:embed/>
                </p:oleObj>
              </mc:Choice>
              <mc:Fallback>
                <p:oleObj name="Photo Editor 照片" r:id="rId3" imgW="10717121" imgH="8466667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76475"/>
                        <a:ext cx="3276600" cy="258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419600" y="1981200"/>
            <a:ext cx="4038600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400" dirty="0">
                <a:latin typeface="Times New Roman" pitchFamily="18" charset="0"/>
              </a:rPr>
              <a:t>     </a:t>
            </a:r>
            <a:r>
              <a:rPr kumimoji="1" lang="en-US" altLang="zh-CN" sz="2400" dirty="0" smtClean="0">
                <a:latin typeface="Times New Roman" pitchFamily="18" charset="0"/>
              </a:rPr>
              <a:t>   </a:t>
            </a:r>
            <a:r>
              <a:rPr kumimoji="1" lang="zh-CN" altLang="en-US" sz="2400" b="1" dirty="0" smtClean="0">
                <a:latin typeface="Times New Roman" pitchFamily="18" charset="0"/>
              </a:rPr>
              <a:t>电路</a:t>
            </a:r>
            <a:r>
              <a:rPr kumimoji="1" lang="zh-CN" altLang="en-US" sz="2400" b="1" dirty="0">
                <a:latin typeface="Times New Roman" pitchFamily="18" charset="0"/>
              </a:rPr>
              <a:t>如图。已知各电阻阻值；静态工作点合适，集电极电流</a:t>
            </a:r>
            <a:r>
              <a:rPr kumimoji="1" lang="en-US" altLang="zh-CN" sz="2400" b="1" i="1" dirty="0">
                <a:latin typeface="Times New Roman" pitchFamily="18" charset="0"/>
              </a:rPr>
              <a:t>I</a:t>
            </a:r>
            <a:r>
              <a:rPr kumimoji="1" lang="en-US" altLang="zh-CN" sz="2400" b="1" baseline="-25000" dirty="0">
                <a:latin typeface="Times New Roman" pitchFamily="18" charset="0"/>
              </a:rPr>
              <a:t>CQ</a:t>
            </a:r>
            <a:r>
              <a:rPr kumimoji="1" lang="zh-CN" altLang="en-US" sz="2400" b="1" dirty="0">
                <a:latin typeface="Times New Roman" pitchFamily="18" charset="0"/>
              </a:rPr>
              <a:t>＝</a:t>
            </a:r>
            <a:r>
              <a:rPr kumimoji="1" lang="en-US" altLang="zh-CN" sz="2400" b="1" dirty="0">
                <a:latin typeface="Times New Roman" pitchFamily="18" charset="0"/>
              </a:rPr>
              <a:t>2mA</a:t>
            </a:r>
            <a:r>
              <a:rPr kumimoji="1" lang="zh-CN" altLang="en-US" sz="2400" b="1" dirty="0">
                <a:latin typeface="Times New Roman" pitchFamily="18" charset="0"/>
              </a:rPr>
              <a:t>；晶体管的</a:t>
            </a:r>
            <a:r>
              <a:rPr kumimoji="1" lang="en-US" altLang="zh-CN" sz="2400" b="1" i="1" dirty="0" err="1">
                <a:latin typeface="Times New Roman" pitchFamily="18" charset="0"/>
              </a:rPr>
              <a:t>r</a:t>
            </a:r>
            <a:r>
              <a:rPr kumimoji="1" lang="en-US" altLang="zh-CN" sz="2400" b="1" baseline="-25000" dirty="0" err="1">
                <a:latin typeface="Times New Roman" pitchFamily="18" charset="0"/>
              </a:rPr>
              <a:t>bb</a:t>
            </a:r>
            <a:r>
              <a:rPr kumimoji="1" lang="en-US" altLang="zh-CN" sz="2400" b="1" baseline="-25000" dirty="0">
                <a:latin typeface="Times New Roman" pitchFamily="18" charset="0"/>
              </a:rPr>
              <a:t>’</a:t>
            </a:r>
            <a:r>
              <a:rPr kumimoji="1" lang="en-US" altLang="zh-CN" sz="2400" b="1" dirty="0">
                <a:latin typeface="Times New Roman" pitchFamily="18" charset="0"/>
              </a:rPr>
              <a:t>=200Ω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latin typeface="Times New Roman" pitchFamily="18" charset="0"/>
              </a:rPr>
              <a:t>C</a:t>
            </a:r>
            <a:r>
              <a:rPr kumimoji="1" lang="en-US" altLang="zh-CN" sz="2400" b="1" baseline="-25000" dirty="0">
                <a:latin typeface="Times New Roman" pitchFamily="18" charset="0"/>
              </a:rPr>
              <a:t>ob</a:t>
            </a:r>
            <a:r>
              <a:rPr kumimoji="1" lang="en-US" altLang="zh-CN" sz="2400" b="1" dirty="0">
                <a:latin typeface="Times New Roman" pitchFamily="18" charset="0"/>
              </a:rPr>
              <a:t>=5pF</a:t>
            </a:r>
            <a:r>
              <a:rPr kumimoji="1" lang="zh-CN" altLang="en-US" sz="2400" b="1" dirty="0">
                <a:latin typeface="Times New Roman" pitchFamily="18" charset="0"/>
              </a:rPr>
              <a:t>， </a:t>
            </a:r>
            <a:r>
              <a:rPr kumimoji="1" lang="en-US" altLang="zh-CN" sz="2400" b="1" i="1" dirty="0" err="1">
                <a:latin typeface="Times New Roman" pitchFamily="18" charset="0"/>
              </a:rPr>
              <a:t>f</a:t>
            </a:r>
            <a:r>
              <a:rPr kumimoji="1" lang="en-US" altLang="zh-CN" sz="2400" b="1" baseline="-25000" dirty="0" err="1">
                <a:latin typeface="Times New Roman" pitchFamily="18" charset="0"/>
              </a:rPr>
              <a:t>β</a:t>
            </a:r>
            <a:r>
              <a:rPr kumimoji="1" lang="en-US" altLang="zh-CN" sz="2400" b="1" dirty="0">
                <a:latin typeface="Times New Roman" pitchFamily="18" charset="0"/>
              </a:rPr>
              <a:t>=1MHz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400" b="1" dirty="0">
                <a:latin typeface="Times New Roman" pitchFamily="18" charset="0"/>
              </a:rPr>
              <a:t>     </a:t>
            </a:r>
            <a:r>
              <a:rPr kumimoji="1" lang="zh-CN" altLang="en-US" sz="2400" b="1" dirty="0" smtClean="0">
                <a:latin typeface="Times New Roman" pitchFamily="18" charset="0"/>
              </a:rPr>
              <a:t>   试</a:t>
            </a:r>
            <a:r>
              <a:rPr kumimoji="1" lang="zh-CN" altLang="en-US" sz="2400" b="1" dirty="0">
                <a:latin typeface="Times New Roman" pitchFamily="18" charset="0"/>
              </a:rPr>
              <a:t>求解该电路中晶体管高频等效模型中的各个参数。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836613"/>
            <a:ext cx="4824413" cy="685800"/>
          </a:xfrm>
        </p:spPr>
        <p:txBody>
          <a:bodyPr/>
          <a:lstStyle/>
          <a:p>
            <a:pPr algn="l"/>
            <a:r>
              <a:rPr lang="zh-CN" altLang="en-US" sz="3600">
                <a:ea typeface="华文行楷" pitchFamily="2" charset="-122"/>
              </a:rPr>
              <a:t>讨论二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684213" y="1484313"/>
          <a:ext cx="3276600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4" name="Photo Editor 照片" r:id="rId3" imgW="10717121" imgH="8466667" progId="MSPhotoEd.3">
                  <p:embed/>
                </p:oleObj>
              </mc:Choice>
              <mc:Fallback>
                <p:oleObj name="Photo Editor 照片" r:id="rId3" imgW="10717121" imgH="8466667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84313"/>
                        <a:ext cx="3276600" cy="258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4341813" y="1560513"/>
          <a:ext cx="1758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5" name="Equation" r:id="rId5" imgW="927000" imgH="241200" progId="Equation.3">
                  <p:embed/>
                </p:oleObj>
              </mc:Choice>
              <mc:Fallback>
                <p:oleObj name="Equation" r:id="rId5" imgW="9270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813" y="1560513"/>
                        <a:ext cx="17589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4341813" y="2093913"/>
          <a:ext cx="35909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6" name="Equation" r:id="rId7" imgW="1892160" imgH="253800" progId="Equation.3">
                  <p:embed/>
                </p:oleObj>
              </mc:Choice>
              <mc:Fallback>
                <p:oleObj name="Equation" r:id="rId7" imgW="189216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813" y="2093913"/>
                        <a:ext cx="359092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4341813" y="2703513"/>
          <a:ext cx="306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7" name="Equation" r:id="rId9" imgW="1612800" imgH="241200" progId="Equation.3">
                  <p:embed/>
                </p:oleObj>
              </mc:Choice>
              <mc:Fallback>
                <p:oleObj name="Equation" r:id="rId9" imgW="161280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813" y="2703513"/>
                        <a:ext cx="3060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4418013" y="3313113"/>
          <a:ext cx="15430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8" name="公式" r:id="rId11" imgW="812520" imgH="253800" progId="Equation.3">
                  <p:embed/>
                </p:oleObj>
              </mc:Choice>
              <mc:Fallback>
                <p:oleObj name="公式" r:id="rId11" imgW="81252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3313113"/>
                        <a:ext cx="154305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1614488" y="4113213"/>
          <a:ext cx="58674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9" name="Photo Editor 照片" r:id="rId13" imgW="17209524" imgH="5877745" progId="MSPhotoEd.3">
                  <p:embed/>
                </p:oleObj>
              </mc:Choice>
              <mc:Fallback>
                <p:oleObj name="Photo Editor 照片" r:id="rId13" imgW="17209524" imgH="5877745" progId="MSPhotoEd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4113213"/>
                        <a:ext cx="5867400" cy="200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81200"/>
            <a:ext cx="7772400" cy="1143000"/>
          </a:xfrm>
        </p:spPr>
        <p:txBody>
          <a:bodyPr/>
          <a:lstStyle/>
          <a:p>
            <a:r>
              <a:rPr lang="en-US" altLang="zh-CN" sz="4000" b="1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§4.3</a:t>
            </a:r>
            <a:r>
              <a:rPr lang="en-US" altLang="zh-CN" sz="40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 </a:t>
            </a:r>
            <a:r>
              <a:rPr lang="zh-CN" altLang="en-US" sz="4000" dirty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放大电路的频率响应</a:t>
            </a:r>
          </a:p>
        </p:txBody>
      </p:sp>
      <p:sp>
        <p:nvSpPr>
          <p:cNvPr id="34825" name="Text Box 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08175" y="3429000"/>
            <a:ext cx="5903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华文楷体" pitchFamily="2" charset="-122"/>
              </a:rPr>
              <a:t>一、单管共射放大电路的频率响应</a:t>
            </a:r>
          </a:p>
        </p:txBody>
      </p:sp>
      <p:sp>
        <p:nvSpPr>
          <p:cNvPr id="34826" name="Text Box 10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908175" y="4149725"/>
            <a:ext cx="5327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华文楷体" pitchFamily="2" charset="-122"/>
              </a:rPr>
              <a:t>二、多级放大电路的频率响应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57338"/>
            <a:ext cx="8229600" cy="1143000"/>
          </a:xfrm>
        </p:spPr>
        <p:txBody>
          <a:bodyPr/>
          <a:lstStyle/>
          <a:p>
            <a:pPr algn="ctr"/>
            <a:r>
              <a:rPr lang="zh-CN" altLang="en-US" sz="4000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第四章  </a:t>
            </a:r>
            <a:r>
              <a:rPr lang="zh-CN" altLang="en-US" sz="40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放大电路的频率响应</a:t>
            </a:r>
          </a:p>
        </p:txBody>
      </p:sp>
      <p:sp>
        <p:nvSpPr>
          <p:cNvPr id="60420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243158" y="2997200"/>
            <a:ext cx="49688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§4.1  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频率响应的有关概念</a:t>
            </a:r>
          </a:p>
        </p:txBody>
      </p:sp>
      <p:sp>
        <p:nvSpPr>
          <p:cNvPr id="60421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243158" y="3716338"/>
            <a:ext cx="52578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§4.2  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晶体管的高频等效电路</a:t>
            </a:r>
          </a:p>
        </p:txBody>
      </p:sp>
      <p:sp>
        <p:nvSpPr>
          <p:cNvPr id="60422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243158" y="4365625"/>
            <a:ext cx="496887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§4.3  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放大电路的频率响应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92150"/>
            <a:ext cx="7918450" cy="936625"/>
          </a:xfrm>
        </p:spPr>
        <p:txBody>
          <a:bodyPr/>
          <a:lstStyle/>
          <a:p>
            <a:pPr algn="l"/>
            <a:r>
              <a:rPr lang="zh-CN" altLang="en-US" sz="3600">
                <a:latin typeface="华文行楷" pitchFamily="2" charset="-122"/>
                <a:ea typeface="华文行楷" pitchFamily="2" charset="-122"/>
              </a:rPr>
              <a:t>一、单管共射放大电路的频率响应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708400" y="1628775"/>
            <a:ext cx="4800600" cy="2552700"/>
            <a:chOff x="2352" y="912"/>
            <a:chExt cx="3024" cy="1608"/>
          </a:xfrm>
        </p:grpSpPr>
        <p:sp>
          <p:nvSpPr>
            <p:cNvPr id="40964" name="Text Box 4"/>
            <p:cNvSpPr txBox="1">
              <a:spLocks noChangeArrowheads="1"/>
            </p:cNvSpPr>
            <p:nvPr/>
          </p:nvSpPr>
          <p:spPr bwMode="auto">
            <a:xfrm>
              <a:off x="2688" y="912"/>
              <a:ext cx="240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A50021"/>
                  </a:solidFill>
                  <a:latin typeface="Times New Roman" pitchFamily="18" charset="0"/>
                </a:rPr>
                <a:t>适用于信号频率从</a:t>
              </a:r>
              <a:r>
                <a:rPr kumimoji="1" lang="en-US" altLang="zh-CN" sz="2400" b="1">
                  <a:solidFill>
                    <a:srgbClr val="A50021"/>
                  </a:solidFill>
                  <a:latin typeface="Times New Roman" pitchFamily="18" charset="0"/>
                </a:rPr>
                <a:t>0</a:t>
              </a:r>
              <a:r>
                <a:rPr kumimoji="1" lang="zh-CN" altLang="en-US" sz="2400" b="1">
                  <a:solidFill>
                    <a:srgbClr val="A50021"/>
                  </a:solidFill>
                  <a:latin typeface="Times New Roman" pitchFamily="18" charset="0"/>
                </a:rPr>
                <a:t>～∞的交流等效电路</a:t>
              </a:r>
            </a:p>
          </p:txBody>
        </p:sp>
        <p:graphicFrame>
          <p:nvGraphicFramePr>
            <p:cNvPr id="40965" name="Object 5"/>
            <p:cNvGraphicFramePr>
              <a:graphicFrameLocks noChangeAspect="1"/>
            </p:cNvGraphicFramePr>
            <p:nvPr/>
          </p:nvGraphicFramePr>
          <p:xfrm>
            <a:off x="2352" y="1440"/>
            <a:ext cx="3024" cy="1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05" name="Photo Editor 照片" r:id="rId3" imgW="17304762" imgH="6180952" progId="MSPhotoEd.3">
                    <p:embed/>
                  </p:oleObj>
                </mc:Choice>
                <mc:Fallback>
                  <p:oleObj name="Photo Editor 照片" r:id="rId3" imgW="17304762" imgH="6180952" progId="MSPhotoEd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440"/>
                          <a:ext cx="3024" cy="10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660400" y="1822450"/>
          <a:ext cx="297180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6" name="Photo Editor 照片" r:id="rId5" imgW="10676190" imgH="8504762" progId="MSPhotoEd.3">
                  <p:embed/>
                </p:oleObj>
              </mc:Choice>
              <mc:Fallback>
                <p:oleObj name="Photo Editor 照片" r:id="rId5" imgW="10676190" imgH="8504762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822450"/>
                        <a:ext cx="2971800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79600" y="4418013"/>
            <a:ext cx="4343400" cy="533400"/>
            <a:chOff x="1200" y="2568"/>
            <a:chExt cx="2736" cy="336"/>
          </a:xfrm>
        </p:grpSpPr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1200" y="2592"/>
              <a:ext cx="27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中频段：</a:t>
              </a:r>
              <a:r>
                <a:rPr kumimoji="1" lang="en-US" altLang="zh-CN" sz="2400" b="1" i="1">
                  <a:latin typeface="Times New Roman" pitchFamily="18" charset="0"/>
                </a:rPr>
                <a:t>C </a:t>
              </a:r>
              <a:r>
                <a:rPr kumimoji="1" lang="zh-CN" altLang="en-US" sz="2400" b="1">
                  <a:latin typeface="Times New Roman" pitchFamily="18" charset="0"/>
                </a:rPr>
                <a:t>短路，      开路。</a:t>
              </a:r>
            </a:p>
          </p:txBody>
        </p:sp>
        <p:graphicFrame>
          <p:nvGraphicFramePr>
            <p:cNvPr id="40969" name="Object 9"/>
            <p:cNvGraphicFramePr>
              <a:graphicFrameLocks noChangeAspect="1"/>
            </p:cNvGraphicFramePr>
            <p:nvPr/>
          </p:nvGraphicFramePr>
          <p:xfrm>
            <a:off x="2784" y="2568"/>
            <a:ext cx="28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07" name="Equation" r:id="rId7" imgW="203040" imgH="241200" progId="Equation.3">
                    <p:embed/>
                  </p:oleObj>
                </mc:Choice>
                <mc:Fallback>
                  <p:oleObj name="Equation" r:id="rId7" imgW="203040" imgH="2412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568"/>
                          <a:ext cx="283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879600" y="4946650"/>
            <a:ext cx="5181600" cy="533400"/>
            <a:chOff x="1200" y="2901"/>
            <a:chExt cx="3264" cy="336"/>
          </a:xfrm>
        </p:grpSpPr>
        <p:graphicFrame>
          <p:nvGraphicFramePr>
            <p:cNvPr id="40971" name="Object 11"/>
            <p:cNvGraphicFramePr>
              <a:graphicFrameLocks noChangeAspect="1"/>
            </p:cNvGraphicFramePr>
            <p:nvPr/>
          </p:nvGraphicFramePr>
          <p:xfrm>
            <a:off x="3312" y="2901"/>
            <a:ext cx="28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08" name="Equation" r:id="rId9" imgW="203040" imgH="241200" progId="Equation.3">
                    <p:embed/>
                  </p:oleObj>
                </mc:Choice>
                <mc:Fallback>
                  <p:oleObj name="Equation" r:id="rId9" imgW="203040" imgH="2412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901"/>
                          <a:ext cx="283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2" name="Text Box 12"/>
            <p:cNvSpPr txBox="1">
              <a:spLocks noChangeArrowheads="1"/>
            </p:cNvSpPr>
            <p:nvPr/>
          </p:nvSpPr>
          <p:spPr bwMode="auto">
            <a:xfrm>
              <a:off x="1200" y="2928"/>
              <a:ext cx="32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低频段：考虑</a:t>
              </a:r>
              <a:r>
                <a:rPr kumimoji="1" lang="en-US" altLang="zh-CN" sz="2400" b="1" i="1">
                  <a:latin typeface="Times New Roman" pitchFamily="18" charset="0"/>
                </a:rPr>
                <a:t>C </a:t>
              </a:r>
              <a:r>
                <a:rPr kumimoji="1" lang="zh-CN" altLang="en-US" sz="2400" b="1">
                  <a:latin typeface="Times New Roman" pitchFamily="18" charset="0"/>
                </a:rPr>
                <a:t>的影响，     开路。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879600" y="5522913"/>
            <a:ext cx="5181600" cy="533400"/>
            <a:chOff x="1200" y="3264"/>
            <a:chExt cx="3264" cy="336"/>
          </a:xfrm>
        </p:grpSpPr>
        <p:sp>
          <p:nvSpPr>
            <p:cNvPr id="40974" name="Text Box 14"/>
            <p:cNvSpPr txBox="1">
              <a:spLocks noChangeArrowheads="1"/>
            </p:cNvSpPr>
            <p:nvPr/>
          </p:nvSpPr>
          <p:spPr bwMode="auto">
            <a:xfrm>
              <a:off x="1200" y="3264"/>
              <a:ext cx="32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高频段：考虑      的影响，</a:t>
              </a:r>
              <a:r>
                <a:rPr kumimoji="1" lang="en-US" altLang="zh-CN" sz="2400" b="1" i="1">
                  <a:latin typeface="Times New Roman" pitchFamily="18" charset="0"/>
                </a:rPr>
                <a:t>C </a:t>
              </a:r>
              <a:r>
                <a:rPr kumimoji="1" lang="zh-CN" altLang="en-US" sz="2400" b="1">
                  <a:latin typeface="Times New Roman" pitchFamily="18" charset="0"/>
                </a:rPr>
                <a:t>开路。</a:t>
              </a:r>
            </a:p>
          </p:txBody>
        </p:sp>
        <p:graphicFrame>
          <p:nvGraphicFramePr>
            <p:cNvPr id="40975" name="Object 15"/>
            <p:cNvGraphicFramePr>
              <a:graphicFrameLocks noChangeAspect="1"/>
            </p:cNvGraphicFramePr>
            <p:nvPr/>
          </p:nvGraphicFramePr>
          <p:xfrm>
            <a:off x="2448" y="3264"/>
            <a:ext cx="28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09" name="Equation" r:id="rId11" imgW="203040" imgH="241200" progId="Equation.3">
                    <p:embed/>
                  </p:oleObj>
                </mc:Choice>
                <mc:Fallback>
                  <p:oleObj name="Equation" r:id="rId11" imgW="203040" imgH="2412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264"/>
                          <a:ext cx="283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908050"/>
            <a:ext cx="5562600" cy="685800"/>
          </a:xfrm>
        </p:spPr>
        <p:txBody>
          <a:bodyPr/>
          <a:lstStyle/>
          <a:p>
            <a:pPr algn="l"/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1. 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中频电压放大倍数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43313" y="2409825"/>
            <a:ext cx="1219200" cy="457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zh-CN" sz="2800"/>
          </a:p>
        </p:txBody>
      </p:sp>
      <p:pic>
        <p:nvPicPr>
          <p:cNvPr id="41988" name="Picture 4" descr="Dz0504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3" y="1800225"/>
            <a:ext cx="5105400" cy="1838325"/>
          </a:xfrm>
          <a:prstGeom prst="rect">
            <a:avLst/>
          </a:prstGeom>
          <a:noFill/>
        </p:spPr>
      </p:pic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6157913" y="1647825"/>
          <a:ext cx="2136775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3" name="Equation" r:id="rId4" imgW="1002960" imgH="914400" progId="Equation.3">
                  <p:embed/>
                </p:oleObj>
              </mc:Choice>
              <mc:Fallback>
                <p:oleObj name="Equation" r:id="rId4" imgW="100296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913" y="1647825"/>
                        <a:ext cx="2136775" cy="195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00113" y="3933825"/>
            <a:ext cx="6421437" cy="931863"/>
            <a:chOff x="576" y="2400"/>
            <a:chExt cx="4045" cy="587"/>
          </a:xfrm>
        </p:grpSpPr>
        <p:graphicFrame>
          <p:nvGraphicFramePr>
            <p:cNvPr id="41991" name="Object 7"/>
            <p:cNvGraphicFramePr>
              <a:graphicFrameLocks noChangeAspect="1"/>
            </p:cNvGraphicFramePr>
            <p:nvPr/>
          </p:nvGraphicFramePr>
          <p:xfrm>
            <a:off x="1618" y="2400"/>
            <a:ext cx="3003" cy="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24" name="Equation" r:id="rId6" imgW="2197080" imgH="431640" progId="Equation.3">
                    <p:embed/>
                  </p:oleObj>
                </mc:Choice>
                <mc:Fallback>
                  <p:oleObj name="Equation" r:id="rId6" imgW="2197080" imgH="4316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8" y="2400"/>
                          <a:ext cx="3003" cy="587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2" name="Text Box 8"/>
            <p:cNvSpPr txBox="1">
              <a:spLocks noChangeArrowheads="1"/>
            </p:cNvSpPr>
            <p:nvPr/>
          </p:nvSpPr>
          <p:spPr bwMode="auto">
            <a:xfrm>
              <a:off x="576" y="2544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带负载时：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976313" y="5000625"/>
            <a:ext cx="6043612" cy="914400"/>
            <a:chOff x="624" y="3072"/>
            <a:chExt cx="3807" cy="576"/>
          </a:xfrm>
        </p:grpSpPr>
        <p:graphicFrame>
          <p:nvGraphicFramePr>
            <p:cNvPr id="41994" name="Object 10"/>
            <p:cNvGraphicFramePr>
              <a:graphicFrameLocks noChangeAspect="1"/>
            </p:cNvGraphicFramePr>
            <p:nvPr/>
          </p:nvGraphicFramePr>
          <p:xfrm>
            <a:off x="1632" y="3072"/>
            <a:ext cx="2799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25" name="Equation" r:id="rId8" imgW="1790640" imgH="431640" progId="Equation.3">
                    <p:embed/>
                  </p:oleObj>
                </mc:Choice>
                <mc:Fallback>
                  <p:oleObj name="Equation" r:id="rId8" imgW="1790640" imgH="431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072"/>
                          <a:ext cx="2799" cy="576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5" name="Text Box 11"/>
            <p:cNvSpPr txBox="1">
              <a:spLocks noChangeArrowheads="1"/>
            </p:cNvSpPr>
            <p:nvPr/>
          </p:nvSpPr>
          <p:spPr bwMode="auto">
            <a:xfrm>
              <a:off x="624" y="3216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空载时：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052513"/>
            <a:ext cx="6559550" cy="5334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2. 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低频电压放大倍数</a:t>
            </a:r>
            <a:r>
              <a:rPr lang="en-US" altLang="zh-CN" sz="2800" b="1">
                <a:latin typeface="宋体" pitchFamily="2" charset="-122"/>
              </a:rPr>
              <a:t>:</a:t>
            </a:r>
            <a:r>
              <a:rPr lang="zh-CN" altLang="en-US" sz="2800" b="1">
                <a:latin typeface="宋体" pitchFamily="2" charset="-122"/>
              </a:rPr>
              <a:t>定性分析</a:t>
            </a:r>
          </a:p>
        </p:txBody>
      </p:sp>
      <p:pic>
        <p:nvPicPr>
          <p:cNvPr id="43011" name="Picture 3" descr="Dz050403"/>
          <p:cNvPicPr>
            <a:picLocks noChangeAspect="1" noChangeArrowheads="1"/>
          </p:cNvPicPr>
          <p:nvPr/>
        </p:nvPicPr>
        <p:blipFill>
          <a:blip r:embed="rId3" cstate="print"/>
          <a:srcRect r="28952" b="13467"/>
          <a:stretch>
            <a:fillRect/>
          </a:stretch>
        </p:blipFill>
        <p:spPr bwMode="auto">
          <a:xfrm>
            <a:off x="627063" y="1752600"/>
            <a:ext cx="4876800" cy="1658938"/>
          </a:xfrm>
          <a:prstGeom prst="rect">
            <a:avLst/>
          </a:prstGeom>
          <a:noFill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/>
          <a:srcRect l="62083" t="16454" r="7916"/>
          <a:stretch>
            <a:fillRect/>
          </a:stretch>
        </p:blipFill>
        <p:spPr bwMode="auto">
          <a:xfrm>
            <a:off x="5580063" y="3962400"/>
            <a:ext cx="2057400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389063" y="5410200"/>
          <a:ext cx="6400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7" name="Equation" r:id="rId5" imgW="3263760" imgH="279360" progId="Equation.3">
                  <p:embed/>
                </p:oleObj>
              </mc:Choice>
              <mc:Fallback>
                <p:oleObj name="Equation" r:id="rId5" imgW="326376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5410200"/>
                        <a:ext cx="6400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5580063" y="2133600"/>
          <a:ext cx="332581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8" name="公式" r:id="rId7" imgW="1790640" imgH="431640" progId="Equation.3">
                  <p:embed/>
                </p:oleObj>
              </mc:Choice>
              <mc:Fallback>
                <p:oleObj name="公式" r:id="rId7" imgW="179064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133600"/>
                        <a:ext cx="3325812" cy="8016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4513263" y="1752600"/>
            <a:ext cx="0" cy="160020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27063" y="3505200"/>
            <a:ext cx="4648200" cy="1689100"/>
            <a:chOff x="432" y="2112"/>
            <a:chExt cx="2928" cy="1064"/>
          </a:xfrm>
        </p:grpSpPr>
        <p:graphicFrame>
          <p:nvGraphicFramePr>
            <p:cNvPr id="43017" name="Object 9"/>
            <p:cNvGraphicFramePr>
              <a:graphicFrameLocks noChangeAspect="1"/>
            </p:cNvGraphicFramePr>
            <p:nvPr/>
          </p:nvGraphicFramePr>
          <p:xfrm>
            <a:off x="432" y="2400"/>
            <a:ext cx="2928" cy="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49" name="VISIO" r:id="rId9" imgW="2322000" imgH="616680" progId="Visio.Drawing.5">
                    <p:embed/>
                  </p:oleObj>
                </mc:Choice>
                <mc:Fallback>
                  <p:oleObj name="VISIO" r:id="rId9" imgW="2322000" imgH="616680" progId="Visio.Drawing.5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400"/>
                          <a:ext cx="2928" cy="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8" name="AutoShape 10"/>
            <p:cNvSpPr>
              <a:spLocks noChangeArrowheads="1"/>
            </p:cNvSpPr>
            <p:nvPr/>
          </p:nvSpPr>
          <p:spPr bwMode="auto">
            <a:xfrm>
              <a:off x="2016" y="2112"/>
              <a:ext cx="144" cy="336"/>
            </a:xfrm>
            <a:prstGeom prst="downArrow">
              <a:avLst>
                <a:gd name="adj1" fmla="val 50000"/>
                <a:gd name="adj2" fmla="val 58333"/>
              </a:avLst>
            </a:prstGeom>
            <a:solidFill>
              <a:srgbClr val="66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981075"/>
            <a:ext cx="6172200" cy="5334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2. 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低频电压放大倍数</a:t>
            </a:r>
            <a:r>
              <a:rPr lang="zh-CN" altLang="en-US" sz="2800" b="1">
                <a:latin typeface="宋体" pitchFamily="2" charset="-122"/>
              </a:rPr>
              <a:t>：定量分析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071538" y="3108325"/>
          <a:ext cx="5330825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7" name="Equation" r:id="rId3" imgW="2869920" imgH="634680" progId="Equation.3">
                  <p:embed/>
                </p:oleObj>
              </mc:Choice>
              <mc:Fallback>
                <p:oleObj name="Equation" r:id="rId3" imgW="2869920" imgH="634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108325"/>
                        <a:ext cx="5330825" cy="1179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1066800" y="4251325"/>
          <a:ext cx="69342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8" name="Equation" r:id="rId5" imgW="3492360" imgH="647640" progId="Equation.3">
                  <p:embed/>
                </p:oleObj>
              </mc:Choice>
              <mc:Fallback>
                <p:oleObj name="Equation" r:id="rId5" imgW="3492360" imgH="647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51325"/>
                        <a:ext cx="693420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5257800" y="2041525"/>
          <a:ext cx="332581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9" name="Equation" r:id="rId7" imgW="1790640" imgH="431640" progId="Equation.3">
                  <p:embed/>
                </p:oleObj>
              </mc:Choice>
              <mc:Fallback>
                <p:oleObj name="Equation" r:id="rId7" imgW="17906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041525"/>
                        <a:ext cx="3325813" cy="8016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998538" y="5589588"/>
          <a:ext cx="72167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80" name="公式" r:id="rId9" imgW="3632040" imgH="457200" progId="Equation.3">
                  <p:embed/>
                </p:oleObj>
              </mc:Choice>
              <mc:Fallback>
                <p:oleObj name="公式" r:id="rId9" imgW="363204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5589588"/>
                        <a:ext cx="7216775" cy="9080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AutoShape 7"/>
          <p:cNvSpPr>
            <a:spLocks/>
          </p:cNvSpPr>
          <p:nvPr/>
        </p:nvSpPr>
        <p:spPr bwMode="auto">
          <a:xfrm>
            <a:off x="5181600" y="1431925"/>
            <a:ext cx="3505200" cy="469900"/>
          </a:xfrm>
          <a:prstGeom prst="borderCallout2">
            <a:avLst>
              <a:gd name="adj1" fmla="val 24324"/>
              <a:gd name="adj2" fmla="val -2176"/>
              <a:gd name="adj3" fmla="val 24324"/>
              <a:gd name="adj4" fmla="val -11366"/>
              <a:gd name="adj5" fmla="val 125000"/>
              <a:gd name="adj6" fmla="val -20926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altLang="zh-CN" sz="2400" b="1" i="1">
                <a:latin typeface="Times New Roman" pitchFamily="18" charset="0"/>
              </a:rPr>
              <a:t>C</a:t>
            </a:r>
            <a:r>
              <a:rPr lang="zh-CN" altLang="en-US" sz="2400" b="1">
                <a:latin typeface="Times New Roman" pitchFamily="18" charset="0"/>
              </a:rPr>
              <a:t>所在回路的时间常数？</a:t>
            </a:r>
          </a:p>
        </p:txBody>
      </p:sp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533400" y="1736725"/>
          <a:ext cx="46482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81" name="VISIO" r:id="rId11" imgW="2322000" imgH="616680" progId="Visio.Drawing.5">
                  <p:embed/>
                </p:oleObj>
              </mc:Choice>
              <mc:Fallback>
                <p:oleObj name="VISIO" r:id="rId11" imgW="2322000" imgH="616680" progId="Visio.Drawing.5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36725"/>
                        <a:ext cx="46482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908050"/>
            <a:ext cx="8294688" cy="457200"/>
          </a:xfrm>
        </p:spPr>
        <p:txBody>
          <a:bodyPr/>
          <a:lstStyle/>
          <a:p>
            <a:pPr algn="l"/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2. 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低频电压放大倍数</a:t>
            </a:r>
            <a:r>
              <a:rPr lang="zh-CN" altLang="en-US" sz="2800" b="1"/>
              <a:t>：低频段频率响应分析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4495800" y="1524000"/>
          <a:ext cx="4343400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4" name="公式" r:id="rId3" imgW="2539800" imgH="1143000" progId="Equation.3">
                  <p:embed/>
                </p:oleObj>
              </mc:Choice>
              <mc:Fallback>
                <p:oleObj name="公式" r:id="rId3" imgW="2539800" imgH="1143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524000"/>
                        <a:ext cx="4343400" cy="19542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304800" y="1828800"/>
          <a:ext cx="41148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5" name="Equation" r:id="rId5" imgW="2565360" imgH="457200" progId="Equation.3">
                  <p:embed/>
                </p:oleObj>
              </mc:Choice>
              <mc:Fallback>
                <p:oleObj name="Equation" r:id="rId5" imgW="256536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828800"/>
                        <a:ext cx="4114800" cy="7334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4038600" y="4292600"/>
          <a:ext cx="5105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6" name="公式" r:id="rId7" imgW="2552400" imgH="279360" progId="Equation.3">
                  <p:embed/>
                </p:oleObj>
              </mc:Choice>
              <mc:Fallback>
                <p:oleObj name="公式" r:id="rId7" imgW="2552400" imgH="279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292600"/>
                        <a:ext cx="51054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4067175" y="4797425"/>
          <a:ext cx="45720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7" name="Equation" r:id="rId9" imgW="2286000" imgH="419040" progId="Equation.3">
                  <p:embed/>
                </p:oleObj>
              </mc:Choice>
              <mc:Fallback>
                <p:oleObj name="Equation" r:id="rId9" imgW="228600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797425"/>
                        <a:ext cx="457200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4067175" y="5516563"/>
          <a:ext cx="40132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8" name="Equation" r:id="rId11" imgW="2006280" imgH="279360" progId="Equation.3">
                  <p:embed/>
                </p:oleObj>
              </mc:Choice>
              <mc:Fallback>
                <p:oleObj name="Equation" r:id="rId11" imgW="2006280" imgH="2793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516563"/>
                        <a:ext cx="40132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4067175" y="3644900"/>
          <a:ext cx="3987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9" name="Equation" r:id="rId13" imgW="1993680" imgH="279360" progId="Equation.3">
                  <p:embed/>
                </p:oleObj>
              </mc:Choice>
              <mc:Fallback>
                <p:oleObj name="Equation" r:id="rId13" imgW="1993680" imgH="2793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644900"/>
                        <a:ext cx="39878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50825" y="2636838"/>
            <a:ext cx="3733800" cy="3387725"/>
            <a:chOff x="144" y="1680"/>
            <a:chExt cx="2352" cy="2134"/>
          </a:xfrm>
        </p:grpSpPr>
        <p:pic>
          <p:nvPicPr>
            <p:cNvPr id="45066" name="Picture 10" descr="Dz050405"/>
            <p:cNvPicPr>
              <a:picLocks noChangeAspect="1" noChangeArrowheads="1"/>
            </p:cNvPicPr>
            <p:nvPr/>
          </p:nvPicPr>
          <p:blipFill>
            <a:blip r:embed="rId15" cstate="print"/>
            <a:srcRect r="31482" b="13472"/>
            <a:stretch>
              <a:fillRect/>
            </a:stretch>
          </p:blipFill>
          <p:spPr bwMode="auto">
            <a:xfrm>
              <a:off x="144" y="1680"/>
              <a:ext cx="2304" cy="2134"/>
            </a:xfrm>
            <a:prstGeom prst="rect">
              <a:avLst/>
            </a:prstGeom>
            <a:noFill/>
          </p:spPr>
        </p:pic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>
              <a:off x="2304" y="28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>
              <a:off x="2304" y="36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69" name="AutoShape 13"/>
          <p:cNvSpPr>
            <a:spLocks/>
          </p:cNvSpPr>
          <p:nvPr/>
        </p:nvSpPr>
        <p:spPr bwMode="auto">
          <a:xfrm>
            <a:off x="1927225" y="2713038"/>
            <a:ext cx="1012825" cy="381000"/>
          </a:xfrm>
          <a:prstGeom prst="borderCallout1">
            <a:avLst>
              <a:gd name="adj1" fmla="val 30000"/>
              <a:gd name="adj2" fmla="val 107523"/>
              <a:gd name="adj3" fmla="val 152083"/>
              <a:gd name="adj4" fmla="val 126019"/>
            </a:avLst>
          </a:prstGeom>
          <a:solidFill>
            <a:srgbClr val="FFFFCC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000" b="1">
                <a:latin typeface="Times New Roman" pitchFamily="18" charset="0"/>
              </a:rPr>
              <a:t>中频段</a:t>
            </a:r>
          </a:p>
        </p:txBody>
      </p:sp>
      <p:sp>
        <p:nvSpPr>
          <p:cNvPr id="45070" name="AutoShape 14"/>
          <p:cNvSpPr>
            <a:spLocks/>
          </p:cNvSpPr>
          <p:nvPr/>
        </p:nvSpPr>
        <p:spPr bwMode="auto">
          <a:xfrm>
            <a:off x="2232025" y="4922838"/>
            <a:ext cx="1684338" cy="360362"/>
          </a:xfrm>
          <a:prstGeom prst="borderCallout1">
            <a:avLst>
              <a:gd name="adj1" fmla="val 31718"/>
              <a:gd name="adj2" fmla="val -4523"/>
              <a:gd name="adj3" fmla="val -295153"/>
              <a:gd name="adj4" fmla="val -33648"/>
            </a:avLst>
          </a:prstGeom>
          <a:solidFill>
            <a:srgbClr val="FFFFCC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en-US" altLang="zh-CN" sz="2000" b="1">
                <a:latin typeface="Times New Roman" pitchFamily="18" charset="0"/>
              </a:rPr>
              <a:t>20dB/</a:t>
            </a:r>
            <a:r>
              <a:rPr kumimoji="1" lang="zh-CN" altLang="en-US" sz="2000" b="1">
                <a:latin typeface="Times New Roman" pitchFamily="18" charset="0"/>
              </a:rPr>
              <a:t>十倍频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9" grpId="0" animBg="1" autoUpdateAnimBg="0"/>
      <p:bldP spid="4507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142984"/>
            <a:ext cx="8215370" cy="5072098"/>
          </a:xfrm>
        </p:spPr>
        <p:txBody>
          <a:bodyPr/>
          <a:lstStyle/>
          <a:p>
            <a:r>
              <a:rPr lang="zh-CN" altLang="en-US" sz="2800" b="1" dirty="0" smtClean="0"/>
              <a:t>截止频率与电容所在回路时间常数的关系</a:t>
            </a:r>
            <a:endParaRPr lang="en-US" altLang="zh-CN" sz="2800" b="1" dirty="0" smtClean="0"/>
          </a:p>
          <a:p>
            <a:pPr lvl="1"/>
            <a:endParaRPr lang="en-US" altLang="zh-CN" sz="2400" b="1" dirty="0" smtClean="0"/>
          </a:p>
          <a:p>
            <a:pPr lvl="1"/>
            <a:endParaRPr lang="en-US" altLang="zh-CN" sz="2400" b="1" dirty="0" smtClean="0"/>
          </a:p>
          <a:p>
            <a:pPr lvl="1"/>
            <a:endParaRPr lang="en-US" altLang="zh-CN" sz="2400" b="1" dirty="0" smtClean="0"/>
          </a:p>
          <a:p>
            <a:pPr lvl="1"/>
            <a:endParaRPr lang="en-US" altLang="zh-CN" sz="2400" b="1" dirty="0" smtClean="0"/>
          </a:p>
          <a:p>
            <a:pPr lvl="1">
              <a:lnSpc>
                <a:spcPct val="120000"/>
              </a:lnSpc>
            </a:pP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是决定电路截止频率的电容所在回路的时间常数。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求解截止频率，关键是找出决定截止频率的电容，然后找出该电容所在回路的等效电阻，并求出时间常数。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4322" name="Object 2"/>
          <p:cNvGraphicFramePr>
            <a:graphicFrameLocks noChangeAspect="1"/>
          </p:cNvGraphicFramePr>
          <p:nvPr/>
        </p:nvGraphicFramePr>
        <p:xfrm>
          <a:off x="2357422" y="1928802"/>
          <a:ext cx="4123858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25" name="公式" r:id="rId3" imgW="1663560" imgH="431640" progId="Equation.3">
                  <p:embed/>
                </p:oleObj>
              </mc:Choice>
              <mc:Fallback>
                <p:oleObj name="公式" r:id="rId3" imgW="16635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1928802"/>
                        <a:ext cx="4123858" cy="107157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836613"/>
            <a:ext cx="6423025" cy="609600"/>
          </a:xfrm>
        </p:spPr>
        <p:txBody>
          <a:bodyPr/>
          <a:lstStyle/>
          <a:p>
            <a:pPr algn="l"/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3. 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高频电压放大倍数</a:t>
            </a:r>
            <a:r>
              <a:rPr lang="zh-CN" altLang="en-US" sz="2800" b="1">
                <a:latin typeface="宋体" pitchFamily="2" charset="-122"/>
              </a:rPr>
              <a:t>：定性分析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 l="58083" t="5714" r="11917" b="45715"/>
          <a:stretch>
            <a:fillRect/>
          </a:stretch>
        </p:blipFill>
        <p:spPr bwMode="auto">
          <a:xfrm>
            <a:off x="6305550" y="1655763"/>
            <a:ext cx="1905000" cy="154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5556250" y="3484563"/>
          <a:ext cx="2927350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2" name="Equation" r:id="rId4" imgW="1434960" imgH="838080" progId="Equation.3">
                  <p:embed/>
                </p:oleObj>
              </mc:Choice>
              <mc:Fallback>
                <p:oleObj name="Equation" r:id="rId4" imgW="1434960" imgH="838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3484563"/>
                        <a:ext cx="2927350" cy="159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971550" y="5084763"/>
          <a:ext cx="72929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3" name="Equation" r:id="rId6" imgW="3377880" imgH="457200" progId="Equation.3">
                  <p:embed/>
                </p:oleObj>
              </mc:Choice>
              <mc:Fallback>
                <p:oleObj name="Equation" r:id="rId6" imgW="337788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84763"/>
                        <a:ext cx="7292975" cy="9874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590550" y="1579563"/>
          <a:ext cx="541020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4" name="Photo Editor 照片" r:id="rId8" imgW="17804710" imgH="5800000" progId="MSPhotoEd.3">
                  <p:embed/>
                </p:oleObj>
              </mc:Choice>
              <mc:Fallback>
                <p:oleObj name="Photo Editor 照片" r:id="rId8" imgW="17804710" imgH="5800000" progId="MSPhotoEd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579563"/>
                        <a:ext cx="5410200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2800350" y="2417763"/>
            <a:ext cx="228600" cy="1524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99FFCC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90550" y="3332163"/>
            <a:ext cx="4572000" cy="1690687"/>
            <a:chOff x="384" y="1824"/>
            <a:chExt cx="2880" cy="1065"/>
          </a:xfrm>
        </p:grpSpPr>
        <p:graphicFrame>
          <p:nvGraphicFramePr>
            <p:cNvPr id="46089" name="Object 9"/>
            <p:cNvGraphicFramePr>
              <a:graphicFrameLocks noChangeAspect="1"/>
            </p:cNvGraphicFramePr>
            <p:nvPr/>
          </p:nvGraphicFramePr>
          <p:xfrm>
            <a:off x="384" y="1920"/>
            <a:ext cx="2880" cy="9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25" name="VISIO" r:id="rId10" imgW="1998000" imgH="671040" progId="Visio.Drawing.5">
                    <p:embed/>
                  </p:oleObj>
                </mc:Choice>
                <mc:Fallback>
                  <p:oleObj name="VISIO" r:id="rId10" imgW="1998000" imgH="671040" progId="Visio.Drawing.5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920"/>
                          <a:ext cx="2880" cy="9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0" name="AutoShape 10"/>
            <p:cNvSpPr>
              <a:spLocks noChangeArrowheads="1"/>
            </p:cNvSpPr>
            <p:nvPr/>
          </p:nvSpPr>
          <p:spPr bwMode="auto">
            <a:xfrm>
              <a:off x="2016" y="1824"/>
              <a:ext cx="96" cy="19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99FFCC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Dz050404"/>
          <p:cNvPicPr>
            <a:picLocks noChangeAspect="1" noChangeArrowheads="1"/>
          </p:cNvPicPr>
          <p:nvPr/>
        </p:nvPicPr>
        <p:blipFill>
          <a:blip r:embed="rId3" cstate="print"/>
          <a:srcRect r="6667" b="55534"/>
          <a:stretch>
            <a:fillRect/>
          </a:stretch>
        </p:blipFill>
        <p:spPr bwMode="auto">
          <a:xfrm>
            <a:off x="1905000" y="2117725"/>
            <a:ext cx="5105400" cy="1731963"/>
          </a:xfrm>
          <a:prstGeom prst="rect">
            <a:avLst/>
          </a:prstGeom>
          <a:noFill/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62400" y="1584325"/>
            <a:ext cx="3978275" cy="1125538"/>
            <a:chOff x="2534" y="528"/>
            <a:chExt cx="2506" cy="709"/>
          </a:xfrm>
        </p:grpSpPr>
        <p:sp>
          <p:nvSpPr>
            <p:cNvPr id="47108" name="AutoShape 4"/>
            <p:cNvSpPr>
              <a:spLocks/>
            </p:cNvSpPr>
            <p:nvPr/>
          </p:nvSpPr>
          <p:spPr bwMode="auto">
            <a:xfrm>
              <a:off x="3024" y="528"/>
              <a:ext cx="2016" cy="384"/>
            </a:xfrm>
            <a:prstGeom prst="borderCallout1">
              <a:avLst>
                <a:gd name="adj1" fmla="val 18750"/>
                <a:gd name="adj2" fmla="val -2380"/>
                <a:gd name="adj3" fmla="val 184116"/>
                <a:gd name="adj4" fmla="val -17361"/>
              </a:avLst>
            </a:prstGeom>
            <a:solidFill>
              <a:srgbClr val="FFFFCC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47109" name="Line 5"/>
            <p:cNvSpPr>
              <a:spLocks noChangeShapeType="1"/>
            </p:cNvSpPr>
            <p:nvPr/>
          </p:nvSpPr>
          <p:spPr bwMode="auto">
            <a:xfrm flipH="1">
              <a:off x="2534" y="1237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7110" name="Object 6"/>
            <p:cNvGraphicFramePr>
              <a:graphicFrameLocks noChangeAspect="1"/>
            </p:cNvGraphicFramePr>
            <p:nvPr/>
          </p:nvGraphicFramePr>
          <p:xfrm>
            <a:off x="3072" y="576"/>
            <a:ext cx="187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043" name="Equation" r:id="rId4" imgW="1523880" imgH="228600" progId="Equation.3">
                    <p:embed/>
                  </p:oleObj>
                </mc:Choice>
                <mc:Fallback>
                  <p:oleObj name="Equation" r:id="rId4" imgW="1523880" imgH="2286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576"/>
                          <a:ext cx="1872" cy="281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11" name="Rectangle 7"/>
          <p:cNvSpPr>
            <a:spLocks noGrp="1" noChangeArrowheads="1"/>
          </p:cNvSpPr>
          <p:nvPr>
            <p:ph type="title"/>
          </p:nvPr>
        </p:nvSpPr>
        <p:spPr>
          <a:xfrm>
            <a:off x="250825" y="836613"/>
            <a:ext cx="6202363" cy="762000"/>
          </a:xfrm>
        </p:spPr>
        <p:txBody>
          <a:bodyPr/>
          <a:lstStyle/>
          <a:p>
            <a:pPr algn="l"/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3. 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高频电压放大倍数</a:t>
            </a:r>
            <a:r>
              <a:rPr lang="zh-CN" altLang="en-US" sz="2800" b="1">
                <a:latin typeface="宋体" pitchFamily="2" charset="-122"/>
              </a:rPr>
              <a:t>：定量分析</a:t>
            </a:r>
          </a:p>
        </p:txBody>
      </p:sp>
      <p:graphicFrame>
        <p:nvGraphicFramePr>
          <p:cNvPr id="47112" name="Object 8"/>
          <p:cNvGraphicFramePr>
            <a:graphicFrameLocks noGrp="1" noChangeAspect="1"/>
          </p:cNvGraphicFramePr>
          <p:nvPr>
            <p:ph type="body" idx="1"/>
          </p:nvPr>
        </p:nvGraphicFramePr>
        <p:xfrm>
          <a:off x="827088" y="5157788"/>
          <a:ext cx="765810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4" name="Equation" r:id="rId6" imgW="4216320" imgH="647640" progId="Equation.3">
                  <p:embed/>
                </p:oleObj>
              </mc:Choice>
              <mc:Fallback>
                <p:oleObj name="Equation" r:id="rId6" imgW="4216320" imgH="647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157788"/>
                        <a:ext cx="7658100" cy="117633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1001713" y="3565525"/>
          <a:ext cx="7291387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5" name="Equation" r:id="rId8" imgW="3822480" imgH="838080" progId="Equation.3">
                  <p:embed/>
                </p:oleObj>
              </mc:Choice>
              <mc:Fallback>
                <p:oleObj name="Equation" r:id="rId8" imgW="3822480" imgH="838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3565525"/>
                        <a:ext cx="7291387" cy="159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411413" y="4797425"/>
            <a:ext cx="3240087" cy="0"/>
            <a:chOff x="1519" y="2840"/>
            <a:chExt cx="2041" cy="0"/>
          </a:xfrm>
        </p:grpSpPr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>
              <a:off x="1519" y="2840"/>
              <a:ext cx="227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>
              <a:off x="2744" y="2840"/>
              <a:ext cx="816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843213" y="3573463"/>
            <a:ext cx="4392612" cy="1728787"/>
            <a:chOff x="1791" y="2069"/>
            <a:chExt cx="2767" cy="1089"/>
          </a:xfrm>
        </p:grpSpPr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3651" y="2069"/>
              <a:ext cx="907" cy="1089"/>
            </a:xfrm>
            <a:prstGeom prst="ellips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1791" y="2251"/>
              <a:ext cx="409" cy="635"/>
            </a:xfrm>
            <a:prstGeom prst="ellips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AutoShape 7"/>
          <p:cNvSpPr>
            <a:spLocks/>
          </p:cNvSpPr>
          <p:nvPr/>
        </p:nvSpPr>
        <p:spPr bwMode="auto">
          <a:xfrm>
            <a:off x="7000892" y="2928934"/>
            <a:ext cx="1928794" cy="428628"/>
          </a:xfrm>
          <a:prstGeom prst="borderCallout2">
            <a:avLst>
              <a:gd name="adj1" fmla="val -9962"/>
              <a:gd name="adj2" fmla="val 29994"/>
              <a:gd name="adj3" fmla="val -4602"/>
              <a:gd name="adj4" fmla="val 28810"/>
              <a:gd name="adj5" fmla="val -8073"/>
              <a:gd name="adj6" fmla="val 27859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zh-CN" altLang="en-US" sz="2400" b="1" dirty="0" smtClean="0">
                <a:latin typeface="Times New Roman" pitchFamily="18" charset="0"/>
              </a:rPr>
              <a:t>可直接得出</a:t>
            </a:r>
            <a:endParaRPr lang="zh-CN" altLang="en-US" sz="2400" b="1" dirty="0">
              <a:latin typeface="Times New Roman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5400000">
            <a:off x="7215206" y="2571744"/>
            <a:ext cx="71438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>
            <a:off x="7465239" y="4250537"/>
            <a:ext cx="178595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286380" y="6072206"/>
            <a:ext cx="3000396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836613"/>
            <a:ext cx="7924800" cy="533400"/>
          </a:xfrm>
        </p:spPr>
        <p:txBody>
          <a:bodyPr/>
          <a:lstStyle/>
          <a:p>
            <a:pPr algn="l"/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3. 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高频电压放大倍数</a:t>
            </a:r>
            <a:r>
              <a:rPr lang="zh-CN" altLang="en-US" sz="2800" b="1">
                <a:latin typeface="宋体" pitchFamily="2" charset="-122"/>
              </a:rPr>
              <a:t>：高频段频率响应分析</a:t>
            </a:r>
          </a:p>
        </p:txBody>
      </p:sp>
      <p:graphicFrame>
        <p:nvGraphicFramePr>
          <p:cNvPr id="48131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5219700" y="1412875"/>
          <a:ext cx="3744913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76" name="Equation" r:id="rId3" imgW="2145960" imgH="1091880" progId="Equation.3">
                  <p:embed/>
                </p:oleObj>
              </mc:Choice>
              <mc:Fallback>
                <p:oleObj name="Equation" r:id="rId3" imgW="2145960" imgH="1091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412875"/>
                        <a:ext cx="3744913" cy="19065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5148263" y="4364038"/>
          <a:ext cx="36147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77" name="公式" r:id="rId5" imgW="1917360" imgH="507960" progId="Equation.3">
                  <p:embed/>
                </p:oleObj>
              </mc:Choice>
              <mc:Fallback>
                <p:oleObj name="公式" r:id="rId5" imgW="1917360" imgH="507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364038"/>
                        <a:ext cx="3614737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3" name="Picture 5" descr="Dz050404"/>
          <p:cNvPicPr>
            <a:picLocks noChangeAspect="1" noChangeArrowheads="1"/>
          </p:cNvPicPr>
          <p:nvPr/>
        </p:nvPicPr>
        <p:blipFill>
          <a:blip r:embed="rId7" cstate="print"/>
          <a:srcRect r="6667" b="55534"/>
          <a:stretch>
            <a:fillRect/>
          </a:stretch>
        </p:blipFill>
        <p:spPr bwMode="auto">
          <a:xfrm>
            <a:off x="395288" y="1771650"/>
            <a:ext cx="4724400" cy="1603375"/>
          </a:xfrm>
          <a:prstGeom prst="rect">
            <a:avLst/>
          </a:prstGeom>
          <a:noFill/>
        </p:spPr>
      </p:pic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468313" y="3571875"/>
          <a:ext cx="440690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78" name="公式" r:id="rId8" imgW="2514600" imgH="939600" progId="Equation.3">
                  <p:embed/>
                </p:oleObj>
              </mc:Choice>
              <mc:Fallback>
                <p:oleObj name="公式" r:id="rId8" imgW="2514600" imgH="939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571875"/>
                        <a:ext cx="4406900" cy="161607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1331913" y="5372100"/>
          <a:ext cx="57673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79" name="Equation" r:id="rId10" imgW="3047760" imgH="279360" progId="Equation.3">
                  <p:embed/>
                </p:oleObj>
              </mc:Choice>
              <mc:Fallback>
                <p:oleObj name="Equation" r:id="rId10" imgW="3047760" imgH="2793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372100"/>
                        <a:ext cx="576738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331913" y="5948363"/>
          <a:ext cx="439896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80" name="Equation" r:id="rId12" imgW="2133360" imgH="279360" progId="Equation.3">
                  <p:embed/>
                </p:oleObj>
              </mc:Choice>
              <mc:Fallback>
                <p:oleObj name="Equation" r:id="rId12" imgW="2133360" imgH="2793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948363"/>
                        <a:ext cx="439896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5148263" y="3500438"/>
          <a:ext cx="261143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81" name="公式" r:id="rId14" imgW="1409400" imgH="507960" progId="Equation.3">
                  <p:embed/>
                </p:oleObj>
              </mc:Choice>
              <mc:Fallback>
                <p:oleObj name="公式" r:id="rId14" imgW="1409400" imgH="5079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500438"/>
                        <a:ext cx="2611437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Dz0504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81200"/>
            <a:ext cx="4495800" cy="3654425"/>
          </a:xfrm>
          <a:prstGeom prst="rect">
            <a:avLst/>
          </a:prstGeom>
          <a:noFill/>
        </p:spPr>
      </p:pic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908050"/>
            <a:ext cx="7218362" cy="569913"/>
          </a:xfrm>
        </p:spPr>
        <p:txBody>
          <a:bodyPr/>
          <a:lstStyle/>
          <a:p>
            <a:pPr algn="l"/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4. 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电压放大倍数的波特图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1676400"/>
            <a:ext cx="3886200" cy="4038600"/>
            <a:chOff x="3312" y="1056"/>
            <a:chExt cx="2448" cy="2544"/>
          </a:xfrm>
        </p:grpSpPr>
        <p:graphicFrame>
          <p:nvGraphicFramePr>
            <p:cNvPr id="49157" name="Object 5"/>
            <p:cNvGraphicFramePr>
              <a:graphicFrameLocks noChangeAspect="1"/>
            </p:cNvGraphicFramePr>
            <p:nvPr/>
          </p:nvGraphicFramePr>
          <p:xfrm>
            <a:off x="3504" y="1392"/>
            <a:ext cx="1759" cy="2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085" name="Equation" r:id="rId4" imgW="1422360" imgH="1942920" progId="Equation.3">
                    <p:embed/>
                  </p:oleObj>
                </mc:Choice>
                <mc:Fallback>
                  <p:oleObj name="Equation" r:id="rId4" imgW="1422360" imgH="194292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392"/>
                          <a:ext cx="1759" cy="2208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>
              <a:off x="3312" y="1056"/>
              <a:ext cx="24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全频段放大倍数表达式：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205038"/>
            <a:ext cx="7772400" cy="792162"/>
          </a:xfrm>
        </p:spPr>
        <p:txBody>
          <a:bodyPr/>
          <a:lstStyle/>
          <a:p>
            <a:r>
              <a:rPr lang="en-US" altLang="zh-CN" sz="4000" b="1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§4.1  </a:t>
            </a:r>
            <a:r>
              <a:rPr kumimoji="1" lang="zh-CN" altLang="en-US" sz="4000" dirty="0">
                <a:solidFill>
                  <a:schemeClr val="tx1"/>
                </a:solidFill>
                <a:ea typeface="华文行楷" pitchFamily="2" charset="-122"/>
                <a:cs typeface="Times New Roman" pitchFamily="18" charset="0"/>
              </a:rPr>
              <a:t>频率响应的有关概念</a:t>
            </a:r>
            <a:endParaRPr lang="zh-CN" altLang="en-US" sz="4000" dirty="0">
              <a:latin typeface="华文行楷" pitchFamily="2" charset="-122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19465" name="Text Box 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268538" y="3284538"/>
            <a:ext cx="4175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华文楷体" pitchFamily="2" charset="-122"/>
              </a:rPr>
              <a:t>一、本章要研究的问题</a:t>
            </a:r>
          </a:p>
        </p:txBody>
      </p:sp>
      <p:sp>
        <p:nvSpPr>
          <p:cNvPr id="19466" name="Text Box 10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268538" y="3932238"/>
            <a:ext cx="4464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华文楷体" pitchFamily="2" charset="-122"/>
              </a:rPr>
              <a:t>二、</a:t>
            </a:r>
            <a:r>
              <a:rPr lang="zh-CN" altLang="en-US" sz="2800" b="1">
                <a:solidFill>
                  <a:schemeClr val="tx2"/>
                </a:solidFill>
                <a:ea typeface="华文楷体" pitchFamily="2" charset="-122"/>
              </a:rPr>
              <a:t>高通电路和低通电路</a:t>
            </a:r>
          </a:p>
        </p:txBody>
      </p:sp>
      <p:sp>
        <p:nvSpPr>
          <p:cNvPr id="19467" name="Rectangle 1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68538" y="4581525"/>
            <a:ext cx="4824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ea typeface="华文楷体" pitchFamily="2" charset="-122"/>
              </a:rPr>
              <a:t>三、放大电路中的频率参数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908050"/>
            <a:ext cx="4800600" cy="609600"/>
          </a:xfrm>
        </p:spPr>
        <p:txBody>
          <a:bodyPr/>
          <a:lstStyle/>
          <a:p>
            <a:pPr algn="l"/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5. 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带宽增益积</a:t>
            </a:r>
            <a:r>
              <a:rPr lang="zh-CN" altLang="en-US" sz="2800" b="1">
                <a:latin typeface="宋体" pitchFamily="2" charset="-122"/>
              </a:rPr>
              <a:t>：定性分析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2" y="2459038"/>
            <a:ext cx="3481385" cy="5334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zh-CN" altLang="zh-CN" sz="24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400" b="1" baseline="-25000" dirty="0">
                <a:latin typeface="Times New Roman" pitchFamily="18" charset="0"/>
                <a:cs typeface="Times New Roman" pitchFamily="18" charset="0"/>
              </a:rPr>
              <a:t>bw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＝ </a:t>
            </a:r>
            <a:r>
              <a:rPr lang="zh-CN" altLang="zh-CN" sz="24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400" b="1" baseline="-250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－ </a:t>
            </a:r>
            <a:r>
              <a:rPr lang="zh-CN" altLang="zh-CN" sz="24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400" b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≈ </a:t>
            </a:r>
            <a:r>
              <a:rPr lang="zh-CN" altLang="zh-CN" sz="24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400" b="1" baseline="-25000" dirty="0">
                <a:latin typeface="Times New Roman" pitchFamily="18" charset="0"/>
                <a:cs typeface="Times New Roman" pitchFamily="18" charset="0"/>
              </a:rPr>
              <a:t>H</a:t>
            </a:r>
            <a:endParaRPr lang="zh-CN" altLang="zh-CN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881063" y="2916238"/>
          <a:ext cx="40655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4" name="公式" r:id="rId3" imgW="2108160" imgH="431640" progId="Equation.3">
                  <p:embed/>
                </p:oleObj>
              </mc:Choice>
              <mc:Fallback>
                <p:oleObj name="公式" r:id="rId3" imgW="21081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2916238"/>
                        <a:ext cx="406558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957263" y="3754438"/>
          <a:ext cx="27971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5" name="Equation" r:id="rId5" imgW="1447560" imgH="253800" progId="Equation.3">
                  <p:embed/>
                </p:oleObj>
              </mc:Choice>
              <mc:Fallback>
                <p:oleObj name="Equation" r:id="rId5" imgW="144756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3754438"/>
                        <a:ext cx="27971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881063" y="4287838"/>
          <a:ext cx="358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6" name="Equation" r:id="rId7" imgW="1879560" imgH="279360" progId="Equation.3">
                  <p:embed/>
                </p:oleObj>
              </mc:Choice>
              <mc:Fallback>
                <p:oleObj name="Equation" r:id="rId7" imgW="1879560" imgH="279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4287838"/>
                        <a:ext cx="3581400" cy="5334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881063" y="4897438"/>
          <a:ext cx="29479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7" name="Equation" r:id="rId9" imgW="1523880" imgH="558720" progId="Equation.3">
                  <p:embed/>
                </p:oleObj>
              </mc:Choice>
              <mc:Fallback>
                <p:oleObj name="Equation" r:id="rId9" imgW="1523880" imgH="5587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4897438"/>
                        <a:ext cx="2947987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854075" y="1620838"/>
          <a:ext cx="424497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8" name="Equation" r:id="rId11" imgW="2197080" imgH="431640" progId="Equation.3">
                  <p:embed/>
                </p:oleObj>
              </mc:Choice>
              <mc:Fallback>
                <p:oleObj name="Equation" r:id="rId11" imgW="219708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1620838"/>
                        <a:ext cx="424497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5148263" y="1773238"/>
          <a:ext cx="3048000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9" name="Photo Editor 照片" r:id="rId13" imgW="10676190" imgH="8504762" progId="MSPhotoEd.3">
                  <p:embed/>
                </p:oleObj>
              </mc:Choice>
              <mc:Fallback>
                <p:oleObj name="Photo Editor 照片" r:id="rId13" imgW="10676190" imgH="8504762" progId="MSPhotoEd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773238"/>
                        <a:ext cx="3048000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090863" y="5126038"/>
            <a:ext cx="1752600" cy="593725"/>
            <a:chOff x="4368" y="2122"/>
            <a:chExt cx="1104" cy="374"/>
          </a:xfrm>
        </p:grpSpPr>
        <p:sp>
          <p:nvSpPr>
            <p:cNvPr id="50187" name="AutoShape 11"/>
            <p:cNvSpPr>
              <a:spLocks/>
            </p:cNvSpPr>
            <p:nvPr/>
          </p:nvSpPr>
          <p:spPr bwMode="auto">
            <a:xfrm>
              <a:off x="4992" y="2122"/>
              <a:ext cx="480" cy="278"/>
            </a:xfrm>
            <a:prstGeom prst="borderCallout1">
              <a:avLst>
                <a:gd name="adj1" fmla="val 25898"/>
                <a:gd name="adj2" fmla="val -10000"/>
                <a:gd name="adj3" fmla="val -6833"/>
                <a:gd name="adj4" fmla="val -43958"/>
              </a:avLst>
            </a:prstGeom>
            <a:solidFill>
              <a:srgbClr val="FFFFCC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000" b="1">
                  <a:latin typeface="Times New Roman" pitchFamily="18" charset="0"/>
                </a:rPr>
                <a:t>矛盾</a:t>
              </a:r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 flipV="1">
              <a:off x="4368" y="2256"/>
              <a:ext cx="57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189" name="AutoShape 13"/>
          <p:cNvSpPr>
            <a:spLocks/>
          </p:cNvSpPr>
          <p:nvPr/>
        </p:nvSpPr>
        <p:spPr bwMode="auto">
          <a:xfrm>
            <a:off x="5529263" y="4364038"/>
            <a:ext cx="2601912" cy="1609725"/>
          </a:xfrm>
          <a:prstGeom prst="borderCallout1">
            <a:avLst>
              <a:gd name="adj1" fmla="val 7102"/>
              <a:gd name="adj2" fmla="val -2931"/>
              <a:gd name="adj3" fmla="val 45958"/>
              <a:gd name="adj4" fmla="val -30810"/>
            </a:avLst>
          </a:prstGeom>
          <a:solidFill>
            <a:srgbClr val="FFFFCC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kumimoji="1" lang="zh-CN" altLang="en-US" sz="2400" b="1" dirty="0" smtClean="0">
                <a:latin typeface="Times New Roman" pitchFamily="18" charset="0"/>
              </a:rPr>
              <a:t>当</a:t>
            </a:r>
            <a:r>
              <a:rPr kumimoji="1" lang="zh-CN" altLang="en-US" sz="2400" b="1" dirty="0">
                <a:latin typeface="Times New Roman" pitchFamily="18" charset="0"/>
              </a:rPr>
              <a:t>提高增益时，带宽将变窄；反之，增益降低，带宽将变宽。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50189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765175"/>
            <a:ext cx="4724400" cy="762000"/>
          </a:xfrm>
        </p:spPr>
        <p:txBody>
          <a:bodyPr/>
          <a:lstStyle/>
          <a:p>
            <a:pPr algn="l"/>
            <a:r>
              <a:rPr lang="en-US" altLang="zh-CN" sz="3200">
                <a:latin typeface="华文行楷" pitchFamily="2" charset="-122"/>
                <a:ea typeface="华文行楷" pitchFamily="2" charset="-122"/>
              </a:rPr>
              <a:t>5. 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带宽增益积</a:t>
            </a:r>
            <a:r>
              <a:rPr lang="zh-CN" altLang="en-US" sz="2800" b="1">
                <a:latin typeface="宋体" pitchFamily="2" charset="-122"/>
              </a:rPr>
              <a:t>：定量分析</a:t>
            </a: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052513" y="2332038"/>
          <a:ext cx="40671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8" name="Equation" r:id="rId4" imgW="2108160" imgH="431640" progId="Equation.3">
                  <p:embed/>
                </p:oleObj>
              </mc:Choice>
              <mc:Fallback>
                <p:oleObj name="Equation" r:id="rId4" imgW="21081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2332038"/>
                        <a:ext cx="40671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089025" y="3170238"/>
          <a:ext cx="27971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9" name="Equation" r:id="rId6" imgW="1447560" imgH="253800" progId="Equation.3">
                  <p:embed/>
                </p:oleObj>
              </mc:Choice>
              <mc:Fallback>
                <p:oleObj name="Equation" r:id="rId6" imgW="144756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3170238"/>
                        <a:ext cx="27971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138238" y="1570038"/>
          <a:ext cx="424497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0" name="Equation" r:id="rId8" imgW="2197080" imgH="431640" progId="Equation.3">
                  <p:embed/>
                </p:oleObj>
              </mc:Choice>
              <mc:Fallback>
                <p:oleObj name="Equation" r:id="rId8" imgW="2197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1570038"/>
                        <a:ext cx="424497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5508625" y="1341438"/>
          <a:ext cx="297180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1" name="Photo Editor 照片" r:id="rId10" imgW="10676190" imgH="8504762" progId="MSPhotoEd.3">
                  <p:embed/>
                </p:oleObj>
              </mc:Choice>
              <mc:Fallback>
                <p:oleObj name="Photo Editor 照片" r:id="rId10" imgW="10676190" imgH="8504762" progId="MSPhotoEd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341438"/>
                        <a:ext cx="2971800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60425" y="3703638"/>
            <a:ext cx="7467600" cy="822325"/>
            <a:chOff x="528" y="2688"/>
            <a:chExt cx="4704" cy="518"/>
          </a:xfrm>
        </p:grpSpPr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528" y="2688"/>
              <a:ext cx="470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若</a:t>
              </a:r>
              <a:r>
                <a:rPr kumimoji="1" lang="en-US" altLang="zh-CN" sz="2400" b="1" i="1"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latin typeface="Times New Roman" pitchFamily="18" charset="0"/>
                </a:rPr>
                <a:t>be</a:t>
              </a:r>
              <a:r>
                <a:rPr kumimoji="1" lang="en-US" altLang="zh-CN" sz="2400" b="1">
                  <a:latin typeface="Times New Roman" pitchFamily="18" charset="0"/>
                </a:rPr>
                <a:t>&lt;&lt;</a:t>
              </a:r>
              <a:r>
                <a:rPr kumimoji="1" lang="en-US" altLang="zh-CN" sz="2400" b="1" i="1"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latin typeface="Times New Roman" pitchFamily="18" charset="0"/>
                </a:rPr>
                <a:t>b</a:t>
              </a:r>
              <a:r>
                <a:rPr kumimoji="1" lang="zh-CN" altLang="en-US" sz="2400" b="1">
                  <a:latin typeface="Times New Roman" pitchFamily="18" charset="0"/>
                </a:rPr>
                <a:t>、 </a:t>
              </a:r>
              <a:r>
                <a:rPr kumimoji="1" lang="en-US" altLang="zh-CN" sz="2400" b="1" i="1"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latin typeface="Times New Roman" pitchFamily="18" charset="0"/>
                </a:rPr>
                <a:t>s</a:t>
              </a:r>
              <a:r>
                <a:rPr kumimoji="1" lang="en-US" altLang="zh-CN" sz="2400" b="1">
                  <a:latin typeface="Times New Roman" pitchFamily="18" charset="0"/>
                </a:rPr>
                <a:t>&lt;&lt;</a:t>
              </a:r>
              <a:r>
                <a:rPr kumimoji="1" lang="en-US" altLang="zh-CN" sz="2400" b="1" i="1"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latin typeface="Times New Roman" pitchFamily="18" charset="0"/>
                </a:rPr>
                <a:t>b</a:t>
              </a:r>
              <a:r>
                <a:rPr kumimoji="1" lang="zh-CN" altLang="en-US" sz="2400" b="1">
                  <a:latin typeface="Times New Roman" pitchFamily="18" charset="0"/>
                </a:rPr>
                <a:t>、                              ，则可以证明图示电路的</a:t>
              </a:r>
              <a:endParaRPr kumimoji="1" lang="zh-CN" altLang="en-US" sz="2400" b="1" baseline="-25000">
                <a:latin typeface="Times New Roman" pitchFamily="18" charset="0"/>
              </a:endParaRPr>
            </a:p>
          </p:txBody>
        </p:sp>
        <p:graphicFrame>
          <p:nvGraphicFramePr>
            <p:cNvPr id="51209" name="Object 9"/>
            <p:cNvGraphicFramePr>
              <a:graphicFrameLocks noChangeAspect="1"/>
            </p:cNvGraphicFramePr>
            <p:nvPr/>
          </p:nvGraphicFramePr>
          <p:xfrm>
            <a:off x="2352" y="2688"/>
            <a:ext cx="1440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52" name="Equation" r:id="rId12" imgW="1282680" imgH="253800" progId="Equation.3">
                    <p:embed/>
                  </p:oleObj>
                </mc:Choice>
                <mc:Fallback>
                  <p:oleObj name="Equation" r:id="rId12" imgW="1282680" imgH="2538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688"/>
                          <a:ext cx="1440" cy="2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3082925" y="4237038"/>
          <a:ext cx="3027363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3" name="公式" r:id="rId14" imgW="1523880" imgH="444240" progId="Equation.3">
                  <p:embed/>
                </p:oleObj>
              </mc:Choice>
              <mc:Fallback>
                <p:oleObj name="公式" r:id="rId14" imgW="1523880" imgH="4442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4237038"/>
                        <a:ext cx="3027363" cy="88423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670425" y="4237038"/>
            <a:ext cx="3429000" cy="838200"/>
            <a:chOff x="2736" y="3024"/>
            <a:chExt cx="2160" cy="528"/>
          </a:xfrm>
        </p:grpSpPr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>
              <a:off x="2736" y="3552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3360" y="3552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4" name="AutoShape 14"/>
            <p:cNvSpPr>
              <a:spLocks/>
            </p:cNvSpPr>
            <p:nvPr/>
          </p:nvSpPr>
          <p:spPr bwMode="auto">
            <a:xfrm>
              <a:off x="3888" y="3024"/>
              <a:ext cx="1008" cy="432"/>
            </a:xfrm>
            <a:prstGeom prst="borderCallout1">
              <a:avLst>
                <a:gd name="adj1" fmla="val 16667"/>
                <a:gd name="adj2" fmla="val -4764"/>
                <a:gd name="adj3" fmla="val 86574"/>
                <a:gd name="adj4" fmla="val -31847"/>
              </a:avLst>
            </a:prstGeom>
            <a:solidFill>
              <a:srgbClr val="FFFFCC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000" b="1">
                  <a:latin typeface="Times New Roman" pitchFamily="18" charset="0"/>
                </a:rPr>
                <a:t>说明决定于管子参数</a:t>
              </a:r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 flipV="1">
              <a:off x="2880" y="3072"/>
              <a:ext cx="912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55625" y="5275285"/>
            <a:ext cx="7924800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CC0066"/>
                </a:solidFill>
                <a:latin typeface="Times New Roman" pitchFamily="18" charset="0"/>
              </a:rPr>
              <a:t>    </a:t>
            </a:r>
            <a:r>
              <a:rPr kumimoji="1" lang="en-US" altLang="zh-CN" sz="2400" b="1" dirty="0" smtClean="0">
                <a:solidFill>
                  <a:srgbClr val="CC0066"/>
                </a:solidFill>
                <a:latin typeface="Times New Roman" pitchFamily="18" charset="0"/>
              </a:rPr>
              <a:t>    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Times New Roman" pitchFamily="18" charset="0"/>
              </a:rPr>
              <a:t>对于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</a:rPr>
              <a:t>大多数放大电路，增益提高，带宽都将变窄。</a:t>
            </a:r>
          </a:p>
          <a:p>
            <a:pPr>
              <a:lnSpc>
                <a:spcPct val="110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</a:rPr>
              <a:t>    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Times New Roman" pitchFamily="18" charset="0"/>
              </a:rPr>
              <a:t>    要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</a:rPr>
              <a:t>想制作宽频带放大电路需用高频管，必要时需采用共基电路。</a:t>
            </a:r>
          </a:p>
        </p:txBody>
      </p:sp>
      <p:sp>
        <p:nvSpPr>
          <p:cNvPr id="51217" name="AutoShape 17"/>
          <p:cNvSpPr>
            <a:spLocks/>
          </p:cNvSpPr>
          <p:nvPr/>
        </p:nvSpPr>
        <p:spPr bwMode="auto">
          <a:xfrm>
            <a:off x="1393825" y="4618038"/>
            <a:ext cx="1331913" cy="449262"/>
          </a:xfrm>
          <a:prstGeom prst="borderCallout1">
            <a:avLst>
              <a:gd name="adj1" fmla="val 25440"/>
              <a:gd name="adj2" fmla="val 105722"/>
              <a:gd name="adj3" fmla="val 9894"/>
              <a:gd name="adj4" fmla="val 128009"/>
            </a:avLst>
          </a:prstGeom>
          <a:solidFill>
            <a:srgbClr val="FFFFCC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000" b="1">
                <a:latin typeface="Times New Roman" pitchFamily="18" charset="0"/>
              </a:rPr>
              <a:t>约为常量</a:t>
            </a:r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327025" y="171608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根据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6" grpId="0" build="p" autoUpdateAnimBg="0"/>
      <p:bldP spid="51217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714356"/>
            <a:ext cx="6119813" cy="762000"/>
          </a:xfrm>
        </p:spPr>
        <p:txBody>
          <a:bodyPr/>
          <a:lstStyle/>
          <a:p>
            <a:pPr algn="l"/>
            <a:r>
              <a:rPr lang="zh-CN" altLang="en-US" sz="3200" dirty="0">
                <a:ea typeface="华文行楷" pitchFamily="2" charset="-122"/>
              </a:rPr>
              <a:t>二、多级放大电路的频率响应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928688" y="3327400"/>
          <a:ext cx="60960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3" name="Photo Editor 照片" r:id="rId3" imgW="17137867" imgH="6961905" progId="MSPhotoEd.3">
                  <p:embed/>
                </p:oleObj>
              </mc:Choice>
              <mc:Fallback>
                <p:oleObj name="Photo Editor 照片" r:id="rId3" imgW="17137867" imgH="6961905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327400"/>
                        <a:ext cx="6096000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611188" y="1628775"/>
            <a:ext cx="8208962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华文行楷" pitchFamily="2" charset="-122"/>
                <a:ea typeface="华文行楷" pitchFamily="2" charset="-122"/>
              </a:rPr>
              <a:t>1. </a:t>
            </a:r>
            <a:r>
              <a:rPr kumimoji="1" lang="zh-CN" altLang="en-US" sz="2800" b="1">
                <a:latin typeface="华文行楷" pitchFamily="2" charset="-122"/>
                <a:ea typeface="华文行楷" pitchFamily="2" charset="-122"/>
              </a:rPr>
              <a:t>讨论</a:t>
            </a:r>
            <a:r>
              <a:rPr kumimoji="1" lang="zh-CN" altLang="en-US" sz="2400" b="1">
                <a:latin typeface="Times New Roman" pitchFamily="18" charset="0"/>
              </a:rPr>
              <a:t>： 一个两级放大电路每一级（已考虑了它们的相互影响）的幅频特性均如图所示。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928688" y="3327400"/>
          <a:ext cx="6096000" cy="247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4" name="Photo Editor 照片" r:id="rId5" imgW="17171429" imgH="6980952" progId="MSPhotoEd.3">
                  <p:embed/>
                </p:oleObj>
              </mc:Choice>
              <mc:Fallback>
                <p:oleObj name="Photo Editor 照片" r:id="rId5" imgW="17171429" imgH="6980952" progId="MSPhotoEd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327400"/>
                        <a:ext cx="6096000" cy="247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376488" y="3479800"/>
            <a:ext cx="1114425" cy="1103313"/>
            <a:chOff x="1497" y="2056"/>
            <a:chExt cx="702" cy="69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497" y="2271"/>
              <a:ext cx="0" cy="480"/>
              <a:chOff x="1536" y="1872"/>
              <a:chExt cx="0" cy="480"/>
            </a:xfrm>
          </p:grpSpPr>
          <p:sp>
            <p:nvSpPr>
              <p:cNvPr id="53256" name="Line 8"/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7" name="Line 9"/>
              <p:cNvSpPr>
                <a:spLocks noChangeShapeType="1"/>
              </p:cNvSpPr>
              <p:nvPr/>
            </p:nvSpPr>
            <p:spPr bwMode="auto">
              <a:xfrm flipV="1">
                <a:off x="1536" y="2208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58" name="AutoShape 10"/>
            <p:cNvSpPr>
              <a:spLocks/>
            </p:cNvSpPr>
            <p:nvPr/>
          </p:nvSpPr>
          <p:spPr bwMode="auto">
            <a:xfrm>
              <a:off x="1785" y="2056"/>
              <a:ext cx="414" cy="227"/>
            </a:xfrm>
            <a:prstGeom prst="borderCallout1">
              <a:avLst>
                <a:gd name="adj1" fmla="val 31718"/>
                <a:gd name="adj2" fmla="val -11593"/>
                <a:gd name="adj3" fmla="val 196917"/>
                <a:gd name="adj4" fmla="val -6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</a:rPr>
                <a:t>6dB</a:t>
              </a:r>
            </a:p>
          </p:txBody>
        </p:sp>
      </p:grp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2071688" y="4205288"/>
            <a:ext cx="32766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427538" y="3479800"/>
            <a:ext cx="1273175" cy="955675"/>
            <a:chOff x="2789" y="2056"/>
            <a:chExt cx="802" cy="602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789" y="2251"/>
              <a:ext cx="4" cy="407"/>
              <a:chOff x="2789" y="2251"/>
              <a:chExt cx="4" cy="407"/>
            </a:xfrm>
          </p:grpSpPr>
          <p:sp>
            <p:nvSpPr>
              <p:cNvPr id="53262" name="Line 14"/>
              <p:cNvSpPr>
                <a:spLocks noChangeShapeType="1"/>
              </p:cNvSpPr>
              <p:nvPr/>
            </p:nvSpPr>
            <p:spPr bwMode="auto">
              <a:xfrm>
                <a:off x="2789" y="2251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3" name="Line 15"/>
              <p:cNvSpPr>
                <a:spLocks noChangeShapeType="1"/>
              </p:cNvSpPr>
              <p:nvPr/>
            </p:nvSpPr>
            <p:spPr bwMode="auto">
              <a:xfrm flipV="1">
                <a:off x="2793" y="2514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64" name="AutoShape 16"/>
            <p:cNvSpPr>
              <a:spLocks/>
            </p:cNvSpPr>
            <p:nvPr/>
          </p:nvSpPr>
          <p:spPr bwMode="auto">
            <a:xfrm>
              <a:off x="3177" y="2056"/>
              <a:ext cx="414" cy="227"/>
            </a:xfrm>
            <a:prstGeom prst="borderCallout1">
              <a:avLst>
                <a:gd name="adj1" fmla="val 31718"/>
                <a:gd name="adj2" fmla="val -11593"/>
                <a:gd name="adj3" fmla="val 180176"/>
                <a:gd name="adj4" fmla="val -79954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</a:rPr>
                <a:t>3dB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2071688" y="4313238"/>
            <a:ext cx="3276600" cy="614362"/>
            <a:chOff x="1305" y="2581"/>
            <a:chExt cx="2064" cy="387"/>
          </a:xfrm>
        </p:grpSpPr>
        <p:sp>
          <p:nvSpPr>
            <p:cNvPr id="53266" name="Line 18"/>
            <p:cNvSpPr>
              <a:spLocks noChangeShapeType="1"/>
            </p:cNvSpPr>
            <p:nvPr/>
          </p:nvSpPr>
          <p:spPr bwMode="auto">
            <a:xfrm flipV="1">
              <a:off x="1770" y="2581"/>
              <a:ext cx="0" cy="31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 flipV="1">
              <a:off x="3273" y="2584"/>
              <a:ext cx="0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20"/>
            <p:cNvSpPr>
              <a:spLocks noChangeShapeType="1"/>
            </p:cNvSpPr>
            <p:nvPr/>
          </p:nvSpPr>
          <p:spPr bwMode="auto">
            <a:xfrm flipH="1">
              <a:off x="1305" y="2629"/>
              <a:ext cx="206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Oval 21"/>
            <p:cNvSpPr>
              <a:spLocks noChangeArrowheads="1"/>
            </p:cNvSpPr>
            <p:nvPr/>
          </p:nvSpPr>
          <p:spPr bwMode="auto">
            <a:xfrm>
              <a:off x="1733" y="260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0" name="Oval 22"/>
            <p:cNvSpPr>
              <a:spLocks noChangeArrowheads="1"/>
            </p:cNvSpPr>
            <p:nvPr/>
          </p:nvSpPr>
          <p:spPr bwMode="auto">
            <a:xfrm>
              <a:off x="3250" y="260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870200" y="4165600"/>
            <a:ext cx="496888" cy="1692275"/>
            <a:chOff x="1808" y="2488"/>
            <a:chExt cx="313" cy="1066"/>
          </a:xfrm>
        </p:grpSpPr>
        <p:sp>
          <p:nvSpPr>
            <p:cNvPr id="53272" name="Line 24"/>
            <p:cNvSpPr>
              <a:spLocks noChangeShapeType="1"/>
            </p:cNvSpPr>
            <p:nvPr/>
          </p:nvSpPr>
          <p:spPr bwMode="auto">
            <a:xfrm>
              <a:off x="1833" y="2536"/>
              <a:ext cx="0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3" name="Oval 25"/>
            <p:cNvSpPr>
              <a:spLocks noChangeArrowheads="1"/>
            </p:cNvSpPr>
            <p:nvPr/>
          </p:nvSpPr>
          <p:spPr bwMode="auto">
            <a:xfrm>
              <a:off x="1808" y="24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4" name="Text Box 26"/>
            <p:cNvSpPr txBox="1">
              <a:spLocks noChangeArrowheads="1"/>
            </p:cNvSpPr>
            <p:nvPr/>
          </p:nvSpPr>
          <p:spPr bwMode="auto">
            <a:xfrm>
              <a:off x="1833" y="330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2000" b="1" baseline="-25000">
                  <a:solidFill>
                    <a:srgbClr val="FF0000"/>
                  </a:solidFill>
                  <a:latin typeface="Times New Roman" pitchFamily="18" charset="0"/>
                </a:rPr>
                <a:t>L</a:t>
              </a:r>
              <a:endParaRPr kumimoji="1" lang="en-US" altLang="zh-CN" sz="20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4738688" y="4165600"/>
            <a:ext cx="457200" cy="1692275"/>
            <a:chOff x="2985" y="2488"/>
            <a:chExt cx="288" cy="1066"/>
          </a:xfrm>
        </p:grpSpPr>
        <p:sp>
          <p:nvSpPr>
            <p:cNvPr id="53276" name="Line 28"/>
            <p:cNvSpPr>
              <a:spLocks noChangeShapeType="1"/>
            </p:cNvSpPr>
            <p:nvPr/>
          </p:nvSpPr>
          <p:spPr bwMode="auto">
            <a:xfrm>
              <a:off x="3200" y="2536"/>
              <a:ext cx="0" cy="9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Oval 29"/>
            <p:cNvSpPr>
              <a:spLocks noChangeArrowheads="1"/>
            </p:cNvSpPr>
            <p:nvPr/>
          </p:nvSpPr>
          <p:spPr bwMode="auto">
            <a:xfrm>
              <a:off x="3177" y="24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8" name="Text Box 30"/>
            <p:cNvSpPr txBox="1">
              <a:spLocks noChangeArrowheads="1"/>
            </p:cNvSpPr>
            <p:nvPr/>
          </p:nvSpPr>
          <p:spPr bwMode="auto">
            <a:xfrm>
              <a:off x="2985" y="330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2000" b="1" baseline="-25000">
                  <a:solidFill>
                    <a:srgbClr val="FF0000"/>
                  </a:solidFill>
                  <a:latin typeface="Times New Roman" pitchFamily="18" charset="0"/>
                </a:rPr>
                <a:t>H</a:t>
              </a:r>
              <a:endParaRPr kumimoji="1" lang="en-US" altLang="zh-CN" sz="20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53279" name="AutoShape 31"/>
          <p:cNvSpPr>
            <a:spLocks/>
          </p:cNvSpPr>
          <p:nvPr/>
        </p:nvSpPr>
        <p:spPr bwMode="auto">
          <a:xfrm>
            <a:off x="6491288" y="4927600"/>
            <a:ext cx="1752600" cy="481013"/>
          </a:xfrm>
          <a:prstGeom prst="borderCallout1">
            <a:avLst>
              <a:gd name="adj1" fmla="val 23764"/>
              <a:gd name="adj2" fmla="val -4347"/>
              <a:gd name="adj3" fmla="val 66995"/>
              <a:gd name="adj4" fmla="val -80343"/>
            </a:avLst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400" b="1">
                <a:latin typeface="Times New Roman" pitchFamily="18" charset="0"/>
              </a:rPr>
              <a:t>≈0.643</a:t>
            </a:r>
            <a:r>
              <a:rPr lang="en-US" altLang="zh-CN" sz="2400" b="1" i="1">
                <a:latin typeface="Times New Roman" pitchFamily="18" charset="0"/>
              </a:rPr>
              <a:t>f</a:t>
            </a:r>
            <a:r>
              <a:rPr lang="en-US" altLang="zh-CN" sz="2400" b="1" baseline="-25000">
                <a:latin typeface="Times New Roman" pitchFamily="18" charset="0"/>
              </a:rPr>
              <a:t>H1</a:t>
            </a:r>
            <a:endParaRPr lang="en-US" altLang="zh-CN" sz="2400" b="1">
              <a:latin typeface="Times New Roman" pitchFamily="18" charset="0"/>
            </a:endParaRPr>
          </a:p>
        </p:txBody>
      </p:sp>
      <p:graphicFrame>
        <p:nvGraphicFramePr>
          <p:cNvPr id="53280" name="Object 32"/>
          <p:cNvGraphicFramePr>
            <a:graphicFrameLocks noChangeAspect="1"/>
          </p:cNvGraphicFramePr>
          <p:nvPr/>
        </p:nvGraphicFramePr>
        <p:xfrm>
          <a:off x="1692275" y="2565400"/>
          <a:ext cx="52546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5" name="Equation" r:id="rId7" imgW="2577960" imgH="279360" progId="Equation.3">
                  <p:embed/>
                </p:oleObj>
              </mc:Choice>
              <mc:Fallback>
                <p:oleObj name="Equation" r:id="rId7" imgW="2577960" imgH="279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65400"/>
                        <a:ext cx="5254625" cy="5699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1538288" y="59182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A50021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baseline="-25000">
                <a:solidFill>
                  <a:srgbClr val="A50021"/>
                </a:solidFill>
                <a:latin typeface="Times New Roman" pitchFamily="18" charset="0"/>
              </a:rPr>
              <a:t>L</a:t>
            </a:r>
            <a:r>
              <a:rPr kumimoji="1" lang="en-US" altLang="zh-CN" sz="2400" b="1">
                <a:solidFill>
                  <a:srgbClr val="A50021"/>
                </a:solidFill>
                <a:latin typeface="Times New Roman" pitchFamily="18" charset="0"/>
              </a:rPr>
              <a:t>&gt; </a:t>
            </a:r>
            <a:r>
              <a:rPr kumimoji="1" lang="en-US" altLang="zh-CN" sz="2400" b="1" i="1">
                <a:solidFill>
                  <a:srgbClr val="A50021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baseline="-25000">
                <a:solidFill>
                  <a:srgbClr val="A50021"/>
                </a:solidFill>
                <a:latin typeface="Times New Roman" pitchFamily="18" charset="0"/>
              </a:rPr>
              <a:t>L1</a:t>
            </a:r>
            <a:r>
              <a:rPr kumimoji="1" lang="zh-CN" altLang="en-US" sz="2400" b="1">
                <a:solidFill>
                  <a:srgbClr val="A50021"/>
                </a:solidFill>
                <a:latin typeface="Times New Roman" pitchFamily="18" charset="0"/>
              </a:rPr>
              <a:t>， </a:t>
            </a:r>
            <a:r>
              <a:rPr kumimoji="1" lang="en-US" altLang="zh-CN" sz="2400" b="1" i="1">
                <a:solidFill>
                  <a:srgbClr val="A50021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baseline="-25000">
                <a:solidFill>
                  <a:srgbClr val="A50021"/>
                </a:solidFill>
                <a:latin typeface="Times New Roman" pitchFamily="18" charset="0"/>
              </a:rPr>
              <a:t>H</a:t>
            </a:r>
            <a:r>
              <a:rPr kumimoji="1" lang="en-US" altLang="zh-CN" sz="2400" b="1">
                <a:solidFill>
                  <a:srgbClr val="A50021"/>
                </a:solidFill>
                <a:latin typeface="Times New Roman" pitchFamily="18" charset="0"/>
              </a:rPr>
              <a:t>&lt; </a:t>
            </a:r>
            <a:r>
              <a:rPr kumimoji="1" lang="en-US" altLang="zh-CN" sz="2400" b="1" i="1">
                <a:solidFill>
                  <a:srgbClr val="A50021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1" baseline="-25000">
                <a:solidFill>
                  <a:srgbClr val="A50021"/>
                </a:solidFill>
                <a:latin typeface="Times New Roman" pitchFamily="18" charset="0"/>
              </a:rPr>
              <a:t>H1</a:t>
            </a:r>
            <a:r>
              <a:rPr kumimoji="1" lang="zh-CN" altLang="en-US" sz="2400" b="1">
                <a:solidFill>
                  <a:srgbClr val="A50021"/>
                </a:solidFill>
                <a:latin typeface="Times New Roman" pitchFamily="18" charset="0"/>
              </a:rPr>
              <a:t>，频带变窄！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9" grpId="0" animBg="1"/>
      <p:bldP spid="53279" grpId="0" animBg="1" autoUpdateAnimBg="0"/>
      <p:bldP spid="53281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65175"/>
            <a:ext cx="7848600" cy="685800"/>
          </a:xfrm>
        </p:spPr>
        <p:txBody>
          <a:bodyPr/>
          <a:lstStyle/>
          <a:p>
            <a:pPr algn="l"/>
            <a:r>
              <a:rPr lang="en-US" altLang="zh-CN" sz="2800">
                <a:latin typeface="华文行楷" pitchFamily="2" charset="-122"/>
                <a:ea typeface="华文行楷" pitchFamily="2" charset="-122"/>
              </a:rPr>
              <a:t>2.  </a:t>
            </a:r>
            <a:r>
              <a:rPr lang="zh-CN" altLang="en-US" sz="2800">
                <a:latin typeface="华文行楷" pitchFamily="2" charset="-122"/>
                <a:ea typeface="华文行楷" pitchFamily="2" charset="-122"/>
              </a:rPr>
              <a:t>多级放大电路的频率响应与各级的关系</a:t>
            </a:r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2339975" y="2349500"/>
          <a:ext cx="3889375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7" name="公式" r:id="rId3" imgW="1968480" imgH="711000" progId="Equation.3">
                  <p:embed/>
                </p:oleObj>
              </mc:Choice>
              <mc:Fallback>
                <p:oleObj name="公式" r:id="rId3" imgW="196848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349500"/>
                        <a:ext cx="3889375" cy="140493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995363" y="5541963"/>
          <a:ext cx="46482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8" name="Equation" r:id="rId5" imgW="2273040" imgH="495000" progId="Equation.3">
                  <p:embed/>
                </p:oleObj>
              </mc:Choice>
              <mc:Fallback>
                <p:oleObj name="Equation" r:id="rId5" imgW="2273040" imgH="495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5541963"/>
                        <a:ext cx="4648200" cy="94138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468313" y="1412875"/>
            <a:ext cx="84312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   </a:t>
            </a:r>
            <a:r>
              <a:rPr kumimoji="1" lang="zh-CN" altLang="en-US" sz="2400" b="1">
                <a:latin typeface="Times New Roman" pitchFamily="18" charset="0"/>
              </a:rPr>
              <a:t>对于</a:t>
            </a:r>
            <a:r>
              <a:rPr kumimoji="1" lang="en-US" altLang="zh-CN" sz="2400" b="1" i="1">
                <a:latin typeface="Times New Roman" pitchFamily="18" charset="0"/>
              </a:rPr>
              <a:t>n</a:t>
            </a:r>
            <a:r>
              <a:rPr kumimoji="1" lang="zh-CN" altLang="en-US" sz="2400" b="1">
                <a:latin typeface="Times New Roman" pitchFamily="18" charset="0"/>
              </a:rPr>
              <a:t>级放大电路，若各级的下、上限频率分别为</a:t>
            </a:r>
            <a:r>
              <a:rPr kumimoji="1" lang="en-US" altLang="zh-CN" sz="2400" b="1" i="1">
                <a:latin typeface="Times New Roman" pitchFamily="18" charset="0"/>
              </a:rPr>
              <a:t>f</a:t>
            </a:r>
            <a:r>
              <a:rPr kumimoji="1" lang="en-US" altLang="zh-CN" sz="2400" b="1" baseline="-25000">
                <a:latin typeface="Times New Roman" pitchFamily="18" charset="0"/>
              </a:rPr>
              <a:t>L1</a:t>
            </a:r>
            <a:r>
              <a:rPr kumimoji="1" lang="zh-CN" altLang="en-US" sz="2400" b="1">
                <a:latin typeface="Times New Roman" pitchFamily="18" charset="0"/>
              </a:rPr>
              <a:t>～ </a:t>
            </a:r>
            <a:r>
              <a:rPr kumimoji="1" lang="en-US" altLang="zh-CN" sz="2400" b="1" i="1">
                <a:latin typeface="Times New Roman" pitchFamily="18" charset="0"/>
              </a:rPr>
              <a:t>f</a:t>
            </a:r>
            <a:r>
              <a:rPr kumimoji="1" lang="en-US" altLang="zh-CN" sz="2400" b="1" baseline="-25000">
                <a:latin typeface="Times New Roman" pitchFamily="18" charset="0"/>
              </a:rPr>
              <a:t>L</a:t>
            </a:r>
            <a:r>
              <a:rPr kumimoji="1" lang="en-US" altLang="zh-CN" sz="2400" b="1" i="1" baseline="-25000">
                <a:latin typeface="Times New Roman" pitchFamily="18" charset="0"/>
              </a:rPr>
              <a:t>n</a:t>
            </a:r>
            <a:r>
              <a:rPr kumimoji="1" lang="zh-CN" altLang="en-US" sz="2400" b="1" i="1">
                <a:latin typeface="Times New Roman" pitchFamily="18" charset="0"/>
              </a:rPr>
              <a:t>、 </a:t>
            </a:r>
            <a:r>
              <a:rPr kumimoji="1" lang="en-US" altLang="zh-CN" sz="2400" b="1" i="1">
                <a:latin typeface="Times New Roman" pitchFamily="18" charset="0"/>
              </a:rPr>
              <a:t>f</a:t>
            </a:r>
            <a:r>
              <a:rPr kumimoji="1" lang="en-US" altLang="zh-CN" sz="2400" b="1" baseline="-25000">
                <a:latin typeface="Times New Roman" pitchFamily="18" charset="0"/>
              </a:rPr>
              <a:t>H1</a:t>
            </a:r>
            <a:r>
              <a:rPr kumimoji="1" lang="zh-CN" altLang="en-US" sz="2400" b="1">
                <a:latin typeface="Times New Roman" pitchFamily="18" charset="0"/>
              </a:rPr>
              <a:t>～ </a:t>
            </a:r>
            <a:r>
              <a:rPr kumimoji="1" lang="en-US" altLang="zh-CN" sz="2400" b="1" i="1">
                <a:latin typeface="Times New Roman" pitchFamily="18" charset="0"/>
              </a:rPr>
              <a:t>f</a:t>
            </a:r>
            <a:r>
              <a:rPr kumimoji="1" lang="en-US" altLang="zh-CN" sz="2400" b="1" baseline="-25000">
                <a:latin typeface="Times New Roman" pitchFamily="18" charset="0"/>
              </a:rPr>
              <a:t>H</a:t>
            </a:r>
            <a:r>
              <a:rPr kumimoji="1" lang="en-US" altLang="zh-CN" sz="2400" b="1" i="1" baseline="-25000">
                <a:latin typeface="Times New Roman" pitchFamily="18" charset="0"/>
              </a:rPr>
              <a:t>n</a:t>
            </a:r>
            <a:r>
              <a:rPr kumimoji="1" lang="zh-CN" altLang="en-US" sz="2400" b="1">
                <a:latin typeface="Times New Roman" pitchFamily="18" charset="0"/>
              </a:rPr>
              <a:t>，整个电路的下、上限频率分别为</a:t>
            </a:r>
            <a:r>
              <a:rPr kumimoji="1" lang="en-US" altLang="zh-CN" sz="2400" b="1" i="1">
                <a:latin typeface="Times New Roman" pitchFamily="18" charset="0"/>
              </a:rPr>
              <a:t>f</a:t>
            </a:r>
            <a:r>
              <a:rPr kumimoji="1" lang="en-US" altLang="zh-CN" sz="2400" b="1" baseline="-25000">
                <a:latin typeface="Times New Roman" pitchFamily="18" charset="0"/>
              </a:rPr>
              <a:t>L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zh-CN" altLang="en-US" sz="2400" b="1" i="1">
                <a:latin typeface="Times New Roman" pitchFamily="18" charset="0"/>
              </a:rPr>
              <a:t> </a:t>
            </a:r>
            <a:r>
              <a:rPr kumimoji="1" lang="en-US" altLang="zh-CN" sz="2400" b="1" i="1">
                <a:latin typeface="Times New Roman" pitchFamily="18" charset="0"/>
              </a:rPr>
              <a:t>f</a:t>
            </a:r>
            <a:r>
              <a:rPr kumimoji="1" lang="en-US" altLang="zh-CN" sz="2400" b="1" baseline="-25000">
                <a:latin typeface="Times New Roman" pitchFamily="18" charset="0"/>
              </a:rPr>
              <a:t>H</a:t>
            </a:r>
            <a:r>
              <a:rPr kumimoji="1" lang="zh-CN" altLang="en-US" sz="2400" b="1">
                <a:latin typeface="Times New Roman" pitchFamily="18" charset="0"/>
              </a:rPr>
              <a:t>，则</a:t>
            </a:r>
            <a:endParaRPr kumimoji="1" lang="zh-CN" altLang="en-US" sz="2400" b="1" baseline="-25000"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2775" y="3860800"/>
            <a:ext cx="4038600" cy="1598613"/>
            <a:chOff x="432" y="2256"/>
            <a:chExt cx="2544" cy="1007"/>
          </a:xfrm>
        </p:grpSpPr>
        <p:graphicFrame>
          <p:nvGraphicFramePr>
            <p:cNvPr id="54279" name="Object 7"/>
            <p:cNvGraphicFramePr>
              <a:graphicFrameLocks noChangeAspect="1"/>
            </p:cNvGraphicFramePr>
            <p:nvPr/>
          </p:nvGraphicFramePr>
          <p:xfrm>
            <a:off x="1008" y="2256"/>
            <a:ext cx="1968" cy="10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89" name="Equation" r:id="rId7" imgW="1460160" imgH="914400" progId="Equation.3">
                    <p:embed/>
                  </p:oleObj>
                </mc:Choice>
                <mc:Fallback>
                  <p:oleObj name="Equation" r:id="rId7" imgW="1460160" imgH="9144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56"/>
                          <a:ext cx="1968" cy="10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0" name="Text Box 8"/>
            <p:cNvSpPr txBox="1">
              <a:spLocks noChangeArrowheads="1"/>
            </p:cNvSpPr>
            <p:nvPr/>
          </p:nvSpPr>
          <p:spPr bwMode="auto">
            <a:xfrm>
              <a:off x="432" y="2592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由于</a:t>
              </a:r>
            </a:p>
          </p:txBody>
        </p:sp>
      </p:grp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4805363" y="4398963"/>
            <a:ext cx="350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求解使增益下降</a:t>
            </a:r>
            <a:r>
              <a:rPr kumimoji="1" lang="en-US" altLang="zh-CN" sz="2400" b="1">
                <a:latin typeface="Times New Roman" pitchFamily="18" charset="0"/>
              </a:rPr>
              <a:t>3dB</a:t>
            </a:r>
            <a:r>
              <a:rPr kumimoji="1" lang="zh-CN" altLang="en-US" sz="2400" b="1">
                <a:latin typeface="Times New Roman" pitchFamily="18" charset="0"/>
              </a:rPr>
              <a:t>的频率，经修正，可得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872163" y="5770563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1.1</a:t>
            </a:r>
            <a:r>
              <a:rPr kumimoji="1" lang="zh-CN" altLang="en-US" sz="2400" b="1">
                <a:latin typeface="Times New Roman" pitchFamily="18" charset="0"/>
              </a:rPr>
              <a:t>为修正系数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uild="p" autoUpdateAnimBg="0"/>
      <p:bldP spid="54281" grpId="0" build="p" autoUpdateAnimBg="0"/>
      <p:bldP spid="54282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7772400" cy="533400"/>
          </a:xfrm>
          <a:noFill/>
        </p:spPr>
        <p:txBody>
          <a:bodyPr/>
          <a:lstStyle/>
          <a:p>
            <a:pPr algn="l"/>
            <a:r>
              <a:rPr lang="zh-CN" altLang="zh-CN" sz="3600">
                <a:ea typeface="华文行楷" pitchFamily="2" charset="-122"/>
              </a:rPr>
              <a:t>讨论一</a:t>
            </a:r>
            <a:endParaRPr lang="zh-CN" altLang="en-US" sz="3600">
              <a:ea typeface="华文行楷" pitchFamily="2" charset="-122"/>
            </a:endParaRP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2843213" y="1484313"/>
          <a:ext cx="3352800" cy="294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05" name="Photo Editor 照片" r:id="rId3" imgW="27971429" imgH="11247619" progId="MSPhotoEd.3">
                  <p:embed/>
                </p:oleObj>
              </mc:Choice>
              <mc:Fallback>
                <p:oleObj name="Photo Editor 照片" r:id="rId3" imgW="27971429" imgH="11247619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250" r="28751" b="12694"/>
                      <a:stretch>
                        <a:fillRect/>
                      </a:stretch>
                    </p:blipFill>
                    <p:spPr bwMode="auto">
                      <a:xfrm>
                        <a:off x="2843213" y="1484313"/>
                        <a:ext cx="3352800" cy="294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611188" y="4508500"/>
            <a:ext cx="813593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      1. 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信号频率为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0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～∞时电压放大倍数的表达式？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      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2. 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若所有的电容容量都相同，则下限频率等于多少？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1511300" y="1165225"/>
          <a:ext cx="6096000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3" name="Photo Editor 照片" r:id="rId4" imgW="17438095" imgH="5858693" progId="MSPhotoEd.3">
                  <p:embed/>
                </p:oleObj>
              </mc:Choice>
              <mc:Fallback>
                <p:oleObj name="Photo Editor 照片" r:id="rId4" imgW="17438095" imgH="5858693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165225"/>
                        <a:ext cx="6096000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95284"/>
            <a:ext cx="7772400" cy="719138"/>
          </a:xfrm>
          <a:noFill/>
        </p:spPr>
        <p:txBody>
          <a:bodyPr/>
          <a:lstStyle/>
          <a:p>
            <a:pPr algn="l"/>
            <a:r>
              <a:rPr lang="zh-CN" altLang="zh-CN" sz="2800" dirty="0">
                <a:ea typeface="华文行楷" pitchFamily="2" charset="-122"/>
              </a:rPr>
              <a:t>时间常数分析：</a:t>
            </a:r>
            <a:endParaRPr lang="zh-CN" altLang="en-US" sz="2800" dirty="0">
              <a:ea typeface="华文行楷" pitchFamily="2" charset="-122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1816100" y="3222625"/>
          <a:ext cx="59372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4" name="Equation" r:id="rId6" imgW="2946240" imgH="241200" progId="Equation.3">
                  <p:embed/>
                </p:oleObj>
              </mc:Choice>
              <mc:Fallback>
                <p:oleObj name="Equation" r:id="rId6" imgW="29462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3222625"/>
                        <a:ext cx="59372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4787900" y="3832225"/>
          <a:ext cx="35052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5" name="Equation" r:id="rId8" imgW="1739880" imgH="228600" progId="Equation.3">
                  <p:embed/>
                </p:oleObj>
              </mc:Choice>
              <mc:Fallback>
                <p:oleObj name="Equation" r:id="rId8" imgW="17398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832225"/>
                        <a:ext cx="3505200" cy="46037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4787900" y="4365625"/>
          <a:ext cx="21336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6" name="Equation" r:id="rId10" imgW="1041120" imgH="228600" progId="Equation.3">
                  <p:embed/>
                </p:oleObj>
              </mc:Choice>
              <mc:Fallback>
                <p:oleObj name="Equation" r:id="rId10" imgW="104112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365625"/>
                        <a:ext cx="2133600" cy="4683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4775200" y="4903788"/>
          <a:ext cx="41148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7" name="Equation" r:id="rId12" imgW="2108160" imgH="419040" progId="Equation.3">
                  <p:embed/>
                </p:oleObj>
              </mc:Choice>
              <mc:Fallback>
                <p:oleObj name="Equation" r:id="rId12" imgW="210816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4903788"/>
                        <a:ext cx="4114800" cy="81597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2273300" y="6042025"/>
          <a:ext cx="52641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8" name="Equation" r:id="rId14" imgW="2387520" imgH="279360" progId="Equation.3">
                  <p:embed/>
                </p:oleObj>
              </mc:Choice>
              <mc:Fallback>
                <p:oleObj name="Equation" r:id="rId14" imgW="2387520" imgH="2793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6042025"/>
                        <a:ext cx="5264150" cy="61436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20700" y="3832225"/>
            <a:ext cx="4267200" cy="533400"/>
            <a:chOff x="336" y="2256"/>
            <a:chExt cx="2688" cy="336"/>
          </a:xfrm>
        </p:grpSpPr>
        <p:sp>
          <p:nvSpPr>
            <p:cNvPr id="56330" name="Text Box 10"/>
            <p:cNvSpPr txBox="1">
              <a:spLocks noChangeArrowheads="1"/>
            </p:cNvSpPr>
            <p:nvPr/>
          </p:nvSpPr>
          <p:spPr bwMode="auto">
            <a:xfrm>
              <a:off x="336" y="2256"/>
              <a:ext cx="26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C</a:t>
              </a:r>
              <a:r>
                <a:rPr kumimoji="1" lang="en-US" altLang="zh-CN" sz="2400" b="1" baseline="-25000">
                  <a:latin typeface="Times New Roman" pitchFamily="18" charset="0"/>
                </a:rPr>
                <a:t>2</a:t>
              </a:r>
              <a:r>
                <a:rPr kumimoji="1" lang="zh-CN" altLang="en-US" sz="2400" b="1">
                  <a:latin typeface="Times New Roman" pitchFamily="18" charset="0"/>
                </a:rPr>
                <a:t>、</a:t>
              </a:r>
              <a:r>
                <a:rPr kumimoji="1" lang="en-US" altLang="zh-CN" sz="2400" b="1" i="1">
                  <a:latin typeface="Times New Roman" pitchFamily="18" charset="0"/>
                </a:rPr>
                <a:t>C</a:t>
              </a:r>
              <a:r>
                <a:rPr kumimoji="1" lang="en-US" altLang="zh-CN" sz="2400" b="1" baseline="-25000">
                  <a:latin typeface="Times New Roman" pitchFamily="18" charset="0"/>
                </a:rPr>
                <a:t>e</a:t>
              </a:r>
              <a:r>
                <a:rPr kumimoji="1" lang="zh-CN" altLang="en-US" sz="2400" b="1">
                  <a:latin typeface="Times New Roman" pitchFamily="18" charset="0"/>
                </a:rPr>
                <a:t>短路，     开路，求出</a:t>
              </a:r>
            </a:p>
          </p:txBody>
        </p:sp>
        <p:graphicFrame>
          <p:nvGraphicFramePr>
            <p:cNvPr id="56331" name="Object 11"/>
            <p:cNvGraphicFramePr>
              <a:graphicFrameLocks noChangeAspect="1"/>
            </p:cNvGraphicFramePr>
            <p:nvPr/>
          </p:nvGraphicFramePr>
          <p:xfrm>
            <a:off x="1488" y="2256"/>
            <a:ext cx="28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59" name="Equation" r:id="rId16" imgW="203040" imgH="241200" progId="Equation.3">
                    <p:embed/>
                  </p:oleObj>
                </mc:Choice>
                <mc:Fallback>
                  <p:oleObj name="Equation" r:id="rId16" imgW="203040" imgH="2412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256"/>
                          <a:ext cx="284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20700" y="4365625"/>
            <a:ext cx="4267200" cy="533400"/>
            <a:chOff x="336" y="2592"/>
            <a:chExt cx="2688" cy="336"/>
          </a:xfrm>
        </p:grpSpPr>
        <p:sp>
          <p:nvSpPr>
            <p:cNvPr id="56333" name="Text Box 13"/>
            <p:cNvSpPr txBox="1">
              <a:spLocks noChangeArrowheads="1"/>
            </p:cNvSpPr>
            <p:nvPr/>
          </p:nvSpPr>
          <p:spPr bwMode="auto">
            <a:xfrm>
              <a:off x="336" y="2592"/>
              <a:ext cx="26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C</a:t>
              </a:r>
              <a:r>
                <a:rPr kumimoji="1" lang="en-US" altLang="zh-CN" sz="2400" b="1" baseline="-25000">
                  <a:latin typeface="Times New Roman" pitchFamily="18" charset="0"/>
                </a:rPr>
                <a:t>1</a:t>
              </a:r>
              <a:r>
                <a:rPr kumimoji="1" lang="zh-CN" altLang="en-US" sz="2400" b="1">
                  <a:latin typeface="Times New Roman" pitchFamily="18" charset="0"/>
                </a:rPr>
                <a:t>、</a:t>
              </a:r>
              <a:r>
                <a:rPr kumimoji="1" lang="en-US" altLang="zh-CN" sz="2400" b="1" i="1">
                  <a:latin typeface="Times New Roman" pitchFamily="18" charset="0"/>
                </a:rPr>
                <a:t>C</a:t>
              </a:r>
              <a:r>
                <a:rPr kumimoji="1" lang="en-US" altLang="zh-CN" sz="2400" b="1" baseline="-25000">
                  <a:latin typeface="Times New Roman" pitchFamily="18" charset="0"/>
                </a:rPr>
                <a:t>e</a:t>
              </a:r>
              <a:r>
                <a:rPr kumimoji="1" lang="zh-CN" altLang="en-US" sz="2400" b="1">
                  <a:latin typeface="Times New Roman" pitchFamily="18" charset="0"/>
                </a:rPr>
                <a:t>短路，     开路，求出</a:t>
              </a:r>
            </a:p>
          </p:txBody>
        </p:sp>
        <p:graphicFrame>
          <p:nvGraphicFramePr>
            <p:cNvPr id="56334" name="Object 14"/>
            <p:cNvGraphicFramePr>
              <a:graphicFrameLocks noChangeAspect="1"/>
            </p:cNvGraphicFramePr>
            <p:nvPr/>
          </p:nvGraphicFramePr>
          <p:xfrm>
            <a:off x="1488" y="2592"/>
            <a:ext cx="28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60" name="Equation" r:id="rId18" imgW="203040" imgH="241200" progId="Equation.3">
                    <p:embed/>
                  </p:oleObj>
                </mc:Choice>
                <mc:Fallback>
                  <p:oleObj name="Equation" r:id="rId18" imgW="203040" imgH="2412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592"/>
                          <a:ext cx="284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20700" y="5051425"/>
            <a:ext cx="4572000" cy="533400"/>
            <a:chOff x="336" y="3024"/>
            <a:chExt cx="2880" cy="336"/>
          </a:xfrm>
        </p:grpSpPr>
        <p:sp>
          <p:nvSpPr>
            <p:cNvPr id="56336" name="Text Box 16"/>
            <p:cNvSpPr txBox="1">
              <a:spLocks noChangeArrowheads="1"/>
            </p:cNvSpPr>
            <p:nvPr/>
          </p:nvSpPr>
          <p:spPr bwMode="auto">
            <a:xfrm>
              <a:off x="336" y="3024"/>
              <a:ext cx="28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C</a:t>
              </a:r>
              <a:r>
                <a:rPr kumimoji="1" lang="en-US" altLang="zh-CN" sz="2400" b="1" baseline="-25000">
                  <a:latin typeface="Times New Roman" pitchFamily="18" charset="0"/>
                </a:rPr>
                <a:t>1</a:t>
              </a:r>
              <a:r>
                <a:rPr kumimoji="1" lang="zh-CN" altLang="en-US" sz="2400" b="1">
                  <a:latin typeface="Times New Roman" pitchFamily="18" charset="0"/>
                </a:rPr>
                <a:t>、</a:t>
              </a:r>
              <a:r>
                <a:rPr kumimoji="1" lang="en-US" altLang="zh-CN" sz="2400" b="1" i="1">
                  <a:latin typeface="Times New Roman" pitchFamily="18" charset="0"/>
                </a:rPr>
                <a:t>C</a:t>
              </a:r>
              <a:r>
                <a:rPr kumimoji="1" lang="en-US" altLang="zh-CN" sz="2400" b="1" baseline="-25000">
                  <a:latin typeface="Times New Roman" pitchFamily="18" charset="0"/>
                </a:rPr>
                <a:t>2</a:t>
              </a:r>
              <a:r>
                <a:rPr kumimoji="1" lang="zh-CN" altLang="en-US" sz="2400" b="1">
                  <a:latin typeface="Times New Roman" pitchFamily="18" charset="0"/>
                </a:rPr>
                <a:t>短路，     开路，求出</a:t>
              </a:r>
            </a:p>
          </p:txBody>
        </p:sp>
        <p:graphicFrame>
          <p:nvGraphicFramePr>
            <p:cNvPr id="56337" name="Object 17"/>
            <p:cNvGraphicFramePr>
              <a:graphicFrameLocks noChangeAspect="1"/>
            </p:cNvGraphicFramePr>
            <p:nvPr/>
          </p:nvGraphicFramePr>
          <p:xfrm>
            <a:off x="1536" y="3024"/>
            <a:ext cx="28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61" name="Equation" r:id="rId19" imgW="203040" imgH="241200" progId="Equation.3">
                    <p:embed/>
                  </p:oleObj>
                </mc:Choice>
                <mc:Fallback>
                  <p:oleObj name="Equation" r:id="rId19" imgW="203040" imgH="2412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024"/>
                          <a:ext cx="284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520700" y="5546725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C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、 </a:t>
            </a:r>
            <a:r>
              <a:rPr kumimoji="1" lang="en-US" altLang="zh-CN" sz="2400" b="1" i="1">
                <a:latin typeface="Times New Roman" pitchFamily="18" charset="0"/>
              </a:rPr>
              <a:t>C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、 </a:t>
            </a:r>
            <a:r>
              <a:rPr kumimoji="1" lang="en-US" altLang="zh-CN" sz="2400" b="1" i="1">
                <a:latin typeface="Times New Roman" pitchFamily="18" charset="0"/>
              </a:rPr>
              <a:t>C</a:t>
            </a:r>
            <a:r>
              <a:rPr kumimoji="1" lang="en-US" altLang="zh-CN" sz="2400" b="1" baseline="-25000">
                <a:latin typeface="Times New Roman" pitchFamily="18" charset="0"/>
              </a:rPr>
              <a:t>e</a:t>
            </a:r>
            <a:r>
              <a:rPr kumimoji="1" lang="zh-CN" altLang="en-US" sz="2400" b="1">
                <a:latin typeface="Times New Roman" pitchFamily="18" charset="0"/>
              </a:rPr>
              <a:t>短路，求出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56339" name="AutoShape 19"/>
          <p:cNvSpPr>
            <a:spLocks/>
          </p:cNvSpPr>
          <p:nvPr/>
        </p:nvSpPr>
        <p:spPr bwMode="auto">
          <a:xfrm>
            <a:off x="1822450" y="3103563"/>
            <a:ext cx="5761038" cy="609600"/>
          </a:xfrm>
          <a:prstGeom prst="borderCallout1">
            <a:avLst>
              <a:gd name="adj1" fmla="val 18750"/>
              <a:gd name="adj2" fmla="val 101324"/>
              <a:gd name="adj3" fmla="val 288282"/>
              <a:gd name="adj4" fmla="val 105292"/>
            </a:avLst>
          </a:prstGeom>
          <a:solidFill>
            <a:srgbClr val="FFFFCC"/>
          </a:solidFill>
          <a:ln w="19050">
            <a:solidFill>
              <a:srgbClr val="990033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l-GR" sz="2400" b="1">
                <a:latin typeface="Times New Roman" pitchFamily="18" charset="0"/>
                <a:cs typeface="Times New Roman" pitchFamily="18" charset="0"/>
              </a:rPr>
              <a:t>若电容值均相等，则</a:t>
            </a:r>
            <a:r>
              <a:rPr kumimoji="1" lang="el-GR" altLang="zh-CN" sz="2800" b="1" i="1">
                <a:latin typeface="Times New Roman" pitchFamily="18" charset="0"/>
                <a:cs typeface="Times New Roman" pitchFamily="18" charset="0"/>
              </a:rPr>
              <a:t>τ</a:t>
            </a:r>
            <a:r>
              <a:rPr kumimoji="1" lang="en-US" altLang="zh-CN" sz="2800" b="1" baseline="-2500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kumimoji="1"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l-GR" altLang="zh-CN" sz="2800" b="1" i="1">
                <a:latin typeface="Times New Roman" pitchFamily="18" charset="0"/>
              </a:rPr>
              <a:t>τ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zh-CN" altLang="en-US" sz="2800" b="1">
                <a:latin typeface="Times New Roman" pitchFamily="18" charset="0"/>
              </a:rPr>
              <a:t>、</a:t>
            </a:r>
            <a:r>
              <a:rPr kumimoji="1" lang="el-GR" altLang="zh-CN" sz="2800" b="1" i="1">
                <a:latin typeface="Times New Roman" pitchFamily="18" charset="0"/>
              </a:rPr>
              <a:t>τ</a:t>
            </a:r>
            <a:r>
              <a:rPr kumimoji="1" lang="en-US" altLang="zh-CN" sz="2800" b="1" baseline="-25000">
                <a:latin typeface="Times New Roman" pitchFamily="18" charset="0"/>
              </a:rPr>
              <a:t>2</a:t>
            </a:r>
            <a:endParaRPr kumimoji="1" lang="zh-CN" altLang="el-GR" sz="2800" b="1" baseline="-25000">
              <a:latin typeface="Times New Roman" pitchFamily="18" charset="0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7151688" y="4327525"/>
            <a:ext cx="1728787" cy="936625"/>
            <a:chOff x="4513" y="2568"/>
            <a:chExt cx="1089" cy="590"/>
          </a:xfrm>
        </p:grpSpPr>
        <p:sp>
          <p:nvSpPr>
            <p:cNvPr id="56341" name="AutoShape 21"/>
            <p:cNvSpPr>
              <a:spLocks/>
            </p:cNvSpPr>
            <p:nvPr/>
          </p:nvSpPr>
          <p:spPr bwMode="auto">
            <a:xfrm>
              <a:off x="4558" y="2886"/>
              <a:ext cx="1044" cy="272"/>
            </a:xfrm>
            <a:prstGeom prst="borderCallout1">
              <a:avLst>
                <a:gd name="adj1" fmla="val 26472"/>
                <a:gd name="adj2" fmla="val -4597"/>
                <a:gd name="adj3" fmla="val -66912"/>
                <a:gd name="adj4" fmla="val -17338"/>
              </a:avLst>
            </a:prstGeom>
            <a:solidFill>
              <a:srgbClr val="FFFFCC"/>
            </a:solidFill>
            <a:ln w="19050">
              <a:solidFill>
                <a:srgbClr val="990033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000" b="1">
                  <a:latin typeface="Times New Roman" pitchFamily="18" charset="0"/>
                </a:rPr>
                <a:t>无本质区别</a:t>
              </a:r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flipH="1" flipV="1">
              <a:off x="4513" y="2568"/>
              <a:ext cx="136" cy="318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8" grpId="0" build="p" autoUpdateAnimBg="0"/>
      <p:bldP spid="563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052513"/>
            <a:ext cx="3200400" cy="533400"/>
          </a:xfrm>
        </p:spPr>
        <p:txBody>
          <a:bodyPr/>
          <a:lstStyle/>
          <a:p>
            <a:pPr algn="l"/>
            <a:r>
              <a:rPr lang="zh-CN" altLang="en-US" sz="3600">
                <a:ea typeface="华文行楷" pitchFamily="2" charset="-122"/>
              </a:rPr>
              <a:t>讨论二</a:t>
            </a:r>
          </a:p>
        </p:txBody>
      </p:sp>
      <p:pic>
        <p:nvPicPr>
          <p:cNvPr id="58371" name="Picture 3" descr="Dz05p5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3800" y="1196975"/>
            <a:ext cx="3951288" cy="2625725"/>
          </a:xfrm>
          <a:prstGeom prst="rect">
            <a:avLst/>
          </a:prstGeom>
          <a:noFill/>
        </p:spPr>
      </p:pic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685800" y="2971800"/>
            <a:ext cx="78486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1. 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该放大电路为几级放大电路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?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2. 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耦合方式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?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3. 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在 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f 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＝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10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itchFamily="18" charset="0"/>
              </a:rPr>
              <a:t>4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Hz 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时，增益下降多少？附加相移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φ’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＝？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4. 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在 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f 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＝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10</a:t>
            </a:r>
            <a:r>
              <a:rPr lang="en-US" altLang="zh-CN" sz="2400" b="1" baseline="30000">
                <a:solidFill>
                  <a:schemeClr val="tx2"/>
                </a:solidFill>
                <a:latin typeface="Times New Roman" pitchFamily="18" charset="0"/>
              </a:rPr>
              <a:t>5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Hz 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时，附加相移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φ’</a:t>
            </a: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≈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？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5. 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画出相频特性曲线；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400" b="1">
                <a:solidFill>
                  <a:schemeClr val="tx2"/>
                </a:solidFill>
                <a:latin typeface="Times New Roman" pitchFamily="18" charset="0"/>
              </a:rPr>
              <a:t>6. 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H</a:t>
            </a:r>
            <a:r>
              <a:rPr lang="zh-CN" altLang="en-US" sz="2400" b="1">
                <a:solidFill>
                  <a:schemeClr val="tx2"/>
                </a:solidFill>
                <a:latin typeface="Times New Roman" pitchFamily="18" charset="0"/>
              </a:rPr>
              <a:t>＝？</a:t>
            </a: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6156325" y="2420938"/>
          <a:ext cx="9017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3" name="Equation" r:id="rId5" imgW="419040" imgH="241200" progId="Equation.3">
                  <p:embed/>
                </p:oleObj>
              </mc:Choice>
              <mc:Fallback>
                <p:oleObj name="Equation" r:id="rId5" imgW="41904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420938"/>
                        <a:ext cx="901700" cy="5048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685800" y="1752600"/>
            <a:ext cx="4114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     </a:t>
            </a:r>
            <a:r>
              <a:rPr kumimoji="1" lang="zh-CN" altLang="en-US" sz="2400" b="1">
                <a:latin typeface="Times New Roman" pitchFamily="18" charset="0"/>
              </a:rPr>
              <a:t>已知某放大电路的幅频特性如图所示，讨论下列问题：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2" name="Rectangle 8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29600" cy="43180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zh-CN" altLang="en-US" sz="3600">
                <a:ea typeface="华文行楷" pitchFamily="2" charset="-122"/>
              </a:rPr>
              <a:t>讨论三：</a:t>
            </a:r>
            <a:r>
              <a:rPr lang="zh-CN" altLang="en-US" sz="2800" b="1"/>
              <a:t>两级阻容耦合放大电路的频率响应</a:t>
            </a:r>
          </a:p>
        </p:txBody>
      </p:sp>
      <p:pic>
        <p:nvPicPr>
          <p:cNvPr id="62480" name="Picture 1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l="15190" t="27325" r="26221" b="24065"/>
          <a:stretch>
            <a:fillRect/>
          </a:stretch>
        </p:blipFill>
        <p:spPr>
          <a:xfrm>
            <a:off x="250825" y="836613"/>
            <a:ext cx="5915025" cy="3960812"/>
          </a:xfrm>
          <a:noFill/>
          <a:ln/>
        </p:spPr>
      </p:pic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0" y="1566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2485" name="Picture 2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22972" t="45663" r="42683" b="37482"/>
          <a:stretch>
            <a:fillRect/>
          </a:stretch>
        </p:blipFill>
        <p:spPr>
          <a:xfrm>
            <a:off x="5105400" y="4764088"/>
            <a:ext cx="4038600" cy="209391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62" name="Picture 26"/>
          <p:cNvPicPr>
            <a:picLocks noGrp="1" noChangeAspect="1" noChangeArrowheads="1"/>
          </p:cNvPicPr>
          <p:nvPr>
            <p:ph/>
          </p:nvPr>
        </p:nvPicPr>
        <p:blipFill>
          <a:blip r:embed="rId2"/>
          <a:srcRect l="18927" t="22362" r="27788" b="19037"/>
          <a:stretch>
            <a:fillRect/>
          </a:stretch>
        </p:blipFill>
        <p:spPr>
          <a:xfrm>
            <a:off x="1187450" y="981075"/>
            <a:ext cx="7081838" cy="53117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981075"/>
            <a:ext cx="6189662" cy="457200"/>
          </a:xfrm>
        </p:spPr>
        <p:txBody>
          <a:bodyPr/>
          <a:lstStyle/>
          <a:p>
            <a:pPr algn="l"/>
            <a:r>
              <a:rPr lang="zh-CN" altLang="en-US" sz="3600">
                <a:ea typeface="华文行楷" pitchFamily="2" charset="-122"/>
              </a:rPr>
              <a:t>一、</a:t>
            </a:r>
            <a:r>
              <a:rPr lang="zh-CN" altLang="en-US" sz="3600">
                <a:latin typeface="华文行楷" pitchFamily="2" charset="-122"/>
                <a:ea typeface="华文行楷" pitchFamily="2" charset="-122"/>
              </a:rPr>
              <a:t>研究的问题</a:t>
            </a:r>
            <a:endParaRPr lang="zh-CN" altLang="en-US" sz="3600">
              <a:ea typeface="华文行楷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500174"/>
            <a:ext cx="7924800" cy="3814762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b="1" dirty="0"/>
              <a:t>         </a:t>
            </a:r>
            <a:r>
              <a:rPr lang="zh-CN" altLang="en-US" sz="2800" b="1" dirty="0" smtClean="0"/>
              <a:t>放大</a:t>
            </a:r>
            <a:r>
              <a:rPr lang="zh-CN" altLang="en-US" sz="2800" b="1" dirty="0"/>
              <a:t>电路对信号频率的适应程度，即信号频率对放大倍数的影响。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/>
              <a:t>         由于放大电路中耦合电容、旁路电容、半导体器件极间电容的存在，使放大倍数为频率的函数。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/>
              <a:t>         在使用一个放大电路时应了解其信号频率的适用范围，在设计放大电路时，应满足信号频率的范围要求。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5175"/>
            <a:ext cx="5400675" cy="647700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二、高通电路和低通电路</a:t>
            </a:r>
            <a:endParaRPr lang="zh-CN" altLang="en-US" sz="320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684213" y="1844675"/>
          <a:ext cx="2303462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9" name="Photo Editor 照片" r:id="rId3" imgW="7706801" imgH="5152381" progId="MSPhotoEd.3">
                  <p:embed/>
                </p:oleObj>
              </mc:Choice>
              <mc:Fallback>
                <p:oleObj name="Photo Editor 照片" r:id="rId3" imgW="7706801" imgH="5152381" progId="MSPhotoEd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844675"/>
                        <a:ext cx="2303462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5508625" y="2060575"/>
          <a:ext cx="335597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90" name="公式" r:id="rId5" imgW="1625400" imgH="533160" progId="Equation.3">
                  <p:embed/>
                </p:oleObj>
              </mc:Choice>
              <mc:Fallback>
                <p:oleObj name="公式" r:id="rId5" imgW="1625400" imgH="5331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060575"/>
                        <a:ext cx="3355975" cy="109696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3060700" y="2003425"/>
          <a:ext cx="2376488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91" name="VISIO" r:id="rId7" imgW="990000" imgH="586080" progId="Visio.Drawing.5">
                  <p:embed/>
                </p:oleObj>
              </mc:Choice>
              <mc:Fallback>
                <p:oleObj name="VISIO" r:id="rId7" imgW="990000" imgH="586080" progId="Visio.Drawing.5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003425"/>
                        <a:ext cx="2376488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4500562" y="4857760"/>
            <a:ext cx="4143404" cy="137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</a:t>
            </a:r>
            <a:r>
              <a:rPr kumimoji="1" lang="en-US" altLang="zh-CN" sz="2400" dirty="0" smtClean="0">
                <a:latin typeface="Times New Roman" pitchFamily="18" charset="0"/>
              </a:rPr>
              <a:t>    </a:t>
            </a:r>
            <a:r>
              <a:rPr kumimoji="1" lang="zh-CN" altLang="en-US" sz="2400" b="1" dirty="0" smtClean="0">
                <a:solidFill>
                  <a:srgbClr val="A50021"/>
                </a:solidFill>
                <a:latin typeface="Times New Roman" pitchFamily="18" charset="0"/>
              </a:rPr>
              <a:t>使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输出电压幅值下降到</a:t>
            </a:r>
            <a:r>
              <a:rPr kumimoji="1" lang="en-US" altLang="zh-CN" sz="2400" b="1" dirty="0">
                <a:solidFill>
                  <a:srgbClr val="A50021"/>
                </a:solidFill>
                <a:latin typeface="Times New Roman" pitchFamily="18" charset="0"/>
              </a:rPr>
              <a:t>70.7%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，相位为</a:t>
            </a:r>
            <a:r>
              <a:rPr kumimoji="1" lang="en-US" altLang="zh-CN" sz="2400" b="1" dirty="0">
                <a:solidFill>
                  <a:srgbClr val="A50021"/>
                </a:solidFill>
                <a:latin typeface="Times New Roman" pitchFamily="18" charset="0"/>
              </a:rPr>
              <a:t>±45</a:t>
            </a:r>
            <a:r>
              <a:rPr kumimoji="1" lang="en-US" altLang="zh-CN" sz="24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º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的信号频率</a:t>
            </a:r>
            <a:r>
              <a:rPr kumimoji="1" lang="zh-CN" altLang="en-US" sz="2400" b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为下限截止频率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22539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3060700" y="2003425"/>
          <a:ext cx="2376488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92" name="VISIO" r:id="rId9" imgW="990000" imgH="586080" progId="Visio.Drawing.5">
                  <p:embed/>
                </p:oleObj>
              </mc:Choice>
              <mc:Fallback>
                <p:oleObj name="VISIO" r:id="rId9" imgW="990000" imgH="586080" progId="Visio.Drawing.5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003425"/>
                        <a:ext cx="2376488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11188" y="1341438"/>
            <a:ext cx="81391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1. </a:t>
            </a:r>
            <a:r>
              <a:rPr kumimoji="1" lang="zh-CN" altLang="en-US" sz="2800">
                <a:latin typeface="华文行楷" pitchFamily="2" charset="-122"/>
                <a:ea typeface="华文行楷" pitchFamily="2" charset="-122"/>
              </a:rPr>
              <a:t>高通电路</a:t>
            </a:r>
            <a:r>
              <a:rPr kumimoji="1" lang="en-US" altLang="zh-CN" sz="2400" b="1">
                <a:latin typeface="Times New Roman" pitchFamily="18" charset="0"/>
              </a:rPr>
              <a:t>:</a:t>
            </a:r>
            <a:r>
              <a:rPr kumimoji="1" lang="zh-CN" altLang="en-US" sz="2400" b="1">
                <a:latin typeface="Times New Roman" pitchFamily="18" charset="0"/>
              </a:rPr>
              <a:t>信号频率越高，输出电压越接近输入电压。</a:t>
            </a:r>
          </a:p>
        </p:txBody>
      </p:sp>
      <p:pic>
        <p:nvPicPr>
          <p:cNvPr id="13" name="Picture 4" descr="Dz05040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2135" b="8925"/>
          <a:stretch>
            <a:fillRect/>
          </a:stretch>
        </p:blipFill>
        <p:spPr bwMode="auto">
          <a:xfrm>
            <a:off x="571472" y="3929082"/>
            <a:ext cx="2819400" cy="2286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4" name="矩形 13"/>
          <p:cNvSpPr/>
          <p:nvPr/>
        </p:nvSpPr>
        <p:spPr>
          <a:xfrm>
            <a:off x="2500298" y="4286272"/>
            <a:ext cx="928694" cy="1785950"/>
          </a:xfrm>
          <a:prstGeom prst="rect">
            <a:avLst/>
          </a:prstGeom>
          <a:solidFill>
            <a:srgbClr val="FF0066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AutoShape 5"/>
          <p:cNvSpPr>
            <a:spLocks/>
          </p:cNvSpPr>
          <p:nvPr/>
        </p:nvSpPr>
        <p:spPr bwMode="auto">
          <a:xfrm>
            <a:off x="4000496" y="3929066"/>
            <a:ext cx="939800" cy="785818"/>
          </a:xfrm>
          <a:prstGeom prst="borderCallout1">
            <a:avLst>
              <a:gd name="adj1" fmla="val 12042"/>
              <a:gd name="adj2" fmla="val -8106"/>
              <a:gd name="adj3" fmla="val 68727"/>
              <a:gd name="adj4" fmla="val -60134"/>
            </a:avLst>
          </a:prstGeom>
          <a:solidFill>
            <a:srgbClr val="66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高通电路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8" grpId="0"/>
      <p:bldP spid="22540" grpId="0"/>
      <p:bldP spid="14" grpId="0" animBg="1"/>
      <p:bldP spid="1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5175"/>
            <a:ext cx="5400675" cy="647700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二、高通电路和低通电路</a:t>
            </a:r>
            <a:endParaRPr lang="zh-CN" altLang="en-US" sz="320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00034" y="1285860"/>
            <a:ext cx="81375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2800">
                <a:latin typeface="华文行楷" pitchFamily="2" charset="-122"/>
                <a:ea typeface="华文行楷" pitchFamily="2" charset="-122"/>
              </a:rPr>
              <a:t>2. </a:t>
            </a:r>
            <a:r>
              <a:rPr lang="zh-CN" altLang="en-US" sz="2800">
                <a:latin typeface="华文行楷" pitchFamily="2" charset="-122"/>
                <a:ea typeface="华文行楷" pitchFamily="2" charset="-122"/>
              </a:rPr>
              <a:t>低通电路</a:t>
            </a:r>
            <a:r>
              <a:rPr lang="en-US" altLang="zh-CN" sz="2400" b="1"/>
              <a:t>:</a:t>
            </a:r>
            <a:r>
              <a:rPr lang="zh-CN" altLang="en-US" sz="2400" b="1"/>
              <a:t>信号频率越低，输出电压越接近输入电压。</a:t>
            </a: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501621" y="2004997"/>
          <a:ext cx="2303463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2" name="Photo Editor 照片" r:id="rId3" imgW="7763959" imgH="5114286" progId="MSPhotoEd.3">
                  <p:embed/>
                </p:oleObj>
              </mc:Choice>
              <mc:Fallback>
                <p:oleObj name="Photo Editor 照片" r:id="rId3" imgW="7763959" imgH="5114286" progId="MSPhotoEd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21" y="2004997"/>
                        <a:ext cx="2303463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3092421" y="1717660"/>
          <a:ext cx="1943100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3" name="VISIO" r:id="rId5" imgW="774000" imgH="721080" progId="Visio.Drawing.5">
                  <p:embed/>
                </p:oleObj>
              </mc:Choice>
              <mc:Fallback>
                <p:oleObj name="VISIO" r:id="rId5" imgW="774000" imgH="721080" progId="Visio.Drawing.5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21" y="1717660"/>
                        <a:ext cx="1943100" cy="180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5397471" y="2078022"/>
          <a:ext cx="3348038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4" name="公式" r:id="rId7" imgW="1612800" imgH="533160" progId="Equation.3">
                  <p:embed/>
                </p:oleObj>
              </mc:Choice>
              <mc:Fallback>
                <p:oleObj name="公式" r:id="rId7" imgW="1612800" imgH="5331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471" y="2078022"/>
                        <a:ext cx="3348038" cy="11033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4857752" y="4500570"/>
            <a:ext cx="3929090" cy="137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</a:t>
            </a:r>
            <a:r>
              <a:rPr kumimoji="1" lang="en-US" altLang="zh-CN" sz="2400" dirty="0" smtClean="0">
                <a:latin typeface="Times New Roman" pitchFamily="18" charset="0"/>
              </a:rPr>
              <a:t>    </a:t>
            </a:r>
            <a:r>
              <a:rPr kumimoji="1" lang="zh-CN" altLang="en-US" sz="2400" b="1" dirty="0" smtClean="0">
                <a:solidFill>
                  <a:srgbClr val="A50021"/>
                </a:solidFill>
                <a:latin typeface="Times New Roman" pitchFamily="18" charset="0"/>
              </a:rPr>
              <a:t>使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输出电压幅值下降到</a:t>
            </a:r>
            <a:r>
              <a:rPr kumimoji="1" lang="en-US" altLang="zh-CN" sz="2400" b="1" dirty="0">
                <a:solidFill>
                  <a:srgbClr val="A50021"/>
                </a:solidFill>
                <a:latin typeface="Times New Roman" pitchFamily="18" charset="0"/>
              </a:rPr>
              <a:t>70.7%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itchFamily="18" charset="0"/>
              </a:rPr>
              <a:t>，相位为</a:t>
            </a:r>
            <a:r>
              <a:rPr kumimoji="1" lang="en-US" altLang="zh-CN" sz="2400" b="1" dirty="0">
                <a:solidFill>
                  <a:srgbClr val="A50021"/>
                </a:solidFill>
                <a:latin typeface="Times New Roman" pitchFamily="18" charset="0"/>
              </a:rPr>
              <a:t>±45</a:t>
            </a:r>
            <a:r>
              <a:rPr kumimoji="1" lang="en-US" altLang="zh-CN" sz="24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º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的信号频率</a:t>
            </a:r>
            <a:r>
              <a:rPr kumimoji="1" lang="zh-CN" altLang="en-US" sz="2400" b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为上限截止频率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pic>
        <p:nvPicPr>
          <p:cNvPr id="14" name="Picture 4" descr="Dz050401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2135" b="8925"/>
          <a:stretch>
            <a:fillRect/>
          </a:stretch>
        </p:blipFill>
        <p:spPr bwMode="auto">
          <a:xfrm>
            <a:off x="357158" y="3786190"/>
            <a:ext cx="2819400" cy="2286000"/>
          </a:xfrm>
          <a:prstGeom prst="rect">
            <a:avLst/>
          </a:prstGeom>
          <a:solidFill>
            <a:srgbClr val="FFFFFF"/>
          </a:solidFill>
        </p:spPr>
      </p:pic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1174727" y="4811726"/>
            <a:ext cx="254001" cy="1046166"/>
            <a:chOff x="768" y="1680"/>
            <a:chExt cx="157" cy="571"/>
          </a:xfrm>
        </p:grpSpPr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768" y="1680"/>
              <a:ext cx="157" cy="522"/>
              <a:chOff x="3360" y="1248"/>
              <a:chExt cx="157" cy="522"/>
            </a:xfrm>
          </p:grpSpPr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3360" y="1488"/>
                <a:ext cx="154" cy="0"/>
              </a:xfrm>
              <a:prstGeom prst="line">
                <a:avLst/>
              </a:prstGeom>
              <a:noFill/>
              <a:ln w="28575" cap="sq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3361" y="1560"/>
                <a:ext cx="156" cy="0"/>
              </a:xfrm>
              <a:prstGeom prst="line">
                <a:avLst/>
              </a:prstGeom>
              <a:noFill/>
              <a:ln w="28575" cap="sq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3432" y="124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C00000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3432" y="1559"/>
                <a:ext cx="0" cy="211"/>
              </a:xfrm>
              <a:prstGeom prst="line">
                <a:avLst/>
              </a:prstGeom>
              <a:noFill/>
              <a:ln w="9525">
                <a:solidFill>
                  <a:srgbClr val="C00000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816" y="2205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857224" y="5917188"/>
            <a:ext cx="9529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Times New Roman" pitchFamily="18" charset="0"/>
              </a:rPr>
              <a:t>结电容</a:t>
            </a:r>
          </a:p>
        </p:txBody>
      </p:sp>
      <p:sp>
        <p:nvSpPr>
          <p:cNvPr id="23" name="AutoShape 6"/>
          <p:cNvSpPr>
            <a:spLocks/>
          </p:cNvSpPr>
          <p:nvPr/>
        </p:nvSpPr>
        <p:spPr bwMode="auto">
          <a:xfrm>
            <a:off x="3214678" y="4643446"/>
            <a:ext cx="838200" cy="890587"/>
          </a:xfrm>
          <a:prstGeom prst="borderCallout1">
            <a:avLst>
              <a:gd name="adj1" fmla="val 12833"/>
              <a:gd name="adj2" fmla="val -9093"/>
              <a:gd name="adj3" fmla="val 71125"/>
              <a:gd name="adj4" fmla="val -202273"/>
            </a:avLst>
          </a:prstGeom>
          <a:solidFill>
            <a:srgbClr val="66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latin typeface="Times New Roman" pitchFamily="18" charset="0"/>
              </a:rPr>
              <a:t>低通电路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  <p:bldP spid="22538" grpId="0"/>
      <p:bldP spid="22" grpId="0"/>
      <p:bldP spid="2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908050"/>
            <a:ext cx="8215312" cy="457200"/>
          </a:xfrm>
        </p:spPr>
        <p:txBody>
          <a:bodyPr/>
          <a:lstStyle/>
          <a:p>
            <a:pPr algn="l"/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三、放大电路中的频率参数</a:t>
            </a:r>
            <a:endParaRPr lang="zh-CN" altLang="en-US" sz="320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4213" y="4292600"/>
            <a:ext cx="8058150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zh-CN" altLang="zh-CN" sz="2400" b="1">
                <a:latin typeface="Times New Roman" pitchFamily="18" charset="0"/>
              </a:rPr>
              <a:t>在低频段，随着信号频率逐渐降低，耦合电容、旁路电容等的容抗增大，使动态信号损失，放大能力下降。</a:t>
            </a:r>
            <a:endParaRPr lang="zh-CN" altLang="en-US" sz="2400">
              <a:latin typeface="Times New Roman" pitchFamily="18" charset="0"/>
            </a:endParaRPr>
          </a:p>
        </p:txBody>
      </p:sp>
      <p:pic>
        <p:nvPicPr>
          <p:cNvPr id="23556" name="Picture 4" descr="Dz05040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2135" b="8925"/>
          <a:stretch>
            <a:fillRect/>
          </a:stretch>
        </p:blipFill>
        <p:spPr bwMode="auto">
          <a:xfrm>
            <a:off x="500034" y="1643050"/>
            <a:ext cx="2819400" cy="2286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84213" y="5157788"/>
            <a:ext cx="805815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</a:pPr>
            <a:r>
              <a:rPr kumimoji="1" lang="en-US" altLang="zh-CN" sz="2400" b="1">
                <a:latin typeface="Times New Roman" pitchFamily="18" charset="0"/>
              </a:rPr>
              <a:t>  </a:t>
            </a:r>
            <a:r>
              <a:rPr kumimoji="1" lang="zh-CN" altLang="zh-CN" sz="2400" b="1">
                <a:latin typeface="Times New Roman" pitchFamily="18" charset="0"/>
              </a:rPr>
              <a:t>在高频段，随着信号频率逐渐升高，晶体管极间电容和分布电容、寄生电容等杂散电容的容抗减小，使动态信号损失，放大能力下降。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pic>
        <p:nvPicPr>
          <p:cNvPr id="23560" name="Picture 8" descr="Dz020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4663" y="1484313"/>
            <a:ext cx="4648200" cy="1984375"/>
          </a:xfrm>
          <a:prstGeom prst="rect">
            <a:avLst/>
          </a:prstGeom>
          <a:noFill/>
        </p:spPr>
      </p:pic>
      <p:sp>
        <p:nvSpPr>
          <p:cNvPr id="23561" name="AutoShape 9"/>
          <p:cNvSpPr>
            <a:spLocks/>
          </p:cNvSpPr>
          <p:nvPr/>
        </p:nvSpPr>
        <p:spPr bwMode="auto">
          <a:xfrm>
            <a:off x="3370263" y="3694113"/>
            <a:ext cx="1600200" cy="474662"/>
          </a:xfrm>
          <a:prstGeom prst="borderCallout1">
            <a:avLst>
              <a:gd name="adj1" fmla="val 24079"/>
              <a:gd name="adj2" fmla="val 104764"/>
              <a:gd name="adj3" fmla="val -151838"/>
              <a:gd name="adj4" fmla="val 138194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 b="1"/>
              <a:t>下限频率</a:t>
            </a:r>
          </a:p>
        </p:txBody>
      </p:sp>
      <p:sp>
        <p:nvSpPr>
          <p:cNvPr id="23562" name="AutoShape 10"/>
          <p:cNvSpPr>
            <a:spLocks/>
          </p:cNvSpPr>
          <p:nvPr/>
        </p:nvSpPr>
        <p:spPr bwMode="auto">
          <a:xfrm>
            <a:off x="5732463" y="3617913"/>
            <a:ext cx="1549400" cy="457200"/>
          </a:xfrm>
          <a:prstGeom prst="borderCallout1">
            <a:avLst>
              <a:gd name="adj1" fmla="val 25000"/>
              <a:gd name="adj2" fmla="val 104917"/>
              <a:gd name="adj3" fmla="val -156250"/>
              <a:gd name="adj4" fmla="val 158912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 b="1"/>
              <a:t>上限频率</a:t>
            </a:r>
          </a:p>
        </p:txBody>
      </p:sp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6113463" y="2398713"/>
          <a:ext cx="1676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7" name="公式" r:id="rId5" imgW="850680" imgH="228600" progId="Equation.3">
                  <p:embed/>
                </p:oleObj>
              </mc:Choice>
              <mc:Fallback>
                <p:oleObj name="公式" r:id="rId5" imgW="8506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3" y="2398713"/>
                        <a:ext cx="1676400" cy="4508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  <p:bldP spid="23559" grpId="0" autoUpdateAnimBg="0"/>
      <p:bldP spid="23561" grpId="0" animBg="1" autoUpdateAnimBg="0"/>
      <p:bldP spid="2356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1916113"/>
            <a:ext cx="8229600" cy="1143000"/>
          </a:xfrm>
          <a:noFill/>
          <a:ln/>
        </p:spPr>
        <p:txBody>
          <a:bodyPr/>
          <a:lstStyle/>
          <a:p>
            <a:r>
              <a:rPr lang="en-US" altLang="zh-CN" sz="4000" dirty="0" smtClean="0">
                <a:latin typeface="华文行楷" pitchFamily="2" charset="-122"/>
                <a:ea typeface="华文行楷" pitchFamily="2" charset="-122"/>
              </a:rPr>
              <a:t>§4.2  </a:t>
            </a: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晶体管的高频等效电路</a:t>
            </a:r>
          </a:p>
        </p:txBody>
      </p:sp>
      <p:sp>
        <p:nvSpPr>
          <p:cNvPr id="61445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124075" y="3519488"/>
            <a:ext cx="324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一、混合</a:t>
            </a:r>
            <a:r>
              <a:rPr kumimoji="1" lang="en-US" altLang="zh-CN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π</a:t>
            </a:r>
            <a:r>
              <a:rPr kumimoji="1" lang="zh-CN" altLang="zh-CN" sz="28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模型</a:t>
            </a:r>
            <a:endParaRPr kumimoji="1" lang="zh-CN" altLang="en-US" sz="2800" b="1">
              <a:solidFill>
                <a:schemeClr val="tx2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1446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124075" y="4292600"/>
            <a:ext cx="4895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ea typeface="华文楷体" pitchFamily="2" charset="-122"/>
              </a:rPr>
              <a:t>二、电流放大倍数的频率响应</a:t>
            </a:r>
          </a:p>
        </p:txBody>
      </p:sp>
      <p:sp>
        <p:nvSpPr>
          <p:cNvPr id="61447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124075" y="5013325"/>
            <a:ext cx="4535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ea typeface="华文楷体" pitchFamily="2" charset="-122"/>
              </a:rPr>
              <a:t>三、晶体管的频率参数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Dz050201"/>
          <p:cNvPicPr>
            <a:picLocks noChangeAspect="1" noChangeArrowheads="1"/>
          </p:cNvPicPr>
          <p:nvPr/>
        </p:nvPicPr>
        <p:blipFill>
          <a:blip r:embed="rId2" cstate="print"/>
          <a:srcRect r="66251" b="6522"/>
          <a:stretch>
            <a:fillRect/>
          </a:stretch>
        </p:blipFill>
        <p:spPr bwMode="auto">
          <a:xfrm>
            <a:off x="900113" y="1917700"/>
            <a:ext cx="2549525" cy="3581400"/>
          </a:xfrm>
          <a:prstGeom prst="rect">
            <a:avLst/>
          </a:prstGeom>
          <a:noFill/>
        </p:spPr>
      </p:pic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95288" y="1341438"/>
            <a:ext cx="9001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1</a:t>
            </a:r>
            <a:r>
              <a:rPr kumimoji="1" lang="en-US" altLang="zh-CN" sz="2800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. </a:t>
            </a:r>
            <a:r>
              <a:rPr kumimoji="1" lang="zh-CN" altLang="en-US" sz="2800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模型的建立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：</a:t>
            </a:r>
            <a:r>
              <a:rPr kumimoji="1" lang="zh-CN" altLang="zh-CN" sz="2400" b="1" dirty="0">
                <a:solidFill>
                  <a:schemeClr val="tx2"/>
                </a:solidFill>
                <a:latin typeface="Times New Roman" pitchFamily="18" charset="0"/>
              </a:rPr>
              <a:t>由结构而建立，形状像</a:t>
            </a:r>
            <a:r>
              <a:rPr kumimoji="1" lang="zh-CN" altLang="zh-CN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r>
              <a:rPr kumimoji="1" lang="zh-CN" altLang="zh-CN" sz="2400" b="1" dirty="0">
                <a:solidFill>
                  <a:schemeClr val="tx2"/>
                </a:solidFill>
                <a:latin typeface="Times New Roman" pitchFamily="18" charset="0"/>
              </a:rPr>
              <a:t>，参数量纲各不相同。</a:t>
            </a:r>
            <a:endParaRPr kumimoji="1" lang="zh-CN" alt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492500" y="1773238"/>
            <a:ext cx="4895850" cy="2070100"/>
            <a:chOff x="2245" y="1253"/>
            <a:chExt cx="3084" cy="1304"/>
          </a:xfrm>
        </p:grpSpPr>
        <p:pic>
          <p:nvPicPr>
            <p:cNvPr id="24586" name="Picture 10" descr="Dz050201"/>
            <p:cNvPicPr>
              <a:picLocks noChangeAspect="1" noChangeArrowheads="1"/>
            </p:cNvPicPr>
            <p:nvPr/>
          </p:nvPicPr>
          <p:blipFill>
            <a:blip r:embed="rId3" cstate="print"/>
            <a:srcRect l="33749" t="14799" b="21069"/>
            <a:stretch>
              <a:fillRect/>
            </a:stretch>
          </p:blipFill>
          <p:spPr bwMode="auto">
            <a:xfrm>
              <a:off x="2608" y="1253"/>
              <a:ext cx="2721" cy="1304"/>
            </a:xfrm>
            <a:prstGeom prst="rect">
              <a:avLst/>
            </a:prstGeom>
            <a:noFill/>
          </p:spPr>
        </p:pic>
        <p:sp>
          <p:nvSpPr>
            <p:cNvPr id="24587" name="AutoShape 11"/>
            <p:cNvSpPr>
              <a:spLocks noChangeArrowheads="1"/>
            </p:cNvSpPr>
            <p:nvPr/>
          </p:nvSpPr>
          <p:spPr bwMode="auto">
            <a:xfrm>
              <a:off x="2245" y="1979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6FFFF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067175" y="4149725"/>
            <a:ext cx="4392613" cy="2257425"/>
            <a:chOff x="2653" y="2568"/>
            <a:chExt cx="2767" cy="1422"/>
          </a:xfrm>
        </p:grpSpPr>
        <p:pic>
          <p:nvPicPr>
            <p:cNvPr id="24589" name="Picture 13" descr="Dz050202"/>
            <p:cNvPicPr>
              <a:picLocks noChangeAspect="1" noChangeArrowheads="1"/>
            </p:cNvPicPr>
            <p:nvPr/>
          </p:nvPicPr>
          <p:blipFill>
            <a:blip r:embed="rId4"/>
            <a:srcRect l="17883" r="23100" b="53972"/>
            <a:stretch>
              <a:fillRect/>
            </a:stretch>
          </p:blipFill>
          <p:spPr bwMode="auto">
            <a:xfrm>
              <a:off x="2653" y="2816"/>
              <a:ext cx="2767" cy="1174"/>
            </a:xfrm>
            <a:prstGeom prst="rect">
              <a:avLst/>
            </a:prstGeom>
            <a:noFill/>
          </p:spPr>
        </p:pic>
        <p:sp>
          <p:nvSpPr>
            <p:cNvPr id="24590" name="AutoShape 14"/>
            <p:cNvSpPr>
              <a:spLocks noChangeArrowheads="1"/>
            </p:cNvSpPr>
            <p:nvPr/>
          </p:nvSpPr>
          <p:spPr bwMode="auto">
            <a:xfrm>
              <a:off x="3969" y="2568"/>
              <a:ext cx="136" cy="227"/>
            </a:xfrm>
            <a:prstGeom prst="downArrow">
              <a:avLst>
                <a:gd name="adj1" fmla="val 50000"/>
                <a:gd name="adj2" fmla="val 41728"/>
              </a:avLst>
            </a:prstGeom>
            <a:solidFill>
              <a:srgbClr val="66FFFF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539750" y="5518150"/>
            <a:ext cx="3384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400" i="1">
                <a:latin typeface="Times New Roman" pitchFamily="18" charset="0"/>
              </a:rPr>
              <a:t>    </a:t>
            </a:r>
            <a:r>
              <a:rPr kumimoji="1" lang="en-US" altLang="zh-CN" sz="2400" b="1" i="1">
                <a:latin typeface="Times New Roman" pitchFamily="18" charset="0"/>
              </a:rPr>
              <a:t>g</a:t>
            </a:r>
            <a:r>
              <a:rPr kumimoji="1" lang="en-US" altLang="zh-CN" sz="2400" b="1" baseline="-25000">
                <a:latin typeface="Times New Roman" pitchFamily="18" charset="0"/>
              </a:rPr>
              <a:t>m</a:t>
            </a:r>
            <a:r>
              <a:rPr kumimoji="1" lang="zh-CN" altLang="zh-CN" sz="2400" b="1">
                <a:latin typeface="Times New Roman" pitchFamily="18" charset="0"/>
              </a:rPr>
              <a:t>为跨导，它不随信号频率的变化而变。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0" y="2278063"/>
            <a:ext cx="1763713" cy="2303462"/>
            <a:chOff x="0" y="1344"/>
            <a:chExt cx="1111" cy="1451"/>
          </a:xfrm>
        </p:grpSpPr>
        <p:sp>
          <p:nvSpPr>
            <p:cNvPr id="24593" name="AutoShape 17"/>
            <p:cNvSpPr>
              <a:spLocks/>
            </p:cNvSpPr>
            <p:nvPr/>
          </p:nvSpPr>
          <p:spPr bwMode="auto">
            <a:xfrm>
              <a:off x="0" y="1344"/>
              <a:ext cx="756" cy="272"/>
            </a:xfrm>
            <a:prstGeom prst="borderCallout1">
              <a:avLst>
                <a:gd name="adj1" fmla="val 26472"/>
                <a:gd name="adj2" fmla="val 106347"/>
                <a:gd name="adj3" fmla="val 56986"/>
                <a:gd name="adj4" fmla="val 141532"/>
              </a:avLst>
            </a:prstGeom>
            <a:solidFill>
              <a:srgbClr val="66FFFF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000" b="1">
                  <a:latin typeface="Times New Roman" pitchFamily="18" charset="0"/>
                </a:rPr>
                <a:t>阻值小</a:t>
              </a:r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>
              <a:off x="793" y="1525"/>
              <a:ext cx="318" cy="127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572000" y="3141663"/>
            <a:ext cx="3095625" cy="1079500"/>
            <a:chOff x="2880" y="1888"/>
            <a:chExt cx="1950" cy="680"/>
          </a:xfrm>
        </p:grpSpPr>
        <p:sp>
          <p:nvSpPr>
            <p:cNvPr id="24596" name="AutoShape 20"/>
            <p:cNvSpPr>
              <a:spLocks/>
            </p:cNvSpPr>
            <p:nvPr/>
          </p:nvSpPr>
          <p:spPr bwMode="auto">
            <a:xfrm>
              <a:off x="2880" y="2315"/>
              <a:ext cx="726" cy="253"/>
            </a:xfrm>
            <a:prstGeom prst="borderCallout1">
              <a:avLst>
                <a:gd name="adj1" fmla="val 28458"/>
                <a:gd name="adj2" fmla="val 106611"/>
                <a:gd name="adj3" fmla="val -276282"/>
                <a:gd name="adj4" fmla="val 168731"/>
              </a:avLst>
            </a:prstGeom>
            <a:solidFill>
              <a:srgbClr val="66FFFF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kumimoji="1" lang="zh-CN" altLang="en-US" sz="2000" b="1">
                  <a:latin typeface="Times New Roman" pitchFamily="18" charset="0"/>
                </a:rPr>
                <a:t>阻值大</a:t>
              </a: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V="1">
              <a:off x="3696" y="1888"/>
              <a:ext cx="1134" cy="54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98" name="AutoShape 22"/>
          <p:cNvSpPr>
            <a:spLocks/>
          </p:cNvSpPr>
          <p:nvPr/>
        </p:nvSpPr>
        <p:spPr bwMode="auto">
          <a:xfrm>
            <a:off x="6948488" y="3860800"/>
            <a:ext cx="1974850" cy="690563"/>
          </a:xfrm>
          <a:prstGeom prst="borderCallout1">
            <a:avLst>
              <a:gd name="adj1" fmla="val 16551"/>
              <a:gd name="adj2" fmla="val -3856"/>
              <a:gd name="adj3" fmla="val 100000"/>
              <a:gd name="adj4" fmla="val -18491"/>
            </a:avLst>
          </a:prstGeom>
          <a:solidFill>
            <a:srgbClr val="66FFFF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000" b="1">
                <a:latin typeface="Times New Roman" pitchFamily="18" charset="0"/>
              </a:rPr>
              <a:t>连接了输入回路和输出回路</a:t>
            </a:r>
          </a:p>
        </p:txBody>
      </p:sp>
      <p:sp>
        <p:nvSpPr>
          <p:cNvPr id="24599" name="Rectangle 23"/>
          <p:cNvSpPr>
            <a:spLocks noGrp="1" noChangeArrowheads="1"/>
          </p:cNvSpPr>
          <p:nvPr>
            <p:ph type="title"/>
          </p:nvPr>
        </p:nvSpPr>
        <p:spPr>
          <a:xfrm>
            <a:off x="179388" y="765175"/>
            <a:ext cx="4824412" cy="652463"/>
          </a:xfrm>
        </p:spPr>
        <p:txBody>
          <a:bodyPr/>
          <a:lstStyle/>
          <a:p>
            <a:pPr algn="l"/>
            <a:r>
              <a:rPr kumimoji="1" lang="zh-CN" altLang="en-US" sz="3600" dirty="0">
                <a:ea typeface="华文行楷" pitchFamily="2" charset="-122"/>
              </a:rPr>
              <a:t>一、混合</a:t>
            </a:r>
            <a:r>
              <a:rPr kumimoji="1" lang="en-US" altLang="zh-CN" sz="3600" b="1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kumimoji="1" lang="zh-CN" altLang="zh-CN" sz="3600" dirty="0">
                <a:ea typeface="华文行楷" pitchFamily="2" charset="-122"/>
              </a:rPr>
              <a:t>模型</a:t>
            </a:r>
            <a:endParaRPr kumimoji="1" lang="zh-CN" altLang="en-US" sz="3600" dirty="0"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1" grpId="0" build="p" autoUpdateAnimBg="0"/>
      <p:bldP spid="24598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1082</TotalTime>
  <Words>1321</Words>
  <Application>Microsoft Office PowerPoint</Application>
  <PresentationFormat>全屏显示(4:3)</PresentationFormat>
  <Paragraphs>163</Paragraphs>
  <Slides>38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Profile</vt:lpstr>
      <vt:lpstr>Photo Editor 照片</vt:lpstr>
      <vt:lpstr>公式</vt:lpstr>
      <vt:lpstr>VISIO</vt:lpstr>
      <vt:lpstr>Equation</vt:lpstr>
      <vt:lpstr>模拟电子技术基础 Fundamentals of Analog Electronic </vt:lpstr>
      <vt:lpstr>第四章  放大电路的频率响应</vt:lpstr>
      <vt:lpstr>§4.1  频率响应的有关概念</vt:lpstr>
      <vt:lpstr>一、研究的问题</vt:lpstr>
      <vt:lpstr>二、高通电路和低通电路</vt:lpstr>
      <vt:lpstr>二、高通电路和低通电路</vt:lpstr>
      <vt:lpstr>三、放大电路中的频率参数</vt:lpstr>
      <vt:lpstr>§4.2  晶体管的高频等效电路</vt:lpstr>
      <vt:lpstr>一、混合π模型</vt:lpstr>
      <vt:lpstr>2. 混合π模型的单向化（使信号单向传递）</vt:lpstr>
      <vt:lpstr>PowerPoint 演示文稿</vt:lpstr>
      <vt:lpstr>二、电流放大倍数的频率响应</vt:lpstr>
      <vt:lpstr>2. 电流放大倍数的频率特性曲线</vt:lpstr>
      <vt:lpstr>3. 电流放大倍数的波特图:   采用对数坐标系</vt:lpstr>
      <vt:lpstr>三、晶体管的频率参数</vt:lpstr>
      <vt:lpstr>讨论一</vt:lpstr>
      <vt:lpstr>讨论二</vt:lpstr>
      <vt:lpstr>讨论二</vt:lpstr>
      <vt:lpstr>§4.3  放大电路的频率响应</vt:lpstr>
      <vt:lpstr>一、单管共射放大电路的频率响应</vt:lpstr>
      <vt:lpstr>1. 中频电压放大倍数</vt:lpstr>
      <vt:lpstr>2. 低频电压放大倍数:定性分析</vt:lpstr>
      <vt:lpstr>2. 低频电压放大倍数：定量分析</vt:lpstr>
      <vt:lpstr>2. 低频电压放大倍数：低频段频率响应分析</vt:lpstr>
      <vt:lpstr>PowerPoint 演示文稿</vt:lpstr>
      <vt:lpstr>3. 高频电压放大倍数：定性分析</vt:lpstr>
      <vt:lpstr>3. 高频电压放大倍数：定量分析</vt:lpstr>
      <vt:lpstr>3. 高频电压放大倍数：高频段频率响应分析</vt:lpstr>
      <vt:lpstr>4. 电压放大倍数的波特图</vt:lpstr>
      <vt:lpstr>5. 带宽增益积：定性分析</vt:lpstr>
      <vt:lpstr>5. 带宽增益积：定量分析</vt:lpstr>
      <vt:lpstr>二、多级放大电路的频率响应</vt:lpstr>
      <vt:lpstr>2.  多级放大电路的频率响应与各级的关系</vt:lpstr>
      <vt:lpstr>讨论一</vt:lpstr>
      <vt:lpstr>时间常数分析：</vt:lpstr>
      <vt:lpstr>讨论二</vt:lpstr>
      <vt:lpstr>讨论三：两级阻容耦合放大电路的频率响应</vt:lpstr>
      <vt:lpstr>PowerPoint 演示文稿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模拟电子技术基础</dc:title>
  <dc:creator>hua</dc:creator>
  <cp:lastModifiedBy>China</cp:lastModifiedBy>
  <cp:revision>43</cp:revision>
  <dcterms:created xsi:type="dcterms:W3CDTF">2007-07-18T09:03:59Z</dcterms:created>
  <dcterms:modified xsi:type="dcterms:W3CDTF">2019-10-25T00:43:31Z</dcterms:modified>
</cp:coreProperties>
</file>