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FFCC"/>
    <a:srgbClr val="FF0000"/>
    <a:srgbClr val="66FFFF"/>
    <a:srgbClr val="A50021"/>
    <a:srgbClr val="3333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9" autoAdjust="0"/>
    <p:restoredTop sz="94613" autoAdjust="0"/>
  </p:normalViewPr>
  <p:slideViewPr>
    <p:cSldViewPr>
      <p:cViewPr varScale="1">
        <p:scale>
          <a:sx n="84" d="100"/>
          <a:sy n="84" d="100"/>
        </p:scale>
        <p:origin x="-106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png"/><Relationship Id="rId4" Type="http://schemas.openxmlformats.org/officeDocument/2006/relationships/image" Target="../media/image41.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image" Target="../media/image41.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png"/><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 Id="rId4" Type="http://schemas.openxmlformats.org/officeDocument/2006/relationships/image" Target="../media/image47.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wmf"/><Relationship Id="rId1" Type="http://schemas.openxmlformats.org/officeDocument/2006/relationships/image" Target="../media/image58.png"/><Relationship Id="rId4" Type="http://schemas.openxmlformats.org/officeDocument/2006/relationships/image" Target="../media/image61.png"/></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png"/><Relationship Id="rId4"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png"/><Relationship Id="rId5" Type="http://schemas.openxmlformats.org/officeDocument/2006/relationships/image" Target="../media/image77.png"/><Relationship Id="rId4"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png"/><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wmf"/><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wmf"/><Relationship Id="rId5" Type="http://schemas.openxmlformats.org/officeDocument/2006/relationships/image" Target="../media/image8.png"/><Relationship Id="rId4" Type="http://schemas.openxmlformats.org/officeDocument/2006/relationships/image" Target="../media/image7.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image" Target="../media/image84.wmf"/><Relationship Id="rId4" Type="http://schemas.openxmlformats.org/officeDocument/2006/relationships/image" Target="../media/image87.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png"/><Relationship Id="rId1" Type="http://schemas.openxmlformats.org/officeDocument/2006/relationships/image" Target="../media/image88.wmf"/><Relationship Id="rId5" Type="http://schemas.openxmlformats.org/officeDocument/2006/relationships/image" Target="../media/image92.wmf"/><Relationship Id="rId4" Type="http://schemas.openxmlformats.org/officeDocument/2006/relationships/image" Target="../media/image91.png"/></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png"/><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 Id="rId9"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png"/><Relationship Id="rId4" Type="http://schemas.openxmlformats.org/officeDocument/2006/relationships/image" Target="../media/image10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22.png"/></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5" Type="http://schemas.openxmlformats.org/officeDocument/2006/relationships/image" Target="../media/image127.wmf"/><Relationship Id="rId4" Type="http://schemas.openxmlformats.org/officeDocument/2006/relationships/image" Target="../media/image126.png"/></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image" Target="../media/image12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5.png"/></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5.png"/><Relationship Id="rId1" Type="http://schemas.openxmlformats.org/officeDocument/2006/relationships/image" Target="../media/image136.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3.wmf"/><Relationship Id="rId7" Type="http://schemas.openxmlformats.org/officeDocument/2006/relationships/image" Target="../media/image147.wmf"/><Relationship Id="rId2" Type="http://schemas.openxmlformats.org/officeDocument/2006/relationships/image" Target="../media/image142.png"/><Relationship Id="rId1" Type="http://schemas.openxmlformats.org/officeDocument/2006/relationships/image" Target="../media/image141.png"/><Relationship Id="rId6" Type="http://schemas.openxmlformats.org/officeDocument/2006/relationships/image" Target="../media/image146.wmf"/><Relationship Id="rId5" Type="http://schemas.openxmlformats.org/officeDocument/2006/relationships/image" Target="../media/image145.png"/><Relationship Id="rId4" Type="http://schemas.openxmlformats.org/officeDocument/2006/relationships/image" Target="../media/image14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png"/></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image" Target="../media/image165.wmf"/><Relationship Id="rId3" Type="http://schemas.openxmlformats.org/officeDocument/2006/relationships/image" Target="../media/image155.png"/><Relationship Id="rId7" Type="http://schemas.openxmlformats.org/officeDocument/2006/relationships/image" Target="../media/image159.wmf"/><Relationship Id="rId12" Type="http://schemas.openxmlformats.org/officeDocument/2006/relationships/image" Target="../media/image164.wmf"/><Relationship Id="rId2" Type="http://schemas.openxmlformats.org/officeDocument/2006/relationships/image" Target="../media/image154.png"/><Relationship Id="rId1" Type="http://schemas.openxmlformats.org/officeDocument/2006/relationships/image" Target="../media/image153.png"/><Relationship Id="rId6" Type="http://schemas.openxmlformats.org/officeDocument/2006/relationships/image" Target="../media/image158.wmf"/><Relationship Id="rId11" Type="http://schemas.openxmlformats.org/officeDocument/2006/relationships/image" Target="../media/image163.wmf"/><Relationship Id="rId5" Type="http://schemas.openxmlformats.org/officeDocument/2006/relationships/image" Target="../media/image157.wmf"/><Relationship Id="rId10" Type="http://schemas.openxmlformats.org/officeDocument/2006/relationships/image" Target="../media/image162.wmf"/><Relationship Id="rId4" Type="http://schemas.openxmlformats.org/officeDocument/2006/relationships/image" Target="../media/image156.png"/><Relationship Id="rId9" Type="http://schemas.openxmlformats.org/officeDocument/2006/relationships/image" Target="../media/image161.wmf"/><Relationship Id="rId14" Type="http://schemas.openxmlformats.org/officeDocument/2006/relationships/image" Target="../media/image16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png"/><Relationship Id="rId1" Type="http://schemas.openxmlformats.org/officeDocument/2006/relationships/image" Target="../media/image167.png"/><Relationship Id="rId6" Type="http://schemas.openxmlformats.org/officeDocument/2006/relationships/image" Target="../media/image172.wmf"/><Relationship Id="rId5" Type="http://schemas.openxmlformats.org/officeDocument/2006/relationships/image" Target="../media/image171.png"/><Relationship Id="rId4" Type="http://schemas.openxmlformats.org/officeDocument/2006/relationships/image" Target="../media/image17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67.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5.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7.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C793159-0570-449D-966A-C31E68F7A55D}" type="slidenum">
              <a:rPr lang="en-US" altLang="zh-CN"/>
              <a:pPr/>
              <a:t>‹#›</a:t>
            </a:fld>
            <a:endParaRPr lang="en-US" altLang="zh-CN"/>
          </a:p>
        </p:txBody>
      </p:sp>
    </p:spTree>
    <p:extLst>
      <p:ext uri="{BB962C8B-B14F-4D97-AF65-F5344CB8AC3E}">
        <p14:creationId xmlns:p14="http://schemas.microsoft.com/office/powerpoint/2010/main" val="6158713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4D4E76-37F0-48E5-AD3D-B6E39BABD815}" type="slidenum">
              <a:rPr lang="en-US" altLang="zh-CN"/>
              <a:pPr/>
              <a:t>4</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A83E64-E266-4D03-A37E-902AC95CFD41}" type="slidenum">
              <a:rPr lang="en-US" altLang="zh-CN"/>
              <a:pPr/>
              <a:t>32</a:t>
            </a:fld>
            <a:endParaRPr lang="en-US" altLang="zh-CN"/>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007F84-0DD2-480B-84F2-3D609F024E96}" type="slidenum">
              <a:rPr lang="en-US" altLang="zh-CN"/>
              <a:pPr/>
              <a:t>42</a:t>
            </a:fld>
            <a:endParaRPr lang="en-US" altLang="zh-CN"/>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659C5-B831-493C-8CBD-609AF8FC076E}" type="slidenum">
              <a:rPr lang="en-US" altLang="zh-CN"/>
              <a:pPr/>
              <a:t>45</a:t>
            </a:fld>
            <a:endParaRPr lang="en-US" altLang="zh-C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79FE60-3204-4A3F-8805-3A3DFC1C567E}" type="slidenum">
              <a:rPr lang="en-US" altLang="zh-CN"/>
              <a:pPr/>
              <a:t>46</a:t>
            </a:fld>
            <a:endParaRPr lang="en-US" altLang="zh-CN"/>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10C23-BD60-4E25-AF1F-518B35660CC2}" type="slidenum">
              <a:rPr lang="en-US" altLang="zh-CN"/>
              <a:pPr/>
              <a:t>47</a:t>
            </a:fld>
            <a:endParaRPr lang="en-US" altLang="zh-C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A84D71EF-6778-46AB-A0D5-75E4E475987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FFF26BD2-6F49-453F-9FF8-83F4DAD9F601}"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1484313"/>
            <a:ext cx="2046287" cy="45354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1484313"/>
            <a:ext cx="5991225" cy="45354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35803294-E889-466C-80C3-C3E8B88D2C57}"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55650" y="1484313"/>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667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667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245225"/>
            <a:ext cx="1981200" cy="476250"/>
          </a:xfrm>
        </p:spPr>
        <p:txBody>
          <a:bodyPr/>
          <a:lstStyle>
            <a:lvl1pPr>
              <a:defRPr/>
            </a:lvl1pPr>
          </a:lstStyle>
          <a:p>
            <a:endParaRPr lang="en-US" altLang="zh-CN"/>
          </a:p>
        </p:txBody>
      </p:sp>
      <p:sp>
        <p:nvSpPr>
          <p:cNvPr id="8" name="灯片编号占位符 7"/>
          <p:cNvSpPr>
            <a:spLocks noGrp="1"/>
          </p:cNvSpPr>
          <p:nvPr>
            <p:ph type="sldNum" sz="quarter" idx="11"/>
          </p:nvPr>
        </p:nvSpPr>
        <p:spPr>
          <a:xfrm>
            <a:off x="6553200" y="6245225"/>
            <a:ext cx="1981200" cy="476250"/>
          </a:xfrm>
        </p:spPr>
        <p:txBody>
          <a:bodyPr/>
          <a:lstStyle>
            <a:lvl1pPr>
              <a:defRPr/>
            </a:lvl1pPr>
          </a:lstStyle>
          <a:p>
            <a:fld id="{12CDFD60-C2AA-420E-BD38-F41CCF210397}"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1484313"/>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1981200" cy="47625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5225"/>
            <a:ext cx="1981200" cy="476250"/>
          </a:xfrm>
        </p:spPr>
        <p:txBody>
          <a:bodyPr/>
          <a:lstStyle>
            <a:lvl1pPr>
              <a:defRPr/>
            </a:lvl1pPr>
          </a:lstStyle>
          <a:p>
            <a:fld id="{3739C0DF-E0F2-4847-9373-DA67A156C8E4}"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7E748478-FA2B-4D9A-9FCD-B6F506F4045B}"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BDB18AC9-7EE5-48E1-A10E-599720087084}"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8DC460EE-031D-47D7-9E55-B4D550769DB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92AC619C-057D-4C23-8D70-CD93C1ADEC37}"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2D8F7B49-CE63-443D-8B2A-2B4489FA3843}"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AD4ED921-A278-4A83-9F7C-1B4B0D13E417}"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BB735D81-B97E-4F71-B6DC-3E291529B8A5}"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3116436A-6CF7-41A2-A454-FFDF7BDF347C}"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902FF50B-E6B1-4281-A2ED-8A9CDBE1533A}"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bwMode="auto">
          <a:xfrm>
            <a:off x="755650" y="1484313"/>
            <a:ext cx="8001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546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4628" name="AutoShape 4"/>
          <p:cNvSpPr>
            <a:spLocks noChangeArrowheads="1"/>
          </p:cNvSpPr>
          <p:nvPr/>
        </p:nvSpPr>
        <p:spPr bwMode="auto">
          <a:xfrm>
            <a:off x="323850" y="620713"/>
            <a:ext cx="6335713" cy="73025"/>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
        <p:nvSpPr>
          <p:cNvPr id="154629" name="Line 5"/>
          <p:cNvSpPr>
            <a:spLocks noChangeShapeType="1"/>
          </p:cNvSpPr>
          <p:nvPr/>
        </p:nvSpPr>
        <p:spPr bwMode="auto">
          <a:xfrm flipV="1">
            <a:off x="3348038" y="6669088"/>
            <a:ext cx="5112394" cy="0"/>
          </a:xfrm>
          <a:prstGeom prst="line">
            <a:avLst/>
          </a:prstGeom>
          <a:noFill/>
          <a:ln w="3175">
            <a:solidFill>
              <a:schemeClr val="accent2"/>
            </a:solidFill>
            <a:round/>
            <a:headEnd/>
            <a:tailEnd/>
          </a:ln>
          <a:effectLst/>
        </p:spPr>
        <p:txBody>
          <a:bodyPr/>
          <a:lstStyle/>
          <a:p>
            <a:endParaRPr lang="zh-CN" altLang="en-US"/>
          </a:p>
        </p:txBody>
      </p:sp>
      <p:sp>
        <p:nvSpPr>
          <p:cNvPr id="15463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546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672890FE-894B-457E-9DA6-25D8C1A1A40B}" type="slidenum">
              <a:rPr lang="en-US" altLang="zh-CN"/>
              <a:pPr/>
              <a:t>‹#›</a:t>
            </a:fld>
            <a:endParaRPr lang="en-US" altLang="zh-CN"/>
          </a:p>
        </p:txBody>
      </p:sp>
      <p:pic>
        <p:nvPicPr>
          <p:cNvPr id="2" name="Picture 1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23850" y="30138"/>
            <a:ext cx="26098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iming>
    <p:tnLst>
      <p:par>
        <p:cTn id="1" dur="indefinite" restart="never" nodeType="tmRoot"/>
      </p:par>
    </p:tnLst>
  </p:timing>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ea typeface="宋体" pitchFamily="2" charset="-122"/>
        </a:defRPr>
      </a:lvl2pPr>
      <a:lvl3pPr algn="l" rtl="0" fontAlgn="base">
        <a:spcBef>
          <a:spcPct val="0"/>
        </a:spcBef>
        <a:spcAft>
          <a:spcPct val="0"/>
        </a:spcAft>
        <a:defRPr sz="3800">
          <a:solidFill>
            <a:schemeClr val="tx2"/>
          </a:solidFill>
          <a:latin typeface="Verdana" pitchFamily="34" charset="0"/>
          <a:ea typeface="宋体" pitchFamily="2" charset="-122"/>
        </a:defRPr>
      </a:lvl3pPr>
      <a:lvl4pPr algn="l" rtl="0" fontAlgn="base">
        <a:spcBef>
          <a:spcPct val="0"/>
        </a:spcBef>
        <a:spcAft>
          <a:spcPct val="0"/>
        </a:spcAft>
        <a:defRPr sz="3800">
          <a:solidFill>
            <a:schemeClr val="tx2"/>
          </a:solidFill>
          <a:latin typeface="Verdana" pitchFamily="34" charset="0"/>
          <a:ea typeface="宋体" pitchFamily="2" charset="-122"/>
        </a:defRPr>
      </a:lvl4pPr>
      <a:lvl5pPr algn="l" rtl="0" fontAlgn="base">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22.bin"/><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4.bin"/><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5.bin"/><Relationship Id="rId11" Type="http://schemas.openxmlformats.org/officeDocument/2006/relationships/image" Target="../media/image25.png"/><Relationship Id="rId5" Type="http://schemas.openxmlformats.org/officeDocument/2006/relationships/image" Target="../media/image29.png"/><Relationship Id="rId10" Type="http://schemas.openxmlformats.org/officeDocument/2006/relationships/oleObject" Target="../embeddings/oleObject27.bin"/><Relationship Id="rId4" Type="http://schemas.openxmlformats.org/officeDocument/2006/relationships/image" Target="../media/image26.wmf"/><Relationship Id="rId9" Type="http://schemas.openxmlformats.org/officeDocument/2006/relationships/image" Target="../media/image2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oleObject" Target="../embeddings/oleObject29.bin"/><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5.wmf"/><Relationship Id="rId2" Type="http://schemas.openxmlformats.org/officeDocument/2006/relationships/slideLayout" Target="../slideLayouts/slideLayout2.xml"/><Relationship Id="rId16" Type="http://schemas.openxmlformats.org/officeDocument/2006/relationships/image" Target="../media/image37.wmf"/><Relationship Id="rId1" Type="http://schemas.openxmlformats.org/officeDocument/2006/relationships/vmlDrawing" Target="../drawings/vmlDrawing9.vml"/><Relationship Id="rId6" Type="http://schemas.openxmlformats.org/officeDocument/2006/relationships/image" Target="../media/image33.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4.wmf"/><Relationship Id="rId4" Type="http://schemas.openxmlformats.org/officeDocument/2006/relationships/image" Target="../media/image32.wmf"/><Relationship Id="rId9" Type="http://schemas.openxmlformats.org/officeDocument/2006/relationships/oleObject" Target="../embeddings/oleObject33.bin"/><Relationship Id="rId14" Type="http://schemas.openxmlformats.org/officeDocument/2006/relationships/image" Target="../media/image36.wmf"/></Relationships>
</file>

<file path=ppt/slides/_rels/slide1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9.wmf"/><Relationship Id="rId5" Type="http://schemas.openxmlformats.org/officeDocument/2006/relationships/oleObject" Target="../embeddings/oleObject38.bin"/><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oleObject" Target="../embeddings/oleObject4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2.png"/><Relationship Id="rId5" Type="http://schemas.openxmlformats.org/officeDocument/2006/relationships/oleObject" Target="../embeddings/oleObject42.bin"/><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4.png"/><Relationship Id="rId5" Type="http://schemas.openxmlformats.org/officeDocument/2006/relationships/oleObject" Target="../embeddings/oleObject44.bin"/><Relationship Id="rId10" Type="http://schemas.openxmlformats.org/officeDocument/2006/relationships/image" Target="../media/image46.wmf"/><Relationship Id="rId4" Type="http://schemas.openxmlformats.org/officeDocument/2006/relationships/image" Target="../media/image43.png"/><Relationship Id="rId9" Type="http://schemas.openxmlformats.org/officeDocument/2006/relationships/oleObject" Target="../embeddings/oleObject46.bin"/></Relationships>
</file>

<file path=ppt/slides/_rels/slide18.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8.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0.wmf"/><Relationship Id="rId4" Type="http://schemas.openxmlformats.org/officeDocument/2006/relationships/image" Target="../media/image47.png"/><Relationship Id="rId9" Type="http://schemas.openxmlformats.org/officeDocument/2006/relationships/oleObject" Target="../embeddings/oleObject50.bin"/><Relationship Id="rId14" Type="http://schemas.openxmlformats.org/officeDocument/2006/relationships/image" Target="../media/image52.wmf"/></Relationships>
</file>

<file path=ppt/slides/_rels/slide19.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4.png"/><Relationship Id="rId5" Type="http://schemas.openxmlformats.org/officeDocument/2006/relationships/oleObject" Target="../embeddings/oleObject54.bin"/><Relationship Id="rId10" Type="http://schemas.openxmlformats.org/officeDocument/2006/relationships/image" Target="../media/image47.png"/><Relationship Id="rId4" Type="http://schemas.openxmlformats.org/officeDocument/2006/relationships/image" Target="../media/image53.png"/><Relationship Id="rId9" Type="http://schemas.openxmlformats.org/officeDocument/2006/relationships/oleObject" Target="../embeddings/oleObject56.bin"/></Relationships>
</file>

<file path=ppt/slides/_rels/slide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43.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9.wmf"/><Relationship Id="rId5" Type="http://schemas.openxmlformats.org/officeDocument/2006/relationships/oleObject" Target="../embeddings/oleObject58.bin"/><Relationship Id="rId10" Type="http://schemas.openxmlformats.org/officeDocument/2006/relationships/image" Target="../media/image61.png"/><Relationship Id="rId4" Type="http://schemas.openxmlformats.org/officeDocument/2006/relationships/image" Target="../media/image58.png"/><Relationship Id="rId9" Type="http://schemas.openxmlformats.org/officeDocument/2006/relationships/oleObject" Target="../embeddings/oleObject60.bin"/></Relationships>
</file>

<file path=ppt/slides/_rels/slide22.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3.wmf"/><Relationship Id="rId5" Type="http://schemas.openxmlformats.org/officeDocument/2006/relationships/oleObject" Target="../embeddings/oleObject62.bin"/><Relationship Id="rId10" Type="http://schemas.openxmlformats.org/officeDocument/2006/relationships/image" Target="../media/image65.wmf"/><Relationship Id="rId4" Type="http://schemas.openxmlformats.org/officeDocument/2006/relationships/image" Target="../media/image62.png"/><Relationship Id="rId9" Type="http://schemas.openxmlformats.org/officeDocument/2006/relationships/oleObject" Target="../embeddings/oleObject64.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70.wmf"/><Relationship Id="rId3" Type="http://schemas.openxmlformats.org/officeDocument/2006/relationships/image" Target="../media/image72.png"/><Relationship Id="rId7" Type="http://schemas.openxmlformats.org/officeDocument/2006/relationships/image" Target="../media/image67.wmf"/><Relationship Id="rId12"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6.bin"/><Relationship Id="rId11" Type="http://schemas.openxmlformats.org/officeDocument/2006/relationships/image" Target="../media/image69.wmf"/><Relationship Id="rId5" Type="http://schemas.openxmlformats.org/officeDocument/2006/relationships/image" Target="../media/image66.wmf"/><Relationship Id="rId15" Type="http://schemas.openxmlformats.org/officeDocument/2006/relationships/image" Target="../media/image71.w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68.wmf"/><Relationship Id="rId14" Type="http://schemas.openxmlformats.org/officeDocument/2006/relationships/oleObject" Target="../embeddings/oleObject70.bin"/></Relationships>
</file>

<file path=ppt/slides/_rels/slide24.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77.png"/><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4.w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76.wmf"/><Relationship Id="rId4" Type="http://schemas.openxmlformats.org/officeDocument/2006/relationships/image" Target="../media/image73.png"/><Relationship Id="rId9" Type="http://schemas.openxmlformats.org/officeDocument/2006/relationships/oleObject" Target="../embeddings/oleObject74.bin"/></Relationships>
</file>

<file path=ppt/slides/_rels/slide2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81.bin"/><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9.png"/><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79.bin"/><Relationship Id="rId14" Type="http://schemas.openxmlformats.org/officeDocument/2006/relationships/image" Target="../media/image83.wmf"/></Relationships>
</file>

<file path=ppt/slides/_rels/slide27.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5.png"/><Relationship Id="rId5" Type="http://schemas.openxmlformats.org/officeDocument/2006/relationships/oleObject" Target="../embeddings/oleObject83.bin"/><Relationship Id="rId10" Type="http://schemas.openxmlformats.org/officeDocument/2006/relationships/image" Target="../media/image87.png"/><Relationship Id="rId4" Type="http://schemas.openxmlformats.org/officeDocument/2006/relationships/image" Target="../media/image84.wmf"/><Relationship Id="rId9" Type="http://schemas.openxmlformats.org/officeDocument/2006/relationships/oleObject" Target="../embeddings/oleObject85.bin"/></Relationships>
</file>

<file path=ppt/slides/_rels/slide28.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92.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9.png"/><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91.png"/><Relationship Id="rId4" Type="http://schemas.openxmlformats.org/officeDocument/2006/relationships/image" Target="../media/image88.wmf"/><Relationship Id="rId9" Type="http://schemas.openxmlformats.org/officeDocument/2006/relationships/oleObject" Target="../embeddings/oleObject89.bin"/></Relationships>
</file>

<file path=ppt/slides/_rels/slide29.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oleObject" Target="../embeddings/oleObject96.bin"/><Relationship Id="rId18" Type="http://schemas.openxmlformats.org/officeDocument/2006/relationships/oleObject" Target="../embeddings/oleObject99.bin"/><Relationship Id="rId3" Type="http://schemas.openxmlformats.org/officeDocument/2006/relationships/oleObject" Target="../embeddings/oleObject91.bin"/><Relationship Id="rId21" Type="http://schemas.openxmlformats.org/officeDocument/2006/relationships/image" Target="../media/image101.wmf"/><Relationship Id="rId7" Type="http://schemas.openxmlformats.org/officeDocument/2006/relationships/oleObject" Target="../embeddings/oleObject93.bin"/><Relationship Id="rId12" Type="http://schemas.openxmlformats.org/officeDocument/2006/relationships/image" Target="../media/image97.wmf"/><Relationship Id="rId17" Type="http://schemas.openxmlformats.org/officeDocument/2006/relationships/oleObject" Target="../embeddings/oleObject98.bin"/><Relationship Id="rId2" Type="http://schemas.openxmlformats.org/officeDocument/2006/relationships/slideLayout" Target="../slideLayouts/slideLayout7.xml"/><Relationship Id="rId16" Type="http://schemas.openxmlformats.org/officeDocument/2006/relationships/image" Target="../media/image99.wmf"/><Relationship Id="rId20" Type="http://schemas.openxmlformats.org/officeDocument/2006/relationships/oleObject" Target="../embeddings/oleObject100.bin"/><Relationship Id="rId1" Type="http://schemas.openxmlformats.org/officeDocument/2006/relationships/vmlDrawing" Target="../drawings/vmlDrawing22.vml"/><Relationship Id="rId6" Type="http://schemas.openxmlformats.org/officeDocument/2006/relationships/image" Target="../media/image94.w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oleObject" Target="../embeddings/oleObject97.bin"/><Relationship Id="rId10" Type="http://schemas.openxmlformats.org/officeDocument/2006/relationships/image" Target="../media/image96.wmf"/><Relationship Id="rId19" Type="http://schemas.openxmlformats.org/officeDocument/2006/relationships/image" Target="../media/image100.wmf"/><Relationship Id="rId4" Type="http://schemas.openxmlformats.org/officeDocument/2006/relationships/image" Target="../media/image93.wmf"/><Relationship Id="rId9" Type="http://schemas.openxmlformats.org/officeDocument/2006/relationships/oleObject" Target="../embeddings/oleObject94.bin"/><Relationship Id="rId14" Type="http://schemas.openxmlformats.org/officeDocument/2006/relationships/image" Target="../media/image98.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3.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02.bin"/><Relationship Id="rId5" Type="http://schemas.openxmlformats.org/officeDocument/2006/relationships/image" Target="../media/image102.wmf"/><Relationship Id="rId4" Type="http://schemas.openxmlformats.org/officeDocument/2006/relationships/oleObject" Target="../embeddings/oleObject101.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oleObject" Target="../embeddings/oleObject103.bin"/><Relationship Id="rId7" Type="http://schemas.openxmlformats.org/officeDocument/2006/relationships/image" Target="../media/image106.wmf"/><Relationship Id="rId12"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04.bin"/><Relationship Id="rId11" Type="http://schemas.openxmlformats.org/officeDocument/2006/relationships/image" Target="../media/image108.wmf"/><Relationship Id="rId5" Type="http://schemas.openxmlformats.org/officeDocument/2006/relationships/image" Target="../media/image109.png"/><Relationship Id="rId10" Type="http://schemas.openxmlformats.org/officeDocument/2006/relationships/oleObject" Target="../embeddings/oleObject106.bin"/><Relationship Id="rId4" Type="http://schemas.openxmlformats.org/officeDocument/2006/relationships/image" Target="../media/image105.png"/><Relationship Id="rId9" Type="http://schemas.openxmlformats.org/officeDocument/2006/relationships/image" Target="../media/image107.wmf"/></Relationships>
</file>

<file path=ppt/slides/_rels/slide32.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45.xml"/><Relationship Id="rId5" Type="http://schemas.openxmlformats.org/officeDocument/2006/relationships/slide" Target="slide43.xml"/><Relationship Id="rId4" Type="http://schemas.openxmlformats.org/officeDocument/2006/relationships/slide" Target="slide37.xml"/></Relationships>
</file>

<file path=ppt/slides/_rels/slide33.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12.png"/><Relationship Id="rId7"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10.wmf"/><Relationship Id="rId5" Type="http://schemas.openxmlformats.org/officeDocument/2006/relationships/oleObject" Target="../embeddings/oleObject108.bin"/><Relationship Id="rId4" Type="http://schemas.openxmlformats.org/officeDocument/2006/relationships/image" Target="../media/image113.png"/></Relationships>
</file>

<file path=ppt/slides/_rels/slide34.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 Id="rId5" Type="http://schemas.openxmlformats.org/officeDocument/2006/relationships/image" Target="../media/image117.png"/><Relationship Id="rId4" Type="http://schemas.openxmlformats.org/officeDocument/2006/relationships/image" Target="../media/image116.png"/></Relationships>
</file>

<file path=ppt/slides/_rels/slide35.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20.png"/><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21.png"/><Relationship Id="rId5" Type="http://schemas.openxmlformats.org/officeDocument/2006/relationships/image" Target="../media/image118.wmf"/><Relationship Id="rId4" Type="http://schemas.openxmlformats.org/officeDocument/2006/relationships/oleObject" Target="../embeddings/oleObject110.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122.png"/></Relationships>
</file>

<file path=ppt/slides/_rels/slide37.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27.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24.wmf"/><Relationship Id="rId11" Type="http://schemas.openxmlformats.org/officeDocument/2006/relationships/oleObject" Target="../embeddings/oleObject117.bin"/><Relationship Id="rId5" Type="http://schemas.openxmlformats.org/officeDocument/2006/relationships/oleObject" Target="../embeddings/oleObject114.bin"/><Relationship Id="rId10" Type="http://schemas.openxmlformats.org/officeDocument/2006/relationships/image" Target="../media/image126.png"/><Relationship Id="rId4" Type="http://schemas.openxmlformats.org/officeDocument/2006/relationships/image" Target="../media/image123.wmf"/><Relationship Id="rId9" Type="http://schemas.openxmlformats.org/officeDocument/2006/relationships/oleObject" Target="../embeddings/oleObject116.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8.bin"/><Relationship Id="rId7" Type="http://schemas.openxmlformats.org/officeDocument/2006/relationships/image" Target="../media/image126.png"/><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19.bin"/><Relationship Id="rId5" Type="http://schemas.openxmlformats.org/officeDocument/2006/relationships/image" Target="../media/image129.png"/><Relationship Id="rId4" Type="http://schemas.openxmlformats.org/officeDocument/2006/relationships/image" Target="../media/image128.wmf"/></Relationships>
</file>

<file path=ppt/slides/_rels/slide39.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image" Target="../media/image131.wmf"/><Relationship Id="rId11" Type="http://schemas.openxmlformats.org/officeDocument/2006/relationships/image" Target="../media/image133.png"/><Relationship Id="rId5" Type="http://schemas.openxmlformats.org/officeDocument/2006/relationships/oleObject" Target="../embeddings/oleObject121.bin"/><Relationship Id="rId10" Type="http://schemas.openxmlformats.org/officeDocument/2006/relationships/oleObject" Target="../embeddings/oleObject123.bin"/><Relationship Id="rId4" Type="http://schemas.openxmlformats.org/officeDocument/2006/relationships/image" Target="../media/image130.wmf"/><Relationship Id="rId9" Type="http://schemas.openxmlformats.org/officeDocument/2006/relationships/image" Target="../media/image134.png"/></Relationships>
</file>

<file path=ppt/slides/_rels/slide4.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27.xml"/><Relationship Id="rId5" Type="http://schemas.openxmlformats.org/officeDocument/2006/relationships/slide" Target="slide22.xml"/><Relationship Id="rId4" Type="http://schemas.openxmlformats.org/officeDocument/2006/relationships/slide" Target="slide18.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135.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27.bin"/><Relationship Id="rId13" Type="http://schemas.openxmlformats.org/officeDocument/2006/relationships/image" Target="../media/image139.wmf"/><Relationship Id="rId3" Type="http://schemas.openxmlformats.org/officeDocument/2006/relationships/oleObject" Target="../embeddings/oleObject125.bin"/><Relationship Id="rId7" Type="http://schemas.openxmlformats.org/officeDocument/2006/relationships/image" Target="../media/image135.png"/><Relationship Id="rId12"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26.bin"/><Relationship Id="rId11" Type="http://schemas.openxmlformats.org/officeDocument/2006/relationships/image" Target="../media/image138.wmf"/><Relationship Id="rId5" Type="http://schemas.openxmlformats.org/officeDocument/2006/relationships/image" Target="../media/image140.png"/><Relationship Id="rId10" Type="http://schemas.openxmlformats.org/officeDocument/2006/relationships/oleObject" Target="../embeddings/oleObject128.bin"/><Relationship Id="rId4" Type="http://schemas.openxmlformats.org/officeDocument/2006/relationships/image" Target="../media/image136.wmf"/><Relationship Id="rId9" Type="http://schemas.openxmlformats.org/officeDocument/2006/relationships/image" Target="../media/image137.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32.bin"/><Relationship Id="rId13" Type="http://schemas.openxmlformats.org/officeDocument/2006/relationships/image" Target="../media/image145.png"/><Relationship Id="rId3" Type="http://schemas.openxmlformats.org/officeDocument/2006/relationships/notesSlide" Target="../notesSlides/notesSlide3.xml"/><Relationship Id="rId7" Type="http://schemas.openxmlformats.org/officeDocument/2006/relationships/image" Target="../media/image142.png"/><Relationship Id="rId12" Type="http://schemas.openxmlformats.org/officeDocument/2006/relationships/oleObject" Target="../embeddings/oleObject134.bin"/><Relationship Id="rId17" Type="http://schemas.openxmlformats.org/officeDocument/2006/relationships/image" Target="../media/image147.wmf"/><Relationship Id="rId2" Type="http://schemas.openxmlformats.org/officeDocument/2006/relationships/slideLayout" Target="../slideLayouts/slideLayout2.xml"/><Relationship Id="rId16" Type="http://schemas.openxmlformats.org/officeDocument/2006/relationships/oleObject" Target="../embeddings/oleObject136.bin"/><Relationship Id="rId1" Type="http://schemas.openxmlformats.org/officeDocument/2006/relationships/vmlDrawing" Target="../drawings/vmlDrawing33.vml"/><Relationship Id="rId6" Type="http://schemas.openxmlformats.org/officeDocument/2006/relationships/oleObject" Target="../embeddings/oleObject131.bin"/><Relationship Id="rId11" Type="http://schemas.openxmlformats.org/officeDocument/2006/relationships/image" Target="../media/image144.wmf"/><Relationship Id="rId5" Type="http://schemas.openxmlformats.org/officeDocument/2006/relationships/image" Target="../media/image141.png"/><Relationship Id="rId15" Type="http://schemas.openxmlformats.org/officeDocument/2006/relationships/image" Target="../media/image146.wmf"/><Relationship Id="rId10" Type="http://schemas.openxmlformats.org/officeDocument/2006/relationships/oleObject" Target="../embeddings/oleObject133.bin"/><Relationship Id="rId4" Type="http://schemas.openxmlformats.org/officeDocument/2006/relationships/oleObject" Target="../embeddings/oleObject130.bin"/><Relationship Id="rId9" Type="http://schemas.openxmlformats.org/officeDocument/2006/relationships/image" Target="../media/image143.wmf"/><Relationship Id="rId14" Type="http://schemas.openxmlformats.org/officeDocument/2006/relationships/oleObject" Target="../embeddings/oleObject135.bin"/></Relationships>
</file>

<file path=ppt/slides/_rels/slide43.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39.bin"/><Relationship Id="rId3" Type="http://schemas.openxmlformats.org/officeDocument/2006/relationships/notesSlide" Target="../notesSlides/notesSlide4.xml"/><Relationship Id="rId7" Type="http://schemas.openxmlformats.org/officeDocument/2006/relationships/image" Target="../media/image151.wmf"/><Relationship Id="rId2" Type="http://schemas.openxmlformats.org/officeDocument/2006/relationships/slideLayout" Target="../slideLayouts/slideLayout14.xml"/><Relationship Id="rId1" Type="http://schemas.openxmlformats.org/officeDocument/2006/relationships/vmlDrawing" Target="../drawings/vmlDrawing34.vml"/><Relationship Id="rId6" Type="http://schemas.openxmlformats.org/officeDocument/2006/relationships/oleObject" Target="../embeddings/oleObject138.bin"/><Relationship Id="rId5" Type="http://schemas.openxmlformats.org/officeDocument/2006/relationships/image" Target="../media/image150.png"/><Relationship Id="rId4" Type="http://schemas.openxmlformats.org/officeDocument/2006/relationships/oleObject" Target="../embeddings/oleObject137.bin"/><Relationship Id="rId9" Type="http://schemas.openxmlformats.org/officeDocument/2006/relationships/image" Target="../media/image152.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42.bin"/><Relationship Id="rId13" Type="http://schemas.openxmlformats.org/officeDocument/2006/relationships/image" Target="../media/image157.wmf"/><Relationship Id="rId18" Type="http://schemas.openxmlformats.org/officeDocument/2006/relationships/oleObject" Target="../embeddings/oleObject147.bin"/><Relationship Id="rId26" Type="http://schemas.openxmlformats.org/officeDocument/2006/relationships/oleObject" Target="../embeddings/oleObject151.bin"/><Relationship Id="rId3" Type="http://schemas.openxmlformats.org/officeDocument/2006/relationships/notesSlide" Target="../notesSlides/notesSlide5.xml"/><Relationship Id="rId21" Type="http://schemas.openxmlformats.org/officeDocument/2006/relationships/image" Target="../media/image161.wmf"/><Relationship Id="rId7" Type="http://schemas.openxmlformats.org/officeDocument/2006/relationships/image" Target="../media/image154.png"/><Relationship Id="rId12" Type="http://schemas.openxmlformats.org/officeDocument/2006/relationships/oleObject" Target="../embeddings/oleObject144.bin"/><Relationship Id="rId17" Type="http://schemas.openxmlformats.org/officeDocument/2006/relationships/image" Target="../media/image159.wmf"/><Relationship Id="rId25" Type="http://schemas.openxmlformats.org/officeDocument/2006/relationships/image" Target="../media/image163.wmf"/><Relationship Id="rId2" Type="http://schemas.openxmlformats.org/officeDocument/2006/relationships/slideLayout" Target="../slideLayouts/slideLayout2.xml"/><Relationship Id="rId16" Type="http://schemas.openxmlformats.org/officeDocument/2006/relationships/oleObject" Target="../embeddings/oleObject146.bin"/><Relationship Id="rId20" Type="http://schemas.openxmlformats.org/officeDocument/2006/relationships/oleObject" Target="../embeddings/oleObject148.bin"/><Relationship Id="rId29" Type="http://schemas.openxmlformats.org/officeDocument/2006/relationships/image" Target="../media/image165.wmf"/><Relationship Id="rId1" Type="http://schemas.openxmlformats.org/officeDocument/2006/relationships/vmlDrawing" Target="../drawings/vmlDrawing35.vml"/><Relationship Id="rId6" Type="http://schemas.openxmlformats.org/officeDocument/2006/relationships/oleObject" Target="../embeddings/oleObject141.bin"/><Relationship Id="rId11" Type="http://schemas.openxmlformats.org/officeDocument/2006/relationships/image" Target="../media/image156.png"/><Relationship Id="rId24" Type="http://schemas.openxmlformats.org/officeDocument/2006/relationships/oleObject" Target="../embeddings/oleObject150.bin"/><Relationship Id="rId5" Type="http://schemas.openxmlformats.org/officeDocument/2006/relationships/image" Target="../media/image153.png"/><Relationship Id="rId15" Type="http://schemas.openxmlformats.org/officeDocument/2006/relationships/image" Target="../media/image158.wmf"/><Relationship Id="rId23" Type="http://schemas.openxmlformats.org/officeDocument/2006/relationships/image" Target="../media/image162.wmf"/><Relationship Id="rId28" Type="http://schemas.openxmlformats.org/officeDocument/2006/relationships/oleObject" Target="../embeddings/oleObject152.bin"/><Relationship Id="rId10" Type="http://schemas.openxmlformats.org/officeDocument/2006/relationships/oleObject" Target="../embeddings/oleObject143.bin"/><Relationship Id="rId19" Type="http://schemas.openxmlformats.org/officeDocument/2006/relationships/image" Target="../media/image160.wmf"/><Relationship Id="rId31" Type="http://schemas.openxmlformats.org/officeDocument/2006/relationships/image" Target="../media/image166.wmf"/><Relationship Id="rId4" Type="http://schemas.openxmlformats.org/officeDocument/2006/relationships/oleObject" Target="../embeddings/oleObject140.bin"/><Relationship Id="rId9" Type="http://schemas.openxmlformats.org/officeDocument/2006/relationships/image" Target="../media/image155.png"/><Relationship Id="rId14" Type="http://schemas.openxmlformats.org/officeDocument/2006/relationships/oleObject" Target="../embeddings/oleObject145.bin"/><Relationship Id="rId22" Type="http://schemas.openxmlformats.org/officeDocument/2006/relationships/oleObject" Target="../embeddings/oleObject149.bin"/><Relationship Id="rId27" Type="http://schemas.openxmlformats.org/officeDocument/2006/relationships/image" Target="../media/image164.wmf"/><Relationship Id="rId30" Type="http://schemas.openxmlformats.org/officeDocument/2006/relationships/oleObject" Target="../embeddings/oleObject153.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59.bin"/><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image" Target="../media/image171.png"/><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68.png"/><Relationship Id="rId11" Type="http://schemas.openxmlformats.org/officeDocument/2006/relationships/oleObject" Target="../embeddings/oleObject158.bin"/><Relationship Id="rId5" Type="http://schemas.openxmlformats.org/officeDocument/2006/relationships/oleObject" Target="../embeddings/oleObject155.bin"/><Relationship Id="rId10" Type="http://schemas.openxmlformats.org/officeDocument/2006/relationships/image" Target="../media/image170.wmf"/><Relationship Id="rId4" Type="http://schemas.openxmlformats.org/officeDocument/2006/relationships/image" Target="../media/image167.png"/><Relationship Id="rId9" Type="http://schemas.openxmlformats.org/officeDocument/2006/relationships/oleObject" Target="../embeddings/oleObject157.bin"/><Relationship Id="rId14" Type="http://schemas.openxmlformats.org/officeDocument/2006/relationships/image" Target="../media/image172.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image" Target="../media/image16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png"/><Relationship Id="rId2" Type="http://schemas.openxmlformats.org/officeDocument/2006/relationships/slideLayout" Target="../slideLayouts/slideLayout2.xml"/><Relationship Id="rId16" Type="http://schemas.openxmlformats.org/officeDocument/2006/relationships/image" Target="../media/image10.wmf"/><Relationship Id="rId1" Type="http://schemas.openxmlformats.org/officeDocument/2006/relationships/vmlDrawing" Target="../drawings/vmlDrawing2.vml"/><Relationship Id="rId6" Type="http://schemas.openxmlformats.org/officeDocument/2006/relationships/image" Target="../media/image5.png"/><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oleObject" Target="../embeddings/oleObject6.bin"/><Relationship Id="rId14" Type="http://schemas.openxmlformats.org/officeDocument/2006/relationships/image" Target="../media/image9.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5.wmf"/><Relationship Id="rId3" Type="http://schemas.openxmlformats.org/officeDocument/2006/relationships/image" Target="../media/image17.png"/><Relationship Id="rId7" Type="http://schemas.openxmlformats.org/officeDocument/2006/relationships/image" Target="../media/image12.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image" Target="../media/image14.wmf"/><Relationship Id="rId5" Type="http://schemas.openxmlformats.org/officeDocument/2006/relationships/image" Target="../media/image11.wmf"/><Relationship Id="rId15" Type="http://schemas.openxmlformats.org/officeDocument/2006/relationships/image" Target="../media/image16.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3.wmf"/><Relationship Id="rId14"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55650" y="2133600"/>
            <a:ext cx="7772400" cy="1585913"/>
          </a:xfrm>
        </p:spPr>
        <p:txBody>
          <a:bodyPr/>
          <a:lstStyle/>
          <a:p>
            <a:pPr algn="ctr"/>
            <a:r>
              <a:rPr lang="zh-CN" altLang="en-US" sz="4400">
                <a:ea typeface="华文行楷" pitchFamily="2" charset="-122"/>
              </a:rPr>
              <a:t>模拟电子技术基础</a:t>
            </a:r>
            <a:br>
              <a:rPr lang="zh-CN" altLang="en-US" sz="4400">
                <a:ea typeface="华文行楷" pitchFamily="2" charset="-122"/>
              </a:rPr>
            </a:br>
            <a:r>
              <a:rPr lang="en-US" altLang="zh-CN" sz="2900" b="1">
                <a:effectLst>
                  <a:outerShdw blurRad="38100" dist="38100" dir="2700000" algn="tl">
                    <a:srgbClr val="C0C0C0"/>
                  </a:outerShdw>
                </a:effectLst>
              </a:rPr>
              <a:t>Fundamentals of Analog Electronic</a:t>
            </a:r>
            <a:r>
              <a:rPr lang="en-US" altLang="zh-CN"/>
              <a:t> </a:t>
            </a:r>
          </a:p>
        </p:txBody>
      </p:sp>
      <p:sp>
        <p:nvSpPr>
          <p:cNvPr id="3" name="Rectangle 2"/>
          <p:cNvSpPr txBox="1">
            <a:spLocks noChangeArrowheads="1"/>
          </p:cNvSpPr>
          <p:nvPr/>
        </p:nvSpPr>
        <p:spPr bwMode="auto">
          <a:xfrm>
            <a:off x="571472" y="4214818"/>
            <a:ext cx="82296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0" i="0" u="none" strike="noStrike" kern="0" cap="none" spc="0" normalizeH="0" baseline="0" noProof="0" dirty="0" smtClean="0">
                <a:ln>
                  <a:noFill/>
                </a:ln>
                <a:solidFill>
                  <a:schemeClr val="tx1"/>
                </a:solidFill>
                <a:effectLst/>
                <a:uLnTx/>
                <a:uFillTx/>
                <a:latin typeface="华文行楷" pitchFamily="2" charset="-122"/>
                <a:ea typeface="华文行楷" pitchFamily="2" charset="-122"/>
                <a:cs typeface="+mj-cs"/>
              </a:rPr>
              <a:t>第六章 信号的运算和处理</a:t>
            </a:r>
            <a:endParaRPr kumimoji="0" lang="zh-CN" altLang="en-US" sz="4000" b="0" i="0" u="none" strike="noStrike" kern="0" cap="none" spc="0" normalizeH="0" baseline="0" noProof="0" dirty="0">
              <a:ln>
                <a:noFill/>
              </a:ln>
              <a:solidFill>
                <a:schemeClr val="tx1"/>
              </a:solidFill>
              <a:effectLst/>
              <a:uLnTx/>
              <a:uFillTx/>
              <a:latin typeface="华文行楷" pitchFamily="2" charset="-122"/>
              <a:ea typeface="华文行楷" pitchFamily="2"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2932113" y="3741738"/>
          <a:ext cx="2668587" cy="566737"/>
        </p:xfrm>
        <a:graphic>
          <a:graphicData uri="http://schemas.openxmlformats.org/presentationml/2006/ole">
            <mc:AlternateContent xmlns:mc="http://schemas.openxmlformats.org/markup-compatibility/2006">
              <mc:Choice xmlns:v="urn:schemas-microsoft-com:vml" Requires="v">
                <p:oleObj spid="_x0000_s159758" name="Equation" r:id="rId3" imgW="1079280" imgH="228600" progId="Equation.3">
                  <p:embed/>
                </p:oleObj>
              </mc:Choice>
              <mc:Fallback>
                <p:oleObj name="Equation" r:id="rId3" imgW="107928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113" y="3741738"/>
                        <a:ext cx="2668587" cy="566737"/>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27651" name="Rectangle 3"/>
          <p:cNvSpPr>
            <a:spLocks noGrp="1" noChangeArrowheads="1"/>
          </p:cNvSpPr>
          <p:nvPr>
            <p:ph type="title"/>
          </p:nvPr>
        </p:nvSpPr>
        <p:spPr>
          <a:xfrm>
            <a:off x="468313" y="981075"/>
            <a:ext cx="7848600" cy="609600"/>
          </a:xfrm>
        </p:spPr>
        <p:txBody>
          <a:bodyPr/>
          <a:lstStyle/>
          <a:p>
            <a:pPr algn="l"/>
            <a:r>
              <a:rPr lang="zh-CN" altLang="en-US" sz="3200">
                <a:solidFill>
                  <a:schemeClr val="tx1"/>
                </a:solidFill>
                <a:latin typeface="华文行楷" pitchFamily="2" charset="-122"/>
                <a:ea typeface="华文行楷" pitchFamily="2" charset="-122"/>
              </a:rPr>
              <a:t>同相输入比例运算电路的特例</a:t>
            </a:r>
            <a:r>
              <a:rPr lang="zh-CN" altLang="en-US" sz="2800" b="1">
                <a:solidFill>
                  <a:schemeClr val="tx1"/>
                </a:solidFill>
                <a:latin typeface="宋体" charset="-122"/>
              </a:rPr>
              <a:t>：电压跟随器</a:t>
            </a:r>
          </a:p>
        </p:txBody>
      </p:sp>
      <p:graphicFrame>
        <p:nvGraphicFramePr>
          <p:cNvPr id="27652" name="Object 4"/>
          <p:cNvGraphicFramePr>
            <a:graphicFrameLocks noChangeAspect="1"/>
          </p:cNvGraphicFramePr>
          <p:nvPr/>
        </p:nvGraphicFramePr>
        <p:xfrm>
          <a:off x="3313113" y="4503738"/>
          <a:ext cx="2057400" cy="1528762"/>
        </p:xfrm>
        <a:graphic>
          <a:graphicData uri="http://schemas.openxmlformats.org/presentationml/2006/ole">
            <mc:AlternateContent xmlns:mc="http://schemas.openxmlformats.org/markup-compatibility/2006">
              <mc:Choice xmlns:v="urn:schemas-microsoft-com:vml" Requires="v">
                <p:oleObj spid="_x0000_s159759" name="Equation" r:id="rId5" imgW="939600" imgH="698400" progId="Equation.3">
                  <p:embed/>
                </p:oleObj>
              </mc:Choice>
              <mc:Fallback>
                <p:oleObj name="Equation" r:id="rId5" imgW="939600" imgH="698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3113" y="4503738"/>
                        <a:ext cx="2057400" cy="152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5"/>
          <p:cNvGraphicFramePr>
            <a:graphicFrameLocks noChangeAspect="1"/>
          </p:cNvGraphicFramePr>
          <p:nvPr/>
        </p:nvGraphicFramePr>
        <p:xfrm>
          <a:off x="1331913" y="1989138"/>
          <a:ext cx="6096000" cy="1565275"/>
        </p:xfrm>
        <a:graphic>
          <a:graphicData uri="http://schemas.openxmlformats.org/presentationml/2006/ole">
            <mc:AlternateContent xmlns:mc="http://schemas.openxmlformats.org/markup-compatibility/2006">
              <mc:Choice xmlns:v="urn:schemas-microsoft-com:vml" Requires="v">
                <p:oleObj spid="_x0000_s159760" name="Photo Editor 照片" r:id="rId7" imgW="20657143" imgH="5304762" progId="">
                  <p:embed/>
                </p:oleObj>
              </mc:Choice>
              <mc:Fallback>
                <p:oleObj name="Photo Editor 照片" r:id="rId7" imgW="20657143" imgH="5304762"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1989138"/>
                        <a:ext cx="6096000"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6012160" y="5805264"/>
            <a:ext cx="2448272" cy="369332"/>
          </a:xfrm>
          <a:prstGeom prst="rect">
            <a:avLst/>
          </a:prstGeom>
          <a:noFill/>
        </p:spPr>
        <p:txBody>
          <a:bodyPr wrap="square" rtlCol="0">
            <a:spAutoFit/>
          </a:bodyPr>
          <a:lstStyle/>
          <a:p>
            <a:r>
              <a:rPr lang="zh-CN" altLang="en-US" dirty="0" smtClean="0"/>
              <a:t>看</a:t>
            </a:r>
            <a:r>
              <a:rPr lang="en-US" altLang="zh-CN" dirty="0" smtClean="0"/>
              <a:t>P279</a:t>
            </a:r>
            <a:r>
              <a:rPr lang="zh-CN" altLang="en-US" dirty="0" smtClean="0"/>
              <a:t>例</a:t>
            </a:r>
            <a:r>
              <a:rPr lang="en-US" altLang="zh-CN" dirty="0" smtClean="0"/>
              <a:t>6.1.1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left)">
                                      <p:cBhvr>
                                        <p:cTn id="7" dur="500"/>
                                        <p:tgtEl>
                                          <p:spTgt spid="276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500"/>
                                        <p:tgtEl>
                                          <p:spTgt spid="276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wipe(left)">
                                      <p:cBhvr>
                                        <p:cTn id="17" dur="500"/>
                                        <p:tgtEl>
                                          <p:spTgt spid="2765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0825" y="765175"/>
            <a:ext cx="4681538" cy="719138"/>
          </a:xfrm>
        </p:spPr>
        <p:txBody>
          <a:bodyPr/>
          <a:lstStyle/>
          <a:p>
            <a:pPr algn="l">
              <a:lnSpc>
                <a:spcPct val="110000"/>
              </a:lnSpc>
            </a:pPr>
            <a:r>
              <a:rPr lang="zh-CN" altLang="en-US" sz="3600">
                <a:solidFill>
                  <a:schemeClr val="tx1"/>
                </a:solidFill>
                <a:latin typeface="华文行楷" pitchFamily="2" charset="-122"/>
                <a:ea typeface="华文行楷" pitchFamily="2" charset="-122"/>
              </a:rPr>
              <a:t>三、加减运算电路</a:t>
            </a:r>
          </a:p>
        </p:txBody>
      </p:sp>
      <p:graphicFrame>
        <p:nvGraphicFramePr>
          <p:cNvPr id="28675" name="Object 3"/>
          <p:cNvGraphicFramePr>
            <a:graphicFrameLocks noChangeAspect="1"/>
          </p:cNvGraphicFramePr>
          <p:nvPr/>
        </p:nvGraphicFramePr>
        <p:xfrm>
          <a:off x="4572000" y="2708275"/>
          <a:ext cx="2514600" cy="1958975"/>
        </p:xfrm>
        <a:graphic>
          <a:graphicData uri="http://schemas.openxmlformats.org/presentationml/2006/ole">
            <mc:AlternateContent xmlns:mc="http://schemas.openxmlformats.org/markup-compatibility/2006">
              <mc:Choice xmlns:v="urn:schemas-microsoft-com:vml" Requires="v">
                <p:oleObj spid="_x0000_s160782" name="Equation" r:id="rId3" imgW="1155600" imgH="901440" progId="Equation.3">
                  <p:embed/>
                </p:oleObj>
              </mc:Choice>
              <mc:Fallback>
                <p:oleObj name="Equation" r:id="rId3" imgW="1155600" imgH="9014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708275"/>
                        <a:ext cx="2514600" cy="1958975"/>
                      </a:xfrm>
                      <a:prstGeom prst="rect">
                        <a:avLst/>
                      </a:prstGeom>
                      <a:solidFill>
                        <a:srgbClr val="FFFFFF"/>
                      </a:solidFill>
                    </p:spPr>
                  </p:pic>
                </p:oleObj>
              </mc:Fallback>
            </mc:AlternateContent>
          </a:graphicData>
        </a:graphic>
      </p:graphicFrame>
      <p:graphicFrame>
        <p:nvGraphicFramePr>
          <p:cNvPr id="28676" name="Object 4"/>
          <p:cNvGraphicFramePr>
            <a:graphicFrameLocks noChangeAspect="1"/>
          </p:cNvGraphicFramePr>
          <p:nvPr/>
        </p:nvGraphicFramePr>
        <p:xfrm>
          <a:off x="2438400" y="4976813"/>
          <a:ext cx="4191000" cy="889000"/>
        </p:xfrm>
        <a:graphic>
          <a:graphicData uri="http://schemas.openxmlformats.org/presentationml/2006/ole">
            <mc:AlternateContent xmlns:mc="http://schemas.openxmlformats.org/markup-compatibility/2006">
              <mc:Choice xmlns:v="urn:schemas-microsoft-com:vml" Requires="v">
                <p:oleObj spid="_x0000_s160783" name="Equation" r:id="rId5" imgW="2031840" imgH="431640" progId="Equation.3">
                  <p:embed/>
                </p:oleObj>
              </mc:Choice>
              <mc:Fallback>
                <p:oleObj name="Equation" r:id="rId5" imgW="203184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976813"/>
                        <a:ext cx="4191000" cy="889000"/>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28677" name="Text Box 5"/>
          <p:cNvSpPr txBox="1">
            <a:spLocks noChangeArrowheads="1"/>
          </p:cNvSpPr>
          <p:nvPr/>
        </p:nvSpPr>
        <p:spPr bwMode="auto">
          <a:xfrm>
            <a:off x="3962400" y="2005013"/>
            <a:ext cx="3962400" cy="519112"/>
          </a:xfrm>
          <a:prstGeom prst="rect">
            <a:avLst/>
          </a:prstGeom>
          <a:noFill/>
          <a:ln w="9525">
            <a:noFill/>
            <a:miter lim="800000"/>
            <a:headEnd/>
            <a:tailEnd/>
          </a:ln>
          <a:effectLst/>
        </p:spPr>
        <p:txBody>
          <a:bodyPr>
            <a:spAutoFit/>
          </a:bodyPr>
          <a:lstStyle/>
          <a:p>
            <a:pPr>
              <a:spcBef>
                <a:spcPct val="50000"/>
              </a:spcBef>
            </a:pPr>
            <a:r>
              <a:rPr kumimoji="1" lang="zh-CN" altLang="en-US" sz="2800">
                <a:latin typeface="Times New Roman" pitchFamily="18" charset="0"/>
                <a:ea typeface="华文行楷" pitchFamily="2" charset="-122"/>
              </a:rPr>
              <a:t>方法一：节点电流法</a:t>
            </a:r>
          </a:p>
        </p:txBody>
      </p:sp>
      <p:graphicFrame>
        <p:nvGraphicFramePr>
          <p:cNvPr id="28678" name="Object 6"/>
          <p:cNvGraphicFramePr>
            <a:graphicFrameLocks noChangeAspect="1"/>
          </p:cNvGraphicFramePr>
          <p:nvPr/>
        </p:nvGraphicFramePr>
        <p:xfrm>
          <a:off x="914400" y="2157413"/>
          <a:ext cx="3103563" cy="2609850"/>
        </p:xfrm>
        <a:graphic>
          <a:graphicData uri="http://schemas.openxmlformats.org/presentationml/2006/ole">
            <mc:AlternateContent xmlns:mc="http://schemas.openxmlformats.org/markup-compatibility/2006">
              <mc:Choice xmlns:v="urn:schemas-microsoft-com:vml" Requires="v">
                <p:oleObj spid="_x0000_s160784" name="Photo Editor 照片" r:id="rId7" imgW="11247619" imgH="9457143" progId="">
                  <p:embed/>
                </p:oleObj>
              </mc:Choice>
              <mc:Fallback>
                <p:oleObj name="Photo Editor 照片" r:id="rId7" imgW="11247619" imgH="9457143"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157413"/>
                        <a:ext cx="3103563"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3" name="Text Box 11"/>
          <p:cNvSpPr txBox="1">
            <a:spLocks noChangeArrowheads="1"/>
          </p:cNvSpPr>
          <p:nvPr/>
        </p:nvSpPr>
        <p:spPr bwMode="auto">
          <a:xfrm>
            <a:off x="684213" y="1412875"/>
            <a:ext cx="532765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华文行楷" pitchFamily="2" charset="-122"/>
                <a:ea typeface="华文行楷" pitchFamily="2" charset="-122"/>
              </a:rPr>
              <a:t>1. </a:t>
            </a:r>
            <a:r>
              <a:rPr kumimoji="1" lang="zh-CN" altLang="en-US" sz="3200">
                <a:latin typeface="华文行楷" pitchFamily="2" charset="-122"/>
                <a:ea typeface="华文行楷" pitchFamily="2" charset="-122"/>
              </a:rPr>
              <a:t>反相求和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wipe(left)">
                                      <p:cBhvr>
                                        <p:cTn id="7" dur="500"/>
                                        <p:tgtEl>
                                          <p:spTgt spid="286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7">
                                            <p:txEl>
                                              <p:pRg st="0" end="0"/>
                                            </p:txEl>
                                          </p:spTgt>
                                        </p:tgtEl>
                                        <p:attrNameLst>
                                          <p:attrName>style.visibility</p:attrName>
                                        </p:attrNameLst>
                                      </p:cBhvr>
                                      <p:to>
                                        <p:strVal val="visible"/>
                                      </p:to>
                                    </p:set>
                                    <p:animEffect transition="in" filter="wipe(left)">
                                      <p:cBhvr>
                                        <p:cTn id="12" dur="500"/>
                                        <p:tgtEl>
                                          <p:spTgt spid="2867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675"/>
                                        </p:tgtEl>
                                        <p:attrNameLst>
                                          <p:attrName>style.visibility</p:attrName>
                                        </p:attrNameLst>
                                      </p:cBhvr>
                                      <p:to>
                                        <p:strVal val="visible"/>
                                      </p:to>
                                    </p:set>
                                    <p:animEffect transition="in" filter="wipe(left)">
                                      <p:cBhvr>
                                        <p:cTn id="17" dur="500"/>
                                        <p:tgtEl>
                                          <p:spTgt spid="286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676"/>
                                        </p:tgtEl>
                                        <p:attrNameLst>
                                          <p:attrName>style.visibility</p:attrName>
                                        </p:attrNameLst>
                                      </p:cBhvr>
                                      <p:to>
                                        <p:strVal val="visible"/>
                                      </p:to>
                                    </p:set>
                                    <p:animEffect transition="in" filter="wipe(left)">
                                      <p:cBhvr>
                                        <p:cTn id="22"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23850" y="836613"/>
            <a:ext cx="4267200" cy="523875"/>
          </a:xfrm>
        </p:spPr>
        <p:txBody>
          <a:bodyPr/>
          <a:lstStyle/>
          <a:p>
            <a:pPr algn="l"/>
            <a:r>
              <a:rPr lang="en-US" altLang="zh-CN" sz="3200">
                <a:solidFill>
                  <a:schemeClr val="tx1"/>
                </a:solidFill>
                <a:latin typeface="华文行楷" pitchFamily="2" charset="-122"/>
                <a:ea typeface="华文行楷" pitchFamily="2" charset="-122"/>
              </a:rPr>
              <a:t>1. </a:t>
            </a:r>
            <a:r>
              <a:rPr lang="zh-CN" altLang="en-US" sz="3200">
                <a:solidFill>
                  <a:schemeClr val="tx1"/>
                </a:solidFill>
                <a:latin typeface="华文行楷" pitchFamily="2" charset="-122"/>
                <a:ea typeface="华文行楷" pitchFamily="2" charset="-122"/>
              </a:rPr>
              <a:t>反相求和</a:t>
            </a:r>
          </a:p>
        </p:txBody>
      </p:sp>
      <p:graphicFrame>
        <p:nvGraphicFramePr>
          <p:cNvPr id="29699" name="Object 3"/>
          <p:cNvGraphicFramePr>
            <a:graphicFrameLocks noChangeAspect="1"/>
          </p:cNvGraphicFramePr>
          <p:nvPr/>
        </p:nvGraphicFramePr>
        <p:xfrm>
          <a:off x="1547813" y="5589588"/>
          <a:ext cx="6019800" cy="871537"/>
        </p:xfrm>
        <a:graphic>
          <a:graphicData uri="http://schemas.openxmlformats.org/presentationml/2006/ole">
            <mc:AlternateContent xmlns:mc="http://schemas.openxmlformats.org/markup-compatibility/2006">
              <mc:Choice xmlns:v="urn:schemas-microsoft-com:vml" Requires="v">
                <p:oleObj spid="_x0000_s161810" name="Equation" r:id="rId3" imgW="2971800" imgH="431640" progId="Equation.3">
                  <p:embed/>
                </p:oleObj>
              </mc:Choice>
              <mc:Fallback>
                <p:oleObj name="Equation" r:id="rId3" imgW="297180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5589588"/>
                        <a:ext cx="6019800" cy="871537"/>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29700" name="Text Box 4"/>
          <p:cNvSpPr txBox="1">
            <a:spLocks noChangeArrowheads="1"/>
          </p:cNvSpPr>
          <p:nvPr/>
        </p:nvSpPr>
        <p:spPr bwMode="auto">
          <a:xfrm>
            <a:off x="611188" y="1268413"/>
            <a:ext cx="8153400" cy="1466850"/>
          </a:xfrm>
          <a:prstGeom prst="rect">
            <a:avLst/>
          </a:prstGeom>
          <a:noFill/>
          <a:ln w="9525">
            <a:noFill/>
            <a:miter lim="800000"/>
            <a:headEnd/>
            <a:tailEnd/>
          </a:ln>
          <a:effectLst/>
        </p:spPr>
        <p:txBody>
          <a:bodyPr>
            <a:spAutoFit/>
          </a:bodyPr>
          <a:lstStyle/>
          <a:p>
            <a:pPr>
              <a:lnSpc>
                <a:spcPct val="125000"/>
              </a:lnSpc>
            </a:pPr>
            <a:r>
              <a:rPr kumimoji="1" lang="zh-CN" altLang="en-US" sz="2800">
                <a:latin typeface="Times New Roman" pitchFamily="18" charset="0"/>
                <a:ea typeface="华文行楷" pitchFamily="2" charset="-122"/>
              </a:rPr>
              <a:t>方法二：利用叠加原理</a:t>
            </a:r>
          </a:p>
          <a:p>
            <a:pPr>
              <a:lnSpc>
                <a:spcPct val="115000"/>
              </a:lnSpc>
            </a:pPr>
            <a:r>
              <a:rPr kumimoji="1" lang="zh-CN" altLang="en-US" sz="2400" b="1">
                <a:latin typeface="Times New Roman" pitchFamily="18" charset="0"/>
              </a:rPr>
              <a:t>    </a:t>
            </a:r>
            <a:r>
              <a:rPr kumimoji="1" lang="zh-CN" altLang="en-US" sz="2400" b="1">
                <a:solidFill>
                  <a:srgbClr val="990033"/>
                </a:solidFill>
                <a:latin typeface="Times New Roman" pitchFamily="18" charset="0"/>
              </a:rPr>
              <a:t>首先求解每个输入信号单独作用时的输出电压，然后将所有结果相加，即得到所有输入信号同时作用时的输出电压。</a:t>
            </a:r>
          </a:p>
        </p:txBody>
      </p:sp>
      <p:pic>
        <p:nvPicPr>
          <p:cNvPr id="29701" name="Picture 5" descr="Dz070208"/>
          <p:cNvPicPr>
            <a:picLocks noChangeAspect="1" noChangeArrowheads="1"/>
          </p:cNvPicPr>
          <p:nvPr/>
        </p:nvPicPr>
        <p:blipFill>
          <a:blip r:embed="rId5"/>
          <a:srcRect/>
          <a:stretch>
            <a:fillRect/>
          </a:stretch>
        </p:blipFill>
        <p:spPr bwMode="auto">
          <a:xfrm>
            <a:off x="3635375" y="2852738"/>
            <a:ext cx="2819400" cy="2366962"/>
          </a:xfrm>
          <a:prstGeom prst="rect">
            <a:avLst/>
          </a:prstGeom>
          <a:noFill/>
        </p:spPr>
      </p:pic>
      <p:graphicFrame>
        <p:nvGraphicFramePr>
          <p:cNvPr id="29702" name="Object 6"/>
          <p:cNvGraphicFramePr>
            <a:graphicFrameLocks noChangeAspect="1"/>
          </p:cNvGraphicFramePr>
          <p:nvPr/>
        </p:nvGraphicFramePr>
        <p:xfrm>
          <a:off x="7019925" y="3284538"/>
          <a:ext cx="1820863" cy="2193925"/>
        </p:xfrm>
        <a:graphic>
          <a:graphicData uri="http://schemas.openxmlformats.org/presentationml/2006/ole">
            <mc:AlternateContent xmlns:mc="http://schemas.openxmlformats.org/markup-compatibility/2006">
              <mc:Choice xmlns:v="urn:schemas-microsoft-com:vml" Requires="v">
                <p:oleObj spid="_x0000_s161811" name="Equation" r:id="rId6" imgW="927000" imgH="1117440" progId="Equation.3">
                  <p:embed/>
                </p:oleObj>
              </mc:Choice>
              <mc:Fallback>
                <p:oleObj name="Equation" r:id="rId6" imgW="927000" imgH="11174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925" y="3284538"/>
                        <a:ext cx="1820863" cy="2193925"/>
                      </a:xfrm>
                      <a:prstGeom prst="rect">
                        <a:avLst/>
                      </a:prstGeom>
                      <a:solidFill>
                        <a:srgbClr val="66FFFF"/>
                      </a:solidFill>
                      <a:ln w="9525">
                        <a:solidFill>
                          <a:srgbClr val="FF3300"/>
                        </a:solidFill>
                        <a:miter lim="800000"/>
                        <a:headEnd/>
                        <a:tailEnd/>
                      </a:ln>
                    </p:spPr>
                  </p:pic>
                </p:oleObj>
              </mc:Fallback>
            </mc:AlternateContent>
          </a:graphicData>
        </a:graphic>
      </p:graphicFrame>
      <p:graphicFrame>
        <p:nvGraphicFramePr>
          <p:cNvPr id="29703" name="Object 7"/>
          <p:cNvGraphicFramePr>
            <a:graphicFrameLocks noChangeAspect="1"/>
          </p:cNvGraphicFramePr>
          <p:nvPr/>
        </p:nvGraphicFramePr>
        <p:xfrm>
          <a:off x="5219700" y="4652963"/>
          <a:ext cx="1728788" cy="838200"/>
        </p:xfrm>
        <a:graphic>
          <a:graphicData uri="http://schemas.openxmlformats.org/presentationml/2006/ole">
            <mc:AlternateContent xmlns:mc="http://schemas.openxmlformats.org/markup-compatibility/2006">
              <mc:Choice xmlns:v="urn:schemas-microsoft-com:vml" Requires="v">
                <p:oleObj spid="_x0000_s161812" name="Equation" r:id="rId8" imgW="888840" imgH="431640" progId="Equation.3">
                  <p:embed/>
                </p:oleObj>
              </mc:Choice>
              <mc:Fallback>
                <p:oleObj name="Equation" r:id="rId8" imgW="888840" imgH="431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9700" y="4652963"/>
                        <a:ext cx="1728788" cy="838200"/>
                      </a:xfrm>
                      <a:prstGeom prst="rect">
                        <a:avLst/>
                      </a:prstGeom>
                      <a:solidFill>
                        <a:srgbClr val="66FFFF"/>
                      </a:solidFill>
                      <a:ln w="9525">
                        <a:solidFill>
                          <a:srgbClr val="FF3300"/>
                        </a:solidFill>
                        <a:miter lim="800000"/>
                        <a:headEnd/>
                        <a:tailEnd/>
                      </a:ln>
                    </p:spPr>
                  </p:pic>
                </p:oleObj>
              </mc:Fallback>
            </mc:AlternateContent>
          </a:graphicData>
        </a:graphic>
      </p:graphicFrame>
      <p:graphicFrame>
        <p:nvGraphicFramePr>
          <p:cNvPr id="29704" name="Object 8"/>
          <p:cNvGraphicFramePr>
            <a:graphicFrameLocks noChangeAspect="1"/>
          </p:cNvGraphicFramePr>
          <p:nvPr/>
        </p:nvGraphicFramePr>
        <p:xfrm>
          <a:off x="611188" y="2852738"/>
          <a:ext cx="2895600" cy="2435225"/>
        </p:xfrm>
        <a:graphic>
          <a:graphicData uri="http://schemas.openxmlformats.org/presentationml/2006/ole">
            <mc:AlternateContent xmlns:mc="http://schemas.openxmlformats.org/markup-compatibility/2006">
              <mc:Choice xmlns:v="urn:schemas-microsoft-com:vml" Requires="v">
                <p:oleObj spid="_x0000_s161813" name="Photo Editor 照片" r:id="rId10" imgW="11247619" imgH="9457143" progId="">
                  <p:embed/>
                </p:oleObj>
              </mc:Choice>
              <mc:Fallback>
                <p:oleObj name="Photo Editor 照片" r:id="rId10" imgW="11247619" imgH="9457143"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2852738"/>
                        <a:ext cx="2895600" cy="24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wipe(left)">
                                      <p:cBhvr>
                                        <p:cTn id="7" dur="5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wipe(left)">
                                      <p:cBhvr>
                                        <p:cTn id="12" dur="500"/>
                                        <p:tgtEl>
                                          <p:spTgt spid="297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701"/>
                                        </p:tgtEl>
                                        <p:attrNameLst>
                                          <p:attrName>style.visibility</p:attrName>
                                        </p:attrNameLst>
                                      </p:cBhvr>
                                      <p:to>
                                        <p:strVal val="visible"/>
                                      </p:to>
                                    </p:set>
                                    <p:animEffect transition="in" filter="wipe(left)">
                                      <p:cBhvr>
                                        <p:cTn id="17" dur="500"/>
                                        <p:tgtEl>
                                          <p:spTgt spid="297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703"/>
                                        </p:tgtEl>
                                        <p:attrNameLst>
                                          <p:attrName>style.visibility</p:attrName>
                                        </p:attrNameLst>
                                      </p:cBhvr>
                                      <p:to>
                                        <p:strVal val="visible"/>
                                      </p:to>
                                    </p:set>
                                    <p:animEffect transition="in" filter="wipe(left)">
                                      <p:cBhvr>
                                        <p:cTn id="22" dur="500"/>
                                        <p:tgtEl>
                                          <p:spTgt spid="297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702"/>
                                        </p:tgtEl>
                                        <p:attrNameLst>
                                          <p:attrName>style.visibility</p:attrName>
                                        </p:attrNameLst>
                                      </p:cBhvr>
                                      <p:to>
                                        <p:strVal val="visible"/>
                                      </p:to>
                                    </p:set>
                                    <p:animEffect transition="in" filter="wipe(left)">
                                      <p:cBhvr>
                                        <p:cTn id="27" dur="500"/>
                                        <p:tgtEl>
                                          <p:spTgt spid="297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699"/>
                                        </p:tgtEl>
                                        <p:attrNameLst>
                                          <p:attrName>style.visibility</p:attrName>
                                        </p:attrNameLst>
                                      </p:cBhvr>
                                      <p:to>
                                        <p:strVal val="visible"/>
                                      </p:to>
                                    </p:set>
                                    <p:animEffect transition="in" filter="wipe(left)">
                                      <p:cBhvr>
                                        <p:cTn id="32"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0825" y="836613"/>
            <a:ext cx="7964513" cy="533400"/>
          </a:xfrm>
        </p:spPr>
        <p:txBody>
          <a:bodyPr/>
          <a:lstStyle/>
          <a:p>
            <a:pPr algn="l">
              <a:spcBef>
                <a:spcPct val="50000"/>
              </a:spcBef>
            </a:pPr>
            <a:r>
              <a:rPr lang="en-US" altLang="zh-CN" sz="3200" dirty="0">
                <a:solidFill>
                  <a:schemeClr val="tx1"/>
                </a:solidFill>
                <a:latin typeface="华文行楷" pitchFamily="2" charset="-122"/>
                <a:ea typeface="华文行楷" pitchFamily="2" charset="-122"/>
              </a:rPr>
              <a:t>2. </a:t>
            </a:r>
            <a:r>
              <a:rPr lang="zh-CN" altLang="zh-CN" sz="3200" dirty="0">
                <a:solidFill>
                  <a:schemeClr val="tx1"/>
                </a:solidFill>
                <a:latin typeface="华文行楷" pitchFamily="2" charset="-122"/>
                <a:ea typeface="华文行楷" pitchFamily="2" charset="-122"/>
              </a:rPr>
              <a:t>同相求和</a:t>
            </a:r>
            <a:r>
              <a:rPr lang="zh-CN" altLang="zh-CN" sz="2400" b="1" dirty="0">
                <a:solidFill>
                  <a:schemeClr val="tx1"/>
                </a:solidFill>
              </a:rPr>
              <a:t>    设  </a:t>
            </a:r>
            <a:r>
              <a:rPr lang="en-US" altLang="zh-CN" sz="2400" b="1" i="1" dirty="0">
                <a:solidFill>
                  <a:schemeClr val="tx1"/>
                </a:solidFill>
                <a:latin typeface="Times New Roman" pitchFamily="18" charset="0"/>
                <a:cs typeface="Times New Roman" pitchFamily="18" charset="0"/>
              </a:rPr>
              <a:t>R</a:t>
            </a:r>
            <a:r>
              <a:rPr lang="en-US" altLang="zh-CN" sz="2400" b="1" baseline="-25000" dirty="0">
                <a:solidFill>
                  <a:schemeClr val="tx1"/>
                </a:solidFill>
                <a:latin typeface="Times New Roman" pitchFamily="18" charset="0"/>
                <a:cs typeface="Times New Roman" pitchFamily="18" charset="0"/>
              </a:rPr>
              <a:t>1</a:t>
            </a:r>
            <a:r>
              <a:rPr lang="en-US" altLang="zh-CN" sz="2400" b="1" dirty="0">
                <a:solidFill>
                  <a:schemeClr val="tx1"/>
                </a:solidFill>
                <a:latin typeface="Times New Roman" pitchFamily="18" charset="0"/>
                <a:cs typeface="Times New Roman" pitchFamily="18" charset="0"/>
              </a:rPr>
              <a:t>∥ </a:t>
            </a:r>
            <a:r>
              <a:rPr lang="en-US" altLang="zh-CN" sz="2400" b="1" i="1" dirty="0">
                <a:solidFill>
                  <a:schemeClr val="tx1"/>
                </a:solidFill>
                <a:latin typeface="Times New Roman" pitchFamily="18" charset="0"/>
                <a:cs typeface="Times New Roman" pitchFamily="18" charset="0"/>
              </a:rPr>
              <a:t>R</a:t>
            </a:r>
            <a:r>
              <a:rPr lang="en-US" altLang="zh-CN" sz="2400" b="1" baseline="-25000" dirty="0">
                <a:solidFill>
                  <a:schemeClr val="tx1"/>
                </a:solidFill>
                <a:latin typeface="Times New Roman" pitchFamily="18" charset="0"/>
                <a:cs typeface="Times New Roman" pitchFamily="18" charset="0"/>
              </a:rPr>
              <a:t>2</a:t>
            </a:r>
            <a:r>
              <a:rPr lang="en-US" altLang="zh-CN" sz="2400" b="1" dirty="0">
                <a:solidFill>
                  <a:schemeClr val="tx1"/>
                </a:solidFill>
                <a:latin typeface="Times New Roman" pitchFamily="18" charset="0"/>
                <a:cs typeface="Times New Roman" pitchFamily="18" charset="0"/>
              </a:rPr>
              <a:t>∥ </a:t>
            </a:r>
            <a:r>
              <a:rPr lang="en-US" altLang="zh-CN" sz="2400" b="1" i="1" dirty="0">
                <a:solidFill>
                  <a:schemeClr val="tx1"/>
                </a:solidFill>
                <a:latin typeface="Times New Roman" pitchFamily="18" charset="0"/>
                <a:cs typeface="Times New Roman" pitchFamily="18" charset="0"/>
              </a:rPr>
              <a:t>R</a:t>
            </a:r>
            <a:r>
              <a:rPr lang="en-US" altLang="zh-CN" sz="2400" b="1" baseline="-25000" dirty="0">
                <a:solidFill>
                  <a:schemeClr val="tx1"/>
                </a:solidFill>
                <a:latin typeface="Times New Roman" pitchFamily="18" charset="0"/>
                <a:cs typeface="Times New Roman" pitchFamily="18" charset="0"/>
              </a:rPr>
              <a:t>3</a:t>
            </a:r>
            <a:r>
              <a:rPr lang="en-US" altLang="zh-CN" sz="2400" b="1" dirty="0">
                <a:solidFill>
                  <a:schemeClr val="tx1"/>
                </a:solidFill>
                <a:latin typeface="Times New Roman" pitchFamily="18" charset="0"/>
                <a:cs typeface="Times New Roman" pitchFamily="18" charset="0"/>
              </a:rPr>
              <a:t>∥ </a:t>
            </a:r>
            <a:r>
              <a:rPr lang="en-US" altLang="zh-CN" sz="2400" b="1" i="1" dirty="0">
                <a:solidFill>
                  <a:schemeClr val="tx1"/>
                </a:solidFill>
                <a:latin typeface="Times New Roman" pitchFamily="18" charset="0"/>
                <a:cs typeface="Times New Roman" pitchFamily="18" charset="0"/>
              </a:rPr>
              <a:t>R</a:t>
            </a:r>
            <a:r>
              <a:rPr lang="en-US" altLang="zh-CN" sz="2400" b="1" baseline="-25000" dirty="0">
                <a:solidFill>
                  <a:schemeClr val="tx1"/>
                </a:solidFill>
                <a:latin typeface="Times New Roman" pitchFamily="18" charset="0"/>
                <a:cs typeface="Times New Roman" pitchFamily="18" charset="0"/>
              </a:rPr>
              <a:t>4</a:t>
            </a:r>
            <a:r>
              <a:rPr lang="zh-CN" altLang="en-US" sz="2400" b="1" dirty="0">
                <a:solidFill>
                  <a:schemeClr val="tx1"/>
                </a:solidFill>
                <a:latin typeface="Times New Roman" pitchFamily="18" charset="0"/>
                <a:cs typeface="Times New Roman" pitchFamily="18" charset="0"/>
              </a:rPr>
              <a:t>＝ </a:t>
            </a:r>
            <a:r>
              <a:rPr lang="en-US" altLang="zh-CN" sz="2400" b="1" i="1" dirty="0">
                <a:solidFill>
                  <a:schemeClr val="tx1"/>
                </a:solidFill>
                <a:latin typeface="Times New Roman" pitchFamily="18" charset="0"/>
                <a:cs typeface="Times New Roman" pitchFamily="18" charset="0"/>
              </a:rPr>
              <a:t>R</a:t>
            </a:r>
            <a:r>
              <a:rPr lang="en-US" altLang="zh-CN" sz="2400" b="1" dirty="0">
                <a:solidFill>
                  <a:schemeClr val="tx1"/>
                </a:solidFill>
                <a:latin typeface="Times New Roman" pitchFamily="18" charset="0"/>
                <a:cs typeface="Times New Roman" pitchFamily="18" charset="0"/>
              </a:rPr>
              <a:t>∥ </a:t>
            </a:r>
            <a:r>
              <a:rPr lang="en-US" altLang="zh-CN" sz="2400" b="1" i="1" dirty="0" err="1">
                <a:solidFill>
                  <a:schemeClr val="tx1"/>
                </a:solidFill>
                <a:latin typeface="Times New Roman" pitchFamily="18" charset="0"/>
                <a:cs typeface="Times New Roman" pitchFamily="18" charset="0"/>
              </a:rPr>
              <a:t>R</a:t>
            </a:r>
            <a:r>
              <a:rPr lang="en-US" altLang="zh-CN" sz="2400" b="1" baseline="-25000" dirty="0" err="1">
                <a:solidFill>
                  <a:schemeClr val="tx1"/>
                </a:solidFill>
                <a:latin typeface="Times New Roman" pitchFamily="18" charset="0"/>
                <a:cs typeface="Times New Roman" pitchFamily="18" charset="0"/>
              </a:rPr>
              <a:t>f</a:t>
            </a:r>
            <a:endParaRPr lang="en-US" altLang="zh-CN" sz="2400" b="1" baseline="-25000" dirty="0">
              <a:solidFill>
                <a:schemeClr val="tx1"/>
              </a:solidFill>
              <a:latin typeface="Times New Roman" pitchFamily="18" charset="0"/>
              <a:cs typeface="Times New Roman" pitchFamily="18" charset="0"/>
            </a:endParaRPr>
          </a:p>
        </p:txBody>
      </p:sp>
      <p:sp>
        <p:nvSpPr>
          <p:cNvPr id="30723" name="Text Box 3"/>
          <p:cNvSpPr txBox="1">
            <a:spLocks noChangeArrowheads="1"/>
          </p:cNvSpPr>
          <p:nvPr/>
        </p:nvSpPr>
        <p:spPr bwMode="auto">
          <a:xfrm>
            <a:off x="4305300" y="1400175"/>
            <a:ext cx="3733800" cy="1406525"/>
          </a:xfrm>
          <a:prstGeom prst="rect">
            <a:avLst/>
          </a:prstGeom>
          <a:noFill/>
          <a:ln w="9525">
            <a:noFill/>
            <a:miter lim="800000"/>
            <a:headEnd/>
            <a:tailEnd/>
          </a:ln>
          <a:effectLst/>
        </p:spPr>
        <p:txBody>
          <a:bodyPr>
            <a:spAutoFit/>
          </a:bodyPr>
          <a:lstStyle/>
          <a:p>
            <a:pPr>
              <a:lnSpc>
                <a:spcPct val="120000"/>
              </a:lnSpc>
            </a:pPr>
            <a:r>
              <a:rPr kumimoji="1" lang="zh-CN" altLang="en-US" sz="2400" b="1">
                <a:latin typeface="Times New Roman" pitchFamily="18" charset="0"/>
              </a:rPr>
              <a:t>利用叠加原理求解：</a:t>
            </a:r>
          </a:p>
          <a:p>
            <a:pPr>
              <a:lnSpc>
                <a:spcPct val="120000"/>
              </a:lnSpc>
            </a:pPr>
            <a:r>
              <a:rPr kumimoji="1" lang="zh-CN" altLang="en-US" sz="2400" b="1">
                <a:latin typeface="Times New Roman" pitchFamily="18" charset="0"/>
              </a:rPr>
              <a:t>    令</a:t>
            </a:r>
            <a:r>
              <a:rPr kumimoji="1" lang="en-US" altLang="zh-CN" sz="2400" b="1" i="1">
                <a:latin typeface="Times New Roman" pitchFamily="18" charset="0"/>
              </a:rPr>
              <a:t>u</a:t>
            </a:r>
            <a:r>
              <a:rPr kumimoji="1" lang="en-US" altLang="zh-CN" sz="2400" b="1" baseline="-25000">
                <a:latin typeface="Times New Roman" pitchFamily="18" charset="0"/>
              </a:rPr>
              <a:t>I2</a:t>
            </a:r>
            <a:r>
              <a:rPr kumimoji="1" lang="en-US" altLang="zh-CN"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I3</a:t>
            </a:r>
            <a:r>
              <a:rPr kumimoji="1" lang="en-US" altLang="zh-CN" sz="2400" b="1">
                <a:latin typeface="Times New Roman" pitchFamily="18" charset="0"/>
              </a:rPr>
              <a:t>=0</a:t>
            </a:r>
            <a:r>
              <a:rPr kumimoji="1" lang="zh-CN" altLang="en-US" sz="2400" b="1">
                <a:latin typeface="Times New Roman" pitchFamily="18" charset="0"/>
              </a:rPr>
              <a:t>，求</a:t>
            </a:r>
            <a:r>
              <a:rPr kumimoji="1" lang="en-US" altLang="zh-CN" sz="2400" b="1" i="1">
                <a:latin typeface="Times New Roman" pitchFamily="18" charset="0"/>
              </a:rPr>
              <a:t>u</a:t>
            </a:r>
            <a:r>
              <a:rPr kumimoji="1" lang="en-US" altLang="zh-CN" sz="2400" b="1" baseline="-25000">
                <a:latin typeface="Times New Roman" pitchFamily="18" charset="0"/>
              </a:rPr>
              <a:t>I1</a:t>
            </a:r>
            <a:r>
              <a:rPr kumimoji="1" lang="zh-CN" altLang="en-US" sz="2400" b="1">
                <a:latin typeface="Times New Roman" pitchFamily="18" charset="0"/>
              </a:rPr>
              <a:t>单独作用时的输出电压</a:t>
            </a:r>
            <a:endParaRPr kumimoji="1" lang="zh-CN" altLang="en-US" sz="2400" b="1" baseline="-25000">
              <a:latin typeface="Times New Roman" pitchFamily="18" charset="0"/>
            </a:endParaRPr>
          </a:p>
        </p:txBody>
      </p:sp>
      <p:sp>
        <p:nvSpPr>
          <p:cNvPr id="30724" name="Text Box 4"/>
          <p:cNvSpPr txBox="1">
            <a:spLocks noChangeArrowheads="1"/>
          </p:cNvSpPr>
          <p:nvPr/>
        </p:nvSpPr>
        <p:spPr bwMode="auto">
          <a:xfrm>
            <a:off x="865188" y="5478463"/>
            <a:ext cx="7543800" cy="822325"/>
          </a:xfrm>
          <a:prstGeom prst="rect">
            <a:avLst/>
          </a:prstGeom>
          <a:noFill/>
          <a:ln w="9525">
            <a:noFill/>
            <a:miter lim="800000"/>
            <a:headEnd/>
            <a:tailEnd/>
          </a:ln>
          <a:effectLst/>
        </p:spPr>
        <p:txBody>
          <a:bodyPr>
            <a:spAutoFit/>
          </a:bodyPr>
          <a:lstStyle/>
          <a:p>
            <a:pPr>
              <a:spcBef>
                <a:spcPct val="50000"/>
              </a:spcBef>
            </a:pPr>
            <a:r>
              <a:rPr kumimoji="1" lang="en-US" altLang="zh-CN" sz="2400">
                <a:solidFill>
                  <a:srgbClr val="D60093"/>
                </a:solidFill>
                <a:latin typeface="Times New Roman" pitchFamily="18" charset="0"/>
              </a:rPr>
              <a:t>    </a:t>
            </a:r>
            <a:r>
              <a:rPr kumimoji="1" lang="zh-CN" altLang="en-US" sz="2400" b="1">
                <a:solidFill>
                  <a:srgbClr val="990033"/>
                </a:solidFill>
                <a:latin typeface="Times New Roman" pitchFamily="18" charset="0"/>
              </a:rPr>
              <a:t>在求解运算电路时，应选择合适的方法，使运算结果简单明了，易于计算。</a:t>
            </a:r>
          </a:p>
        </p:txBody>
      </p:sp>
      <p:graphicFrame>
        <p:nvGraphicFramePr>
          <p:cNvPr id="30725" name="Object 5"/>
          <p:cNvGraphicFramePr>
            <a:graphicFrameLocks noChangeAspect="1"/>
          </p:cNvGraphicFramePr>
          <p:nvPr/>
        </p:nvGraphicFramePr>
        <p:xfrm>
          <a:off x="647700" y="1400175"/>
          <a:ext cx="3429000" cy="2476500"/>
        </p:xfrm>
        <a:graphic>
          <a:graphicData uri="http://schemas.openxmlformats.org/presentationml/2006/ole">
            <mc:AlternateContent xmlns:mc="http://schemas.openxmlformats.org/markup-compatibility/2006">
              <mc:Choice xmlns:v="urn:schemas-microsoft-com:vml" Requires="v">
                <p:oleObj spid="_x0000_s162826" name="Photo Editor 照片" r:id="rId3" imgW="12047619" imgH="8695238" progId="">
                  <p:embed/>
                </p:oleObj>
              </mc:Choice>
              <mc:Fallback>
                <p:oleObj name="Photo Editor 照片" r:id="rId3" imgW="12047619" imgH="869523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1400175"/>
                        <a:ext cx="34290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6"/>
          <p:cNvGraphicFramePr>
            <a:graphicFrameLocks noChangeAspect="1"/>
          </p:cNvGraphicFramePr>
          <p:nvPr/>
        </p:nvGraphicFramePr>
        <p:xfrm>
          <a:off x="3924300" y="2924175"/>
          <a:ext cx="4337050" cy="825500"/>
        </p:xfrm>
        <a:graphic>
          <a:graphicData uri="http://schemas.openxmlformats.org/presentationml/2006/ole">
            <mc:AlternateContent xmlns:mc="http://schemas.openxmlformats.org/markup-compatibility/2006">
              <mc:Choice xmlns:v="urn:schemas-microsoft-com:vml" Requires="v">
                <p:oleObj spid="_x0000_s162827" name="Equation" r:id="rId5" imgW="2273040" imgH="431640" progId="Equation.3">
                  <p:embed/>
                </p:oleObj>
              </mc:Choice>
              <mc:Fallback>
                <p:oleObj name="Equation" r:id="rId5" imgW="227304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2924175"/>
                        <a:ext cx="4337050" cy="825500"/>
                      </a:xfrm>
                      <a:prstGeom prst="rect">
                        <a:avLst/>
                      </a:prstGeom>
                      <a:solidFill>
                        <a:srgbClr val="00FFFF"/>
                      </a:solidFill>
                      <a:ln w="9525">
                        <a:solidFill>
                          <a:srgbClr val="FF0000"/>
                        </a:solidFill>
                        <a:miter lim="800000"/>
                        <a:headEnd/>
                        <a:tailEnd/>
                      </a:ln>
                    </p:spPr>
                  </p:pic>
                </p:oleObj>
              </mc:Fallback>
            </mc:AlternateContent>
          </a:graphicData>
        </a:graphic>
      </p:graphicFrame>
      <p:sp>
        <p:nvSpPr>
          <p:cNvPr id="30727" name="Text Box 7"/>
          <p:cNvSpPr txBox="1">
            <a:spLocks noChangeArrowheads="1"/>
          </p:cNvSpPr>
          <p:nvPr/>
        </p:nvSpPr>
        <p:spPr bwMode="auto">
          <a:xfrm>
            <a:off x="876300" y="3838575"/>
            <a:ext cx="7621588" cy="1573213"/>
          </a:xfrm>
          <a:prstGeom prst="rect">
            <a:avLst/>
          </a:prstGeom>
          <a:noFill/>
          <a:ln w="9525">
            <a:noFill/>
            <a:miter lim="800000"/>
            <a:headEnd/>
            <a:tailEnd/>
          </a:ln>
          <a:effectLst/>
        </p:spPr>
        <p:txBody>
          <a:bodyPr>
            <a:spAutoFit/>
          </a:bodyPr>
          <a:lstStyle/>
          <a:p>
            <a:pPr>
              <a:lnSpc>
                <a:spcPct val="135000"/>
              </a:lnSpc>
            </a:pPr>
            <a:r>
              <a:rPr kumimoji="1" lang="en-US" altLang="zh-CN" sz="2400" b="1">
                <a:latin typeface="Times New Roman" pitchFamily="18" charset="0"/>
              </a:rPr>
              <a:t>    </a:t>
            </a:r>
            <a:r>
              <a:rPr kumimoji="1" lang="zh-CN" altLang="en-US" sz="2400" b="1">
                <a:latin typeface="Times New Roman" pitchFamily="18" charset="0"/>
              </a:rPr>
              <a:t>同理可得，</a:t>
            </a:r>
            <a:r>
              <a:rPr kumimoji="1" lang="zh-CN" altLang="en-US" sz="2400">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I2</a:t>
            </a:r>
            <a:r>
              <a:rPr kumimoji="1" lang="zh-CN" altLang="en-US"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I3</a:t>
            </a:r>
            <a:r>
              <a:rPr kumimoji="1" lang="zh-CN" altLang="en-US" sz="2400" b="1">
                <a:latin typeface="Times New Roman" pitchFamily="18" charset="0"/>
              </a:rPr>
              <a:t>单独作用时的</a:t>
            </a:r>
            <a:r>
              <a:rPr kumimoji="1" lang="en-US" altLang="zh-CN" sz="2400" b="1" i="1">
                <a:latin typeface="Times New Roman" pitchFamily="18" charset="0"/>
              </a:rPr>
              <a:t>u</a:t>
            </a:r>
            <a:r>
              <a:rPr kumimoji="1" lang="en-US" altLang="zh-CN" sz="2400" b="1" baseline="-25000">
                <a:latin typeface="Times New Roman" pitchFamily="18" charset="0"/>
              </a:rPr>
              <a:t>O2</a:t>
            </a:r>
            <a:r>
              <a:rPr kumimoji="1" lang="zh-CN" altLang="en-US"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O3</a:t>
            </a:r>
            <a:r>
              <a:rPr kumimoji="1" lang="zh-CN" altLang="en-US" sz="2400" b="1">
                <a:latin typeface="Times New Roman" pitchFamily="18" charset="0"/>
              </a:rPr>
              <a:t>，形式与</a:t>
            </a:r>
            <a:r>
              <a:rPr kumimoji="1" lang="en-US" altLang="zh-CN" sz="2400" b="1" i="1">
                <a:latin typeface="Times New Roman" pitchFamily="18" charset="0"/>
              </a:rPr>
              <a:t>u</a:t>
            </a:r>
            <a:r>
              <a:rPr kumimoji="1" lang="en-US" altLang="zh-CN" sz="2400" b="1" baseline="-25000">
                <a:latin typeface="Times New Roman" pitchFamily="18" charset="0"/>
              </a:rPr>
              <a:t>O1</a:t>
            </a:r>
            <a:r>
              <a:rPr kumimoji="1" lang="zh-CN" altLang="en-US" sz="2400" b="1">
                <a:latin typeface="Times New Roman" pitchFamily="18" charset="0"/>
              </a:rPr>
              <a:t>相同， </a:t>
            </a:r>
            <a:r>
              <a:rPr kumimoji="1" lang="en-US" altLang="zh-CN" sz="2400" b="1" i="1">
                <a:latin typeface="Times New Roman" pitchFamily="18" charset="0"/>
              </a:rPr>
              <a:t>u</a:t>
            </a:r>
            <a:r>
              <a:rPr kumimoji="1" lang="en-US" altLang="zh-CN" sz="2400" b="1" baseline="-25000">
                <a:latin typeface="Times New Roman" pitchFamily="18" charset="0"/>
              </a:rPr>
              <a:t>O</a:t>
            </a:r>
            <a:r>
              <a:rPr kumimoji="1" lang="en-US" altLang="zh-CN"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O1</a:t>
            </a:r>
            <a:r>
              <a:rPr kumimoji="1" lang="en-US" altLang="zh-CN"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O2</a:t>
            </a:r>
            <a:r>
              <a:rPr kumimoji="1" lang="en-US" altLang="zh-CN"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O3</a:t>
            </a:r>
            <a:r>
              <a:rPr kumimoji="1" lang="en-US" altLang="zh-CN" sz="2400" b="1">
                <a:latin typeface="Times New Roman" pitchFamily="18" charset="0"/>
              </a:rPr>
              <a:t> </a:t>
            </a:r>
            <a:r>
              <a:rPr kumimoji="1" lang="zh-CN" altLang="en-US" sz="2400" b="1">
                <a:latin typeface="Times New Roman" pitchFamily="18" charset="0"/>
              </a:rPr>
              <a:t>。</a:t>
            </a:r>
          </a:p>
          <a:p>
            <a:pPr>
              <a:lnSpc>
                <a:spcPct val="135000"/>
              </a:lnSpc>
            </a:pPr>
            <a:r>
              <a:rPr kumimoji="1" lang="zh-CN" altLang="en-US" sz="2400" b="1">
                <a:latin typeface="Times New Roman" pitchFamily="18" charset="0"/>
              </a:rPr>
              <a:t>    物理意义清楚，计算麻烦！ </a:t>
            </a:r>
          </a:p>
        </p:txBody>
      </p:sp>
      <p:grpSp>
        <p:nvGrpSpPr>
          <p:cNvPr id="2" name="Group 8"/>
          <p:cNvGrpSpPr>
            <a:grpSpLocks/>
          </p:cNvGrpSpPr>
          <p:nvPr/>
        </p:nvGrpSpPr>
        <p:grpSpPr bwMode="auto">
          <a:xfrm>
            <a:off x="839788" y="3019425"/>
            <a:ext cx="266700" cy="914400"/>
            <a:chOff x="505" y="1836"/>
            <a:chExt cx="168" cy="576"/>
          </a:xfrm>
        </p:grpSpPr>
        <p:sp>
          <p:nvSpPr>
            <p:cNvPr id="30729" name="Line 9"/>
            <p:cNvSpPr>
              <a:spLocks noChangeShapeType="1"/>
            </p:cNvSpPr>
            <p:nvPr/>
          </p:nvSpPr>
          <p:spPr bwMode="auto">
            <a:xfrm>
              <a:off x="589" y="1836"/>
              <a:ext cx="0" cy="576"/>
            </a:xfrm>
            <a:prstGeom prst="line">
              <a:avLst/>
            </a:prstGeom>
            <a:noFill/>
            <a:ln w="19050">
              <a:solidFill>
                <a:srgbClr val="FF0000"/>
              </a:solidFill>
              <a:round/>
              <a:headEnd/>
              <a:tailEnd/>
            </a:ln>
            <a:effectLst/>
          </p:spPr>
          <p:txBody>
            <a:bodyPr/>
            <a:lstStyle/>
            <a:p>
              <a:endParaRPr lang="zh-CN" altLang="en-US"/>
            </a:p>
          </p:txBody>
        </p:sp>
        <p:sp>
          <p:nvSpPr>
            <p:cNvPr id="30730" name="Line 10"/>
            <p:cNvSpPr>
              <a:spLocks noChangeShapeType="1"/>
            </p:cNvSpPr>
            <p:nvPr/>
          </p:nvSpPr>
          <p:spPr bwMode="auto">
            <a:xfrm>
              <a:off x="505" y="2400"/>
              <a:ext cx="168" cy="0"/>
            </a:xfrm>
            <a:prstGeom prst="line">
              <a:avLst/>
            </a:prstGeom>
            <a:noFill/>
            <a:ln w="28575">
              <a:solidFill>
                <a:srgbClr val="FF00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wipe(left)">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726"/>
                                        </p:tgtEl>
                                        <p:attrNameLst>
                                          <p:attrName>style.visibility</p:attrName>
                                        </p:attrNameLst>
                                      </p:cBhvr>
                                      <p:to>
                                        <p:strVal val="visible"/>
                                      </p:to>
                                    </p:set>
                                    <p:animEffect transition="in" filter="wipe(left)">
                                      <p:cBhvr>
                                        <p:cTn id="22" dur="500"/>
                                        <p:tgtEl>
                                          <p:spTgt spid="307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27">
                                            <p:txEl>
                                              <p:pRg st="0" end="0"/>
                                            </p:txEl>
                                          </p:spTgt>
                                        </p:tgtEl>
                                        <p:attrNameLst>
                                          <p:attrName>style.visibility</p:attrName>
                                        </p:attrNameLst>
                                      </p:cBhvr>
                                      <p:to>
                                        <p:strVal val="visible"/>
                                      </p:to>
                                    </p:set>
                                    <p:animEffect transition="in" filter="wipe(left)">
                                      <p:cBhvr>
                                        <p:cTn id="27" dur="500"/>
                                        <p:tgtEl>
                                          <p:spTgt spid="3072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727">
                                            <p:txEl>
                                              <p:pRg st="1" end="1"/>
                                            </p:txEl>
                                          </p:spTgt>
                                        </p:tgtEl>
                                        <p:attrNameLst>
                                          <p:attrName>style.visibility</p:attrName>
                                        </p:attrNameLst>
                                      </p:cBhvr>
                                      <p:to>
                                        <p:strVal val="visible"/>
                                      </p:to>
                                    </p:set>
                                    <p:animEffect transition="in" filter="wipe(left)">
                                      <p:cBhvr>
                                        <p:cTn id="32" dur="500"/>
                                        <p:tgtEl>
                                          <p:spTgt spid="3072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724">
                                            <p:txEl>
                                              <p:pRg st="0" end="0"/>
                                            </p:txEl>
                                          </p:spTgt>
                                        </p:tgtEl>
                                        <p:attrNameLst>
                                          <p:attrName>style.visibility</p:attrName>
                                        </p:attrNameLst>
                                      </p:cBhvr>
                                      <p:to>
                                        <p:strVal val="visible"/>
                                      </p:to>
                                    </p:set>
                                    <p:animEffect transition="in" filter="wipe(left)">
                                      <p:cBhvr>
                                        <p:cTn id="37" dur="500"/>
                                        <p:tgtEl>
                                          <p:spTgt spid="307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P spid="30724" grpId="0" build="p" autoUpdateAnimBg="0"/>
      <p:bldP spid="3072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288" y="908050"/>
            <a:ext cx="8391554" cy="533400"/>
          </a:xfrm>
        </p:spPr>
        <p:txBody>
          <a:bodyPr/>
          <a:lstStyle/>
          <a:p>
            <a:pPr algn="l">
              <a:spcBef>
                <a:spcPct val="50000"/>
              </a:spcBef>
            </a:pPr>
            <a:r>
              <a:rPr lang="en-US" altLang="zh-CN" sz="3200" dirty="0">
                <a:solidFill>
                  <a:schemeClr val="tx1"/>
                </a:solidFill>
                <a:latin typeface="华文行楷" pitchFamily="2" charset="-122"/>
                <a:ea typeface="华文行楷" pitchFamily="2" charset="-122"/>
              </a:rPr>
              <a:t>2. </a:t>
            </a:r>
            <a:r>
              <a:rPr lang="zh-CN" altLang="zh-CN" sz="3200" dirty="0">
                <a:solidFill>
                  <a:schemeClr val="tx1"/>
                </a:solidFill>
                <a:latin typeface="华文行楷" pitchFamily="2" charset="-122"/>
                <a:ea typeface="华文行楷" pitchFamily="2" charset="-122"/>
              </a:rPr>
              <a:t>同相求和</a:t>
            </a:r>
            <a:r>
              <a:rPr lang="zh-CN" altLang="zh-CN" sz="2400" b="1" dirty="0">
                <a:solidFill>
                  <a:schemeClr val="tx1"/>
                </a:solidFill>
              </a:rPr>
              <a:t>    设  </a:t>
            </a:r>
            <a:r>
              <a:rPr lang="en-US" altLang="zh-CN" sz="2400" b="1" i="1" dirty="0">
                <a:solidFill>
                  <a:schemeClr val="tx1"/>
                </a:solidFill>
                <a:latin typeface="Times New Roman" pitchFamily="18" charset="0"/>
                <a:cs typeface="Times New Roman" pitchFamily="18" charset="0"/>
              </a:rPr>
              <a:t>R</a:t>
            </a:r>
            <a:r>
              <a:rPr lang="en-US" altLang="zh-CN" sz="2400" b="1" baseline="-25000" dirty="0">
                <a:solidFill>
                  <a:schemeClr val="tx1"/>
                </a:solidFill>
                <a:latin typeface="Times New Roman" pitchFamily="18" charset="0"/>
                <a:cs typeface="Times New Roman" pitchFamily="18" charset="0"/>
              </a:rPr>
              <a:t>1</a:t>
            </a:r>
            <a:r>
              <a:rPr lang="en-US" altLang="zh-CN" sz="2400" b="1" dirty="0">
                <a:solidFill>
                  <a:schemeClr val="tx1"/>
                </a:solidFill>
                <a:latin typeface="Times New Roman" pitchFamily="18" charset="0"/>
                <a:cs typeface="Times New Roman" pitchFamily="18" charset="0"/>
              </a:rPr>
              <a:t>∥ </a:t>
            </a:r>
            <a:r>
              <a:rPr lang="en-US" altLang="zh-CN" sz="2400" b="1" i="1" dirty="0">
                <a:solidFill>
                  <a:schemeClr val="tx1"/>
                </a:solidFill>
                <a:latin typeface="Times New Roman" pitchFamily="18" charset="0"/>
                <a:cs typeface="Times New Roman" pitchFamily="18" charset="0"/>
              </a:rPr>
              <a:t>R</a:t>
            </a:r>
            <a:r>
              <a:rPr lang="en-US" altLang="zh-CN" sz="2400" b="1" baseline="-25000" dirty="0">
                <a:solidFill>
                  <a:schemeClr val="tx1"/>
                </a:solidFill>
                <a:latin typeface="Times New Roman" pitchFamily="18" charset="0"/>
                <a:cs typeface="Times New Roman" pitchFamily="18" charset="0"/>
              </a:rPr>
              <a:t>2</a:t>
            </a:r>
            <a:r>
              <a:rPr lang="en-US" altLang="zh-CN" sz="2400" b="1" dirty="0">
                <a:solidFill>
                  <a:schemeClr val="tx1"/>
                </a:solidFill>
                <a:latin typeface="Times New Roman" pitchFamily="18" charset="0"/>
                <a:cs typeface="Times New Roman" pitchFamily="18" charset="0"/>
              </a:rPr>
              <a:t>∥ </a:t>
            </a:r>
            <a:r>
              <a:rPr lang="en-US" altLang="zh-CN" sz="2400" b="1" i="1" dirty="0">
                <a:solidFill>
                  <a:schemeClr val="tx1"/>
                </a:solidFill>
                <a:latin typeface="Times New Roman" pitchFamily="18" charset="0"/>
                <a:cs typeface="Times New Roman" pitchFamily="18" charset="0"/>
              </a:rPr>
              <a:t>R</a:t>
            </a:r>
            <a:r>
              <a:rPr lang="en-US" altLang="zh-CN" sz="2400" b="1" baseline="-25000" dirty="0">
                <a:solidFill>
                  <a:schemeClr val="tx1"/>
                </a:solidFill>
                <a:latin typeface="Times New Roman" pitchFamily="18" charset="0"/>
                <a:cs typeface="Times New Roman" pitchFamily="18" charset="0"/>
              </a:rPr>
              <a:t>3</a:t>
            </a:r>
            <a:r>
              <a:rPr lang="en-US" altLang="zh-CN" sz="2400" b="1" dirty="0">
                <a:solidFill>
                  <a:schemeClr val="tx1"/>
                </a:solidFill>
                <a:latin typeface="Times New Roman" pitchFamily="18" charset="0"/>
                <a:cs typeface="Times New Roman" pitchFamily="18" charset="0"/>
              </a:rPr>
              <a:t>∥ </a:t>
            </a:r>
            <a:r>
              <a:rPr lang="en-US" altLang="zh-CN" sz="2400" b="1" i="1" dirty="0">
                <a:solidFill>
                  <a:schemeClr val="tx1"/>
                </a:solidFill>
                <a:latin typeface="Times New Roman" pitchFamily="18" charset="0"/>
                <a:cs typeface="Times New Roman" pitchFamily="18" charset="0"/>
              </a:rPr>
              <a:t>R</a:t>
            </a:r>
            <a:r>
              <a:rPr lang="en-US" altLang="zh-CN" sz="2400" b="1" baseline="-25000" dirty="0">
                <a:solidFill>
                  <a:schemeClr val="tx1"/>
                </a:solidFill>
                <a:latin typeface="Times New Roman" pitchFamily="18" charset="0"/>
                <a:cs typeface="Times New Roman" pitchFamily="18" charset="0"/>
              </a:rPr>
              <a:t>4</a:t>
            </a:r>
            <a:r>
              <a:rPr lang="zh-CN" altLang="en-US" sz="2400" b="1" dirty="0">
                <a:solidFill>
                  <a:schemeClr val="tx1"/>
                </a:solidFill>
                <a:latin typeface="Times New Roman" pitchFamily="18" charset="0"/>
                <a:cs typeface="Times New Roman" pitchFamily="18" charset="0"/>
              </a:rPr>
              <a:t>＝ </a:t>
            </a:r>
            <a:r>
              <a:rPr lang="en-US" altLang="zh-CN" sz="2400" b="1" i="1" dirty="0">
                <a:solidFill>
                  <a:schemeClr val="tx1"/>
                </a:solidFill>
                <a:latin typeface="Times New Roman" pitchFamily="18" charset="0"/>
                <a:cs typeface="Times New Roman" pitchFamily="18" charset="0"/>
              </a:rPr>
              <a:t>R</a:t>
            </a:r>
            <a:r>
              <a:rPr lang="en-US" altLang="zh-CN" sz="2400" b="1" dirty="0">
                <a:solidFill>
                  <a:schemeClr val="tx1"/>
                </a:solidFill>
                <a:latin typeface="Times New Roman" pitchFamily="18" charset="0"/>
                <a:cs typeface="Times New Roman" pitchFamily="18" charset="0"/>
              </a:rPr>
              <a:t>∥ </a:t>
            </a:r>
            <a:r>
              <a:rPr lang="en-US" altLang="zh-CN" sz="2400" b="1" i="1" dirty="0" err="1">
                <a:solidFill>
                  <a:schemeClr val="tx1"/>
                </a:solidFill>
                <a:latin typeface="Times New Roman" pitchFamily="18" charset="0"/>
                <a:cs typeface="Times New Roman" pitchFamily="18" charset="0"/>
              </a:rPr>
              <a:t>R</a:t>
            </a:r>
            <a:r>
              <a:rPr lang="en-US" altLang="zh-CN" sz="2400" b="1" baseline="-25000" dirty="0" err="1">
                <a:solidFill>
                  <a:schemeClr val="tx1"/>
                </a:solidFill>
                <a:latin typeface="Times New Roman" pitchFamily="18" charset="0"/>
                <a:cs typeface="Times New Roman" pitchFamily="18" charset="0"/>
              </a:rPr>
              <a:t>f</a:t>
            </a:r>
            <a:endParaRPr lang="en-US" altLang="zh-CN" sz="2400" b="1" baseline="-25000" dirty="0">
              <a:solidFill>
                <a:schemeClr val="tx1"/>
              </a:solidFill>
              <a:latin typeface="Times New Roman" pitchFamily="18" charset="0"/>
              <a:cs typeface="Times New Roman" pitchFamily="18" charset="0"/>
            </a:endParaRPr>
          </a:p>
        </p:txBody>
      </p:sp>
      <p:graphicFrame>
        <p:nvGraphicFramePr>
          <p:cNvPr id="31747" name="Object 3"/>
          <p:cNvGraphicFramePr>
            <a:graphicFrameLocks noChangeAspect="1"/>
          </p:cNvGraphicFramePr>
          <p:nvPr/>
        </p:nvGraphicFramePr>
        <p:xfrm>
          <a:off x="1524000" y="4630738"/>
          <a:ext cx="5638800" cy="800100"/>
        </p:xfrm>
        <a:graphic>
          <a:graphicData uri="http://schemas.openxmlformats.org/presentationml/2006/ole">
            <mc:AlternateContent xmlns:mc="http://schemas.openxmlformats.org/markup-compatibility/2006">
              <mc:Choice xmlns:v="urn:schemas-microsoft-com:vml" Requires="v">
                <p:oleObj spid="_x0000_s163870" name="Equation" r:id="rId3" imgW="3047760" imgH="431640" progId="Equation.3">
                  <p:embed/>
                </p:oleObj>
              </mc:Choice>
              <mc:Fallback>
                <p:oleObj name="Equation" r:id="rId3" imgW="30477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630738"/>
                        <a:ext cx="5638800" cy="800100"/>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31748" name="Object 4"/>
          <p:cNvGraphicFramePr>
            <a:graphicFrameLocks noChangeAspect="1"/>
          </p:cNvGraphicFramePr>
          <p:nvPr/>
        </p:nvGraphicFramePr>
        <p:xfrm>
          <a:off x="1476375" y="5516563"/>
          <a:ext cx="3043238" cy="842962"/>
        </p:xfrm>
        <a:graphic>
          <a:graphicData uri="http://schemas.openxmlformats.org/presentationml/2006/ole">
            <mc:AlternateContent xmlns:mc="http://schemas.openxmlformats.org/markup-compatibility/2006">
              <mc:Choice xmlns:v="urn:schemas-microsoft-com:vml" Requires="v">
                <p:oleObj spid="_x0000_s163871" name="Equation" r:id="rId5" imgW="1523880" imgH="431640" progId="Equation.3">
                  <p:embed/>
                </p:oleObj>
              </mc:Choice>
              <mc:Fallback>
                <p:oleObj name="Equation" r:id="rId5" imgW="152388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5516563"/>
                        <a:ext cx="3043238" cy="842962"/>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31749" name="AutoShape 5"/>
          <p:cNvSpPr>
            <a:spLocks/>
          </p:cNvSpPr>
          <p:nvPr/>
        </p:nvSpPr>
        <p:spPr bwMode="auto">
          <a:xfrm>
            <a:off x="4972050" y="5592763"/>
            <a:ext cx="2514600" cy="685800"/>
          </a:xfrm>
          <a:prstGeom prst="borderCallout1">
            <a:avLst>
              <a:gd name="adj1" fmla="val 16667"/>
              <a:gd name="adj2" fmla="val -3032"/>
              <a:gd name="adj3" fmla="val 50463"/>
              <a:gd name="adj4" fmla="val -15088"/>
            </a:avLst>
          </a:prstGeom>
          <a:solidFill>
            <a:srgbClr val="FFFFCC"/>
          </a:solidFill>
          <a:ln w="19050">
            <a:solidFill>
              <a:srgbClr val="FF0000"/>
            </a:solidFill>
            <a:miter lim="800000"/>
            <a:headEnd/>
            <a:tailEnd/>
          </a:ln>
          <a:effectLst/>
        </p:spPr>
        <p:txBody>
          <a:bodyPr/>
          <a:lstStyle/>
          <a:p>
            <a:pPr algn="ctr"/>
            <a:r>
              <a:rPr kumimoji="1" lang="zh-CN" altLang="en-US" sz="2000" b="1">
                <a:latin typeface="Times New Roman" pitchFamily="18" charset="0"/>
              </a:rPr>
              <a:t>与反相求和运算电路的结果差一负号</a:t>
            </a:r>
          </a:p>
        </p:txBody>
      </p:sp>
      <p:graphicFrame>
        <p:nvGraphicFramePr>
          <p:cNvPr id="31750" name="Object 6"/>
          <p:cNvGraphicFramePr>
            <a:graphicFrameLocks noChangeAspect="1"/>
          </p:cNvGraphicFramePr>
          <p:nvPr/>
        </p:nvGraphicFramePr>
        <p:xfrm>
          <a:off x="762000" y="1658938"/>
          <a:ext cx="3200400" cy="2311400"/>
        </p:xfrm>
        <a:graphic>
          <a:graphicData uri="http://schemas.openxmlformats.org/presentationml/2006/ole">
            <mc:AlternateContent xmlns:mc="http://schemas.openxmlformats.org/markup-compatibility/2006">
              <mc:Choice xmlns:v="urn:schemas-microsoft-com:vml" Requires="v">
                <p:oleObj spid="_x0000_s163872" name="Photo Editor 照片" r:id="rId7" imgW="12047619" imgH="8695238" progId="">
                  <p:embed/>
                </p:oleObj>
              </mc:Choice>
              <mc:Fallback>
                <p:oleObj name="Photo Editor 照片" r:id="rId7" imgW="12047619" imgH="8695238"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1658938"/>
                        <a:ext cx="3200400"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1" name="Object 7"/>
          <p:cNvGraphicFramePr>
            <a:graphicFrameLocks noChangeAspect="1"/>
          </p:cNvGraphicFramePr>
          <p:nvPr/>
        </p:nvGraphicFramePr>
        <p:xfrm>
          <a:off x="4267200" y="1506538"/>
          <a:ext cx="1573213" cy="436562"/>
        </p:xfrm>
        <a:graphic>
          <a:graphicData uri="http://schemas.openxmlformats.org/presentationml/2006/ole">
            <mc:AlternateContent xmlns:mc="http://schemas.openxmlformats.org/markup-compatibility/2006">
              <mc:Choice xmlns:v="urn:schemas-microsoft-com:vml" Requires="v">
                <p:oleObj spid="_x0000_s163873" name="Equation" r:id="rId9" imgW="825480" imgH="228600" progId="Equation.3">
                  <p:embed/>
                </p:oleObj>
              </mc:Choice>
              <mc:Fallback>
                <p:oleObj name="Equation" r:id="rId9" imgW="82548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1506538"/>
                        <a:ext cx="1573213" cy="436562"/>
                      </a:xfrm>
                      <a:prstGeom prst="rect">
                        <a:avLst/>
                      </a:prstGeom>
                      <a:solidFill>
                        <a:srgbClr val="FFFFFF"/>
                      </a:solidFill>
                    </p:spPr>
                  </p:pic>
                </p:oleObj>
              </mc:Fallback>
            </mc:AlternateContent>
          </a:graphicData>
        </a:graphic>
      </p:graphicFrame>
      <p:graphicFrame>
        <p:nvGraphicFramePr>
          <p:cNvPr id="31752" name="Object 8"/>
          <p:cNvGraphicFramePr>
            <a:graphicFrameLocks noChangeAspect="1"/>
          </p:cNvGraphicFramePr>
          <p:nvPr/>
        </p:nvGraphicFramePr>
        <p:xfrm>
          <a:off x="4267200" y="1963738"/>
          <a:ext cx="3895725" cy="822325"/>
        </p:xfrm>
        <a:graphic>
          <a:graphicData uri="http://schemas.openxmlformats.org/presentationml/2006/ole">
            <mc:AlternateContent xmlns:mc="http://schemas.openxmlformats.org/markup-compatibility/2006">
              <mc:Choice xmlns:v="urn:schemas-microsoft-com:vml" Requires="v">
                <p:oleObj spid="_x0000_s163874" name="Equation" r:id="rId11" imgW="2044440" imgH="431640" progId="Equation.3">
                  <p:embed/>
                </p:oleObj>
              </mc:Choice>
              <mc:Fallback>
                <p:oleObj name="Equation" r:id="rId11" imgW="2044440" imgH="4316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1963738"/>
                        <a:ext cx="3895725" cy="822325"/>
                      </a:xfrm>
                      <a:prstGeom prst="rect">
                        <a:avLst/>
                      </a:prstGeom>
                      <a:solidFill>
                        <a:srgbClr val="FFFFFF"/>
                      </a:solidFill>
                    </p:spPr>
                  </p:pic>
                </p:oleObj>
              </mc:Fallback>
            </mc:AlternateContent>
          </a:graphicData>
        </a:graphic>
      </p:graphicFrame>
      <p:graphicFrame>
        <p:nvGraphicFramePr>
          <p:cNvPr id="31753" name="Object 9"/>
          <p:cNvGraphicFramePr>
            <a:graphicFrameLocks noChangeAspect="1"/>
          </p:cNvGraphicFramePr>
          <p:nvPr/>
        </p:nvGraphicFramePr>
        <p:xfrm>
          <a:off x="4267200" y="2878138"/>
          <a:ext cx="4548188" cy="822325"/>
        </p:xfrm>
        <a:graphic>
          <a:graphicData uri="http://schemas.openxmlformats.org/presentationml/2006/ole">
            <mc:AlternateContent xmlns:mc="http://schemas.openxmlformats.org/markup-compatibility/2006">
              <mc:Choice xmlns:v="urn:schemas-microsoft-com:vml" Requires="v">
                <p:oleObj spid="_x0000_s163875" name="Equation" r:id="rId13" imgW="2387520" imgH="431640" progId="Equation.3">
                  <p:embed/>
                </p:oleObj>
              </mc:Choice>
              <mc:Fallback>
                <p:oleObj name="Equation" r:id="rId13" imgW="2387520" imgH="4316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7200" y="2878138"/>
                        <a:ext cx="4548188" cy="822325"/>
                      </a:xfrm>
                      <a:prstGeom prst="rect">
                        <a:avLst/>
                      </a:prstGeom>
                      <a:solidFill>
                        <a:srgbClr val="FFFFFF"/>
                      </a:solidFill>
                    </p:spPr>
                  </p:pic>
                </p:oleObj>
              </mc:Fallback>
            </mc:AlternateContent>
          </a:graphicData>
        </a:graphic>
      </p:graphicFrame>
      <p:graphicFrame>
        <p:nvGraphicFramePr>
          <p:cNvPr id="31754" name="Object 10"/>
          <p:cNvGraphicFramePr>
            <a:graphicFrameLocks noChangeAspect="1"/>
          </p:cNvGraphicFramePr>
          <p:nvPr/>
        </p:nvGraphicFramePr>
        <p:xfrm>
          <a:off x="1524000" y="3792538"/>
          <a:ext cx="6240463" cy="823912"/>
        </p:xfrm>
        <a:graphic>
          <a:graphicData uri="http://schemas.openxmlformats.org/presentationml/2006/ole">
            <mc:AlternateContent xmlns:mc="http://schemas.openxmlformats.org/markup-compatibility/2006">
              <mc:Choice xmlns:v="urn:schemas-microsoft-com:vml" Requires="v">
                <p:oleObj spid="_x0000_s163876" name="Equation" r:id="rId15" imgW="3276360" imgH="431640" progId="Equation.3">
                  <p:embed/>
                </p:oleObj>
              </mc:Choice>
              <mc:Fallback>
                <p:oleObj name="Equation" r:id="rId15" imgW="3276360" imgH="43164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0" y="3792538"/>
                        <a:ext cx="6240463" cy="823912"/>
                      </a:xfrm>
                      <a:prstGeom prst="rect">
                        <a:avLst/>
                      </a:prstGeom>
                      <a:solidFill>
                        <a:srgbClr val="FFFFFF"/>
                      </a:solidFill>
                    </p:spPr>
                  </p:pic>
                </p:oleObj>
              </mc:Fallback>
            </mc:AlternateContent>
          </a:graphicData>
        </a:graphic>
      </p:graphicFrame>
      <p:sp>
        <p:nvSpPr>
          <p:cNvPr id="31755" name="AutoShape 11"/>
          <p:cNvSpPr>
            <a:spLocks/>
          </p:cNvSpPr>
          <p:nvPr/>
        </p:nvSpPr>
        <p:spPr bwMode="auto">
          <a:xfrm>
            <a:off x="2771775" y="2924175"/>
            <a:ext cx="1192213" cy="727075"/>
          </a:xfrm>
          <a:prstGeom prst="borderCallout1">
            <a:avLst>
              <a:gd name="adj1" fmla="val 15722"/>
              <a:gd name="adj2" fmla="val -6394"/>
              <a:gd name="adj3" fmla="val 54583"/>
              <a:gd name="adj4" fmla="val -26764"/>
            </a:avLst>
          </a:prstGeom>
          <a:solidFill>
            <a:srgbClr val="FFFFCC"/>
          </a:solidFill>
          <a:ln w="19050">
            <a:solidFill>
              <a:srgbClr val="FF0000"/>
            </a:solidFill>
            <a:miter lim="800000"/>
            <a:headEnd/>
            <a:tailEnd/>
          </a:ln>
          <a:effectLst/>
        </p:spPr>
        <p:txBody>
          <a:bodyPr/>
          <a:lstStyle/>
          <a:p>
            <a:pPr algn="ctr"/>
            <a:r>
              <a:rPr kumimoji="1" lang="zh-CN" altLang="en-US" sz="2000" b="1">
                <a:latin typeface="Times New Roman" pitchFamily="18" charset="0"/>
              </a:rPr>
              <a:t>必不可少吗？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51"/>
                                        </p:tgtEl>
                                        <p:attrNameLst>
                                          <p:attrName>style.visibility</p:attrName>
                                        </p:attrNameLst>
                                      </p:cBhvr>
                                      <p:to>
                                        <p:strVal val="visible"/>
                                      </p:to>
                                    </p:set>
                                    <p:animEffect transition="in" filter="wipe(left)">
                                      <p:cBhvr>
                                        <p:cTn id="7" dur="500"/>
                                        <p:tgtEl>
                                          <p:spTgt spid="317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52"/>
                                        </p:tgtEl>
                                        <p:attrNameLst>
                                          <p:attrName>style.visibility</p:attrName>
                                        </p:attrNameLst>
                                      </p:cBhvr>
                                      <p:to>
                                        <p:strVal val="visible"/>
                                      </p:to>
                                    </p:set>
                                    <p:animEffect transition="in" filter="wipe(left)">
                                      <p:cBhvr>
                                        <p:cTn id="12" dur="500"/>
                                        <p:tgtEl>
                                          <p:spTgt spid="317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753"/>
                                        </p:tgtEl>
                                        <p:attrNameLst>
                                          <p:attrName>style.visibility</p:attrName>
                                        </p:attrNameLst>
                                      </p:cBhvr>
                                      <p:to>
                                        <p:strVal val="visible"/>
                                      </p:to>
                                    </p:set>
                                    <p:animEffect transition="in" filter="wipe(left)">
                                      <p:cBhvr>
                                        <p:cTn id="17" dur="500"/>
                                        <p:tgtEl>
                                          <p:spTgt spid="317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754"/>
                                        </p:tgtEl>
                                        <p:attrNameLst>
                                          <p:attrName>style.visibility</p:attrName>
                                        </p:attrNameLst>
                                      </p:cBhvr>
                                      <p:to>
                                        <p:strVal val="visible"/>
                                      </p:to>
                                    </p:set>
                                    <p:animEffect transition="in" filter="wipe(left)">
                                      <p:cBhvr>
                                        <p:cTn id="22" dur="500"/>
                                        <p:tgtEl>
                                          <p:spTgt spid="317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747"/>
                                        </p:tgtEl>
                                        <p:attrNameLst>
                                          <p:attrName>style.visibility</p:attrName>
                                        </p:attrNameLst>
                                      </p:cBhvr>
                                      <p:to>
                                        <p:strVal val="visible"/>
                                      </p:to>
                                    </p:set>
                                    <p:animEffect transition="in" filter="wipe(left)">
                                      <p:cBhvr>
                                        <p:cTn id="27" dur="500"/>
                                        <p:tgtEl>
                                          <p:spTgt spid="317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748"/>
                                        </p:tgtEl>
                                        <p:attrNameLst>
                                          <p:attrName>style.visibility</p:attrName>
                                        </p:attrNameLst>
                                      </p:cBhvr>
                                      <p:to>
                                        <p:strVal val="visible"/>
                                      </p:to>
                                    </p:set>
                                    <p:animEffect transition="in" filter="wipe(left)">
                                      <p:cBhvr>
                                        <p:cTn id="32" dur="500"/>
                                        <p:tgtEl>
                                          <p:spTgt spid="3174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17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1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autoUpdateAnimBg="0"/>
      <p:bldP spid="3175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ChangeAspect="1"/>
          </p:cNvGraphicFramePr>
          <p:nvPr/>
        </p:nvGraphicFramePr>
        <p:xfrm>
          <a:off x="550863" y="1603375"/>
          <a:ext cx="3276600" cy="2419350"/>
        </p:xfrm>
        <a:graphic>
          <a:graphicData uri="http://schemas.openxmlformats.org/presentationml/2006/ole">
            <mc:AlternateContent xmlns:mc="http://schemas.openxmlformats.org/markup-compatibility/2006">
              <mc:Choice xmlns:v="urn:schemas-microsoft-com:vml" Requires="v">
                <p:oleObj spid="_x0000_s164882" name="Photo Editor 照片" r:id="rId3" imgW="11780952" imgH="8695238" progId="">
                  <p:embed/>
                </p:oleObj>
              </mc:Choice>
              <mc:Fallback>
                <p:oleObj name="Photo Editor 照片" r:id="rId3" imgW="11780952" imgH="869523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1603375"/>
                        <a:ext cx="32766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1" name="Rectangle 3"/>
          <p:cNvSpPr>
            <a:spLocks noGrp="1" noChangeArrowheads="1"/>
          </p:cNvSpPr>
          <p:nvPr>
            <p:ph type="title"/>
          </p:nvPr>
        </p:nvSpPr>
        <p:spPr>
          <a:xfrm>
            <a:off x="323850" y="908050"/>
            <a:ext cx="8077200" cy="609600"/>
          </a:xfrm>
        </p:spPr>
        <p:txBody>
          <a:bodyPr/>
          <a:lstStyle/>
          <a:p>
            <a:pPr algn="l">
              <a:spcBef>
                <a:spcPct val="50000"/>
              </a:spcBef>
            </a:pPr>
            <a:r>
              <a:rPr lang="en-US" altLang="zh-CN" sz="3200">
                <a:solidFill>
                  <a:schemeClr val="tx1"/>
                </a:solidFill>
                <a:latin typeface="华文行楷" pitchFamily="2" charset="-122"/>
                <a:ea typeface="华文行楷" pitchFamily="2" charset="-122"/>
              </a:rPr>
              <a:t>3. </a:t>
            </a:r>
            <a:r>
              <a:rPr lang="zh-CN" altLang="zh-CN" sz="3200">
                <a:solidFill>
                  <a:schemeClr val="tx1"/>
                </a:solidFill>
                <a:latin typeface="华文行楷" pitchFamily="2" charset="-122"/>
                <a:ea typeface="华文行楷" pitchFamily="2" charset="-122"/>
              </a:rPr>
              <a:t>加减运算</a:t>
            </a:r>
            <a:r>
              <a:rPr lang="zh-CN" altLang="en-US" sz="2800" b="1">
                <a:solidFill>
                  <a:schemeClr val="tx1"/>
                </a:solidFill>
                <a:latin typeface="宋体" charset="-122"/>
              </a:rPr>
              <a:t>   利用求和运算电路的分析结果</a:t>
            </a:r>
            <a:endParaRPr lang="zh-CN" altLang="en-US" sz="2800">
              <a:solidFill>
                <a:schemeClr val="tx1"/>
              </a:solidFill>
              <a:latin typeface="宋体" charset="-122"/>
            </a:endParaRPr>
          </a:p>
        </p:txBody>
      </p:sp>
      <p:graphicFrame>
        <p:nvGraphicFramePr>
          <p:cNvPr id="32772" name="Object 4"/>
          <p:cNvGraphicFramePr>
            <a:graphicFrameLocks noChangeAspect="1"/>
          </p:cNvGraphicFramePr>
          <p:nvPr/>
        </p:nvGraphicFramePr>
        <p:xfrm>
          <a:off x="4284663" y="2349500"/>
          <a:ext cx="3886200" cy="908050"/>
        </p:xfrm>
        <a:graphic>
          <a:graphicData uri="http://schemas.openxmlformats.org/presentationml/2006/ole">
            <mc:AlternateContent xmlns:mc="http://schemas.openxmlformats.org/markup-compatibility/2006">
              <mc:Choice xmlns:v="urn:schemas-microsoft-com:vml" Requires="v">
                <p:oleObj spid="_x0000_s164883" name="公式" r:id="rId5" imgW="1841400" imgH="431640" progId="Equation.3">
                  <p:embed/>
                </p:oleObj>
              </mc:Choice>
              <mc:Fallback>
                <p:oleObj name="公式" r:id="rId5" imgW="184140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2349500"/>
                        <a:ext cx="3886200" cy="908050"/>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32773" name="Text Box 5"/>
          <p:cNvSpPr txBox="1">
            <a:spLocks noChangeArrowheads="1"/>
          </p:cNvSpPr>
          <p:nvPr/>
        </p:nvSpPr>
        <p:spPr bwMode="auto">
          <a:xfrm>
            <a:off x="4208463" y="1663700"/>
            <a:ext cx="4572000" cy="457200"/>
          </a:xfrm>
          <a:prstGeom prst="rect">
            <a:avLst/>
          </a:prstGeom>
          <a:noFill/>
          <a:ln w="9525">
            <a:noFill/>
            <a:miter lim="800000"/>
            <a:headEnd/>
            <a:tailEnd/>
          </a:ln>
          <a:effectLst/>
        </p:spPr>
        <p:txBody>
          <a:bodyPr>
            <a:spAutoFit/>
          </a:bodyPr>
          <a:lstStyle/>
          <a:p>
            <a:pPr>
              <a:spcBef>
                <a:spcPct val="50000"/>
              </a:spcBef>
            </a:pPr>
            <a:r>
              <a:rPr kumimoji="1" lang="zh-CN" altLang="zh-CN" sz="2400" b="1">
                <a:latin typeface="Times New Roman" pitchFamily="18" charset="0"/>
              </a:rPr>
              <a:t>设  </a:t>
            </a:r>
            <a:r>
              <a:rPr kumimoji="1" lang="en-US" altLang="zh-CN" sz="2400" b="1" i="1">
                <a:latin typeface="Times New Roman" pitchFamily="18" charset="0"/>
              </a:rPr>
              <a:t>R</a:t>
            </a:r>
            <a:r>
              <a:rPr kumimoji="1" lang="en-US" altLang="zh-CN" sz="2400" b="1" baseline="-25000">
                <a:latin typeface="Times New Roman" pitchFamily="18" charset="0"/>
              </a:rPr>
              <a:t>1</a:t>
            </a:r>
            <a:r>
              <a:rPr kumimoji="1" lang="en-US" altLang="zh-CN" sz="2400" b="1">
                <a:latin typeface="Times New Roman" pitchFamily="18" charset="0"/>
              </a:rPr>
              <a:t>∥ </a:t>
            </a:r>
            <a:r>
              <a:rPr kumimoji="1" lang="en-US" altLang="zh-CN" sz="2400" b="1" i="1">
                <a:latin typeface="Times New Roman" pitchFamily="18" charset="0"/>
              </a:rPr>
              <a:t>R</a:t>
            </a:r>
            <a:r>
              <a:rPr kumimoji="1" lang="en-US" altLang="zh-CN" sz="2400" b="1" baseline="-25000">
                <a:latin typeface="Times New Roman" pitchFamily="18" charset="0"/>
              </a:rPr>
              <a:t>2</a:t>
            </a:r>
            <a:r>
              <a:rPr kumimoji="1" lang="en-US" altLang="zh-CN" sz="2400" b="1">
                <a:latin typeface="Times New Roman" pitchFamily="18" charset="0"/>
              </a:rPr>
              <a:t>∥ </a:t>
            </a:r>
            <a:r>
              <a:rPr kumimoji="1" lang="en-US" altLang="zh-CN" sz="2400" b="1" i="1">
                <a:latin typeface="Times New Roman" pitchFamily="18" charset="0"/>
              </a:rPr>
              <a:t>R</a:t>
            </a:r>
            <a:r>
              <a:rPr kumimoji="1" lang="en-US" altLang="zh-CN" sz="2400" b="1" baseline="-25000">
                <a:latin typeface="Times New Roman" pitchFamily="18" charset="0"/>
              </a:rPr>
              <a:t>f</a:t>
            </a:r>
            <a:r>
              <a:rPr kumimoji="1" lang="zh-CN" altLang="en-US" sz="2400" b="1">
                <a:latin typeface="Times New Roman" pitchFamily="18" charset="0"/>
              </a:rPr>
              <a:t>＝ </a:t>
            </a:r>
            <a:r>
              <a:rPr kumimoji="1" lang="en-US" altLang="zh-CN" sz="2400" b="1" i="1">
                <a:latin typeface="Times New Roman" pitchFamily="18" charset="0"/>
              </a:rPr>
              <a:t>R</a:t>
            </a:r>
            <a:r>
              <a:rPr kumimoji="1" lang="en-US" altLang="zh-CN" sz="2400" b="1" i="1" baseline="-25000">
                <a:latin typeface="Times New Roman" pitchFamily="18" charset="0"/>
              </a:rPr>
              <a:t>3</a:t>
            </a:r>
            <a:r>
              <a:rPr kumimoji="1" lang="en-US" altLang="zh-CN" sz="2400" b="1">
                <a:latin typeface="Times New Roman" pitchFamily="18" charset="0"/>
              </a:rPr>
              <a:t>∥ </a:t>
            </a:r>
            <a:r>
              <a:rPr kumimoji="1" lang="en-US" altLang="zh-CN" sz="2400" b="1" i="1">
                <a:latin typeface="Times New Roman" pitchFamily="18" charset="0"/>
              </a:rPr>
              <a:t>R</a:t>
            </a:r>
            <a:r>
              <a:rPr kumimoji="1" lang="en-US" altLang="zh-CN" sz="2400" b="1" baseline="-25000">
                <a:latin typeface="Times New Roman" pitchFamily="18" charset="0"/>
              </a:rPr>
              <a:t>4 </a:t>
            </a:r>
            <a:r>
              <a:rPr kumimoji="1" lang="en-US" altLang="zh-CN" sz="2400" b="1">
                <a:latin typeface="Times New Roman" pitchFamily="18" charset="0"/>
              </a:rPr>
              <a:t>∥ </a:t>
            </a:r>
            <a:r>
              <a:rPr kumimoji="1" lang="en-US" altLang="zh-CN" sz="2400" b="1" i="1">
                <a:latin typeface="Times New Roman" pitchFamily="18" charset="0"/>
              </a:rPr>
              <a:t>R</a:t>
            </a:r>
            <a:r>
              <a:rPr kumimoji="1" lang="en-US" altLang="zh-CN" sz="2400" b="1" baseline="-25000">
                <a:latin typeface="Times New Roman" pitchFamily="18" charset="0"/>
              </a:rPr>
              <a:t>5</a:t>
            </a:r>
            <a:endParaRPr kumimoji="1" lang="en-US" altLang="zh-CN" sz="1200" b="1" baseline="-25000">
              <a:latin typeface="Times New Roman" pitchFamily="18" charset="0"/>
            </a:endParaRPr>
          </a:p>
        </p:txBody>
      </p:sp>
      <p:graphicFrame>
        <p:nvGraphicFramePr>
          <p:cNvPr id="32774" name="Object 6"/>
          <p:cNvGraphicFramePr>
            <a:graphicFrameLocks noChangeAspect="1"/>
          </p:cNvGraphicFramePr>
          <p:nvPr/>
        </p:nvGraphicFramePr>
        <p:xfrm>
          <a:off x="4373563" y="4365625"/>
          <a:ext cx="2466975" cy="827088"/>
        </p:xfrm>
        <a:graphic>
          <a:graphicData uri="http://schemas.openxmlformats.org/presentationml/2006/ole">
            <mc:AlternateContent xmlns:mc="http://schemas.openxmlformats.org/markup-compatibility/2006">
              <mc:Choice xmlns:v="urn:schemas-microsoft-com:vml" Requires="v">
                <p:oleObj spid="_x0000_s164884" name="公式" r:id="rId7" imgW="1168200" imgH="393480" progId="Equation.3">
                  <p:embed/>
                </p:oleObj>
              </mc:Choice>
              <mc:Fallback>
                <p:oleObj name="公式" r:id="rId7" imgW="116820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3563" y="4365625"/>
                        <a:ext cx="2466975" cy="827088"/>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32775" name="Text Box 7"/>
          <p:cNvSpPr txBox="1">
            <a:spLocks noChangeArrowheads="1"/>
          </p:cNvSpPr>
          <p:nvPr/>
        </p:nvSpPr>
        <p:spPr bwMode="auto">
          <a:xfrm>
            <a:off x="2532063" y="3416300"/>
            <a:ext cx="6019800" cy="512763"/>
          </a:xfrm>
          <a:prstGeom prst="rect">
            <a:avLst/>
          </a:prstGeom>
          <a:noFill/>
          <a:ln w="9525">
            <a:noFill/>
            <a:miter lim="800000"/>
            <a:headEnd/>
            <a:tailEnd/>
          </a:ln>
          <a:effectLst/>
        </p:spPr>
        <p:txBody>
          <a:bodyPr>
            <a:spAutoFit/>
          </a:bodyPr>
          <a:lstStyle/>
          <a:p>
            <a:pPr>
              <a:lnSpc>
                <a:spcPct val="115000"/>
              </a:lnSpc>
            </a:pPr>
            <a:r>
              <a:rPr kumimoji="1" lang="zh-CN" altLang="en-US" sz="2400" b="1">
                <a:latin typeface="Times New Roman" pitchFamily="18" charset="0"/>
              </a:rPr>
              <a:t>若</a:t>
            </a:r>
            <a:r>
              <a:rPr kumimoji="1" lang="en-US" altLang="zh-CN" sz="2400" b="1" i="1">
                <a:latin typeface="Times New Roman" pitchFamily="18" charset="0"/>
              </a:rPr>
              <a:t>R</a:t>
            </a:r>
            <a:r>
              <a:rPr kumimoji="1" lang="en-US" altLang="zh-CN" sz="2400" b="1" baseline="-25000">
                <a:latin typeface="Times New Roman" pitchFamily="18" charset="0"/>
              </a:rPr>
              <a:t>1</a:t>
            </a:r>
            <a:r>
              <a:rPr kumimoji="1" lang="en-US" altLang="zh-CN" sz="2400" b="1">
                <a:latin typeface="Times New Roman" pitchFamily="18" charset="0"/>
              </a:rPr>
              <a:t>∥ </a:t>
            </a:r>
            <a:r>
              <a:rPr kumimoji="1" lang="en-US" altLang="zh-CN" sz="2400" b="1" i="1">
                <a:latin typeface="Times New Roman" pitchFamily="18" charset="0"/>
              </a:rPr>
              <a:t>R</a:t>
            </a:r>
            <a:r>
              <a:rPr kumimoji="1" lang="en-US" altLang="zh-CN" sz="2400" b="1" baseline="-25000">
                <a:latin typeface="Times New Roman" pitchFamily="18" charset="0"/>
              </a:rPr>
              <a:t>2</a:t>
            </a:r>
            <a:r>
              <a:rPr kumimoji="1" lang="en-US" altLang="zh-CN" sz="2400" b="1">
                <a:latin typeface="Times New Roman" pitchFamily="18" charset="0"/>
              </a:rPr>
              <a:t>∥ </a:t>
            </a:r>
            <a:r>
              <a:rPr kumimoji="1" lang="en-US" altLang="zh-CN" sz="2400" b="1" i="1">
                <a:latin typeface="Times New Roman" pitchFamily="18" charset="0"/>
              </a:rPr>
              <a:t>R</a:t>
            </a:r>
            <a:r>
              <a:rPr kumimoji="1" lang="en-US" altLang="zh-CN" sz="2400" b="1" baseline="-25000">
                <a:latin typeface="Times New Roman" pitchFamily="18" charset="0"/>
              </a:rPr>
              <a:t>f</a:t>
            </a:r>
            <a:r>
              <a:rPr kumimoji="1" lang="en-US" altLang="zh-CN" sz="2400" b="1">
                <a:latin typeface="Times New Roman" pitchFamily="18" charset="0"/>
              </a:rPr>
              <a:t>≠ </a:t>
            </a:r>
            <a:r>
              <a:rPr kumimoji="1" lang="en-US" altLang="zh-CN" sz="2400" b="1" i="1">
                <a:latin typeface="Times New Roman" pitchFamily="18" charset="0"/>
              </a:rPr>
              <a:t>R</a:t>
            </a:r>
            <a:r>
              <a:rPr kumimoji="1" lang="en-US" altLang="zh-CN" sz="2400" b="1" i="1" baseline="-25000">
                <a:latin typeface="Times New Roman" pitchFamily="18" charset="0"/>
              </a:rPr>
              <a:t>3</a:t>
            </a:r>
            <a:r>
              <a:rPr kumimoji="1" lang="en-US" altLang="zh-CN" sz="2400" b="1">
                <a:latin typeface="Times New Roman" pitchFamily="18" charset="0"/>
              </a:rPr>
              <a:t>∥ </a:t>
            </a:r>
            <a:r>
              <a:rPr kumimoji="1" lang="en-US" altLang="zh-CN" sz="2400" b="1" i="1">
                <a:latin typeface="Times New Roman" pitchFamily="18" charset="0"/>
              </a:rPr>
              <a:t>R</a:t>
            </a:r>
            <a:r>
              <a:rPr kumimoji="1" lang="en-US" altLang="zh-CN" sz="2400" b="1" baseline="-25000">
                <a:latin typeface="Times New Roman" pitchFamily="18" charset="0"/>
              </a:rPr>
              <a:t>4 </a:t>
            </a:r>
            <a:r>
              <a:rPr kumimoji="1" lang="en-US" altLang="zh-CN" sz="2400" b="1">
                <a:latin typeface="Times New Roman" pitchFamily="18" charset="0"/>
              </a:rPr>
              <a:t>∥ </a:t>
            </a:r>
            <a:r>
              <a:rPr kumimoji="1" lang="en-US" altLang="zh-CN" sz="2400" b="1" i="1">
                <a:latin typeface="Times New Roman" pitchFamily="18" charset="0"/>
              </a:rPr>
              <a:t>R</a:t>
            </a:r>
            <a:r>
              <a:rPr kumimoji="1" lang="en-US" altLang="zh-CN" sz="2400" b="1" baseline="-25000">
                <a:latin typeface="Times New Roman" pitchFamily="18" charset="0"/>
              </a:rPr>
              <a:t>5</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a:latin typeface="Times New Roman" pitchFamily="18" charset="0"/>
              </a:rPr>
              <a:t>＝</a:t>
            </a:r>
            <a:r>
              <a:rPr kumimoji="1" lang="en-US" altLang="zh-CN" sz="2400" b="1">
                <a:latin typeface="Times New Roman" pitchFamily="18" charset="0"/>
              </a:rPr>
              <a:t>?</a:t>
            </a:r>
          </a:p>
        </p:txBody>
      </p:sp>
      <p:sp>
        <p:nvSpPr>
          <p:cNvPr id="32776" name="AutoShape 8"/>
          <p:cNvSpPr>
            <a:spLocks/>
          </p:cNvSpPr>
          <p:nvPr/>
        </p:nvSpPr>
        <p:spPr bwMode="auto">
          <a:xfrm>
            <a:off x="6245225" y="5373688"/>
            <a:ext cx="1527175" cy="774700"/>
          </a:xfrm>
          <a:prstGeom prst="borderCallout1">
            <a:avLst>
              <a:gd name="adj1" fmla="val 14755"/>
              <a:gd name="adj2" fmla="val -4991"/>
              <a:gd name="adj3" fmla="val -39551"/>
              <a:gd name="adj4" fmla="val -50519"/>
            </a:avLst>
          </a:prstGeom>
          <a:solidFill>
            <a:srgbClr val="FFFFCC"/>
          </a:solidFill>
          <a:ln w="19050">
            <a:solidFill>
              <a:srgbClr val="FF0000"/>
            </a:solidFill>
            <a:miter lim="800000"/>
            <a:headEnd/>
            <a:tailEnd/>
          </a:ln>
          <a:effectLst/>
        </p:spPr>
        <p:txBody>
          <a:bodyPr/>
          <a:lstStyle/>
          <a:p>
            <a:pPr algn="ctr"/>
            <a:r>
              <a:rPr kumimoji="1" lang="zh-CN" altLang="en-US" sz="2000" b="1">
                <a:latin typeface="Times New Roman" pitchFamily="18" charset="0"/>
              </a:rPr>
              <a:t>实现了差分放大电路</a:t>
            </a:r>
          </a:p>
        </p:txBody>
      </p:sp>
      <p:graphicFrame>
        <p:nvGraphicFramePr>
          <p:cNvPr id="32777" name="Object 9"/>
          <p:cNvGraphicFramePr>
            <a:graphicFrameLocks noChangeAspect="1"/>
          </p:cNvGraphicFramePr>
          <p:nvPr/>
        </p:nvGraphicFramePr>
        <p:xfrm>
          <a:off x="703263" y="4102100"/>
          <a:ext cx="3200400" cy="2082800"/>
        </p:xfrm>
        <a:graphic>
          <a:graphicData uri="http://schemas.openxmlformats.org/presentationml/2006/ole">
            <mc:AlternateContent xmlns:mc="http://schemas.openxmlformats.org/markup-compatibility/2006">
              <mc:Choice xmlns:v="urn:schemas-microsoft-com:vml" Requires="v">
                <p:oleObj spid="_x0000_s164885" name="Photo Editor 照片" r:id="rId9" imgW="11666667" imgH="7590476" progId="">
                  <p:embed/>
                </p:oleObj>
              </mc:Choice>
              <mc:Fallback>
                <p:oleObj name="Photo Editor 照片" r:id="rId9" imgW="11666667" imgH="7590476"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263" y="4102100"/>
                        <a:ext cx="3200400"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wipe(left)">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3">
                                            <p:txEl>
                                              <p:pRg st="0" end="0"/>
                                            </p:txEl>
                                          </p:spTgt>
                                        </p:tgtEl>
                                        <p:attrNameLst>
                                          <p:attrName>style.visibility</p:attrName>
                                        </p:attrNameLst>
                                      </p:cBhvr>
                                      <p:to>
                                        <p:strVal val="visible"/>
                                      </p:to>
                                    </p:set>
                                    <p:animEffect transition="in" filter="wipe(left)">
                                      <p:cBhvr>
                                        <p:cTn id="12" dur="500"/>
                                        <p:tgtEl>
                                          <p:spTgt spid="327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772"/>
                                        </p:tgtEl>
                                        <p:attrNameLst>
                                          <p:attrName>style.visibility</p:attrName>
                                        </p:attrNameLst>
                                      </p:cBhvr>
                                      <p:to>
                                        <p:strVal val="visible"/>
                                      </p:to>
                                    </p:set>
                                    <p:animEffect transition="in" filter="wipe(left)">
                                      <p:cBhvr>
                                        <p:cTn id="17" dur="500"/>
                                        <p:tgtEl>
                                          <p:spTgt spid="327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5">
                                            <p:txEl>
                                              <p:pRg st="0" end="0"/>
                                            </p:txEl>
                                          </p:spTgt>
                                        </p:tgtEl>
                                        <p:attrNameLst>
                                          <p:attrName>style.visibility</p:attrName>
                                        </p:attrNameLst>
                                      </p:cBhvr>
                                      <p:to>
                                        <p:strVal val="visible"/>
                                      </p:to>
                                    </p:set>
                                    <p:animEffect transition="in" filter="wipe(left)">
                                      <p:cBhvr>
                                        <p:cTn id="22" dur="500"/>
                                        <p:tgtEl>
                                          <p:spTgt spid="3277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777"/>
                                        </p:tgtEl>
                                        <p:attrNameLst>
                                          <p:attrName>style.visibility</p:attrName>
                                        </p:attrNameLst>
                                      </p:cBhvr>
                                      <p:to>
                                        <p:strVal val="visible"/>
                                      </p:to>
                                    </p:set>
                                    <p:animEffect transition="in" filter="wipe(left)">
                                      <p:cBhvr>
                                        <p:cTn id="27" dur="500"/>
                                        <p:tgtEl>
                                          <p:spTgt spid="327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774"/>
                                        </p:tgtEl>
                                        <p:attrNameLst>
                                          <p:attrName>style.visibility</p:attrName>
                                        </p:attrNameLst>
                                      </p:cBhvr>
                                      <p:to>
                                        <p:strVal val="visible"/>
                                      </p:to>
                                    </p:set>
                                    <p:animEffect transition="in" filter="wipe(left)">
                                      <p:cBhvr>
                                        <p:cTn id="32" dur="500"/>
                                        <p:tgtEl>
                                          <p:spTgt spid="3277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2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autoUpdateAnimBg="0"/>
      <p:bldP spid="32775" grpId="0" build="p" autoUpdateAnimBg="0"/>
      <p:bldP spid="3277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Grp="1" noChangeAspect="1"/>
          </p:cNvGraphicFramePr>
          <p:nvPr>
            <p:ph idx="1"/>
          </p:nvPr>
        </p:nvGraphicFramePr>
        <p:xfrm>
          <a:off x="5508625" y="1412875"/>
          <a:ext cx="3490913" cy="2232025"/>
        </p:xfrm>
        <a:graphic>
          <a:graphicData uri="http://schemas.openxmlformats.org/presentationml/2006/ole">
            <mc:AlternateContent xmlns:mc="http://schemas.openxmlformats.org/markup-compatibility/2006">
              <mc:Choice xmlns:v="urn:schemas-microsoft-com:vml" Requires="v">
                <p:oleObj spid="_x0000_s165898" name="Photo Editor 照片" r:id="rId3" imgW="11666667" imgH="7590476" progId="">
                  <p:embed/>
                </p:oleObj>
              </mc:Choice>
              <mc:Fallback>
                <p:oleObj name="Photo Editor 照片" r:id="rId3" imgW="11666667" imgH="7590476" progId="">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1412875"/>
                        <a:ext cx="3490913"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3" name="Rectangle 3"/>
          <p:cNvSpPr>
            <a:spLocks noGrp="1" noChangeArrowheads="1"/>
          </p:cNvSpPr>
          <p:nvPr>
            <p:ph type="title"/>
          </p:nvPr>
        </p:nvSpPr>
        <p:spPr>
          <a:xfrm>
            <a:off x="323850" y="836613"/>
            <a:ext cx="7772400" cy="723900"/>
          </a:xfrm>
        </p:spPr>
        <p:txBody>
          <a:bodyPr/>
          <a:lstStyle/>
          <a:p>
            <a:pPr algn="l"/>
            <a:r>
              <a:rPr lang="zh-CN" altLang="en-US" sz="3200">
                <a:ea typeface="华文行楷" pitchFamily="2" charset="-122"/>
              </a:rPr>
              <a:t>讨论一</a:t>
            </a:r>
            <a:r>
              <a:rPr lang="zh-CN" altLang="en-US" sz="3200">
                <a:ea typeface="隶书" pitchFamily="49" charset="-122"/>
              </a:rPr>
              <a:t>：</a:t>
            </a:r>
            <a:r>
              <a:rPr lang="zh-CN" altLang="en-US" sz="2800" b="1"/>
              <a:t>电路如图所示</a:t>
            </a:r>
          </a:p>
        </p:txBody>
      </p:sp>
      <p:sp>
        <p:nvSpPr>
          <p:cNvPr id="35844" name="Text Box 4"/>
          <p:cNvSpPr txBox="1">
            <a:spLocks noChangeArrowheads="1"/>
          </p:cNvSpPr>
          <p:nvPr/>
        </p:nvSpPr>
        <p:spPr bwMode="auto">
          <a:xfrm>
            <a:off x="971550" y="3933825"/>
            <a:ext cx="7086600" cy="822325"/>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a:t>
            </a:r>
            <a:r>
              <a:rPr kumimoji="1" lang="en-US" altLang="zh-CN" sz="2400" b="1">
                <a:latin typeface="Times New Roman" pitchFamily="18" charset="0"/>
              </a:rPr>
              <a:t>1</a:t>
            </a:r>
            <a:r>
              <a:rPr kumimoji="1" lang="zh-CN" altLang="en-US" sz="2400" b="1">
                <a:latin typeface="Times New Roman" pitchFamily="18" charset="0"/>
              </a:rPr>
              <a:t>）组成哪种基本运算电路？与用一个运放组成的完成同样运算的电路的主要区别是什么？</a:t>
            </a:r>
          </a:p>
        </p:txBody>
      </p:sp>
      <p:sp>
        <p:nvSpPr>
          <p:cNvPr id="35845" name="Text Box 5"/>
          <p:cNvSpPr txBox="1">
            <a:spLocks noChangeArrowheads="1"/>
          </p:cNvSpPr>
          <p:nvPr/>
        </p:nvSpPr>
        <p:spPr bwMode="auto">
          <a:xfrm>
            <a:off x="971550" y="4941888"/>
            <a:ext cx="7345363" cy="822325"/>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a:t>
            </a:r>
            <a:r>
              <a:rPr kumimoji="1" lang="en-US" altLang="zh-CN" sz="2400" b="1">
                <a:latin typeface="Times New Roman" pitchFamily="18" charset="0"/>
              </a:rPr>
              <a:t>2</a:t>
            </a:r>
            <a:r>
              <a:rPr kumimoji="1" lang="zh-CN" altLang="en-US" sz="2400" b="1">
                <a:latin typeface="Times New Roman" pitchFamily="18" charset="0"/>
              </a:rPr>
              <a:t>）为什么在求解第一级电路的运算关系时可以不考虑第二级电路对它的影响？</a:t>
            </a:r>
            <a:endParaRPr kumimoji="1" lang="zh-CN" altLang="en-US" sz="2400">
              <a:latin typeface="Times New Roman" pitchFamily="18" charset="0"/>
            </a:endParaRPr>
          </a:p>
        </p:txBody>
      </p:sp>
      <p:graphicFrame>
        <p:nvGraphicFramePr>
          <p:cNvPr id="35846" name="Object 6"/>
          <p:cNvGraphicFramePr>
            <a:graphicFrameLocks noChangeAspect="1"/>
          </p:cNvGraphicFramePr>
          <p:nvPr/>
        </p:nvGraphicFramePr>
        <p:xfrm>
          <a:off x="323850" y="1700213"/>
          <a:ext cx="5184775" cy="1952625"/>
        </p:xfrm>
        <a:graphic>
          <a:graphicData uri="http://schemas.openxmlformats.org/presentationml/2006/ole">
            <mc:AlternateContent xmlns:mc="http://schemas.openxmlformats.org/markup-compatibility/2006">
              <mc:Choice xmlns:v="urn:schemas-microsoft-com:vml" Requires="v">
                <p:oleObj spid="_x0000_s165899" name="Photo Editor 照片" r:id="rId5" imgW="17533333" imgH="6601746" progId="">
                  <p:embed/>
                </p:oleObj>
              </mc:Choice>
              <mc:Fallback>
                <p:oleObj name="Photo Editor 照片" r:id="rId5" imgW="17533333" imgH="6601746"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700213"/>
                        <a:ext cx="51847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Effect transition="in" filter="wipe(left)">
                                      <p:cBhvr>
                                        <p:cTn id="7" dur="500"/>
                                        <p:tgtEl>
                                          <p:spTgt spid="358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2"/>
                                        </p:tgtEl>
                                        <p:attrNameLst>
                                          <p:attrName>style.visibility</p:attrName>
                                        </p:attrNameLst>
                                      </p:cBhvr>
                                      <p:to>
                                        <p:strVal val="visible"/>
                                      </p:to>
                                    </p:set>
                                    <p:animEffect transition="in" filter="wipe(left)">
                                      <p:cBhvr>
                                        <p:cTn id="12" dur="500"/>
                                        <p:tgtEl>
                                          <p:spTgt spid="358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wipe(left)">
                                      <p:cBhvr>
                                        <p:cTn id="17"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autoUpdateAnimBg="0"/>
      <p:bldP spid="358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5288" y="900098"/>
            <a:ext cx="4965700" cy="457200"/>
          </a:xfrm>
        </p:spPr>
        <p:txBody>
          <a:bodyPr/>
          <a:lstStyle/>
          <a:p>
            <a:pPr algn="l">
              <a:lnSpc>
                <a:spcPct val="130000"/>
              </a:lnSpc>
            </a:pPr>
            <a:r>
              <a:rPr lang="zh-CN" altLang="en-US" sz="3200" dirty="0">
                <a:ea typeface="华文行楷" pitchFamily="2" charset="-122"/>
              </a:rPr>
              <a:t>讨论二</a:t>
            </a:r>
            <a:r>
              <a:rPr lang="zh-CN" altLang="en-US" sz="3200" dirty="0">
                <a:ea typeface="隶书" pitchFamily="49" charset="-122"/>
              </a:rPr>
              <a:t>：</a:t>
            </a:r>
            <a:r>
              <a:rPr lang="zh-CN" altLang="en-US" sz="2800" b="1" dirty="0"/>
              <a:t>求解图示各电路</a:t>
            </a:r>
          </a:p>
        </p:txBody>
      </p:sp>
      <p:graphicFrame>
        <p:nvGraphicFramePr>
          <p:cNvPr id="36867" name="Object 3"/>
          <p:cNvGraphicFramePr>
            <a:graphicFrameLocks noChangeAspect="1"/>
          </p:cNvGraphicFramePr>
          <p:nvPr/>
        </p:nvGraphicFramePr>
        <p:xfrm>
          <a:off x="971550" y="1314450"/>
          <a:ext cx="3743325" cy="2894013"/>
        </p:xfrm>
        <a:graphic>
          <a:graphicData uri="http://schemas.openxmlformats.org/presentationml/2006/ole">
            <mc:AlternateContent xmlns:mc="http://schemas.openxmlformats.org/markup-compatibility/2006">
              <mc:Choice xmlns:v="urn:schemas-microsoft-com:vml" Requires="v">
                <p:oleObj spid="_x0000_s166930" name="Photo Editor 照片" r:id="rId3" imgW="13794125" imgH="10666667" progId="">
                  <p:embed/>
                </p:oleObj>
              </mc:Choice>
              <mc:Fallback>
                <p:oleObj name="Photo Editor 照片" r:id="rId3" imgW="13794125" imgH="1066666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314450"/>
                        <a:ext cx="3743325" cy="289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8" name="Object 4"/>
          <p:cNvGraphicFramePr>
            <a:graphicFrameLocks noChangeAspect="1"/>
          </p:cNvGraphicFramePr>
          <p:nvPr/>
        </p:nvGraphicFramePr>
        <p:xfrm>
          <a:off x="5003800" y="3500438"/>
          <a:ext cx="3744913" cy="2741612"/>
        </p:xfrm>
        <a:graphic>
          <a:graphicData uri="http://schemas.openxmlformats.org/presentationml/2006/ole">
            <mc:AlternateContent xmlns:mc="http://schemas.openxmlformats.org/markup-compatibility/2006">
              <mc:Choice xmlns:v="urn:schemas-microsoft-com:vml" Requires="v">
                <p:oleObj spid="_x0000_s166931" name="Photo Editor 照片" r:id="rId5" imgW="14066667" imgH="10295238" progId="">
                  <p:embed/>
                </p:oleObj>
              </mc:Choice>
              <mc:Fallback>
                <p:oleObj name="Photo Editor 照片" r:id="rId5" imgW="14066667" imgH="10295238"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3500438"/>
                        <a:ext cx="3744913"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9" name="Object 5"/>
          <p:cNvGraphicFramePr>
            <a:graphicFrameLocks noChangeAspect="1"/>
          </p:cNvGraphicFramePr>
          <p:nvPr/>
        </p:nvGraphicFramePr>
        <p:xfrm>
          <a:off x="5435600" y="2251075"/>
          <a:ext cx="1627188" cy="427038"/>
        </p:xfrm>
        <a:graphic>
          <a:graphicData uri="http://schemas.openxmlformats.org/presentationml/2006/ole">
            <mc:AlternateContent xmlns:mc="http://schemas.openxmlformats.org/markup-compatibility/2006">
              <mc:Choice xmlns:v="urn:schemas-microsoft-com:vml" Requires="v">
                <p:oleObj spid="_x0000_s166932" name="Equation" r:id="rId7" imgW="863280" imgH="228600" progId="Equation.3">
                  <p:embed/>
                </p:oleObj>
              </mc:Choice>
              <mc:Fallback>
                <p:oleObj name="Equation" r:id="rId7" imgW="86328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2251075"/>
                        <a:ext cx="1627188" cy="427038"/>
                      </a:xfrm>
                      <a:prstGeom prst="rect">
                        <a:avLst/>
                      </a:prstGeom>
                      <a:solidFill>
                        <a:srgbClr val="66FFFF"/>
                      </a:solidFill>
                    </p:spPr>
                  </p:pic>
                </p:oleObj>
              </mc:Fallback>
            </mc:AlternateContent>
          </a:graphicData>
        </a:graphic>
      </p:graphicFrame>
      <p:graphicFrame>
        <p:nvGraphicFramePr>
          <p:cNvPr id="36870" name="Object 6"/>
          <p:cNvGraphicFramePr>
            <a:graphicFrameLocks noChangeAspect="1"/>
          </p:cNvGraphicFramePr>
          <p:nvPr/>
        </p:nvGraphicFramePr>
        <p:xfrm>
          <a:off x="1116013" y="4338638"/>
          <a:ext cx="3429000" cy="471487"/>
        </p:xfrm>
        <a:graphic>
          <a:graphicData uri="http://schemas.openxmlformats.org/presentationml/2006/ole">
            <mc:AlternateContent xmlns:mc="http://schemas.openxmlformats.org/markup-compatibility/2006">
              <mc:Choice xmlns:v="urn:schemas-microsoft-com:vml" Requires="v">
                <p:oleObj spid="_x0000_s166933" name="Equation" r:id="rId9" imgW="1663560" imgH="228600" progId="Equation.3">
                  <p:embed/>
                </p:oleObj>
              </mc:Choice>
              <mc:Fallback>
                <p:oleObj name="Equation" r:id="rId9" imgW="166356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338638"/>
                        <a:ext cx="3429000" cy="471487"/>
                      </a:xfrm>
                      <a:prstGeom prst="rect">
                        <a:avLst/>
                      </a:prstGeom>
                      <a:solidFill>
                        <a:srgbClr val="66FFFF"/>
                      </a:solidFill>
                    </p:spPr>
                  </p:pic>
                </p:oleObj>
              </mc:Fallback>
            </mc:AlternateContent>
          </a:graphicData>
        </a:graphic>
      </p:graphicFrame>
      <p:sp>
        <p:nvSpPr>
          <p:cNvPr id="36871" name="Text Box 7"/>
          <p:cNvSpPr txBox="1">
            <a:spLocks noChangeArrowheads="1"/>
          </p:cNvSpPr>
          <p:nvPr/>
        </p:nvSpPr>
        <p:spPr bwMode="auto">
          <a:xfrm>
            <a:off x="1042988" y="4833938"/>
            <a:ext cx="3744912" cy="1569660"/>
          </a:xfrm>
          <a:prstGeom prst="rect">
            <a:avLst/>
          </a:prstGeom>
          <a:noFill/>
          <a:ln w="9525">
            <a:noFill/>
            <a:miter lim="800000"/>
            <a:headEnd/>
            <a:tailEnd/>
          </a:ln>
          <a:effectLst/>
        </p:spPr>
        <p:txBody>
          <a:bodyPr>
            <a:spAutoFit/>
          </a:bodyPr>
          <a:lstStyle/>
          <a:p>
            <a:pPr algn="just">
              <a:spcBef>
                <a:spcPct val="50000"/>
              </a:spcBef>
            </a:pPr>
            <a:r>
              <a:rPr kumimoji="1" lang="en-US" altLang="zh-CN" sz="2400" b="1" dirty="0">
                <a:latin typeface="Times New Roman" pitchFamily="18" charset="0"/>
              </a:rPr>
              <a:t>    </a:t>
            </a:r>
            <a:r>
              <a:rPr kumimoji="1" lang="en-US" altLang="zh-CN" sz="2400" b="1" dirty="0" smtClean="0">
                <a:latin typeface="Times New Roman" pitchFamily="18" charset="0"/>
              </a:rPr>
              <a:t>    </a:t>
            </a:r>
            <a:r>
              <a:rPr kumimoji="1" lang="zh-CN" altLang="en-US" sz="2400" b="1" dirty="0" smtClean="0">
                <a:latin typeface="Times New Roman" pitchFamily="18" charset="0"/>
              </a:rPr>
              <a:t>该</a:t>
            </a:r>
            <a:r>
              <a:rPr kumimoji="1" lang="zh-CN" altLang="en-US" sz="2400" b="1" dirty="0">
                <a:latin typeface="Times New Roman" pitchFamily="18" charset="0"/>
              </a:rPr>
              <a:t>电路可等效成差分放大电路的哪种接法？与该接法的分立元件电路相比有什么优点？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wipe(left)">
                                      <p:cBhvr>
                                        <p:cTn id="7" dur="500"/>
                                        <p:tgtEl>
                                          <p:spTgt spid="3686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dissolve">
                                      <p:cBhvr>
                                        <p:cTn id="12" dur="500"/>
                                        <p:tgtEl>
                                          <p:spTgt spid="368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870"/>
                                        </p:tgtEl>
                                        <p:attrNameLst>
                                          <p:attrName>style.visibility</p:attrName>
                                        </p:attrNameLst>
                                      </p:cBhvr>
                                      <p:to>
                                        <p:strVal val="visible"/>
                                      </p:to>
                                    </p:set>
                                    <p:animEffect transition="in" filter="wipe(left)">
                                      <p:cBhvr>
                                        <p:cTn id="17" dur="500"/>
                                        <p:tgtEl>
                                          <p:spTgt spid="368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1">
                                            <p:txEl>
                                              <p:pRg st="0" end="0"/>
                                            </p:txEl>
                                          </p:spTgt>
                                        </p:tgtEl>
                                        <p:attrNameLst>
                                          <p:attrName>style.visibility</p:attrName>
                                        </p:attrNameLst>
                                      </p:cBhvr>
                                      <p:to>
                                        <p:strVal val="visible"/>
                                      </p:to>
                                    </p:set>
                                    <p:animEffect transition="in" filter="wipe(left)">
                                      <p:cBhvr>
                                        <p:cTn id="22" dur="500"/>
                                        <p:tgtEl>
                                          <p:spTgt spid="368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0825" y="836613"/>
            <a:ext cx="7118350" cy="792162"/>
          </a:xfrm>
        </p:spPr>
        <p:txBody>
          <a:bodyPr/>
          <a:lstStyle/>
          <a:p>
            <a:pPr algn="l">
              <a:lnSpc>
                <a:spcPct val="110000"/>
              </a:lnSpc>
            </a:pPr>
            <a:r>
              <a:rPr lang="zh-CN" altLang="zh-CN" sz="3200">
                <a:solidFill>
                  <a:schemeClr val="tx1"/>
                </a:solidFill>
                <a:latin typeface="华文行楷" pitchFamily="2" charset="-122"/>
                <a:ea typeface="华文行楷" pitchFamily="2" charset="-122"/>
              </a:rPr>
              <a:t>四、积分运算电路和微分运算电路</a:t>
            </a:r>
          </a:p>
        </p:txBody>
      </p:sp>
      <p:graphicFrame>
        <p:nvGraphicFramePr>
          <p:cNvPr id="33795" name="Object 3"/>
          <p:cNvGraphicFramePr>
            <a:graphicFrameLocks noChangeAspect="1"/>
          </p:cNvGraphicFramePr>
          <p:nvPr/>
        </p:nvGraphicFramePr>
        <p:xfrm>
          <a:off x="838200" y="2270125"/>
          <a:ext cx="3581400" cy="2590800"/>
        </p:xfrm>
        <a:graphic>
          <a:graphicData uri="http://schemas.openxmlformats.org/presentationml/2006/ole">
            <mc:AlternateContent xmlns:mc="http://schemas.openxmlformats.org/markup-compatibility/2006">
              <mc:Choice xmlns:v="urn:schemas-microsoft-com:vml" Requires="v">
                <p:oleObj spid="_x0000_s167962" name="Photo Editor 照片" r:id="rId3" imgW="10752381" imgH="8733333" progId="">
                  <p:embed/>
                </p:oleObj>
              </mc:Choice>
              <mc:Fallback>
                <p:oleObj name="Photo Editor 照片" r:id="rId3" imgW="10752381" imgH="8733333" progId="">
                  <p:embed/>
                  <p:pic>
                    <p:nvPicPr>
                      <p:cNvPr id="0"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13126" b="-2184"/>
                      <a:stretch>
                        <a:fillRect/>
                      </a:stretch>
                    </p:blipFill>
                    <p:spPr bwMode="auto">
                      <a:xfrm>
                        <a:off x="838200" y="2270125"/>
                        <a:ext cx="3581400" cy="2590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4"/>
          <p:cNvGraphicFramePr>
            <a:graphicFrameLocks noChangeAspect="1"/>
          </p:cNvGraphicFramePr>
          <p:nvPr/>
        </p:nvGraphicFramePr>
        <p:xfrm>
          <a:off x="4876800" y="1812925"/>
          <a:ext cx="1406525" cy="749300"/>
        </p:xfrm>
        <a:graphic>
          <a:graphicData uri="http://schemas.openxmlformats.org/presentationml/2006/ole">
            <mc:AlternateContent xmlns:mc="http://schemas.openxmlformats.org/markup-compatibility/2006">
              <mc:Choice xmlns:v="urn:schemas-microsoft-com:vml" Requires="v">
                <p:oleObj spid="_x0000_s167963" name="Equation" r:id="rId5" imgW="736560" imgH="393480" progId="Equation.3">
                  <p:embed/>
                </p:oleObj>
              </mc:Choice>
              <mc:Fallback>
                <p:oleObj name="Equation" r:id="rId5" imgW="73656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812925"/>
                        <a:ext cx="1406525" cy="749300"/>
                      </a:xfrm>
                      <a:prstGeom prst="rect">
                        <a:avLst/>
                      </a:prstGeom>
                      <a:solidFill>
                        <a:srgbClr val="FFFFFF"/>
                      </a:solidFill>
                    </p:spPr>
                  </p:pic>
                </p:oleObj>
              </mc:Fallback>
            </mc:AlternateContent>
          </a:graphicData>
        </a:graphic>
      </p:graphicFrame>
      <p:graphicFrame>
        <p:nvGraphicFramePr>
          <p:cNvPr id="33797" name="Object 5"/>
          <p:cNvGraphicFramePr>
            <a:graphicFrameLocks noChangeAspect="1"/>
          </p:cNvGraphicFramePr>
          <p:nvPr/>
        </p:nvGraphicFramePr>
        <p:xfrm>
          <a:off x="4932363" y="4365625"/>
          <a:ext cx="3278187" cy="792163"/>
        </p:xfrm>
        <a:graphic>
          <a:graphicData uri="http://schemas.openxmlformats.org/presentationml/2006/ole">
            <mc:AlternateContent xmlns:mc="http://schemas.openxmlformats.org/markup-compatibility/2006">
              <mc:Choice xmlns:v="urn:schemas-microsoft-com:vml" Requires="v">
                <p:oleObj spid="_x0000_s167964" name="公式" r:id="rId7" imgW="1625400" imgH="393480" progId="Equation.3">
                  <p:embed/>
                </p:oleObj>
              </mc:Choice>
              <mc:Fallback>
                <p:oleObj name="公式" r:id="rId7" imgW="162540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4365625"/>
                        <a:ext cx="3278187" cy="792163"/>
                      </a:xfrm>
                      <a:prstGeom prst="rect">
                        <a:avLst/>
                      </a:prstGeom>
                      <a:solidFill>
                        <a:srgbClr val="66FFFF"/>
                      </a:solidFill>
                      <a:ln w="9525">
                        <a:solidFill>
                          <a:srgbClr val="FF3300"/>
                        </a:solidFill>
                        <a:miter lim="800000"/>
                        <a:headEnd/>
                        <a:tailEnd/>
                      </a:ln>
                    </p:spPr>
                  </p:pic>
                </p:oleObj>
              </mc:Fallback>
            </mc:AlternateContent>
          </a:graphicData>
        </a:graphic>
      </p:graphicFrame>
      <p:graphicFrame>
        <p:nvGraphicFramePr>
          <p:cNvPr id="33798" name="Object 6"/>
          <p:cNvGraphicFramePr>
            <a:graphicFrameLocks noChangeAspect="1"/>
          </p:cNvGraphicFramePr>
          <p:nvPr/>
        </p:nvGraphicFramePr>
        <p:xfrm>
          <a:off x="4932363" y="3502025"/>
          <a:ext cx="1987550" cy="749300"/>
        </p:xfrm>
        <a:graphic>
          <a:graphicData uri="http://schemas.openxmlformats.org/presentationml/2006/ole">
            <mc:AlternateContent xmlns:mc="http://schemas.openxmlformats.org/markup-compatibility/2006">
              <mc:Choice xmlns:v="urn:schemas-microsoft-com:vml" Requires="v">
                <p:oleObj spid="_x0000_s167965" name="公式" r:id="rId9" imgW="1041120" imgH="393480" progId="Equation.3">
                  <p:embed/>
                </p:oleObj>
              </mc:Choice>
              <mc:Fallback>
                <p:oleObj name="公式" r:id="rId9" imgW="1041120" imgH="393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3502025"/>
                        <a:ext cx="1987550" cy="749300"/>
                      </a:xfrm>
                      <a:prstGeom prst="rect">
                        <a:avLst/>
                      </a:prstGeom>
                      <a:solidFill>
                        <a:srgbClr val="66FFFF"/>
                      </a:solidFill>
                      <a:ln w="9525">
                        <a:solidFill>
                          <a:srgbClr val="FF3300"/>
                        </a:solidFill>
                        <a:miter lim="800000"/>
                        <a:headEnd/>
                        <a:tailEnd/>
                      </a:ln>
                    </p:spPr>
                  </p:pic>
                </p:oleObj>
              </mc:Fallback>
            </mc:AlternateContent>
          </a:graphicData>
        </a:graphic>
      </p:graphicFrame>
      <p:graphicFrame>
        <p:nvGraphicFramePr>
          <p:cNvPr id="33799" name="Object 7"/>
          <p:cNvGraphicFramePr>
            <a:graphicFrameLocks noChangeAspect="1"/>
          </p:cNvGraphicFramePr>
          <p:nvPr/>
        </p:nvGraphicFramePr>
        <p:xfrm>
          <a:off x="1187450" y="5300663"/>
          <a:ext cx="6808788" cy="796925"/>
        </p:xfrm>
        <a:graphic>
          <a:graphicData uri="http://schemas.openxmlformats.org/presentationml/2006/ole">
            <mc:AlternateContent xmlns:mc="http://schemas.openxmlformats.org/markup-compatibility/2006">
              <mc:Choice xmlns:v="urn:schemas-microsoft-com:vml" Requires="v">
                <p:oleObj spid="_x0000_s167966" name="Equation" r:id="rId11" imgW="3365280" imgH="393480" progId="Equation.3">
                  <p:embed/>
                </p:oleObj>
              </mc:Choice>
              <mc:Fallback>
                <p:oleObj name="Equation" r:id="rId11" imgW="3365280" imgH="3934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5300663"/>
                        <a:ext cx="6808788" cy="796925"/>
                      </a:xfrm>
                      <a:prstGeom prst="rect">
                        <a:avLst/>
                      </a:prstGeom>
                      <a:solidFill>
                        <a:srgbClr val="66FFFF"/>
                      </a:solidFill>
                      <a:ln w="9525">
                        <a:solidFill>
                          <a:srgbClr val="FF0000"/>
                        </a:solidFill>
                        <a:miter lim="800000"/>
                        <a:headEnd/>
                        <a:tailEnd/>
                      </a:ln>
                    </p:spPr>
                  </p:pic>
                </p:oleObj>
              </mc:Fallback>
            </mc:AlternateContent>
          </a:graphicData>
        </a:graphic>
      </p:graphicFrame>
      <p:graphicFrame>
        <p:nvGraphicFramePr>
          <p:cNvPr id="33800" name="Object 8"/>
          <p:cNvGraphicFramePr>
            <a:graphicFrameLocks noChangeAspect="1"/>
          </p:cNvGraphicFramePr>
          <p:nvPr/>
        </p:nvGraphicFramePr>
        <p:xfrm>
          <a:off x="4859338" y="2565400"/>
          <a:ext cx="2593975" cy="750888"/>
        </p:xfrm>
        <a:graphic>
          <a:graphicData uri="http://schemas.openxmlformats.org/presentationml/2006/ole">
            <mc:AlternateContent xmlns:mc="http://schemas.openxmlformats.org/markup-compatibility/2006">
              <mc:Choice xmlns:v="urn:schemas-microsoft-com:vml" Requires="v">
                <p:oleObj spid="_x0000_s167967" name="公式" r:id="rId13" imgW="1358640" imgH="393480" progId="Equation.3">
                  <p:embed/>
                </p:oleObj>
              </mc:Choice>
              <mc:Fallback>
                <p:oleObj name="公式" r:id="rId13" imgW="1358640" imgH="39348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2565400"/>
                        <a:ext cx="2593975" cy="750888"/>
                      </a:xfrm>
                      <a:prstGeom prst="rect">
                        <a:avLst/>
                      </a:prstGeom>
                      <a:solidFill>
                        <a:srgbClr val="FFFFFF"/>
                      </a:solidFill>
                    </p:spPr>
                  </p:pic>
                </p:oleObj>
              </mc:Fallback>
            </mc:AlternateContent>
          </a:graphicData>
        </a:graphic>
      </p:graphicFrame>
      <p:sp>
        <p:nvSpPr>
          <p:cNvPr id="33805" name="Text Box 13"/>
          <p:cNvSpPr txBox="1">
            <a:spLocks noChangeArrowheads="1"/>
          </p:cNvSpPr>
          <p:nvPr/>
        </p:nvSpPr>
        <p:spPr bwMode="auto">
          <a:xfrm>
            <a:off x="539750" y="1630363"/>
            <a:ext cx="4608513" cy="519112"/>
          </a:xfrm>
          <a:prstGeom prst="rect">
            <a:avLst/>
          </a:prstGeom>
          <a:noFill/>
          <a:ln w="9525">
            <a:noFill/>
            <a:miter lim="800000"/>
            <a:headEnd/>
            <a:tailEnd/>
          </a:ln>
          <a:effectLst/>
        </p:spPr>
        <p:txBody>
          <a:bodyPr>
            <a:spAutoFit/>
          </a:bodyPr>
          <a:lstStyle/>
          <a:p>
            <a:pPr>
              <a:spcBef>
                <a:spcPct val="50000"/>
              </a:spcBef>
            </a:pPr>
            <a:r>
              <a:rPr kumimoji="1" lang="zh-CN" altLang="zh-CN" sz="2800">
                <a:latin typeface="华文行楷" pitchFamily="2" charset="-122"/>
                <a:ea typeface="华文行楷" pitchFamily="2" charset="-122"/>
              </a:rPr>
              <a:t>1</a:t>
            </a:r>
            <a:r>
              <a:rPr kumimoji="1" lang="en-US" altLang="zh-CN" sz="2800">
                <a:latin typeface="华文行楷" pitchFamily="2" charset="-122"/>
                <a:ea typeface="华文行楷" pitchFamily="2" charset="-122"/>
              </a:rPr>
              <a:t>. </a:t>
            </a:r>
            <a:r>
              <a:rPr kumimoji="1" lang="zh-CN" altLang="zh-CN" sz="2800">
                <a:latin typeface="华文行楷" pitchFamily="2" charset="-122"/>
                <a:ea typeface="华文行楷" pitchFamily="2" charset="-122"/>
              </a:rPr>
              <a:t>积分运算电路</a:t>
            </a:r>
            <a:endParaRPr kumimoji="1" lang="zh-CN" altLang="en-US" sz="2800">
              <a:latin typeface="华文行楷" pitchFamily="2" charset="-122"/>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wipe(left)">
                                      <p:cBhvr>
                                        <p:cTn id="7" dur="500"/>
                                        <p:tgtEl>
                                          <p:spTgt spid="337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800"/>
                                        </p:tgtEl>
                                        <p:attrNameLst>
                                          <p:attrName>style.visibility</p:attrName>
                                        </p:attrNameLst>
                                      </p:cBhvr>
                                      <p:to>
                                        <p:strVal val="visible"/>
                                      </p:to>
                                    </p:set>
                                    <p:animEffect transition="in" filter="wipe(left)">
                                      <p:cBhvr>
                                        <p:cTn id="12" dur="500"/>
                                        <p:tgtEl>
                                          <p:spTgt spid="338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798"/>
                                        </p:tgtEl>
                                        <p:attrNameLst>
                                          <p:attrName>style.visibility</p:attrName>
                                        </p:attrNameLst>
                                      </p:cBhvr>
                                      <p:to>
                                        <p:strVal val="visible"/>
                                      </p:to>
                                    </p:set>
                                    <p:animEffect transition="in" filter="wipe(left)">
                                      <p:cBhvr>
                                        <p:cTn id="17" dur="500"/>
                                        <p:tgtEl>
                                          <p:spTgt spid="337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797"/>
                                        </p:tgtEl>
                                        <p:attrNameLst>
                                          <p:attrName>style.visibility</p:attrName>
                                        </p:attrNameLst>
                                      </p:cBhvr>
                                      <p:to>
                                        <p:strVal val="visible"/>
                                      </p:to>
                                    </p:set>
                                    <p:animEffect transition="in" filter="wipe(left)">
                                      <p:cBhvr>
                                        <p:cTn id="22" dur="500"/>
                                        <p:tgtEl>
                                          <p:spTgt spid="337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799"/>
                                        </p:tgtEl>
                                        <p:attrNameLst>
                                          <p:attrName>style.visibility</p:attrName>
                                        </p:attrNameLst>
                                      </p:cBhvr>
                                      <p:to>
                                        <p:strVal val="visible"/>
                                      </p:to>
                                    </p:set>
                                    <p:animEffect transition="in" filter="wipe(left)">
                                      <p:cBhvr>
                                        <p:cTn id="27"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1076325" y="3860800"/>
          <a:ext cx="1924050" cy="2209800"/>
        </p:xfrm>
        <a:graphic>
          <a:graphicData uri="http://schemas.openxmlformats.org/presentationml/2006/ole">
            <mc:AlternateContent xmlns:mc="http://schemas.openxmlformats.org/markup-compatibility/2006">
              <mc:Choice xmlns:v="urn:schemas-microsoft-com:vml" Requires="v">
                <p:oleObj spid="_x0000_s168978" name="Photo Editor 照片" r:id="rId3" imgW="8202170" imgH="9419048" progId="">
                  <p:embed/>
                </p:oleObj>
              </mc:Choice>
              <mc:Fallback>
                <p:oleObj name="Photo Editor 照片" r:id="rId3" imgW="8202170" imgH="941904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3860800"/>
                        <a:ext cx="19240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9" name="Object 3"/>
          <p:cNvGraphicFramePr>
            <a:graphicFrameLocks noChangeAspect="1"/>
          </p:cNvGraphicFramePr>
          <p:nvPr/>
        </p:nvGraphicFramePr>
        <p:xfrm>
          <a:off x="3286125" y="3784600"/>
          <a:ext cx="2181225" cy="2260600"/>
        </p:xfrm>
        <a:graphic>
          <a:graphicData uri="http://schemas.openxmlformats.org/presentationml/2006/ole">
            <mc:AlternateContent xmlns:mc="http://schemas.openxmlformats.org/markup-compatibility/2006">
              <mc:Choice xmlns:v="urn:schemas-microsoft-com:vml" Requires="v">
                <p:oleObj spid="_x0000_s168979" name="Photo Editor 照片" r:id="rId5" imgW="9457143" imgH="9802593" progId="">
                  <p:embed/>
                </p:oleObj>
              </mc:Choice>
              <mc:Fallback>
                <p:oleObj name="Photo Editor 照片" r:id="rId5" imgW="9457143" imgH="9802593"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25" y="3784600"/>
                        <a:ext cx="2181225" cy="226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0" name="Object 4"/>
          <p:cNvGraphicFramePr>
            <a:graphicFrameLocks noChangeAspect="1"/>
          </p:cNvGraphicFramePr>
          <p:nvPr/>
        </p:nvGraphicFramePr>
        <p:xfrm>
          <a:off x="5724525" y="3860800"/>
          <a:ext cx="1898650" cy="2184400"/>
        </p:xfrm>
        <a:graphic>
          <a:graphicData uri="http://schemas.openxmlformats.org/presentationml/2006/ole">
            <mc:AlternateContent xmlns:mc="http://schemas.openxmlformats.org/markup-compatibility/2006">
              <mc:Choice xmlns:v="urn:schemas-microsoft-com:vml" Requires="v">
                <p:oleObj spid="_x0000_s168980" name="Photo Editor 照片" r:id="rId7" imgW="8580952" imgH="9876190" progId="">
                  <p:embed/>
                </p:oleObj>
              </mc:Choice>
              <mc:Fallback>
                <p:oleObj name="Photo Editor 照片" r:id="rId7" imgW="8580952" imgH="987619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3860800"/>
                        <a:ext cx="189865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1" name="AutoShape 5"/>
          <p:cNvSpPr>
            <a:spLocks/>
          </p:cNvSpPr>
          <p:nvPr/>
        </p:nvSpPr>
        <p:spPr bwMode="auto">
          <a:xfrm>
            <a:off x="7248525" y="4699000"/>
            <a:ext cx="914400" cy="457200"/>
          </a:xfrm>
          <a:prstGeom prst="borderCallout2">
            <a:avLst>
              <a:gd name="adj1" fmla="val 25000"/>
              <a:gd name="adj2" fmla="val -8333"/>
              <a:gd name="adj3" fmla="val 25000"/>
              <a:gd name="adj4" fmla="val -27954"/>
              <a:gd name="adj5" fmla="val 108681"/>
              <a:gd name="adj6" fmla="val -47569"/>
            </a:avLst>
          </a:prstGeom>
          <a:solidFill>
            <a:srgbClr val="66FFFF"/>
          </a:solidFill>
          <a:ln w="19050">
            <a:solidFill>
              <a:srgbClr val="FF3300"/>
            </a:solidFill>
            <a:miter lim="800000"/>
            <a:headEnd/>
            <a:tailEnd/>
          </a:ln>
          <a:effectLst/>
        </p:spPr>
        <p:txBody>
          <a:bodyPr/>
          <a:lstStyle/>
          <a:p>
            <a:pPr algn="ctr" eaLnBrk="0" hangingPunct="0"/>
            <a:r>
              <a:rPr lang="zh-CN" altLang="en-US" sz="2400" b="1">
                <a:solidFill>
                  <a:srgbClr val="000000"/>
                </a:solidFill>
                <a:latin typeface="Times New Roman" pitchFamily="18" charset="0"/>
              </a:rPr>
              <a:t>移相</a:t>
            </a:r>
          </a:p>
        </p:txBody>
      </p:sp>
      <p:sp>
        <p:nvSpPr>
          <p:cNvPr id="34822" name="Rectangle 6"/>
          <p:cNvSpPr>
            <a:spLocks noGrp="1" noChangeArrowheads="1"/>
          </p:cNvSpPr>
          <p:nvPr>
            <p:ph type="title"/>
          </p:nvPr>
        </p:nvSpPr>
        <p:spPr>
          <a:xfrm>
            <a:off x="323850" y="908050"/>
            <a:ext cx="8064500" cy="685800"/>
          </a:xfrm>
        </p:spPr>
        <p:txBody>
          <a:bodyPr/>
          <a:lstStyle/>
          <a:p>
            <a:pPr algn="l"/>
            <a:r>
              <a:rPr lang="zh-CN" altLang="en-US" sz="3200">
                <a:solidFill>
                  <a:schemeClr val="tx1"/>
                </a:solidFill>
                <a:ea typeface="华文行楷" pitchFamily="2" charset="-122"/>
              </a:rPr>
              <a:t>利用积分运算的基本关系实现不同的功能</a:t>
            </a:r>
            <a:endParaRPr lang="zh-CN" altLang="zh-CN" sz="3200">
              <a:solidFill>
                <a:schemeClr val="tx1"/>
              </a:solidFill>
              <a:latin typeface="宋体" charset="-122"/>
              <a:ea typeface="华文行楷" pitchFamily="2" charset="-122"/>
            </a:endParaRPr>
          </a:p>
        </p:txBody>
      </p:sp>
      <p:graphicFrame>
        <p:nvGraphicFramePr>
          <p:cNvPr id="34823" name="Object 7"/>
          <p:cNvGraphicFramePr>
            <a:graphicFrameLocks noChangeAspect="1"/>
          </p:cNvGraphicFramePr>
          <p:nvPr/>
        </p:nvGraphicFramePr>
        <p:xfrm>
          <a:off x="466725" y="1651000"/>
          <a:ext cx="3048000" cy="2205038"/>
        </p:xfrm>
        <a:graphic>
          <a:graphicData uri="http://schemas.openxmlformats.org/presentationml/2006/ole">
            <mc:AlternateContent xmlns:mc="http://schemas.openxmlformats.org/markup-compatibility/2006">
              <mc:Choice xmlns:v="urn:schemas-microsoft-com:vml" Requires="v">
                <p:oleObj spid="_x0000_s168981" name="Photo Editor 照片" r:id="rId9" imgW="10752381" imgH="8733333" progId="">
                  <p:embed/>
                </p:oleObj>
              </mc:Choice>
              <mc:Fallback>
                <p:oleObj name="Photo Editor 照片" r:id="rId9" imgW="10752381" imgH="8733333" progId="">
                  <p:embed/>
                  <p:pic>
                    <p:nvPicPr>
                      <p:cNvPr id="0" name="Picture 5"/>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t="13126" b="-2184"/>
                      <a:stretch>
                        <a:fillRect/>
                      </a:stretch>
                    </p:blipFill>
                    <p:spPr bwMode="auto">
                      <a:xfrm>
                        <a:off x="466725" y="1651000"/>
                        <a:ext cx="3048000" cy="2205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4" name="Text Box 8"/>
          <p:cNvSpPr txBox="1">
            <a:spLocks noChangeArrowheads="1"/>
          </p:cNvSpPr>
          <p:nvPr/>
        </p:nvSpPr>
        <p:spPr bwMode="auto">
          <a:xfrm>
            <a:off x="3578225" y="1727200"/>
            <a:ext cx="5499100" cy="457200"/>
          </a:xfrm>
          <a:prstGeom prst="rect">
            <a:avLst/>
          </a:prstGeom>
          <a:noFill/>
          <a:ln w="9525">
            <a:noFill/>
            <a:miter lim="800000"/>
            <a:headEnd/>
            <a:tailEnd/>
          </a:ln>
          <a:effectLst/>
        </p:spPr>
        <p:txBody>
          <a:bodyPr>
            <a:spAutoFit/>
          </a:bodyPr>
          <a:lstStyle/>
          <a:p>
            <a:pPr>
              <a:spcBef>
                <a:spcPct val="20000"/>
              </a:spcBef>
            </a:pPr>
            <a:r>
              <a:rPr kumimoji="1" lang="en-US" altLang="zh-CN" sz="2400" b="1">
                <a:latin typeface="Times New Roman" pitchFamily="18" charset="0"/>
              </a:rPr>
              <a:t>1) </a:t>
            </a:r>
            <a:r>
              <a:rPr kumimoji="1" lang="zh-CN" altLang="en-US" sz="2400" b="1">
                <a:latin typeface="Times New Roman" pitchFamily="18" charset="0"/>
              </a:rPr>
              <a:t>输入为阶跃信号时的输出电压波形？</a:t>
            </a:r>
          </a:p>
        </p:txBody>
      </p:sp>
      <p:sp>
        <p:nvSpPr>
          <p:cNvPr id="34825" name="Text Box 9"/>
          <p:cNvSpPr txBox="1">
            <a:spLocks noChangeArrowheads="1"/>
          </p:cNvSpPr>
          <p:nvPr/>
        </p:nvSpPr>
        <p:spPr bwMode="auto">
          <a:xfrm>
            <a:off x="3590925" y="2184400"/>
            <a:ext cx="5486400" cy="457200"/>
          </a:xfrm>
          <a:prstGeom prst="rect">
            <a:avLst/>
          </a:prstGeom>
          <a:noFill/>
          <a:ln w="9525">
            <a:noFill/>
            <a:miter lim="800000"/>
            <a:headEnd/>
            <a:tailEnd/>
          </a:ln>
          <a:effectLst/>
        </p:spPr>
        <p:txBody>
          <a:bodyPr>
            <a:spAutoFit/>
          </a:bodyPr>
          <a:lstStyle/>
          <a:p>
            <a:pPr>
              <a:spcBef>
                <a:spcPct val="20000"/>
              </a:spcBef>
            </a:pPr>
            <a:r>
              <a:rPr kumimoji="1" lang="en-US" altLang="zh-CN" sz="2400" b="1">
                <a:latin typeface="Times New Roman" pitchFamily="18" charset="0"/>
              </a:rPr>
              <a:t>2) </a:t>
            </a:r>
            <a:r>
              <a:rPr kumimoji="1" lang="zh-CN" altLang="en-US" sz="2400" b="1">
                <a:latin typeface="Times New Roman" pitchFamily="18" charset="0"/>
              </a:rPr>
              <a:t>输入为方波时的输出电压波形？</a:t>
            </a:r>
          </a:p>
        </p:txBody>
      </p:sp>
      <p:sp>
        <p:nvSpPr>
          <p:cNvPr id="34826" name="Text Box 10"/>
          <p:cNvSpPr txBox="1">
            <a:spLocks noChangeArrowheads="1"/>
          </p:cNvSpPr>
          <p:nvPr/>
        </p:nvSpPr>
        <p:spPr bwMode="auto">
          <a:xfrm>
            <a:off x="3582988" y="2641600"/>
            <a:ext cx="5799137" cy="457200"/>
          </a:xfrm>
          <a:prstGeom prst="rect">
            <a:avLst/>
          </a:prstGeom>
          <a:noFill/>
          <a:ln w="9525">
            <a:noFill/>
            <a:miter lim="800000"/>
            <a:headEnd/>
            <a:tailEnd/>
          </a:ln>
          <a:effectLst/>
        </p:spPr>
        <p:txBody>
          <a:bodyPr>
            <a:spAutoFit/>
          </a:bodyPr>
          <a:lstStyle/>
          <a:p>
            <a:pPr>
              <a:spcBef>
                <a:spcPct val="20000"/>
              </a:spcBef>
            </a:pPr>
            <a:r>
              <a:rPr kumimoji="1" lang="en-US" altLang="zh-CN" sz="2400" b="1">
                <a:latin typeface="Times New Roman" pitchFamily="18" charset="0"/>
              </a:rPr>
              <a:t>3) </a:t>
            </a:r>
            <a:r>
              <a:rPr kumimoji="1" lang="zh-CN" altLang="en-US" sz="2400" b="1">
                <a:latin typeface="Times New Roman" pitchFamily="18" charset="0"/>
              </a:rPr>
              <a:t>输入为正弦波时的输出电压波形？</a:t>
            </a:r>
            <a:endParaRPr kumimoji="1" lang="zh-CN" altLang="en-US" sz="2400">
              <a:latin typeface="Times New Roman" pitchFamily="18" charset="0"/>
            </a:endParaRPr>
          </a:p>
        </p:txBody>
      </p:sp>
      <p:sp>
        <p:nvSpPr>
          <p:cNvPr id="34827" name="AutoShape 11"/>
          <p:cNvSpPr>
            <a:spLocks/>
          </p:cNvSpPr>
          <p:nvPr/>
        </p:nvSpPr>
        <p:spPr bwMode="auto">
          <a:xfrm>
            <a:off x="3286125" y="3251200"/>
            <a:ext cx="2362200" cy="457200"/>
          </a:xfrm>
          <a:prstGeom prst="borderCallout1">
            <a:avLst>
              <a:gd name="adj1" fmla="val 25000"/>
              <a:gd name="adj2" fmla="val -3227"/>
              <a:gd name="adj3" fmla="val 497569"/>
              <a:gd name="adj4" fmla="val -54838"/>
            </a:avLst>
          </a:prstGeom>
          <a:solidFill>
            <a:srgbClr val="66FFFF"/>
          </a:solidFill>
          <a:ln w="19050">
            <a:solidFill>
              <a:srgbClr val="FF0000"/>
            </a:solidFill>
            <a:miter lim="800000"/>
            <a:headEnd/>
            <a:tailEnd/>
          </a:ln>
          <a:effectLst/>
        </p:spPr>
        <p:txBody>
          <a:bodyPr/>
          <a:lstStyle/>
          <a:p>
            <a:pPr algn="ctr"/>
            <a:r>
              <a:rPr lang="zh-CN" altLang="en-US" sz="2400" b="1">
                <a:solidFill>
                  <a:srgbClr val="000000"/>
                </a:solidFill>
                <a:latin typeface="Times New Roman" pitchFamily="18" charset="0"/>
              </a:rPr>
              <a:t>线性积分，延时</a:t>
            </a:r>
          </a:p>
        </p:txBody>
      </p:sp>
      <p:sp>
        <p:nvSpPr>
          <p:cNvPr id="34828" name="AutoShape 12"/>
          <p:cNvSpPr>
            <a:spLocks/>
          </p:cNvSpPr>
          <p:nvPr/>
        </p:nvSpPr>
        <p:spPr bwMode="auto">
          <a:xfrm>
            <a:off x="5953125" y="3251200"/>
            <a:ext cx="1600200" cy="457200"/>
          </a:xfrm>
          <a:prstGeom prst="borderCallout1">
            <a:avLst>
              <a:gd name="adj1" fmla="val 25000"/>
              <a:gd name="adj2" fmla="val -4764"/>
              <a:gd name="adj3" fmla="val 494444"/>
              <a:gd name="adj4" fmla="val -52875"/>
            </a:avLst>
          </a:prstGeom>
          <a:solidFill>
            <a:srgbClr val="66FFFF"/>
          </a:solidFill>
          <a:ln w="19050">
            <a:solidFill>
              <a:srgbClr val="FF0000"/>
            </a:solidFill>
            <a:miter lim="800000"/>
            <a:headEnd/>
            <a:tailEnd/>
          </a:ln>
          <a:effectLst/>
        </p:spPr>
        <p:txBody>
          <a:bodyPr/>
          <a:lstStyle/>
          <a:p>
            <a:pPr algn="ctr"/>
            <a:r>
              <a:rPr lang="zh-CN" altLang="en-US" sz="2400" b="1">
                <a:solidFill>
                  <a:srgbClr val="000000"/>
                </a:solidFill>
                <a:latin typeface="Times New Roman" pitchFamily="18" charset="0"/>
              </a:rPr>
              <a:t>波形变换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4">
                                            <p:txEl>
                                              <p:pRg st="0" end="0"/>
                                            </p:txEl>
                                          </p:spTgt>
                                        </p:tgtEl>
                                        <p:attrNameLst>
                                          <p:attrName>style.visibility</p:attrName>
                                        </p:attrNameLst>
                                      </p:cBhvr>
                                      <p:to>
                                        <p:strVal val="visible"/>
                                      </p:to>
                                    </p:set>
                                    <p:animEffect transition="in" filter="wipe(left)">
                                      <p:cBhvr>
                                        <p:cTn id="7" dur="500"/>
                                        <p:tgtEl>
                                          <p:spTgt spid="348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18"/>
                                        </p:tgtEl>
                                        <p:attrNameLst>
                                          <p:attrName>style.visibility</p:attrName>
                                        </p:attrNameLst>
                                      </p:cBhvr>
                                      <p:to>
                                        <p:strVal val="visible"/>
                                      </p:to>
                                    </p:set>
                                    <p:animEffect transition="in" filter="wipe(left)">
                                      <p:cBhvr>
                                        <p:cTn id="12" dur="500"/>
                                        <p:tgtEl>
                                          <p:spTgt spid="348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48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825">
                                            <p:txEl>
                                              <p:pRg st="0" end="0"/>
                                            </p:txEl>
                                          </p:spTgt>
                                        </p:tgtEl>
                                        <p:attrNameLst>
                                          <p:attrName>style.visibility</p:attrName>
                                        </p:attrNameLst>
                                      </p:cBhvr>
                                      <p:to>
                                        <p:strVal val="visible"/>
                                      </p:to>
                                    </p:set>
                                    <p:animEffect transition="in" filter="wipe(left)">
                                      <p:cBhvr>
                                        <p:cTn id="21" dur="500"/>
                                        <p:tgtEl>
                                          <p:spTgt spid="3482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4819"/>
                                        </p:tgtEl>
                                        <p:attrNameLst>
                                          <p:attrName>style.visibility</p:attrName>
                                        </p:attrNameLst>
                                      </p:cBhvr>
                                      <p:to>
                                        <p:strVal val="visible"/>
                                      </p:to>
                                    </p:set>
                                    <p:animEffect transition="in" filter="wipe(left)">
                                      <p:cBhvr>
                                        <p:cTn id="26" dur="500"/>
                                        <p:tgtEl>
                                          <p:spTgt spid="3481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8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4826">
                                            <p:txEl>
                                              <p:pRg st="0" end="0"/>
                                            </p:txEl>
                                          </p:spTgt>
                                        </p:tgtEl>
                                        <p:attrNameLst>
                                          <p:attrName>style.visibility</p:attrName>
                                        </p:attrNameLst>
                                      </p:cBhvr>
                                      <p:to>
                                        <p:strVal val="visible"/>
                                      </p:to>
                                    </p:set>
                                    <p:animEffect transition="in" filter="wipe(left)">
                                      <p:cBhvr>
                                        <p:cTn id="35" dur="500"/>
                                        <p:tgtEl>
                                          <p:spTgt spid="3482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4820"/>
                                        </p:tgtEl>
                                        <p:attrNameLst>
                                          <p:attrName>style.visibility</p:attrName>
                                        </p:attrNameLst>
                                      </p:cBhvr>
                                      <p:to>
                                        <p:strVal val="visible"/>
                                      </p:to>
                                    </p:set>
                                    <p:animEffect transition="in" filter="wipe(left)">
                                      <p:cBhvr>
                                        <p:cTn id="40" dur="500"/>
                                        <p:tgtEl>
                                          <p:spTgt spid="3482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4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autoUpdateAnimBg="0"/>
      <p:bldP spid="34824" grpId="0" build="p" autoUpdateAnimBg="0"/>
      <p:bldP spid="34825" grpId="0" build="p" autoUpdateAnimBg="0"/>
      <p:bldP spid="34826" grpId="0" build="p" autoUpdateAnimBg="0"/>
      <p:bldP spid="34827" grpId="0" animBg="1" autoUpdateAnimBg="0"/>
      <p:bldP spid="3482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9750" y="1571612"/>
            <a:ext cx="8229600" cy="1143000"/>
          </a:xfrm>
        </p:spPr>
        <p:txBody>
          <a:bodyPr/>
          <a:lstStyle/>
          <a:p>
            <a:r>
              <a:rPr lang="zh-CN" altLang="en-US" sz="4000" dirty="0" smtClean="0">
                <a:solidFill>
                  <a:schemeClr val="tx1"/>
                </a:solidFill>
                <a:latin typeface="华文行楷" pitchFamily="2" charset="-122"/>
                <a:ea typeface="华文行楷" pitchFamily="2" charset="-122"/>
              </a:rPr>
              <a:t>第六章 </a:t>
            </a:r>
            <a:r>
              <a:rPr lang="zh-CN" altLang="en-US" sz="4000" dirty="0">
                <a:solidFill>
                  <a:schemeClr val="tx1"/>
                </a:solidFill>
                <a:latin typeface="华文行楷" pitchFamily="2" charset="-122"/>
                <a:ea typeface="华文行楷" pitchFamily="2" charset="-122"/>
              </a:rPr>
              <a:t>信号的运算和处理</a:t>
            </a:r>
          </a:p>
        </p:txBody>
      </p:sp>
      <p:sp>
        <p:nvSpPr>
          <p:cNvPr id="77828" name="Rectangle 4">
            <a:hlinkClick r:id="rId2" action="ppaction://hlinksldjump"/>
          </p:cNvPr>
          <p:cNvSpPr>
            <a:spLocks noChangeArrowheads="1"/>
          </p:cNvSpPr>
          <p:nvPr/>
        </p:nvSpPr>
        <p:spPr bwMode="auto">
          <a:xfrm>
            <a:off x="1116013" y="3068638"/>
            <a:ext cx="5543550" cy="609600"/>
          </a:xfrm>
          <a:prstGeom prst="rect">
            <a:avLst/>
          </a:prstGeom>
          <a:noFill/>
          <a:ln w="9525">
            <a:noFill/>
            <a:miter lim="800000"/>
            <a:headEnd/>
            <a:tailEnd/>
          </a:ln>
          <a:effectLst/>
        </p:spPr>
        <p:txBody>
          <a:bodyPr anchor="ctr"/>
          <a:lstStyle/>
          <a:p>
            <a:r>
              <a:rPr lang="en-US" altLang="zh-CN" sz="2800" b="1" dirty="0" smtClean="0">
                <a:solidFill>
                  <a:schemeClr val="tx2"/>
                </a:solidFill>
                <a:latin typeface="华文楷体" pitchFamily="2" charset="-122"/>
                <a:ea typeface="华文楷体" pitchFamily="2" charset="-122"/>
                <a:cs typeface="Times New Roman" pitchFamily="18" charset="0"/>
              </a:rPr>
              <a:t>§6.1 </a:t>
            </a:r>
            <a:r>
              <a:rPr lang="zh-CN" altLang="en-US" sz="2800" b="1" dirty="0">
                <a:solidFill>
                  <a:schemeClr val="tx2"/>
                </a:solidFill>
                <a:latin typeface="华文楷体" pitchFamily="2" charset="-122"/>
                <a:ea typeface="华文楷体" pitchFamily="2" charset="-122"/>
                <a:cs typeface="Times New Roman" pitchFamily="18" charset="0"/>
              </a:rPr>
              <a:t>集成运放组成的运算电路</a:t>
            </a:r>
          </a:p>
        </p:txBody>
      </p:sp>
      <p:sp>
        <p:nvSpPr>
          <p:cNvPr id="77829" name="Rectangle 5">
            <a:hlinkClick r:id="rId3" action="ppaction://hlinksldjump"/>
          </p:cNvPr>
          <p:cNvSpPr>
            <a:spLocks noChangeArrowheads="1"/>
          </p:cNvSpPr>
          <p:nvPr/>
        </p:nvSpPr>
        <p:spPr bwMode="auto">
          <a:xfrm>
            <a:off x="1116013" y="3716338"/>
            <a:ext cx="7272337" cy="711200"/>
          </a:xfrm>
          <a:prstGeom prst="rect">
            <a:avLst/>
          </a:prstGeom>
          <a:noFill/>
          <a:ln w="9525">
            <a:noFill/>
            <a:miter lim="800000"/>
            <a:headEnd/>
            <a:tailEnd/>
          </a:ln>
          <a:effectLst/>
        </p:spPr>
        <p:txBody>
          <a:bodyPr anchor="ctr"/>
          <a:lstStyle/>
          <a:p>
            <a:r>
              <a:rPr lang="en-US" altLang="zh-CN" sz="2800" b="1" dirty="0" smtClean="0">
                <a:solidFill>
                  <a:schemeClr val="tx2"/>
                </a:solidFill>
                <a:latin typeface="华文楷体" pitchFamily="2" charset="-122"/>
                <a:ea typeface="华文楷体" pitchFamily="2" charset="-122"/>
                <a:cs typeface="Arial" charset="0"/>
              </a:rPr>
              <a:t>§6.2 </a:t>
            </a:r>
            <a:r>
              <a:rPr lang="zh-CN" altLang="en-US" sz="2800" b="1" dirty="0">
                <a:solidFill>
                  <a:schemeClr val="tx2"/>
                </a:solidFill>
                <a:latin typeface="华文楷体" pitchFamily="2" charset="-122"/>
                <a:ea typeface="华文楷体" pitchFamily="2" charset="-122"/>
                <a:cs typeface="Arial" charset="0"/>
              </a:rPr>
              <a:t>模拟乘法器及其在运算电路中的应用</a:t>
            </a:r>
          </a:p>
        </p:txBody>
      </p:sp>
      <p:sp>
        <p:nvSpPr>
          <p:cNvPr id="77830" name="Rectangle 6">
            <a:hlinkClick r:id="rId4" action="ppaction://hlinksldjump"/>
          </p:cNvPr>
          <p:cNvSpPr>
            <a:spLocks noChangeArrowheads="1"/>
          </p:cNvSpPr>
          <p:nvPr/>
        </p:nvSpPr>
        <p:spPr bwMode="auto">
          <a:xfrm>
            <a:off x="1116013" y="4508500"/>
            <a:ext cx="3743325" cy="546100"/>
          </a:xfrm>
          <a:prstGeom prst="rect">
            <a:avLst/>
          </a:prstGeom>
          <a:noFill/>
          <a:ln w="9525">
            <a:noFill/>
            <a:miter lim="800000"/>
            <a:headEnd/>
            <a:tailEnd/>
          </a:ln>
          <a:effectLst/>
        </p:spPr>
        <p:txBody>
          <a:bodyPr anchor="ctr"/>
          <a:lstStyle/>
          <a:p>
            <a:r>
              <a:rPr lang="en-US" altLang="zh-CN" sz="2800" b="1" dirty="0" smtClean="0">
                <a:solidFill>
                  <a:schemeClr val="tx2"/>
                </a:solidFill>
                <a:latin typeface="华文楷体" pitchFamily="2" charset="-122"/>
                <a:ea typeface="华文楷体" pitchFamily="2" charset="-122"/>
                <a:cs typeface="Times New Roman" pitchFamily="18" charset="0"/>
              </a:rPr>
              <a:t>§6.3 </a:t>
            </a:r>
            <a:r>
              <a:rPr lang="zh-CN" altLang="en-US" sz="2800" b="1" dirty="0">
                <a:solidFill>
                  <a:schemeClr val="tx2"/>
                </a:solidFill>
                <a:latin typeface="华文楷体" pitchFamily="2" charset="-122"/>
                <a:ea typeface="华文楷体" pitchFamily="2" charset="-122"/>
                <a:cs typeface="Times New Roman" pitchFamily="18" charset="0"/>
              </a:rPr>
              <a:t>有源滤波电路</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2" name="Rectangle 8"/>
          <p:cNvSpPr>
            <a:spLocks noGrp="1" noChangeArrowheads="1"/>
          </p:cNvSpPr>
          <p:nvPr>
            <p:ph type="title"/>
          </p:nvPr>
        </p:nvSpPr>
        <p:spPr>
          <a:xfrm>
            <a:off x="395288" y="1125538"/>
            <a:ext cx="8229600" cy="509587"/>
          </a:xfrm>
        </p:spPr>
        <p:txBody>
          <a:bodyPr/>
          <a:lstStyle/>
          <a:p>
            <a:pPr algn="l"/>
            <a:r>
              <a:rPr lang="zh-CN" altLang="en-US" sz="3200">
                <a:ea typeface="华文行楷" pitchFamily="2" charset="-122"/>
              </a:rPr>
              <a:t>方波变三角波</a:t>
            </a:r>
          </a:p>
        </p:txBody>
      </p:sp>
      <p:pic>
        <p:nvPicPr>
          <p:cNvPr id="82948" name="Picture 4"/>
          <p:cNvPicPr>
            <a:picLocks noGrp="1" noChangeAspect="1" noChangeArrowheads="1"/>
          </p:cNvPicPr>
          <p:nvPr>
            <p:ph sz="half" idx="1"/>
          </p:nvPr>
        </p:nvPicPr>
        <p:blipFill>
          <a:blip r:embed="rId2"/>
          <a:srcRect l="21700" t="22409" r="28391" b="41350"/>
          <a:stretch>
            <a:fillRect/>
          </a:stretch>
        </p:blipFill>
        <p:spPr>
          <a:xfrm>
            <a:off x="3203575" y="188913"/>
            <a:ext cx="5689600" cy="3048000"/>
          </a:xfrm>
          <a:noFill/>
          <a:ln/>
        </p:spPr>
      </p:pic>
      <p:pic>
        <p:nvPicPr>
          <p:cNvPr id="82951" name="Picture 7"/>
          <p:cNvPicPr>
            <a:picLocks noGrp="1" noChangeAspect="1" noChangeArrowheads="1"/>
          </p:cNvPicPr>
          <p:nvPr>
            <p:ph sz="half" idx="2"/>
          </p:nvPr>
        </p:nvPicPr>
        <p:blipFill>
          <a:blip r:embed="rId3"/>
          <a:srcRect l="21082" t="22409" r="37071" b="25188"/>
          <a:stretch>
            <a:fillRect/>
          </a:stretch>
        </p:blipFill>
        <p:spPr>
          <a:xfrm>
            <a:off x="323850" y="3284538"/>
            <a:ext cx="4465638" cy="3382962"/>
          </a:xfrm>
          <a:noFill/>
          <a:ln/>
        </p:spPr>
      </p:pic>
      <p:sp>
        <p:nvSpPr>
          <p:cNvPr id="82954" name="Text Box 10"/>
          <p:cNvSpPr txBox="1">
            <a:spLocks noChangeArrowheads="1"/>
          </p:cNvSpPr>
          <p:nvPr/>
        </p:nvSpPr>
        <p:spPr bwMode="auto">
          <a:xfrm>
            <a:off x="5580063" y="4581525"/>
            <a:ext cx="2160587" cy="457200"/>
          </a:xfrm>
          <a:prstGeom prst="rect">
            <a:avLst/>
          </a:prstGeom>
          <a:noFill/>
          <a:ln w="9525">
            <a:noFill/>
            <a:miter lim="800000"/>
            <a:headEnd/>
            <a:tailEnd/>
          </a:ln>
          <a:effectLst/>
        </p:spPr>
        <p:txBody>
          <a:bodyPr>
            <a:spAutoFit/>
          </a:bodyPr>
          <a:lstStyle/>
          <a:p>
            <a:pPr>
              <a:spcBef>
                <a:spcPct val="50000"/>
              </a:spcBef>
            </a:pPr>
            <a:r>
              <a:rPr lang="en-US" altLang="zh-CN" sz="2400" b="1" dirty="0">
                <a:latin typeface="Times New Roman" pitchFamily="18" charset="0"/>
                <a:cs typeface="Times New Roman" pitchFamily="18" charset="0"/>
              </a:rPr>
              <a:t>R2</a:t>
            </a:r>
            <a:r>
              <a:rPr lang="zh-CN" altLang="en-US" sz="2400" b="1" dirty="0"/>
              <a:t>的作用？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2951"/>
                                        </p:tgtEl>
                                        <p:attrNameLst>
                                          <p:attrName>style.visibility</p:attrName>
                                        </p:attrNameLst>
                                      </p:cBhvr>
                                      <p:to>
                                        <p:strVal val="visible"/>
                                      </p:to>
                                    </p:set>
                                    <p:anim calcmode="lin" valueType="num">
                                      <p:cBhvr>
                                        <p:cTn id="7" dur="500" fill="hold"/>
                                        <p:tgtEl>
                                          <p:spTgt spid="82951"/>
                                        </p:tgtEl>
                                        <p:attrNameLst>
                                          <p:attrName>ppt_w</p:attrName>
                                        </p:attrNameLst>
                                      </p:cBhvr>
                                      <p:tavLst>
                                        <p:tav tm="0">
                                          <p:val>
                                            <p:fltVal val="0"/>
                                          </p:val>
                                        </p:tav>
                                        <p:tav tm="100000">
                                          <p:val>
                                            <p:strVal val="#ppt_w"/>
                                          </p:val>
                                        </p:tav>
                                      </p:tavLst>
                                    </p:anim>
                                    <p:anim calcmode="lin" valueType="num">
                                      <p:cBhvr>
                                        <p:cTn id="8" dur="500" fill="hold"/>
                                        <p:tgtEl>
                                          <p:spTgt spid="8295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2954"/>
                                        </p:tgtEl>
                                        <p:attrNameLst>
                                          <p:attrName>style.visibility</p:attrName>
                                        </p:attrNameLst>
                                      </p:cBhvr>
                                      <p:to>
                                        <p:strVal val="visible"/>
                                      </p:to>
                                    </p:set>
                                    <p:animEffect transition="in" filter="wipe(left)">
                                      <p:cBhvr>
                                        <p:cTn id="13" dur="500"/>
                                        <p:tgtEl>
                                          <p:spTgt spid="82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p:cNvGraphicFramePr>
            <a:graphicFrameLocks noChangeAspect="1"/>
          </p:cNvGraphicFramePr>
          <p:nvPr/>
        </p:nvGraphicFramePr>
        <p:xfrm>
          <a:off x="3962400" y="4029075"/>
          <a:ext cx="3344863" cy="2354263"/>
        </p:xfrm>
        <a:graphic>
          <a:graphicData uri="http://schemas.openxmlformats.org/presentationml/2006/ole">
            <mc:AlternateContent xmlns:mc="http://schemas.openxmlformats.org/markup-compatibility/2006">
              <mc:Choice xmlns:v="urn:schemas-microsoft-com:vml" Requires="v">
                <p:oleObj spid="_x0000_s170002" name="Photo Editor 照片" r:id="rId3" imgW="11057143" imgH="7780952" progId="">
                  <p:embed/>
                </p:oleObj>
              </mc:Choice>
              <mc:Fallback>
                <p:oleObj name="Photo Editor 照片" r:id="rId3" imgW="11057143" imgH="778095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029075"/>
                        <a:ext cx="3344863" cy="235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39" name="Rectangle 3"/>
          <p:cNvSpPr>
            <a:spLocks noGrp="1" noChangeArrowheads="1"/>
          </p:cNvSpPr>
          <p:nvPr>
            <p:ph type="title"/>
          </p:nvPr>
        </p:nvSpPr>
        <p:spPr>
          <a:xfrm>
            <a:off x="323850" y="765175"/>
            <a:ext cx="6997700" cy="609600"/>
          </a:xfrm>
        </p:spPr>
        <p:txBody>
          <a:bodyPr/>
          <a:lstStyle/>
          <a:p>
            <a:pPr algn="l">
              <a:lnSpc>
                <a:spcPct val="130000"/>
              </a:lnSpc>
            </a:pPr>
            <a:r>
              <a:rPr lang="en-US" altLang="zh-CN" sz="2800">
                <a:solidFill>
                  <a:schemeClr val="tx1"/>
                </a:solidFill>
                <a:latin typeface="华文行楷" pitchFamily="2" charset="-122"/>
                <a:ea typeface="华文行楷" pitchFamily="2" charset="-122"/>
              </a:rPr>
              <a:t>2. </a:t>
            </a:r>
            <a:r>
              <a:rPr lang="zh-CN" altLang="en-US" sz="2800">
                <a:solidFill>
                  <a:schemeClr val="tx1"/>
                </a:solidFill>
                <a:latin typeface="华文行楷" pitchFamily="2" charset="-122"/>
                <a:ea typeface="华文行楷" pitchFamily="2" charset="-122"/>
              </a:rPr>
              <a:t>微分运算电路</a:t>
            </a:r>
          </a:p>
        </p:txBody>
      </p:sp>
      <p:graphicFrame>
        <p:nvGraphicFramePr>
          <p:cNvPr id="39940" name="Object 4"/>
          <p:cNvGraphicFramePr>
            <a:graphicFrameLocks noChangeAspect="1"/>
          </p:cNvGraphicFramePr>
          <p:nvPr/>
        </p:nvGraphicFramePr>
        <p:xfrm>
          <a:off x="4140200" y="1484313"/>
          <a:ext cx="2617788" cy="1577975"/>
        </p:xfrm>
        <a:graphic>
          <a:graphicData uri="http://schemas.openxmlformats.org/presentationml/2006/ole">
            <mc:AlternateContent xmlns:mc="http://schemas.openxmlformats.org/markup-compatibility/2006">
              <mc:Choice xmlns:v="urn:schemas-microsoft-com:vml" Requires="v">
                <p:oleObj spid="_x0000_s170003" name="Equation" r:id="rId5" imgW="1346040" imgH="812520" progId="Equation.3">
                  <p:embed/>
                </p:oleObj>
              </mc:Choice>
              <mc:Fallback>
                <p:oleObj name="Equation" r:id="rId5" imgW="1346040" imgH="8125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1484313"/>
                        <a:ext cx="2617788" cy="1577975"/>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39941" name="Text Box 5"/>
          <p:cNvSpPr txBox="1">
            <a:spLocks noChangeArrowheads="1"/>
          </p:cNvSpPr>
          <p:nvPr/>
        </p:nvSpPr>
        <p:spPr bwMode="auto">
          <a:xfrm>
            <a:off x="755650" y="3716338"/>
            <a:ext cx="2819400" cy="1552575"/>
          </a:xfrm>
          <a:prstGeom prst="rect">
            <a:avLst/>
          </a:prstGeom>
          <a:noFill/>
          <a:ln w="9525">
            <a:noFill/>
            <a:miter lim="800000"/>
            <a:headEnd/>
            <a:tailEnd/>
          </a:ln>
          <a:effectLst/>
        </p:spPr>
        <p:txBody>
          <a:bodyPr>
            <a:spAutoFit/>
          </a:bodyPr>
          <a:lstStyle/>
          <a:p>
            <a:pPr>
              <a:spcBef>
                <a:spcPct val="50000"/>
              </a:spcBef>
            </a:pPr>
            <a:r>
              <a:rPr kumimoji="1" lang="en-US" altLang="zh-CN" sz="2400">
                <a:latin typeface="Times New Roman" pitchFamily="18" charset="0"/>
              </a:rPr>
              <a:t>    </a:t>
            </a:r>
            <a:r>
              <a:rPr kumimoji="1" lang="zh-CN" altLang="en-US" sz="2400" b="1">
                <a:solidFill>
                  <a:schemeClr val="tx2"/>
                </a:solidFill>
                <a:latin typeface="Times New Roman" pitchFamily="18" charset="0"/>
              </a:rPr>
              <a:t>为了克服集成运放的阻塞现象和自激振荡，实用电路应采取措施。</a:t>
            </a:r>
          </a:p>
        </p:txBody>
      </p:sp>
      <p:sp>
        <p:nvSpPr>
          <p:cNvPr id="39942" name="AutoShape 6"/>
          <p:cNvSpPr>
            <a:spLocks/>
          </p:cNvSpPr>
          <p:nvPr/>
        </p:nvSpPr>
        <p:spPr bwMode="auto">
          <a:xfrm>
            <a:off x="3635375" y="5443538"/>
            <a:ext cx="1143000" cy="841375"/>
          </a:xfrm>
          <a:prstGeom prst="borderCallout1">
            <a:avLst>
              <a:gd name="adj1" fmla="val 13741"/>
              <a:gd name="adj2" fmla="val 106667"/>
              <a:gd name="adj3" fmla="val -47139"/>
              <a:gd name="adj4" fmla="val 115694"/>
            </a:avLst>
          </a:prstGeom>
          <a:solidFill>
            <a:srgbClr val="FFFFCC"/>
          </a:solidFill>
          <a:ln w="19050">
            <a:solidFill>
              <a:srgbClr val="FF3300"/>
            </a:solidFill>
            <a:miter lim="800000"/>
            <a:headEnd/>
            <a:tailEnd/>
          </a:ln>
          <a:effectLst/>
        </p:spPr>
        <p:txBody>
          <a:bodyPr>
            <a:spAutoFit/>
          </a:bodyPr>
          <a:lstStyle/>
          <a:p>
            <a:r>
              <a:rPr kumimoji="1" lang="zh-CN" altLang="en-US" sz="2400" b="1">
                <a:latin typeface="Times New Roman" pitchFamily="18" charset="0"/>
              </a:rPr>
              <a:t>限制输入电流</a:t>
            </a:r>
          </a:p>
        </p:txBody>
      </p:sp>
      <p:sp>
        <p:nvSpPr>
          <p:cNvPr id="39943" name="AutoShape 7"/>
          <p:cNvSpPr>
            <a:spLocks/>
          </p:cNvSpPr>
          <p:nvPr/>
        </p:nvSpPr>
        <p:spPr bwMode="auto">
          <a:xfrm>
            <a:off x="6986588" y="4175125"/>
            <a:ext cx="1447800" cy="476250"/>
          </a:xfrm>
          <a:prstGeom prst="borderCallout1">
            <a:avLst>
              <a:gd name="adj1" fmla="val 24000"/>
              <a:gd name="adj2" fmla="val -5264"/>
              <a:gd name="adj3" fmla="val -42333"/>
              <a:gd name="adj4" fmla="val -60528"/>
            </a:avLst>
          </a:prstGeom>
          <a:solidFill>
            <a:srgbClr val="FFFFCC"/>
          </a:solidFill>
          <a:ln w="19050">
            <a:solidFill>
              <a:srgbClr val="FF3300"/>
            </a:solidFill>
            <a:miter lim="800000"/>
            <a:headEnd/>
            <a:tailEnd/>
          </a:ln>
          <a:effectLst/>
        </p:spPr>
        <p:txBody>
          <a:bodyPr>
            <a:spAutoFit/>
          </a:bodyPr>
          <a:lstStyle/>
          <a:p>
            <a:r>
              <a:rPr kumimoji="1" lang="zh-CN" altLang="en-US" sz="2400" b="1">
                <a:latin typeface="Times New Roman" pitchFamily="18" charset="0"/>
              </a:rPr>
              <a:t>滞后补偿</a:t>
            </a:r>
          </a:p>
        </p:txBody>
      </p:sp>
      <p:graphicFrame>
        <p:nvGraphicFramePr>
          <p:cNvPr id="39944" name="Object 8"/>
          <p:cNvGraphicFramePr>
            <a:graphicFrameLocks noChangeAspect="1"/>
          </p:cNvGraphicFramePr>
          <p:nvPr/>
        </p:nvGraphicFramePr>
        <p:xfrm>
          <a:off x="762000" y="1438275"/>
          <a:ext cx="3124200" cy="2259013"/>
        </p:xfrm>
        <a:graphic>
          <a:graphicData uri="http://schemas.openxmlformats.org/presentationml/2006/ole">
            <mc:AlternateContent xmlns:mc="http://schemas.openxmlformats.org/markup-compatibility/2006">
              <mc:Choice xmlns:v="urn:schemas-microsoft-com:vml" Requires="v">
                <p:oleObj spid="_x0000_s170004" name="Photo Editor 照片" r:id="rId7" imgW="10717121" imgH="7744906" progId="">
                  <p:embed/>
                </p:oleObj>
              </mc:Choice>
              <mc:Fallback>
                <p:oleObj name="Photo Editor 照片" r:id="rId7" imgW="10717121" imgH="7744906"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1438275"/>
                        <a:ext cx="3124200" cy="225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5" name="Rectangle 9"/>
          <p:cNvSpPr>
            <a:spLocks noChangeArrowheads="1"/>
          </p:cNvSpPr>
          <p:nvPr/>
        </p:nvSpPr>
        <p:spPr bwMode="auto">
          <a:xfrm>
            <a:off x="4800600" y="4881563"/>
            <a:ext cx="304800" cy="115887"/>
          </a:xfrm>
          <a:prstGeom prst="rect">
            <a:avLst/>
          </a:prstGeom>
          <a:solidFill>
            <a:schemeClr val="bg1"/>
          </a:solidFill>
          <a:ln w="28575">
            <a:solidFill>
              <a:srgbClr val="FF0000"/>
            </a:solidFill>
            <a:miter lim="800000"/>
            <a:headEnd/>
            <a:tailEnd/>
          </a:ln>
          <a:effectLst/>
        </p:spPr>
        <p:txBody>
          <a:bodyPr wrap="none" anchor="ctr"/>
          <a:lstStyle/>
          <a:p>
            <a:endParaRPr lang="zh-CN" altLang="en-US"/>
          </a:p>
        </p:txBody>
      </p:sp>
      <p:grpSp>
        <p:nvGrpSpPr>
          <p:cNvPr id="2" name="Group 10"/>
          <p:cNvGrpSpPr>
            <a:grpSpLocks/>
          </p:cNvGrpSpPr>
          <p:nvPr/>
        </p:nvGrpSpPr>
        <p:grpSpPr bwMode="auto">
          <a:xfrm>
            <a:off x="5221288" y="3748088"/>
            <a:ext cx="1576387" cy="585787"/>
            <a:chOff x="3289" y="2271"/>
            <a:chExt cx="993" cy="369"/>
          </a:xfrm>
        </p:grpSpPr>
        <p:grpSp>
          <p:nvGrpSpPr>
            <p:cNvPr id="3" name="Group 11"/>
            <p:cNvGrpSpPr>
              <a:grpSpLocks/>
            </p:cNvGrpSpPr>
            <p:nvPr/>
          </p:nvGrpSpPr>
          <p:grpSpPr bwMode="auto">
            <a:xfrm>
              <a:off x="3744" y="2271"/>
              <a:ext cx="73" cy="168"/>
              <a:chOff x="3767" y="2016"/>
              <a:chExt cx="73" cy="168"/>
            </a:xfrm>
          </p:grpSpPr>
          <p:sp>
            <p:nvSpPr>
              <p:cNvPr id="39948" name="Line 12"/>
              <p:cNvSpPr>
                <a:spLocks noChangeShapeType="1"/>
              </p:cNvSpPr>
              <p:nvPr/>
            </p:nvSpPr>
            <p:spPr bwMode="auto">
              <a:xfrm>
                <a:off x="3767" y="2016"/>
                <a:ext cx="0" cy="168"/>
              </a:xfrm>
              <a:prstGeom prst="line">
                <a:avLst/>
              </a:prstGeom>
              <a:noFill/>
              <a:ln w="28575">
                <a:solidFill>
                  <a:srgbClr val="FF0000"/>
                </a:solidFill>
                <a:round/>
                <a:headEnd/>
                <a:tailEnd/>
              </a:ln>
              <a:effectLst/>
            </p:spPr>
            <p:txBody>
              <a:bodyPr/>
              <a:lstStyle/>
              <a:p>
                <a:endParaRPr lang="zh-CN" altLang="en-US"/>
              </a:p>
            </p:txBody>
          </p:sp>
          <p:sp>
            <p:nvSpPr>
              <p:cNvPr id="39949" name="Line 13"/>
              <p:cNvSpPr>
                <a:spLocks noChangeShapeType="1"/>
              </p:cNvSpPr>
              <p:nvPr/>
            </p:nvSpPr>
            <p:spPr bwMode="auto">
              <a:xfrm>
                <a:off x="3840" y="2016"/>
                <a:ext cx="0" cy="168"/>
              </a:xfrm>
              <a:prstGeom prst="line">
                <a:avLst/>
              </a:prstGeom>
              <a:noFill/>
              <a:ln w="28575">
                <a:solidFill>
                  <a:srgbClr val="FF0000"/>
                </a:solidFill>
                <a:round/>
                <a:headEnd/>
                <a:tailEnd/>
              </a:ln>
              <a:effectLst/>
            </p:spPr>
            <p:txBody>
              <a:bodyPr/>
              <a:lstStyle/>
              <a:p>
                <a:endParaRPr lang="zh-CN" altLang="en-US"/>
              </a:p>
            </p:txBody>
          </p:sp>
        </p:grpSp>
        <p:grpSp>
          <p:nvGrpSpPr>
            <p:cNvPr id="4" name="Group 14"/>
            <p:cNvGrpSpPr>
              <a:grpSpLocks/>
            </p:cNvGrpSpPr>
            <p:nvPr/>
          </p:nvGrpSpPr>
          <p:grpSpPr bwMode="auto">
            <a:xfrm>
              <a:off x="3289" y="2352"/>
              <a:ext cx="993" cy="288"/>
              <a:chOff x="3289" y="2064"/>
              <a:chExt cx="993" cy="288"/>
            </a:xfrm>
          </p:grpSpPr>
          <p:sp>
            <p:nvSpPr>
              <p:cNvPr id="39951" name="Line 15"/>
              <p:cNvSpPr>
                <a:spLocks noChangeShapeType="1"/>
              </p:cNvSpPr>
              <p:nvPr/>
            </p:nvSpPr>
            <p:spPr bwMode="auto">
              <a:xfrm flipV="1">
                <a:off x="3312" y="2064"/>
                <a:ext cx="0" cy="288"/>
              </a:xfrm>
              <a:prstGeom prst="line">
                <a:avLst/>
              </a:prstGeom>
              <a:noFill/>
              <a:ln w="12700">
                <a:solidFill>
                  <a:srgbClr val="FF0000"/>
                </a:solidFill>
                <a:round/>
                <a:headEnd/>
                <a:tailEnd/>
              </a:ln>
              <a:effectLst/>
            </p:spPr>
            <p:txBody>
              <a:bodyPr/>
              <a:lstStyle/>
              <a:p>
                <a:endParaRPr lang="zh-CN" altLang="en-US"/>
              </a:p>
            </p:txBody>
          </p:sp>
          <p:sp>
            <p:nvSpPr>
              <p:cNvPr id="39952" name="Line 16"/>
              <p:cNvSpPr>
                <a:spLocks noChangeShapeType="1"/>
              </p:cNvSpPr>
              <p:nvPr/>
            </p:nvSpPr>
            <p:spPr bwMode="auto">
              <a:xfrm>
                <a:off x="3312" y="2064"/>
                <a:ext cx="432" cy="0"/>
              </a:xfrm>
              <a:prstGeom prst="line">
                <a:avLst/>
              </a:prstGeom>
              <a:noFill/>
              <a:ln w="12700">
                <a:solidFill>
                  <a:srgbClr val="FF0000"/>
                </a:solidFill>
                <a:round/>
                <a:headEnd/>
                <a:tailEnd/>
              </a:ln>
              <a:effectLst/>
            </p:spPr>
            <p:txBody>
              <a:bodyPr/>
              <a:lstStyle/>
              <a:p>
                <a:endParaRPr lang="zh-CN" altLang="en-US"/>
              </a:p>
            </p:txBody>
          </p:sp>
          <p:sp>
            <p:nvSpPr>
              <p:cNvPr id="39953" name="Line 17"/>
              <p:cNvSpPr>
                <a:spLocks noChangeShapeType="1"/>
              </p:cNvSpPr>
              <p:nvPr/>
            </p:nvSpPr>
            <p:spPr bwMode="auto">
              <a:xfrm>
                <a:off x="3815" y="2064"/>
                <a:ext cx="444" cy="0"/>
              </a:xfrm>
              <a:prstGeom prst="line">
                <a:avLst/>
              </a:prstGeom>
              <a:noFill/>
              <a:ln w="12700">
                <a:solidFill>
                  <a:srgbClr val="FF0000"/>
                </a:solidFill>
                <a:round/>
                <a:headEnd/>
                <a:tailEnd/>
              </a:ln>
              <a:effectLst/>
            </p:spPr>
            <p:txBody>
              <a:bodyPr/>
              <a:lstStyle/>
              <a:p>
                <a:endParaRPr lang="zh-CN" altLang="en-US"/>
              </a:p>
            </p:txBody>
          </p:sp>
          <p:sp>
            <p:nvSpPr>
              <p:cNvPr id="39954" name="Line 18"/>
              <p:cNvSpPr>
                <a:spLocks noChangeShapeType="1"/>
              </p:cNvSpPr>
              <p:nvPr/>
            </p:nvSpPr>
            <p:spPr bwMode="auto">
              <a:xfrm>
                <a:off x="4261" y="2064"/>
                <a:ext cx="0" cy="288"/>
              </a:xfrm>
              <a:prstGeom prst="line">
                <a:avLst/>
              </a:prstGeom>
              <a:noFill/>
              <a:ln w="12700">
                <a:solidFill>
                  <a:srgbClr val="FF0000"/>
                </a:solidFill>
                <a:round/>
                <a:headEnd/>
                <a:tailEnd/>
              </a:ln>
              <a:effectLst/>
            </p:spPr>
            <p:txBody>
              <a:bodyPr/>
              <a:lstStyle/>
              <a:p>
                <a:endParaRPr lang="zh-CN" altLang="en-US"/>
              </a:p>
            </p:txBody>
          </p:sp>
          <p:sp>
            <p:nvSpPr>
              <p:cNvPr id="39955" name="Oval 19"/>
              <p:cNvSpPr>
                <a:spLocks noChangeArrowheads="1"/>
              </p:cNvSpPr>
              <p:nvPr/>
            </p:nvSpPr>
            <p:spPr bwMode="auto">
              <a:xfrm>
                <a:off x="3289" y="2296"/>
                <a:ext cx="48" cy="4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956" name="Oval 20"/>
              <p:cNvSpPr>
                <a:spLocks noChangeArrowheads="1"/>
              </p:cNvSpPr>
              <p:nvPr/>
            </p:nvSpPr>
            <p:spPr bwMode="auto">
              <a:xfrm>
                <a:off x="4234" y="2296"/>
                <a:ext cx="48" cy="4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grpSp>
      <p:grpSp>
        <p:nvGrpSpPr>
          <p:cNvPr id="5" name="Group 21"/>
          <p:cNvGrpSpPr>
            <a:grpSpLocks/>
          </p:cNvGrpSpPr>
          <p:nvPr/>
        </p:nvGrpSpPr>
        <p:grpSpPr bwMode="auto">
          <a:xfrm>
            <a:off x="5218113" y="3114675"/>
            <a:ext cx="1600200" cy="817563"/>
            <a:chOff x="3287" y="1872"/>
            <a:chExt cx="1008" cy="515"/>
          </a:xfrm>
        </p:grpSpPr>
        <p:graphicFrame>
          <p:nvGraphicFramePr>
            <p:cNvPr id="39958" name="Object 22"/>
            <p:cNvGraphicFramePr>
              <a:graphicFrameLocks noChangeAspect="1"/>
            </p:cNvGraphicFramePr>
            <p:nvPr/>
          </p:nvGraphicFramePr>
          <p:xfrm>
            <a:off x="3287" y="1872"/>
            <a:ext cx="1008" cy="347"/>
          </p:xfrm>
          <a:graphic>
            <a:graphicData uri="http://schemas.openxmlformats.org/presentationml/2006/ole">
              <mc:AlternateContent xmlns:mc="http://schemas.openxmlformats.org/markup-compatibility/2006">
                <mc:Choice xmlns:v="urn:schemas-microsoft-com:vml" Requires="v">
                  <p:oleObj spid="_x0000_s170005" name="Photo Editor 照片" r:id="rId9" imgW="5342857" imgH="1838095" progId="">
                    <p:embed/>
                  </p:oleObj>
                </mc:Choice>
                <mc:Fallback>
                  <p:oleObj name="Photo Editor 照片" r:id="rId9" imgW="5342857" imgH="1838095"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7" y="1872"/>
                          <a:ext cx="1008"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3"/>
            <p:cNvGrpSpPr>
              <a:grpSpLocks/>
            </p:cNvGrpSpPr>
            <p:nvPr/>
          </p:nvGrpSpPr>
          <p:grpSpPr bwMode="auto">
            <a:xfrm>
              <a:off x="3287" y="2160"/>
              <a:ext cx="995" cy="227"/>
              <a:chOff x="3287" y="1872"/>
              <a:chExt cx="995" cy="227"/>
            </a:xfrm>
          </p:grpSpPr>
          <p:sp>
            <p:nvSpPr>
              <p:cNvPr id="39960" name="Line 24"/>
              <p:cNvSpPr>
                <a:spLocks noChangeShapeType="1"/>
              </p:cNvSpPr>
              <p:nvPr/>
            </p:nvSpPr>
            <p:spPr bwMode="auto">
              <a:xfrm flipV="1">
                <a:off x="3312" y="1920"/>
                <a:ext cx="0" cy="170"/>
              </a:xfrm>
              <a:prstGeom prst="line">
                <a:avLst/>
              </a:prstGeom>
              <a:noFill/>
              <a:ln w="12700">
                <a:solidFill>
                  <a:srgbClr val="FF0000"/>
                </a:solidFill>
                <a:round/>
                <a:headEnd/>
                <a:tailEnd/>
              </a:ln>
              <a:effectLst/>
            </p:spPr>
            <p:txBody>
              <a:bodyPr/>
              <a:lstStyle/>
              <a:p>
                <a:endParaRPr lang="zh-CN" altLang="en-US"/>
              </a:p>
            </p:txBody>
          </p:sp>
          <p:sp>
            <p:nvSpPr>
              <p:cNvPr id="39961" name="Line 25"/>
              <p:cNvSpPr>
                <a:spLocks noChangeShapeType="1"/>
              </p:cNvSpPr>
              <p:nvPr/>
            </p:nvSpPr>
            <p:spPr bwMode="auto">
              <a:xfrm flipV="1">
                <a:off x="4261" y="1872"/>
                <a:ext cx="0" cy="192"/>
              </a:xfrm>
              <a:prstGeom prst="line">
                <a:avLst/>
              </a:prstGeom>
              <a:noFill/>
              <a:ln w="12700">
                <a:solidFill>
                  <a:srgbClr val="FF0000"/>
                </a:solidFill>
                <a:round/>
                <a:headEnd/>
                <a:tailEnd/>
              </a:ln>
              <a:effectLst/>
            </p:spPr>
            <p:txBody>
              <a:bodyPr/>
              <a:lstStyle/>
              <a:p>
                <a:endParaRPr lang="zh-CN" altLang="en-US"/>
              </a:p>
            </p:txBody>
          </p:sp>
          <p:sp>
            <p:nvSpPr>
              <p:cNvPr id="39962" name="Oval 26"/>
              <p:cNvSpPr>
                <a:spLocks noChangeArrowheads="1"/>
              </p:cNvSpPr>
              <p:nvPr/>
            </p:nvSpPr>
            <p:spPr bwMode="auto">
              <a:xfrm>
                <a:off x="3287" y="2038"/>
                <a:ext cx="48" cy="4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39963" name="Oval 27"/>
              <p:cNvSpPr>
                <a:spLocks noChangeArrowheads="1"/>
              </p:cNvSpPr>
              <p:nvPr/>
            </p:nvSpPr>
            <p:spPr bwMode="auto">
              <a:xfrm>
                <a:off x="4234" y="2051"/>
                <a:ext cx="48" cy="4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grpSp>
      <p:sp>
        <p:nvSpPr>
          <p:cNvPr id="39964" name="AutoShape 28"/>
          <p:cNvSpPr>
            <a:spLocks/>
          </p:cNvSpPr>
          <p:nvPr/>
        </p:nvSpPr>
        <p:spPr bwMode="auto">
          <a:xfrm>
            <a:off x="7010400" y="3038475"/>
            <a:ext cx="1524000" cy="841375"/>
          </a:xfrm>
          <a:prstGeom prst="borderCallout1">
            <a:avLst>
              <a:gd name="adj1" fmla="val 13741"/>
              <a:gd name="adj2" fmla="val -5000"/>
              <a:gd name="adj3" fmla="val 43319"/>
              <a:gd name="adj4" fmla="val -35315"/>
            </a:avLst>
          </a:prstGeom>
          <a:solidFill>
            <a:srgbClr val="FFFFCC"/>
          </a:solidFill>
          <a:ln w="19050">
            <a:solidFill>
              <a:srgbClr val="FF3300"/>
            </a:solidFill>
            <a:miter lim="800000"/>
            <a:headEnd/>
            <a:tailEnd/>
          </a:ln>
          <a:effectLst/>
        </p:spPr>
        <p:txBody>
          <a:bodyPr>
            <a:spAutoFit/>
          </a:bodyPr>
          <a:lstStyle/>
          <a:p>
            <a:r>
              <a:rPr kumimoji="1" lang="zh-CN" altLang="en-US" sz="2400" b="1">
                <a:latin typeface="Times New Roman" pitchFamily="18" charset="0"/>
              </a:rPr>
              <a:t>限制输出电压幅值</a:t>
            </a:r>
          </a:p>
        </p:txBody>
      </p:sp>
      <p:sp>
        <p:nvSpPr>
          <p:cNvPr id="39965" name="AutoShape 29"/>
          <p:cNvSpPr>
            <a:spLocks/>
          </p:cNvSpPr>
          <p:nvPr/>
        </p:nvSpPr>
        <p:spPr bwMode="auto">
          <a:xfrm>
            <a:off x="827088" y="2881313"/>
            <a:ext cx="860425" cy="474662"/>
          </a:xfrm>
          <a:prstGeom prst="borderCallout1">
            <a:avLst>
              <a:gd name="adj1" fmla="val 24079"/>
              <a:gd name="adj2" fmla="val 108856"/>
              <a:gd name="adj3" fmla="val -112375"/>
              <a:gd name="adj4" fmla="val 125644"/>
            </a:avLst>
          </a:prstGeom>
          <a:solidFill>
            <a:srgbClr val="FFFFCC"/>
          </a:solidFill>
          <a:ln w="19050">
            <a:solidFill>
              <a:srgbClr val="FF0000"/>
            </a:solidFill>
            <a:miter lim="800000"/>
            <a:headEnd/>
            <a:tailEnd/>
          </a:ln>
          <a:effectLst/>
        </p:spPr>
        <p:txBody>
          <a:bodyPr/>
          <a:lstStyle/>
          <a:p>
            <a:pPr algn="ctr"/>
            <a:r>
              <a:rPr lang="zh-CN" altLang="en-US" sz="2400" b="1"/>
              <a:t>虚地</a:t>
            </a:r>
          </a:p>
        </p:txBody>
      </p:sp>
      <p:grpSp>
        <p:nvGrpSpPr>
          <p:cNvPr id="7" name="Group 30"/>
          <p:cNvGrpSpPr>
            <a:grpSpLocks/>
          </p:cNvGrpSpPr>
          <p:nvPr/>
        </p:nvGrpSpPr>
        <p:grpSpPr bwMode="auto">
          <a:xfrm>
            <a:off x="900113" y="4500570"/>
            <a:ext cx="2374900" cy="1825618"/>
            <a:chOff x="567" y="2750"/>
            <a:chExt cx="1496" cy="1145"/>
          </a:xfrm>
        </p:grpSpPr>
        <p:sp>
          <p:nvSpPr>
            <p:cNvPr id="39967" name="Line 31"/>
            <p:cNvSpPr>
              <a:spLocks noChangeShapeType="1"/>
            </p:cNvSpPr>
            <p:nvPr/>
          </p:nvSpPr>
          <p:spPr bwMode="auto">
            <a:xfrm>
              <a:off x="930" y="2750"/>
              <a:ext cx="771" cy="0"/>
            </a:xfrm>
            <a:prstGeom prst="line">
              <a:avLst/>
            </a:prstGeom>
            <a:noFill/>
            <a:ln w="28575">
              <a:solidFill>
                <a:srgbClr val="FF0000"/>
              </a:solidFill>
              <a:round/>
              <a:headEnd/>
              <a:tailEnd/>
            </a:ln>
            <a:effectLst/>
          </p:spPr>
          <p:txBody>
            <a:bodyPr/>
            <a:lstStyle/>
            <a:p>
              <a:endParaRPr lang="zh-CN" altLang="en-US"/>
            </a:p>
          </p:txBody>
        </p:sp>
        <p:sp>
          <p:nvSpPr>
            <p:cNvPr id="39968" name="Text Box 32"/>
            <p:cNvSpPr txBox="1">
              <a:spLocks noChangeArrowheads="1"/>
            </p:cNvSpPr>
            <p:nvPr/>
          </p:nvSpPr>
          <p:spPr bwMode="auto">
            <a:xfrm>
              <a:off x="567" y="3249"/>
              <a:ext cx="1496" cy="646"/>
            </a:xfrm>
            <a:prstGeom prst="rect">
              <a:avLst/>
            </a:prstGeom>
            <a:solidFill>
              <a:srgbClr val="FFFFCC"/>
            </a:solidFill>
            <a:ln w="19050">
              <a:solidFill>
                <a:srgbClr val="FF0000"/>
              </a:solidFill>
              <a:miter lim="800000"/>
              <a:headEnd/>
              <a:tailEnd/>
            </a:ln>
            <a:effectLst/>
          </p:spPr>
          <p:txBody>
            <a:bodyPr>
              <a:spAutoFit/>
            </a:bodyPr>
            <a:lstStyle/>
            <a:p>
              <a:pPr>
                <a:spcBef>
                  <a:spcPct val="50000"/>
                </a:spcBef>
              </a:pPr>
              <a:r>
                <a:rPr lang="zh-CN" altLang="en-US" sz="2000" b="1"/>
                <a:t>运放由于某种原因进入非线性区而不能自动恢复的现象</a:t>
              </a:r>
            </a:p>
          </p:txBody>
        </p:sp>
        <p:sp>
          <p:nvSpPr>
            <p:cNvPr id="39969" name="Line 33"/>
            <p:cNvSpPr>
              <a:spLocks noChangeShapeType="1"/>
            </p:cNvSpPr>
            <p:nvPr/>
          </p:nvSpPr>
          <p:spPr bwMode="auto">
            <a:xfrm flipH="1">
              <a:off x="945" y="2750"/>
              <a:ext cx="347" cy="493"/>
            </a:xfrm>
            <a:prstGeom prst="line">
              <a:avLst/>
            </a:prstGeom>
            <a:noFill/>
            <a:ln w="19050">
              <a:solidFill>
                <a:srgbClr val="FF0000"/>
              </a:solidFill>
              <a:round/>
              <a:headEnd/>
              <a:tailEnd/>
            </a:ln>
            <a:effectLst/>
          </p:spPr>
          <p:txBody>
            <a:bodyPr/>
            <a:lstStyle/>
            <a:p>
              <a:endParaRPr lang="zh-CN" altLang="en-US"/>
            </a:p>
          </p:txBody>
        </p:sp>
      </p:grpSp>
      <p:sp>
        <p:nvSpPr>
          <p:cNvPr id="39970" name="Text Box 34"/>
          <p:cNvSpPr txBox="1">
            <a:spLocks noChangeArrowheads="1"/>
          </p:cNvSpPr>
          <p:nvPr/>
        </p:nvSpPr>
        <p:spPr bwMode="auto">
          <a:xfrm>
            <a:off x="5715008" y="5857892"/>
            <a:ext cx="3428992" cy="461665"/>
          </a:xfrm>
          <a:prstGeom prst="rect">
            <a:avLst/>
          </a:prstGeom>
          <a:noFill/>
          <a:ln w="9525">
            <a:noFill/>
            <a:miter lim="800000"/>
            <a:headEnd/>
            <a:tailEnd/>
          </a:ln>
          <a:effectLst/>
        </p:spPr>
        <p:txBody>
          <a:bodyPr wrap="square">
            <a:spAutoFit/>
          </a:bodyPr>
          <a:lstStyle/>
          <a:p>
            <a:pPr>
              <a:spcBef>
                <a:spcPct val="50000"/>
              </a:spcBef>
            </a:pPr>
            <a:r>
              <a:rPr lang="zh-CN" altLang="en-US" sz="2400" b="1" dirty="0">
                <a:solidFill>
                  <a:srgbClr val="990033"/>
                </a:solidFill>
              </a:rPr>
              <a:t>怎么识别微分运算电路？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animEffect transition="in" filter="wipe(left)">
                                      <p:cBhvr>
                                        <p:cTn id="11" dur="500"/>
                                        <p:tgtEl>
                                          <p:spTgt spid="3994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941">
                                            <p:txEl>
                                              <p:pRg st="0" end="0"/>
                                            </p:txEl>
                                          </p:spTgt>
                                        </p:tgtEl>
                                        <p:attrNameLst>
                                          <p:attrName>style.visibility</p:attrName>
                                        </p:attrNameLst>
                                      </p:cBhvr>
                                      <p:to>
                                        <p:strVal val="visible"/>
                                      </p:to>
                                    </p:set>
                                    <p:animEffect transition="in" filter="wipe(left)">
                                      <p:cBhvr>
                                        <p:cTn id="16" dur="500"/>
                                        <p:tgtEl>
                                          <p:spTgt spid="3994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9938"/>
                                        </p:tgtEl>
                                        <p:attrNameLst>
                                          <p:attrName>style.visibility</p:attrName>
                                        </p:attrNameLst>
                                      </p:cBhvr>
                                      <p:to>
                                        <p:strVal val="visible"/>
                                      </p:to>
                                    </p:set>
                                    <p:animEffect transition="in" filter="wipe(left)">
                                      <p:cBhvr>
                                        <p:cTn id="26" dur="500"/>
                                        <p:tgtEl>
                                          <p:spTgt spid="3993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9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99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up)">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3994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399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9970"/>
                                        </p:tgtEl>
                                        <p:attrNameLst>
                                          <p:attrName>style.visibility</p:attrName>
                                        </p:attrNameLst>
                                      </p:cBhvr>
                                      <p:to>
                                        <p:strVal val="visible"/>
                                      </p:to>
                                    </p:set>
                                    <p:animEffect transition="in" filter="wipe(left)">
                                      <p:cBhvr>
                                        <p:cTn id="57" dur="500"/>
                                        <p:tgtEl>
                                          <p:spTgt spid="39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autoUpdateAnimBg="0"/>
      <p:bldP spid="39942" grpId="0" animBg="1" autoUpdateAnimBg="0"/>
      <p:bldP spid="39943" grpId="0" animBg="1" autoUpdateAnimBg="0"/>
      <p:bldP spid="39945" grpId="0" animBg="1"/>
      <p:bldP spid="39964" grpId="0" animBg="1" autoUpdateAnimBg="0"/>
      <p:bldP spid="39965" grpId="0" animBg="1"/>
      <p:bldP spid="399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noChangeAspect="1"/>
          </p:cNvGraphicFramePr>
          <p:nvPr/>
        </p:nvGraphicFramePr>
        <p:xfrm>
          <a:off x="762000" y="1947850"/>
          <a:ext cx="3352800" cy="2482850"/>
        </p:xfrm>
        <a:graphic>
          <a:graphicData uri="http://schemas.openxmlformats.org/presentationml/2006/ole">
            <mc:AlternateContent xmlns:mc="http://schemas.openxmlformats.org/markup-compatibility/2006">
              <mc:Choice xmlns:v="urn:schemas-microsoft-com:vml" Requires="v">
                <p:oleObj spid="_x0000_s171026" name="Photo Editor 照片" r:id="rId3" imgW="11323810" imgH="8392696" progId="">
                  <p:embed/>
                </p:oleObj>
              </mc:Choice>
              <mc:Fallback>
                <p:oleObj name="Photo Editor 照片" r:id="rId3" imgW="11323810" imgH="839269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47850"/>
                        <a:ext cx="3352800"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3" name="Object 3"/>
          <p:cNvGraphicFramePr>
            <a:graphicFrameLocks noChangeAspect="1"/>
          </p:cNvGraphicFramePr>
          <p:nvPr/>
        </p:nvGraphicFramePr>
        <p:xfrm>
          <a:off x="4572000" y="1643050"/>
          <a:ext cx="1327150" cy="804862"/>
        </p:xfrm>
        <a:graphic>
          <a:graphicData uri="http://schemas.openxmlformats.org/presentationml/2006/ole">
            <mc:AlternateContent xmlns:mc="http://schemas.openxmlformats.org/markup-compatibility/2006">
              <mc:Choice xmlns:v="urn:schemas-microsoft-com:vml" Requires="v">
                <p:oleObj spid="_x0000_s171027" name="Equation" r:id="rId5" imgW="647640" imgH="393480" progId="Equation.3">
                  <p:embed/>
                </p:oleObj>
              </mc:Choice>
              <mc:Fallback>
                <p:oleObj name="Equation" r:id="rId5" imgW="64764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643050"/>
                        <a:ext cx="1327150" cy="804862"/>
                      </a:xfrm>
                      <a:prstGeom prst="rect">
                        <a:avLst/>
                      </a:prstGeom>
                      <a:solidFill>
                        <a:srgbClr val="FFFFFF"/>
                      </a:solidFill>
                    </p:spPr>
                  </p:pic>
                </p:oleObj>
              </mc:Fallback>
            </mc:AlternateContent>
          </a:graphicData>
        </a:graphic>
      </p:graphicFrame>
      <p:sp>
        <p:nvSpPr>
          <p:cNvPr id="40964" name="Text Box 4"/>
          <p:cNvSpPr txBox="1">
            <a:spLocks noChangeArrowheads="1"/>
          </p:cNvSpPr>
          <p:nvPr/>
        </p:nvSpPr>
        <p:spPr bwMode="auto">
          <a:xfrm>
            <a:off x="971550" y="5214950"/>
            <a:ext cx="6934200" cy="519112"/>
          </a:xfrm>
          <a:prstGeom prst="rect">
            <a:avLst/>
          </a:prstGeom>
          <a:noFill/>
          <a:ln w="9525">
            <a:noFill/>
            <a:miter lim="800000"/>
            <a:headEnd/>
            <a:tailEnd/>
          </a:ln>
          <a:effectLst/>
        </p:spPr>
        <p:txBody>
          <a:bodyPr>
            <a:spAutoFit/>
          </a:bodyPr>
          <a:lstStyle/>
          <a:p>
            <a:pPr>
              <a:spcBef>
                <a:spcPct val="50000"/>
              </a:spcBef>
            </a:pPr>
            <a:r>
              <a:rPr kumimoji="1" lang="zh-CN" altLang="en-US" sz="2800" b="1" dirty="0">
                <a:solidFill>
                  <a:schemeClr val="tx2"/>
                </a:solidFill>
                <a:latin typeface="Times New Roman" pitchFamily="18" charset="0"/>
              </a:rPr>
              <a:t>对输入电压的极性和幅值有何要求？</a:t>
            </a:r>
          </a:p>
        </p:txBody>
      </p:sp>
      <p:graphicFrame>
        <p:nvGraphicFramePr>
          <p:cNvPr id="40965" name="Object 5"/>
          <p:cNvGraphicFramePr>
            <a:graphicFrameLocks noChangeAspect="1"/>
          </p:cNvGraphicFramePr>
          <p:nvPr/>
        </p:nvGraphicFramePr>
        <p:xfrm>
          <a:off x="4572000" y="3395650"/>
          <a:ext cx="2819400" cy="819150"/>
        </p:xfrm>
        <a:graphic>
          <a:graphicData uri="http://schemas.openxmlformats.org/presentationml/2006/ole">
            <mc:AlternateContent xmlns:mc="http://schemas.openxmlformats.org/markup-compatibility/2006">
              <mc:Choice xmlns:v="urn:schemas-microsoft-com:vml" Requires="v">
                <p:oleObj spid="_x0000_s171028" name="Equation" r:id="rId7" imgW="1485720" imgH="431640" progId="Equation.3">
                  <p:embed/>
                </p:oleObj>
              </mc:Choice>
              <mc:Fallback>
                <p:oleObj name="Equation" r:id="rId7" imgW="148572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395650"/>
                        <a:ext cx="2819400" cy="819150"/>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40966" name="Rectangle 6"/>
          <p:cNvSpPr>
            <a:spLocks noGrp="1" noChangeArrowheads="1"/>
          </p:cNvSpPr>
          <p:nvPr>
            <p:ph type="title"/>
          </p:nvPr>
        </p:nvSpPr>
        <p:spPr>
          <a:xfrm>
            <a:off x="323850" y="714356"/>
            <a:ext cx="7262813" cy="576262"/>
          </a:xfrm>
        </p:spPr>
        <p:txBody>
          <a:bodyPr/>
          <a:lstStyle/>
          <a:p>
            <a:pPr algn="l"/>
            <a:r>
              <a:rPr lang="zh-CN" altLang="en-US" sz="3200" dirty="0">
                <a:latin typeface="华文行楷" pitchFamily="2" charset="-122"/>
                <a:ea typeface="华文行楷" pitchFamily="2" charset="-122"/>
              </a:rPr>
              <a:t>五、对数运算电路和指数运算电路</a:t>
            </a:r>
          </a:p>
        </p:txBody>
      </p:sp>
      <p:sp>
        <p:nvSpPr>
          <p:cNvPr id="40967" name="Text Box 7"/>
          <p:cNvSpPr txBox="1">
            <a:spLocks noChangeArrowheads="1"/>
          </p:cNvSpPr>
          <p:nvPr/>
        </p:nvSpPr>
        <p:spPr bwMode="auto">
          <a:xfrm>
            <a:off x="762000" y="1285860"/>
            <a:ext cx="3124200" cy="584775"/>
          </a:xfrm>
          <a:prstGeom prst="rect">
            <a:avLst/>
          </a:prstGeom>
          <a:noFill/>
          <a:ln w="9525">
            <a:noFill/>
            <a:miter lim="800000"/>
            <a:headEnd/>
            <a:tailEnd/>
          </a:ln>
          <a:effectLst/>
        </p:spPr>
        <p:txBody>
          <a:bodyPr>
            <a:spAutoFit/>
          </a:bodyPr>
          <a:lstStyle/>
          <a:p>
            <a:pPr>
              <a:spcBef>
                <a:spcPct val="50000"/>
              </a:spcBef>
            </a:pPr>
            <a:r>
              <a:rPr kumimoji="1" lang="en-US" altLang="zh-CN" sz="3200" dirty="0">
                <a:solidFill>
                  <a:schemeClr val="tx2"/>
                </a:solidFill>
                <a:latin typeface="华文行楷" pitchFamily="2" charset="-122"/>
                <a:ea typeface="华文行楷" pitchFamily="2" charset="-122"/>
              </a:rPr>
              <a:t>1. </a:t>
            </a:r>
            <a:r>
              <a:rPr kumimoji="1" lang="zh-CN" altLang="en-US" sz="3200" dirty="0">
                <a:solidFill>
                  <a:schemeClr val="tx2"/>
                </a:solidFill>
                <a:latin typeface="华文行楷" pitchFamily="2" charset="-122"/>
                <a:ea typeface="华文行楷" pitchFamily="2" charset="-122"/>
              </a:rPr>
              <a:t>对数运算</a:t>
            </a:r>
          </a:p>
        </p:txBody>
      </p:sp>
      <p:sp>
        <p:nvSpPr>
          <p:cNvPr id="40968" name="AutoShape 8"/>
          <p:cNvSpPr>
            <a:spLocks/>
          </p:cNvSpPr>
          <p:nvPr/>
        </p:nvSpPr>
        <p:spPr bwMode="auto">
          <a:xfrm>
            <a:off x="2438400" y="4310050"/>
            <a:ext cx="3784600" cy="884237"/>
          </a:xfrm>
          <a:prstGeom prst="borderCallout1">
            <a:avLst>
              <a:gd name="adj1" fmla="val 12926"/>
              <a:gd name="adj2" fmla="val 102014"/>
              <a:gd name="adj3" fmla="val -28185"/>
              <a:gd name="adj4" fmla="val 116231"/>
            </a:avLst>
          </a:prstGeom>
          <a:solidFill>
            <a:srgbClr val="FFFFCC"/>
          </a:solidFill>
          <a:ln w="19050">
            <a:solidFill>
              <a:srgbClr val="FF0000"/>
            </a:solidFill>
            <a:miter lim="800000"/>
            <a:headEnd/>
            <a:tailEnd/>
          </a:ln>
          <a:effectLst/>
        </p:spPr>
        <p:txBody>
          <a:bodyPr/>
          <a:lstStyle/>
          <a:p>
            <a:pPr algn="ctr"/>
            <a:r>
              <a:rPr kumimoji="1" lang="zh-CN" altLang="en-US" sz="2400" b="1">
                <a:latin typeface="Times New Roman" pitchFamily="18" charset="0"/>
              </a:rPr>
              <a:t>实用电路中常常采取措施消除</a:t>
            </a:r>
            <a:r>
              <a:rPr kumimoji="1" lang="en-US" altLang="zh-CN" sz="2400" b="1" i="1">
                <a:latin typeface="Times New Roman" pitchFamily="18" charset="0"/>
              </a:rPr>
              <a:t>I</a:t>
            </a:r>
            <a:r>
              <a:rPr kumimoji="1" lang="en-US" altLang="zh-CN" sz="2400" b="1" baseline="-25000">
                <a:latin typeface="Times New Roman" pitchFamily="18" charset="0"/>
              </a:rPr>
              <a:t>S</a:t>
            </a:r>
            <a:r>
              <a:rPr kumimoji="1" lang="zh-CN" altLang="en-US" sz="2400" b="1">
                <a:latin typeface="Times New Roman" pitchFamily="18" charset="0"/>
              </a:rPr>
              <a:t>对运算关系的影响</a:t>
            </a:r>
          </a:p>
        </p:txBody>
      </p:sp>
      <p:graphicFrame>
        <p:nvGraphicFramePr>
          <p:cNvPr id="40969" name="Object 9"/>
          <p:cNvGraphicFramePr>
            <a:graphicFrameLocks noChangeAspect="1"/>
          </p:cNvGraphicFramePr>
          <p:nvPr/>
        </p:nvGraphicFramePr>
        <p:xfrm>
          <a:off x="4572000" y="2481250"/>
          <a:ext cx="1300163" cy="752475"/>
        </p:xfrm>
        <a:graphic>
          <a:graphicData uri="http://schemas.openxmlformats.org/presentationml/2006/ole">
            <mc:AlternateContent xmlns:mc="http://schemas.openxmlformats.org/markup-compatibility/2006">
              <mc:Choice xmlns:v="urn:schemas-microsoft-com:vml" Requires="v">
                <p:oleObj spid="_x0000_s171029" name="Equation" r:id="rId9" imgW="634680" imgH="368280" progId="Equation.3">
                  <p:embed/>
                </p:oleObj>
              </mc:Choice>
              <mc:Fallback>
                <p:oleObj name="Equation" r:id="rId9" imgW="634680" imgH="3682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481250"/>
                        <a:ext cx="1300163" cy="752475"/>
                      </a:xfrm>
                      <a:prstGeom prst="rect">
                        <a:avLst/>
                      </a:prstGeom>
                      <a:solidFill>
                        <a:srgbClr val="FFFFFF"/>
                      </a:solidFill>
                    </p:spPr>
                  </p:pic>
                </p:oleObj>
              </mc:Fallback>
            </mc:AlternateContent>
          </a:graphicData>
        </a:graphic>
      </p:graphicFrame>
      <p:sp>
        <p:nvSpPr>
          <p:cNvPr id="40970" name="AutoShape 10"/>
          <p:cNvSpPr>
            <a:spLocks/>
          </p:cNvSpPr>
          <p:nvPr/>
        </p:nvSpPr>
        <p:spPr bwMode="auto">
          <a:xfrm>
            <a:off x="6143625" y="2252650"/>
            <a:ext cx="2390775" cy="912812"/>
          </a:xfrm>
          <a:prstGeom prst="borderCallout1">
            <a:avLst>
              <a:gd name="adj1" fmla="val 43085"/>
              <a:gd name="adj2" fmla="val -1240"/>
              <a:gd name="adj3" fmla="val 81183"/>
              <a:gd name="adj4" fmla="val -14894"/>
            </a:avLst>
          </a:prstGeom>
          <a:solidFill>
            <a:srgbClr val="FFFFCC"/>
          </a:solidFill>
          <a:ln w="19050">
            <a:solidFill>
              <a:srgbClr val="FF0000"/>
            </a:solidFill>
            <a:miter lim="800000"/>
            <a:headEnd/>
            <a:tailEnd/>
          </a:ln>
          <a:effectLst/>
        </p:spPr>
        <p:txBody>
          <a:bodyPr/>
          <a:lstStyle/>
          <a:p>
            <a:pPr algn="ctr"/>
            <a:r>
              <a:rPr kumimoji="1" lang="zh-CN" altLang="en-US" sz="2400" b="1">
                <a:latin typeface="Times New Roman" pitchFamily="18" charset="0"/>
              </a:rPr>
              <a:t>利用</a:t>
            </a:r>
            <a:r>
              <a:rPr kumimoji="1" lang="en-US" altLang="zh-CN" sz="2400" b="1">
                <a:latin typeface="Times New Roman" pitchFamily="18" charset="0"/>
              </a:rPr>
              <a:t>PN</a:t>
            </a:r>
            <a:r>
              <a:rPr kumimoji="1" lang="zh-CN" altLang="en-US" sz="2400" b="1">
                <a:latin typeface="Times New Roman" pitchFamily="18" charset="0"/>
              </a:rPr>
              <a:t>结端电压与电流的关系</a:t>
            </a:r>
          </a:p>
        </p:txBody>
      </p:sp>
      <p:sp>
        <p:nvSpPr>
          <p:cNvPr id="40975" name="AutoShape 15"/>
          <p:cNvSpPr>
            <a:spLocks/>
          </p:cNvSpPr>
          <p:nvPr/>
        </p:nvSpPr>
        <p:spPr bwMode="auto">
          <a:xfrm>
            <a:off x="485775" y="3502012"/>
            <a:ext cx="917575" cy="833438"/>
          </a:xfrm>
          <a:prstGeom prst="borderCallout1">
            <a:avLst>
              <a:gd name="adj1" fmla="val 13713"/>
              <a:gd name="adj2" fmla="val 108306"/>
              <a:gd name="adj3" fmla="val -29523"/>
              <a:gd name="adj4" fmla="val 123528"/>
            </a:avLst>
          </a:prstGeom>
          <a:solidFill>
            <a:srgbClr val="FFFFCC"/>
          </a:solidFill>
          <a:ln w="19050">
            <a:solidFill>
              <a:srgbClr val="FF0000"/>
            </a:solidFill>
            <a:miter lim="800000"/>
            <a:headEnd/>
            <a:tailEnd/>
          </a:ln>
          <a:effectLst/>
        </p:spPr>
        <p:txBody>
          <a:bodyPr/>
          <a:lstStyle/>
          <a:p>
            <a:pPr algn="ctr"/>
            <a:r>
              <a:rPr lang="zh-CN" altLang="en-US" sz="2400" b="1"/>
              <a:t>实际极性</a:t>
            </a:r>
          </a:p>
        </p:txBody>
      </p:sp>
      <p:sp>
        <p:nvSpPr>
          <p:cNvPr id="40976" name="AutoShape 16"/>
          <p:cNvSpPr>
            <a:spLocks/>
          </p:cNvSpPr>
          <p:nvPr/>
        </p:nvSpPr>
        <p:spPr bwMode="auto">
          <a:xfrm>
            <a:off x="5286380" y="5715016"/>
            <a:ext cx="3214710" cy="785818"/>
          </a:xfrm>
          <a:prstGeom prst="borderCallout1">
            <a:avLst>
              <a:gd name="adj1" fmla="val 43884"/>
              <a:gd name="adj2" fmla="val -471"/>
              <a:gd name="adj3" fmla="val -7671"/>
              <a:gd name="adj4" fmla="val -16655"/>
            </a:avLst>
          </a:prstGeom>
          <a:solidFill>
            <a:srgbClr val="FFFFCC"/>
          </a:solidFill>
          <a:ln w="19050">
            <a:solidFill>
              <a:srgbClr val="FF0000"/>
            </a:solidFill>
            <a:miter lim="800000"/>
            <a:headEnd/>
            <a:tailEnd/>
          </a:ln>
          <a:effectLst/>
        </p:spPr>
        <p:txBody>
          <a:bodyPr/>
          <a:lstStyle/>
          <a:p>
            <a:pPr algn="ctr"/>
            <a:r>
              <a:rPr lang="en-US" altLang="zh-CN" sz="2400" b="1" i="1" dirty="0" smtClean="0">
                <a:latin typeface="Times New Roman" pitchFamily="18" charset="0"/>
              </a:rPr>
              <a:t>I</a:t>
            </a:r>
            <a:r>
              <a:rPr lang="en-US" altLang="zh-CN" sz="2400" b="1" baseline="-25000" dirty="0" smtClean="0">
                <a:latin typeface="Times New Roman" pitchFamily="18" charset="0"/>
              </a:rPr>
              <a:t>CM</a:t>
            </a:r>
            <a:r>
              <a:rPr lang="zh-CN" altLang="en-US" sz="2400" b="1" dirty="0" smtClean="0">
                <a:latin typeface="Times New Roman" pitchFamily="18" charset="0"/>
              </a:rPr>
              <a:t>和集成运放的功耗</a:t>
            </a:r>
            <a:r>
              <a:rPr lang="zh-CN" altLang="en-US" sz="2400" b="1" dirty="0" smtClean="0"/>
              <a:t>限制其幅值</a:t>
            </a:r>
            <a:endParaRPr lang="zh-CN" altLang="en-US" sz="2400" b="1" dirty="0"/>
          </a:p>
        </p:txBody>
      </p:sp>
      <p:sp>
        <p:nvSpPr>
          <p:cNvPr id="13" name="AutoShape 16"/>
          <p:cNvSpPr>
            <a:spLocks/>
          </p:cNvSpPr>
          <p:nvPr/>
        </p:nvSpPr>
        <p:spPr bwMode="auto">
          <a:xfrm>
            <a:off x="1142976" y="5837244"/>
            <a:ext cx="2428892" cy="785818"/>
          </a:xfrm>
          <a:prstGeom prst="borderCallout1">
            <a:avLst>
              <a:gd name="adj1" fmla="val -1478"/>
              <a:gd name="adj2" fmla="val 88222"/>
              <a:gd name="adj3" fmla="val -25422"/>
              <a:gd name="adj4" fmla="val 98724"/>
            </a:avLst>
          </a:prstGeom>
          <a:solidFill>
            <a:srgbClr val="FFFFCC"/>
          </a:solidFill>
          <a:ln w="19050">
            <a:solidFill>
              <a:srgbClr val="FF0000"/>
            </a:solidFill>
            <a:miter lim="800000"/>
            <a:headEnd/>
            <a:tailEnd/>
          </a:ln>
          <a:effectLst/>
        </p:spPr>
        <p:txBody>
          <a:bodyPr/>
          <a:lstStyle/>
          <a:p>
            <a:pPr algn="ctr"/>
            <a:r>
              <a:rPr lang="zh-CN" altLang="en-US" sz="2400" b="1" dirty="0" smtClean="0">
                <a:latin typeface="Times New Roman" pitchFamily="18" charset="0"/>
              </a:rPr>
              <a:t>晶体管类型</a:t>
            </a:r>
            <a:r>
              <a:rPr lang="zh-CN" altLang="en-US" sz="2400" b="1" dirty="0" smtClean="0"/>
              <a:t>限制其极性</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0962"/>
                                        </p:tgtEl>
                                        <p:attrNameLst>
                                          <p:attrName>style.visibility</p:attrName>
                                        </p:attrNameLst>
                                      </p:cBhvr>
                                      <p:to>
                                        <p:strVal val="visible"/>
                                      </p:to>
                                    </p:set>
                                    <p:animEffect transition="in" filter="wipe(left)">
                                      <p:cBhvr>
                                        <p:cTn id="11" dur="500"/>
                                        <p:tgtEl>
                                          <p:spTgt spid="4096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0963"/>
                                        </p:tgtEl>
                                        <p:attrNameLst>
                                          <p:attrName>style.visibility</p:attrName>
                                        </p:attrNameLst>
                                      </p:cBhvr>
                                      <p:to>
                                        <p:strVal val="visible"/>
                                      </p:to>
                                    </p:set>
                                    <p:animEffect transition="in" filter="wipe(left)">
                                      <p:cBhvr>
                                        <p:cTn id="16" dur="500"/>
                                        <p:tgtEl>
                                          <p:spTgt spid="4096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0969"/>
                                        </p:tgtEl>
                                        <p:attrNameLst>
                                          <p:attrName>style.visibility</p:attrName>
                                        </p:attrNameLst>
                                      </p:cBhvr>
                                      <p:to>
                                        <p:strVal val="visible"/>
                                      </p:to>
                                    </p:set>
                                    <p:animEffect transition="in" filter="wipe(left)">
                                      <p:cBhvr>
                                        <p:cTn id="21" dur="500"/>
                                        <p:tgtEl>
                                          <p:spTgt spid="4096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097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0965"/>
                                        </p:tgtEl>
                                        <p:attrNameLst>
                                          <p:attrName>style.visibility</p:attrName>
                                        </p:attrNameLst>
                                      </p:cBhvr>
                                      <p:to>
                                        <p:strVal val="visible"/>
                                      </p:to>
                                    </p:set>
                                    <p:animEffect transition="in" filter="wipe(left)">
                                      <p:cBhvr>
                                        <p:cTn id="30" dur="500"/>
                                        <p:tgtEl>
                                          <p:spTgt spid="4096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09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0964">
                                            <p:txEl>
                                              <p:pRg st="0" end="0"/>
                                            </p:txEl>
                                          </p:spTgt>
                                        </p:tgtEl>
                                        <p:attrNameLst>
                                          <p:attrName>style.visibility</p:attrName>
                                        </p:attrNameLst>
                                      </p:cBhvr>
                                      <p:to>
                                        <p:strVal val="visible"/>
                                      </p:to>
                                    </p:set>
                                    <p:animEffect transition="in" filter="wipe(left)">
                                      <p:cBhvr>
                                        <p:cTn id="39" dur="500"/>
                                        <p:tgtEl>
                                          <p:spTgt spid="40964">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097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0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autoUpdateAnimBg="0"/>
      <p:bldP spid="40967" grpId="0" autoUpdateAnimBg="0"/>
      <p:bldP spid="40968" grpId="0" animBg="1" autoUpdateAnimBg="0"/>
      <p:bldP spid="40970" grpId="0" animBg="1" autoUpdateAnimBg="0"/>
      <p:bldP spid="40975" grpId="0" animBg="1"/>
      <p:bldP spid="40976"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836613"/>
            <a:ext cx="8229600" cy="581025"/>
          </a:xfrm>
        </p:spPr>
        <p:txBody>
          <a:bodyPr/>
          <a:lstStyle/>
          <a:p>
            <a:pPr algn="l"/>
            <a:r>
              <a:rPr lang="zh-CN" altLang="en-US" sz="2800">
                <a:latin typeface="华文行楷" pitchFamily="2" charset="-122"/>
                <a:ea typeface="华文行楷" pitchFamily="2" charset="-122"/>
              </a:rPr>
              <a:t>集成对数运算电路</a:t>
            </a:r>
          </a:p>
        </p:txBody>
      </p:sp>
      <p:pic>
        <p:nvPicPr>
          <p:cNvPr id="41987" name="Picture 3" descr="Dz070226"/>
          <p:cNvPicPr>
            <a:picLocks noChangeAspect="1" noChangeArrowheads="1"/>
          </p:cNvPicPr>
          <p:nvPr/>
        </p:nvPicPr>
        <p:blipFill>
          <a:blip r:embed="rId3"/>
          <a:srcRect/>
          <a:stretch>
            <a:fillRect/>
          </a:stretch>
        </p:blipFill>
        <p:spPr bwMode="auto">
          <a:xfrm>
            <a:off x="609600" y="1582738"/>
            <a:ext cx="4724400" cy="2973387"/>
          </a:xfrm>
          <a:prstGeom prst="rect">
            <a:avLst/>
          </a:prstGeom>
          <a:noFill/>
        </p:spPr>
      </p:pic>
      <p:graphicFrame>
        <p:nvGraphicFramePr>
          <p:cNvPr id="41988" name="Object 4"/>
          <p:cNvGraphicFramePr>
            <a:graphicFrameLocks noChangeAspect="1"/>
          </p:cNvGraphicFramePr>
          <p:nvPr/>
        </p:nvGraphicFramePr>
        <p:xfrm>
          <a:off x="5616575" y="1555750"/>
          <a:ext cx="2441575" cy="919163"/>
        </p:xfrm>
        <a:graphic>
          <a:graphicData uri="http://schemas.openxmlformats.org/presentationml/2006/ole">
            <mc:AlternateContent xmlns:mc="http://schemas.openxmlformats.org/markup-compatibility/2006">
              <mc:Choice xmlns:v="urn:schemas-microsoft-com:vml" Requires="v">
                <p:oleObj spid="_x0000_s172058" name="公式" r:id="rId4" imgW="1282680" imgH="482400" progId="Equation.3">
                  <p:embed/>
                </p:oleObj>
              </mc:Choice>
              <mc:Fallback>
                <p:oleObj name="公式" r:id="rId4" imgW="1282680" imgH="4824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6575" y="1555750"/>
                        <a:ext cx="2441575"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9" name="Object 5"/>
          <p:cNvGraphicFramePr>
            <a:graphicFrameLocks noChangeAspect="1"/>
          </p:cNvGraphicFramePr>
          <p:nvPr/>
        </p:nvGraphicFramePr>
        <p:xfrm>
          <a:off x="5651500" y="2492375"/>
          <a:ext cx="2057400" cy="822325"/>
        </p:xfrm>
        <a:graphic>
          <a:graphicData uri="http://schemas.openxmlformats.org/presentationml/2006/ole">
            <mc:AlternateContent xmlns:mc="http://schemas.openxmlformats.org/markup-compatibility/2006">
              <mc:Choice xmlns:v="urn:schemas-microsoft-com:vml" Requires="v">
                <p:oleObj spid="_x0000_s172059" name="Equation" r:id="rId6" imgW="1079280" imgH="431640" progId="Equation.3">
                  <p:embed/>
                </p:oleObj>
              </mc:Choice>
              <mc:Fallback>
                <p:oleObj name="Equation" r:id="rId6" imgW="107928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2492375"/>
                        <a:ext cx="205740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0" name="Object 6"/>
          <p:cNvGraphicFramePr>
            <a:graphicFrameLocks noChangeAspect="1"/>
          </p:cNvGraphicFramePr>
          <p:nvPr/>
        </p:nvGraphicFramePr>
        <p:xfrm>
          <a:off x="5580063" y="3284538"/>
          <a:ext cx="2662237" cy="822325"/>
        </p:xfrm>
        <a:graphic>
          <a:graphicData uri="http://schemas.openxmlformats.org/presentationml/2006/ole">
            <mc:AlternateContent xmlns:mc="http://schemas.openxmlformats.org/markup-compatibility/2006">
              <mc:Choice xmlns:v="urn:schemas-microsoft-com:vml" Requires="v">
                <p:oleObj spid="_x0000_s172060" name="公式" r:id="rId8" imgW="1396800" imgH="431640" progId="Equation.3">
                  <p:embed/>
                </p:oleObj>
              </mc:Choice>
              <mc:Fallback>
                <p:oleObj name="公式" r:id="rId8" imgW="1396800" imgH="431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0063" y="3284538"/>
                        <a:ext cx="2662237"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1" name="Object 7"/>
          <p:cNvGraphicFramePr>
            <a:graphicFrameLocks noChangeAspect="1"/>
          </p:cNvGraphicFramePr>
          <p:nvPr/>
        </p:nvGraphicFramePr>
        <p:xfrm>
          <a:off x="1835150" y="4579938"/>
          <a:ext cx="4525963" cy="863600"/>
        </p:xfrm>
        <a:graphic>
          <a:graphicData uri="http://schemas.openxmlformats.org/presentationml/2006/ole">
            <mc:AlternateContent xmlns:mc="http://schemas.openxmlformats.org/markup-compatibility/2006">
              <mc:Choice xmlns:v="urn:schemas-microsoft-com:vml" Requires="v">
                <p:oleObj spid="_x0000_s172061" name="公式" r:id="rId10" imgW="2260440" imgH="431640" progId="Equation.3">
                  <p:embed/>
                </p:oleObj>
              </mc:Choice>
              <mc:Fallback>
                <p:oleObj name="公式" r:id="rId10" imgW="2260440" imgH="4316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150" y="4579938"/>
                        <a:ext cx="452596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2" name="Object 8"/>
          <p:cNvGraphicFramePr>
            <a:graphicFrameLocks noChangeAspect="1"/>
          </p:cNvGraphicFramePr>
          <p:nvPr/>
        </p:nvGraphicFramePr>
        <p:xfrm>
          <a:off x="1835150" y="5516563"/>
          <a:ext cx="4575175" cy="822325"/>
        </p:xfrm>
        <a:graphic>
          <a:graphicData uri="http://schemas.openxmlformats.org/presentationml/2006/ole">
            <mc:AlternateContent xmlns:mc="http://schemas.openxmlformats.org/markup-compatibility/2006">
              <mc:Choice xmlns:v="urn:schemas-microsoft-com:vml" Requires="v">
                <p:oleObj spid="_x0000_s172062" name="Equation" r:id="rId12" imgW="2400120" imgH="431640" progId="Equation.3">
                  <p:embed/>
                </p:oleObj>
              </mc:Choice>
              <mc:Fallback>
                <p:oleObj name="Equation" r:id="rId12" imgW="2400120" imgH="43164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5150" y="5516563"/>
                        <a:ext cx="4575175" cy="822325"/>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41993" name="AutoShape 9"/>
          <p:cNvSpPr>
            <a:spLocks/>
          </p:cNvSpPr>
          <p:nvPr/>
        </p:nvSpPr>
        <p:spPr bwMode="auto">
          <a:xfrm>
            <a:off x="3995738" y="4148138"/>
            <a:ext cx="4897437" cy="474662"/>
          </a:xfrm>
          <a:prstGeom prst="borderCallout1">
            <a:avLst>
              <a:gd name="adj1" fmla="val 69791"/>
              <a:gd name="adj2" fmla="val -290"/>
              <a:gd name="adj3" fmla="val 22567"/>
              <a:gd name="adj4" fmla="val -6808"/>
            </a:avLst>
          </a:prstGeom>
          <a:solidFill>
            <a:srgbClr val="FFFFCC"/>
          </a:solidFill>
          <a:ln w="19050">
            <a:solidFill>
              <a:srgbClr val="FF0000"/>
            </a:solidFill>
            <a:miter lim="800000"/>
            <a:headEnd/>
            <a:tailEnd/>
          </a:ln>
          <a:effectLst/>
        </p:spPr>
        <p:txBody>
          <a:bodyPr/>
          <a:lstStyle/>
          <a:p>
            <a:pPr algn="ctr"/>
            <a:r>
              <a:rPr lang="zh-CN" altLang="en-US" sz="2400" b="1"/>
              <a:t>热敏电阻？温度系数为正？为负？</a:t>
            </a:r>
          </a:p>
        </p:txBody>
      </p:sp>
      <p:graphicFrame>
        <p:nvGraphicFramePr>
          <p:cNvPr id="41994" name="Object 10"/>
          <p:cNvGraphicFramePr>
            <a:graphicFrameLocks noGrp="1" noChangeAspect="1"/>
          </p:cNvGraphicFramePr>
          <p:nvPr>
            <p:ph idx="1"/>
          </p:nvPr>
        </p:nvGraphicFramePr>
        <p:xfrm>
          <a:off x="6732588" y="4724400"/>
          <a:ext cx="1512887" cy="466725"/>
        </p:xfrm>
        <a:graphic>
          <a:graphicData uri="http://schemas.openxmlformats.org/presentationml/2006/ole">
            <mc:AlternateContent xmlns:mc="http://schemas.openxmlformats.org/markup-compatibility/2006">
              <mc:Choice xmlns:v="urn:schemas-microsoft-com:vml" Requires="v">
                <p:oleObj spid="_x0000_s172063" name="公式" r:id="rId14" imgW="698400" imgH="215640" progId="Equation.3">
                  <p:embed/>
                </p:oleObj>
              </mc:Choice>
              <mc:Fallback>
                <p:oleObj name="公式" r:id="rId14" imgW="698400" imgH="21564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32588" y="4724400"/>
                        <a:ext cx="151288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dissolve">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988"/>
                                        </p:tgtEl>
                                        <p:attrNameLst>
                                          <p:attrName>style.visibility</p:attrName>
                                        </p:attrNameLst>
                                      </p:cBhvr>
                                      <p:to>
                                        <p:strVal val="visible"/>
                                      </p:to>
                                    </p:set>
                                    <p:animEffect transition="in" filter="wipe(left)">
                                      <p:cBhvr>
                                        <p:cTn id="12" dur="500"/>
                                        <p:tgtEl>
                                          <p:spTgt spid="419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89"/>
                                        </p:tgtEl>
                                        <p:attrNameLst>
                                          <p:attrName>style.visibility</p:attrName>
                                        </p:attrNameLst>
                                      </p:cBhvr>
                                      <p:to>
                                        <p:strVal val="visible"/>
                                      </p:to>
                                    </p:set>
                                    <p:animEffect transition="in" filter="wipe(left)">
                                      <p:cBhvr>
                                        <p:cTn id="17" dur="500"/>
                                        <p:tgtEl>
                                          <p:spTgt spid="419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90"/>
                                        </p:tgtEl>
                                        <p:attrNameLst>
                                          <p:attrName>style.visibility</p:attrName>
                                        </p:attrNameLst>
                                      </p:cBhvr>
                                      <p:to>
                                        <p:strVal val="visible"/>
                                      </p:to>
                                    </p:set>
                                    <p:animEffect transition="in" filter="wipe(left)">
                                      <p:cBhvr>
                                        <p:cTn id="22" dur="500"/>
                                        <p:tgtEl>
                                          <p:spTgt spid="419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991"/>
                                        </p:tgtEl>
                                        <p:attrNameLst>
                                          <p:attrName>style.visibility</p:attrName>
                                        </p:attrNameLst>
                                      </p:cBhvr>
                                      <p:to>
                                        <p:strVal val="visible"/>
                                      </p:to>
                                    </p:set>
                                    <p:animEffect transition="in" filter="wipe(left)">
                                      <p:cBhvr>
                                        <p:cTn id="27" dur="500"/>
                                        <p:tgtEl>
                                          <p:spTgt spid="419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992"/>
                                        </p:tgtEl>
                                        <p:attrNameLst>
                                          <p:attrName>style.visibility</p:attrName>
                                        </p:attrNameLst>
                                      </p:cBhvr>
                                      <p:to>
                                        <p:strVal val="visible"/>
                                      </p:to>
                                    </p:set>
                                    <p:animEffect transition="in" filter="wipe(left)">
                                      <p:cBhvr>
                                        <p:cTn id="32" dur="500"/>
                                        <p:tgtEl>
                                          <p:spTgt spid="4199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9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1994"/>
                                        </p:tgtEl>
                                        <p:attrNameLst>
                                          <p:attrName>style.visibility</p:attrName>
                                        </p:attrNameLst>
                                      </p:cBhvr>
                                      <p:to>
                                        <p:strVal val="visible"/>
                                      </p:to>
                                    </p:set>
                                    <p:animEffect transition="in" filter="wipe(left)">
                                      <p:cBhvr>
                                        <p:cTn id="41" dur="500"/>
                                        <p:tgtEl>
                                          <p:spTgt spid="4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noChangeAspect="1"/>
          </p:cNvGraphicFramePr>
          <p:nvPr/>
        </p:nvGraphicFramePr>
        <p:xfrm>
          <a:off x="749300" y="1366838"/>
          <a:ext cx="3232150" cy="2187575"/>
        </p:xfrm>
        <a:graphic>
          <a:graphicData uri="http://schemas.openxmlformats.org/presentationml/2006/ole">
            <mc:AlternateContent xmlns:mc="http://schemas.openxmlformats.org/markup-compatibility/2006">
              <mc:Choice xmlns:v="urn:schemas-microsoft-com:vml" Requires="v">
                <p:oleObj spid="_x0000_s173078" name="Photo Editor 照片" r:id="rId3" imgW="11780952" imgH="7973538" progId="">
                  <p:embed/>
                </p:oleObj>
              </mc:Choice>
              <mc:Fallback>
                <p:oleObj name="Photo Editor 照片" r:id="rId3" imgW="11780952" imgH="797353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1366838"/>
                        <a:ext cx="3232150"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1" name="Object 3"/>
          <p:cNvGraphicFramePr>
            <a:graphicFrameLocks noChangeAspect="1"/>
          </p:cNvGraphicFramePr>
          <p:nvPr/>
        </p:nvGraphicFramePr>
        <p:xfrm>
          <a:off x="4254500" y="1595438"/>
          <a:ext cx="1160463" cy="481012"/>
        </p:xfrm>
        <a:graphic>
          <a:graphicData uri="http://schemas.openxmlformats.org/presentationml/2006/ole">
            <mc:AlternateContent xmlns:mc="http://schemas.openxmlformats.org/markup-compatibility/2006">
              <mc:Choice xmlns:v="urn:schemas-microsoft-com:vml" Requires="v">
                <p:oleObj spid="_x0000_s173079" name="Equation" r:id="rId5" imgW="520560" imgH="215640" progId="Equation.3">
                  <p:embed/>
                </p:oleObj>
              </mc:Choice>
              <mc:Fallback>
                <p:oleObj name="Equation" r:id="rId5" imgW="520560" imgH="215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4500" y="1595438"/>
                        <a:ext cx="1160463" cy="481012"/>
                      </a:xfrm>
                      <a:prstGeom prst="rect">
                        <a:avLst/>
                      </a:prstGeom>
                      <a:solidFill>
                        <a:srgbClr val="FFFFFF"/>
                      </a:solidFill>
                    </p:spPr>
                  </p:pic>
                </p:oleObj>
              </mc:Fallback>
            </mc:AlternateContent>
          </a:graphicData>
        </a:graphic>
      </p:graphicFrame>
      <p:sp>
        <p:nvSpPr>
          <p:cNvPr id="43012" name="Text Box 4"/>
          <p:cNvSpPr txBox="1">
            <a:spLocks noChangeArrowheads="1"/>
          </p:cNvSpPr>
          <p:nvPr/>
        </p:nvSpPr>
        <p:spPr bwMode="auto">
          <a:xfrm>
            <a:off x="3492500" y="3043238"/>
            <a:ext cx="5257800" cy="457200"/>
          </a:xfrm>
          <a:prstGeom prst="rect">
            <a:avLst/>
          </a:prstGeom>
          <a:noFill/>
          <a:ln w="9525">
            <a:noFill/>
            <a:miter lim="800000"/>
            <a:headEnd/>
            <a:tailEnd/>
          </a:ln>
          <a:effectLst/>
        </p:spPr>
        <p:txBody>
          <a:bodyPr>
            <a:spAutoFit/>
          </a:bodyPr>
          <a:lstStyle/>
          <a:p>
            <a:pPr>
              <a:spcBef>
                <a:spcPct val="50000"/>
              </a:spcBef>
            </a:pPr>
            <a:r>
              <a:rPr kumimoji="1" lang="zh-CN" altLang="en-US" sz="2400" b="1">
                <a:solidFill>
                  <a:schemeClr val="tx2"/>
                </a:solidFill>
                <a:latin typeface="Times New Roman" pitchFamily="18" charset="0"/>
              </a:rPr>
              <a:t>对输入电压的极性和幅值有何要求？</a:t>
            </a:r>
          </a:p>
        </p:txBody>
      </p:sp>
      <p:graphicFrame>
        <p:nvGraphicFramePr>
          <p:cNvPr id="43013" name="Object 5"/>
          <p:cNvGraphicFramePr>
            <a:graphicFrameLocks noChangeAspect="1"/>
          </p:cNvGraphicFramePr>
          <p:nvPr/>
        </p:nvGraphicFramePr>
        <p:xfrm>
          <a:off x="4572000" y="2205038"/>
          <a:ext cx="2641600" cy="744537"/>
        </p:xfrm>
        <a:graphic>
          <a:graphicData uri="http://schemas.openxmlformats.org/presentationml/2006/ole">
            <mc:AlternateContent xmlns:mc="http://schemas.openxmlformats.org/markup-compatibility/2006">
              <mc:Choice xmlns:v="urn:schemas-microsoft-com:vml" Requires="v">
                <p:oleObj spid="_x0000_s173080" name="Equation" r:id="rId7" imgW="1307880" imgH="368280" progId="Equation.3">
                  <p:embed/>
                </p:oleObj>
              </mc:Choice>
              <mc:Fallback>
                <p:oleObj name="Equation" r:id="rId7" imgW="1307880" imgH="3682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205038"/>
                        <a:ext cx="2641600" cy="744537"/>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43014" name="Rectangle 6"/>
          <p:cNvSpPr>
            <a:spLocks noGrp="1" noChangeArrowheads="1"/>
          </p:cNvSpPr>
          <p:nvPr>
            <p:ph type="title" idx="4294967295"/>
          </p:nvPr>
        </p:nvSpPr>
        <p:spPr>
          <a:xfrm>
            <a:off x="395288" y="836613"/>
            <a:ext cx="4876800" cy="431800"/>
          </a:xfrm>
        </p:spPr>
        <p:txBody>
          <a:bodyPr/>
          <a:lstStyle/>
          <a:p>
            <a:pPr algn="l"/>
            <a:r>
              <a:rPr lang="en-US" altLang="zh-CN" sz="2800">
                <a:latin typeface="华文行楷" pitchFamily="2" charset="-122"/>
                <a:ea typeface="华文行楷" pitchFamily="2" charset="-122"/>
              </a:rPr>
              <a:t>2. </a:t>
            </a:r>
            <a:r>
              <a:rPr lang="zh-CN" altLang="en-US" sz="2800">
                <a:latin typeface="华文行楷" pitchFamily="2" charset="-122"/>
                <a:ea typeface="华文行楷" pitchFamily="2" charset="-122"/>
              </a:rPr>
              <a:t>指数运算电路</a:t>
            </a:r>
          </a:p>
        </p:txBody>
      </p:sp>
      <p:graphicFrame>
        <p:nvGraphicFramePr>
          <p:cNvPr id="43015" name="Object 7"/>
          <p:cNvGraphicFramePr>
            <a:graphicFrameLocks noChangeAspect="1"/>
          </p:cNvGraphicFramePr>
          <p:nvPr/>
        </p:nvGraphicFramePr>
        <p:xfrm>
          <a:off x="5792788" y="1290638"/>
          <a:ext cx="2008187" cy="819150"/>
        </p:xfrm>
        <a:graphic>
          <a:graphicData uri="http://schemas.openxmlformats.org/presentationml/2006/ole">
            <mc:AlternateContent xmlns:mc="http://schemas.openxmlformats.org/markup-compatibility/2006">
              <mc:Choice xmlns:v="urn:schemas-microsoft-com:vml" Requires="v">
                <p:oleObj spid="_x0000_s173081" name="Equation" r:id="rId9" imgW="901440" imgH="368280" progId="Equation.3">
                  <p:embed/>
                </p:oleObj>
              </mc:Choice>
              <mc:Fallback>
                <p:oleObj name="Equation" r:id="rId9" imgW="901440" imgH="3682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2788" y="1290638"/>
                        <a:ext cx="2008187" cy="819150"/>
                      </a:xfrm>
                      <a:prstGeom prst="rect">
                        <a:avLst/>
                      </a:prstGeom>
                      <a:solidFill>
                        <a:srgbClr val="FFFFFF"/>
                      </a:solidFill>
                    </p:spPr>
                  </p:pic>
                </p:oleObj>
              </mc:Fallback>
            </mc:AlternateContent>
          </a:graphicData>
        </a:graphic>
      </p:graphicFrame>
      <p:graphicFrame>
        <p:nvGraphicFramePr>
          <p:cNvPr id="43016" name="Object 8"/>
          <p:cNvGraphicFramePr>
            <a:graphicFrameLocks noChangeAspect="1"/>
          </p:cNvGraphicFramePr>
          <p:nvPr/>
        </p:nvGraphicFramePr>
        <p:xfrm>
          <a:off x="611188" y="4581525"/>
          <a:ext cx="7772400" cy="1571625"/>
        </p:xfrm>
        <a:graphic>
          <a:graphicData uri="http://schemas.openxmlformats.org/presentationml/2006/ole">
            <mc:AlternateContent xmlns:mc="http://schemas.openxmlformats.org/markup-compatibility/2006">
              <mc:Choice xmlns:v="urn:schemas-microsoft-com:vml" Requires="v">
                <p:oleObj spid="_x0000_s173082" name="Photo Editor 照片" r:id="rId11" imgW="23590476" imgH="4772691" progId="">
                  <p:embed/>
                </p:oleObj>
              </mc:Choice>
              <mc:Fallback>
                <p:oleObj name="Photo Editor 照片" r:id="rId11" imgW="23590476" imgH="4772691"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4581525"/>
                        <a:ext cx="77724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7" name="Text Box 9"/>
          <p:cNvSpPr txBox="1">
            <a:spLocks noChangeArrowheads="1"/>
          </p:cNvSpPr>
          <p:nvPr/>
        </p:nvSpPr>
        <p:spPr bwMode="auto">
          <a:xfrm>
            <a:off x="458788" y="3819525"/>
            <a:ext cx="4876800" cy="519113"/>
          </a:xfrm>
          <a:prstGeom prst="rect">
            <a:avLst/>
          </a:prstGeom>
          <a:noFill/>
          <a:ln w="9525">
            <a:noFill/>
            <a:miter lim="800000"/>
            <a:headEnd/>
            <a:tailEnd/>
          </a:ln>
          <a:effectLst/>
        </p:spPr>
        <p:txBody>
          <a:bodyPr>
            <a:spAutoFit/>
          </a:bodyPr>
          <a:lstStyle/>
          <a:p>
            <a:pPr>
              <a:spcBef>
                <a:spcPct val="50000"/>
              </a:spcBef>
            </a:pPr>
            <a:r>
              <a:rPr kumimoji="1" lang="en-US" altLang="zh-CN" sz="2800">
                <a:solidFill>
                  <a:schemeClr val="tx2"/>
                </a:solidFill>
                <a:latin typeface="华文行楷" pitchFamily="2" charset="-122"/>
                <a:ea typeface="华文行楷" pitchFamily="2" charset="-122"/>
              </a:rPr>
              <a:t>3. </a:t>
            </a:r>
            <a:r>
              <a:rPr kumimoji="1" lang="zh-CN" altLang="en-US" sz="2800">
                <a:solidFill>
                  <a:schemeClr val="tx2"/>
                </a:solidFill>
                <a:latin typeface="华文行楷" pitchFamily="2" charset="-122"/>
                <a:ea typeface="华文行楷" pitchFamily="2" charset="-122"/>
              </a:rPr>
              <a:t>乘法、除法运算电路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wipe(left)">
                                      <p:cBhvr>
                                        <p:cTn id="7" dur="5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015"/>
                                        </p:tgtEl>
                                        <p:attrNameLst>
                                          <p:attrName>style.visibility</p:attrName>
                                        </p:attrNameLst>
                                      </p:cBhvr>
                                      <p:to>
                                        <p:strVal val="visible"/>
                                      </p:to>
                                    </p:set>
                                    <p:animEffect transition="in" filter="wipe(left)">
                                      <p:cBhvr>
                                        <p:cTn id="12" dur="500"/>
                                        <p:tgtEl>
                                          <p:spTgt spid="430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013"/>
                                        </p:tgtEl>
                                        <p:attrNameLst>
                                          <p:attrName>style.visibility</p:attrName>
                                        </p:attrNameLst>
                                      </p:cBhvr>
                                      <p:to>
                                        <p:strVal val="visible"/>
                                      </p:to>
                                    </p:set>
                                    <p:animEffect transition="in" filter="wipe(left)">
                                      <p:cBhvr>
                                        <p:cTn id="17" dur="500"/>
                                        <p:tgtEl>
                                          <p:spTgt spid="430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2">
                                            <p:txEl>
                                              <p:pRg st="0" end="0"/>
                                            </p:txEl>
                                          </p:spTgt>
                                        </p:tgtEl>
                                        <p:attrNameLst>
                                          <p:attrName>style.visibility</p:attrName>
                                        </p:attrNameLst>
                                      </p:cBhvr>
                                      <p:to>
                                        <p:strVal val="visible"/>
                                      </p:to>
                                    </p:set>
                                    <p:animEffect transition="in" filter="wipe(left)">
                                      <p:cBhvr>
                                        <p:cTn id="22" dur="500"/>
                                        <p:tgtEl>
                                          <p:spTgt spid="430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17">
                                            <p:txEl>
                                              <p:pRg st="0" end="0"/>
                                            </p:txEl>
                                          </p:spTgt>
                                        </p:tgtEl>
                                        <p:attrNameLst>
                                          <p:attrName>style.visibility</p:attrName>
                                        </p:attrNameLst>
                                      </p:cBhvr>
                                      <p:to>
                                        <p:strVal val="visible"/>
                                      </p:to>
                                    </p:set>
                                    <p:animEffect transition="in" filter="wipe(left)">
                                      <p:cBhvr>
                                        <p:cTn id="27" dur="500"/>
                                        <p:tgtEl>
                                          <p:spTgt spid="430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3016"/>
                                        </p:tgtEl>
                                        <p:attrNameLst>
                                          <p:attrName>style.visibility</p:attrName>
                                        </p:attrNameLst>
                                      </p:cBhvr>
                                      <p:to>
                                        <p:strVal val="visible"/>
                                      </p:to>
                                    </p:set>
                                    <p:animEffect transition="in" filter="checkerboard(across)">
                                      <p:cBhvr>
                                        <p:cTn id="32" dur="5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autoUpdateAnimBg="0"/>
      <p:bldP spid="4301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8313" y="2060575"/>
            <a:ext cx="7848600" cy="1143000"/>
          </a:xfrm>
        </p:spPr>
        <p:txBody>
          <a:bodyPr/>
          <a:lstStyle/>
          <a:p>
            <a:r>
              <a:rPr lang="en-US" altLang="zh-CN" sz="4000" b="1" dirty="0" smtClean="0">
                <a:latin typeface="华文行楷" pitchFamily="2" charset="-122"/>
                <a:ea typeface="华文行楷" pitchFamily="2" charset="-122"/>
                <a:cs typeface="Arial" charset="0"/>
              </a:rPr>
              <a:t>§6.2</a:t>
            </a:r>
            <a:r>
              <a:rPr lang="en-US" altLang="zh-CN" sz="4000" dirty="0" smtClean="0">
                <a:latin typeface="华文行楷" pitchFamily="2" charset="-122"/>
                <a:ea typeface="华文行楷" pitchFamily="2" charset="-122"/>
                <a:cs typeface="Arial" charset="0"/>
              </a:rPr>
              <a:t>  </a:t>
            </a:r>
            <a:r>
              <a:rPr lang="zh-CN" altLang="en-US" sz="4000" dirty="0">
                <a:latin typeface="华文行楷" pitchFamily="2" charset="-122"/>
                <a:ea typeface="华文行楷" pitchFamily="2" charset="-122"/>
                <a:cs typeface="Arial" charset="0"/>
              </a:rPr>
              <a:t>模拟乘法器及其在</a:t>
            </a:r>
            <a:br>
              <a:rPr lang="zh-CN" altLang="en-US" sz="4000" dirty="0">
                <a:latin typeface="华文行楷" pitchFamily="2" charset="-122"/>
                <a:ea typeface="华文行楷" pitchFamily="2" charset="-122"/>
                <a:cs typeface="Arial" charset="0"/>
              </a:rPr>
            </a:br>
            <a:r>
              <a:rPr lang="zh-CN" altLang="en-US" sz="4000" dirty="0">
                <a:latin typeface="华文行楷" pitchFamily="2" charset="-122"/>
                <a:ea typeface="华文行楷" pitchFamily="2" charset="-122"/>
                <a:cs typeface="Arial" charset="0"/>
              </a:rPr>
              <a:t>      运算电路中的应用</a:t>
            </a:r>
          </a:p>
        </p:txBody>
      </p:sp>
      <p:sp>
        <p:nvSpPr>
          <p:cNvPr id="44041" name="Rectangle 9">
            <a:hlinkClick r:id="rId2" action="ppaction://hlinksldjump"/>
          </p:cNvPr>
          <p:cNvSpPr>
            <a:spLocks noChangeArrowheads="1"/>
          </p:cNvSpPr>
          <p:nvPr/>
        </p:nvSpPr>
        <p:spPr bwMode="auto">
          <a:xfrm>
            <a:off x="2484438" y="3789363"/>
            <a:ext cx="3816350" cy="576262"/>
          </a:xfrm>
          <a:prstGeom prst="rect">
            <a:avLst/>
          </a:prstGeom>
          <a:noFill/>
          <a:ln w="9525">
            <a:noFill/>
            <a:miter lim="800000"/>
            <a:headEnd/>
            <a:tailEnd/>
          </a:ln>
          <a:effectLst/>
        </p:spPr>
        <p:txBody>
          <a:bodyPr/>
          <a:lstStyle/>
          <a:p>
            <a:pPr marL="342900" indent="-342900"/>
            <a:r>
              <a:rPr lang="zh-CN" altLang="en-US" sz="2800" b="1">
                <a:ea typeface="华文楷体" pitchFamily="2" charset="-122"/>
              </a:rPr>
              <a:t>一、模拟乘法器简介</a:t>
            </a:r>
          </a:p>
        </p:txBody>
      </p:sp>
      <p:sp>
        <p:nvSpPr>
          <p:cNvPr id="44042" name="Rectangle 10">
            <a:hlinkClick r:id="rId3" action="ppaction://hlinksldjump"/>
          </p:cNvPr>
          <p:cNvSpPr>
            <a:spLocks noChangeArrowheads="1"/>
          </p:cNvSpPr>
          <p:nvPr/>
        </p:nvSpPr>
        <p:spPr bwMode="auto">
          <a:xfrm>
            <a:off x="2484438" y="4508500"/>
            <a:ext cx="4248150" cy="519113"/>
          </a:xfrm>
          <a:prstGeom prst="rect">
            <a:avLst/>
          </a:prstGeom>
          <a:noFill/>
          <a:ln w="9525">
            <a:noFill/>
            <a:miter lim="800000"/>
            <a:headEnd/>
            <a:tailEnd/>
          </a:ln>
          <a:effectLst/>
        </p:spPr>
        <p:txBody>
          <a:bodyPr>
            <a:spAutoFit/>
          </a:bodyPr>
          <a:lstStyle/>
          <a:p>
            <a:r>
              <a:rPr lang="zh-CN" altLang="en-US" sz="2800" b="1">
                <a:ea typeface="华文楷体" pitchFamily="2" charset="-122"/>
              </a:rPr>
              <a:t>二、在运算电路中的应用</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395288" y="836613"/>
            <a:ext cx="6265862" cy="720725"/>
          </a:xfrm>
        </p:spPr>
        <p:txBody>
          <a:bodyPr/>
          <a:lstStyle/>
          <a:p>
            <a:pPr algn="l"/>
            <a:r>
              <a:rPr lang="zh-CN" altLang="en-US" sz="3600">
                <a:ea typeface="华文行楷" pitchFamily="2" charset="-122"/>
              </a:rPr>
              <a:t>一、模拟乘法器简介</a:t>
            </a:r>
          </a:p>
        </p:txBody>
      </p:sp>
      <p:sp>
        <p:nvSpPr>
          <p:cNvPr id="45059" name="Text Box 3"/>
          <p:cNvSpPr txBox="1">
            <a:spLocks noChangeArrowheads="1"/>
          </p:cNvSpPr>
          <p:nvPr/>
        </p:nvSpPr>
        <p:spPr bwMode="auto">
          <a:xfrm>
            <a:off x="769938" y="1617663"/>
            <a:ext cx="5943600" cy="519112"/>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变跨导型模拟乘法器的基本原理</a:t>
            </a:r>
          </a:p>
        </p:txBody>
      </p:sp>
      <p:graphicFrame>
        <p:nvGraphicFramePr>
          <p:cNvPr id="45060" name="Object 4"/>
          <p:cNvGraphicFramePr>
            <a:graphicFrameLocks noChangeAspect="1"/>
          </p:cNvGraphicFramePr>
          <p:nvPr/>
        </p:nvGraphicFramePr>
        <p:xfrm>
          <a:off x="4275138" y="2151063"/>
          <a:ext cx="3811587" cy="473075"/>
        </p:xfrm>
        <a:graphic>
          <a:graphicData uri="http://schemas.openxmlformats.org/presentationml/2006/ole">
            <mc:AlternateContent xmlns:mc="http://schemas.openxmlformats.org/markup-compatibility/2006">
              <mc:Choice xmlns:v="urn:schemas-microsoft-com:vml" Requires="v">
                <p:oleObj spid="_x0000_s174106" name="Equation" r:id="rId3" imgW="1841400" imgH="228600" progId="Equation.3">
                  <p:embed/>
                </p:oleObj>
              </mc:Choice>
              <mc:Fallback>
                <p:oleObj name="Equation" r:id="rId3" imgW="18414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5138" y="2151063"/>
                        <a:ext cx="3811587"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1" name="Object 5"/>
          <p:cNvGraphicFramePr>
            <a:graphicFrameLocks noChangeAspect="1"/>
          </p:cNvGraphicFramePr>
          <p:nvPr/>
        </p:nvGraphicFramePr>
        <p:xfrm>
          <a:off x="1227138" y="2151063"/>
          <a:ext cx="2595562" cy="3124200"/>
        </p:xfrm>
        <a:graphic>
          <a:graphicData uri="http://schemas.openxmlformats.org/presentationml/2006/ole">
            <mc:AlternateContent xmlns:mc="http://schemas.openxmlformats.org/markup-compatibility/2006">
              <mc:Choice xmlns:v="urn:schemas-microsoft-com:vml" Requires="v">
                <p:oleObj spid="_x0000_s174107" name="Photo Editor 照片" r:id="rId5" imgW="9535856" imgH="11476190" progId="">
                  <p:embed/>
                </p:oleObj>
              </mc:Choice>
              <mc:Fallback>
                <p:oleObj name="Photo Editor 照片" r:id="rId5" imgW="9535856" imgH="1147619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7138" y="2151063"/>
                        <a:ext cx="2595562"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2" name="Object 6"/>
          <p:cNvGraphicFramePr>
            <a:graphicFrameLocks noChangeAspect="1"/>
          </p:cNvGraphicFramePr>
          <p:nvPr/>
        </p:nvGraphicFramePr>
        <p:xfrm>
          <a:off x="4351338" y="2684463"/>
          <a:ext cx="2133600" cy="909637"/>
        </p:xfrm>
        <a:graphic>
          <a:graphicData uri="http://schemas.openxmlformats.org/presentationml/2006/ole">
            <mc:AlternateContent xmlns:mc="http://schemas.openxmlformats.org/markup-compatibility/2006">
              <mc:Choice xmlns:v="urn:schemas-microsoft-com:vml" Requires="v">
                <p:oleObj spid="_x0000_s174108" name="公式" r:id="rId7" imgW="1041120" imgH="444240" progId="Equation.3">
                  <p:embed/>
                </p:oleObj>
              </mc:Choice>
              <mc:Fallback>
                <p:oleObj name="公式" r:id="rId7" imgW="1041120" imgH="4442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1338" y="2684463"/>
                        <a:ext cx="2133600" cy="909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3" name="Object 7"/>
          <p:cNvGraphicFramePr>
            <a:graphicFrameLocks noChangeAspect="1"/>
          </p:cNvGraphicFramePr>
          <p:nvPr/>
        </p:nvGraphicFramePr>
        <p:xfrm>
          <a:off x="6789738" y="2684463"/>
          <a:ext cx="1676400" cy="863600"/>
        </p:xfrm>
        <a:graphic>
          <a:graphicData uri="http://schemas.openxmlformats.org/presentationml/2006/ole">
            <mc:AlternateContent xmlns:mc="http://schemas.openxmlformats.org/markup-compatibility/2006">
              <mc:Choice xmlns:v="urn:schemas-microsoft-com:vml" Requires="v">
                <p:oleObj spid="_x0000_s174109" name="Equation" r:id="rId9" imgW="838080" imgH="431640" progId="Equation.3">
                  <p:embed/>
                </p:oleObj>
              </mc:Choice>
              <mc:Fallback>
                <p:oleObj name="Equation" r:id="rId9" imgW="838080" imgH="4316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9738" y="2684463"/>
                        <a:ext cx="16764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4" name="Object 8"/>
          <p:cNvGraphicFramePr>
            <a:graphicFrameLocks noChangeAspect="1"/>
          </p:cNvGraphicFramePr>
          <p:nvPr/>
        </p:nvGraphicFramePr>
        <p:xfrm>
          <a:off x="4338638" y="3598863"/>
          <a:ext cx="3835400" cy="881062"/>
        </p:xfrm>
        <a:graphic>
          <a:graphicData uri="http://schemas.openxmlformats.org/presentationml/2006/ole">
            <mc:AlternateContent xmlns:mc="http://schemas.openxmlformats.org/markup-compatibility/2006">
              <mc:Choice xmlns:v="urn:schemas-microsoft-com:vml" Requires="v">
                <p:oleObj spid="_x0000_s174110" name="Equation" r:id="rId11" imgW="1879560" imgH="431640" progId="Equation.3">
                  <p:embed/>
                </p:oleObj>
              </mc:Choice>
              <mc:Fallback>
                <p:oleObj name="Equation" r:id="rId11" imgW="1879560" imgH="4316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38638" y="3598863"/>
                        <a:ext cx="3835400" cy="88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5" name="Object 9"/>
          <p:cNvGraphicFramePr>
            <a:graphicFrameLocks noChangeAspect="1"/>
          </p:cNvGraphicFramePr>
          <p:nvPr/>
        </p:nvGraphicFramePr>
        <p:xfrm>
          <a:off x="4427538" y="4437063"/>
          <a:ext cx="2357437" cy="881062"/>
        </p:xfrm>
        <a:graphic>
          <a:graphicData uri="http://schemas.openxmlformats.org/presentationml/2006/ole">
            <mc:AlternateContent xmlns:mc="http://schemas.openxmlformats.org/markup-compatibility/2006">
              <mc:Choice xmlns:v="urn:schemas-microsoft-com:vml" Requires="v">
                <p:oleObj spid="_x0000_s174111" name="Equation" r:id="rId13" imgW="1155600" imgH="431640" progId="Equation.3">
                  <p:embed/>
                </p:oleObj>
              </mc:Choice>
              <mc:Fallback>
                <p:oleObj name="Equation" r:id="rId13" imgW="1155600" imgH="4316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7538" y="4437063"/>
                        <a:ext cx="2357437" cy="881062"/>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45066" name="Text Box 10"/>
          <p:cNvSpPr txBox="1">
            <a:spLocks noChangeArrowheads="1"/>
          </p:cNvSpPr>
          <p:nvPr/>
        </p:nvSpPr>
        <p:spPr bwMode="auto">
          <a:xfrm>
            <a:off x="998538" y="5427663"/>
            <a:ext cx="7696200" cy="830997"/>
          </a:xfrm>
          <a:prstGeom prst="rect">
            <a:avLst/>
          </a:prstGeom>
          <a:noFill/>
          <a:ln w="9525">
            <a:noFill/>
            <a:miter lim="800000"/>
            <a:headEnd/>
            <a:tailEnd/>
          </a:ln>
          <a:effectLst/>
        </p:spPr>
        <p:txBody>
          <a:bodyPr>
            <a:spAutoFit/>
          </a:bodyPr>
          <a:lstStyle/>
          <a:p>
            <a:pPr>
              <a:spcBef>
                <a:spcPct val="500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b="1" dirty="0" smtClean="0">
                <a:latin typeface="Times New Roman" pitchFamily="18" charset="0"/>
              </a:rPr>
              <a:t>实际</a:t>
            </a:r>
            <a:r>
              <a:rPr kumimoji="1" lang="zh-CN" altLang="en-US" sz="2400" b="1" dirty="0">
                <a:latin typeface="Times New Roman" pitchFamily="18" charset="0"/>
              </a:rPr>
              <a:t>电路需在多方面改进，如线性度、温度的影响、输入电压的极性等方面。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left)">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dissolve">
                                      <p:cBhvr>
                                        <p:cTn id="12" dur="500"/>
                                        <p:tgtEl>
                                          <p:spTgt spid="450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060"/>
                                        </p:tgtEl>
                                        <p:attrNameLst>
                                          <p:attrName>style.visibility</p:attrName>
                                        </p:attrNameLst>
                                      </p:cBhvr>
                                      <p:to>
                                        <p:strVal val="visible"/>
                                      </p:to>
                                    </p:set>
                                    <p:animEffect transition="in" filter="wipe(left)">
                                      <p:cBhvr>
                                        <p:cTn id="17" dur="500"/>
                                        <p:tgtEl>
                                          <p:spTgt spid="450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5062"/>
                                        </p:tgtEl>
                                        <p:attrNameLst>
                                          <p:attrName>style.visibility</p:attrName>
                                        </p:attrNameLst>
                                      </p:cBhvr>
                                      <p:to>
                                        <p:strVal val="visible"/>
                                      </p:to>
                                    </p:set>
                                    <p:animEffect transition="in" filter="wipe(left)">
                                      <p:cBhvr>
                                        <p:cTn id="22" dur="500"/>
                                        <p:tgtEl>
                                          <p:spTgt spid="450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5063"/>
                                        </p:tgtEl>
                                        <p:attrNameLst>
                                          <p:attrName>style.visibility</p:attrName>
                                        </p:attrNameLst>
                                      </p:cBhvr>
                                      <p:to>
                                        <p:strVal val="visible"/>
                                      </p:to>
                                    </p:set>
                                    <p:animEffect transition="in" filter="wipe(left)">
                                      <p:cBhvr>
                                        <p:cTn id="27" dur="500"/>
                                        <p:tgtEl>
                                          <p:spTgt spid="450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5064"/>
                                        </p:tgtEl>
                                        <p:attrNameLst>
                                          <p:attrName>style.visibility</p:attrName>
                                        </p:attrNameLst>
                                      </p:cBhvr>
                                      <p:to>
                                        <p:strVal val="visible"/>
                                      </p:to>
                                    </p:set>
                                    <p:animEffect transition="in" filter="wipe(left)">
                                      <p:cBhvr>
                                        <p:cTn id="32" dur="500"/>
                                        <p:tgtEl>
                                          <p:spTgt spid="450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5065"/>
                                        </p:tgtEl>
                                        <p:attrNameLst>
                                          <p:attrName>style.visibility</p:attrName>
                                        </p:attrNameLst>
                                      </p:cBhvr>
                                      <p:to>
                                        <p:strVal val="visible"/>
                                      </p:to>
                                    </p:set>
                                    <p:animEffect transition="in" filter="wipe(left)">
                                      <p:cBhvr>
                                        <p:cTn id="37" dur="500"/>
                                        <p:tgtEl>
                                          <p:spTgt spid="450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5066">
                                            <p:txEl>
                                              <p:pRg st="0" end="0"/>
                                            </p:txEl>
                                          </p:spTgt>
                                        </p:tgtEl>
                                        <p:attrNameLst>
                                          <p:attrName>style.visibility</p:attrName>
                                        </p:attrNameLst>
                                      </p:cBhvr>
                                      <p:to>
                                        <p:strVal val="visible"/>
                                      </p:to>
                                    </p:set>
                                    <p:animEffect transition="in" filter="wipe(left)">
                                      <p:cBhvr>
                                        <p:cTn id="42" dur="500"/>
                                        <p:tgtEl>
                                          <p:spTgt spid="450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P spid="4506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84213" y="3644900"/>
            <a:ext cx="4337050" cy="1717393"/>
          </a:xfrm>
          <a:prstGeom prst="rect">
            <a:avLst/>
          </a:prstGeom>
          <a:noFill/>
          <a:ln w="9525">
            <a:noFill/>
            <a:miter lim="800000"/>
            <a:headEnd/>
            <a:tailEnd/>
          </a:ln>
          <a:effectLst/>
        </p:spPr>
        <p:txBody>
          <a:bodyPr>
            <a:spAutoFit/>
          </a:bodyPr>
          <a:lstStyle/>
          <a:p>
            <a:pPr>
              <a:lnSpc>
                <a:spcPct val="110000"/>
              </a:lnSpc>
              <a:spcAft>
                <a:spcPct val="20000"/>
              </a:spcAft>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b="1" dirty="0" smtClean="0">
                <a:solidFill>
                  <a:schemeClr val="tx2"/>
                </a:solidFill>
                <a:latin typeface="宋体" charset="-122"/>
              </a:rPr>
              <a:t>理想</a:t>
            </a:r>
            <a:r>
              <a:rPr kumimoji="1" lang="zh-CN" altLang="en-US" sz="2400" b="1" dirty="0">
                <a:solidFill>
                  <a:schemeClr val="tx2"/>
                </a:solidFill>
                <a:latin typeface="宋体" charset="-122"/>
              </a:rPr>
              <a:t>情况下，</a:t>
            </a:r>
            <a:r>
              <a:rPr kumimoji="1" lang="en-US" altLang="zh-CN" sz="2400" b="1" i="1" dirty="0">
                <a:solidFill>
                  <a:schemeClr val="tx2"/>
                </a:solidFill>
                <a:latin typeface="Times New Roman" pitchFamily="18" charset="0"/>
              </a:rPr>
              <a:t>r</a:t>
            </a:r>
            <a:r>
              <a:rPr kumimoji="1" lang="en-US" altLang="zh-CN" sz="2400" b="1" baseline="-25000" dirty="0">
                <a:solidFill>
                  <a:schemeClr val="tx2"/>
                </a:solidFill>
                <a:latin typeface="Times New Roman" pitchFamily="18" charset="0"/>
              </a:rPr>
              <a:t>i1</a:t>
            </a:r>
            <a:r>
              <a:rPr kumimoji="1" lang="zh-CN" altLang="en-US" sz="2400" b="1" dirty="0">
                <a:solidFill>
                  <a:schemeClr val="tx2"/>
                </a:solidFill>
                <a:latin typeface="Times New Roman" pitchFamily="18" charset="0"/>
              </a:rPr>
              <a:t>、 </a:t>
            </a:r>
            <a:r>
              <a:rPr kumimoji="1" lang="en-US" altLang="zh-CN" sz="2400" b="1" i="1" dirty="0">
                <a:solidFill>
                  <a:schemeClr val="tx2"/>
                </a:solidFill>
                <a:latin typeface="Times New Roman" pitchFamily="18" charset="0"/>
              </a:rPr>
              <a:t>r</a:t>
            </a:r>
            <a:r>
              <a:rPr kumimoji="1" lang="en-US" altLang="zh-CN" sz="2400" b="1" baseline="-25000" dirty="0">
                <a:solidFill>
                  <a:schemeClr val="tx2"/>
                </a:solidFill>
                <a:latin typeface="Times New Roman" pitchFamily="18" charset="0"/>
              </a:rPr>
              <a:t>i2</a:t>
            </a:r>
            <a:r>
              <a:rPr kumimoji="1" lang="zh-CN" altLang="en-US" sz="2400" b="1" dirty="0">
                <a:solidFill>
                  <a:schemeClr val="tx2"/>
                </a:solidFill>
                <a:latin typeface="Times New Roman" pitchFamily="18" charset="0"/>
              </a:rPr>
              <a:t>、</a:t>
            </a:r>
            <a:r>
              <a:rPr kumimoji="1" lang="en-US" altLang="zh-CN" sz="2400" b="1" i="1" dirty="0" err="1">
                <a:solidFill>
                  <a:schemeClr val="tx2"/>
                </a:solidFill>
                <a:latin typeface="Times New Roman" pitchFamily="18" charset="0"/>
              </a:rPr>
              <a:t>f</a:t>
            </a:r>
            <a:r>
              <a:rPr kumimoji="1" lang="en-US" altLang="zh-CN" sz="2400" b="1" baseline="-25000" dirty="0" err="1">
                <a:solidFill>
                  <a:schemeClr val="tx2"/>
                </a:solidFill>
                <a:latin typeface="Times New Roman" pitchFamily="18" charset="0"/>
              </a:rPr>
              <a:t>H</a:t>
            </a:r>
            <a:r>
              <a:rPr kumimoji="1" lang="zh-CN" altLang="zh-CN" sz="2400" b="1" dirty="0">
                <a:solidFill>
                  <a:schemeClr val="tx2"/>
                </a:solidFill>
                <a:latin typeface="Times New Roman" pitchFamily="18" charset="0"/>
              </a:rPr>
              <a:t>为无穷大， 失调电压、电流及其温漂为0，</a:t>
            </a:r>
            <a:r>
              <a:rPr kumimoji="1" lang="en-US" altLang="zh-CN" sz="2400" b="1" i="1" dirty="0" err="1">
                <a:solidFill>
                  <a:schemeClr val="tx2"/>
                </a:solidFill>
                <a:latin typeface="Times New Roman" pitchFamily="18" charset="0"/>
              </a:rPr>
              <a:t>r</a:t>
            </a:r>
            <a:r>
              <a:rPr kumimoji="1" lang="en-US" altLang="zh-CN" sz="2400" b="1" baseline="-25000" dirty="0" err="1">
                <a:solidFill>
                  <a:schemeClr val="tx2"/>
                </a:solidFill>
                <a:latin typeface="Times New Roman" pitchFamily="18" charset="0"/>
              </a:rPr>
              <a:t>o</a:t>
            </a:r>
            <a:r>
              <a:rPr kumimoji="1" lang="zh-CN" altLang="zh-CN" sz="2400" b="1" dirty="0">
                <a:solidFill>
                  <a:schemeClr val="tx2"/>
                </a:solidFill>
                <a:latin typeface="Times New Roman" pitchFamily="18" charset="0"/>
              </a:rPr>
              <a:t>为0， </a:t>
            </a:r>
            <a:r>
              <a:rPr kumimoji="1" lang="en-US" altLang="zh-CN" sz="2400" b="1" i="1" dirty="0" err="1">
                <a:solidFill>
                  <a:schemeClr val="tx2"/>
                </a:solidFill>
                <a:latin typeface="Times New Roman" pitchFamily="18" charset="0"/>
              </a:rPr>
              <a:t>u</a:t>
            </a:r>
            <a:r>
              <a:rPr kumimoji="1" lang="en-US" altLang="zh-CN" sz="2400" b="1" baseline="-25000" dirty="0" err="1">
                <a:solidFill>
                  <a:schemeClr val="tx2"/>
                </a:solidFill>
                <a:latin typeface="Times New Roman" pitchFamily="18" charset="0"/>
              </a:rPr>
              <a:t>x</a:t>
            </a:r>
            <a:r>
              <a:rPr kumimoji="1" lang="en-US" altLang="zh-CN" sz="2400" b="1" baseline="-25000" dirty="0">
                <a:solidFill>
                  <a:schemeClr val="tx2"/>
                </a:solidFill>
                <a:latin typeface="Times New Roman" pitchFamily="18" charset="0"/>
              </a:rPr>
              <a:t> </a:t>
            </a:r>
            <a:r>
              <a:rPr kumimoji="1" lang="zh-CN" altLang="en-US" sz="2400" b="1" dirty="0">
                <a:solidFill>
                  <a:schemeClr val="tx2"/>
                </a:solidFill>
                <a:latin typeface="Times New Roman" pitchFamily="18" charset="0"/>
              </a:rPr>
              <a:t>、</a:t>
            </a:r>
            <a:r>
              <a:rPr kumimoji="1" lang="en-US" altLang="zh-CN" sz="2400" b="1" i="1" dirty="0" err="1">
                <a:solidFill>
                  <a:schemeClr val="tx2"/>
                </a:solidFill>
                <a:latin typeface="Times New Roman" pitchFamily="18" charset="0"/>
              </a:rPr>
              <a:t>u</a:t>
            </a:r>
            <a:r>
              <a:rPr kumimoji="1" lang="en-US" altLang="zh-CN" sz="2400" b="1" baseline="-25000" dirty="0" err="1">
                <a:solidFill>
                  <a:schemeClr val="tx2"/>
                </a:solidFill>
                <a:latin typeface="Times New Roman" pitchFamily="18" charset="0"/>
              </a:rPr>
              <a:t>y</a:t>
            </a:r>
            <a:r>
              <a:rPr kumimoji="1" lang="zh-CN" altLang="zh-CN" sz="2400" b="1" dirty="0">
                <a:solidFill>
                  <a:schemeClr val="tx2"/>
                </a:solidFill>
                <a:latin typeface="Times New Roman" pitchFamily="18" charset="0"/>
              </a:rPr>
              <a:t> 幅值和频率变化时 </a:t>
            </a:r>
            <a:r>
              <a:rPr kumimoji="1" lang="en-US" altLang="zh-CN" sz="2400" b="1" i="1" dirty="0">
                <a:solidFill>
                  <a:schemeClr val="tx2"/>
                </a:solidFill>
                <a:latin typeface="Times New Roman" pitchFamily="18" charset="0"/>
              </a:rPr>
              <a:t>k</a:t>
            </a:r>
            <a:r>
              <a:rPr kumimoji="1" lang="en-US" altLang="zh-CN" sz="2400" b="1" dirty="0">
                <a:solidFill>
                  <a:schemeClr val="tx2"/>
                </a:solidFill>
                <a:latin typeface="Times New Roman" pitchFamily="18" charset="0"/>
              </a:rPr>
              <a:t> </a:t>
            </a:r>
            <a:r>
              <a:rPr kumimoji="1" lang="zh-CN" altLang="en-US" sz="2400" b="1" dirty="0">
                <a:solidFill>
                  <a:schemeClr val="tx2"/>
                </a:solidFill>
                <a:latin typeface="Times New Roman" pitchFamily="18" charset="0"/>
              </a:rPr>
              <a:t>值不变。</a:t>
            </a:r>
            <a:endParaRPr kumimoji="1" lang="zh-CN" altLang="en-US" sz="2400" b="1" baseline="-25000" dirty="0">
              <a:solidFill>
                <a:schemeClr val="tx2"/>
              </a:solidFill>
              <a:latin typeface="Times New Roman" pitchFamily="18" charset="0"/>
            </a:endParaRPr>
          </a:p>
        </p:txBody>
      </p:sp>
      <p:sp>
        <p:nvSpPr>
          <p:cNvPr id="46083" name="Text Box 3"/>
          <p:cNvSpPr txBox="1">
            <a:spLocks noChangeArrowheads="1"/>
          </p:cNvSpPr>
          <p:nvPr/>
        </p:nvSpPr>
        <p:spPr bwMode="auto">
          <a:xfrm>
            <a:off x="684213" y="5373688"/>
            <a:ext cx="4337050" cy="904863"/>
          </a:xfrm>
          <a:prstGeom prst="rect">
            <a:avLst/>
          </a:prstGeom>
          <a:noFill/>
          <a:ln w="9525">
            <a:noFill/>
            <a:miter lim="800000"/>
            <a:headEnd/>
            <a:tailEnd/>
          </a:ln>
          <a:effectLst/>
        </p:spPr>
        <p:txBody>
          <a:bodyPr>
            <a:spAutoFit/>
          </a:bodyPr>
          <a:lstStyle/>
          <a:p>
            <a:pPr>
              <a:lnSpc>
                <a:spcPct val="110000"/>
              </a:lnSpc>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b="1" dirty="0" smtClean="0">
                <a:solidFill>
                  <a:schemeClr val="tx2"/>
                </a:solidFill>
                <a:latin typeface="Times New Roman" pitchFamily="18" charset="0"/>
              </a:rPr>
              <a:t>有</a:t>
            </a:r>
            <a:r>
              <a:rPr kumimoji="1" lang="zh-CN" altLang="en-US" sz="2400" b="1" dirty="0">
                <a:solidFill>
                  <a:schemeClr val="tx2"/>
                </a:solidFill>
                <a:latin typeface="Times New Roman" pitchFamily="18" charset="0"/>
              </a:rPr>
              <a:t>单象限、两象限和四象限之分。</a:t>
            </a:r>
          </a:p>
        </p:txBody>
      </p:sp>
      <p:sp>
        <p:nvSpPr>
          <p:cNvPr id="46084" name="Rectangle 4"/>
          <p:cNvSpPr>
            <a:spLocks noGrp="1" noChangeArrowheads="1"/>
          </p:cNvSpPr>
          <p:nvPr>
            <p:ph type="title" idx="4294967295"/>
          </p:nvPr>
        </p:nvSpPr>
        <p:spPr>
          <a:xfrm>
            <a:off x="323850" y="981075"/>
            <a:ext cx="6096000" cy="533400"/>
          </a:xfrm>
        </p:spPr>
        <p:txBody>
          <a:bodyPr/>
          <a:lstStyle/>
          <a:p>
            <a:pPr algn="l"/>
            <a:r>
              <a:rPr lang="en-US" altLang="zh-CN" sz="3200" dirty="0">
                <a:latin typeface="华文行楷" pitchFamily="2" charset="-122"/>
                <a:ea typeface="华文行楷" pitchFamily="2" charset="-122"/>
              </a:rPr>
              <a:t>2. </a:t>
            </a:r>
            <a:r>
              <a:rPr lang="zh-CN" altLang="en-US" sz="3200" dirty="0">
                <a:latin typeface="华文行楷" pitchFamily="2" charset="-122"/>
                <a:ea typeface="华文行楷" pitchFamily="2" charset="-122"/>
              </a:rPr>
              <a:t>模拟乘法器的符号及等效电路</a:t>
            </a:r>
          </a:p>
        </p:txBody>
      </p:sp>
      <p:graphicFrame>
        <p:nvGraphicFramePr>
          <p:cNvPr id="46085" name="Object 5"/>
          <p:cNvGraphicFramePr>
            <a:graphicFrameLocks noChangeAspect="1"/>
          </p:cNvGraphicFramePr>
          <p:nvPr/>
        </p:nvGraphicFramePr>
        <p:xfrm>
          <a:off x="2049463" y="2874963"/>
          <a:ext cx="1476375" cy="466725"/>
        </p:xfrm>
        <a:graphic>
          <a:graphicData uri="http://schemas.openxmlformats.org/presentationml/2006/ole">
            <mc:AlternateContent xmlns:mc="http://schemas.openxmlformats.org/markup-compatibility/2006">
              <mc:Choice xmlns:v="urn:schemas-microsoft-com:vml" Requires="v">
                <p:oleObj spid="_x0000_s175122" name="Equation" r:id="rId3" imgW="723600" imgH="228600" progId="Equation.3">
                  <p:embed/>
                </p:oleObj>
              </mc:Choice>
              <mc:Fallback>
                <p:oleObj name="Equation" r:id="rId3" imgW="7236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9463" y="2874963"/>
                        <a:ext cx="1476375" cy="466725"/>
                      </a:xfrm>
                      <a:prstGeom prst="rect">
                        <a:avLst/>
                      </a:prstGeom>
                      <a:solidFill>
                        <a:srgbClr val="66FFFF"/>
                      </a:solidFill>
                      <a:ln w="9525">
                        <a:solidFill>
                          <a:srgbClr val="FF0000"/>
                        </a:solidFill>
                        <a:miter lim="800000"/>
                        <a:headEnd/>
                        <a:tailEnd/>
                      </a:ln>
                    </p:spPr>
                  </p:pic>
                </p:oleObj>
              </mc:Fallback>
            </mc:AlternateContent>
          </a:graphicData>
        </a:graphic>
      </p:graphicFrame>
      <p:graphicFrame>
        <p:nvGraphicFramePr>
          <p:cNvPr id="46086" name="Object 6"/>
          <p:cNvGraphicFramePr>
            <a:graphicFrameLocks noChangeAspect="1"/>
          </p:cNvGraphicFramePr>
          <p:nvPr/>
        </p:nvGraphicFramePr>
        <p:xfrm>
          <a:off x="5076825" y="3500438"/>
          <a:ext cx="3276600" cy="2794000"/>
        </p:xfrm>
        <a:graphic>
          <a:graphicData uri="http://schemas.openxmlformats.org/presentationml/2006/ole">
            <mc:AlternateContent xmlns:mc="http://schemas.openxmlformats.org/markup-compatibility/2006">
              <mc:Choice xmlns:v="urn:schemas-microsoft-com:vml" Requires="v">
                <p:oleObj spid="_x0000_s175123" name="Photo Editor 照片" r:id="rId5" imgW="10600000" imgH="9038095" progId="">
                  <p:embed/>
                </p:oleObj>
              </mc:Choice>
              <mc:Fallback>
                <p:oleObj name="Photo Editor 照片" r:id="rId5" imgW="10600000" imgH="9038095"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3500438"/>
                        <a:ext cx="3276600"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7" name="Object 7"/>
          <p:cNvGraphicFramePr>
            <a:graphicFrameLocks noChangeAspect="1"/>
          </p:cNvGraphicFramePr>
          <p:nvPr/>
        </p:nvGraphicFramePr>
        <p:xfrm>
          <a:off x="1439863" y="1808163"/>
          <a:ext cx="2667000" cy="958850"/>
        </p:xfrm>
        <a:graphic>
          <a:graphicData uri="http://schemas.openxmlformats.org/presentationml/2006/ole">
            <mc:AlternateContent xmlns:mc="http://schemas.openxmlformats.org/markup-compatibility/2006">
              <mc:Choice xmlns:v="urn:schemas-microsoft-com:vml" Requires="v">
                <p:oleObj spid="_x0000_s175124" name="Photo Editor 照片" r:id="rId7" imgW="7973538" imgH="2866667" progId="">
                  <p:embed/>
                </p:oleObj>
              </mc:Choice>
              <mc:Fallback>
                <p:oleObj name="Photo Editor 照片" r:id="rId7" imgW="7973538" imgH="2866667"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9863" y="1808163"/>
                        <a:ext cx="266700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8" name="Object 8"/>
          <p:cNvGraphicFramePr>
            <a:graphicFrameLocks noChangeAspect="1"/>
          </p:cNvGraphicFramePr>
          <p:nvPr/>
        </p:nvGraphicFramePr>
        <p:xfrm>
          <a:off x="4564063" y="1731963"/>
          <a:ext cx="3733800" cy="1566862"/>
        </p:xfrm>
        <a:graphic>
          <a:graphicData uri="http://schemas.openxmlformats.org/presentationml/2006/ole">
            <mc:AlternateContent xmlns:mc="http://schemas.openxmlformats.org/markup-compatibility/2006">
              <mc:Choice xmlns:v="urn:schemas-microsoft-com:vml" Requires="v">
                <p:oleObj spid="_x0000_s175125" name="Photo Editor 照片" r:id="rId9" imgW="12009524" imgH="5038095" progId="">
                  <p:embed/>
                </p:oleObj>
              </mc:Choice>
              <mc:Fallback>
                <p:oleObj name="Photo Editor 照片" r:id="rId9" imgW="12009524" imgH="5038095"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4063" y="1731963"/>
                        <a:ext cx="3733800" cy="156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087"/>
                                        </p:tgtEl>
                                        <p:attrNameLst>
                                          <p:attrName>style.visibility</p:attrName>
                                        </p:attrNameLst>
                                      </p:cBhvr>
                                      <p:to>
                                        <p:strVal val="visible"/>
                                      </p:to>
                                    </p:set>
                                    <p:animEffect transition="in" filter="wipe(left)">
                                      <p:cBhvr>
                                        <p:cTn id="7" dur="500"/>
                                        <p:tgtEl>
                                          <p:spTgt spid="460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wipe(left)">
                                      <p:cBhvr>
                                        <p:cTn id="12" dur="500"/>
                                        <p:tgtEl>
                                          <p:spTgt spid="460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088"/>
                                        </p:tgtEl>
                                        <p:attrNameLst>
                                          <p:attrName>style.visibility</p:attrName>
                                        </p:attrNameLst>
                                      </p:cBhvr>
                                      <p:to>
                                        <p:strVal val="visible"/>
                                      </p:to>
                                    </p:set>
                                    <p:animEffect transition="in" filter="wipe(left)">
                                      <p:cBhvr>
                                        <p:cTn id="17" dur="500"/>
                                        <p:tgtEl>
                                          <p:spTgt spid="460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2">
                                            <p:txEl>
                                              <p:pRg st="0" end="0"/>
                                            </p:txEl>
                                          </p:spTgt>
                                        </p:tgtEl>
                                        <p:attrNameLst>
                                          <p:attrName>style.visibility</p:attrName>
                                        </p:attrNameLst>
                                      </p:cBhvr>
                                      <p:to>
                                        <p:strVal val="visible"/>
                                      </p:to>
                                    </p:set>
                                    <p:animEffect transition="in" filter="wipe(left)">
                                      <p:cBhvr>
                                        <p:cTn id="22" dur="500"/>
                                        <p:tgtEl>
                                          <p:spTgt spid="4608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6086"/>
                                        </p:tgtEl>
                                        <p:attrNameLst>
                                          <p:attrName>style.visibility</p:attrName>
                                        </p:attrNameLst>
                                      </p:cBhvr>
                                      <p:to>
                                        <p:strVal val="visible"/>
                                      </p:to>
                                    </p:set>
                                    <p:animEffect transition="in" filter="dissolve">
                                      <p:cBhvr>
                                        <p:cTn id="27" dur="500"/>
                                        <p:tgtEl>
                                          <p:spTgt spid="460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083">
                                            <p:txEl>
                                              <p:pRg st="0" end="0"/>
                                            </p:txEl>
                                          </p:spTgt>
                                        </p:tgtEl>
                                        <p:attrNameLst>
                                          <p:attrName>style.visibility</p:attrName>
                                        </p:attrNameLst>
                                      </p:cBhvr>
                                      <p:to>
                                        <p:strVal val="visible"/>
                                      </p:to>
                                    </p:set>
                                    <p:animEffect transition="in" filter="wipe(left)">
                                      <p:cBhvr>
                                        <p:cTn id="32" dur="500"/>
                                        <p:tgtEl>
                                          <p:spTgt spid="460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p:bldP spid="4608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nvGraphicFramePr>
        <p:xfrm>
          <a:off x="1143000" y="5029200"/>
          <a:ext cx="5067300" cy="1001713"/>
        </p:xfrm>
        <a:graphic>
          <a:graphicData uri="http://schemas.openxmlformats.org/presentationml/2006/ole">
            <mc:AlternateContent xmlns:mc="http://schemas.openxmlformats.org/markup-compatibility/2006">
              <mc:Choice xmlns:v="urn:schemas-microsoft-com:vml" Requires="v">
                <p:oleObj spid="_x0000_s176150" name="Equation" r:id="rId3" imgW="2565360" imgH="507960" progId="Equation.3">
                  <p:embed/>
                </p:oleObj>
              </mc:Choice>
              <mc:Fallback>
                <p:oleObj name="Equation" r:id="rId3" imgW="2565360" imgH="507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029200"/>
                        <a:ext cx="5067300" cy="1001713"/>
                      </a:xfrm>
                      <a:prstGeom prst="rect">
                        <a:avLst/>
                      </a:prstGeom>
                      <a:solidFill>
                        <a:srgbClr val="FFFFFF"/>
                      </a:solidFill>
                    </p:spPr>
                  </p:pic>
                </p:oleObj>
              </mc:Fallback>
            </mc:AlternateContent>
          </a:graphicData>
        </a:graphic>
      </p:graphicFrame>
      <p:sp>
        <p:nvSpPr>
          <p:cNvPr id="47107" name="Rectangle 3"/>
          <p:cNvSpPr>
            <a:spLocks noGrp="1" noChangeArrowheads="1"/>
          </p:cNvSpPr>
          <p:nvPr>
            <p:ph type="title" idx="4294967295"/>
          </p:nvPr>
        </p:nvSpPr>
        <p:spPr>
          <a:xfrm>
            <a:off x="323850" y="836613"/>
            <a:ext cx="7496175" cy="503237"/>
          </a:xfrm>
        </p:spPr>
        <p:txBody>
          <a:bodyPr/>
          <a:lstStyle/>
          <a:p>
            <a:pPr algn="l"/>
            <a:r>
              <a:rPr lang="zh-CN" altLang="en-US" sz="3200">
                <a:ea typeface="华文行楷" pitchFamily="2" charset="-122"/>
              </a:rPr>
              <a:t>二、</a:t>
            </a:r>
            <a:r>
              <a:rPr lang="zh-CN" altLang="en-US" sz="3200">
                <a:latin typeface="宋体" charset="-122"/>
                <a:ea typeface="华文行楷" pitchFamily="2" charset="-122"/>
              </a:rPr>
              <a:t>在运算电路中的应用</a:t>
            </a:r>
          </a:p>
        </p:txBody>
      </p:sp>
      <p:sp>
        <p:nvSpPr>
          <p:cNvPr id="47108" name="Text Box 4"/>
          <p:cNvSpPr txBox="1">
            <a:spLocks noChangeArrowheads="1"/>
          </p:cNvSpPr>
          <p:nvPr/>
        </p:nvSpPr>
        <p:spPr bwMode="auto">
          <a:xfrm>
            <a:off x="762000" y="3352800"/>
            <a:ext cx="2514600" cy="519113"/>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2.</a:t>
            </a:r>
            <a:r>
              <a:rPr kumimoji="1" lang="zh-CN" altLang="en-US" sz="2800">
                <a:latin typeface="华文行楷" pitchFamily="2" charset="-122"/>
                <a:ea typeface="华文行楷" pitchFamily="2" charset="-122"/>
              </a:rPr>
              <a:t>乘方运算</a:t>
            </a:r>
          </a:p>
        </p:txBody>
      </p:sp>
      <p:sp>
        <p:nvSpPr>
          <p:cNvPr id="47109" name="Text Box 5"/>
          <p:cNvSpPr txBox="1">
            <a:spLocks noChangeArrowheads="1"/>
          </p:cNvSpPr>
          <p:nvPr/>
        </p:nvSpPr>
        <p:spPr bwMode="auto">
          <a:xfrm>
            <a:off x="762000" y="1447800"/>
            <a:ext cx="2514600" cy="519113"/>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乘法运算</a:t>
            </a:r>
          </a:p>
        </p:txBody>
      </p:sp>
      <p:graphicFrame>
        <p:nvGraphicFramePr>
          <p:cNvPr id="47110" name="Object 6"/>
          <p:cNvGraphicFramePr>
            <a:graphicFrameLocks noChangeAspect="1"/>
          </p:cNvGraphicFramePr>
          <p:nvPr/>
        </p:nvGraphicFramePr>
        <p:xfrm>
          <a:off x="914400" y="2057400"/>
          <a:ext cx="2895600" cy="1030288"/>
        </p:xfrm>
        <a:graphic>
          <a:graphicData uri="http://schemas.openxmlformats.org/presentationml/2006/ole">
            <mc:AlternateContent xmlns:mc="http://schemas.openxmlformats.org/markup-compatibility/2006">
              <mc:Choice xmlns:v="urn:schemas-microsoft-com:vml" Requires="v">
                <p:oleObj spid="_x0000_s176151" name="Photo Editor 照片" r:id="rId5" imgW="7954485" imgH="2828571" progId="">
                  <p:embed/>
                </p:oleObj>
              </mc:Choice>
              <mc:Fallback>
                <p:oleObj name="Photo Editor 照片" r:id="rId5" imgW="7954485" imgH="2828571"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057400"/>
                        <a:ext cx="2895600" cy="103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1" name="Object 7"/>
          <p:cNvGraphicFramePr>
            <a:graphicFrameLocks noChangeAspect="1"/>
          </p:cNvGraphicFramePr>
          <p:nvPr/>
        </p:nvGraphicFramePr>
        <p:xfrm>
          <a:off x="3429000" y="1524000"/>
          <a:ext cx="1600200" cy="506413"/>
        </p:xfrm>
        <a:graphic>
          <a:graphicData uri="http://schemas.openxmlformats.org/presentationml/2006/ole">
            <mc:AlternateContent xmlns:mc="http://schemas.openxmlformats.org/markup-compatibility/2006">
              <mc:Choice xmlns:v="urn:schemas-microsoft-com:vml" Requires="v">
                <p:oleObj spid="_x0000_s176152" name="Equation" r:id="rId7" imgW="723600" imgH="228600" progId="Equation.3">
                  <p:embed/>
                </p:oleObj>
              </mc:Choice>
              <mc:Fallback>
                <p:oleObj name="Equation" r:id="rId7" imgW="7236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1524000"/>
                        <a:ext cx="1600200" cy="506413"/>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47112" name="Text Box 8"/>
          <p:cNvSpPr txBox="1">
            <a:spLocks noChangeArrowheads="1"/>
          </p:cNvSpPr>
          <p:nvPr/>
        </p:nvSpPr>
        <p:spPr bwMode="auto">
          <a:xfrm>
            <a:off x="4284663" y="2133600"/>
            <a:ext cx="4418012" cy="1698625"/>
          </a:xfrm>
          <a:prstGeom prst="rect">
            <a:avLst/>
          </a:prstGeom>
          <a:noFill/>
          <a:ln w="9525">
            <a:noFill/>
            <a:miter lim="800000"/>
            <a:headEnd/>
            <a:tailEnd/>
          </a:ln>
          <a:effectLst/>
        </p:spPr>
        <p:txBody>
          <a:bodyPr>
            <a:spAutoFit/>
          </a:bodyPr>
          <a:lstStyle/>
          <a:p>
            <a:pPr>
              <a:lnSpc>
                <a:spcPct val="110000"/>
              </a:lnSpc>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b="1" dirty="0" smtClean="0">
                <a:latin typeface="Times New Roman" pitchFamily="18" charset="0"/>
              </a:rPr>
              <a:t>实际</a:t>
            </a:r>
            <a:r>
              <a:rPr kumimoji="1" lang="zh-CN" altLang="en-US" sz="2400" b="1" dirty="0">
                <a:latin typeface="Times New Roman" pitchFamily="18" charset="0"/>
              </a:rPr>
              <a:t>的</a:t>
            </a:r>
            <a:r>
              <a:rPr kumimoji="1" lang="zh-CN" altLang="en-US" sz="2400" b="1" dirty="0" smtClean="0">
                <a:latin typeface="Times New Roman" pitchFamily="18" charset="0"/>
              </a:rPr>
              <a:t>模拟乘法器 </a:t>
            </a:r>
            <a:r>
              <a:rPr kumimoji="1" lang="en-US" altLang="zh-CN" sz="2400" b="1" i="1" dirty="0" smtClean="0">
                <a:latin typeface="Times New Roman" pitchFamily="18" charset="0"/>
              </a:rPr>
              <a:t>k</a:t>
            </a:r>
            <a:r>
              <a:rPr kumimoji="1" lang="zh-CN" altLang="en-US" sz="2400" b="1" dirty="0">
                <a:latin typeface="Times New Roman" pitchFamily="18" charset="0"/>
              </a:rPr>
              <a:t>常为</a:t>
            </a:r>
            <a:r>
              <a:rPr kumimoji="1" lang="en-US" altLang="zh-CN" sz="2400" b="1" dirty="0">
                <a:latin typeface="Times New Roman" pitchFamily="18" charset="0"/>
              </a:rPr>
              <a:t>+0.1V</a:t>
            </a:r>
            <a:r>
              <a:rPr kumimoji="1" lang="en-US" altLang="zh-CN" sz="2400" b="1" baseline="30000" dirty="0">
                <a:latin typeface="Times New Roman" pitchFamily="18" charset="0"/>
              </a:rPr>
              <a:t>-1</a:t>
            </a:r>
            <a:r>
              <a:rPr kumimoji="1" lang="zh-CN" altLang="en-US" sz="2400" b="1" dirty="0">
                <a:latin typeface="Times New Roman" pitchFamily="18" charset="0"/>
              </a:rPr>
              <a:t>或－</a:t>
            </a:r>
            <a:r>
              <a:rPr kumimoji="1" lang="en-US" altLang="zh-CN" sz="2400" b="1" dirty="0">
                <a:latin typeface="Times New Roman" pitchFamily="18" charset="0"/>
              </a:rPr>
              <a:t>0.1V</a:t>
            </a:r>
            <a:r>
              <a:rPr kumimoji="1" lang="en-US" altLang="zh-CN" sz="2400" b="1" baseline="30000" dirty="0">
                <a:latin typeface="Times New Roman" pitchFamily="18" charset="0"/>
              </a:rPr>
              <a:t>-1</a:t>
            </a:r>
            <a:r>
              <a:rPr kumimoji="1" lang="zh-CN" altLang="en-US" sz="2400" b="1" dirty="0">
                <a:latin typeface="Times New Roman" pitchFamily="18" charset="0"/>
              </a:rPr>
              <a:t>。</a:t>
            </a:r>
          </a:p>
          <a:p>
            <a:pPr>
              <a:lnSpc>
                <a:spcPct val="110000"/>
              </a:lnSpc>
            </a:pPr>
            <a:r>
              <a:rPr kumimoji="1" lang="zh-CN" altLang="en-US" sz="2400" b="1" dirty="0">
                <a:latin typeface="Times New Roman" pitchFamily="18" charset="0"/>
              </a:rPr>
              <a:t>    </a:t>
            </a:r>
            <a:r>
              <a:rPr kumimoji="1" lang="zh-CN" altLang="en-US" sz="2400" b="1" dirty="0" smtClean="0">
                <a:latin typeface="Times New Roman" pitchFamily="18" charset="0"/>
              </a:rPr>
              <a:t>   若</a:t>
            </a:r>
            <a:r>
              <a:rPr kumimoji="1" lang="en-US" altLang="zh-CN" sz="2400" b="1" i="1" dirty="0">
                <a:latin typeface="Times New Roman" pitchFamily="18" charset="0"/>
              </a:rPr>
              <a:t>k= </a:t>
            </a:r>
            <a:r>
              <a:rPr kumimoji="1" lang="en-US" altLang="zh-CN" sz="2400" b="1" dirty="0">
                <a:latin typeface="Times New Roman" pitchFamily="18" charset="0"/>
              </a:rPr>
              <a:t>+0.1V</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u</a:t>
            </a:r>
            <a:r>
              <a:rPr kumimoji="1" lang="en-US" altLang="zh-CN" sz="2400" b="1" baseline="-25000" dirty="0">
                <a:latin typeface="Times New Roman" pitchFamily="18" charset="0"/>
              </a:rPr>
              <a:t>I1</a:t>
            </a:r>
            <a:r>
              <a:rPr kumimoji="1" lang="en-US" altLang="zh-CN" sz="2400" b="1" dirty="0">
                <a:latin typeface="Times New Roman" pitchFamily="18" charset="0"/>
              </a:rPr>
              <a:t>= </a:t>
            </a:r>
            <a:r>
              <a:rPr kumimoji="1" lang="en-US" altLang="zh-CN" sz="2400" b="1" i="1" dirty="0">
                <a:latin typeface="Times New Roman" pitchFamily="18" charset="0"/>
              </a:rPr>
              <a:t>u</a:t>
            </a:r>
            <a:r>
              <a:rPr kumimoji="1" lang="en-US" altLang="zh-CN" sz="2400" b="1" baseline="-25000" dirty="0">
                <a:latin typeface="Times New Roman" pitchFamily="18" charset="0"/>
              </a:rPr>
              <a:t>I2</a:t>
            </a:r>
            <a:r>
              <a:rPr kumimoji="1" lang="en-US" altLang="zh-CN" sz="2400" b="1" dirty="0">
                <a:latin typeface="Times New Roman" pitchFamily="18" charset="0"/>
              </a:rPr>
              <a:t>=10V</a:t>
            </a:r>
            <a:r>
              <a:rPr kumimoji="1" lang="zh-CN" altLang="en-US" sz="2400" b="1" dirty="0">
                <a:latin typeface="Times New Roman" pitchFamily="18" charset="0"/>
              </a:rPr>
              <a:t>，则 </a:t>
            </a:r>
            <a:r>
              <a:rPr kumimoji="1" lang="en-US" altLang="zh-CN" sz="2400" b="1" i="1" dirty="0" err="1">
                <a:latin typeface="Times New Roman" pitchFamily="18" charset="0"/>
              </a:rPr>
              <a:t>u</a:t>
            </a:r>
            <a:r>
              <a:rPr kumimoji="1" lang="en-US" altLang="zh-CN" sz="2400" b="1" baseline="-25000" dirty="0" err="1">
                <a:latin typeface="Times New Roman" pitchFamily="18" charset="0"/>
              </a:rPr>
              <a:t>O</a:t>
            </a:r>
            <a:r>
              <a:rPr kumimoji="1" lang="en-US" altLang="zh-CN" sz="2400" b="1" dirty="0">
                <a:latin typeface="Times New Roman" pitchFamily="18" charset="0"/>
              </a:rPr>
              <a:t>=10V</a:t>
            </a:r>
            <a:r>
              <a:rPr kumimoji="1" lang="zh-CN" altLang="en-US" sz="2400" b="1" dirty="0">
                <a:latin typeface="Times New Roman" pitchFamily="18" charset="0"/>
              </a:rPr>
              <a:t>。</a:t>
            </a:r>
          </a:p>
        </p:txBody>
      </p:sp>
      <p:graphicFrame>
        <p:nvGraphicFramePr>
          <p:cNvPr id="47113" name="Object 9"/>
          <p:cNvGraphicFramePr>
            <a:graphicFrameLocks noChangeAspect="1"/>
          </p:cNvGraphicFramePr>
          <p:nvPr/>
        </p:nvGraphicFramePr>
        <p:xfrm>
          <a:off x="1066800" y="3886200"/>
          <a:ext cx="3124200" cy="998538"/>
        </p:xfrm>
        <a:graphic>
          <a:graphicData uri="http://schemas.openxmlformats.org/presentationml/2006/ole">
            <mc:AlternateContent xmlns:mc="http://schemas.openxmlformats.org/markup-compatibility/2006">
              <mc:Choice xmlns:v="urn:schemas-microsoft-com:vml" Requires="v">
                <p:oleObj spid="_x0000_s176153" name="Photo Editor 照片" r:id="rId9" imgW="7973538" imgH="2542857" progId="">
                  <p:embed/>
                </p:oleObj>
              </mc:Choice>
              <mc:Fallback>
                <p:oleObj name="Photo Editor 照片" r:id="rId9" imgW="7973538" imgH="2542857"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3886200"/>
                        <a:ext cx="3124200"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4" name="Object 10"/>
          <p:cNvGraphicFramePr>
            <a:graphicFrameLocks noChangeAspect="1"/>
          </p:cNvGraphicFramePr>
          <p:nvPr/>
        </p:nvGraphicFramePr>
        <p:xfrm>
          <a:off x="4343400" y="4114800"/>
          <a:ext cx="1235075" cy="534988"/>
        </p:xfrm>
        <a:graphic>
          <a:graphicData uri="http://schemas.openxmlformats.org/presentationml/2006/ole">
            <mc:AlternateContent xmlns:mc="http://schemas.openxmlformats.org/markup-compatibility/2006">
              <mc:Choice xmlns:v="urn:schemas-microsoft-com:vml" Requires="v">
                <p:oleObj spid="_x0000_s176154" name="Equation" r:id="rId11" imgW="558720" imgH="241200" progId="Equation.3">
                  <p:embed/>
                </p:oleObj>
              </mc:Choice>
              <mc:Fallback>
                <p:oleObj name="Equation" r:id="rId11" imgW="558720" imgH="2412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3400" y="4114800"/>
                        <a:ext cx="1235075" cy="534988"/>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47115" name="AutoShape 11"/>
          <p:cNvSpPr>
            <a:spLocks/>
          </p:cNvSpPr>
          <p:nvPr/>
        </p:nvSpPr>
        <p:spPr bwMode="auto">
          <a:xfrm>
            <a:off x="6019800" y="4724400"/>
            <a:ext cx="2260600" cy="762000"/>
          </a:xfrm>
          <a:prstGeom prst="borderCallout1">
            <a:avLst>
              <a:gd name="adj1" fmla="val 15000"/>
              <a:gd name="adj2" fmla="val -3370"/>
              <a:gd name="adj3" fmla="val 121042"/>
              <a:gd name="adj4" fmla="val -18259"/>
            </a:avLst>
          </a:prstGeom>
          <a:solidFill>
            <a:srgbClr val="FFFFCC"/>
          </a:solidFill>
          <a:ln w="19050">
            <a:solidFill>
              <a:srgbClr val="FF0000"/>
            </a:solidFill>
            <a:miter lim="800000"/>
            <a:headEnd/>
            <a:tailEnd/>
          </a:ln>
          <a:effectLst/>
        </p:spPr>
        <p:txBody>
          <a:bodyPr/>
          <a:lstStyle/>
          <a:p>
            <a:pPr algn="ctr"/>
            <a:r>
              <a:rPr kumimoji="1" lang="zh-CN" altLang="en-US" sz="2000" b="1">
                <a:latin typeface="Times New Roman" pitchFamily="18" charset="0"/>
              </a:rPr>
              <a:t>实现了对正弦波</a:t>
            </a:r>
          </a:p>
          <a:p>
            <a:pPr algn="ctr"/>
            <a:r>
              <a:rPr kumimoji="1" lang="zh-CN" altLang="en-US" sz="2000" b="1">
                <a:latin typeface="Times New Roman" pitchFamily="18" charset="0"/>
              </a:rPr>
              <a:t>电压的二倍频变换</a:t>
            </a:r>
            <a:endParaRPr kumimoji="1" lang="zh-CN" altLang="en-US"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wipe(left)">
                                      <p:cBhvr>
                                        <p:cTn id="7" dur="500"/>
                                        <p:tgtEl>
                                          <p:spTgt spid="47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10"/>
                                        </p:tgtEl>
                                        <p:attrNameLst>
                                          <p:attrName>style.visibility</p:attrName>
                                        </p:attrNameLst>
                                      </p:cBhvr>
                                      <p:to>
                                        <p:strVal val="visible"/>
                                      </p:to>
                                    </p:set>
                                    <p:animEffect transition="in" filter="wipe(left)">
                                      <p:cBhvr>
                                        <p:cTn id="12" dur="500"/>
                                        <p:tgtEl>
                                          <p:spTgt spid="471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111"/>
                                        </p:tgtEl>
                                        <p:attrNameLst>
                                          <p:attrName>style.visibility</p:attrName>
                                        </p:attrNameLst>
                                      </p:cBhvr>
                                      <p:to>
                                        <p:strVal val="visible"/>
                                      </p:to>
                                    </p:set>
                                    <p:animEffect transition="in" filter="wipe(left)">
                                      <p:cBhvr>
                                        <p:cTn id="17" dur="500"/>
                                        <p:tgtEl>
                                          <p:spTgt spid="471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12">
                                            <p:txEl>
                                              <p:pRg st="0" end="0"/>
                                            </p:txEl>
                                          </p:spTgt>
                                        </p:tgtEl>
                                        <p:attrNameLst>
                                          <p:attrName>style.visibility</p:attrName>
                                        </p:attrNameLst>
                                      </p:cBhvr>
                                      <p:to>
                                        <p:strVal val="visible"/>
                                      </p:to>
                                    </p:set>
                                    <p:animEffect transition="in" filter="wipe(left)">
                                      <p:cBhvr>
                                        <p:cTn id="22" dur="500"/>
                                        <p:tgtEl>
                                          <p:spTgt spid="471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12">
                                            <p:txEl>
                                              <p:pRg st="1" end="1"/>
                                            </p:txEl>
                                          </p:spTgt>
                                        </p:tgtEl>
                                        <p:attrNameLst>
                                          <p:attrName>style.visibility</p:attrName>
                                        </p:attrNameLst>
                                      </p:cBhvr>
                                      <p:to>
                                        <p:strVal val="visible"/>
                                      </p:to>
                                    </p:set>
                                    <p:animEffect transition="in" filter="wipe(left)">
                                      <p:cBhvr>
                                        <p:cTn id="27" dur="500"/>
                                        <p:tgtEl>
                                          <p:spTgt spid="471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08">
                                            <p:txEl>
                                              <p:pRg st="0" end="0"/>
                                            </p:txEl>
                                          </p:spTgt>
                                        </p:tgtEl>
                                        <p:attrNameLst>
                                          <p:attrName>style.visibility</p:attrName>
                                        </p:attrNameLst>
                                      </p:cBhvr>
                                      <p:to>
                                        <p:strVal val="visible"/>
                                      </p:to>
                                    </p:set>
                                    <p:animEffect transition="in" filter="wipe(left)">
                                      <p:cBhvr>
                                        <p:cTn id="32" dur="500"/>
                                        <p:tgtEl>
                                          <p:spTgt spid="4710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7113"/>
                                        </p:tgtEl>
                                        <p:attrNameLst>
                                          <p:attrName>style.visibility</p:attrName>
                                        </p:attrNameLst>
                                      </p:cBhvr>
                                      <p:to>
                                        <p:strVal val="visible"/>
                                      </p:to>
                                    </p:set>
                                    <p:animEffect transition="in" filter="wipe(left)">
                                      <p:cBhvr>
                                        <p:cTn id="37" dur="500"/>
                                        <p:tgtEl>
                                          <p:spTgt spid="471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7114"/>
                                        </p:tgtEl>
                                        <p:attrNameLst>
                                          <p:attrName>style.visibility</p:attrName>
                                        </p:attrNameLst>
                                      </p:cBhvr>
                                      <p:to>
                                        <p:strVal val="visible"/>
                                      </p:to>
                                    </p:set>
                                    <p:animEffect transition="in" filter="wipe(left)">
                                      <p:cBhvr>
                                        <p:cTn id="42" dur="500"/>
                                        <p:tgtEl>
                                          <p:spTgt spid="471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7106"/>
                                        </p:tgtEl>
                                        <p:attrNameLst>
                                          <p:attrName>style.visibility</p:attrName>
                                        </p:attrNameLst>
                                      </p:cBhvr>
                                      <p:to>
                                        <p:strVal val="visible"/>
                                      </p:to>
                                    </p:set>
                                    <p:animEffect transition="in" filter="wipe(left)">
                                      <p:cBhvr>
                                        <p:cTn id="47" dur="500"/>
                                        <p:tgtEl>
                                          <p:spTgt spid="4710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47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autoUpdateAnimBg="0"/>
      <p:bldP spid="47109" grpId="0" build="p" autoUpdateAnimBg="0"/>
      <p:bldP spid="47112" grpId="0" build="p" autoUpdateAnimBg="0"/>
      <p:bldP spid="4711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343400" y="1981200"/>
            <a:ext cx="4189413" cy="968375"/>
          </a:xfrm>
          <a:prstGeom prst="rect">
            <a:avLst/>
          </a:prstGeom>
          <a:noFill/>
          <a:ln w="9525">
            <a:noFill/>
            <a:miter lim="800000"/>
            <a:headEnd/>
            <a:tailEnd/>
          </a:ln>
          <a:effectLst/>
        </p:spPr>
        <p:txBody>
          <a:bodyPr>
            <a:spAutoFit/>
          </a:bodyPr>
          <a:lstStyle/>
          <a:p>
            <a:pPr>
              <a:lnSpc>
                <a:spcPct val="120000"/>
              </a:lnSpc>
              <a:spcBef>
                <a:spcPct val="50000"/>
              </a:spcBef>
            </a:pPr>
            <a:r>
              <a:rPr kumimoji="1" lang="en-US" altLang="zh-CN" sz="2400">
                <a:latin typeface="Times New Roman" pitchFamily="18" charset="0"/>
              </a:rPr>
              <a:t>    </a:t>
            </a:r>
            <a:r>
              <a:rPr kumimoji="1" lang="zh-CN" altLang="en-US" sz="2400" b="1">
                <a:latin typeface="宋体" charset="-122"/>
              </a:rPr>
              <a:t>为使电路引入的是负反馈，</a:t>
            </a:r>
            <a:r>
              <a:rPr kumimoji="1" lang="en-US" altLang="zh-CN" sz="2400" b="1" i="1">
                <a:latin typeface="Times New Roman" pitchFamily="18" charset="0"/>
              </a:rPr>
              <a:t>k</a:t>
            </a:r>
            <a:r>
              <a:rPr kumimoji="1" lang="zh-CN" altLang="en-US" sz="2400" b="1">
                <a:latin typeface="宋体" charset="-122"/>
              </a:rPr>
              <a:t>和</a:t>
            </a:r>
            <a:r>
              <a:rPr kumimoji="1" lang="en-US" altLang="zh-CN" sz="2400" b="1" i="1">
                <a:latin typeface="Times New Roman" pitchFamily="18" charset="0"/>
              </a:rPr>
              <a:t>u</a:t>
            </a:r>
            <a:r>
              <a:rPr kumimoji="1" lang="en-US" altLang="zh-CN" sz="2400" b="1" baseline="-25000">
                <a:latin typeface="Times New Roman" pitchFamily="18" charset="0"/>
              </a:rPr>
              <a:t>I2</a:t>
            </a:r>
            <a:r>
              <a:rPr kumimoji="1" lang="zh-CN" altLang="zh-CN" sz="2400" b="1">
                <a:latin typeface="宋体" charset="-122"/>
              </a:rPr>
              <a:t>的极性应如何？</a:t>
            </a:r>
            <a:endParaRPr kumimoji="1" lang="zh-CN" altLang="en-US" sz="2400" b="1">
              <a:latin typeface="宋体" charset="-122"/>
            </a:endParaRPr>
          </a:p>
        </p:txBody>
      </p:sp>
      <p:graphicFrame>
        <p:nvGraphicFramePr>
          <p:cNvPr id="48131" name="Object 3"/>
          <p:cNvGraphicFramePr>
            <a:graphicFrameLocks noChangeAspect="1"/>
          </p:cNvGraphicFramePr>
          <p:nvPr/>
        </p:nvGraphicFramePr>
        <p:xfrm>
          <a:off x="4651375" y="3171825"/>
          <a:ext cx="776288" cy="454025"/>
        </p:xfrm>
        <a:graphic>
          <a:graphicData uri="http://schemas.openxmlformats.org/presentationml/2006/ole">
            <mc:AlternateContent xmlns:mc="http://schemas.openxmlformats.org/markup-compatibility/2006">
              <mc:Choice xmlns:v="urn:schemas-microsoft-com:vml" Requires="v">
                <p:oleObj spid="_x0000_s177194" name="Equation" r:id="rId3" imgW="368280" imgH="215640" progId="Equation.3">
                  <p:embed/>
                </p:oleObj>
              </mc:Choice>
              <mc:Fallback>
                <p:oleObj name="Equation" r:id="rId3" imgW="36828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375" y="3171825"/>
                        <a:ext cx="776288" cy="454025"/>
                      </a:xfrm>
                      <a:prstGeom prst="rect">
                        <a:avLst/>
                      </a:prstGeom>
                      <a:solidFill>
                        <a:srgbClr val="FFFFFF"/>
                      </a:solidFill>
                    </p:spPr>
                  </p:pic>
                </p:oleObj>
              </mc:Fallback>
            </mc:AlternateContent>
          </a:graphicData>
        </a:graphic>
      </p:graphicFrame>
      <p:sp>
        <p:nvSpPr>
          <p:cNvPr id="48132" name="Rectangle 4"/>
          <p:cNvSpPr>
            <a:spLocks noGrp="1" noChangeArrowheads="1"/>
          </p:cNvSpPr>
          <p:nvPr>
            <p:ph type="title" idx="4294967295"/>
          </p:nvPr>
        </p:nvSpPr>
        <p:spPr>
          <a:xfrm>
            <a:off x="395288" y="836613"/>
            <a:ext cx="5181600" cy="533400"/>
          </a:xfrm>
        </p:spPr>
        <p:txBody>
          <a:bodyPr/>
          <a:lstStyle/>
          <a:p>
            <a:pPr algn="l"/>
            <a:r>
              <a:rPr lang="en-US" altLang="zh-CN" sz="2800">
                <a:latin typeface="华文行楷" pitchFamily="2" charset="-122"/>
                <a:ea typeface="华文行楷" pitchFamily="2" charset="-122"/>
              </a:rPr>
              <a:t>3. </a:t>
            </a:r>
            <a:r>
              <a:rPr kumimoji="1" lang="zh-CN" altLang="en-US" sz="2800">
                <a:solidFill>
                  <a:schemeClr val="tx1"/>
                </a:solidFill>
                <a:latin typeface="华文行楷" pitchFamily="2" charset="-122"/>
                <a:ea typeface="华文行楷" pitchFamily="2" charset="-122"/>
              </a:rPr>
              <a:t>除法运算</a:t>
            </a:r>
            <a:endParaRPr lang="zh-CN" altLang="en-US" sz="2800">
              <a:latin typeface="华文行楷" pitchFamily="2" charset="-122"/>
              <a:ea typeface="华文行楷" pitchFamily="2" charset="-122"/>
            </a:endParaRPr>
          </a:p>
        </p:txBody>
      </p:sp>
      <p:graphicFrame>
        <p:nvGraphicFramePr>
          <p:cNvPr id="48133" name="Object 5"/>
          <p:cNvGraphicFramePr>
            <a:graphicFrameLocks noChangeAspect="1"/>
          </p:cNvGraphicFramePr>
          <p:nvPr/>
        </p:nvGraphicFramePr>
        <p:xfrm>
          <a:off x="1679575" y="5153025"/>
          <a:ext cx="1905000" cy="842963"/>
        </p:xfrm>
        <a:graphic>
          <a:graphicData uri="http://schemas.openxmlformats.org/presentationml/2006/ole">
            <mc:AlternateContent xmlns:mc="http://schemas.openxmlformats.org/markup-compatibility/2006">
              <mc:Choice xmlns:v="urn:schemas-microsoft-com:vml" Requires="v">
                <p:oleObj spid="_x0000_s177195" name="Equation" r:id="rId5" imgW="977760" imgH="431640" progId="Equation.3">
                  <p:embed/>
                </p:oleObj>
              </mc:Choice>
              <mc:Fallback>
                <p:oleObj name="Equation" r:id="rId5" imgW="97776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9575" y="5153025"/>
                        <a:ext cx="1905000" cy="842963"/>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48134" name="Text Box 6"/>
          <p:cNvSpPr txBox="1">
            <a:spLocks noChangeArrowheads="1"/>
          </p:cNvSpPr>
          <p:nvPr/>
        </p:nvSpPr>
        <p:spPr bwMode="auto">
          <a:xfrm>
            <a:off x="1619250" y="1484313"/>
            <a:ext cx="5410200" cy="466725"/>
          </a:xfrm>
          <a:prstGeom prst="rect">
            <a:avLst/>
          </a:prstGeom>
          <a:solidFill>
            <a:srgbClr val="FFFFCC"/>
          </a:solidFill>
          <a:ln w="9525">
            <a:solidFill>
              <a:srgbClr val="FF0000"/>
            </a:solidFill>
            <a:miter lim="800000"/>
            <a:headEnd/>
            <a:tailEnd/>
          </a:ln>
          <a:effectLst/>
        </p:spPr>
        <p:txBody>
          <a:bodyPr>
            <a:spAutoFit/>
          </a:bodyPr>
          <a:lstStyle/>
          <a:p>
            <a:pPr>
              <a:spcBef>
                <a:spcPct val="50000"/>
              </a:spcBef>
            </a:pPr>
            <a:r>
              <a:rPr kumimoji="1" lang="zh-CN" altLang="en-US" sz="2400" b="1">
                <a:latin typeface="Times New Roman" pitchFamily="18" charset="0"/>
              </a:rPr>
              <a:t>运算电路中集成运放必须引入负反馈！</a:t>
            </a:r>
          </a:p>
        </p:txBody>
      </p:sp>
      <p:graphicFrame>
        <p:nvGraphicFramePr>
          <p:cNvPr id="48135" name="Object 7"/>
          <p:cNvGraphicFramePr>
            <a:graphicFrameLocks noChangeAspect="1"/>
          </p:cNvGraphicFramePr>
          <p:nvPr/>
        </p:nvGraphicFramePr>
        <p:xfrm>
          <a:off x="990600" y="2209800"/>
          <a:ext cx="2971800" cy="2614613"/>
        </p:xfrm>
        <a:graphic>
          <a:graphicData uri="http://schemas.openxmlformats.org/presentationml/2006/ole">
            <mc:AlternateContent xmlns:mc="http://schemas.openxmlformats.org/markup-compatibility/2006">
              <mc:Choice xmlns:v="urn:schemas-microsoft-com:vml" Requires="v">
                <p:oleObj spid="_x0000_s177196" name="Photo Editor 照片" r:id="rId7" imgW="10012173" imgH="8809524" progId="">
                  <p:embed/>
                </p:oleObj>
              </mc:Choice>
              <mc:Fallback>
                <p:oleObj name="Photo Editor 照片" r:id="rId7" imgW="10012173" imgH="8809524"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209800"/>
                        <a:ext cx="2971800" cy="261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6" name="Object 8"/>
          <p:cNvGraphicFramePr>
            <a:graphicFrameLocks noChangeAspect="1"/>
          </p:cNvGraphicFramePr>
          <p:nvPr/>
        </p:nvGraphicFramePr>
        <p:xfrm>
          <a:off x="917575" y="3324225"/>
          <a:ext cx="228600" cy="228600"/>
        </p:xfrm>
        <a:graphic>
          <a:graphicData uri="http://schemas.openxmlformats.org/presentationml/2006/ole">
            <mc:AlternateContent xmlns:mc="http://schemas.openxmlformats.org/markup-compatibility/2006">
              <mc:Choice xmlns:v="urn:schemas-microsoft-com:vml" Requires="v">
                <p:oleObj spid="_x0000_s177197" name="Equation" r:id="rId9" imgW="139680" imgH="139680" progId="Equation.3">
                  <p:embed/>
                </p:oleObj>
              </mc:Choice>
              <mc:Fallback>
                <p:oleObj name="Equation" r:id="rId9" imgW="139680" imgH="1396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7575" y="3324225"/>
                        <a:ext cx="228600" cy="228600"/>
                      </a:xfrm>
                      <a:prstGeom prst="rect">
                        <a:avLst/>
                      </a:prstGeom>
                      <a:solidFill>
                        <a:srgbClr val="66FFFF"/>
                      </a:solidFill>
                    </p:spPr>
                  </p:pic>
                </p:oleObj>
              </mc:Fallback>
            </mc:AlternateContent>
          </a:graphicData>
        </a:graphic>
      </p:graphicFrame>
      <p:grpSp>
        <p:nvGrpSpPr>
          <p:cNvPr id="2" name="Group 9"/>
          <p:cNvGrpSpPr>
            <a:grpSpLocks/>
          </p:cNvGrpSpPr>
          <p:nvPr/>
        </p:nvGrpSpPr>
        <p:grpSpPr bwMode="auto">
          <a:xfrm>
            <a:off x="1374775" y="3857625"/>
            <a:ext cx="304800" cy="381000"/>
            <a:chOff x="864" y="2400"/>
            <a:chExt cx="192" cy="240"/>
          </a:xfrm>
        </p:grpSpPr>
        <p:sp>
          <p:nvSpPr>
            <p:cNvPr id="48138" name="Line 10"/>
            <p:cNvSpPr>
              <a:spLocks noChangeShapeType="1"/>
            </p:cNvSpPr>
            <p:nvPr/>
          </p:nvSpPr>
          <p:spPr bwMode="auto">
            <a:xfrm>
              <a:off x="864" y="2400"/>
              <a:ext cx="192" cy="0"/>
            </a:xfrm>
            <a:prstGeom prst="line">
              <a:avLst/>
            </a:prstGeom>
            <a:noFill/>
            <a:ln w="19050">
              <a:solidFill>
                <a:srgbClr val="FF0000"/>
              </a:solidFill>
              <a:round/>
              <a:headEnd/>
              <a:tailEnd type="triangle" w="med" len="med"/>
            </a:ln>
            <a:effectLst/>
          </p:spPr>
          <p:txBody>
            <a:bodyPr/>
            <a:lstStyle/>
            <a:p>
              <a:endParaRPr lang="zh-CN" altLang="en-US"/>
            </a:p>
          </p:txBody>
        </p:sp>
        <p:graphicFrame>
          <p:nvGraphicFramePr>
            <p:cNvPr id="48139" name="Object 11"/>
            <p:cNvGraphicFramePr>
              <a:graphicFrameLocks noChangeAspect="1"/>
            </p:cNvGraphicFramePr>
            <p:nvPr/>
          </p:nvGraphicFramePr>
          <p:xfrm>
            <a:off x="864" y="2400"/>
            <a:ext cx="128" cy="240"/>
          </p:xfrm>
          <a:graphic>
            <a:graphicData uri="http://schemas.openxmlformats.org/presentationml/2006/ole">
              <mc:AlternateContent xmlns:mc="http://schemas.openxmlformats.org/markup-compatibility/2006">
                <mc:Choice xmlns:v="urn:schemas-microsoft-com:vml" Requires="v">
                  <p:oleObj spid="_x0000_s177198" name="Equation" r:id="rId11" imgW="114120" imgH="215640" progId="Equation.3">
                    <p:embed/>
                  </p:oleObj>
                </mc:Choice>
                <mc:Fallback>
                  <p:oleObj name="Equation" r:id="rId11" imgW="114120" imgH="215640" progId="Equation.3">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4" y="2400"/>
                          <a:ext cx="12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2"/>
          <p:cNvGrpSpPr>
            <a:grpSpLocks/>
          </p:cNvGrpSpPr>
          <p:nvPr/>
        </p:nvGrpSpPr>
        <p:grpSpPr bwMode="auto">
          <a:xfrm>
            <a:off x="2136775" y="3019425"/>
            <a:ext cx="366713" cy="381000"/>
            <a:chOff x="1344" y="1872"/>
            <a:chExt cx="231" cy="240"/>
          </a:xfrm>
        </p:grpSpPr>
        <p:sp>
          <p:nvSpPr>
            <p:cNvPr id="48141" name="Line 13"/>
            <p:cNvSpPr>
              <a:spLocks noChangeShapeType="1"/>
            </p:cNvSpPr>
            <p:nvPr/>
          </p:nvSpPr>
          <p:spPr bwMode="auto">
            <a:xfrm flipV="1">
              <a:off x="1344" y="1920"/>
              <a:ext cx="0" cy="192"/>
            </a:xfrm>
            <a:prstGeom prst="line">
              <a:avLst/>
            </a:prstGeom>
            <a:noFill/>
            <a:ln w="19050">
              <a:solidFill>
                <a:srgbClr val="FF0000"/>
              </a:solidFill>
              <a:round/>
              <a:headEnd/>
              <a:tailEnd type="triangle" w="med" len="med"/>
            </a:ln>
            <a:effectLst/>
          </p:spPr>
          <p:txBody>
            <a:bodyPr/>
            <a:lstStyle/>
            <a:p>
              <a:endParaRPr lang="zh-CN" altLang="en-US"/>
            </a:p>
          </p:txBody>
        </p:sp>
        <p:graphicFrame>
          <p:nvGraphicFramePr>
            <p:cNvPr id="48142" name="Object 14"/>
            <p:cNvGraphicFramePr>
              <a:graphicFrameLocks noChangeAspect="1"/>
            </p:cNvGraphicFramePr>
            <p:nvPr/>
          </p:nvGraphicFramePr>
          <p:xfrm>
            <a:off x="1433" y="1872"/>
            <a:ext cx="142" cy="240"/>
          </p:xfrm>
          <a:graphic>
            <a:graphicData uri="http://schemas.openxmlformats.org/presentationml/2006/ole">
              <mc:AlternateContent xmlns:mc="http://schemas.openxmlformats.org/markup-compatibility/2006">
                <mc:Choice xmlns:v="urn:schemas-microsoft-com:vml" Requires="v">
                  <p:oleObj spid="_x0000_s177199" name="Equation" r:id="rId13" imgW="126720" imgH="215640" progId="Equation.3">
                    <p:embed/>
                  </p:oleObj>
                </mc:Choice>
                <mc:Fallback>
                  <p:oleObj name="Equation" r:id="rId13" imgW="126720" imgH="215640" progId="Equation.3">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3" y="1872"/>
                          <a:ext cx="142"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8143" name="Object 15"/>
          <p:cNvGraphicFramePr>
            <a:graphicFrameLocks noChangeAspect="1"/>
          </p:cNvGraphicFramePr>
          <p:nvPr/>
        </p:nvGraphicFramePr>
        <p:xfrm>
          <a:off x="1828800" y="2438400"/>
          <a:ext cx="207963" cy="125413"/>
        </p:xfrm>
        <a:graphic>
          <a:graphicData uri="http://schemas.openxmlformats.org/presentationml/2006/ole">
            <mc:AlternateContent xmlns:mc="http://schemas.openxmlformats.org/markup-compatibility/2006">
              <mc:Choice xmlns:v="urn:schemas-microsoft-com:vml" Requires="v">
                <p:oleObj spid="_x0000_s177200" name="Equation" r:id="rId15" imgW="126720" imgH="75960" progId="Equation.3">
                  <p:embed/>
                </p:oleObj>
              </mc:Choice>
              <mc:Fallback>
                <p:oleObj name="Equation" r:id="rId15" imgW="126720" imgH="75960" progId="Equation.3">
                  <p:embed/>
                  <p:pic>
                    <p:nvPicPr>
                      <p:cNvPr id="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28800" y="2438400"/>
                        <a:ext cx="207963" cy="125413"/>
                      </a:xfrm>
                      <a:prstGeom prst="rect">
                        <a:avLst/>
                      </a:prstGeom>
                      <a:solidFill>
                        <a:srgbClr val="66FFFF"/>
                      </a:solidFill>
                    </p:spPr>
                  </p:pic>
                </p:oleObj>
              </mc:Fallback>
            </mc:AlternateContent>
          </a:graphicData>
        </a:graphic>
      </p:graphicFrame>
      <p:graphicFrame>
        <p:nvGraphicFramePr>
          <p:cNvPr id="48144" name="Object 16"/>
          <p:cNvGraphicFramePr>
            <a:graphicFrameLocks noChangeAspect="1"/>
          </p:cNvGraphicFramePr>
          <p:nvPr/>
        </p:nvGraphicFramePr>
        <p:xfrm>
          <a:off x="3584575" y="3705225"/>
          <a:ext cx="207963" cy="125413"/>
        </p:xfrm>
        <a:graphic>
          <a:graphicData uri="http://schemas.openxmlformats.org/presentationml/2006/ole">
            <mc:AlternateContent xmlns:mc="http://schemas.openxmlformats.org/markup-compatibility/2006">
              <mc:Choice xmlns:v="urn:schemas-microsoft-com:vml" Requires="v">
                <p:oleObj spid="_x0000_s177201" name="Equation" r:id="rId17" imgW="126720" imgH="75960" progId="Equation.3">
                  <p:embed/>
                </p:oleObj>
              </mc:Choice>
              <mc:Fallback>
                <p:oleObj name="Equation" r:id="rId17" imgW="126720" imgH="75960" progId="Equation.3">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4575" y="3705225"/>
                        <a:ext cx="207963" cy="125413"/>
                      </a:xfrm>
                      <a:prstGeom prst="rect">
                        <a:avLst/>
                      </a:prstGeom>
                      <a:solidFill>
                        <a:srgbClr val="66FFFF"/>
                      </a:solidFill>
                    </p:spPr>
                  </p:pic>
                </p:oleObj>
              </mc:Fallback>
            </mc:AlternateContent>
          </a:graphicData>
        </a:graphic>
      </p:graphicFrame>
      <p:sp>
        <p:nvSpPr>
          <p:cNvPr id="48145" name="Text Box 17"/>
          <p:cNvSpPr txBox="1">
            <a:spLocks noChangeArrowheads="1"/>
          </p:cNvSpPr>
          <p:nvPr/>
        </p:nvSpPr>
        <p:spPr bwMode="auto">
          <a:xfrm>
            <a:off x="4194175" y="4848225"/>
            <a:ext cx="4191000" cy="1200329"/>
          </a:xfrm>
          <a:prstGeom prst="rect">
            <a:avLst/>
          </a:prstGeom>
          <a:noFill/>
          <a:ln w="9525">
            <a:noFill/>
            <a:miter lim="800000"/>
            <a:headEnd/>
            <a:tailEnd/>
          </a:ln>
          <a:effectLst/>
        </p:spPr>
        <p:txBody>
          <a:bodyPr>
            <a:spAutoFit/>
          </a:bodyPr>
          <a:lstStyle/>
          <a:p>
            <a:pPr>
              <a:spcBef>
                <a:spcPct val="50000"/>
              </a:spcBef>
            </a:pPr>
            <a:r>
              <a:rPr kumimoji="1" lang="en-US" altLang="zh-CN" sz="2400" b="1" dirty="0">
                <a:latin typeface="Times New Roman" pitchFamily="18" charset="0"/>
              </a:rPr>
              <a:t>    </a:t>
            </a:r>
            <a:r>
              <a:rPr kumimoji="1" lang="en-US" altLang="zh-CN" sz="2400" b="1" dirty="0" smtClean="0">
                <a:latin typeface="Times New Roman" pitchFamily="18" charset="0"/>
              </a:rPr>
              <a:t>    </a:t>
            </a:r>
            <a:r>
              <a:rPr kumimoji="1" lang="zh-CN" altLang="en-US" sz="2400" b="1" dirty="0" smtClean="0">
                <a:latin typeface="Times New Roman" pitchFamily="18" charset="0"/>
              </a:rPr>
              <a:t>若</a:t>
            </a:r>
            <a:r>
              <a:rPr kumimoji="1" lang="zh-CN" altLang="en-US" sz="2400" b="1" dirty="0">
                <a:latin typeface="Times New Roman" pitchFamily="18" charset="0"/>
              </a:rPr>
              <a:t>集成运放的同相输入端与反相输入端互换，则</a:t>
            </a:r>
            <a:r>
              <a:rPr kumimoji="1" lang="en-US" altLang="zh-CN" sz="2400" b="1" i="1" dirty="0">
                <a:latin typeface="Times New Roman" pitchFamily="18" charset="0"/>
              </a:rPr>
              <a:t>k</a:t>
            </a:r>
            <a:r>
              <a:rPr kumimoji="1" lang="zh-CN" altLang="en-US" sz="2400" b="1" dirty="0">
                <a:latin typeface="宋体" charset="-122"/>
              </a:rPr>
              <a:t>和</a:t>
            </a:r>
            <a:r>
              <a:rPr kumimoji="1" lang="en-US" altLang="zh-CN" sz="2400" b="1" i="1" dirty="0">
                <a:latin typeface="Times New Roman" pitchFamily="18" charset="0"/>
              </a:rPr>
              <a:t>u</a:t>
            </a:r>
            <a:r>
              <a:rPr kumimoji="1" lang="en-US" altLang="zh-CN" sz="2400" b="1" baseline="-25000" dirty="0">
                <a:latin typeface="Times New Roman" pitchFamily="18" charset="0"/>
              </a:rPr>
              <a:t>I2</a:t>
            </a:r>
            <a:r>
              <a:rPr kumimoji="1" lang="zh-CN" altLang="zh-CN" sz="2400" b="1" dirty="0">
                <a:latin typeface="宋体" charset="-122"/>
              </a:rPr>
              <a:t>的极性应如何？</a:t>
            </a:r>
            <a:endParaRPr kumimoji="1" lang="zh-CN" altLang="en-US" sz="2400" b="1" dirty="0">
              <a:latin typeface="宋体" charset="-122"/>
            </a:endParaRPr>
          </a:p>
        </p:txBody>
      </p:sp>
      <p:graphicFrame>
        <p:nvGraphicFramePr>
          <p:cNvPr id="48146" name="Object 18"/>
          <p:cNvGraphicFramePr>
            <a:graphicFrameLocks noChangeAspect="1"/>
          </p:cNvGraphicFramePr>
          <p:nvPr/>
        </p:nvGraphicFramePr>
        <p:xfrm>
          <a:off x="5718175" y="2943225"/>
          <a:ext cx="1419225" cy="963613"/>
        </p:xfrm>
        <a:graphic>
          <a:graphicData uri="http://schemas.openxmlformats.org/presentationml/2006/ole">
            <mc:AlternateContent xmlns:mc="http://schemas.openxmlformats.org/markup-compatibility/2006">
              <mc:Choice xmlns:v="urn:schemas-microsoft-com:vml" Requires="v">
                <p:oleObj spid="_x0000_s177202" name="Equation" r:id="rId18" imgW="672840" imgH="457200" progId="Equation.3">
                  <p:embed/>
                </p:oleObj>
              </mc:Choice>
              <mc:Fallback>
                <p:oleObj name="Equation" r:id="rId18" imgW="672840" imgH="457200" progId="Equation.3">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18175" y="2943225"/>
                        <a:ext cx="1419225" cy="963613"/>
                      </a:xfrm>
                      <a:prstGeom prst="rect">
                        <a:avLst/>
                      </a:prstGeom>
                      <a:solidFill>
                        <a:srgbClr val="FFFFFF"/>
                      </a:solidFill>
                    </p:spPr>
                  </p:pic>
                </p:oleObj>
              </mc:Fallback>
            </mc:AlternateContent>
          </a:graphicData>
        </a:graphic>
      </p:graphicFrame>
      <p:graphicFrame>
        <p:nvGraphicFramePr>
          <p:cNvPr id="48147" name="Object 19"/>
          <p:cNvGraphicFramePr>
            <a:graphicFrameLocks noChangeAspect="1"/>
          </p:cNvGraphicFramePr>
          <p:nvPr/>
        </p:nvGraphicFramePr>
        <p:xfrm>
          <a:off x="4572000" y="3933825"/>
          <a:ext cx="3105150" cy="909638"/>
        </p:xfrm>
        <a:graphic>
          <a:graphicData uri="http://schemas.openxmlformats.org/presentationml/2006/ole">
            <mc:AlternateContent xmlns:mc="http://schemas.openxmlformats.org/markup-compatibility/2006">
              <mc:Choice xmlns:v="urn:schemas-microsoft-com:vml" Requires="v">
                <p:oleObj spid="_x0000_s177203" name="公式" r:id="rId20" imgW="1473120" imgH="431640" progId="Equation.3">
                  <p:embed/>
                </p:oleObj>
              </mc:Choice>
              <mc:Fallback>
                <p:oleObj name="公式" r:id="rId20" imgW="1473120" imgH="431640" progId="Equation.3">
                  <p:embed/>
                  <p:pic>
                    <p:nvPicPr>
                      <p:cNvPr id="0" name="Picture 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72000" y="3933825"/>
                        <a:ext cx="3105150" cy="909638"/>
                      </a:xfrm>
                      <a:prstGeom prst="rect">
                        <a:avLst/>
                      </a:prstGeom>
                      <a:solidFill>
                        <a:srgbClr val="FFFFFF"/>
                      </a:solidFill>
                    </p:spPr>
                  </p:pic>
                </p:oleObj>
              </mc:Fallback>
            </mc:AlternateContent>
          </a:graphicData>
        </a:graphic>
      </p:graphicFrame>
      <p:grpSp>
        <p:nvGrpSpPr>
          <p:cNvPr id="4" name="Group 20"/>
          <p:cNvGrpSpPr>
            <a:grpSpLocks/>
          </p:cNvGrpSpPr>
          <p:nvPr/>
        </p:nvGrpSpPr>
        <p:grpSpPr bwMode="auto">
          <a:xfrm>
            <a:off x="6662738" y="3189288"/>
            <a:ext cx="2160587" cy="1439862"/>
            <a:chOff x="4195" y="1979"/>
            <a:chExt cx="1361" cy="907"/>
          </a:xfrm>
        </p:grpSpPr>
        <p:sp>
          <p:nvSpPr>
            <p:cNvPr id="48149" name="Oval 21"/>
            <p:cNvSpPr>
              <a:spLocks noChangeArrowheads="1"/>
            </p:cNvSpPr>
            <p:nvPr/>
          </p:nvSpPr>
          <p:spPr bwMode="auto">
            <a:xfrm>
              <a:off x="4195" y="2568"/>
              <a:ext cx="137" cy="318"/>
            </a:xfrm>
            <a:prstGeom prst="ellipse">
              <a:avLst/>
            </a:prstGeom>
            <a:noFill/>
            <a:ln w="28575">
              <a:solidFill>
                <a:srgbClr val="FF0000"/>
              </a:solidFill>
              <a:round/>
              <a:headEnd/>
              <a:tailEnd/>
            </a:ln>
            <a:effectLst/>
          </p:spPr>
          <p:txBody>
            <a:bodyPr wrap="none" anchor="ctr"/>
            <a:lstStyle/>
            <a:p>
              <a:endParaRPr lang="zh-CN" altLang="en-US"/>
            </a:p>
          </p:txBody>
        </p:sp>
        <p:sp>
          <p:nvSpPr>
            <p:cNvPr id="48150" name="Oval 22"/>
            <p:cNvSpPr>
              <a:spLocks noChangeArrowheads="1"/>
            </p:cNvSpPr>
            <p:nvPr/>
          </p:nvSpPr>
          <p:spPr bwMode="auto">
            <a:xfrm>
              <a:off x="4332" y="2568"/>
              <a:ext cx="227" cy="318"/>
            </a:xfrm>
            <a:prstGeom prst="ellipse">
              <a:avLst/>
            </a:prstGeom>
            <a:noFill/>
            <a:ln w="28575">
              <a:solidFill>
                <a:srgbClr val="FF0000"/>
              </a:solidFill>
              <a:round/>
              <a:headEnd/>
              <a:tailEnd/>
            </a:ln>
            <a:effectLst/>
          </p:spPr>
          <p:txBody>
            <a:bodyPr wrap="none" anchor="ctr"/>
            <a:lstStyle/>
            <a:p>
              <a:endParaRPr lang="zh-CN" altLang="en-US"/>
            </a:p>
          </p:txBody>
        </p:sp>
        <p:sp>
          <p:nvSpPr>
            <p:cNvPr id="48151" name="AutoShape 23"/>
            <p:cNvSpPr>
              <a:spLocks/>
            </p:cNvSpPr>
            <p:nvPr/>
          </p:nvSpPr>
          <p:spPr bwMode="auto">
            <a:xfrm>
              <a:off x="4742" y="1979"/>
              <a:ext cx="814" cy="538"/>
            </a:xfrm>
            <a:prstGeom prst="borderCallout1">
              <a:avLst>
                <a:gd name="adj1" fmla="val 13384"/>
                <a:gd name="adj2" fmla="val -5898"/>
                <a:gd name="adj3" fmla="val 109481"/>
                <a:gd name="adj4" fmla="val -28134"/>
              </a:avLst>
            </a:prstGeom>
            <a:solidFill>
              <a:srgbClr val="FFFFCC"/>
            </a:solidFill>
            <a:ln w="19050">
              <a:solidFill>
                <a:srgbClr val="FF0000"/>
              </a:solidFill>
              <a:miter lim="800000"/>
              <a:headEnd/>
              <a:tailEnd/>
            </a:ln>
            <a:effectLst/>
          </p:spPr>
          <p:txBody>
            <a:bodyPr/>
            <a:lstStyle/>
            <a:p>
              <a:pPr algn="ctr"/>
              <a:r>
                <a:rPr lang="zh-CN" altLang="en-US" sz="2400" b="1"/>
                <a:t>条件：同极性</a:t>
              </a:r>
            </a:p>
          </p:txBody>
        </p:sp>
        <p:sp>
          <p:nvSpPr>
            <p:cNvPr id="48152" name="Line 24"/>
            <p:cNvSpPr>
              <a:spLocks noChangeShapeType="1"/>
            </p:cNvSpPr>
            <p:nvPr/>
          </p:nvSpPr>
          <p:spPr bwMode="auto">
            <a:xfrm flipV="1">
              <a:off x="4286" y="2069"/>
              <a:ext cx="408" cy="499"/>
            </a:xfrm>
            <a:prstGeom prst="line">
              <a:avLst/>
            </a:prstGeom>
            <a:noFill/>
            <a:ln w="19050">
              <a:solidFill>
                <a:srgbClr val="FF00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135"/>
                                        </p:tgtEl>
                                        <p:attrNameLst>
                                          <p:attrName>style.visibility</p:attrName>
                                        </p:attrNameLst>
                                      </p:cBhvr>
                                      <p:to>
                                        <p:strVal val="visible"/>
                                      </p:to>
                                    </p:set>
                                    <p:animEffect transition="in" filter="wipe(left)">
                                      <p:cBhvr>
                                        <p:cTn id="7" dur="500"/>
                                        <p:tgtEl>
                                          <p:spTgt spid="481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4"/>
                                        </p:tgtEl>
                                        <p:attrNameLst>
                                          <p:attrName>style.visibility</p:attrName>
                                        </p:attrNameLst>
                                      </p:cBhvr>
                                      <p:to>
                                        <p:strVal val="visible"/>
                                      </p:to>
                                    </p:set>
                                    <p:animEffect transition="in" filter="wipe(left)">
                                      <p:cBhvr>
                                        <p:cTn id="12" dur="500"/>
                                        <p:tgtEl>
                                          <p:spTgt spid="481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0">
                                            <p:txEl>
                                              <p:pRg st="0" end="0"/>
                                            </p:txEl>
                                          </p:spTgt>
                                        </p:tgtEl>
                                        <p:attrNameLst>
                                          <p:attrName>style.visibility</p:attrName>
                                        </p:attrNameLst>
                                      </p:cBhvr>
                                      <p:to>
                                        <p:strVal val="visible"/>
                                      </p:to>
                                    </p:set>
                                    <p:animEffect transition="in" filter="wipe(left)">
                                      <p:cBhvr>
                                        <p:cTn id="17" dur="500"/>
                                        <p:tgtEl>
                                          <p:spTgt spid="4813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481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4814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4814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8131"/>
                                        </p:tgtEl>
                                        <p:attrNameLst>
                                          <p:attrName>style.visibility</p:attrName>
                                        </p:attrNameLst>
                                      </p:cBhvr>
                                      <p:to>
                                        <p:strVal val="visible"/>
                                      </p:to>
                                    </p:set>
                                    <p:animEffect transition="in" filter="wipe(left)">
                                      <p:cBhvr>
                                        <p:cTn id="44" dur="500"/>
                                        <p:tgtEl>
                                          <p:spTgt spid="4813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8146"/>
                                        </p:tgtEl>
                                        <p:attrNameLst>
                                          <p:attrName>style.visibility</p:attrName>
                                        </p:attrNameLst>
                                      </p:cBhvr>
                                      <p:to>
                                        <p:strVal val="visible"/>
                                      </p:to>
                                    </p:set>
                                    <p:animEffect transition="in" filter="wipe(left)">
                                      <p:cBhvr>
                                        <p:cTn id="49" dur="500"/>
                                        <p:tgtEl>
                                          <p:spTgt spid="4814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8147"/>
                                        </p:tgtEl>
                                        <p:attrNameLst>
                                          <p:attrName>style.visibility</p:attrName>
                                        </p:attrNameLst>
                                      </p:cBhvr>
                                      <p:to>
                                        <p:strVal val="visible"/>
                                      </p:to>
                                    </p:set>
                                    <p:animEffect transition="in" filter="wipe(left)">
                                      <p:cBhvr>
                                        <p:cTn id="54" dur="500"/>
                                        <p:tgtEl>
                                          <p:spTgt spid="4814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down)">
                                      <p:cBhvr>
                                        <p:cTn id="59" dur="5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48133"/>
                                        </p:tgtEl>
                                        <p:attrNameLst>
                                          <p:attrName>style.visibility</p:attrName>
                                        </p:attrNameLst>
                                      </p:cBhvr>
                                      <p:to>
                                        <p:strVal val="visible"/>
                                      </p:to>
                                    </p:set>
                                    <p:animEffect transition="in" filter="wipe(left)">
                                      <p:cBhvr>
                                        <p:cTn id="64" dur="500"/>
                                        <p:tgtEl>
                                          <p:spTgt spid="4813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8145"/>
                                        </p:tgtEl>
                                        <p:attrNameLst>
                                          <p:attrName>style.visibility</p:attrName>
                                        </p:attrNameLst>
                                      </p:cBhvr>
                                      <p:to>
                                        <p:strVal val="visible"/>
                                      </p:to>
                                    </p:set>
                                    <p:animEffect transition="in" filter="wipe(left)">
                                      <p:cBhvr>
                                        <p:cTn id="69" dur="500"/>
                                        <p:tgtEl>
                                          <p:spTgt spid="48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autoUpdateAnimBg="0"/>
      <p:bldP spid="48134" grpId="0" animBg="1" autoUpdateAnimBg="0"/>
      <p:bldP spid="4814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50824" y="714356"/>
            <a:ext cx="7250133" cy="574694"/>
          </a:xfrm>
          <a:prstGeom prst="rect">
            <a:avLst/>
          </a:prstGeom>
          <a:noFill/>
          <a:ln w="9525">
            <a:noFill/>
            <a:miter lim="800000"/>
            <a:headEnd/>
            <a:tailEnd/>
          </a:ln>
          <a:effectLst/>
        </p:spPr>
        <p:txBody>
          <a:bodyPr anchor="ctr"/>
          <a:lstStyle/>
          <a:p>
            <a:r>
              <a:rPr lang="zh-CN" altLang="en-US" sz="3600" dirty="0">
                <a:solidFill>
                  <a:schemeClr val="tx2"/>
                </a:solidFill>
                <a:ea typeface="华文行楷" pitchFamily="2" charset="-122"/>
              </a:rPr>
              <a:t>电子</a:t>
            </a:r>
            <a:r>
              <a:rPr lang="zh-CN" altLang="en-US" sz="3600" dirty="0" smtClean="0">
                <a:solidFill>
                  <a:schemeClr val="tx2"/>
                </a:solidFill>
                <a:ea typeface="华文行楷" pitchFamily="2" charset="-122"/>
              </a:rPr>
              <a:t>信息系统</a:t>
            </a:r>
            <a:r>
              <a:rPr lang="zh-CN" altLang="en-US" sz="3200" dirty="0" smtClean="0">
                <a:solidFill>
                  <a:schemeClr val="tx2"/>
                </a:solidFill>
                <a:ea typeface="华文行楷" pitchFamily="2" charset="-122"/>
              </a:rPr>
              <a:t>（后四章内容分布）</a:t>
            </a:r>
            <a:endParaRPr lang="zh-CN" altLang="en-US" sz="3200" dirty="0">
              <a:solidFill>
                <a:schemeClr val="tx2"/>
              </a:solidFill>
              <a:ea typeface="华文行楷" pitchFamily="2" charset="-122"/>
            </a:endParaRPr>
          </a:p>
        </p:txBody>
      </p:sp>
      <p:sp>
        <p:nvSpPr>
          <p:cNvPr id="21512" name="Rectangle 8"/>
          <p:cNvSpPr>
            <a:spLocks noChangeArrowheads="1"/>
          </p:cNvSpPr>
          <p:nvPr/>
        </p:nvSpPr>
        <p:spPr bwMode="auto">
          <a:xfrm>
            <a:off x="-36513" y="3128963"/>
            <a:ext cx="9144001" cy="0"/>
          </a:xfrm>
          <a:prstGeom prst="rect">
            <a:avLst/>
          </a:prstGeom>
          <a:noFill/>
          <a:ln w="9525">
            <a:noFill/>
            <a:miter lim="800000"/>
            <a:headEnd/>
            <a:tailEnd/>
          </a:ln>
          <a:effectLst/>
        </p:spPr>
        <p:txBody>
          <a:bodyPr wrap="none" anchor="ctr">
            <a:spAutoFit/>
          </a:bodyPr>
          <a:lstStyle/>
          <a:p>
            <a:endParaRPr lang="zh-CN" altLang="en-US"/>
          </a:p>
        </p:txBody>
      </p:sp>
      <p:sp>
        <p:nvSpPr>
          <p:cNvPr id="21513" name="Rectangle 9"/>
          <p:cNvSpPr>
            <a:spLocks noChangeArrowheads="1"/>
          </p:cNvSpPr>
          <p:nvPr/>
        </p:nvSpPr>
        <p:spPr bwMode="auto">
          <a:xfrm>
            <a:off x="-36513" y="3190875"/>
            <a:ext cx="9144001" cy="0"/>
          </a:xfrm>
          <a:prstGeom prst="rect">
            <a:avLst/>
          </a:prstGeom>
          <a:noFill/>
          <a:ln w="9525">
            <a:noFill/>
            <a:miter lim="800000"/>
            <a:headEnd/>
            <a:tailEnd/>
          </a:ln>
          <a:effectLst/>
        </p:spPr>
        <p:txBody>
          <a:bodyPr wrap="none" anchor="ctr">
            <a:spAutoFit/>
          </a:bodyPr>
          <a:lstStyle/>
          <a:p>
            <a:endParaRPr lang="zh-CN" altLang="en-US"/>
          </a:p>
        </p:txBody>
      </p:sp>
      <p:sp>
        <p:nvSpPr>
          <p:cNvPr id="21514" name="AutoShape 10"/>
          <p:cNvSpPr>
            <a:spLocks noChangeArrowheads="1"/>
          </p:cNvSpPr>
          <p:nvPr/>
        </p:nvSpPr>
        <p:spPr bwMode="auto">
          <a:xfrm>
            <a:off x="935038" y="3429000"/>
            <a:ext cx="7597775" cy="1295400"/>
          </a:xfrm>
          <a:prstGeom prst="roundRect">
            <a:avLst>
              <a:gd name="adj" fmla="val 16667"/>
            </a:avLst>
          </a:prstGeom>
          <a:noFill/>
          <a:ln w="19050">
            <a:solidFill>
              <a:srgbClr val="FF0000"/>
            </a:solidFill>
            <a:prstDash val="dash"/>
            <a:round/>
            <a:headEnd/>
            <a:tailEnd/>
          </a:ln>
          <a:effectLst/>
        </p:spPr>
        <p:txBody>
          <a:bodyPr wrap="none" anchor="ctr"/>
          <a:lstStyle/>
          <a:p>
            <a:pPr algn="ctr"/>
            <a:endParaRPr kumimoji="1" lang="zh-CN" altLang="zh-CN" sz="2400">
              <a:solidFill>
                <a:srgbClr val="FF0000"/>
              </a:solidFill>
              <a:latin typeface="Times New Roman" pitchFamily="18" charset="0"/>
            </a:endParaRPr>
          </a:p>
        </p:txBody>
      </p:sp>
      <p:graphicFrame>
        <p:nvGraphicFramePr>
          <p:cNvPr id="21515" name="Object 11"/>
          <p:cNvGraphicFramePr>
            <a:graphicFrameLocks noChangeAspect="1"/>
          </p:cNvGraphicFramePr>
          <p:nvPr/>
        </p:nvGraphicFramePr>
        <p:xfrm>
          <a:off x="1042988" y="3500438"/>
          <a:ext cx="7559675" cy="1111250"/>
        </p:xfrm>
        <a:graphic>
          <a:graphicData uri="http://schemas.openxmlformats.org/presentationml/2006/ole">
            <mc:AlternateContent xmlns:mc="http://schemas.openxmlformats.org/markup-compatibility/2006">
              <mc:Choice xmlns:v="urn:schemas-microsoft-com:vml" Requires="v">
                <p:oleObj spid="_x0000_s155658" name="Visio" r:id="rId3" imgW="4287477" imgH="1749488" progId="">
                  <p:embed/>
                </p:oleObj>
              </mc:Choice>
              <mc:Fallback>
                <p:oleObj name="Visio" r:id="rId3" imgW="4287477" imgH="174948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l="1822" t="6107" b="58289"/>
                      <a:stretch>
                        <a:fillRect/>
                      </a:stretch>
                    </p:blipFill>
                    <p:spPr bwMode="auto">
                      <a:xfrm>
                        <a:off x="1042988" y="3500438"/>
                        <a:ext cx="755967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21516" name="Rectangle 12"/>
          <p:cNvSpPr>
            <a:spLocks noChangeArrowheads="1"/>
          </p:cNvSpPr>
          <p:nvPr/>
        </p:nvSpPr>
        <p:spPr bwMode="auto">
          <a:xfrm>
            <a:off x="-36513" y="3062288"/>
            <a:ext cx="9144001"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1517" name="Object 13"/>
          <p:cNvGraphicFramePr>
            <a:graphicFrameLocks noChangeAspect="1"/>
          </p:cNvGraphicFramePr>
          <p:nvPr/>
        </p:nvGraphicFramePr>
        <p:xfrm>
          <a:off x="3059113" y="4579938"/>
          <a:ext cx="5400675" cy="1684337"/>
        </p:xfrm>
        <a:graphic>
          <a:graphicData uri="http://schemas.openxmlformats.org/presentationml/2006/ole">
            <mc:AlternateContent xmlns:mc="http://schemas.openxmlformats.org/markup-compatibility/2006">
              <mc:Choice xmlns:v="urn:schemas-microsoft-com:vml" Requires="v">
                <p:oleObj spid="_x0000_s155659" name="Visio" r:id="rId5" imgW="4287477" imgH="1749488" progId="">
                  <p:embed/>
                </p:oleObj>
              </mc:Choice>
              <mc:Fallback>
                <p:oleObj name="Visio" r:id="rId5" imgW="4287477" imgH="1749488"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l="27835" t="40967" r="1875" b="5106"/>
                      <a:stretch>
                        <a:fillRect/>
                      </a:stretch>
                    </p:blipFill>
                    <p:spPr bwMode="auto">
                      <a:xfrm>
                        <a:off x="3059113" y="4579938"/>
                        <a:ext cx="5400675" cy="168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8" name="AutoShape 14"/>
          <p:cNvSpPr>
            <a:spLocks/>
          </p:cNvSpPr>
          <p:nvPr/>
        </p:nvSpPr>
        <p:spPr bwMode="auto">
          <a:xfrm>
            <a:off x="468313" y="2347913"/>
            <a:ext cx="1058862" cy="720725"/>
          </a:xfrm>
          <a:prstGeom prst="borderCallout1">
            <a:avLst>
              <a:gd name="adj1" fmla="val 15861"/>
              <a:gd name="adj2" fmla="val 107194"/>
              <a:gd name="adj3" fmla="val 177434"/>
              <a:gd name="adj4" fmla="val 131221"/>
            </a:avLst>
          </a:prstGeom>
          <a:solidFill>
            <a:srgbClr val="66FFFF"/>
          </a:solidFill>
          <a:ln w="19050">
            <a:solidFill>
              <a:srgbClr val="FF0000"/>
            </a:solidFill>
            <a:miter lim="800000"/>
            <a:headEnd/>
            <a:tailEnd/>
          </a:ln>
          <a:effectLst/>
        </p:spPr>
        <p:txBody>
          <a:bodyPr/>
          <a:lstStyle/>
          <a:p>
            <a:pPr algn="ctr"/>
            <a:r>
              <a:rPr lang="zh-CN" altLang="en-US" sz="2000" b="1">
                <a:solidFill>
                  <a:srgbClr val="000000"/>
                </a:solidFill>
                <a:latin typeface="Times New Roman" pitchFamily="18" charset="0"/>
              </a:rPr>
              <a:t>传感器接收器</a:t>
            </a:r>
          </a:p>
        </p:txBody>
      </p:sp>
      <p:sp>
        <p:nvSpPr>
          <p:cNvPr id="21519" name="AutoShape 15"/>
          <p:cNvSpPr>
            <a:spLocks/>
          </p:cNvSpPr>
          <p:nvPr/>
        </p:nvSpPr>
        <p:spPr bwMode="auto">
          <a:xfrm>
            <a:off x="2195513" y="2347913"/>
            <a:ext cx="1295400" cy="720725"/>
          </a:xfrm>
          <a:prstGeom prst="borderCallout1">
            <a:avLst>
              <a:gd name="adj1" fmla="val 15861"/>
              <a:gd name="adj2" fmla="val 105884"/>
              <a:gd name="adj3" fmla="val 170481"/>
              <a:gd name="adj4" fmla="val 126830"/>
            </a:avLst>
          </a:prstGeom>
          <a:solidFill>
            <a:srgbClr val="66FFFF"/>
          </a:solidFill>
          <a:ln w="19050">
            <a:solidFill>
              <a:srgbClr val="FF0000"/>
            </a:solidFill>
            <a:miter lim="800000"/>
            <a:headEnd/>
            <a:tailEnd/>
          </a:ln>
          <a:effectLst/>
        </p:spPr>
        <p:txBody>
          <a:bodyPr/>
          <a:lstStyle/>
          <a:p>
            <a:pPr algn="ctr"/>
            <a:r>
              <a:rPr lang="zh-CN" altLang="en-US" sz="2000" b="1">
                <a:solidFill>
                  <a:srgbClr val="000000"/>
                </a:solidFill>
                <a:latin typeface="Times New Roman" pitchFamily="18" charset="0"/>
              </a:rPr>
              <a:t>隔离、滤波、放大</a:t>
            </a:r>
          </a:p>
        </p:txBody>
      </p:sp>
      <p:sp>
        <p:nvSpPr>
          <p:cNvPr id="21520" name="AutoShape 16"/>
          <p:cNvSpPr>
            <a:spLocks/>
          </p:cNvSpPr>
          <p:nvPr/>
        </p:nvSpPr>
        <p:spPr bwMode="auto">
          <a:xfrm>
            <a:off x="4211638" y="2347913"/>
            <a:ext cx="1296987" cy="720725"/>
          </a:xfrm>
          <a:prstGeom prst="borderCallout1">
            <a:avLst>
              <a:gd name="adj1" fmla="val 15861"/>
              <a:gd name="adj2" fmla="val 105875"/>
              <a:gd name="adj3" fmla="val 173409"/>
              <a:gd name="adj4" fmla="val 126188"/>
            </a:avLst>
          </a:prstGeom>
          <a:solidFill>
            <a:srgbClr val="66FFFF"/>
          </a:solidFill>
          <a:ln w="19050">
            <a:solidFill>
              <a:srgbClr val="FF0000"/>
            </a:solidFill>
            <a:miter lim="800000"/>
            <a:headEnd/>
            <a:tailEnd/>
          </a:ln>
          <a:effectLst/>
        </p:spPr>
        <p:txBody>
          <a:bodyPr/>
          <a:lstStyle/>
          <a:p>
            <a:pPr algn="ctr"/>
            <a:r>
              <a:rPr lang="zh-CN" altLang="en-US" sz="2000" b="1">
                <a:solidFill>
                  <a:srgbClr val="000000"/>
                </a:solidFill>
                <a:latin typeface="Times New Roman" pitchFamily="18" charset="0"/>
              </a:rPr>
              <a:t>运算、转换、比较</a:t>
            </a:r>
          </a:p>
        </p:txBody>
      </p:sp>
      <p:sp>
        <p:nvSpPr>
          <p:cNvPr id="21521" name="AutoShape 17"/>
          <p:cNvSpPr>
            <a:spLocks/>
          </p:cNvSpPr>
          <p:nvPr/>
        </p:nvSpPr>
        <p:spPr bwMode="auto">
          <a:xfrm>
            <a:off x="6084888" y="2492375"/>
            <a:ext cx="914400" cy="431800"/>
          </a:xfrm>
          <a:prstGeom prst="borderCallout1">
            <a:avLst>
              <a:gd name="adj1" fmla="val 26472"/>
              <a:gd name="adj2" fmla="val 108333"/>
              <a:gd name="adj3" fmla="val 257646"/>
              <a:gd name="adj4" fmla="val 142925"/>
            </a:avLst>
          </a:prstGeom>
          <a:solidFill>
            <a:srgbClr val="66FFFF"/>
          </a:solidFill>
          <a:ln w="19050">
            <a:solidFill>
              <a:srgbClr val="FF0000"/>
            </a:solidFill>
            <a:miter lim="800000"/>
            <a:headEnd/>
            <a:tailEnd/>
          </a:ln>
          <a:effectLst/>
        </p:spPr>
        <p:txBody>
          <a:bodyPr/>
          <a:lstStyle/>
          <a:p>
            <a:pPr algn="ctr"/>
            <a:r>
              <a:rPr kumimoji="1" lang="zh-CN" altLang="en-US" sz="2000" b="1">
                <a:latin typeface="Times New Roman" pitchFamily="18" charset="0"/>
              </a:rPr>
              <a:t>功放</a:t>
            </a:r>
          </a:p>
        </p:txBody>
      </p:sp>
      <p:grpSp>
        <p:nvGrpSpPr>
          <p:cNvPr id="2" name="Group 18"/>
          <p:cNvGrpSpPr>
            <a:grpSpLocks/>
          </p:cNvGrpSpPr>
          <p:nvPr/>
        </p:nvGrpSpPr>
        <p:grpSpPr bwMode="auto">
          <a:xfrm>
            <a:off x="7164388" y="2492375"/>
            <a:ext cx="1728787" cy="415925"/>
            <a:chOff x="4513" y="981"/>
            <a:chExt cx="1089" cy="262"/>
          </a:xfrm>
        </p:grpSpPr>
        <p:sp>
          <p:nvSpPr>
            <p:cNvPr id="21523" name="AutoShape 19"/>
            <p:cNvSpPr>
              <a:spLocks noChangeArrowheads="1"/>
            </p:cNvSpPr>
            <p:nvPr/>
          </p:nvSpPr>
          <p:spPr bwMode="auto">
            <a:xfrm>
              <a:off x="4513" y="1071"/>
              <a:ext cx="227" cy="91"/>
            </a:xfrm>
            <a:prstGeom prst="rightArrow">
              <a:avLst>
                <a:gd name="adj1" fmla="val 50000"/>
                <a:gd name="adj2" fmla="val 62363"/>
              </a:avLst>
            </a:prstGeom>
            <a:solidFill>
              <a:srgbClr val="66FFFF"/>
            </a:solidFill>
            <a:ln w="19050">
              <a:solidFill>
                <a:srgbClr val="FF0000"/>
              </a:solidFill>
              <a:miter lim="800000"/>
              <a:headEnd/>
              <a:tailEnd/>
            </a:ln>
            <a:effectLst/>
          </p:spPr>
          <p:txBody>
            <a:bodyPr wrap="none" anchor="ctr"/>
            <a:lstStyle/>
            <a:p>
              <a:endParaRPr lang="zh-CN" altLang="en-US"/>
            </a:p>
          </p:txBody>
        </p:sp>
        <p:sp>
          <p:nvSpPr>
            <p:cNvPr id="21524" name="Text Box 20"/>
            <p:cNvSpPr txBox="1">
              <a:spLocks noChangeArrowheads="1"/>
            </p:cNvSpPr>
            <p:nvPr/>
          </p:nvSpPr>
          <p:spPr bwMode="auto">
            <a:xfrm>
              <a:off x="4785" y="981"/>
              <a:ext cx="817" cy="262"/>
            </a:xfrm>
            <a:prstGeom prst="rect">
              <a:avLst/>
            </a:prstGeom>
            <a:solidFill>
              <a:srgbClr val="66FFFF"/>
            </a:solidFill>
            <a:ln w="19050">
              <a:solidFill>
                <a:srgbClr val="FF0000"/>
              </a:solidFill>
              <a:miter lim="800000"/>
              <a:headEnd/>
              <a:tailEnd/>
            </a:ln>
            <a:effectLst/>
          </p:spPr>
          <p:txBody>
            <a:bodyPr>
              <a:spAutoFit/>
            </a:bodyPr>
            <a:lstStyle/>
            <a:p>
              <a:pPr algn="ctr">
                <a:spcBef>
                  <a:spcPct val="50000"/>
                </a:spcBef>
              </a:pPr>
              <a:r>
                <a:rPr kumimoji="1" lang="zh-CN" altLang="en-US" sz="2000" b="1">
                  <a:latin typeface="Times New Roman" pitchFamily="18" charset="0"/>
                </a:rPr>
                <a:t>执行机构</a:t>
              </a:r>
            </a:p>
          </p:txBody>
        </p:sp>
      </p:grpSp>
      <p:grpSp>
        <p:nvGrpSpPr>
          <p:cNvPr id="3" name="Group 21"/>
          <p:cNvGrpSpPr>
            <a:grpSpLocks/>
          </p:cNvGrpSpPr>
          <p:nvPr/>
        </p:nvGrpSpPr>
        <p:grpSpPr bwMode="auto">
          <a:xfrm>
            <a:off x="935038" y="1482725"/>
            <a:ext cx="3455987" cy="936625"/>
            <a:chOff x="612" y="889"/>
            <a:chExt cx="2177" cy="590"/>
          </a:xfrm>
        </p:grpSpPr>
        <p:sp>
          <p:nvSpPr>
            <p:cNvPr id="21526" name="AutoShape 22"/>
            <p:cNvSpPr>
              <a:spLocks/>
            </p:cNvSpPr>
            <p:nvPr/>
          </p:nvSpPr>
          <p:spPr bwMode="auto">
            <a:xfrm>
              <a:off x="612" y="889"/>
              <a:ext cx="723" cy="299"/>
            </a:xfrm>
            <a:prstGeom prst="borderCallout1">
              <a:avLst>
                <a:gd name="adj1" fmla="val 24079"/>
                <a:gd name="adj2" fmla="val 106639"/>
                <a:gd name="adj3" fmla="val 199596"/>
                <a:gd name="adj4" fmla="val 200829"/>
              </a:avLst>
            </a:prstGeom>
            <a:solidFill>
              <a:srgbClr val="FFFFCC"/>
            </a:solidFill>
            <a:ln w="19050">
              <a:solidFill>
                <a:srgbClr val="FF0000"/>
              </a:solidFill>
              <a:miter lim="800000"/>
              <a:headEnd/>
              <a:tailEnd/>
            </a:ln>
            <a:effectLst/>
          </p:spPr>
          <p:txBody>
            <a:bodyPr/>
            <a:lstStyle/>
            <a:p>
              <a:pPr algn="ctr"/>
              <a:r>
                <a:rPr kumimoji="1" lang="zh-CN" altLang="en-US" sz="2000" b="1" dirty="0" smtClean="0">
                  <a:latin typeface="Times New Roman" pitchFamily="18" charset="0"/>
                </a:rPr>
                <a:t>第六章</a:t>
              </a:r>
              <a:r>
                <a:rPr kumimoji="1" lang="zh-CN" altLang="en-US" sz="2400" dirty="0" smtClean="0">
                  <a:latin typeface="Times New Roman" pitchFamily="18" charset="0"/>
                </a:rPr>
                <a:t> </a:t>
              </a:r>
              <a:endParaRPr kumimoji="1" lang="zh-CN" altLang="en-US" sz="2400" dirty="0">
                <a:latin typeface="Times New Roman" pitchFamily="18" charset="0"/>
              </a:endParaRPr>
            </a:p>
          </p:txBody>
        </p:sp>
        <p:sp>
          <p:nvSpPr>
            <p:cNvPr id="21527" name="Line 23"/>
            <p:cNvSpPr>
              <a:spLocks noChangeShapeType="1"/>
            </p:cNvSpPr>
            <p:nvPr/>
          </p:nvSpPr>
          <p:spPr bwMode="auto">
            <a:xfrm flipH="1" flipV="1">
              <a:off x="1383" y="935"/>
              <a:ext cx="1406" cy="544"/>
            </a:xfrm>
            <a:prstGeom prst="line">
              <a:avLst/>
            </a:prstGeom>
            <a:noFill/>
            <a:ln w="19050">
              <a:solidFill>
                <a:srgbClr val="FF0000"/>
              </a:solidFill>
              <a:round/>
              <a:headEnd/>
              <a:tailEnd/>
            </a:ln>
            <a:effectLst/>
          </p:spPr>
          <p:txBody>
            <a:bodyPr/>
            <a:lstStyle/>
            <a:p>
              <a:endParaRPr lang="zh-CN" altLang="en-US"/>
            </a:p>
          </p:txBody>
        </p:sp>
      </p:grpSp>
      <p:grpSp>
        <p:nvGrpSpPr>
          <p:cNvPr id="4" name="Group 24"/>
          <p:cNvGrpSpPr>
            <a:grpSpLocks/>
          </p:cNvGrpSpPr>
          <p:nvPr/>
        </p:nvGrpSpPr>
        <p:grpSpPr bwMode="auto">
          <a:xfrm>
            <a:off x="3527425" y="1482725"/>
            <a:ext cx="1512888" cy="1296988"/>
            <a:chOff x="2245" y="889"/>
            <a:chExt cx="953" cy="817"/>
          </a:xfrm>
        </p:grpSpPr>
        <p:sp>
          <p:nvSpPr>
            <p:cNvPr id="21529" name="AutoShape 25"/>
            <p:cNvSpPr>
              <a:spLocks/>
            </p:cNvSpPr>
            <p:nvPr/>
          </p:nvSpPr>
          <p:spPr bwMode="auto">
            <a:xfrm>
              <a:off x="2245" y="889"/>
              <a:ext cx="723" cy="299"/>
            </a:xfrm>
            <a:prstGeom prst="borderCallout1">
              <a:avLst>
                <a:gd name="adj1" fmla="val 24079"/>
                <a:gd name="adj2" fmla="val 106639"/>
                <a:gd name="adj3" fmla="val 193310"/>
                <a:gd name="adj4" fmla="val 152005"/>
              </a:avLst>
            </a:prstGeom>
            <a:solidFill>
              <a:srgbClr val="FFFFCC"/>
            </a:solidFill>
            <a:ln w="19050">
              <a:solidFill>
                <a:srgbClr val="FF0000"/>
              </a:solidFill>
              <a:miter lim="800000"/>
              <a:headEnd/>
              <a:tailEnd/>
            </a:ln>
            <a:effectLst/>
          </p:spPr>
          <p:txBody>
            <a:bodyPr/>
            <a:lstStyle/>
            <a:p>
              <a:pPr algn="ctr"/>
              <a:r>
                <a:rPr kumimoji="1" lang="zh-CN" altLang="en-US" sz="2000" b="1" dirty="0" smtClean="0">
                  <a:latin typeface="Times New Roman" pitchFamily="18" charset="0"/>
                </a:rPr>
                <a:t>第七章</a:t>
              </a:r>
              <a:endParaRPr kumimoji="1" lang="zh-CN" altLang="en-US" sz="2000" b="1" dirty="0">
                <a:latin typeface="Times New Roman" pitchFamily="18" charset="0"/>
              </a:endParaRPr>
            </a:p>
          </p:txBody>
        </p:sp>
        <p:sp>
          <p:nvSpPr>
            <p:cNvPr id="21530" name="Line 26"/>
            <p:cNvSpPr>
              <a:spLocks noChangeShapeType="1"/>
            </p:cNvSpPr>
            <p:nvPr/>
          </p:nvSpPr>
          <p:spPr bwMode="auto">
            <a:xfrm flipH="1" flipV="1">
              <a:off x="2993" y="990"/>
              <a:ext cx="205" cy="716"/>
            </a:xfrm>
            <a:prstGeom prst="line">
              <a:avLst/>
            </a:prstGeom>
            <a:noFill/>
            <a:ln w="19050">
              <a:solidFill>
                <a:srgbClr val="FF0000"/>
              </a:solidFill>
              <a:round/>
              <a:headEnd/>
              <a:tailEnd/>
            </a:ln>
            <a:effectLst/>
          </p:spPr>
          <p:txBody>
            <a:bodyPr/>
            <a:lstStyle/>
            <a:p>
              <a:endParaRPr lang="zh-CN" altLang="en-US"/>
            </a:p>
          </p:txBody>
        </p:sp>
      </p:grpSp>
      <p:sp>
        <p:nvSpPr>
          <p:cNvPr id="21531" name="AutoShape 27"/>
          <p:cNvSpPr>
            <a:spLocks/>
          </p:cNvSpPr>
          <p:nvPr/>
        </p:nvSpPr>
        <p:spPr bwMode="auto">
          <a:xfrm>
            <a:off x="7631113" y="1628775"/>
            <a:ext cx="1133475" cy="433388"/>
          </a:xfrm>
          <a:prstGeom prst="borderCallout1">
            <a:avLst>
              <a:gd name="adj1" fmla="val 26375"/>
              <a:gd name="adj2" fmla="val -6722"/>
              <a:gd name="adj3" fmla="val 217583"/>
              <a:gd name="adj4" fmla="val -93278"/>
            </a:avLst>
          </a:prstGeom>
          <a:solidFill>
            <a:srgbClr val="FFFFCC"/>
          </a:solidFill>
          <a:ln w="19050">
            <a:solidFill>
              <a:srgbClr val="FF0000"/>
            </a:solidFill>
            <a:miter lim="800000"/>
            <a:headEnd/>
            <a:tailEnd/>
          </a:ln>
          <a:effectLst/>
        </p:spPr>
        <p:txBody>
          <a:bodyPr/>
          <a:lstStyle/>
          <a:p>
            <a:pPr algn="ctr"/>
            <a:r>
              <a:rPr kumimoji="1" lang="zh-CN" altLang="en-US" sz="2000" b="1" dirty="0" smtClean="0">
                <a:latin typeface="Times New Roman" pitchFamily="18" charset="0"/>
              </a:rPr>
              <a:t>第八章</a:t>
            </a:r>
            <a:endParaRPr kumimoji="1" lang="zh-CN" altLang="en-US" sz="2000" b="1" dirty="0">
              <a:latin typeface="Times New Roman" pitchFamily="18" charset="0"/>
            </a:endParaRPr>
          </a:p>
        </p:txBody>
      </p:sp>
      <p:grpSp>
        <p:nvGrpSpPr>
          <p:cNvPr id="5" name="Group 28"/>
          <p:cNvGrpSpPr>
            <a:grpSpLocks/>
          </p:cNvGrpSpPr>
          <p:nvPr/>
        </p:nvGrpSpPr>
        <p:grpSpPr bwMode="auto">
          <a:xfrm>
            <a:off x="4751388" y="1339850"/>
            <a:ext cx="2233612" cy="720725"/>
            <a:chOff x="3016" y="799"/>
            <a:chExt cx="1407" cy="454"/>
          </a:xfrm>
        </p:grpSpPr>
        <p:sp>
          <p:nvSpPr>
            <p:cNvPr id="21533" name="Text Box 29"/>
            <p:cNvSpPr txBox="1">
              <a:spLocks noChangeArrowheads="1"/>
            </p:cNvSpPr>
            <p:nvPr/>
          </p:nvSpPr>
          <p:spPr bwMode="auto">
            <a:xfrm>
              <a:off x="3470" y="799"/>
              <a:ext cx="953" cy="454"/>
            </a:xfrm>
            <a:prstGeom prst="rect">
              <a:avLst/>
            </a:prstGeom>
            <a:solidFill>
              <a:srgbClr val="FFFFCC"/>
            </a:solidFill>
            <a:ln w="19050">
              <a:solidFill>
                <a:srgbClr val="FF0000"/>
              </a:solidFill>
              <a:miter lim="800000"/>
              <a:headEnd/>
              <a:tailEnd/>
            </a:ln>
            <a:effectLst/>
          </p:spPr>
          <p:txBody>
            <a:bodyPr>
              <a:spAutoFit/>
            </a:bodyPr>
            <a:lstStyle/>
            <a:p>
              <a:pPr>
                <a:spcBef>
                  <a:spcPct val="50000"/>
                </a:spcBef>
              </a:pPr>
              <a:r>
                <a:rPr kumimoji="1" lang="zh-CN" altLang="en-US" sz="2000" b="1">
                  <a:latin typeface="Times New Roman" pitchFamily="18" charset="0"/>
                </a:rPr>
                <a:t>信号的产生</a:t>
              </a:r>
              <a:r>
                <a:rPr kumimoji="1" lang="en-US" altLang="zh-CN" sz="2000" b="1">
                  <a:latin typeface="Times New Roman" pitchFamily="18" charset="0"/>
                </a:rPr>
                <a:t>A/D</a:t>
              </a:r>
              <a:r>
                <a:rPr kumimoji="1" lang="zh-CN" altLang="en-US" sz="2000" b="1">
                  <a:latin typeface="Times New Roman" pitchFamily="18" charset="0"/>
                </a:rPr>
                <a:t>转换</a:t>
              </a:r>
            </a:p>
          </p:txBody>
        </p:sp>
        <p:sp>
          <p:nvSpPr>
            <p:cNvPr id="21534" name="Line 30"/>
            <p:cNvSpPr>
              <a:spLocks noChangeShapeType="1"/>
            </p:cNvSpPr>
            <p:nvPr/>
          </p:nvSpPr>
          <p:spPr bwMode="auto">
            <a:xfrm flipH="1" flipV="1">
              <a:off x="3016" y="935"/>
              <a:ext cx="454" cy="45"/>
            </a:xfrm>
            <a:prstGeom prst="line">
              <a:avLst/>
            </a:prstGeom>
            <a:noFill/>
            <a:ln w="19050">
              <a:solidFill>
                <a:srgbClr val="FF0000"/>
              </a:solidFill>
              <a:round/>
              <a:headEnd/>
              <a:tailEnd/>
            </a:ln>
            <a:effectLst/>
          </p:spPr>
          <p:txBody>
            <a:bodyPr/>
            <a:lstStyle/>
            <a:p>
              <a:endParaRPr lang="zh-CN" altLang="en-US"/>
            </a:p>
          </p:txBody>
        </p:sp>
      </p:grpSp>
      <p:grpSp>
        <p:nvGrpSpPr>
          <p:cNvPr id="6" name="Group 31"/>
          <p:cNvGrpSpPr>
            <a:grpSpLocks/>
          </p:cNvGrpSpPr>
          <p:nvPr/>
        </p:nvGrpSpPr>
        <p:grpSpPr bwMode="auto">
          <a:xfrm>
            <a:off x="719138" y="4868863"/>
            <a:ext cx="1871662" cy="1352550"/>
            <a:chOff x="476" y="3022"/>
            <a:chExt cx="1179" cy="852"/>
          </a:xfrm>
        </p:grpSpPr>
        <p:sp>
          <p:nvSpPr>
            <p:cNvPr id="21536" name="Text Box 32"/>
            <p:cNvSpPr txBox="1">
              <a:spLocks noChangeArrowheads="1"/>
            </p:cNvSpPr>
            <p:nvPr/>
          </p:nvSpPr>
          <p:spPr bwMode="auto">
            <a:xfrm>
              <a:off x="476" y="3022"/>
              <a:ext cx="1179" cy="454"/>
            </a:xfrm>
            <a:prstGeom prst="rect">
              <a:avLst/>
            </a:prstGeom>
            <a:solidFill>
              <a:srgbClr val="66FFFF"/>
            </a:solidFill>
            <a:ln w="19050">
              <a:solidFill>
                <a:srgbClr val="FF0000"/>
              </a:solidFill>
              <a:miter lim="800000"/>
              <a:headEnd/>
              <a:tailEnd/>
            </a:ln>
            <a:effectLst/>
          </p:spPr>
          <p:txBody>
            <a:bodyPr>
              <a:spAutoFit/>
            </a:bodyPr>
            <a:lstStyle/>
            <a:p>
              <a:pPr>
                <a:spcBef>
                  <a:spcPct val="50000"/>
                </a:spcBef>
              </a:pPr>
              <a:r>
                <a:rPr kumimoji="1" lang="zh-CN" altLang="en-US" sz="2000" b="1">
                  <a:latin typeface="Times New Roman" pitchFamily="18" charset="0"/>
                </a:rPr>
                <a:t>电子信息系统的供电电源</a:t>
              </a:r>
            </a:p>
          </p:txBody>
        </p:sp>
        <p:sp>
          <p:nvSpPr>
            <p:cNvPr id="21537" name="Text Box 33"/>
            <p:cNvSpPr txBox="1">
              <a:spLocks noChangeArrowheads="1"/>
            </p:cNvSpPr>
            <p:nvPr/>
          </p:nvSpPr>
          <p:spPr bwMode="auto">
            <a:xfrm>
              <a:off x="748" y="3612"/>
              <a:ext cx="635" cy="262"/>
            </a:xfrm>
            <a:prstGeom prst="rect">
              <a:avLst/>
            </a:prstGeom>
            <a:solidFill>
              <a:srgbClr val="FFFFCC"/>
            </a:solidFill>
            <a:ln w="19050">
              <a:solidFill>
                <a:srgbClr val="FF0000"/>
              </a:solidFill>
              <a:miter lim="800000"/>
              <a:headEnd/>
              <a:tailEnd/>
            </a:ln>
            <a:effectLst/>
          </p:spPr>
          <p:txBody>
            <a:bodyPr>
              <a:spAutoFit/>
            </a:bodyPr>
            <a:lstStyle/>
            <a:p>
              <a:pPr>
                <a:spcBef>
                  <a:spcPct val="50000"/>
                </a:spcBef>
              </a:pPr>
              <a:r>
                <a:rPr kumimoji="1" lang="zh-CN" altLang="en-US" sz="2000" b="1" dirty="0" smtClean="0">
                  <a:latin typeface="Times New Roman" pitchFamily="18" charset="0"/>
                </a:rPr>
                <a:t>第九章</a:t>
              </a:r>
              <a:endParaRPr kumimoji="1" lang="zh-CN" altLang="en-US" sz="2000" b="1" dirty="0">
                <a:latin typeface="Times New Roman" pitchFamily="18" charset="0"/>
              </a:endParaRPr>
            </a:p>
          </p:txBody>
        </p:sp>
        <p:sp>
          <p:nvSpPr>
            <p:cNvPr id="21538" name="Line 34"/>
            <p:cNvSpPr>
              <a:spLocks noChangeShapeType="1"/>
            </p:cNvSpPr>
            <p:nvPr/>
          </p:nvSpPr>
          <p:spPr bwMode="auto">
            <a:xfrm>
              <a:off x="1066" y="3476"/>
              <a:ext cx="0" cy="136"/>
            </a:xfrm>
            <a:prstGeom prst="line">
              <a:avLst/>
            </a:prstGeom>
            <a:noFill/>
            <a:ln w="19050">
              <a:solidFill>
                <a:srgbClr val="FF00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531"/>
                                        </p:tgtEl>
                                        <p:attrNameLst>
                                          <p:attrName>style.visibility</p:attrName>
                                        </p:attrNameLst>
                                      </p:cBhvr>
                                      <p:to>
                                        <p:strVal val="visible"/>
                                      </p:to>
                                    </p:set>
                                    <p:animEffect transition="in" filter="wipe(down)">
                                      <p:cBhvr>
                                        <p:cTn id="22" dur="500"/>
                                        <p:tgtEl>
                                          <p:spTgt spid="215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Dz070311"/>
          <p:cNvPicPr>
            <a:picLocks noChangeAspect="1" noChangeArrowheads="1"/>
          </p:cNvPicPr>
          <p:nvPr/>
        </p:nvPicPr>
        <p:blipFill>
          <a:blip r:embed="rId3" cstate="print">
            <a:grayscl/>
            <a:biLevel thresh="50000"/>
          </a:blip>
          <a:srcRect t="-2478"/>
          <a:stretch>
            <a:fillRect/>
          </a:stretch>
        </p:blipFill>
        <p:spPr bwMode="auto">
          <a:xfrm>
            <a:off x="1363663" y="1206500"/>
            <a:ext cx="2667000" cy="2451100"/>
          </a:xfrm>
          <a:prstGeom prst="rect">
            <a:avLst/>
          </a:prstGeom>
          <a:noFill/>
        </p:spPr>
      </p:pic>
      <p:graphicFrame>
        <p:nvGraphicFramePr>
          <p:cNvPr id="49155" name="Object 3"/>
          <p:cNvGraphicFramePr>
            <a:graphicFrameLocks noChangeAspect="1"/>
          </p:cNvGraphicFramePr>
          <p:nvPr/>
        </p:nvGraphicFramePr>
        <p:xfrm>
          <a:off x="4640263" y="1358900"/>
          <a:ext cx="2438400" cy="873125"/>
        </p:xfrm>
        <a:graphic>
          <a:graphicData uri="http://schemas.openxmlformats.org/presentationml/2006/ole">
            <mc:AlternateContent xmlns:mc="http://schemas.openxmlformats.org/markup-compatibility/2006">
              <mc:Choice xmlns:v="urn:schemas-microsoft-com:vml" Requires="v">
                <p:oleObj spid="_x0000_s178186" name="Equation" r:id="rId4" imgW="1206360" imgH="431640" progId="Equation.3">
                  <p:embed/>
                </p:oleObj>
              </mc:Choice>
              <mc:Fallback>
                <p:oleObj name="Equation" r:id="rId4" imgW="120636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0263" y="1358900"/>
                        <a:ext cx="243840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Text Box 4"/>
          <p:cNvSpPr txBox="1">
            <a:spLocks noChangeArrowheads="1"/>
          </p:cNvSpPr>
          <p:nvPr/>
        </p:nvSpPr>
        <p:spPr bwMode="auto">
          <a:xfrm>
            <a:off x="971550" y="3751263"/>
            <a:ext cx="78486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为实现上式，电路中</a:t>
            </a:r>
            <a:r>
              <a:rPr kumimoji="1" lang="en-US" altLang="zh-CN" sz="2400" b="1" i="1">
                <a:latin typeface="Times New Roman" pitchFamily="18" charset="0"/>
              </a:rPr>
              <a:t>u</a:t>
            </a:r>
            <a:r>
              <a:rPr kumimoji="1" lang="en-US" altLang="zh-CN" sz="2400" b="1" baseline="-25000">
                <a:latin typeface="Times New Roman" pitchFamily="18" charset="0"/>
              </a:rPr>
              <a:t>I</a:t>
            </a:r>
            <a:r>
              <a:rPr kumimoji="1" lang="zh-CN" altLang="en-US"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a:latin typeface="Times New Roman" pitchFamily="18" charset="0"/>
              </a:rPr>
              <a:t>、</a:t>
            </a:r>
            <a:r>
              <a:rPr kumimoji="1" lang="en-US" altLang="zh-CN" sz="2400" b="1" i="1">
                <a:latin typeface="Times New Roman" pitchFamily="18" charset="0"/>
              </a:rPr>
              <a:t>k</a:t>
            </a:r>
            <a:r>
              <a:rPr kumimoji="1" lang="zh-CN" altLang="zh-CN" sz="2400" b="1">
                <a:latin typeface="Times New Roman" pitchFamily="18" charset="0"/>
              </a:rPr>
              <a:t>的极性是什么？为什么？</a:t>
            </a:r>
            <a:endParaRPr kumimoji="1" lang="zh-CN" altLang="en-US" sz="2400" b="1">
              <a:latin typeface="Times New Roman" pitchFamily="18" charset="0"/>
            </a:endParaRPr>
          </a:p>
        </p:txBody>
      </p:sp>
      <p:sp>
        <p:nvSpPr>
          <p:cNvPr id="49157" name="Rectangle 5"/>
          <p:cNvSpPr>
            <a:spLocks noGrp="1" noChangeArrowheads="1"/>
          </p:cNvSpPr>
          <p:nvPr>
            <p:ph type="title" idx="4294967295"/>
          </p:nvPr>
        </p:nvSpPr>
        <p:spPr>
          <a:xfrm>
            <a:off x="323850" y="836613"/>
            <a:ext cx="4648200" cy="431800"/>
          </a:xfrm>
        </p:spPr>
        <p:txBody>
          <a:bodyPr/>
          <a:lstStyle/>
          <a:p>
            <a:pPr algn="l"/>
            <a:r>
              <a:rPr lang="en-US" altLang="zh-CN" sz="2800">
                <a:latin typeface="华文行楷" pitchFamily="2" charset="-122"/>
                <a:ea typeface="华文行楷" pitchFamily="2" charset="-122"/>
              </a:rPr>
              <a:t>4. </a:t>
            </a:r>
            <a:r>
              <a:rPr lang="zh-CN" altLang="en-US" sz="2800">
                <a:latin typeface="华文行楷" pitchFamily="2" charset="-122"/>
                <a:ea typeface="华文行楷" pitchFamily="2" charset="-122"/>
              </a:rPr>
              <a:t>开方运算</a:t>
            </a:r>
          </a:p>
        </p:txBody>
      </p:sp>
      <p:graphicFrame>
        <p:nvGraphicFramePr>
          <p:cNvPr id="49158" name="Object 6"/>
          <p:cNvGraphicFramePr>
            <a:graphicFrameLocks noChangeAspect="1"/>
          </p:cNvGraphicFramePr>
          <p:nvPr/>
        </p:nvGraphicFramePr>
        <p:xfrm>
          <a:off x="4716463" y="2349500"/>
          <a:ext cx="2057400" cy="990600"/>
        </p:xfrm>
        <a:graphic>
          <a:graphicData uri="http://schemas.openxmlformats.org/presentationml/2006/ole">
            <mc:AlternateContent xmlns:mc="http://schemas.openxmlformats.org/markup-compatibility/2006">
              <mc:Choice xmlns:v="urn:schemas-microsoft-com:vml" Requires="v">
                <p:oleObj spid="_x0000_s178187" name="Equation" r:id="rId6" imgW="1002960" imgH="482400" progId="Equation.3">
                  <p:embed/>
                </p:oleObj>
              </mc:Choice>
              <mc:Fallback>
                <p:oleObj name="Equation" r:id="rId6" imgW="1002960" imgH="4824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2349500"/>
                        <a:ext cx="2057400" cy="990600"/>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49159" name="Text Box 7"/>
          <p:cNvSpPr txBox="1">
            <a:spLocks noChangeArrowheads="1"/>
          </p:cNvSpPr>
          <p:nvPr/>
        </p:nvSpPr>
        <p:spPr bwMode="auto">
          <a:xfrm>
            <a:off x="357158" y="5095875"/>
            <a:ext cx="8145492" cy="830997"/>
          </a:xfrm>
          <a:prstGeom prst="rect">
            <a:avLst/>
          </a:prstGeom>
          <a:noFill/>
          <a:ln w="9525">
            <a:noFill/>
            <a:miter lim="800000"/>
            <a:headEnd/>
            <a:tailEnd/>
          </a:ln>
          <a:effectLst/>
        </p:spPr>
        <p:txBody>
          <a:bodyPr wrap="square">
            <a:spAutoFit/>
          </a:bodyPr>
          <a:lstStyle/>
          <a:p>
            <a:pPr>
              <a:spcBef>
                <a:spcPct val="50000"/>
              </a:spcBef>
            </a:pPr>
            <a:r>
              <a:rPr kumimoji="1" lang="en-US" altLang="zh-CN" sz="2400" b="1" dirty="0">
                <a:latin typeface="Times New Roman" pitchFamily="18" charset="0"/>
              </a:rPr>
              <a:t>    </a:t>
            </a:r>
            <a:r>
              <a:rPr kumimoji="1" lang="en-US" altLang="zh-CN" sz="2400" b="1" dirty="0" smtClean="0">
                <a:latin typeface="Times New Roman" pitchFamily="18" charset="0"/>
              </a:rPr>
              <a:t>    </a:t>
            </a:r>
            <a:r>
              <a:rPr kumimoji="1" lang="zh-CN" altLang="en-US" sz="2400" b="1" dirty="0" smtClean="0">
                <a:solidFill>
                  <a:srgbClr val="990033"/>
                </a:solidFill>
                <a:latin typeface="Times New Roman" pitchFamily="18" charset="0"/>
              </a:rPr>
              <a:t>若</a:t>
            </a:r>
            <a:r>
              <a:rPr kumimoji="1" lang="zh-CN" altLang="en-US" sz="2400" b="1" dirty="0">
                <a:solidFill>
                  <a:srgbClr val="990033"/>
                </a:solidFill>
                <a:latin typeface="Times New Roman" pitchFamily="18" charset="0"/>
              </a:rPr>
              <a:t>集成运放的负反馈通路中为某种运算电路，则整个电路实现其逆运算！</a:t>
            </a:r>
          </a:p>
        </p:txBody>
      </p:sp>
      <p:sp>
        <p:nvSpPr>
          <p:cNvPr id="49160" name="Text Box 8"/>
          <p:cNvSpPr txBox="1">
            <a:spLocks noChangeArrowheads="1"/>
          </p:cNvSpPr>
          <p:nvPr/>
        </p:nvSpPr>
        <p:spPr bwMode="auto">
          <a:xfrm>
            <a:off x="1003300" y="5888038"/>
            <a:ext cx="635635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如何实现开三次方运算电路？</a:t>
            </a:r>
          </a:p>
        </p:txBody>
      </p:sp>
      <p:sp>
        <p:nvSpPr>
          <p:cNvPr id="49161" name="Text Box 9"/>
          <p:cNvSpPr txBox="1">
            <a:spLocks noChangeArrowheads="1"/>
          </p:cNvSpPr>
          <p:nvPr/>
        </p:nvSpPr>
        <p:spPr bwMode="auto">
          <a:xfrm>
            <a:off x="971550" y="4183063"/>
            <a:ext cx="7532688" cy="978729"/>
          </a:xfrm>
          <a:prstGeom prst="rect">
            <a:avLst/>
          </a:prstGeom>
          <a:noFill/>
          <a:ln w="9525">
            <a:noFill/>
            <a:miter lim="800000"/>
            <a:headEnd/>
            <a:tailEnd/>
          </a:ln>
          <a:effectLst/>
        </p:spPr>
        <p:txBody>
          <a:bodyPr>
            <a:spAutoFit/>
          </a:bodyPr>
          <a:lstStyle/>
          <a:p>
            <a:pPr>
              <a:lnSpc>
                <a:spcPct val="120000"/>
              </a:lnSpc>
            </a:pPr>
            <a:r>
              <a:rPr kumimoji="1" lang="zh-CN" altLang="zh-CN" sz="2400" b="1" dirty="0">
                <a:latin typeface="Times New Roman" pitchFamily="18" charset="0"/>
              </a:rPr>
              <a:t>若要</a:t>
            </a:r>
            <a:r>
              <a:rPr kumimoji="1" lang="en-US" altLang="zh-CN" sz="2400" b="1" i="1" dirty="0" err="1">
                <a:latin typeface="Times New Roman" pitchFamily="18" charset="0"/>
              </a:rPr>
              <a:t>u</a:t>
            </a:r>
            <a:r>
              <a:rPr kumimoji="1" lang="en-US" altLang="zh-CN" sz="2400" b="1" baseline="-25000" dirty="0" err="1">
                <a:latin typeface="Times New Roman" pitchFamily="18" charset="0"/>
              </a:rPr>
              <a:t>O</a:t>
            </a:r>
            <a:r>
              <a:rPr kumimoji="1" lang="en-US" altLang="zh-CN" sz="2400" b="1" dirty="0">
                <a:latin typeface="Times New Roman" pitchFamily="18" charset="0"/>
              </a:rPr>
              <a:t>&lt;0</a:t>
            </a:r>
            <a:r>
              <a:rPr kumimoji="1" lang="zh-CN" altLang="en-US" sz="2400" b="1" dirty="0">
                <a:latin typeface="Times New Roman" pitchFamily="18" charset="0"/>
              </a:rPr>
              <a:t>，则有何变化？</a:t>
            </a:r>
          </a:p>
          <a:p>
            <a:pPr>
              <a:lnSpc>
                <a:spcPct val="120000"/>
              </a:lnSpc>
            </a:pPr>
            <a:r>
              <a:rPr kumimoji="1" lang="zh-CN" altLang="en-US" sz="2400" b="1" dirty="0">
                <a:latin typeface="Times New Roman" pitchFamily="18" charset="0"/>
              </a:rPr>
              <a:t>若要求</a:t>
            </a:r>
            <a:r>
              <a:rPr kumimoji="1" lang="en-US" altLang="zh-CN" sz="2400" b="1" i="1" dirty="0" err="1">
                <a:latin typeface="Times New Roman" pitchFamily="18" charset="0"/>
              </a:rPr>
              <a:t>u</a:t>
            </a:r>
            <a:r>
              <a:rPr kumimoji="1" lang="en-US" altLang="zh-CN" sz="2400" b="1" baseline="-25000" dirty="0" err="1">
                <a:latin typeface="Times New Roman" pitchFamily="18" charset="0"/>
              </a:rPr>
              <a:t>I</a:t>
            </a:r>
            <a:r>
              <a:rPr kumimoji="1" lang="zh-CN" altLang="en-US" sz="2400" b="1" dirty="0">
                <a:latin typeface="Times New Roman" pitchFamily="18" charset="0"/>
              </a:rPr>
              <a:t>、 </a:t>
            </a:r>
            <a:r>
              <a:rPr kumimoji="1" lang="en-US" altLang="zh-CN" sz="2400" b="1" i="1" dirty="0" err="1">
                <a:latin typeface="Times New Roman" pitchFamily="18" charset="0"/>
              </a:rPr>
              <a:t>u</a:t>
            </a:r>
            <a:r>
              <a:rPr kumimoji="1" lang="en-US" altLang="zh-CN" sz="2400" b="1" baseline="-25000" dirty="0" err="1">
                <a:latin typeface="Times New Roman" pitchFamily="18" charset="0"/>
              </a:rPr>
              <a:t>O</a:t>
            </a:r>
            <a:r>
              <a:rPr kumimoji="1" lang="zh-CN" altLang="en-US" sz="2400" b="1" dirty="0"/>
              <a:t>均大于</a:t>
            </a:r>
            <a:r>
              <a:rPr kumimoji="1" lang="en-US" altLang="zh-CN" sz="2400" b="1" dirty="0">
                <a:latin typeface="Times New Roman" pitchFamily="18" charset="0"/>
                <a:cs typeface="Times New Roman" pitchFamily="18" charset="0"/>
              </a:rPr>
              <a:t>0</a:t>
            </a:r>
            <a:r>
              <a:rPr kumimoji="1" lang="zh-CN" altLang="en-US" sz="2400" b="1" dirty="0"/>
              <a:t>，则</a:t>
            </a:r>
            <a:r>
              <a:rPr kumimoji="1" lang="zh-CN" altLang="en-US" sz="2400" b="1" dirty="0">
                <a:latin typeface="Times New Roman" pitchFamily="18" charset="0"/>
              </a:rPr>
              <a:t>有何变化？</a:t>
            </a:r>
          </a:p>
        </p:txBody>
      </p:sp>
      <p:sp>
        <p:nvSpPr>
          <p:cNvPr id="49162" name="Oval 10"/>
          <p:cNvSpPr>
            <a:spLocks noChangeArrowheads="1"/>
          </p:cNvSpPr>
          <p:nvPr/>
        </p:nvSpPr>
        <p:spPr bwMode="auto">
          <a:xfrm>
            <a:off x="2928926" y="5022850"/>
            <a:ext cx="1584325" cy="576263"/>
          </a:xfrm>
          <a:prstGeom prst="ellipse">
            <a:avLst/>
          </a:prstGeom>
          <a:noFill/>
          <a:ln w="28575">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left)">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155"/>
                                        </p:tgtEl>
                                        <p:attrNameLst>
                                          <p:attrName>style.visibility</p:attrName>
                                        </p:attrNameLst>
                                      </p:cBhvr>
                                      <p:to>
                                        <p:strVal val="visible"/>
                                      </p:to>
                                    </p:set>
                                    <p:animEffect transition="in" filter="wipe(left)">
                                      <p:cBhvr>
                                        <p:cTn id="12" dur="500"/>
                                        <p:tgtEl>
                                          <p:spTgt spid="491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158"/>
                                        </p:tgtEl>
                                        <p:attrNameLst>
                                          <p:attrName>style.visibility</p:attrName>
                                        </p:attrNameLst>
                                      </p:cBhvr>
                                      <p:to>
                                        <p:strVal val="visible"/>
                                      </p:to>
                                    </p:set>
                                    <p:animEffect transition="in" filter="wipe(left)">
                                      <p:cBhvr>
                                        <p:cTn id="17" dur="500"/>
                                        <p:tgtEl>
                                          <p:spTgt spid="491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6">
                                            <p:txEl>
                                              <p:pRg st="0" end="0"/>
                                            </p:txEl>
                                          </p:spTgt>
                                        </p:tgtEl>
                                        <p:attrNameLst>
                                          <p:attrName>style.visibility</p:attrName>
                                        </p:attrNameLst>
                                      </p:cBhvr>
                                      <p:to>
                                        <p:strVal val="visible"/>
                                      </p:to>
                                    </p:set>
                                    <p:animEffect transition="in" filter="wipe(left)">
                                      <p:cBhvr>
                                        <p:cTn id="22" dur="500"/>
                                        <p:tgtEl>
                                          <p:spTgt spid="491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61">
                                            <p:txEl>
                                              <p:pRg st="0" end="0"/>
                                            </p:txEl>
                                          </p:spTgt>
                                        </p:tgtEl>
                                        <p:attrNameLst>
                                          <p:attrName>style.visibility</p:attrName>
                                        </p:attrNameLst>
                                      </p:cBhvr>
                                      <p:to>
                                        <p:strVal val="visible"/>
                                      </p:to>
                                    </p:set>
                                    <p:animEffect transition="in" filter="wipe(left)">
                                      <p:cBhvr>
                                        <p:cTn id="27" dur="500"/>
                                        <p:tgtEl>
                                          <p:spTgt spid="4916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61">
                                            <p:txEl>
                                              <p:pRg st="1" end="1"/>
                                            </p:txEl>
                                          </p:spTgt>
                                        </p:tgtEl>
                                        <p:attrNameLst>
                                          <p:attrName>style.visibility</p:attrName>
                                        </p:attrNameLst>
                                      </p:cBhvr>
                                      <p:to>
                                        <p:strVal val="visible"/>
                                      </p:to>
                                    </p:set>
                                    <p:animEffect transition="in" filter="wipe(left)">
                                      <p:cBhvr>
                                        <p:cTn id="32" dur="500"/>
                                        <p:tgtEl>
                                          <p:spTgt spid="4916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59">
                                            <p:txEl>
                                              <p:pRg st="0" end="0"/>
                                            </p:txEl>
                                          </p:spTgt>
                                        </p:tgtEl>
                                        <p:attrNameLst>
                                          <p:attrName>style.visibility</p:attrName>
                                        </p:attrNameLst>
                                      </p:cBhvr>
                                      <p:to>
                                        <p:strVal val="visible"/>
                                      </p:to>
                                    </p:set>
                                    <p:animEffect transition="in" filter="wipe(left)">
                                      <p:cBhvr>
                                        <p:cTn id="37" dur="500"/>
                                        <p:tgtEl>
                                          <p:spTgt spid="4915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49162"/>
                                        </p:tgtEl>
                                        <p:attrNameLst>
                                          <p:attrName>style.visibility</p:attrName>
                                        </p:attrNameLst>
                                      </p:cBhvr>
                                      <p:to>
                                        <p:strVal val="visible"/>
                                      </p:to>
                                    </p:set>
                                    <p:anim calcmode="lin" valueType="num">
                                      <p:cBhvr>
                                        <p:cTn id="42" dur="1000" fill="hold"/>
                                        <p:tgtEl>
                                          <p:spTgt spid="49162"/>
                                        </p:tgtEl>
                                        <p:attrNameLst>
                                          <p:attrName>ppt_w</p:attrName>
                                        </p:attrNameLst>
                                      </p:cBhvr>
                                      <p:tavLst>
                                        <p:tav tm="0">
                                          <p:val>
                                            <p:strVal val="#ppt_w*0.70"/>
                                          </p:val>
                                        </p:tav>
                                        <p:tav tm="100000">
                                          <p:val>
                                            <p:strVal val="#ppt_w"/>
                                          </p:val>
                                        </p:tav>
                                      </p:tavLst>
                                    </p:anim>
                                    <p:anim calcmode="lin" valueType="num">
                                      <p:cBhvr>
                                        <p:cTn id="43" dur="1000" fill="hold"/>
                                        <p:tgtEl>
                                          <p:spTgt spid="49162"/>
                                        </p:tgtEl>
                                        <p:attrNameLst>
                                          <p:attrName>ppt_h</p:attrName>
                                        </p:attrNameLst>
                                      </p:cBhvr>
                                      <p:tavLst>
                                        <p:tav tm="0">
                                          <p:val>
                                            <p:strVal val="#ppt_h"/>
                                          </p:val>
                                        </p:tav>
                                        <p:tav tm="100000">
                                          <p:val>
                                            <p:strVal val="#ppt_h"/>
                                          </p:val>
                                        </p:tav>
                                      </p:tavLst>
                                    </p:anim>
                                    <p:animEffect transition="in" filter="fade">
                                      <p:cBhvr>
                                        <p:cTn id="44" dur="1000"/>
                                        <p:tgtEl>
                                          <p:spTgt spid="4916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9160">
                                            <p:txEl>
                                              <p:pRg st="0" end="0"/>
                                            </p:txEl>
                                          </p:spTgt>
                                        </p:tgtEl>
                                        <p:attrNameLst>
                                          <p:attrName>style.visibility</p:attrName>
                                        </p:attrNameLst>
                                      </p:cBhvr>
                                      <p:to>
                                        <p:strVal val="visible"/>
                                      </p:to>
                                    </p:set>
                                    <p:animEffect transition="in" filter="wipe(left)">
                                      <p:cBhvr>
                                        <p:cTn id="49" dur="500"/>
                                        <p:tgtEl>
                                          <p:spTgt spid="491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autoUpdateAnimBg="0"/>
      <p:bldP spid="49159" grpId="0" build="p" autoUpdateAnimBg="0"/>
      <p:bldP spid="49160" grpId="0" build="p" autoUpdateAnimBg="0"/>
      <p:bldP spid="49161" grpId="0" build="p" autoUpdateAnimBg="0"/>
      <p:bldP spid="4916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页脚占位符 4"/>
          <p:cNvSpPr>
            <a:spLocks noGrp="1"/>
          </p:cNvSpPr>
          <p:nvPr>
            <p:ph type="ftr" sz="quarter" idx="11"/>
          </p:nvPr>
        </p:nvSpPr>
        <p:spPr/>
        <p:txBody>
          <a:bodyPr/>
          <a:lstStyle/>
          <a:p>
            <a:r>
              <a:rPr lang="en-US" altLang="zh-CN"/>
              <a:t>清华大学 华成英 hchya@tsinghua.edu.cn</a:t>
            </a:r>
          </a:p>
        </p:txBody>
      </p:sp>
      <p:graphicFrame>
        <p:nvGraphicFramePr>
          <p:cNvPr id="50178" name="Object 2"/>
          <p:cNvGraphicFramePr>
            <a:graphicFrameLocks noChangeAspect="1"/>
          </p:cNvGraphicFramePr>
          <p:nvPr/>
        </p:nvGraphicFramePr>
        <p:xfrm>
          <a:off x="755650" y="908050"/>
          <a:ext cx="3352800" cy="2765425"/>
        </p:xfrm>
        <a:graphic>
          <a:graphicData uri="http://schemas.openxmlformats.org/presentationml/2006/ole">
            <mc:AlternateContent xmlns:mc="http://schemas.openxmlformats.org/markup-compatibility/2006">
              <mc:Choice xmlns:v="urn:schemas-microsoft-com:vml" Requires="v">
                <p:oleObj spid="_x0000_s179222" name="Photo Editor 照片" r:id="rId3" imgW="12076190" imgH="9961905" progId="">
                  <p:embed/>
                </p:oleObj>
              </mc:Choice>
              <mc:Fallback>
                <p:oleObj name="Photo Editor 照片" r:id="rId3" imgW="12076190" imgH="996190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908050"/>
                        <a:ext cx="3352800"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0179" name="Picture 3" descr="Dz080408"/>
          <p:cNvPicPr>
            <a:picLocks noChangeAspect="1" noChangeArrowheads="1"/>
          </p:cNvPicPr>
          <p:nvPr/>
        </p:nvPicPr>
        <p:blipFill>
          <a:blip r:embed="rId5"/>
          <a:srcRect/>
          <a:stretch>
            <a:fillRect/>
          </a:stretch>
        </p:blipFill>
        <p:spPr bwMode="auto">
          <a:xfrm>
            <a:off x="5076825" y="2132013"/>
            <a:ext cx="3211513" cy="3352800"/>
          </a:xfrm>
          <a:prstGeom prst="rect">
            <a:avLst/>
          </a:prstGeom>
          <a:noFill/>
        </p:spPr>
      </p:pic>
      <p:graphicFrame>
        <p:nvGraphicFramePr>
          <p:cNvPr id="50180" name="Object 4"/>
          <p:cNvGraphicFramePr>
            <a:graphicFrameLocks noChangeAspect="1"/>
          </p:cNvGraphicFramePr>
          <p:nvPr/>
        </p:nvGraphicFramePr>
        <p:xfrm>
          <a:off x="2339975" y="5011738"/>
          <a:ext cx="1257300" cy="542925"/>
        </p:xfrm>
        <a:graphic>
          <a:graphicData uri="http://schemas.openxmlformats.org/presentationml/2006/ole">
            <mc:AlternateContent xmlns:mc="http://schemas.openxmlformats.org/markup-compatibility/2006">
              <mc:Choice xmlns:v="urn:schemas-microsoft-com:vml" Requires="v">
                <p:oleObj spid="_x0000_s179223" name="Equation" r:id="rId6" imgW="520560" imgH="253800" progId="Equation.3">
                  <p:embed/>
                </p:oleObj>
              </mc:Choice>
              <mc:Fallback>
                <p:oleObj name="Equation" r:id="rId6" imgW="520560" imgH="253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5011738"/>
                        <a:ext cx="1257300" cy="542925"/>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50181" name="Line 5"/>
          <p:cNvSpPr>
            <a:spLocks noChangeShapeType="1"/>
          </p:cNvSpPr>
          <p:nvPr/>
        </p:nvSpPr>
        <p:spPr bwMode="auto">
          <a:xfrm>
            <a:off x="1136650" y="2813050"/>
            <a:ext cx="304800" cy="0"/>
          </a:xfrm>
          <a:prstGeom prst="line">
            <a:avLst/>
          </a:prstGeom>
          <a:noFill/>
          <a:ln w="19050">
            <a:solidFill>
              <a:srgbClr val="FF0000"/>
            </a:solidFill>
            <a:round/>
            <a:headEnd/>
            <a:tailEnd type="triangle" w="med" len="med"/>
          </a:ln>
          <a:effectLst/>
        </p:spPr>
        <p:txBody>
          <a:bodyPr/>
          <a:lstStyle/>
          <a:p>
            <a:endParaRPr lang="zh-CN" altLang="en-US"/>
          </a:p>
        </p:txBody>
      </p:sp>
      <p:sp>
        <p:nvSpPr>
          <p:cNvPr id="50182" name="Line 6"/>
          <p:cNvSpPr>
            <a:spLocks noChangeShapeType="1"/>
          </p:cNvSpPr>
          <p:nvPr/>
        </p:nvSpPr>
        <p:spPr bwMode="auto">
          <a:xfrm flipV="1">
            <a:off x="1898650" y="1974850"/>
            <a:ext cx="0" cy="304800"/>
          </a:xfrm>
          <a:prstGeom prst="line">
            <a:avLst/>
          </a:prstGeom>
          <a:noFill/>
          <a:ln w="19050">
            <a:solidFill>
              <a:srgbClr val="FF0000"/>
            </a:solidFill>
            <a:round/>
            <a:headEnd/>
            <a:tailEnd type="triangle" w="med" len="med"/>
          </a:ln>
          <a:effectLst/>
        </p:spPr>
        <p:txBody>
          <a:bodyPr/>
          <a:lstStyle/>
          <a:p>
            <a:endParaRPr lang="zh-CN" altLang="en-US"/>
          </a:p>
        </p:txBody>
      </p:sp>
      <p:graphicFrame>
        <p:nvGraphicFramePr>
          <p:cNvPr id="50183" name="Object 7"/>
          <p:cNvGraphicFramePr>
            <a:graphicFrameLocks noChangeAspect="1"/>
          </p:cNvGraphicFramePr>
          <p:nvPr/>
        </p:nvGraphicFramePr>
        <p:xfrm>
          <a:off x="831850" y="2266950"/>
          <a:ext cx="228600" cy="228600"/>
        </p:xfrm>
        <a:graphic>
          <a:graphicData uri="http://schemas.openxmlformats.org/presentationml/2006/ole">
            <mc:AlternateContent xmlns:mc="http://schemas.openxmlformats.org/markup-compatibility/2006">
              <mc:Choice xmlns:v="urn:schemas-microsoft-com:vml" Requires="v">
                <p:oleObj spid="_x0000_s179224" name="Equation" r:id="rId8" imgW="139680" imgH="139680" progId="Equation.3">
                  <p:embed/>
                </p:oleObj>
              </mc:Choice>
              <mc:Fallback>
                <p:oleObj name="Equation" r:id="rId8" imgW="139680" imgH="1396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 y="2266950"/>
                        <a:ext cx="228600" cy="228600"/>
                      </a:xfrm>
                      <a:prstGeom prst="rect">
                        <a:avLst/>
                      </a:prstGeom>
                      <a:solidFill>
                        <a:srgbClr val="66FFFF"/>
                      </a:solidFill>
                    </p:spPr>
                  </p:pic>
                </p:oleObj>
              </mc:Fallback>
            </mc:AlternateContent>
          </a:graphicData>
        </a:graphic>
      </p:graphicFrame>
      <p:graphicFrame>
        <p:nvGraphicFramePr>
          <p:cNvPr id="50184" name="Object 8"/>
          <p:cNvGraphicFramePr>
            <a:graphicFrameLocks noChangeAspect="1"/>
          </p:cNvGraphicFramePr>
          <p:nvPr/>
        </p:nvGraphicFramePr>
        <p:xfrm>
          <a:off x="1441450" y="1593850"/>
          <a:ext cx="207963" cy="123825"/>
        </p:xfrm>
        <a:graphic>
          <a:graphicData uri="http://schemas.openxmlformats.org/presentationml/2006/ole">
            <mc:AlternateContent xmlns:mc="http://schemas.openxmlformats.org/markup-compatibility/2006">
              <mc:Choice xmlns:v="urn:schemas-microsoft-com:vml" Requires="v">
                <p:oleObj spid="_x0000_s179225" name="Equation" r:id="rId10" imgW="126720" imgH="75960" progId="Equation.3">
                  <p:embed/>
                </p:oleObj>
              </mc:Choice>
              <mc:Fallback>
                <p:oleObj name="Equation" r:id="rId10" imgW="126720" imgH="7596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1450" y="1593850"/>
                        <a:ext cx="207963" cy="123825"/>
                      </a:xfrm>
                      <a:prstGeom prst="rect">
                        <a:avLst/>
                      </a:prstGeom>
                      <a:solidFill>
                        <a:srgbClr val="66FFFF"/>
                      </a:solidFill>
                    </p:spPr>
                  </p:pic>
                </p:oleObj>
              </mc:Fallback>
            </mc:AlternateContent>
          </a:graphicData>
        </a:graphic>
      </p:graphicFrame>
      <p:graphicFrame>
        <p:nvGraphicFramePr>
          <p:cNvPr id="50185" name="Object 9"/>
          <p:cNvGraphicFramePr>
            <a:graphicFrameLocks noChangeAspect="1"/>
          </p:cNvGraphicFramePr>
          <p:nvPr/>
        </p:nvGraphicFramePr>
        <p:xfrm>
          <a:off x="3498850" y="2889250"/>
          <a:ext cx="228600" cy="228600"/>
        </p:xfrm>
        <a:graphic>
          <a:graphicData uri="http://schemas.openxmlformats.org/presentationml/2006/ole">
            <mc:AlternateContent xmlns:mc="http://schemas.openxmlformats.org/markup-compatibility/2006">
              <mc:Choice xmlns:v="urn:schemas-microsoft-com:vml" Requires="v">
                <p:oleObj spid="_x0000_s179226" name="Equation" r:id="rId12" imgW="139680" imgH="139680" progId="Equation.3">
                  <p:embed/>
                </p:oleObj>
              </mc:Choice>
              <mc:Fallback>
                <p:oleObj name="Equation" r:id="rId12" imgW="139680" imgH="13968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8850" y="2889250"/>
                        <a:ext cx="228600" cy="228600"/>
                      </a:xfrm>
                      <a:prstGeom prst="rect">
                        <a:avLst/>
                      </a:prstGeom>
                      <a:solidFill>
                        <a:srgbClr val="66FFFF"/>
                      </a:solidFill>
                    </p:spPr>
                  </p:pic>
                </p:oleObj>
              </mc:Fallback>
            </mc:AlternateContent>
          </a:graphicData>
        </a:graphic>
      </p:graphicFrame>
      <p:sp>
        <p:nvSpPr>
          <p:cNvPr id="50186" name="Rectangle 10"/>
          <p:cNvSpPr>
            <a:spLocks noGrp="1" noChangeArrowheads="1"/>
          </p:cNvSpPr>
          <p:nvPr>
            <p:ph type="title"/>
          </p:nvPr>
        </p:nvSpPr>
        <p:spPr>
          <a:xfrm>
            <a:off x="250825" y="836613"/>
            <a:ext cx="1295400" cy="533400"/>
          </a:xfrm>
        </p:spPr>
        <p:txBody>
          <a:bodyPr/>
          <a:lstStyle/>
          <a:p>
            <a:pPr algn="l"/>
            <a:r>
              <a:rPr lang="zh-CN" altLang="en-US" sz="3200">
                <a:ea typeface="华文行楷" pitchFamily="2" charset="-122"/>
              </a:rPr>
              <a:t>讨论</a:t>
            </a:r>
          </a:p>
        </p:txBody>
      </p:sp>
      <p:sp>
        <p:nvSpPr>
          <p:cNvPr id="50187" name="Text Box 11"/>
          <p:cNvSpPr txBox="1">
            <a:spLocks noChangeArrowheads="1"/>
          </p:cNvSpPr>
          <p:nvPr/>
        </p:nvSpPr>
        <p:spPr bwMode="auto">
          <a:xfrm>
            <a:off x="4184650" y="1052513"/>
            <a:ext cx="4959350" cy="895350"/>
          </a:xfrm>
          <a:prstGeom prst="rect">
            <a:avLst/>
          </a:prstGeom>
          <a:noFill/>
          <a:ln w="9525">
            <a:noFill/>
            <a:miter lim="800000"/>
            <a:headEnd/>
            <a:tailEnd/>
          </a:ln>
          <a:effectLst/>
        </p:spPr>
        <p:txBody>
          <a:bodyPr>
            <a:spAutoFit/>
          </a:bodyPr>
          <a:lstStyle/>
          <a:p>
            <a:pPr>
              <a:lnSpc>
                <a:spcPct val="110000"/>
              </a:lnSpc>
            </a:pPr>
            <a:r>
              <a:rPr kumimoji="1" lang="en-US" altLang="zh-CN" sz="2400" b="1">
                <a:latin typeface="Times New Roman" pitchFamily="18" charset="0"/>
              </a:rPr>
              <a:t>1) </a:t>
            </a:r>
            <a:r>
              <a:rPr kumimoji="1" lang="zh-CN" altLang="en-US" sz="2400" b="1">
                <a:latin typeface="Times New Roman" pitchFamily="18" charset="0"/>
              </a:rPr>
              <a:t>标出集成运放的“＋”和“－”；</a:t>
            </a:r>
          </a:p>
          <a:p>
            <a:pPr>
              <a:lnSpc>
                <a:spcPct val="110000"/>
              </a:lnSpc>
            </a:pPr>
            <a:r>
              <a:rPr kumimoji="1" lang="en-US" altLang="zh-CN" sz="2400" b="1">
                <a:latin typeface="Times New Roman" pitchFamily="18" charset="0"/>
              </a:rPr>
              <a:t>2) </a:t>
            </a:r>
            <a:r>
              <a:rPr kumimoji="1" lang="zh-CN" altLang="en-US" sz="2400" b="1">
                <a:latin typeface="Times New Roman" pitchFamily="18" charset="0"/>
              </a:rPr>
              <a:t>求解</a:t>
            </a:r>
            <a:r>
              <a:rPr kumimoji="1" lang="en-US" altLang="zh-CN" sz="2400" b="1" i="1">
                <a:latin typeface="Times New Roman" pitchFamily="18" charset="0"/>
              </a:rPr>
              <a:t>u</a:t>
            </a:r>
            <a:r>
              <a:rPr kumimoji="1" lang="en-US" altLang="zh-CN" sz="2400" b="1" baseline="-25000">
                <a:latin typeface="Times New Roman" pitchFamily="18" charset="0"/>
              </a:rPr>
              <a:t>O</a:t>
            </a:r>
            <a:r>
              <a:rPr kumimoji="1" lang="en-US" altLang="zh-CN" sz="2400" b="1">
                <a:latin typeface="Times New Roman" pitchFamily="18" charset="0"/>
              </a:rPr>
              <a:t>= </a:t>
            </a:r>
            <a:r>
              <a:rPr kumimoji="1" lang="en-US" altLang="zh-CN" sz="2400" b="1" i="1">
                <a:latin typeface="Times New Roman" pitchFamily="18" charset="0"/>
              </a:rPr>
              <a:t>f </a:t>
            </a:r>
            <a:r>
              <a:rPr kumimoji="1" lang="en-US" altLang="zh-CN"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I</a:t>
            </a:r>
            <a:r>
              <a:rPr kumimoji="1" lang="en-US" altLang="zh-CN" sz="2400" b="1">
                <a:latin typeface="Times New Roman" pitchFamily="18" charset="0"/>
              </a:rPr>
              <a:t>) = ?</a:t>
            </a:r>
          </a:p>
        </p:txBody>
      </p:sp>
      <p:sp>
        <p:nvSpPr>
          <p:cNvPr id="50188" name="Text Box 12"/>
          <p:cNvSpPr txBox="1">
            <a:spLocks noChangeArrowheads="1"/>
          </p:cNvSpPr>
          <p:nvPr/>
        </p:nvSpPr>
        <p:spPr bwMode="auto">
          <a:xfrm>
            <a:off x="684213" y="3787775"/>
            <a:ext cx="4343400" cy="493713"/>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rPr>
              <a:t>已知</a:t>
            </a:r>
            <a:r>
              <a:rPr kumimoji="1" lang="en-US" altLang="zh-CN" sz="2400" b="1" i="1">
                <a:latin typeface="Times New Roman" pitchFamily="18" charset="0"/>
              </a:rPr>
              <a:t>R</a:t>
            </a:r>
            <a:r>
              <a:rPr kumimoji="1" lang="en-US" altLang="zh-CN" sz="2400" b="1" baseline="-25000">
                <a:latin typeface="Times New Roman" pitchFamily="18" charset="0"/>
              </a:rPr>
              <a:t>1</a:t>
            </a:r>
            <a:r>
              <a:rPr kumimoji="1" lang="zh-CN" altLang="en-US" sz="2400" b="1">
                <a:latin typeface="Times New Roman" pitchFamily="18" charset="0"/>
              </a:rPr>
              <a:t>＝</a:t>
            </a:r>
            <a:r>
              <a:rPr kumimoji="1" lang="en-US" altLang="zh-CN" sz="2400" b="1" i="1">
                <a:latin typeface="Times New Roman" pitchFamily="18" charset="0"/>
              </a:rPr>
              <a:t>R</a:t>
            </a:r>
            <a:r>
              <a:rPr kumimoji="1" lang="en-US" altLang="zh-CN" sz="2400" b="1" baseline="-25000">
                <a:latin typeface="Times New Roman" pitchFamily="18" charset="0"/>
              </a:rPr>
              <a:t>2</a:t>
            </a:r>
            <a:r>
              <a:rPr kumimoji="1" lang="zh-CN" altLang="en-US" sz="2400" b="1">
                <a:latin typeface="Times New Roman" pitchFamily="18" charset="0"/>
              </a:rPr>
              <a:t>，求解</a:t>
            </a:r>
            <a:r>
              <a:rPr kumimoji="1" lang="en-US" altLang="zh-CN" sz="2400" b="1" i="1">
                <a:latin typeface="Times New Roman" pitchFamily="18" charset="0"/>
              </a:rPr>
              <a:t>u</a:t>
            </a:r>
            <a:r>
              <a:rPr kumimoji="1" lang="en-US" altLang="zh-CN" sz="2400" b="1" baseline="-25000">
                <a:latin typeface="Times New Roman" pitchFamily="18" charset="0"/>
              </a:rPr>
              <a:t>O</a:t>
            </a:r>
            <a:r>
              <a:rPr kumimoji="1" lang="en-US" altLang="zh-CN" sz="2400" b="1">
                <a:latin typeface="Times New Roman" pitchFamily="18" charset="0"/>
              </a:rPr>
              <a:t>= </a:t>
            </a:r>
            <a:r>
              <a:rPr kumimoji="1" lang="en-US" altLang="zh-CN" sz="2400" b="1" i="1">
                <a:latin typeface="Times New Roman" pitchFamily="18" charset="0"/>
              </a:rPr>
              <a:t>f </a:t>
            </a:r>
            <a:r>
              <a:rPr kumimoji="1" lang="en-US" altLang="zh-CN"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I</a:t>
            </a:r>
            <a:r>
              <a:rPr kumimoji="1" lang="en-US" altLang="zh-CN" sz="2400" b="1">
                <a:latin typeface="Times New Roman" pitchFamily="18" charset="0"/>
              </a:rPr>
              <a:t>) = ?</a:t>
            </a:r>
          </a:p>
        </p:txBody>
      </p:sp>
      <p:sp>
        <p:nvSpPr>
          <p:cNvPr id="50189" name="Text Box 13"/>
          <p:cNvSpPr txBox="1">
            <a:spLocks noChangeArrowheads="1"/>
          </p:cNvSpPr>
          <p:nvPr/>
        </p:nvSpPr>
        <p:spPr bwMode="auto">
          <a:xfrm>
            <a:off x="684213" y="4292600"/>
            <a:ext cx="4414837" cy="830997"/>
          </a:xfrm>
          <a:prstGeom prst="rect">
            <a:avLst/>
          </a:prstGeom>
          <a:noFill/>
          <a:ln w="9525">
            <a:noFill/>
            <a:miter lim="800000"/>
            <a:headEnd/>
            <a:tailEnd/>
          </a:ln>
          <a:effectLst/>
        </p:spPr>
        <p:txBody>
          <a:bodyPr>
            <a:spAutoFit/>
          </a:bodyPr>
          <a:lstStyle/>
          <a:p>
            <a:pPr>
              <a:spcBef>
                <a:spcPct val="50000"/>
              </a:spcBef>
            </a:pPr>
            <a:r>
              <a:rPr kumimoji="1" lang="zh-CN" altLang="en-US" sz="2400" b="1" dirty="0" smtClean="0">
                <a:latin typeface="Times New Roman" pitchFamily="18" charset="0"/>
              </a:rPr>
              <a:t>二极管</a:t>
            </a:r>
            <a:r>
              <a:rPr kumimoji="1" lang="zh-CN" altLang="en-US" sz="2400" b="1" dirty="0">
                <a:latin typeface="Times New Roman" pitchFamily="18" charset="0"/>
              </a:rPr>
              <a:t>什么时候导通？什么时候截止？</a:t>
            </a:r>
          </a:p>
        </p:txBody>
      </p:sp>
      <p:grpSp>
        <p:nvGrpSpPr>
          <p:cNvPr id="2" name="Group 14"/>
          <p:cNvGrpSpPr>
            <a:grpSpLocks/>
          </p:cNvGrpSpPr>
          <p:nvPr/>
        </p:nvGrpSpPr>
        <p:grpSpPr bwMode="auto">
          <a:xfrm>
            <a:off x="2547938" y="1254125"/>
            <a:ext cx="533400" cy="1025525"/>
            <a:chOff x="1605" y="836"/>
            <a:chExt cx="336" cy="646"/>
          </a:xfrm>
        </p:grpSpPr>
        <p:sp>
          <p:nvSpPr>
            <p:cNvPr id="50191" name="Text Box 15"/>
            <p:cNvSpPr txBox="1">
              <a:spLocks noChangeArrowheads="1"/>
            </p:cNvSpPr>
            <p:nvPr/>
          </p:nvSpPr>
          <p:spPr bwMode="auto">
            <a:xfrm>
              <a:off x="1605" y="1194"/>
              <a:ext cx="336" cy="288"/>
            </a:xfrm>
            <a:prstGeom prst="rect">
              <a:avLst/>
            </a:prstGeom>
            <a:noFill/>
            <a:ln w="9525">
              <a:noFill/>
              <a:miter lim="800000"/>
              <a:headEnd/>
              <a:tailEnd/>
            </a:ln>
            <a:effectLst/>
          </p:spPr>
          <p:txBody>
            <a:bodyPr>
              <a:spAutoFit/>
            </a:bodyPr>
            <a:lstStyle/>
            <a:p>
              <a:pPr>
                <a:spcBef>
                  <a:spcPct val="50000"/>
                </a:spcBef>
              </a:pPr>
              <a:r>
                <a:rPr kumimoji="1" lang="en-US" altLang="zh-CN" sz="2400" b="1">
                  <a:solidFill>
                    <a:srgbClr val="FF0000"/>
                  </a:solidFill>
                  <a:latin typeface="Times New Roman" pitchFamily="18" charset="0"/>
                </a:rPr>
                <a:t>+</a:t>
              </a:r>
            </a:p>
          </p:txBody>
        </p:sp>
        <p:sp>
          <p:nvSpPr>
            <p:cNvPr id="50192" name="Text Box 16"/>
            <p:cNvSpPr txBox="1">
              <a:spLocks noChangeArrowheads="1"/>
            </p:cNvSpPr>
            <p:nvPr/>
          </p:nvSpPr>
          <p:spPr bwMode="auto">
            <a:xfrm>
              <a:off x="1605" y="836"/>
              <a:ext cx="336" cy="288"/>
            </a:xfrm>
            <a:prstGeom prst="rect">
              <a:avLst/>
            </a:prstGeom>
            <a:noFill/>
            <a:ln w="9525">
              <a:noFill/>
              <a:miter lim="800000"/>
              <a:headEnd/>
              <a:tailEnd/>
            </a:ln>
            <a:effectLst/>
          </p:spPr>
          <p:txBody>
            <a:bodyPr>
              <a:spAutoFit/>
            </a:bodyPr>
            <a:lstStyle/>
            <a:p>
              <a:pPr>
                <a:spcBef>
                  <a:spcPct val="50000"/>
                </a:spcBef>
              </a:pPr>
              <a:r>
                <a:rPr kumimoji="1" lang="en-US" altLang="zh-CN" sz="2400" b="1">
                  <a:solidFill>
                    <a:srgbClr val="FF0000"/>
                  </a:solidFill>
                  <a:latin typeface="Times New Roman" pitchFamily="18" charset="0"/>
                </a:rPr>
                <a:t>_</a:t>
              </a:r>
            </a:p>
          </p:txBody>
        </p:sp>
      </p:grpSp>
      <p:grpSp>
        <p:nvGrpSpPr>
          <p:cNvPr id="3" name="Group 17"/>
          <p:cNvGrpSpPr>
            <a:grpSpLocks/>
          </p:cNvGrpSpPr>
          <p:nvPr/>
        </p:nvGrpSpPr>
        <p:grpSpPr bwMode="auto">
          <a:xfrm>
            <a:off x="1911350" y="2379663"/>
            <a:ext cx="544513" cy="781050"/>
            <a:chOff x="1204" y="1545"/>
            <a:chExt cx="343" cy="492"/>
          </a:xfrm>
        </p:grpSpPr>
        <p:sp>
          <p:nvSpPr>
            <p:cNvPr id="50194" name="Text Box 18"/>
            <p:cNvSpPr txBox="1">
              <a:spLocks noChangeArrowheads="1"/>
            </p:cNvSpPr>
            <p:nvPr/>
          </p:nvSpPr>
          <p:spPr bwMode="auto">
            <a:xfrm>
              <a:off x="1204" y="1545"/>
              <a:ext cx="336" cy="288"/>
            </a:xfrm>
            <a:prstGeom prst="rect">
              <a:avLst/>
            </a:prstGeom>
            <a:noFill/>
            <a:ln w="9525">
              <a:noFill/>
              <a:miter lim="800000"/>
              <a:headEnd/>
              <a:tailEnd/>
            </a:ln>
            <a:effectLst/>
          </p:spPr>
          <p:txBody>
            <a:bodyPr>
              <a:spAutoFit/>
            </a:bodyPr>
            <a:lstStyle/>
            <a:p>
              <a:pPr>
                <a:spcBef>
                  <a:spcPct val="50000"/>
                </a:spcBef>
              </a:pPr>
              <a:r>
                <a:rPr kumimoji="1" lang="en-US" altLang="zh-CN" sz="2400" b="1">
                  <a:solidFill>
                    <a:srgbClr val="FF0000"/>
                  </a:solidFill>
                  <a:latin typeface="Times New Roman" pitchFamily="18" charset="0"/>
                </a:rPr>
                <a:t>+</a:t>
              </a:r>
            </a:p>
          </p:txBody>
        </p:sp>
        <p:sp>
          <p:nvSpPr>
            <p:cNvPr id="50195" name="Text Box 19"/>
            <p:cNvSpPr txBox="1">
              <a:spLocks noChangeArrowheads="1"/>
            </p:cNvSpPr>
            <p:nvPr/>
          </p:nvSpPr>
          <p:spPr bwMode="auto">
            <a:xfrm>
              <a:off x="1211" y="1749"/>
              <a:ext cx="336" cy="288"/>
            </a:xfrm>
            <a:prstGeom prst="rect">
              <a:avLst/>
            </a:prstGeom>
            <a:noFill/>
            <a:ln w="9525">
              <a:noFill/>
              <a:miter lim="800000"/>
              <a:headEnd/>
              <a:tailEnd/>
            </a:ln>
            <a:effectLst/>
          </p:spPr>
          <p:txBody>
            <a:bodyPr>
              <a:spAutoFit/>
            </a:bodyPr>
            <a:lstStyle/>
            <a:p>
              <a:pPr>
                <a:spcBef>
                  <a:spcPct val="50000"/>
                </a:spcBef>
              </a:pPr>
              <a:r>
                <a:rPr kumimoji="1" lang="en-US" altLang="zh-CN" sz="2400" b="1">
                  <a:solidFill>
                    <a:srgbClr val="FF0000"/>
                  </a:solidFill>
                  <a:latin typeface="Times New Roman" pitchFamily="18" charset="0"/>
                </a:rPr>
                <a:t>_</a:t>
              </a:r>
            </a:p>
          </p:txBody>
        </p:sp>
      </p:grpSp>
      <p:sp>
        <p:nvSpPr>
          <p:cNvPr id="50196" name="Text Box 20"/>
          <p:cNvSpPr txBox="1">
            <a:spLocks noChangeArrowheads="1"/>
          </p:cNvSpPr>
          <p:nvPr/>
        </p:nvSpPr>
        <p:spPr bwMode="auto">
          <a:xfrm>
            <a:off x="611188" y="5659438"/>
            <a:ext cx="8280400" cy="830997"/>
          </a:xfrm>
          <a:prstGeom prst="rect">
            <a:avLst/>
          </a:prstGeom>
          <a:noFill/>
          <a:ln w="9525">
            <a:noFill/>
            <a:miter lim="800000"/>
            <a:headEnd/>
            <a:tailEnd/>
          </a:ln>
          <a:effectLst/>
        </p:spPr>
        <p:txBody>
          <a:bodyPr>
            <a:spAutoFit/>
          </a:bodyPr>
          <a:lstStyle/>
          <a:p>
            <a:pPr>
              <a:spcBef>
                <a:spcPct val="50000"/>
              </a:spcBef>
            </a:pPr>
            <a:r>
              <a:rPr lang="en-US" altLang="zh-CN" sz="2400" b="1" dirty="0"/>
              <a:t>    </a:t>
            </a:r>
            <a:r>
              <a:rPr lang="en-US" altLang="zh-CN" sz="2400" b="1" dirty="0" smtClean="0"/>
              <a:t>  </a:t>
            </a:r>
            <a:r>
              <a:rPr lang="zh-CN" altLang="en-US" sz="2400" b="1" dirty="0" smtClean="0">
                <a:solidFill>
                  <a:srgbClr val="990033"/>
                </a:solidFill>
              </a:rPr>
              <a:t>在</a:t>
            </a:r>
            <a:r>
              <a:rPr lang="zh-CN" altLang="en-US" sz="2400" b="1" dirty="0">
                <a:solidFill>
                  <a:srgbClr val="990033"/>
                </a:solidFill>
              </a:rPr>
              <a:t>集成运放应用电路中开关管的工作状态往往决定于输入信号或输出信号的极性！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01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0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01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501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0188">
                                            <p:txEl>
                                              <p:pRg st="0" end="0"/>
                                            </p:txEl>
                                          </p:spTgt>
                                        </p:tgtEl>
                                        <p:attrNameLst>
                                          <p:attrName>style.visibility</p:attrName>
                                        </p:attrNameLst>
                                      </p:cBhvr>
                                      <p:to>
                                        <p:strVal val="visible"/>
                                      </p:to>
                                    </p:set>
                                    <p:animEffect transition="in" filter="wipe(left)">
                                      <p:cBhvr>
                                        <p:cTn id="41" dur="500"/>
                                        <p:tgtEl>
                                          <p:spTgt spid="50188">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0189">
                                            <p:txEl>
                                              <p:pRg st="0" end="0"/>
                                            </p:txEl>
                                          </p:spTgt>
                                        </p:tgtEl>
                                        <p:attrNameLst>
                                          <p:attrName>style.visibility</p:attrName>
                                        </p:attrNameLst>
                                      </p:cBhvr>
                                      <p:to>
                                        <p:strVal val="visible"/>
                                      </p:to>
                                    </p:set>
                                    <p:animEffect transition="in" filter="wipe(left)">
                                      <p:cBhvr>
                                        <p:cTn id="46" dur="500"/>
                                        <p:tgtEl>
                                          <p:spTgt spid="5018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501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50196"/>
                                        </p:tgtEl>
                                        <p:attrNameLst>
                                          <p:attrName>style.visibility</p:attrName>
                                        </p:attrNameLst>
                                      </p:cBhvr>
                                      <p:to>
                                        <p:strVal val="visible"/>
                                      </p:to>
                                    </p:set>
                                    <p:anim calcmode="lin" valueType="num">
                                      <p:cBhvr>
                                        <p:cTn id="55" dur="500" fill="hold"/>
                                        <p:tgtEl>
                                          <p:spTgt spid="50196"/>
                                        </p:tgtEl>
                                        <p:attrNameLst>
                                          <p:attrName>ppt_x</p:attrName>
                                        </p:attrNameLst>
                                      </p:cBhvr>
                                      <p:tavLst>
                                        <p:tav tm="0">
                                          <p:val>
                                            <p:strVal val="#ppt_x-#ppt_w/2"/>
                                          </p:val>
                                        </p:tav>
                                        <p:tav tm="100000">
                                          <p:val>
                                            <p:strVal val="#ppt_x"/>
                                          </p:val>
                                        </p:tav>
                                      </p:tavLst>
                                    </p:anim>
                                    <p:anim calcmode="lin" valueType="num">
                                      <p:cBhvr>
                                        <p:cTn id="56" dur="500" fill="hold"/>
                                        <p:tgtEl>
                                          <p:spTgt spid="50196"/>
                                        </p:tgtEl>
                                        <p:attrNameLst>
                                          <p:attrName>ppt_y</p:attrName>
                                        </p:attrNameLst>
                                      </p:cBhvr>
                                      <p:tavLst>
                                        <p:tav tm="0">
                                          <p:val>
                                            <p:strVal val="#ppt_y"/>
                                          </p:val>
                                        </p:tav>
                                        <p:tav tm="100000">
                                          <p:val>
                                            <p:strVal val="#ppt_y"/>
                                          </p:val>
                                        </p:tav>
                                      </p:tavLst>
                                    </p:anim>
                                    <p:anim calcmode="lin" valueType="num">
                                      <p:cBhvr>
                                        <p:cTn id="57" dur="500" fill="hold"/>
                                        <p:tgtEl>
                                          <p:spTgt spid="50196"/>
                                        </p:tgtEl>
                                        <p:attrNameLst>
                                          <p:attrName>ppt_w</p:attrName>
                                        </p:attrNameLst>
                                      </p:cBhvr>
                                      <p:tavLst>
                                        <p:tav tm="0">
                                          <p:val>
                                            <p:fltVal val="0"/>
                                          </p:val>
                                        </p:tav>
                                        <p:tav tm="100000">
                                          <p:val>
                                            <p:strVal val="#ppt_w"/>
                                          </p:val>
                                        </p:tav>
                                      </p:tavLst>
                                    </p:anim>
                                    <p:anim calcmode="lin" valueType="num">
                                      <p:cBhvr>
                                        <p:cTn id="58" dur="500" fill="hold"/>
                                        <p:tgtEl>
                                          <p:spTgt spid="501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nimBg="1"/>
      <p:bldP spid="50182" grpId="0" animBg="1"/>
      <p:bldP spid="50188" grpId="0" build="p" autoUpdateAnimBg="0"/>
      <p:bldP spid="50189" grpId="0" build="p" autoUpdateAnimBg="0"/>
      <p:bldP spid="5019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539750" y="1844675"/>
            <a:ext cx="7772400" cy="762000"/>
          </a:xfrm>
        </p:spPr>
        <p:txBody>
          <a:bodyPr/>
          <a:lstStyle/>
          <a:p>
            <a:r>
              <a:rPr lang="en-US" altLang="zh-CN" dirty="0" smtClean="0">
                <a:latin typeface="华文行楷" pitchFamily="2" charset="-122"/>
                <a:ea typeface="华文行楷" pitchFamily="2" charset="-122"/>
                <a:cs typeface="Times New Roman" pitchFamily="18" charset="0"/>
              </a:rPr>
              <a:t>§6.3 </a:t>
            </a:r>
            <a:r>
              <a:rPr lang="zh-CN" altLang="en-US" dirty="0">
                <a:latin typeface="华文行楷" pitchFamily="2" charset="-122"/>
                <a:ea typeface="华文行楷" pitchFamily="2" charset="-122"/>
                <a:cs typeface="Times New Roman" pitchFamily="18" charset="0"/>
              </a:rPr>
              <a:t>有源滤波电路</a:t>
            </a:r>
          </a:p>
        </p:txBody>
      </p:sp>
      <p:sp>
        <p:nvSpPr>
          <p:cNvPr id="51208" name="Text Box 8">
            <a:hlinkClick r:id="rId3" action="ppaction://hlinksldjump"/>
          </p:cNvPr>
          <p:cNvSpPr txBox="1">
            <a:spLocks noChangeArrowheads="1"/>
          </p:cNvSpPr>
          <p:nvPr/>
        </p:nvSpPr>
        <p:spPr bwMode="auto">
          <a:xfrm>
            <a:off x="2057400" y="2860675"/>
            <a:ext cx="2009775" cy="519113"/>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华文楷体" pitchFamily="2" charset="-122"/>
              </a:rPr>
              <a:t>一、概述</a:t>
            </a:r>
          </a:p>
        </p:txBody>
      </p:sp>
      <p:sp>
        <p:nvSpPr>
          <p:cNvPr id="51209" name="Text Box 9">
            <a:hlinkClick r:id="rId4" action="ppaction://hlinksldjump"/>
          </p:cNvPr>
          <p:cNvSpPr txBox="1">
            <a:spLocks noChangeArrowheads="1"/>
          </p:cNvSpPr>
          <p:nvPr/>
        </p:nvSpPr>
        <p:spPr bwMode="auto">
          <a:xfrm>
            <a:off x="2057400" y="3436938"/>
            <a:ext cx="3090863" cy="519112"/>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华文楷体" pitchFamily="2" charset="-122"/>
              </a:rPr>
              <a:t>二、低通滤波器</a:t>
            </a:r>
          </a:p>
        </p:txBody>
      </p:sp>
      <p:sp>
        <p:nvSpPr>
          <p:cNvPr id="51210" name="Text Box 10">
            <a:hlinkClick r:id="rId5" action="ppaction://hlinksldjump"/>
          </p:cNvPr>
          <p:cNvSpPr txBox="1">
            <a:spLocks noChangeArrowheads="1"/>
          </p:cNvSpPr>
          <p:nvPr/>
        </p:nvSpPr>
        <p:spPr bwMode="auto">
          <a:xfrm>
            <a:off x="2057400" y="4013200"/>
            <a:ext cx="5106988" cy="519113"/>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华文楷体" pitchFamily="2" charset="-122"/>
              </a:rPr>
              <a:t>三、高通、带通、带阻滤波器</a:t>
            </a:r>
          </a:p>
        </p:txBody>
      </p:sp>
      <p:sp>
        <p:nvSpPr>
          <p:cNvPr id="51211" name="Text Box 11">
            <a:hlinkClick r:id="rId6" action="ppaction://hlinksldjump"/>
          </p:cNvPr>
          <p:cNvSpPr txBox="1">
            <a:spLocks noChangeArrowheads="1"/>
          </p:cNvSpPr>
          <p:nvPr/>
        </p:nvSpPr>
        <p:spPr bwMode="auto">
          <a:xfrm>
            <a:off x="2088396" y="4593403"/>
            <a:ext cx="4027488" cy="519113"/>
          </a:xfrm>
          <a:prstGeom prst="rect">
            <a:avLst/>
          </a:prstGeom>
          <a:noFill/>
          <a:ln w="9525">
            <a:noFill/>
            <a:miter lim="800000"/>
            <a:headEnd/>
            <a:tailEnd/>
          </a:ln>
          <a:effectLst/>
        </p:spPr>
        <p:txBody>
          <a:bodyPr>
            <a:spAutoFit/>
          </a:bodyPr>
          <a:lstStyle/>
          <a:p>
            <a:pPr>
              <a:spcBef>
                <a:spcPct val="50000"/>
              </a:spcBef>
            </a:pPr>
            <a:r>
              <a:rPr kumimoji="1" lang="zh-CN" altLang="en-US" sz="2800" b="1" dirty="0">
                <a:latin typeface="Times New Roman" pitchFamily="18" charset="0"/>
                <a:ea typeface="华文楷体" pitchFamily="2" charset="-122"/>
              </a:rPr>
              <a:t>四、状态变量型滤波器</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588963" y="1346200"/>
            <a:ext cx="7924800" cy="957263"/>
          </a:xfrm>
          <a:prstGeom prst="rect">
            <a:avLst/>
          </a:prstGeom>
          <a:noFill/>
          <a:ln w="9525">
            <a:noFill/>
            <a:miter lim="800000"/>
            <a:headEnd/>
            <a:tailEnd/>
          </a:ln>
          <a:effectLst/>
        </p:spPr>
        <p:txBody>
          <a:bodyPr>
            <a:spAutoFit/>
          </a:bodyPr>
          <a:lstStyle/>
          <a:p>
            <a:pPr>
              <a:spcBef>
                <a:spcPct val="20000"/>
              </a:spcBef>
            </a:pP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滤波电路的功能</a:t>
            </a:r>
          </a:p>
          <a:p>
            <a:pPr>
              <a:spcBef>
                <a:spcPct val="20000"/>
              </a:spcBef>
            </a:pPr>
            <a:r>
              <a:rPr kumimoji="1" lang="zh-CN" altLang="en-US" sz="2400" b="1">
                <a:latin typeface="Times New Roman" pitchFamily="18" charset="0"/>
              </a:rPr>
              <a:t>     使指定频段的信号顺利通过，其它频率的信号被衰减。</a:t>
            </a:r>
          </a:p>
        </p:txBody>
      </p:sp>
      <p:sp>
        <p:nvSpPr>
          <p:cNvPr id="53251" name="Text Box 3"/>
          <p:cNvSpPr txBox="1">
            <a:spLocks noChangeArrowheads="1"/>
          </p:cNvSpPr>
          <p:nvPr/>
        </p:nvSpPr>
        <p:spPr bwMode="auto">
          <a:xfrm>
            <a:off x="590550" y="2285992"/>
            <a:ext cx="4572000" cy="519113"/>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2. </a:t>
            </a:r>
            <a:r>
              <a:rPr kumimoji="1" lang="zh-CN" altLang="en-US" sz="2800">
                <a:latin typeface="华文行楷" pitchFamily="2" charset="-122"/>
                <a:ea typeface="华文行楷" pitchFamily="2" charset="-122"/>
              </a:rPr>
              <a:t>滤波电路的种类</a:t>
            </a:r>
          </a:p>
        </p:txBody>
      </p:sp>
      <p:pic>
        <p:nvPicPr>
          <p:cNvPr id="53252" name="Picture 4" descr="Dz070402"/>
          <p:cNvPicPr>
            <a:picLocks noChangeAspect="1" noChangeArrowheads="1"/>
          </p:cNvPicPr>
          <p:nvPr/>
        </p:nvPicPr>
        <p:blipFill>
          <a:blip r:embed="rId3" cstate="print"/>
          <a:srcRect/>
          <a:stretch>
            <a:fillRect/>
          </a:stretch>
        </p:blipFill>
        <p:spPr bwMode="auto">
          <a:xfrm>
            <a:off x="893763" y="3578217"/>
            <a:ext cx="3733800" cy="1847850"/>
          </a:xfrm>
          <a:prstGeom prst="rect">
            <a:avLst/>
          </a:prstGeom>
          <a:noFill/>
        </p:spPr>
      </p:pic>
      <p:sp>
        <p:nvSpPr>
          <p:cNvPr id="53253" name="Text Box 5"/>
          <p:cNvSpPr txBox="1">
            <a:spLocks noChangeArrowheads="1"/>
          </p:cNvSpPr>
          <p:nvPr/>
        </p:nvSpPr>
        <p:spPr bwMode="auto">
          <a:xfrm>
            <a:off x="969963" y="2740017"/>
            <a:ext cx="31242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低通滤波器（</a:t>
            </a:r>
            <a:r>
              <a:rPr kumimoji="1" lang="en-US" altLang="zh-CN" sz="2400" b="1">
                <a:latin typeface="Times New Roman" pitchFamily="18" charset="0"/>
              </a:rPr>
              <a:t>LPF</a:t>
            </a:r>
            <a:r>
              <a:rPr kumimoji="1" lang="zh-CN" altLang="en-US" sz="2400" b="1">
                <a:latin typeface="Times New Roman" pitchFamily="18" charset="0"/>
              </a:rPr>
              <a:t>）</a:t>
            </a:r>
          </a:p>
        </p:txBody>
      </p:sp>
      <p:sp>
        <p:nvSpPr>
          <p:cNvPr id="53254" name="AutoShape 6"/>
          <p:cNvSpPr>
            <a:spLocks/>
          </p:cNvSpPr>
          <p:nvPr/>
        </p:nvSpPr>
        <p:spPr bwMode="auto">
          <a:xfrm>
            <a:off x="3332163" y="3273417"/>
            <a:ext cx="2133600" cy="476250"/>
          </a:xfrm>
          <a:prstGeom prst="borderCallout1">
            <a:avLst>
              <a:gd name="adj1" fmla="val 24000"/>
              <a:gd name="adj2" fmla="val -3569"/>
              <a:gd name="adj3" fmla="val 150667"/>
              <a:gd name="adj4" fmla="val -74032"/>
            </a:avLst>
          </a:prstGeom>
          <a:solidFill>
            <a:srgbClr val="66FFFF"/>
          </a:solidFill>
          <a:ln w="19050">
            <a:solidFill>
              <a:srgbClr val="FF0000"/>
            </a:solidFill>
            <a:miter lim="800000"/>
            <a:headEnd/>
            <a:tailEnd/>
          </a:ln>
          <a:effectLst/>
        </p:spPr>
        <p:txBody>
          <a:bodyPr>
            <a:spAutoFit/>
          </a:bodyPr>
          <a:lstStyle/>
          <a:p>
            <a:r>
              <a:rPr kumimoji="1" lang="zh-CN" altLang="en-US" sz="2400" b="1">
                <a:latin typeface="Times New Roman" pitchFamily="18" charset="0"/>
              </a:rPr>
              <a:t>通带放大倍数</a:t>
            </a:r>
          </a:p>
        </p:txBody>
      </p:sp>
      <p:sp>
        <p:nvSpPr>
          <p:cNvPr id="53255" name="AutoShape 7"/>
          <p:cNvSpPr>
            <a:spLocks/>
          </p:cNvSpPr>
          <p:nvPr/>
        </p:nvSpPr>
        <p:spPr bwMode="auto">
          <a:xfrm>
            <a:off x="1046163" y="5559417"/>
            <a:ext cx="2071687" cy="476250"/>
          </a:xfrm>
          <a:prstGeom prst="borderCallout1">
            <a:avLst>
              <a:gd name="adj1" fmla="val 24000"/>
              <a:gd name="adj2" fmla="val 103676"/>
              <a:gd name="adj3" fmla="val -34667"/>
              <a:gd name="adj4" fmla="val 110806"/>
            </a:avLst>
          </a:prstGeom>
          <a:solidFill>
            <a:srgbClr val="66FFFF"/>
          </a:solidFill>
          <a:ln w="19050">
            <a:solidFill>
              <a:srgbClr val="FF0000"/>
            </a:solidFill>
            <a:miter lim="800000"/>
            <a:headEnd/>
            <a:tailEnd/>
          </a:ln>
          <a:effectLst/>
        </p:spPr>
        <p:txBody>
          <a:bodyPr>
            <a:spAutoFit/>
          </a:bodyPr>
          <a:lstStyle/>
          <a:p>
            <a:r>
              <a:rPr kumimoji="1" lang="zh-CN" altLang="en-US" sz="2400" b="1">
                <a:latin typeface="Times New Roman" pitchFamily="18" charset="0"/>
              </a:rPr>
              <a:t>通带截止频率</a:t>
            </a:r>
          </a:p>
        </p:txBody>
      </p:sp>
      <p:sp>
        <p:nvSpPr>
          <p:cNvPr id="53256" name="AutoShape 8"/>
          <p:cNvSpPr>
            <a:spLocks/>
          </p:cNvSpPr>
          <p:nvPr/>
        </p:nvSpPr>
        <p:spPr bwMode="auto">
          <a:xfrm>
            <a:off x="4398963" y="5559417"/>
            <a:ext cx="1524000" cy="476250"/>
          </a:xfrm>
          <a:prstGeom prst="borderCallout1">
            <a:avLst>
              <a:gd name="adj1" fmla="val 24000"/>
              <a:gd name="adj2" fmla="val -5000"/>
              <a:gd name="adj3" fmla="val -153667"/>
              <a:gd name="adj4" fmla="val -39273"/>
            </a:avLst>
          </a:prstGeom>
          <a:solidFill>
            <a:srgbClr val="66FFFF"/>
          </a:solidFill>
          <a:ln w="19050">
            <a:solidFill>
              <a:srgbClr val="FF0000"/>
            </a:solidFill>
            <a:miter lim="800000"/>
            <a:headEnd/>
            <a:tailEnd/>
          </a:ln>
          <a:effectLst/>
        </p:spPr>
        <p:txBody>
          <a:bodyPr>
            <a:spAutoFit/>
          </a:bodyPr>
          <a:lstStyle/>
          <a:p>
            <a:r>
              <a:rPr kumimoji="1" lang="zh-CN" altLang="en-US" sz="2400" b="1">
                <a:latin typeface="Times New Roman" pitchFamily="18" charset="0"/>
              </a:rPr>
              <a:t>下降速率</a:t>
            </a:r>
          </a:p>
        </p:txBody>
      </p:sp>
      <p:pic>
        <p:nvPicPr>
          <p:cNvPr id="53257" name="Picture 9" descr="Dz070401"/>
          <p:cNvPicPr>
            <a:picLocks noChangeAspect="1" noChangeArrowheads="1"/>
          </p:cNvPicPr>
          <p:nvPr/>
        </p:nvPicPr>
        <p:blipFill>
          <a:blip r:embed="rId4"/>
          <a:srcRect r="49306" b="60600"/>
          <a:stretch>
            <a:fillRect/>
          </a:stretch>
        </p:blipFill>
        <p:spPr bwMode="auto">
          <a:xfrm>
            <a:off x="4932363" y="3806817"/>
            <a:ext cx="3124200" cy="1685925"/>
          </a:xfrm>
          <a:prstGeom prst="rect">
            <a:avLst/>
          </a:prstGeom>
          <a:noFill/>
        </p:spPr>
      </p:pic>
      <p:sp>
        <p:nvSpPr>
          <p:cNvPr id="53258" name="AutoShape 10"/>
          <p:cNvSpPr>
            <a:spLocks/>
          </p:cNvSpPr>
          <p:nvPr/>
        </p:nvSpPr>
        <p:spPr bwMode="auto">
          <a:xfrm>
            <a:off x="6456363" y="3273417"/>
            <a:ext cx="2057400" cy="838200"/>
          </a:xfrm>
          <a:prstGeom prst="borderCallout2">
            <a:avLst>
              <a:gd name="adj1" fmla="val 13634"/>
              <a:gd name="adj2" fmla="val -3704"/>
              <a:gd name="adj3" fmla="val 13634"/>
              <a:gd name="adj4" fmla="val -12731"/>
              <a:gd name="adj5" fmla="val 115718"/>
              <a:gd name="adj6" fmla="val -22069"/>
            </a:avLst>
          </a:prstGeom>
          <a:solidFill>
            <a:srgbClr val="66FFFF"/>
          </a:solidFill>
          <a:ln w="19050">
            <a:solidFill>
              <a:srgbClr val="FF0000"/>
            </a:solidFill>
            <a:miter lim="800000"/>
            <a:headEnd/>
            <a:tailEnd/>
          </a:ln>
          <a:effectLst/>
        </p:spPr>
        <p:txBody>
          <a:bodyPr/>
          <a:lstStyle/>
          <a:p>
            <a:pPr algn="ctr" eaLnBrk="0" hangingPunct="0"/>
            <a:r>
              <a:rPr lang="zh-CN" altLang="en-US" sz="2400" b="1">
                <a:solidFill>
                  <a:srgbClr val="000000"/>
                </a:solidFill>
                <a:latin typeface="Times New Roman" pitchFamily="18" charset="0"/>
              </a:rPr>
              <a:t>理想幅频特性</a:t>
            </a:r>
          </a:p>
          <a:p>
            <a:pPr algn="ctr" eaLnBrk="0" hangingPunct="0"/>
            <a:r>
              <a:rPr lang="zh-CN" altLang="en-US" sz="2400" b="1">
                <a:solidFill>
                  <a:srgbClr val="000000"/>
                </a:solidFill>
                <a:latin typeface="Times New Roman" pitchFamily="18" charset="0"/>
              </a:rPr>
              <a:t>无过渡带</a:t>
            </a:r>
          </a:p>
        </p:txBody>
      </p:sp>
      <p:sp>
        <p:nvSpPr>
          <p:cNvPr id="53259" name="Rectangle 11"/>
          <p:cNvSpPr>
            <a:spLocks noGrp="1" noChangeArrowheads="1"/>
          </p:cNvSpPr>
          <p:nvPr>
            <p:ph type="title"/>
          </p:nvPr>
        </p:nvSpPr>
        <p:spPr>
          <a:xfrm>
            <a:off x="250825" y="925498"/>
            <a:ext cx="2736850" cy="431800"/>
          </a:xfrm>
        </p:spPr>
        <p:txBody>
          <a:bodyPr/>
          <a:lstStyle/>
          <a:p>
            <a:pPr algn="l"/>
            <a:r>
              <a:rPr lang="zh-CN" altLang="en-US" sz="3200" dirty="0">
                <a:solidFill>
                  <a:schemeClr val="tx1"/>
                </a:solidFill>
                <a:latin typeface="华文行楷" pitchFamily="2" charset="-122"/>
                <a:ea typeface="华文行楷" pitchFamily="2" charset="-122"/>
              </a:rPr>
              <a:t>一、概述</a:t>
            </a:r>
          </a:p>
        </p:txBody>
      </p:sp>
      <p:grpSp>
        <p:nvGrpSpPr>
          <p:cNvPr id="2" name="Group 12"/>
          <p:cNvGrpSpPr>
            <a:grpSpLocks/>
          </p:cNvGrpSpPr>
          <p:nvPr/>
        </p:nvGrpSpPr>
        <p:grpSpPr bwMode="auto">
          <a:xfrm>
            <a:off x="250825" y="6021388"/>
            <a:ext cx="8318500" cy="606425"/>
            <a:chOff x="340" y="3702"/>
            <a:chExt cx="5240" cy="382"/>
          </a:xfrm>
        </p:grpSpPr>
        <p:sp>
          <p:nvSpPr>
            <p:cNvPr id="53261" name="Text Box 13"/>
            <p:cNvSpPr txBox="1">
              <a:spLocks noChangeArrowheads="1"/>
            </p:cNvSpPr>
            <p:nvPr/>
          </p:nvSpPr>
          <p:spPr bwMode="auto">
            <a:xfrm>
              <a:off x="340" y="3702"/>
              <a:ext cx="5240" cy="357"/>
            </a:xfrm>
            <a:prstGeom prst="rect">
              <a:avLst/>
            </a:prstGeom>
            <a:noFill/>
            <a:ln w="9525">
              <a:noFill/>
              <a:miter lim="800000"/>
              <a:headEnd/>
              <a:tailEnd/>
            </a:ln>
            <a:effectLst/>
          </p:spPr>
          <p:txBody>
            <a:bodyPr>
              <a:spAutoFit/>
            </a:bodyPr>
            <a:lstStyle/>
            <a:p>
              <a:pPr>
                <a:lnSpc>
                  <a:spcPct val="130000"/>
                </a:lnSpc>
                <a:spcBef>
                  <a:spcPct val="50000"/>
                </a:spcBef>
              </a:pPr>
              <a:r>
                <a:rPr kumimoji="1" lang="zh-CN" altLang="en-US" sz="2400" b="1">
                  <a:latin typeface="Times New Roman" pitchFamily="18" charset="0"/>
                </a:rPr>
                <a:t>用幅频特性描述滤波特性，要研究</a:t>
              </a:r>
              <a:r>
                <a:rPr kumimoji="1" lang="zh-CN" altLang="en-US" sz="2400" b="1" baseline="-25000">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 </a:t>
              </a:r>
              <a:r>
                <a:rPr kumimoji="1" lang="en-US" altLang="zh-CN" sz="2400" b="1" i="1">
                  <a:latin typeface="Times New Roman" pitchFamily="18" charset="0"/>
                </a:rPr>
                <a:t>f</a:t>
              </a:r>
              <a:r>
                <a:rPr kumimoji="1" lang="en-US" altLang="zh-CN" sz="2400" b="1" baseline="-25000">
                  <a:latin typeface="Times New Roman" pitchFamily="18" charset="0"/>
                </a:rPr>
                <a:t>P</a:t>
              </a:r>
              <a:r>
                <a:rPr kumimoji="1" lang="zh-CN" altLang="en-US" sz="2400" b="1">
                  <a:latin typeface="Times New Roman" pitchFamily="18" charset="0"/>
                </a:rPr>
                <a:t>、下降速率</a:t>
              </a:r>
              <a:r>
                <a:rPr kumimoji="1" lang="en-US" altLang="zh-CN" sz="2400" b="1">
                  <a:latin typeface="Times New Roman" pitchFamily="18" charset="0"/>
                </a:rPr>
                <a:t>)</a:t>
              </a:r>
              <a:r>
                <a:rPr kumimoji="1" lang="zh-CN" altLang="en-US" sz="2400" b="1">
                  <a:latin typeface="Times New Roman" pitchFamily="18" charset="0"/>
                </a:rPr>
                <a:t>。</a:t>
              </a:r>
            </a:p>
          </p:txBody>
        </p:sp>
        <p:graphicFrame>
          <p:nvGraphicFramePr>
            <p:cNvPr id="53262" name="Object 14"/>
            <p:cNvGraphicFramePr>
              <a:graphicFrameLocks noChangeAspect="1"/>
            </p:cNvGraphicFramePr>
            <p:nvPr/>
          </p:nvGraphicFramePr>
          <p:xfrm>
            <a:off x="3288" y="3748"/>
            <a:ext cx="305" cy="320"/>
          </p:xfrm>
          <a:graphic>
            <a:graphicData uri="http://schemas.openxmlformats.org/presentationml/2006/ole">
              <mc:AlternateContent xmlns:mc="http://schemas.openxmlformats.org/markup-compatibility/2006">
                <mc:Choice xmlns:v="urn:schemas-microsoft-com:vml" Requires="v">
                  <p:oleObj spid="_x0000_s180234" name="Equation" r:id="rId5" imgW="228600" imgH="253800" progId="Equation.3">
                    <p:embed/>
                  </p:oleObj>
                </mc:Choice>
                <mc:Fallback>
                  <p:oleObj name="Equation" r:id="rId5" imgW="228600" imgH="2538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8" y="3748"/>
                          <a:ext cx="305"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63" name="Object 15"/>
            <p:cNvGraphicFramePr>
              <a:graphicFrameLocks noChangeAspect="1"/>
            </p:cNvGraphicFramePr>
            <p:nvPr/>
          </p:nvGraphicFramePr>
          <p:xfrm>
            <a:off x="3696" y="3748"/>
            <a:ext cx="266" cy="336"/>
          </p:xfrm>
          <a:graphic>
            <a:graphicData uri="http://schemas.openxmlformats.org/presentationml/2006/ole">
              <mc:AlternateContent xmlns:mc="http://schemas.openxmlformats.org/markup-compatibility/2006">
                <mc:Choice xmlns:v="urn:schemas-microsoft-com:vml" Requires="v">
                  <p:oleObj spid="_x0000_s180235" name="Equation" r:id="rId7" imgW="190440" imgH="241200" progId="Equation.3">
                    <p:embed/>
                  </p:oleObj>
                </mc:Choice>
                <mc:Fallback>
                  <p:oleObj name="Equation" r:id="rId7" imgW="190440" imgH="2412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6" y="3748"/>
                          <a:ext cx="26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wipe(left)">
                                      <p:cBhvr>
                                        <p:cTn id="7" dur="500"/>
                                        <p:tgtEl>
                                          <p:spTgt spid="53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0">
                                            <p:txEl>
                                              <p:pRg st="1" end="1"/>
                                            </p:txEl>
                                          </p:spTgt>
                                        </p:tgtEl>
                                        <p:attrNameLst>
                                          <p:attrName>style.visibility</p:attrName>
                                        </p:attrNameLst>
                                      </p:cBhvr>
                                      <p:to>
                                        <p:strVal val="visible"/>
                                      </p:to>
                                    </p:set>
                                    <p:animEffect transition="in" filter="wipe(left)">
                                      <p:cBhvr>
                                        <p:cTn id="12" dur="500"/>
                                        <p:tgtEl>
                                          <p:spTgt spid="532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1">
                                            <p:txEl>
                                              <p:pRg st="0" end="0"/>
                                            </p:txEl>
                                          </p:spTgt>
                                        </p:tgtEl>
                                        <p:attrNameLst>
                                          <p:attrName>style.visibility</p:attrName>
                                        </p:attrNameLst>
                                      </p:cBhvr>
                                      <p:to>
                                        <p:strVal val="visible"/>
                                      </p:to>
                                    </p:set>
                                    <p:animEffect transition="in" filter="wipe(left)">
                                      <p:cBhvr>
                                        <p:cTn id="17" dur="500"/>
                                        <p:tgtEl>
                                          <p:spTgt spid="532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3">
                                            <p:txEl>
                                              <p:pRg st="0" end="0"/>
                                            </p:txEl>
                                          </p:spTgt>
                                        </p:tgtEl>
                                        <p:attrNameLst>
                                          <p:attrName>style.visibility</p:attrName>
                                        </p:attrNameLst>
                                      </p:cBhvr>
                                      <p:to>
                                        <p:strVal val="visible"/>
                                      </p:to>
                                    </p:set>
                                    <p:animEffect transition="in" filter="wipe(left)">
                                      <p:cBhvr>
                                        <p:cTn id="22" dur="500"/>
                                        <p:tgtEl>
                                          <p:spTgt spid="5325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252"/>
                                        </p:tgtEl>
                                        <p:attrNameLst>
                                          <p:attrName>style.visibility</p:attrName>
                                        </p:attrNameLst>
                                      </p:cBhvr>
                                      <p:to>
                                        <p:strVal val="visible"/>
                                      </p:to>
                                    </p:set>
                                    <p:animEffect transition="in" filter="dissolve">
                                      <p:cBhvr>
                                        <p:cTn id="27" dur="500"/>
                                        <p:tgtEl>
                                          <p:spTgt spid="5325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325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325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5325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3257"/>
                                        </p:tgtEl>
                                        <p:attrNameLst>
                                          <p:attrName>style.visibility</p:attrName>
                                        </p:attrNameLst>
                                      </p:cBhvr>
                                      <p:to>
                                        <p:strVal val="visible"/>
                                      </p:to>
                                    </p:set>
                                    <p:animEffect transition="in" filter="dissolve">
                                      <p:cBhvr>
                                        <p:cTn id="44" dur="500"/>
                                        <p:tgtEl>
                                          <p:spTgt spid="5325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32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autoUpdateAnimBg="0"/>
      <p:bldP spid="53251" grpId="0" build="p" autoUpdateAnimBg="0"/>
      <p:bldP spid="53253" grpId="0" build="p" autoUpdateAnimBg="0"/>
      <p:bldP spid="53254" grpId="0" animBg="1" autoUpdateAnimBg="0"/>
      <p:bldP spid="53255" grpId="0" animBg="1" autoUpdateAnimBg="0"/>
      <p:bldP spid="53256" grpId="0" animBg="1" autoUpdateAnimBg="0"/>
      <p:bldP spid="5325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09638" y="1354138"/>
            <a:ext cx="3657600" cy="2505075"/>
            <a:chOff x="576" y="720"/>
            <a:chExt cx="2304" cy="1578"/>
          </a:xfrm>
        </p:grpSpPr>
        <p:pic>
          <p:nvPicPr>
            <p:cNvPr id="54275" name="Picture 3" descr="Dz070401"/>
            <p:cNvPicPr>
              <a:picLocks noChangeAspect="1" noChangeArrowheads="1"/>
            </p:cNvPicPr>
            <p:nvPr/>
          </p:nvPicPr>
          <p:blipFill>
            <a:blip r:embed="rId2" cstate="print"/>
            <a:srcRect l="51654" r="-726" b="60930"/>
            <a:stretch>
              <a:fillRect/>
            </a:stretch>
          </p:blipFill>
          <p:spPr bwMode="auto">
            <a:xfrm>
              <a:off x="576" y="1104"/>
              <a:ext cx="2160" cy="1194"/>
            </a:xfrm>
            <a:prstGeom prst="rect">
              <a:avLst/>
            </a:prstGeom>
            <a:noFill/>
          </p:spPr>
        </p:pic>
        <p:sp>
          <p:nvSpPr>
            <p:cNvPr id="54276" name="Text Box 4"/>
            <p:cNvSpPr txBox="1">
              <a:spLocks noChangeArrowheads="1"/>
            </p:cNvSpPr>
            <p:nvPr/>
          </p:nvSpPr>
          <p:spPr bwMode="auto">
            <a:xfrm>
              <a:off x="576" y="720"/>
              <a:ext cx="2304" cy="288"/>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高通滤波器（</a:t>
              </a:r>
              <a:r>
                <a:rPr kumimoji="1" lang="en-US" altLang="zh-CN" sz="2400" b="1">
                  <a:latin typeface="Times New Roman" pitchFamily="18" charset="0"/>
                </a:rPr>
                <a:t>HPF</a:t>
              </a:r>
              <a:r>
                <a:rPr kumimoji="1" lang="zh-CN" altLang="en-US" sz="2400" b="1">
                  <a:latin typeface="Times New Roman" pitchFamily="18" charset="0"/>
                </a:rPr>
                <a:t>）</a:t>
              </a:r>
            </a:p>
          </p:txBody>
        </p:sp>
      </p:grpSp>
      <p:grpSp>
        <p:nvGrpSpPr>
          <p:cNvPr id="3" name="Group 5"/>
          <p:cNvGrpSpPr>
            <a:grpSpLocks/>
          </p:cNvGrpSpPr>
          <p:nvPr/>
        </p:nvGrpSpPr>
        <p:grpSpPr bwMode="auto">
          <a:xfrm>
            <a:off x="4643438" y="1354138"/>
            <a:ext cx="3657600" cy="2414587"/>
            <a:chOff x="2928" y="720"/>
            <a:chExt cx="2304" cy="1521"/>
          </a:xfrm>
        </p:grpSpPr>
        <p:pic>
          <p:nvPicPr>
            <p:cNvPr id="54278" name="Picture 6" descr="Dz070401"/>
            <p:cNvPicPr>
              <a:picLocks noChangeAspect="1" noChangeArrowheads="1"/>
            </p:cNvPicPr>
            <p:nvPr/>
          </p:nvPicPr>
          <p:blipFill>
            <a:blip r:embed="rId3" cstate="print"/>
            <a:srcRect t="52094" r="49637" b="6976"/>
            <a:stretch>
              <a:fillRect/>
            </a:stretch>
          </p:blipFill>
          <p:spPr bwMode="auto">
            <a:xfrm>
              <a:off x="3024" y="1104"/>
              <a:ext cx="2016" cy="1137"/>
            </a:xfrm>
            <a:prstGeom prst="rect">
              <a:avLst/>
            </a:prstGeom>
            <a:noFill/>
          </p:spPr>
        </p:pic>
        <p:sp>
          <p:nvSpPr>
            <p:cNvPr id="54279" name="Text Box 7"/>
            <p:cNvSpPr txBox="1">
              <a:spLocks noChangeArrowheads="1"/>
            </p:cNvSpPr>
            <p:nvPr/>
          </p:nvSpPr>
          <p:spPr bwMode="auto">
            <a:xfrm>
              <a:off x="2928" y="720"/>
              <a:ext cx="2304" cy="288"/>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带通滤波器（</a:t>
              </a:r>
              <a:r>
                <a:rPr kumimoji="1" lang="en-US" altLang="zh-CN" sz="2400" b="1">
                  <a:latin typeface="Times New Roman" pitchFamily="18" charset="0"/>
                </a:rPr>
                <a:t>BPF</a:t>
              </a:r>
              <a:r>
                <a:rPr kumimoji="1" lang="zh-CN" altLang="en-US" sz="2400" b="1">
                  <a:latin typeface="Times New Roman" pitchFamily="18" charset="0"/>
                </a:rPr>
                <a:t>）</a:t>
              </a:r>
            </a:p>
          </p:txBody>
        </p:sp>
      </p:grpSp>
      <p:grpSp>
        <p:nvGrpSpPr>
          <p:cNvPr id="4" name="Group 8"/>
          <p:cNvGrpSpPr>
            <a:grpSpLocks/>
          </p:cNvGrpSpPr>
          <p:nvPr/>
        </p:nvGrpSpPr>
        <p:grpSpPr bwMode="auto">
          <a:xfrm>
            <a:off x="909638" y="3868738"/>
            <a:ext cx="3733800" cy="2549525"/>
            <a:chOff x="576" y="2304"/>
            <a:chExt cx="2352" cy="1606"/>
          </a:xfrm>
        </p:grpSpPr>
        <p:pic>
          <p:nvPicPr>
            <p:cNvPr id="54281" name="Picture 9" descr="Dz070401"/>
            <p:cNvPicPr>
              <a:picLocks noChangeAspect="1" noChangeArrowheads="1"/>
            </p:cNvPicPr>
            <p:nvPr/>
          </p:nvPicPr>
          <p:blipFill>
            <a:blip r:embed="rId4" cstate="print"/>
            <a:srcRect l="51654" t="52094" b="6976"/>
            <a:stretch>
              <a:fillRect/>
            </a:stretch>
          </p:blipFill>
          <p:spPr bwMode="auto">
            <a:xfrm>
              <a:off x="576" y="2640"/>
              <a:ext cx="2160" cy="1270"/>
            </a:xfrm>
            <a:prstGeom prst="rect">
              <a:avLst/>
            </a:prstGeom>
            <a:noFill/>
          </p:spPr>
        </p:pic>
        <p:sp>
          <p:nvSpPr>
            <p:cNvPr id="54282" name="Text Box 10"/>
            <p:cNvSpPr txBox="1">
              <a:spLocks noChangeArrowheads="1"/>
            </p:cNvSpPr>
            <p:nvPr/>
          </p:nvSpPr>
          <p:spPr bwMode="auto">
            <a:xfrm>
              <a:off x="576" y="2304"/>
              <a:ext cx="2352" cy="327"/>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带阻滤波器（</a:t>
              </a:r>
              <a:r>
                <a:rPr kumimoji="1" lang="en-US" altLang="zh-CN" sz="2400" b="1">
                  <a:latin typeface="Times New Roman" pitchFamily="18" charset="0"/>
                </a:rPr>
                <a:t>BEF</a:t>
              </a:r>
              <a:r>
                <a:rPr kumimoji="1" lang="zh-CN" altLang="en-US" sz="2400" b="1">
                  <a:latin typeface="Times New Roman" pitchFamily="18" charset="0"/>
                </a:rPr>
                <a:t>）</a:t>
              </a:r>
              <a:r>
                <a:rPr kumimoji="1" lang="zh-CN" altLang="en-US" sz="2800" b="1">
                  <a:solidFill>
                    <a:srgbClr val="FFFFFF"/>
                  </a:solidFill>
                  <a:latin typeface="Times New Roman" pitchFamily="18" charset="0"/>
                </a:rPr>
                <a:t>）</a:t>
              </a:r>
            </a:p>
          </p:txBody>
        </p:sp>
      </p:grpSp>
      <p:grpSp>
        <p:nvGrpSpPr>
          <p:cNvPr id="5" name="Group 11"/>
          <p:cNvGrpSpPr>
            <a:grpSpLocks/>
          </p:cNvGrpSpPr>
          <p:nvPr/>
        </p:nvGrpSpPr>
        <p:grpSpPr bwMode="auto">
          <a:xfrm>
            <a:off x="4643438" y="3716338"/>
            <a:ext cx="3505200" cy="2611437"/>
            <a:chOff x="2928" y="2208"/>
            <a:chExt cx="2208" cy="1645"/>
          </a:xfrm>
        </p:grpSpPr>
        <p:sp>
          <p:nvSpPr>
            <p:cNvPr id="54284" name="Text Box 12"/>
            <p:cNvSpPr txBox="1">
              <a:spLocks noChangeArrowheads="1"/>
            </p:cNvSpPr>
            <p:nvPr/>
          </p:nvSpPr>
          <p:spPr bwMode="auto">
            <a:xfrm>
              <a:off x="2928" y="2208"/>
              <a:ext cx="2208" cy="327"/>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全通滤波器（</a:t>
              </a:r>
              <a:r>
                <a:rPr kumimoji="1" lang="en-US" altLang="zh-CN" sz="2400" b="1">
                  <a:latin typeface="Times New Roman" pitchFamily="18" charset="0"/>
                </a:rPr>
                <a:t>APF</a:t>
              </a:r>
              <a:r>
                <a:rPr kumimoji="1" lang="zh-CN" altLang="en-US" sz="2400" b="1">
                  <a:latin typeface="Times New Roman" pitchFamily="18" charset="0"/>
                </a:rPr>
                <a:t>）</a:t>
              </a:r>
              <a:r>
                <a:rPr kumimoji="1" lang="zh-CN" altLang="en-US" sz="2800" b="1">
                  <a:solidFill>
                    <a:srgbClr val="FFFFFF"/>
                  </a:solidFill>
                  <a:latin typeface="Times New Roman" pitchFamily="18" charset="0"/>
                </a:rPr>
                <a:t>）</a:t>
              </a:r>
            </a:p>
          </p:txBody>
        </p:sp>
        <p:pic>
          <p:nvPicPr>
            <p:cNvPr id="54285" name="Picture 13" descr="Dz070425"/>
            <p:cNvPicPr>
              <a:picLocks noChangeAspect="1" noChangeArrowheads="1"/>
            </p:cNvPicPr>
            <p:nvPr/>
          </p:nvPicPr>
          <p:blipFill>
            <a:blip r:embed="rId5" cstate="print"/>
            <a:srcRect/>
            <a:stretch>
              <a:fillRect/>
            </a:stretch>
          </p:blipFill>
          <p:spPr bwMode="auto">
            <a:xfrm>
              <a:off x="3024" y="2592"/>
              <a:ext cx="2064" cy="1261"/>
            </a:xfrm>
            <a:prstGeom prst="rect">
              <a:avLst/>
            </a:prstGeom>
            <a:noFill/>
          </p:spPr>
        </p:pic>
      </p:grpSp>
      <p:sp>
        <p:nvSpPr>
          <p:cNvPr id="54286" name="Rectangle 14"/>
          <p:cNvSpPr>
            <a:spLocks noGrp="1" noChangeArrowheads="1"/>
          </p:cNvSpPr>
          <p:nvPr>
            <p:ph type="title" idx="4294967295"/>
          </p:nvPr>
        </p:nvSpPr>
        <p:spPr>
          <a:xfrm>
            <a:off x="323850" y="836613"/>
            <a:ext cx="4248150" cy="457200"/>
          </a:xfrm>
        </p:spPr>
        <p:txBody>
          <a:bodyPr/>
          <a:lstStyle/>
          <a:p>
            <a:pPr algn="l"/>
            <a:r>
              <a:rPr lang="zh-CN" altLang="en-US" sz="2800">
                <a:solidFill>
                  <a:schemeClr val="tx1"/>
                </a:solidFill>
                <a:ea typeface="华文行楷" pitchFamily="2" charset="-122"/>
              </a:rPr>
              <a:t>理想滤波器的幅频特性</a:t>
            </a:r>
          </a:p>
        </p:txBody>
      </p:sp>
      <p:sp>
        <p:nvSpPr>
          <p:cNvPr id="54287" name="Text Box 15"/>
          <p:cNvSpPr txBox="1">
            <a:spLocks noChangeArrowheads="1"/>
          </p:cNvSpPr>
          <p:nvPr/>
        </p:nvSpPr>
        <p:spPr bwMode="auto">
          <a:xfrm>
            <a:off x="2433638" y="1963738"/>
            <a:ext cx="1295400" cy="406400"/>
          </a:xfrm>
          <a:prstGeom prst="rect">
            <a:avLst/>
          </a:prstGeom>
          <a:solidFill>
            <a:srgbClr val="66FFFF"/>
          </a:solidFill>
          <a:ln w="9525">
            <a:solidFill>
              <a:srgbClr val="FF3300"/>
            </a:solidFill>
            <a:miter lim="800000"/>
            <a:headEnd/>
            <a:tailEnd/>
          </a:ln>
          <a:effectLst/>
        </p:spPr>
        <p:txBody>
          <a:bodyPr>
            <a:spAutoFit/>
          </a:bodyPr>
          <a:lstStyle/>
          <a:p>
            <a:pPr>
              <a:spcBef>
                <a:spcPct val="50000"/>
              </a:spcBef>
            </a:pPr>
            <a:r>
              <a:rPr kumimoji="1" lang="zh-CN" altLang="en-US" sz="2000" b="1">
                <a:latin typeface="Times New Roman" pitchFamily="18" charset="0"/>
              </a:rPr>
              <a:t>阻容耦合</a:t>
            </a:r>
          </a:p>
        </p:txBody>
      </p:sp>
      <p:sp>
        <p:nvSpPr>
          <p:cNvPr id="54288" name="Text Box 16"/>
          <p:cNvSpPr txBox="1">
            <a:spLocks noChangeArrowheads="1"/>
          </p:cNvSpPr>
          <p:nvPr/>
        </p:nvSpPr>
        <p:spPr bwMode="auto">
          <a:xfrm>
            <a:off x="6091238" y="1963738"/>
            <a:ext cx="1219200" cy="406400"/>
          </a:xfrm>
          <a:prstGeom prst="rect">
            <a:avLst/>
          </a:prstGeom>
          <a:solidFill>
            <a:srgbClr val="66FFFF"/>
          </a:solidFill>
          <a:ln w="9525">
            <a:solidFill>
              <a:srgbClr val="FF3300"/>
            </a:solidFill>
            <a:miter lim="800000"/>
            <a:headEnd/>
            <a:tailEnd/>
          </a:ln>
          <a:effectLst/>
        </p:spPr>
        <p:txBody>
          <a:bodyPr>
            <a:spAutoFit/>
          </a:bodyPr>
          <a:lstStyle/>
          <a:p>
            <a:pPr>
              <a:spcBef>
                <a:spcPct val="50000"/>
              </a:spcBef>
            </a:pPr>
            <a:r>
              <a:rPr kumimoji="1" lang="zh-CN" altLang="en-US" sz="2000" b="1">
                <a:latin typeface="Times New Roman" pitchFamily="18" charset="0"/>
              </a:rPr>
              <a:t>通信电路</a:t>
            </a:r>
          </a:p>
        </p:txBody>
      </p:sp>
      <p:sp>
        <p:nvSpPr>
          <p:cNvPr id="54289" name="Text Box 17"/>
          <p:cNvSpPr txBox="1">
            <a:spLocks noChangeArrowheads="1"/>
          </p:cNvSpPr>
          <p:nvPr/>
        </p:nvSpPr>
        <p:spPr bwMode="auto">
          <a:xfrm>
            <a:off x="1824038" y="4554538"/>
            <a:ext cx="2286000" cy="406400"/>
          </a:xfrm>
          <a:prstGeom prst="rect">
            <a:avLst/>
          </a:prstGeom>
          <a:solidFill>
            <a:srgbClr val="66FFFF"/>
          </a:solidFill>
          <a:ln w="9525">
            <a:solidFill>
              <a:srgbClr val="FF3300"/>
            </a:solidFill>
            <a:miter lim="800000"/>
            <a:headEnd/>
            <a:tailEnd/>
          </a:ln>
          <a:effectLst/>
        </p:spPr>
        <p:txBody>
          <a:bodyPr>
            <a:spAutoFit/>
          </a:bodyPr>
          <a:lstStyle/>
          <a:p>
            <a:pPr>
              <a:spcBef>
                <a:spcPct val="50000"/>
              </a:spcBef>
            </a:pPr>
            <a:r>
              <a:rPr kumimoji="1" lang="zh-CN" altLang="en-US" sz="2000" b="1">
                <a:latin typeface="Times New Roman" pitchFamily="18" charset="0"/>
              </a:rPr>
              <a:t>抗已知频率的干扰</a:t>
            </a:r>
          </a:p>
        </p:txBody>
      </p:sp>
      <p:sp>
        <p:nvSpPr>
          <p:cNvPr id="54290" name="Text Box 18"/>
          <p:cNvSpPr txBox="1">
            <a:spLocks noChangeArrowheads="1"/>
          </p:cNvSpPr>
          <p:nvPr/>
        </p:nvSpPr>
        <p:spPr bwMode="auto">
          <a:xfrm>
            <a:off x="5786438" y="4325938"/>
            <a:ext cx="1143000" cy="406400"/>
          </a:xfrm>
          <a:prstGeom prst="rect">
            <a:avLst/>
          </a:prstGeom>
          <a:solidFill>
            <a:srgbClr val="66FFFF"/>
          </a:solidFill>
          <a:ln w="9525">
            <a:solidFill>
              <a:srgbClr val="FF3300"/>
            </a:solidFill>
            <a:miter lim="800000"/>
            <a:headEnd/>
            <a:tailEnd/>
          </a:ln>
          <a:effectLst/>
        </p:spPr>
        <p:txBody>
          <a:bodyPr>
            <a:spAutoFit/>
          </a:bodyPr>
          <a:lstStyle/>
          <a:p>
            <a:r>
              <a:rPr kumimoji="1" lang="en-US" altLang="zh-CN" sz="2000" b="1" i="1">
                <a:latin typeface="Times New Roman" pitchFamily="18" charset="0"/>
                <a:cs typeface="Times New Roman" pitchFamily="18" charset="0"/>
              </a:rPr>
              <a:t>f-φ</a:t>
            </a:r>
            <a:r>
              <a:rPr kumimoji="1" lang="zh-CN" altLang="en-US" sz="2000" b="1">
                <a:latin typeface="Times New Roman" pitchFamily="18" charset="0"/>
              </a:rPr>
              <a:t>转换</a:t>
            </a:r>
            <a:endParaRPr kumimoji="1" lang="zh-CN" altLang="en-US"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428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2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428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4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7" grpId="0" animBg="1" autoUpdateAnimBg="0"/>
      <p:bldP spid="54288" grpId="0" animBg="1" autoUpdateAnimBg="0"/>
      <p:bldP spid="54289" grpId="0" animBg="1" autoUpdateAnimBg="0"/>
      <p:bldP spid="54290"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Dz070403"/>
          <p:cNvPicPr>
            <a:picLocks noChangeAspect="1" noChangeArrowheads="1"/>
          </p:cNvPicPr>
          <p:nvPr/>
        </p:nvPicPr>
        <p:blipFill>
          <a:blip r:embed="rId3" cstate="print"/>
          <a:srcRect t="24190" r="59036" b="10152"/>
          <a:stretch>
            <a:fillRect/>
          </a:stretch>
        </p:blipFill>
        <p:spPr bwMode="auto">
          <a:xfrm>
            <a:off x="984250" y="1541463"/>
            <a:ext cx="2743200" cy="1533525"/>
          </a:xfrm>
          <a:prstGeom prst="rect">
            <a:avLst/>
          </a:prstGeom>
          <a:noFill/>
        </p:spPr>
      </p:pic>
      <p:graphicFrame>
        <p:nvGraphicFramePr>
          <p:cNvPr id="59395" name="Object 3"/>
          <p:cNvGraphicFramePr>
            <a:graphicFrameLocks noChangeAspect="1"/>
          </p:cNvGraphicFramePr>
          <p:nvPr/>
        </p:nvGraphicFramePr>
        <p:xfrm>
          <a:off x="4945063" y="1470025"/>
          <a:ext cx="3252787" cy="1970088"/>
        </p:xfrm>
        <a:graphic>
          <a:graphicData uri="http://schemas.openxmlformats.org/presentationml/2006/ole">
            <mc:AlternateContent xmlns:mc="http://schemas.openxmlformats.org/markup-compatibility/2006">
              <mc:Choice xmlns:v="urn:schemas-microsoft-com:vml" Requires="v">
                <p:oleObj spid="_x0000_s181258" name="Equation" r:id="rId4" imgW="1714320" imgH="1041120" progId="Equation.3">
                  <p:embed/>
                </p:oleObj>
              </mc:Choice>
              <mc:Fallback>
                <p:oleObj name="Equation" r:id="rId4" imgW="1714320" imgH="10411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5063" y="1470025"/>
                        <a:ext cx="3252787" cy="197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9396" name="Picture 4" descr="Dz070403"/>
          <p:cNvPicPr>
            <a:picLocks noChangeAspect="1" noChangeArrowheads="1"/>
          </p:cNvPicPr>
          <p:nvPr/>
        </p:nvPicPr>
        <p:blipFill>
          <a:blip r:embed="rId6" cstate="print"/>
          <a:srcRect l="39758" b="10152"/>
          <a:stretch>
            <a:fillRect/>
          </a:stretch>
        </p:blipFill>
        <p:spPr bwMode="auto">
          <a:xfrm>
            <a:off x="755650" y="3141663"/>
            <a:ext cx="3810000" cy="1981200"/>
          </a:xfrm>
          <a:prstGeom prst="rect">
            <a:avLst/>
          </a:prstGeom>
          <a:noFill/>
        </p:spPr>
      </p:pic>
      <p:graphicFrame>
        <p:nvGraphicFramePr>
          <p:cNvPr id="59397" name="Object 5"/>
          <p:cNvGraphicFramePr>
            <a:graphicFrameLocks noChangeAspect="1"/>
          </p:cNvGraphicFramePr>
          <p:nvPr/>
        </p:nvGraphicFramePr>
        <p:xfrm>
          <a:off x="5022850" y="3370263"/>
          <a:ext cx="3106738" cy="2986087"/>
        </p:xfrm>
        <a:graphic>
          <a:graphicData uri="http://schemas.openxmlformats.org/presentationml/2006/ole">
            <mc:AlternateContent xmlns:mc="http://schemas.openxmlformats.org/markup-compatibility/2006">
              <mc:Choice xmlns:v="urn:schemas-microsoft-com:vml" Requires="v">
                <p:oleObj spid="_x0000_s181259" name="Equation" r:id="rId7" imgW="1638000" imgH="1574640" progId="Equation.3">
                  <p:embed/>
                </p:oleObj>
              </mc:Choice>
              <mc:Fallback>
                <p:oleObj name="Equation" r:id="rId7" imgW="1638000" imgH="157464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2850" y="3370263"/>
                        <a:ext cx="3106738" cy="298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679450" y="5199063"/>
            <a:ext cx="1566863" cy="1042987"/>
            <a:chOff x="432" y="3120"/>
            <a:chExt cx="987" cy="657"/>
          </a:xfrm>
        </p:grpSpPr>
        <p:sp>
          <p:nvSpPr>
            <p:cNvPr id="59399" name="AutoShape 7"/>
            <p:cNvSpPr>
              <a:spLocks/>
            </p:cNvSpPr>
            <p:nvPr/>
          </p:nvSpPr>
          <p:spPr bwMode="auto">
            <a:xfrm>
              <a:off x="432" y="3120"/>
              <a:ext cx="747" cy="315"/>
            </a:xfrm>
            <a:prstGeom prst="borderCallout2">
              <a:avLst>
                <a:gd name="adj1" fmla="val 22856"/>
                <a:gd name="adj2" fmla="val 106426"/>
                <a:gd name="adj3" fmla="val 22856"/>
                <a:gd name="adj4" fmla="val 144310"/>
                <a:gd name="adj5" fmla="val -139046"/>
                <a:gd name="adj6" fmla="val 183269"/>
              </a:avLst>
            </a:prstGeom>
            <a:solidFill>
              <a:srgbClr val="FFFFCC"/>
            </a:solidFill>
            <a:ln w="19050">
              <a:solidFill>
                <a:srgbClr val="FF0000"/>
              </a:solidFill>
              <a:miter lim="800000"/>
              <a:headEnd/>
              <a:tailEnd/>
            </a:ln>
            <a:effectLst/>
          </p:spPr>
          <p:txBody>
            <a:bodyPr/>
            <a:lstStyle/>
            <a:p>
              <a:pPr algn="ctr" eaLnBrk="0" hangingPunct="0"/>
              <a:r>
                <a:rPr lang="zh-CN" altLang="en-US" sz="2400" b="1">
                  <a:latin typeface="Times New Roman" pitchFamily="18" charset="0"/>
                </a:rPr>
                <a:t>空载时</a:t>
              </a:r>
            </a:p>
          </p:txBody>
        </p:sp>
        <p:sp>
          <p:nvSpPr>
            <p:cNvPr id="59400" name="AutoShape 8"/>
            <p:cNvSpPr>
              <a:spLocks/>
            </p:cNvSpPr>
            <p:nvPr/>
          </p:nvSpPr>
          <p:spPr bwMode="auto">
            <a:xfrm>
              <a:off x="432" y="3456"/>
              <a:ext cx="987" cy="321"/>
            </a:xfrm>
            <a:prstGeom prst="borderCallout2">
              <a:avLst>
                <a:gd name="adj1" fmla="val 22431"/>
                <a:gd name="adj2" fmla="val 104861"/>
                <a:gd name="adj3" fmla="val 22431"/>
                <a:gd name="adj4" fmla="val 138194"/>
                <a:gd name="adj5" fmla="val -219625"/>
                <a:gd name="adj6" fmla="val 172644"/>
              </a:avLst>
            </a:prstGeom>
            <a:solidFill>
              <a:srgbClr val="FFFFCC"/>
            </a:solidFill>
            <a:ln w="19050">
              <a:solidFill>
                <a:srgbClr val="FF0000"/>
              </a:solidFill>
              <a:miter lim="800000"/>
              <a:headEnd/>
              <a:tailEnd/>
            </a:ln>
            <a:effectLst/>
          </p:spPr>
          <p:txBody>
            <a:bodyPr/>
            <a:lstStyle/>
            <a:p>
              <a:pPr algn="ctr" eaLnBrk="0" hangingPunct="0"/>
              <a:r>
                <a:rPr lang="zh-CN" altLang="en-US" sz="2400" b="1">
                  <a:latin typeface="Times New Roman" pitchFamily="18" charset="0"/>
                </a:rPr>
                <a:t>带负载时</a:t>
              </a:r>
            </a:p>
          </p:txBody>
        </p:sp>
      </p:grpSp>
      <p:sp>
        <p:nvSpPr>
          <p:cNvPr id="59401" name="Rectangle 9"/>
          <p:cNvSpPr>
            <a:spLocks noGrp="1" noChangeArrowheads="1"/>
          </p:cNvSpPr>
          <p:nvPr>
            <p:ph type="title"/>
          </p:nvPr>
        </p:nvSpPr>
        <p:spPr>
          <a:xfrm>
            <a:off x="250825" y="908050"/>
            <a:ext cx="5562600" cy="527050"/>
          </a:xfrm>
        </p:spPr>
        <p:txBody>
          <a:bodyPr/>
          <a:lstStyle/>
          <a:p>
            <a:pPr algn="l"/>
            <a:r>
              <a:rPr lang="en-US" altLang="zh-CN" sz="2800">
                <a:solidFill>
                  <a:schemeClr val="tx1"/>
                </a:solidFill>
                <a:latin typeface="华文行楷" pitchFamily="2" charset="-122"/>
                <a:ea typeface="华文行楷" pitchFamily="2" charset="-122"/>
              </a:rPr>
              <a:t>3. </a:t>
            </a:r>
            <a:r>
              <a:rPr lang="zh-CN" altLang="en-US" sz="2800">
                <a:solidFill>
                  <a:schemeClr val="tx1"/>
                </a:solidFill>
                <a:latin typeface="华文行楷" pitchFamily="2" charset="-122"/>
                <a:ea typeface="华文行楷" pitchFamily="2" charset="-122"/>
              </a:rPr>
              <a:t>无源滤波电路和有源滤波电路</a:t>
            </a:r>
          </a:p>
        </p:txBody>
      </p:sp>
      <p:sp>
        <p:nvSpPr>
          <p:cNvPr id="59402" name="Text Box 10"/>
          <p:cNvSpPr txBox="1">
            <a:spLocks noChangeArrowheads="1"/>
          </p:cNvSpPr>
          <p:nvPr/>
        </p:nvSpPr>
        <p:spPr bwMode="auto">
          <a:xfrm>
            <a:off x="3422650" y="5046663"/>
            <a:ext cx="2362200" cy="1196975"/>
          </a:xfrm>
          <a:prstGeom prst="rect">
            <a:avLst/>
          </a:prstGeom>
          <a:solidFill>
            <a:srgbClr val="66FFFF"/>
          </a:solidFill>
          <a:ln w="9525">
            <a:solidFill>
              <a:srgbClr val="FF3300"/>
            </a:solidFill>
            <a:miter lim="800000"/>
            <a:headEnd/>
            <a:tailEnd/>
          </a:ln>
          <a:effectLst/>
        </p:spPr>
        <p:txBody>
          <a:bodyPr>
            <a:spAutoFit/>
          </a:bodyPr>
          <a:lstStyle/>
          <a:p>
            <a:pPr>
              <a:spcBef>
                <a:spcPct val="50000"/>
              </a:spcBef>
            </a:pPr>
            <a:r>
              <a:rPr kumimoji="1" lang="en-US" altLang="zh-CN" sz="2400" b="1">
                <a:latin typeface="Times New Roman" pitchFamily="18" charset="0"/>
              </a:rPr>
              <a:t>    </a:t>
            </a:r>
            <a:r>
              <a:rPr kumimoji="1" lang="zh-CN" altLang="en-US" sz="2400" b="1">
                <a:latin typeface="Times New Roman" pitchFamily="18" charset="0"/>
              </a:rPr>
              <a:t>负载变化，通带放大倍数和截止频率均变化。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wipe(left)">
                                      <p:cBhvr>
                                        <p:cTn id="7" dur="500"/>
                                        <p:tgtEl>
                                          <p:spTgt spid="593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wipe(left)">
                                      <p:cBhvr>
                                        <p:cTn id="12" dur="500"/>
                                        <p:tgtEl>
                                          <p:spTgt spid="5939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dissolve">
                                      <p:cBhvr>
                                        <p:cTn id="17" dur="500"/>
                                        <p:tgtEl>
                                          <p:spTgt spid="593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2"/>
                                        </p:tgtEl>
                                        <p:attrNameLst>
                                          <p:attrName>style.visibility</p:attrName>
                                        </p:attrNameLst>
                                      </p:cBhvr>
                                      <p:to>
                                        <p:strVal val="visible"/>
                                      </p:to>
                                    </p:set>
                                    <p:animEffect transition="in" filter="wipe(left)">
                                      <p:cBhvr>
                                        <p:cTn id="27" dur="500"/>
                                        <p:tgtEl>
                                          <p:spTgt spid="5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2"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684213" y="3716338"/>
            <a:ext cx="8064500" cy="1975926"/>
          </a:xfrm>
          <a:prstGeom prst="rect">
            <a:avLst/>
          </a:prstGeom>
          <a:noFill/>
          <a:ln w="9525">
            <a:noFill/>
            <a:miter lim="800000"/>
            <a:headEnd/>
            <a:tailEnd/>
          </a:ln>
          <a:effectLst/>
        </p:spPr>
        <p:txBody>
          <a:bodyPr>
            <a:spAutoFit/>
          </a:bodyPr>
          <a:lstStyle/>
          <a:p>
            <a:pPr>
              <a:spcBef>
                <a:spcPct val="100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b="1" dirty="0" smtClean="0">
                <a:latin typeface="Times New Roman" pitchFamily="18" charset="0"/>
              </a:rPr>
              <a:t>无源</a:t>
            </a:r>
            <a:r>
              <a:rPr kumimoji="1" lang="zh-CN" altLang="en-US" sz="2400" b="1" dirty="0">
                <a:latin typeface="Times New Roman" pitchFamily="18" charset="0"/>
              </a:rPr>
              <a:t>滤波电路的滤波参数随负载变化；有源滤波电路的滤波参数不随负载变化，可放大。</a:t>
            </a:r>
          </a:p>
          <a:p>
            <a:pPr>
              <a:spcBef>
                <a:spcPct val="10000"/>
              </a:spcBef>
            </a:pPr>
            <a:r>
              <a:rPr kumimoji="1" lang="zh-CN" altLang="en-US" sz="2400" b="1" dirty="0">
                <a:latin typeface="Times New Roman" pitchFamily="18" charset="0"/>
              </a:rPr>
              <a:t>    </a:t>
            </a:r>
            <a:r>
              <a:rPr kumimoji="1" lang="zh-CN" altLang="en-US" sz="2400" b="1" dirty="0" smtClean="0">
                <a:latin typeface="Times New Roman" pitchFamily="18" charset="0"/>
              </a:rPr>
              <a:t>     无源</a:t>
            </a:r>
            <a:r>
              <a:rPr kumimoji="1" lang="zh-CN" altLang="en-US" sz="2400" b="1" dirty="0">
                <a:latin typeface="Times New Roman" pitchFamily="18" charset="0"/>
              </a:rPr>
              <a:t>滤波电路可用于高电压大电流，如直流电源中的滤波电路；有源滤波电路是信号处理电路，其输出电压和电流的大小受有源元件自身参数和供电电源的限制。</a:t>
            </a:r>
          </a:p>
        </p:txBody>
      </p:sp>
      <p:graphicFrame>
        <p:nvGraphicFramePr>
          <p:cNvPr id="60419" name="Object 3"/>
          <p:cNvGraphicFramePr>
            <a:graphicFrameLocks noChangeAspect="1"/>
          </p:cNvGraphicFramePr>
          <p:nvPr/>
        </p:nvGraphicFramePr>
        <p:xfrm>
          <a:off x="1403350" y="1341438"/>
          <a:ext cx="4038600" cy="2214562"/>
        </p:xfrm>
        <a:graphic>
          <a:graphicData uri="http://schemas.openxmlformats.org/presentationml/2006/ole">
            <mc:AlternateContent xmlns:mc="http://schemas.openxmlformats.org/markup-compatibility/2006">
              <mc:Choice xmlns:v="urn:schemas-microsoft-com:vml" Requires="v">
                <p:oleObj spid="_x0000_s182278" name="Photo Editor 照片" r:id="rId3" imgW="11057143" imgH="5952381" progId="">
                  <p:embed/>
                </p:oleObj>
              </mc:Choice>
              <mc:Fallback>
                <p:oleObj name="Photo Editor 照片" r:id="rId3" imgW="11057143" imgH="5952381" progId="">
                  <p:embed/>
                  <p:pic>
                    <p:nvPicPr>
                      <p:cNvPr id="0"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872"/>
                      <a:stretch>
                        <a:fillRect/>
                      </a:stretch>
                    </p:blipFill>
                    <p:spPr bwMode="auto">
                      <a:xfrm>
                        <a:off x="1403350" y="1341438"/>
                        <a:ext cx="4038600" cy="22145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0" name="Rectangle 4"/>
          <p:cNvSpPr>
            <a:spLocks noGrp="1" noChangeArrowheads="1"/>
          </p:cNvSpPr>
          <p:nvPr>
            <p:ph type="title"/>
          </p:nvPr>
        </p:nvSpPr>
        <p:spPr>
          <a:xfrm>
            <a:off x="250825" y="765175"/>
            <a:ext cx="4343400" cy="685800"/>
          </a:xfrm>
        </p:spPr>
        <p:txBody>
          <a:bodyPr/>
          <a:lstStyle/>
          <a:p>
            <a:pPr algn="l"/>
            <a:r>
              <a:rPr lang="zh-CN" altLang="en-US" sz="2800">
                <a:ea typeface="华文行楷" pitchFamily="2" charset="-122"/>
              </a:rPr>
              <a:t>有源滤波电路</a:t>
            </a:r>
          </a:p>
        </p:txBody>
      </p:sp>
      <p:sp>
        <p:nvSpPr>
          <p:cNvPr id="60421" name="AutoShape 5"/>
          <p:cNvSpPr>
            <a:spLocks/>
          </p:cNvSpPr>
          <p:nvPr/>
        </p:nvSpPr>
        <p:spPr bwMode="auto">
          <a:xfrm>
            <a:off x="5824538" y="1636713"/>
            <a:ext cx="2176462" cy="1192212"/>
          </a:xfrm>
          <a:prstGeom prst="borderCallout1">
            <a:avLst>
              <a:gd name="adj1" fmla="val 9588"/>
              <a:gd name="adj2" fmla="val -3500"/>
              <a:gd name="adj3" fmla="val 31560"/>
              <a:gd name="adj4" fmla="val -40190"/>
            </a:avLst>
          </a:prstGeom>
          <a:solidFill>
            <a:srgbClr val="FFFFCC"/>
          </a:solidFill>
          <a:ln w="19050">
            <a:solidFill>
              <a:srgbClr val="FF3300"/>
            </a:solidFill>
            <a:miter lim="800000"/>
            <a:headEnd/>
            <a:tailEnd/>
          </a:ln>
          <a:effectLst/>
        </p:spPr>
        <p:txBody>
          <a:bodyPr/>
          <a:lstStyle/>
          <a:p>
            <a:r>
              <a:rPr kumimoji="1" lang="en-US" altLang="zh-CN" sz="2400">
                <a:latin typeface="Times New Roman" pitchFamily="18" charset="0"/>
              </a:rPr>
              <a:t>    </a:t>
            </a:r>
            <a:r>
              <a:rPr kumimoji="1" lang="zh-CN" altLang="en-US" sz="2400" b="1">
                <a:latin typeface="Times New Roman" pitchFamily="18" charset="0"/>
              </a:rPr>
              <a:t>用电压跟随器隔离滤波电路与负载电阻</a:t>
            </a:r>
          </a:p>
        </p:txBody>
      </p:sp>
      <p:sp>
        <p:nvSpPr>
          <p:cNvPr id="60422" name="Text Box 6"/>
          <p:cNvSpPr txBox="1">
            <a:spLocks noChangeArrowheads="1"/>
          </p:cNvSpPr>
          <p:nvPr/>
        </p:nvSpPr>
        <p:spPr bwMode="auto">
          <a:xfrm>
            <a:off x="395288" y="5695969"/>
            <a:ext cx="7848600" cy="519113"/>
          </a:xfrm>
          <a:prstGeom prst="rect">
            <a:avLst/>
          </a:prstGeom>
          <a:noFill/>
          <a:ln w="9525">
            <a:noFill/>
            <a:miter lim="800000"/>
            <a:headEnd/>
            <a:tailEnd/>
          </a:ln>
          <a:effectLst/>
        </p:spPr>
        <p:txBody>
          <a:bodyPr>
            <a:spAutoFit/>
          </a:bodyPr>
          <a:lstStyle/>
          <a:p>
            <a:pPr>
              <a:spcBef>
                <a:spcPct val="50000"/>
              </a:spcBef>
            </a:pPr>
            <a:r>
              <a:rPr kumimoji="1" lang="en-US" altLang="zh-CN" sz="2800" dirty="0">
                <a:latin typeface="华文行楷" pitchFamily="2" charset="-122"/>
                <a:ea typeface="华文行楷" pitchFamily="2" charset="-122"/>
              </a:rPr>
              <a:t>4. </a:t>
            </a:r>
            <a:r>
              <a:rPr kumimoji="1" lang="zh-CN" altLang="en-US" sz="2800" dirty="0">
                <a:latin typeface="华文行楷" pitchFamily="2" charset="-122"/>
                <a:ea typeface="华文行楷" pitchFamily="2" charset="-122"/>
              </a:rPr>
              <a:t>教学基本要求</a:t>
            </a:r>
            <a:r>
              <a:rPr kumimoji="1" lang="zh-CN" altLang="en-US" sz="2400" b="1" dirty="0">
                <a:solidFill>
                  <a:srgbClr val="990033"/>
                </a:solidFill>
                <a:latin typeface="Times New Roman" pitchFamily="18" charset="0"/>
              </a:rPr>
              <a:t>：电路的识别，幅频特性的分析计算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wipe(left)">
                                      <p:cBhvr>
                                        <p:cTn id="7" dur="500"/>
                                        <p:tgtEl>
                                          <p:spTgt spid="604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8">
                                            <p:txEl>
                                              <p:pRg st="0" end="0"/>
                                            </p:txEl>
                                          </p:spTgt>
                                        </p:tgtEl>
                                        <p:attrNameLst>
                                          <p:attrName>style.visibility</p:attrName>
                                        </p:attrNameLst>
                                      </p:cBhvr>
                                      <p:to>
                                        <p:strVal val="visible"/>
                                      </p:to>
                                    </p:set>
                                    <p:animEffect transition="in" filter="wipe(left)">
                                      <p:cBhvr>
                                        <p:cTn id="12" dur="500"/>
                                        <p:tgtEl>
                                          <p:spTgt spid="604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8">
                                            <p:txEl>
                                              <p:pRg st="1" end="1"/>
                                            </p:txEl>
                                          </p:spTgt>
                                        </p:tgtEl>
                                        <p:attrNameLst>
                                          <p:attrName>style.visibility</p:attrName>
                                        </p:attrNameLst>
                                      </p:cBhvr>
                                      <p:to>
                                        <p:strVal val="visible"/>
                                      </p:to>
                                    </p:set>
                                    <p:animEffect transition="in" filter="wipe(left)">
                                      <p:cBhvr>
                                        <p:cTn id="17" dur="500"/>
                                        <p:tgtEl>
                                          <p:spTgt spid="604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60422"/>
                                        </p:tgtEl>
                                        <p:attrNameLst>
                                          <p:attrName>style.visibility</p:attrName>
                                        </p:attrNameLst>
                                      </p:cBhvr>
                                      <p:to>
                                        <p:strVal val="visible"/>
                                      </p:to>
                                    </p:set>
                                    <p:anim calcmode="lin" valueType="num">
                                      <p:cBhvr>
                                        <p:cTn id="22" dur="500" fill="hold"/>
                                        <p:tgtEl>
                                          <p:spTgt spid="60422"/>
                                        </p:tgtEl>
                                        <p:attrNameLst>
                                          <p:attrName>ppt_x</p:attrName>
                                        </p:attrNameLst>
                                      </p:cBhvr>
                                      <p:tavLst>
                                        <p:tav tm="0">
                                          <p:val>
                                            <p:strVal val="#ppt_x-#ppt_w/2"/>
                                          </p:val>
                                        </p:tav>
                                        <p:tav tm="100000">
                                          <p:val>
                                            <p:strVal val="#ppt_x"/>
                                          </p:val>
                                        </p:tav>
                                      </p:tavLst>
                                    </p:anim>
                                    <p:anim calcmode="lin" valueType="num">
                                      <p:cBhvr>
                                        <p:cTn id="23" dur="500" fill="hold"/>
                                        <p:tgtEl>
                                          <p:spTgt spid="60422"/>
                                        </p:tgtEl>
                                        <p:attrNameLst>
                                          <p:attrName>ppt_y</p:attrName>
                                        </p:attrNameLst>
                                      </p:cBhvr>
                                      <p:tavLst>
                                        <p:tav tm="0">
                                          <p:val>
                                            <p:strVal val="#ppt_y"/>
                                          </p:val>
                                        </p:tav>
                                        <p:tav tm="100000">
                                          <p:val>
                                            <p:strVal val="#ppt_y"/>
                                          </p:val>
                                        </p:tav>
                                      </p:tavLst>
                                    </p:anim>
                                    <p:anim calcmode="lin" valueType="num">
                                      <p:cBhvr>
                                        <p:cTn id="24" dur="500" fill="hold"/>
                                        <p:tgtEl>
                                          <p:spTgt spid="60422"/>
                                        </p:tgtEl>
                                        <p:attrNameLst>
                                          <p:attrName>ppt_w</p:attrName>
                                        </p:attrNameLst>
                                      </p:cBhvr>
                                      <p:tavLst>
                                        <p:tav tm="0">
                                          <p:val>
                                            <p:fltVal val="0"/>
                                          </p:val>
                                        </p:tav>
                                        <p:tav tm="100000">
                                          <p:val>
                                            <p:strVal val="#ppt_w"/>
                                          </p:val>
                                        </p:tav>
                                      </p:tavLst>
                                    </p:anim>
                                    <p:anim calcmode="lin" valueType="num">
                                      <p:cBhvr>
                                        <p:cTn id="25" dur="500" fill="hold"/>
                                        <p:tgtEl>
                                          <p:spTgt spid="604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autoUpdateAnimBg="0"/>
      <p:bldP spid="60421" grpId="0" animBg="1" autoUpdateAnimBg="0"/>
      <p:bldP spid="604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50825" y="922323"/>
            <a:ext cx="3816350" cy="434975"/>
          </a:xfrm>
        </p:spPr>
        <p:txBody>
          <a:bodyPr/>
          <a:lstStyle/>
          <a:p>
            <a:pPr algn="l">
              <a:lnSpc>
                <a:spcPct val="110000"/>
              </a:lnSpc>
            </a:pPr>
            <a:r>
              <a:rPr lang="zh-CN" altLang="en-US" sz="3200" dirty="0">
                <a:solidFill>
                  <a:schemeClr val="tx1"/>
                </a:solidFill>
                <a:ea typeface="华文行楷" pitchFamily="2" charset="-122"/>
              </a:rPr>
              <a:t>二、低通滤波器</a:t>
            </a:r>
            <a:endParaRPr lang="zh-CN" altLang="en-US" sz="2400" b="1" dirty="0">
              <a:solidFill>
                <a:schemeClr val="tx1"/>
              </a:solidFill>
              <a:latin typeface="宋体" charset="-122"/>
              <a:ea typeface="华文行楷" pitchFamily="2" charset="-122"/>
            </a:endParaRPr>
          </a:p>
        </p:txBody>
      </p:sp>
      <p:sp>
        <p:nvSpPr>
          <p:cNvPr id="61443" name="Text Box 3"/>
          <p:cNvSpPr txBox="1">
            <a:spLocks noChangeArrowheads="1"/>
          </p:cNvSpPr>
          <p:nvPr/>
        </p:nvSpPr>
        <p:spPr bwMode="auto">
          <a:xfrm>
            <a:off x="396875" y="5473700"/>
            <a:ext cx="8382000" cy="830997"/>
          </a:xfrm>
          <a:prstGeom prst="rect">
            <a:avLst/>
          </a:prstGeom>
          <a:noFill/>
          <a:ln w="9525">
            <a:noFill/>
            <a:miter lim="800000"/>
            <a:headEnd/>
            <a:tailEnd/>
          </a:ln>
          <a:effectLst/>
        </p:spPr>
        <p:txBody>
          <a:bodyPr>
            <a:spAutoFit/>
          </a:bodyPr>
          <a:lstStyle/>
          <a:p>
            <a:pPr>
              <a:spcBef>
                <a:spcPct val="50000"/>
              </a:spcBef>
            </a:pPr>
            <a:r>
              <a:rPr kumimoji="1" lang="en-US" altLang="zh-CN" sz="2400" b="1" dirty="0">
                <a:solidFill>
                  <a:srgbClr val="990033"/>
                </a:solidFill>
                <a:latin typeface="Times New Roman" pitchFamily="18" charset="0"/>
              </a:rPr>
              <a:t>     </a:t>
            </a:r>
            <a:r>
              <a:rPr kumimoji="1" lang="en-US" altLang="zh-CN" sz="2400" b="1" dirty="0" smtClean="0">
                <a:solidFill>
                  <a:srgbClr val="990033"/>
                </a:solidFill>
                <a:latin typeface="Times New Roman" pitchFamily="18" charset="0"/>
              </a:rPr>
              <a:t>  </a:t>
            </a:r>
            <a:r>
              <a:rPr kumimoji="1" lang="zh-CN" altLang="en-US" sz="2400" b="1" dirty="0" smtClean="0">
                <a:solidFill>
                  <a:srgbClr val="990033"/>
                </a:solidFill>
                <a:latin typeface="Times New Roman" pitchFamily="18" charset="0"/>
              </a:rPr>
              <a:t>求解</a:t>
            </a:r>
            <a:r>
              <a:rPr kumimoji="1" lang="zh-CN" altLang="en-US" sz="2400" b="1" dirty="0">
                <a:solidFill>
                  <a:srgbClr val="990033"/>
                </a:solidFill>
                <a:latin typeface="Times New Roman" pitchFamily="18" charset="0"/>
              </a:rPr>
              <a:t>传递函数时，只需将放大倍数中的 </a:t>
            </a:r>
            <a:r>
              <a:rPr kumimoji="1" lang="en-US" altLang="zh-CN" sz="2400" b="1" dirty="0" err="1">
                <a:solidFill>
                  <a:srgbClr val="990033"/>
                </a:solidFill>
                <a:latin typeface="Times New Roman" pitchFamily="18" charset="0"/>
              </a:rPr>
              <a:t>j</a:t>
            </a:r>
            <a:r>
              <a:rPr kumimoji="1" lang="en-US" altLang="zh-CN" sz="2400" b="1" i="1" dirty="0" err="1">
                <a:solidFill>
                  <a:srgbClr val="990033"/>
                </a:solidFill>
                <a:latin typeface="Times New Roman" pitchFamily="18" charset="0"/>
              </a:rPr>
              <a:t>ω</a:t>
            </a:r>
            <a:r>
              <a:rPr kumimoji="1" lang="zh-CN" altLang="zh-CN" sz="2400" b="1" dirty="0">
                <a:solidFill>
                  <a:srgbClr val="990033"/>
                </a:solidFill>
                <a:latin typeface="Times New Roman" pitchFamily="18" charset="0"/>
              </a:rPr>
              <a:t>用 </a:t>
            </a:r>
            <a:r>
              <a:rPr kumimoji="1" lang="en-US" altLang="zh-CN" sz="2400" b="1" i="1" dirty="0">
                <a:solidFill>
                  <a:srgbClr val="990033"/>
                </a:solidFill>
                <a:latin typeface="Times New Roman" pitchFamily="18" charset="0"/>
              </a:rPr>
              <a:t>s</a:t>
            </a:r>
            <a:r>
              <a:rPr kumimoji="1" lang="en-US" altLang="zh-CN" sz="2400" b="1" dirty="0">
                <a:solidFill>
                  <a:srgbClr val="990033"/>
                </a:solidFill>
                <a:latin typeface="Times New Roman" pitchFamily="18" charset="0"/>
              </a:rPr>
              <a:t> </a:t>
            </a:r>
            <a:r>
              <a:rPr kumimoji="1" lang="zh-CN" altLang="zh-CN" sz="2400" b="1" dirty="0">
                <a:solidFill>
                  <a:srgbClr val="990033"/>
                </a:solidFill>
                <a:latin typeface="Times New Roman" pitchFamily="18" charset="0"/>
              </a:rPr>
              <a:t>取代即可； </a:t>
            </a:r>
            <a:r>
              <a:rPr kumimoji="1" lang="en-US" altLang="zh-CN" sz="2400" b="1" i="1" dirty="0">
                <a:solidFill>
                  <a:srgbClr val="990033"/>
                </a:solidFill>
                <a:latin typeface="Times New Roman" pitchFamily="18" charset="0"/>
              </a:rPr>
              <a:t>s</a:t>
            </a:r>
            <a:r>
              <a:rPr kumimoji="1" lang="en-US" altLang="zh-CN" sz="2400" b="1" dirty="0">
                <a:solidFill>
                  <a:srgbClr val="990033"/>
                </a:solidFill>
                <a:latin typeface="Times New Roman" pitchFamily="18" charset="0"/>
              </a:rPr>
              <a:t> </a:t>
            </a:r>
            <a:r>
              <a:rPr kumimoji="1" lang="zh-CN" altLang="en-US" sz="2400" b="1" dirty="0">
                <a:solidFill>
                  <a:srgbClr val="990033"/>
                </a:solidFill>
                <a:latin typeface="Times New Roman" pitchFamily="18" charset="0"/>
              </a:rPr>
              <a:t>的方次称为阶数。</a:t>
            </a:r>
          </a:p>
        </p:txBody>
      </p:sp>
      <p:graphicFrame>
        <p:nvGraphicFramePr>
          <p:cNvPr id="61444" name="Object 4"/>
          <p:cNvGraphicFramePr>
            <a:graphicFrameLocks noChangeAspect="1"/>
          </p:cNvGraphicFramePr>
          <p:nvPr/>
        </p:nvGraphicFramePr>
        <p:xfrm>
          <a:off x="4421188" y="1382713"/>
          <a:ext cx="1371600" cy="779462"/>
        </p:xfrm>
        <a:graphic>
          <a:graphicData uri="http://schemas.openxmlformats.org/presentationml/2006/ole">
            <mc:AlternateContent xmlns:mc="http://schemas.openxmlformats.org/markup-compatibility/2006">
              <mc:Choice xmlns:v="urn:schemas-microsoft-com:vml" Requires="v">
                <p:oleObj spid="_x0000_s183318" name="Equation" r:id="rId3" imgW="761760" imgH="431640" progId="Equation.3">
                  <p:embed/>
                </p:oleObj>
              </mc:Choice>
              <mc:Fallback>
                <p:oleObj name="Equation" r:id="rId3" imgW="7617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188" y="1382713"/>
                        <a:ext cx="1371600" cy="779462"/>
                      </a:xfrm>
                      <a:prstGeom prst="rect">
                        <a:avLst/>
                      </a:prstGeom>
                      <a:solidFill>
                        <a:srgbClr val="66FFFF"/>
                      </a:solidFill>
                      <a:ln w="9525">
                        <a:solidFill>
                          <a:srgbClr val="FF3300"/>
                        </a:solidFill>
                        <a:miter lim="800000"/>
                        <a:headEnd/>
                        <a:tailEnd/>
                      </a:ln>
                    </p:spPr>
                  </p:pic>
                </p:oleObj>
              </mc:Fallback>
            </mc:AlternateContent>
          </a:graphicData>
        </a:graphic>
      </p:graphicFrame>
      <p:graphicFrame>
        <p:nvGraphicFramePr>
          <p:cNvPr id="61445" name="Object 5"/>
          <p:cNvGraphicFramePr>
            <a:graphicFrameLocks noChangeAspect="1"/>
          </p:cNvGraphicFramePr>
          <p:nvPr/>
        </p:nvGraphicFramePr>
        <p:xfrm>
          <a:off x="4421188" y="2257425"/>
          <a:ext cx="1295400" cy="693738"/>
        </p:xfrm>
        <a:graphic>
          <a:graphicData uri="http://schemas.openxmlformats.org/presentationml/2006/ole">
            <mc:AlternateContent xmlns:mc="http://schemas.openxmlformats.org/markup-compatibility/2006">
              <mc:Choice xmlns:v="urn:schemas-microsoft-com:vml" Requires="v">
                <p:oleObj spid="_x0000_s183319" name="Equation" r:id="rId5" imgW="736560" imgH="393480" progId="Equation.3">
                  <p:embed/>
                </p:oleObj>
              </mc:Choice>
              <mc:Fallback>
                <p:oleObj name="Equation" r:id="rId5" imgW="73656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1188" y="2257425"/>
                        <a:ext cx="1295400" cy="693738"/>
                      </a:xfrm>
                      <a:prstGeom prst="rect">
                        <a:avLst/>
                      </a:prstGeom>
                      <a:solidFill>
                        <a:srgbClr val="66FFFF"/>
                      </a:solidFill>
                      <a:ln w="9525">
                        <a:solidFill>
                          <a:srgbClr val="FF3300"/>
                        </a:solidFill>
                        <a:miter lim="800000"/>
                        <a:headEnd/>
                        <a:tailEnd/>
                      </a:ln>
                    </p:spPr>
                  </p:pic>
                </p:oleObj>
              </mc:Fallback>
            </mc:AlternateContent>
          </a:graphicData>
        </a:graphic>
      </p:graphicFrame>
      <p:graphicFrame>
        <p:nvGraphicFramePr>
          <p:cNvPr id="61446" name="Object 6"/>
          <p:cNvGraphicFramePr>
            <a:graphicFrameLocks noChangeAspect="1"/>
          </p:cNvGraphicFramePr>
          <p:nvPr/>
        </p:nvGraphicFramePr>
        <p:xfrm>
          <a:off x="4421188" y="3059113"/>
          <a:ext cx="1371600" cy="1155700"/>
        </p:xfrm>
        <a:graphic>
          <a:graphicData uri="http://schemas.openxmlformats.org/presentationml/2006/ole">
            <mc:AlternateContent xmlns:mc="http://schemas.openxmlformats.org/markup-compatibility/2006">
              <mc:Choice xmlns:v="urn:schemas-microsoft-com:vml" Requires="v">
                <p:oleObj spid="_x0000_s183320" name="Equation" r:id="rId7" imgW="799920" imgH="672840" progId="Equation.3">
                  <p:embed/>
                </p:oleObj>
              </mc:Choice>
              <mc:Fallback>
                <p:oleObj name="Equation" r:id="rId7" imgW="799920" imgH="6728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1188" y="3059113"/>
                        <a:ext cx="1371600" cy="1155700"/>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61447" name="AutoShape 7"/>
          <p:cNvSpPr>
            <a:spLocks/>
          </p:cNvSpPr>
          <p:nvPr/>
        </p:nvSpPr>
        <p:spPr bwMode="auto">
          <a:xfrm>
            <a:off x="6021388" y="1382713"/>
            <a:ext cx="2522537" cy="701675"/>
          </a:xfrm>
          <a:prstGeom prst="borderCallout1">
            <a:avLst>
              <a:gd name="adj1" fmla="val 16292"/>
              <a:gd name="adj2" fmla="val -3019"/>
              <a:gd name="adj3" fmla="val 35519"/>
              <a:gd name="adj4" fmla="val -9880"/>
            </a:avLst>
          </a:prstGeom>
          <a:solidFill>
            <a:srgbClr val="FFFFCC"/>
          </a:solidFill>
          <a:ln w="19050">
            <a:solidFill>
              <a:srgbClr val="FF3300"/>
            </a:solidFill>
            <a:miter lim="800000"/>
            <a:headEnd/>
            <a:tailEnd/>
          </a:ln>
          <a:effectLst/>
        </p:spPr>
        <p:txBody>
          <a:bodyPr/>
          <a:lstStyle/>
          <a:p>
            <a:pPr algn="ctr"/>
            <a:r>
              <a:rPr kumimoji="1" lang="zh-CN" altLang="en-US" sz="2000" b="1">
                <a:latin typeface="Times New Roman" pitchFamily="18" charset="0"/>
              </a:rPr>
              <a:t>频率趋于</a:t>
            </a:r>
            <a:r>
              <a:rPr kumimoji="1" lang="en-US" altLang="zh-CN" sz="2000" b="1">
                <a:latin typeface="Times New Roman" pitchFamily="18" charset="0"/>
              </a:rPr>
              <a:t>0</a:t>
            </a:r>
            <a:r>
              <a:rPr kumimoji="1" lang="zh-CN" altLang="en-US" sz="2000" b="1">
                <a:latin typeface="Times New Roman" pitchFamily="18" charset="0"/>
              </a:rPr>
              <a:t>时的放大倍数为通带放大倍数</a:t>
            </a:r>
          </a:p>
        </p:txBody>
      </p:sp>
      <p:sp>
        <p:nvSpPr>
          <p:cNvPr id="61448" name="AutoShape 8"/>
          <p:cNvSpPr>
            <a:spLocks/>
          </p:cNvSpPr>
          <p:nvPr/>
        </p:nvSpPr>
        <p:spPr bwMode="auto">
          <a:xfrm>
            <a:off x="6373813" y="2305050"/>
            <a:ext cx="2141537" cy="422275"/>
          </a:xfrm>
          <a:prstGeom prst="borderCallout1">
            <a:avLst>
              <a:gd name="adj1" fmla="val 27069"/>
              <a:gd name="adj2" fmla="val -3560"/>
              <a:gd name="adj3" fmla="val 92106"/>
              <a:gd name="adj4" fmla="val -30690"/>
            </a:avLst>
          </a:prstGeom>
          <a:solidFill>
            <a:srgbClr val="FFFFCC"/>
          </a:solidFill>
          <a:ln w="19050">
            <a:solidFill>
              <a:srgbClr val="FF3300"/>
            </a:solidFill>
            <a:miter lim="800000"/>
            <a:headEnd/>
            <a:tailEnd/>
          </a:ln>
          <a:effectLst/>
        </p:spPr>
        <p:txBody>
          <a:bodyPr/>
          <a:lstStyle/>
          <a:p>
            <a:pPr algn="ctr"/>
            <a:r>
              <a:rPr kumimoji="1" lang="zh-CN" altLang="en-US" sz="2000" b="1">
                <a:latin typeface="Times New Roman" pitchFamily="18" charset="0"/>
              </a:rPr>
              <a:t>决定于</a:t>
            </a:r>
            <a:r>
              <a:rPr kumimoji="1" lang="en-US" altLang="zh-CN" sz="2000" b="1" i="1">
                <a:latin typeface="Times New Roman" pitchFamily="18" charset="0"/>
              </a:rPr>
              <a:t>RC</a:t>
            </a:r>
            <a:r>
              <a:rPr kumimoji="1" lang="zh-CN" altLang="en-US" sz="2000" b="1">
                <a:latin typeface="Times New Roman" pitchFamily="18" charset="0"/>
              </a:rPr>
              <a:t>环节</a:t>
            </a:r>
          </a:p>
        </p:txBody>
      </p:sp>
      <p:sp>
        <p:nvSpPr>
          <p:cNvPr id="61449" name="AutoShape 9"/>
          <p:cNvSpPr>
            <a:spLocks/>
          </p:cNvSpPr>
          <p:nvPr/>
        </p:nvSpPr>
        <p:spPr bwMode="auto">
          <a:xfrm>
            <a:off x="6373813" y="3024188"/>
            <a:ext cx="2111375" cy="990600"/>
          </a:xfrm>
          <a:prstGeom prst="borderCallout1">
            <a:avLst>
              <a:gd name="adj1" fmla="val 11537"/>
              <a:gd name="adj2" fmla="val -3611"/>
              <a:gd name="adj3" fmla="val 37338"/>
              <a:gd name="adj4" fmla="val -29250"/>
            </a:avLst>
          </a:prstGeom>
          <a:solidFill>
            <a:srgbClr val="FFFFCC"/>
          </a:solidFill>
          <a:ln w="19050">
            <a:solidFill>
              <a:srgbClr val="FF3300"/>
            </a:solidFill>
            <a:miter lim="800000"/>
            <a:headEnd/>
            <a:tailEnd/>
          </a:ln>
          <a:effectLst/>
        </p:spPr>
        <p:txBody>
          <a:bodyPr/>
          <a:lstStyle/>
          <a:p>
            <a:r>
              <a:rPr kumimoji="1" lang="zh-CN" altLang="en-US" sz="2000" b="1">
                <a:latin typeface="Times New Roman" pitchFamily="18" charset="0"/>
              </a:rPr>
              <a:t>表明进入高频段的下降速率为</a:t>
            </a:r>
          </a:p>
          <a:p>
            <a:r>
              <a:rPr kumimoji="1" lang="zh-CN" altLang="en-US" sz="2000" b="1">
                <a:latin typeface="Times New Roman" pitchFamily="18" charset="0"/>
              </a:rPr>
              <a:t>－</a:t>
            </a:r>
            <a:r>
              <a:rPr kumimoji="1" lang="en-US" altLang="zh-CN" sz="2000" b="1">
                <a:latin typeface="Times New Roman" pitchFamily="18" charset="0"/>
              </a:rPr>
              <a:t>20dB/</a:t>
            </a:r>
            <a:r>
              <a:rPr kumimoji="1" lang="zh-CN" altLang="en-US" sz="2000" b="1">
                <a:latin typeface="Times New Roman" pitchFamily="18" charset="0"/>
              </a:rPr>
              <a:t>十倍频</a:t>
            </a:r>
          </a:p>
        </p:txBody>
      </p:sp>
      <p:graphicFrame>
        <p:nvGraphicFramePr>
          <p:cNvPr id="61450" name="Object 10"/>
          <p:cNvGraphicFramePr>
            <a:graphicFrameLocks noChangeAspect="1"/>
          </p:cNvGraphicFramePr>
          <p:nvPr/>
        </p:nvGraphicFramePr>
        <p:xfrm>
          <a:off x="323850" y="2060575"/>
          <a:ext cx="3657600" cy="2300288"/>
        </p:xfrm>
        <a:graphic>
          <a:graphicData uri="http://schemas.openxmlformats.org/presentationml/2006/ole">
            <mc:AlternateContent xmlns:mc="http://schemas.openxmlformats.org/markup-compatibility/2006">
              <mc:Choice xmlns:v="urn:schemas-microsoft-com:vml" Requires="v">
                <p:oleObj spid="_x0000_s183321" name="Photo Editor 照片" r:id="rId9" imgW="11495238" imgH="7228571" progId="">
                  <p:embed/>
                </p:oleObj>
              </mc:Choice>
              <mc:Fallback>
                <p:oleObj name="Photo Editor 照片" r:id="rId9" imgW="11495238" imgH="7228571"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2060575"/>
                        <a:ext cx="3657600" cy="230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51" name="Text Box 11"/>
          <p:cNvSpPr txBox="1">
            <a:spLocks noChangeArrowheads="1"/>
          </p:cNvSpPr>
          <p:nvPr/>
        </p:nvSpPr>
        <p:spPr bwMode="auto">
          <a:xfrm>
            <a:off x="325438" y="165735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宋体" charset="-122"/>
              </a:rPr>
              <a:t>（</a:t>
            </a:r>
            <a:r>
              <a:rPr kumimoji="1" lang="en-US" altLang="zh-CN" sz="2400" b="1">
                <a:latin typeface="宋体" charset="-122"/>
              </a:rPr>
              <a:t>1</a:t>
            </a:r>
            <a:r>
              <a:rPr kumimoji="1" lang="zh-CN" altLang="en-US" sz="2400" b="1">
                <a:latin typeface="宋体" charset="-122"/>
              </a:rPr>
              <a:t>）一阶电路</a:t>
            </a:r>
          </a:p>
        </p:txBody>
      </p:sp>
      <p:sp>
        <p:nvSpPr>
          <p:cNvPr id="61452" name="Text Box 12"/>
          <p:cNvSpPr txBox="1">
            <a:spLocks noChangeArrowheads="1"/>
          </p:cNvSpPr>
          <p:nvPr/>
        </p:nvSpPr>
        <p:spPr bwMode="auto">
          <a:xfrm>
            <a:off x="469900" y="1296988"/>
            <a:ext cx="2663825" cy="519112"/>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同相输入</a:t>
            </a:r>
          </a:p>
        </p:txBody>
      </p:sp>
      <p:sp>
        <p:nvSpPr>
          <p:cNvPr id="61458" name="Text Box 18"/>
          <p:cNvSpPr txBox="1">
            <a:spLocks noChangeArrowheads="1"/>
          </p:cNvSpPr>
          <p:nvPr/>
        </p:nvSpPr>
        <p:spPr bwMode="auto">
          <a:xfrm>
            <a:off x="469900" y="4465638"/>
            <a:ext cx="2232025" cy="822325"/>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经拉氏变换得传递函数：</a:t>
            </a:r>
          </a:p>
        </p:txBody>
      </p:sp>
      <p:graphicFrame>
        <p:nvGraphicFramePr>
          <p:cNvPr id="61459" name="Object 19"/>
          <p:cNvGraphicFramePr>
            <a:graphicFrameLocks noChangeAspect="1"/>
          </p:cNvGraphicFramePr>
          <p:nvPr/>
        </p:nvGraphicFramePr>
        <p:xfrm>
          <a:off x="2700338" y="4365625"/>
          <a:ext cx="5692775" cy="1022350"/>
        </p:xfrm>
        <a:graphic>
          <a:graphicData uri="http://schemas.openxmlformats.org/presentationml/2006/ole">
            <mc:AlternateContent xmlns:mc="http://schemas.openxmlformats.org/markup-compatibility/2006">
              <mc:Choice xmlns:v="urn:schemas-microsoft-com:vml" Requires="v">
                <p:oleObj spid="_x0000_s183322" name="Equation" r:id="rId11" imgW="3251160" imgH="583920" progId="Equation.3">
                  <p:embed/>
                </p:oleObj>
              </mc:Choice>
              <mc:Fallback>
                <p:oleObj name="Equation" r:id="rId11" imgW="3251160" imgH="58392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4365625"/>
                        <a:ext cx="5692775" cy="1022350"/>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61460" name="AutoShape 20"/>
          <p:cNvSpPr>
            <a:spLocks/>
          </p:cNvSpPr>
          <p:nvPr/>
        </p:nvSpPr>
        <p:spPr bwMode="auto">
          <a:xfrm>
            <a:off x="5726113" y="5976938"/>
            <a:ext cx="1651000" cy="474662"/>
          </a:xfrm>
          <a:prstGeom prst="borderCallout1">
            <a:avLst>
              <a:gd name="adj1" fmla="val 24079"/>
              <a:gd name="adj2" fmla="val 104616"/>
              <a:gd name="adj3" fmla="val -167560"/>
              <a:gd name="adj4" fmla="val 132597"/>
            </a:avLst>
          </a:prstGeom>
          <a:solidFill>
            <a:srgbClr val="FFFFCC"/>
          </a:solidFill>
          <a:ln w="19050">
            <a:solidFill>
              <a:srgbClr val="FF3300"/>
            </a:solidFill>
            <a:miter lim="800000"/>
            <a:headEnd/>
            <a:tailEnd/>
          </a:ln>
          <a:effectLst/>
        </p:spPr>
        <p:txBody>
          <a:bodyPr/>
          <a:lstStyle/>
          <a:p>
            <a:pPr algn="ctr"/>
            <a:r>
              <a:rPr kumimoji="1" lang="zh-CN" altLang="en-US" sz="2400" b="1">
                <a:latin typeface="Times New Roman" pitchFamily="18" charset="0"/>
              </a:rPr>
              <a:t>一阶电路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50"/>
                                        </p:tgtEl>
                                        <p:attrNameLst>
                                          <p:attrName>style.visibility</p:attrName>
                                        </p:attrNameLst>
                                      </p:cBhvr>
                                      <p:to>
                                        <p:strVal val="visible"/>
                                      </p:to>
                                    </p:set>
                                    <p:animEffect transition="in" filter="wipe(left)">
                                      <p:cBhvr>
                                        <p:cTn id="7" dur="500"/>
                                        <p:tgtEl>
                                          <p:spTgt spid="614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7"/>
                                        </p:tgtEl>
                                        <p:attrNameLst>
                                          <p:attrName>style.visibility</p:attrName>
                                        </p:attrNameLst>
                                      </p:cBhvr>
                                      <p:to>
                                        <p:strVal val="visible"/>
                                      </p:to>
                                    </p:set>
                                    <p:animEffect transition="in" filter="wipe(left)">
                                      <p:cBhvr>
                                        <p:cTn id="17" dur="500"/>
                                        <p:tgtEl>
                                          <p:spTgt spid="614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45"/>
                                        </p:tgtEl>
                                        <p:attrNameLst>
                                          <p:attrName>style.visibility</p:attrName>
                                        </p:attrNameLst>
                                      </p:cBhvr>
                                      <p:to>
                                        <p:strVal val="visible"/>
                                      </p:to>
                                    </p:set>
                                    <p:animEffect transition="in" filter="wipe(left)">
                                      <p:cBhvr>
                                        <p:cTn id="22" dur="500"/>
                                        <p:tgtEl>
                                          <p:spTgt spid="614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8"/>
                                        </p:tgtEl>
                                        <p:attrNameLst>
                                          <p:attrName>style.visibility</p:attrName>
                                        </p:attrNameLst>
                                      </p:cBhvr>
                                      <p:to>
                                        <p:strVal val="visible"/>
                                      </p:to>
                                    </p:set>
                                    <p:animEffect transition="in" filter="wipe(left)">
                                      <p:cBhvr>
                                        <p:cTn id="27" dur="500"/>
                                        <p:tgtEl>
                                          <p:spTgt spid="614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446"/>
                                        </p:tgtEl>
                                        <p:attrNameLst>
                                          <p:attrName>style.visibility</p:attrName>
                                        </p:attrNameLst>
                                      </p:cBhvr>
                                      <p:to>
                                        <p:strVal val="visible"/>
                                      </p:to>
                                    </p:set>
                                    <p:animEffect transition="in" filter="wipe(left)">
                                      <p:cBhvr>
                                        <p:cTn id="32" dur="500"/>
                                        <p:tgtEl>
                                          <p:spTgt spid="614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49"/>
                                        </p:tgtEl>
                                        <p:attrNameLst>
                                          <p:attrName>style.visibility</p:attrName>
                                        </p:attrNameLst>
                                      </p:cBhvr>
                                      <p:to>
                                        <p:strVal val="visible"/>
                                      </p:to>
                                    </p:set>
                                    <p:animEffect transition="in" filter="wipe(left)">
                                      <p:cBhvr>
                                        <p:cTn id="37" dur="500"/>
                                        <p:tgtEl>
                                          <p:spTgt spid="6144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61458"/>
                                        </p:tgtEl>
                                        <p:attrNameLst>
                                          <p:attrName>style.visibility</p:attrName>
                                        </p:attrNameLst>
                                      </p:cBhvr>
                                      <p:to>
                                        <p:strVal val="visible"/>
                                      </p:to>
                                    </p:set>
                                    <p:animEffect transition="in" filter="barn(inHorizontal)">
                                      <p:cBhvr>
                                        <p:cTn id="42" dur="500"/>
                                        <p:tgtEl>
                                          <p:spTgt spid="614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1459"/>
                                        </p:tgtEl>
                                        <p:attrNameLst>
                                          <p:attrName>style.visibility</p:attrName>
                                        </p:attrNameLst>
                                      </p:cBhvr>
                                      <p:to>
                                        <p:strVal val="visible"/>
                                      </p:to>
                                    </p:set>
                                    <p:animEffect transition="in" filter="wipe(left)">
                                      <p:cBhvr>
                                        <p:cTn id="47" dur="500"/>
                                        <p:tgtEl>
                                          <p:spTgt spid="6145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1443">
                                            <p:txEl>
                                              <p:pRg st="0" end="0"/>
                                            </p:txEl>
                                          </p:spTgt>
                                        </p:tgtEl>
                                        <p:attrNameLst>
                                          <p:attrName>style.visibility</p:attrName>
                                        </p:attrNameLst>
                                      </p:cBhvr>
                                      <p:to>
                                        <p:strVal val="visible"/>
                                      </p:to>
                                    </p:set>
                                    <p:animEffect transition="in" filter="wipe(left)">
                                      <p:cBhvr>
                                        <p:cTn id="52" dur="500"/>
                                        <p:tgtEl>
                                          <p:spTgt spid="6144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1460"/>
                                        </p:tgtEl>
                                        <p:attrNameLst>
                                          <p:attrName>style.visibility</p:attrName>
                                        </p:attrNameLst>
                                      </p:cBhvr>
                                      <p:to>
                                        <p:strVal val="visible"/>
                                      </p:to>
                                    </p:set>
                                    <p:animEffect transition="in" filter="wipe(up)">
                                      <p:cBhvr>
                                        <p:cTn id="57" dur="500"/>
                                        <p:tgtEl>
                                          <p:spTgt spid="61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P spid="61447" grpId="0" animBg="1" autoUpdateAnimBg="0"/>
      <p:bldP spid="61448" grpId="0" animBg="1" autoUpdateAnimBg="0"/>
      <p:bldP spid="61449" grpId="0" animBg="1" autoUpdateAnimBg="0"/>
      <p:bldP spid="61458" grpId="0"/>
      <p:bldP spid="6146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95288" y="876288"/>
            <a:ext cx="3810000" cy="838200"/>
          </a:xfrm>
        </p:spPr>
        <p:txBody>
          <a:bodyPr/>
          <a:lstStyle/>
          <a:p>
            <a:pPr algn="l">
              <a:lnSpc>
                <a:spcPct val="120000"/>
              </a:lnSpc>
            </a:pPr>
            <a:r>
              <a:rPr lang="en-US" altLang="zh-CN" sz="2800" dirty="0">
                <a:solidFill>
                  <a:schemeClr val="tx1"/>
                </a:solidFill>
                <a:latin typeface="华文行楷" pitchFamily="2" charset="-122"/>
                <a:ea typeface="华文行楷" pitchFamily="2" charset="-122"/>
              </a:rPr>
              <a:t>1. </a:t>
            </a:r>
            <a:r>
              <a:rPr lang="zh-CN" altLang="en-US" sz="2800" dirty="0">
                <a:solidFill>
                  <a:schemeClr val="tx1"/>
                </a:solidFill>
                <a:latin typeface="华文行楷" pitchFamily="2" charset="-122"/>
                <a:ea typeface="华文行楷" pitchFamily="2" charset="-122"/>
              </a:rPr>
              <a:t>同相输入</a:t>
            </a:r>
            <a:br>
              <a:rPr lang="zh-CN" altLang="en-US" sz="2800" dirty="0">
                <a:solidFill>
                  <a:schemeClr val="tx1"/>
                </a:solidFill>
                <a:latin typeface="华文行楷" pitchFamily="2" charset="-122"/>
                <a:ea typeface="华文行楷" pitchFamily="2" charset="-122"/>
              </a:rPr>
            </a:br>
            <a:r>
              <a:rPr lang="zh-CN" altLang="en-US" sz="2400" b="1" dirty="0">
                <a:solidFill>
                  <a:schemeClr val="tx1"/>
                </a:solidFill>
                <a:latin typeface="宋体" charset="-122"/>
              </a:rPr>
              <a:t>（</a:t>
            </a:r>
            <a:r>
              <a:rPr lang="en-US" altLang="zh-CN" sz="2400" b="1" dirty="0">
                <a:solidFill>
                  <a:schemeClr val="tx1"/>
                </a:solidFill>
                <a:latin typeface="宋体" charset="-122"/>
              </a:rPr>
              <a:t>1</a:t>
            </a:r>
            <a:r>
              <a:rPr lang="zh-CN" altLang="en-US" sz="2400" b="1" dirty="0">
                <a:solidFill>
                  <a:schemeClr val="tx1"/>
                </a:solidFill>
                <a:latin typeface="宋体" charset="-122"/>
              </a:rPr>
              <a:t>）一阶电路：幅频特性</a:t>
            </a:r>
          </a:p>
        </p:txBody>
      </p:sp>
      <p:graphicFrame>
        <p:nvGraphicFramePr>
          <p:cNvPr id="62467" name="Object 3"/>
          <p:cNvGraphicFramePr>
            <a:graphicFrameLocks noChangeAspect="1"/>
          </p:cNvGraphicFramePr>
          <p:nvPr/>
        </p:nvGraphicFramePr>
        <p:xfrm>
          <a:off x="900113" y="4292600"/>
          <a:ext cx="3168650" cy="2036763"/>
        </p:xfrm>
        <a:graphic>
          <a:graphicData uri="http://schemas.openxmlformats.org/presentationml/2006/ole">
            <mc:AlternateContent xmlns:mc="http://schemas.openxmlformats.org/markup-compatibility/2006">
              <mc:Choice xmlns:v="urn:schemas-microsoft-com:vml" Requires="v">
                <p:oleObj spid="_x0000_s184330" name="Equation" r:id="rId3" imgW="1739880" imgH="1117440" progId="Equation.3">
                  <p:embed/>
                </p:oleObj>
              </mc:Choice>
              <mc:Fallback>
                <p:oleObj name="Equation" r:id="rId3" imgW="1739880" imgH="11174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292600"/>
                        <a:ext cx="3168650" cy="2036763"/>
                      </a:xfrm>
                      <a:prstGeom prst="rect">
                        <a:avLst/>
                      </a:prstGeom>
                      <a:solidFill>
                        <a:srgbClr val="66FFFF"/>
                      </a:solidFill>
                      <a:ln w="9525">
                        <a:solidFill>
                          <a:srgbClr val="FF3300"/>
                        </a:solidFill>
                        <a:miter lim="800000"/>
                        <a:headEnd/>
                        <a:tailEnd/>
                      </a:ln>
                    </p:spPr>
                  </p:pic>
                </p:oleObj>
              </mc:Fallback>
            </mc:AlternateContent>
          </a:graphicData>
        </a:graphic>
      </p:graphicFrame>
      <p:pic>
        <p:nvPicPr>
          <p:cNvPr id="62468" name="Picture 4" descr="Dz070406"/>
          <p:cNvPicPr>
            <a:picLocks noChangeAspect="1" noChangeArrowheads="1"/>
          </p:cNvPicPr>
          <p:nvPr/>
        </p:nvPicPr>
        <p:blipFill>
          <a:blip r:embed="rId5" cstate="print"/>
          <a:srcRect/>
          <a:stretch>
            <a:fillRect/>
          </a:stretch>
        </p:blipFill>
        <p:spPr bwMode="auto">
          <a:xfrm>
            <a:off x="4572000" y="1987550"/>
            <a:ext cx="4248150" cy="2309813"/>
          </a:xfrm>
          <a:prstGeom prst="rect">
            <a:avLst/>
          </a:prstGeom>
          <a:noFill/>
        </p:spPr>
      </p:pic>
      <p:sp>
        <p:nvSpPr>
          <p:cNvPr id="62469" name="Text Box 5"/>
          <p:cNvSpPr txBox="1">
            <a:spLocks noChangeArrowheads="1"/>
          </p:cNvSpPr>
          <p:nvPr/>
        </p:nvSpPr>
        <p:spPr bwMode="auto">
          <a:xfrm>
            <a:off x="4787900" y="4940300"/>
            <a:ext cx="3744913" cy="1200329"/>
          </a:xfrm>
          <a:prstGeom prst="rect">
            <a:avLst/>
          </a:prstGeom>
          <a:noFill/>
          <a:ln w="9525">
            <a:noFill/>
            <a:miter lim="800000"/>
            <a:headEnd/>
            <a:tailEnd/>
          </a:ln>
          <a:effectLst/>
        </p:spPr>
        <p:txBody>
          <a:bodyPr>
            <a:spAutoFit/>
          </a:bodyPr>
          <a:lstStyle/>
          <a:p>
            <a:pPr eaLnBrk="0" hangingPunct="0">
              <a:spcBef>
                <a:spcPct val="50000"/>
              </a:spcBef>
            </a:pPr>
            <a:r>
              <a:rPr lang="en-US" altLang="zh-CN" sz="2400" dirty="0">
                <a:latin typeface="Times New Roman" pitchFamily="18" charset="0"/>
              </a:rPr>
              <a:t>    </a:t>
            </a:r>
            <a:r>
              <a:rPr lang="en-US" altLang="zh-CN" sz="2400" dirty="0" smtClean="0">
                <a:latin typeface="Times New Roman" pitchFamily="18" charset="0"/>
              </a:rPr>
              <a:t>     </a:t>
            </a:r>
            <a:r>
              <a:rPr lang="zh-CN" altLang="en-US" sz="2400" b="1" dirty="0" smtClean="0">
                <a:latin typeface="Times New Roman" pitchFamily="18" charset="0"/>
              </a:rPr>
              <a:t>为了</a:t>
            </a:r>
            <a:r>
              <a:rPr lang="zh-CN" altLang="en-US" sz="2400" b="1" dirty="0">
                <a:latin typeface="Times New Roman" pitchFamily="18" charset="0"/>
              </a:rPr>
              <a:t>使过渡带变窄，需采用多阶滤波器，即增加</a:t>
            </a:r>
            <a:r>
              <a:rPr lang="en-US" altLang="zh-CN" sz="2400" b="1" i="1" dirty="0">
                <a:latin typeface="Times New Roman" pitchFamily="18" charset="0"/>
              </a:rPr>
              <a:t>RC</a:t>
            </a:r>
            <a:r>
              <a:rPr lang="zh-CN" altLang="en-US" sz="2400" b="1" dirty="0">
                <a:latin typeface="Times New Roman" pitchFamily="18" charset="0"/>
              </a:rPr>
              <a:t>环节。</a:t>
            </a:r>
          </a:p>
        </p:txBody>
      </p:sp>
      <p:graphicFrame>
        <p:nvGraphicFramePr>
          <p:cNvPr id="62470" name="Object 6"/>
          <p:cNvGraphicFramePr>
            <a:graphicFrameLocks noChangeAspect="1"/>
          </p:cNvGraphicFramePr>
          <p:nvPr/>
        </p:nvGraphicFramePr>
        <p:xfrm>
          <a:off x="609600" y="1887538"/>
          <a:ext cx="3657600" cy="2300287"/>
        </p:xfrm>
        <a:graphic>
          <a:graphicData uri="http://schemas.openxmlformats.org/presentationml/2006/ole">
            <mc:AlternateContent xmlns:mc="http://schemas.openxmlformats.org/markup-compatibility/2006">
              <mc:Choice xmlns:v="urn:schemas-microsoft-com:vml" Requires="v">
                <p:oleObj spid="_x0000_s184331" name="Photo Editor 照片" r:id="rId6" imgW="11495238" imgH="7228571" progId="">
                  <p:embed/>
                </p:oleObj>
              </mc:Choice>
              <mc:Fallback>
                <p:oleObj name="Photo Editor 照片" r:id="rId6" imgW="11495238" imgH="7228571"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887538"/>
                        <a:ext cx="3657600"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wipe(left)">
                                      <p:cBhvr>
                                        <p:cTn id="7" dur="500"/>
                                        <p:tgtEl>
                                          <p:spTgt spid="624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9">
                                            <p:txEl>
                                              <p:pRg st="0" end="0"/>
                                            </p:txEl>
                                          </p:spTgt>
                                        </p:tgtEl>
                                        <p:attrNameLst>
                                          <p:attrName>style.visibility</p:attrName>
                                        </p:attrNameLst>
                                      </p:cBhvr>
                                      <p:to>
                                        <p:strVal val="visible"/>
                                      </p:to>
                                    </p:set>
                                    <p:animEffect transition="in" filter="wipe(left)">
                                      <p:cBhvr>
                                        <p:cTn id="12" dur="500"/>
                                        <p:tgtEl>
                                          <p:spTgt spid="624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0825" y="836613"/>
            <a:ext cx="3600450" cy="363537"/>
          </a:xfrm>
        </p:spPr>
        <p:txBody>
          <a:bodyPr/>
          <a:lstStyle/>
          <a:p>
            <a:pPr algn="l"/>
            <a:r>
              <a:rPr lang="zh-CN" altLang="en-US" sz="2800" b="1">
                <a:solidFill>
                  <a:schemeClr val="tx1"/>
                </a:solidFill>
                <a:latin typeface="宋体" charset="-122"/>
              </a:rPr>
              <a:t>（</a:t>
            </a:r>
            <a:r>
              <a:rPr lang="en-US" altLang="zh-CN" sz="2800" b="1">
                <a:solidFill>
                  <a:schemeClr val="tx1"/>
                </a:solidFill>
                <a:latin typeface="宋体" charset="-122"/>
              </a:rPr>
              <a:t>2</a:t>
            </a:r>
            <a:r>
              <a:rPr lang="zh-CN" altLang="en-US" sz="2800" b="1">
                <a:solidFill>
                  <a:schemeClr val="tx1"/>
                </a:solidFill>
                <a:latin typeface="宋体" charset="-122"/>
              </a:rPr>
              <a:t>）简单二阶</a:t>
            </a:r>
            <a:r>
              <a:rPr lang="en-US" altLang="zh-CN" sz="2800" b="1">
                <a:solidFill>
                  <a:schemeClr val="tx1"/>
                </a:solidFill>
                <a:latin typeface="宋体" charset="-122"/>
              </a:rPr>
              <a:t>LPF</a:t>
            </a:r>
          </a:p>
        </p:txBody>
      </p:sp>
      <p:graphicFrame>
        <p:nvGraphicFramePr>
          <p:cNvPr id="63491" name="Object 3"/>
          <p:cNvGraphicFramePr>
            <a:graphicFrameLocks noGrp="1" noChangeAspect="1"/>
          </p:cNvGraphicFramePr>
          <p:nvPr>
            <p:ph sz="half" idx="1"/>
          </p:nvPr>
        </p:nvGraphicFramePr>
        <p:xfrm>
          <a:off x="4932363" y="2062163"/>
          <a:ext cx="3816350" cy="2963862"/>
        </p:xfrm>
        <a:graphic>
          <a:graphicData uri="http://schemas.openxmlformats.org/presentationml/2006/ole">
            <mc:AlternateContent xmlns:mc="http://schemas.openxmlformats.org/markup-compatibility/2006">
              <mc:Choice xmlns:v="urn:schemas-microsoft-com:vml" Requires="v">
                <p:oleObj spid="_x0000_s185362" name="公式" r:id="rId3" imgW="2158920" imgH="1676160" progId="Equation.3">
                  <p:embed/>
                </p:oleObj>
              </mc:Choice>
              <mc:Fallback>
                <p:oleObj name="公式" r:id="rId3" imgW="2158920" imgH="167616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062163"/>
                        <a:ext cx="3816350" cy="296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2" name="Object 4"/>
          <p:cNvGraphicFramePr>
            <a:graphicFrameLocks noChangeAspect="1"/>
          </p:cNvGraphicFramePr>
          <p:nvPr/>
        </p:nvGraphicFramePr>
        <p:xfrm>
          <a:off x="971550" y="5221288"/>
          <a:ext cx="3744913" cy="1174750"/>
        </p:xfrm>
        <a:graphic>
          <a:graphicData uri="http://schemas.openxmlformats.org/presentationml/2006/ole">
            <mc:AlternateContent xmlns:mc="http://schemas.openxmlformats.org/markup-compatibility/2006">
              <mc:Choice xmlns:v="urn:schemas-microsoft-com:vml" Requires="v">
                <p:oleObj spid="_x0000_s185363" name="公式" r:id="rId5" imgW="1981080" imgH="622080" progId="Equation.3">
                  <p:embed/>
                </p:oleObj>
              </mc:Choice>
              <mc:Fallback>
                <p:oleObj name="公式" r:id="rId5" imgW="1981080" imgH="6220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5221288"/>
                        <a:ext cx="3744913" cy="1174750"/>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63493" name="Text Box 5"/>
          <p:cNvSpPr txBox="1">
            <a:spLocks noChangeArrowheads="1"/>
          </p:cNvSpPr>
          <p:nvPr/>
        </p:nvSpPr>
        <p:spPr bwMode="auto">
          <a:xfrm>
            <a:off x="5003800" y="5942013"/>
            <a:ext cx="3200400" cy="466725"/>
          </a:xfrm>
          <a:prstGeom prst="rect">
            <a:avLst/>
          </a:prstGeom>
          <a:solidFill>
            <a:srgbClr val="66FFFF"/>
          </a:solidFill>
          <a:ln w="9525">
            <a:solidFill>
              <a:srgbClr val="FF3300"/>
            </a:solidFill>
            <a:miter lim="800000"/>
            <a:headEnd/>
            <a:tailEnd/>
          </a:ln>
          <a:effectLst/>
        </p:spPr>
        <p:txBody>
          <a:bodyPr>
            <a:spAutoFit/>
          </a:bodyPr>
          <a:lstStyle/>
          <a:p>
            <a:pPr>
              <a:spcAft>
                <a:spcPct val="20000"/>
              </a:spcAft>
            </a:pPr>
            <a:r>
              <a:rPr kumimoji="1" lang="zh-CN" altLang="en-US" sz="2400" b="1">
                <a:latin typeface="Times New Roman" pitchFamily="18" charset="0"/>
              </a:rPr>
              <a:t>截止频率  </a:t>
            </a:r>
            <a:r>
              <a:rPr kumimoji="1" lang="en-US" altLang="zh-CN" sz="2400" b="1" i="1">
                <a:latin typeface="Times New Roman" pitchFamily="18" charset="0"/>
              </a:rPr>
              <a:t>f</a:t>
            </a:r>
            <a:r>
              <a:rPr kumimoji="1" lang="en-US" altLang="zh-CN" sz="2400" b="1" baseline="-25000">
                <a:latin typeface="Times New Roman" pitchFamily="18" charset="0"/>
              </a:rPr>
              <a:t>p </a:t>
            </a:r>
            <a:r>
              <a:rPr kumimoji="1" lang="en-US" altLang="zh-CN" sz="2400" b="1">
                <a:latin typeface="Times New Roman" pitchFamily="18" charset="0"/>
              </a:rPr>
              <a:t>≈ 0.37</a:t>
            </a:r>
            <a:r>
              <a:rPr kumimoji="1" lang="en-US" altLang="zh-CN" sz="2400" b="1" i="1">
                <a:latin typeface="Times New Roman" pitchFamily="18" charset="0"/>
              </a:rPr>
              <a:t>f</a:t>
            </a:r>
            <a:r>
              <a:rPr kumimoji="1" lang="en-US" altLang="zh-CN" sz="2400" b="1" baseline="-25000">
                <a:latin typeface="Times New Roman" pitchFamily="18" charset="0"/>
              </a:rPr>
              <a:t>0</a:t>
            </a:r>
            <a:endParaRPr kumimoji="1" lang="en-US" altLang="zh-CN" sz="2400" b="1">
              <a:latin typeface="Times New Roman" pitchFamily="18" charset="0"/>
            </a:endParaRPr>
          </a:p>
        </p:txBody>
      </p:sp>
      <p:graphicFrame>
        <p:nvGraphicFramePr>
          <p:cNvPr id="63494" name="Object 6"/>
          <p:cNvGraphicFramePr>
            <a:graphicFrameLocks noChangeAspect="1"/>
          </p:cNvGraphicFramePr>
          <p:nvPr/>
        </p:nvGraphicFramePr>
        <p:xfrm>
          <a:off x="5003800" y="5157788"/>
          <a:ext cx="2663825" cy="723900"/>
        </p:xfrm>
        <a:graphic>
          <a:graphicData uri="http://schemas.openxmlformats.org/presentationml/2006/ole">
            <mc:AlternateContent xmlns:mc="http://schemas.openxmlformats.org/markup-compatibility/2006">
              <mc:Choice xmlns:v="urn:schemas-microsoft-com:vml" Requires="v">
                <p:oleObj spid="_x0000_s185364" name="公式" r:id="rId7" imgW="1447560" imgH="393480" progId="Equation.3">
                  <p:embed/>
                </p:oleObj>
              </mc:Choice>
              <mc:Fallback>
                <p:oleObj name="公式" r:id="rId7" imgW="144756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5157788"/>
                        <a:ext cx="2663825" cy="723900"/>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63495" name="Text Box 7"/>
          <p:cNvSpPr txBox="1">
            <a:spLocks noChangeArrowheads="1"/>
          </p:cNvSpPr>
          <p:nvPr/>
        </p:nvSpPr>
        <p:spPr bwMode="auto">
          <a:xfrm>
            <a:off x="684213" y="1270000"/>
            <a:ext cx="7861300" cy="822325"/>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宋体" charset="-122"/>
              </a:rPr>
              <a:t>分析方法：电路引入了负反馈，具有</a:t>
            </a:r>
            <a:r>
              <a:rPr kumimoji="1" lang="zh-CN" altLang="en-US" sz="2400" b="1">
                <a:latin typeface="Arial"/>
              </a:rPr>
              <a:t>“</a:t>
            </a:r>
            <a:r>
              <a:rPr kumimoji="1" lang="zh-CN" altLang="en-US" sz="2400" b="1">
                <a:latin typeface="宋体" charset="-122"/>
              </a:rPr>
              <a:t>虚短</a:t>
            </a:r>
            <a:r>
              <a:rPr kumimoji="1" lang="zh-CN" altLang="en-US" sz="2400" b="1">
                <a:latin typeface="Arial"/>
              </a:rPr>
              <a:t>”</a:t>
            </a:r>
            <a:r>
              <a:rPr kumimoji="1" lang="zh-CN" altLang="en-US" sz="2400" b="1">
                <a:latin typeface="宋体" charset="-122"/>
              </a:rPr>
              <a:t>和</a:t>
            </a:r>
            <a:r>
              <a:rPr kumimoji="1" lang="zh-CN" altLang="en-US" sz="2400" b="1">
                <a:latin typeface="Arial"/>
              </a:rPr>
              <a:t>“</a:t>
            </a:r>
            <a:r>
              <a:rPr kumimoji="1" lang="zh-CN" altLang="en-US" sz="2400" b="1">
                <a:latin typeface="宋体" charset="-122"/>
              </a:rPr>
              <a:t>虚断</a:t>
            </a:r>
            <a:r>
              <a:rPr kumimoji="1" lang="zh-CN" altLang="en-US" sz="2400" b="1">
                <a:latin typeface="Arial"/>
              </a:rPr>
              <a:t>”</a:t>
            </a:r>
            <a:r>
              <a:rPr kumimoji="1" lang="zh-CN" altLang="en-US" sz="2400" b="1">
                <a:latin typeface="宋体" charset="-122"/>
              </a:rPr>
              <a:t>的特点利用节点电流法求解输出电压与输入电压的关系。</a:t>
            </a:r>
          </a:p>
        </p:txBody>
      </p:sp>
      <p:pic>
        <p:nvPicPr>
          <p:cNvPr id="63496" name="Picture 8" descr="Dz070408"/>
          <p:cNvPicPr>
            <a:picLocks noGrp="1" noChangeAspect="1" noChangeArrowheads="1"/>
          </p:cNvPicPr>
          <p:nvPr>
            <p:ph sz="half" idx="2"/>
          </p:nvPr>
        </p:nvPicPr>
        <p:blipFill>
          <a:blip r:embed="rId9" cstate="print"/>
          <a:srcRect/>
          <a:stretch>
            <a:fillRect/>
          </a:stretch>
        </p:blipFill>
        <p:spPr>
          <a:xfrm>
            <a:off x="4716463" y="2133600"/>
            <a:ext cx="4176712" cy="2930525"/>
          </a:xfrm>
          <a:noFill/>
          <a:ln/>
        </p:spPr>
      </p:pic>
      <p:grpSp>
        <p:nvGrpSpPr>
          <p:cNvPr id="2" name="Group 9"/>
          <p:cNvGrpSpPr>
            <a:grpSpLocks/>
          </p:cNvGrpSpPr>
          <p:nvPr/>
        </p:nvGrpSpPr>
        <p:grpSpPr bwMode="auto">
          <a:xfrm>
            <a:off x="468313" y="2493963"/>
            <a:ext cx="4114800" cy="2170112"/>
            <a:chOff x="385" y="1298"/>
            <a:chExt cx="2592" cy="1367"/>
          </a:xfrm>
        </p:grpSpPr>
        <p:graphicFrame>
          <p:nvGraphicFramePr>
            <p:cNvPr id="63498" name="Object 10"/>
            <p:cNvGraphicFramePr>
              <a:graphicFrameLocks noChangeAspect="1"/>
            </p:cNvGraphicFramePr>
            <p:nvPr/>
          </p:nvGraphicFramePr>
          <p:xfrm>
            <a:off x="385" y="1298"/>
            <a:ext cx="2592" cy="1367"/>
          </p:xfrm>
          <a:graphic>
            <a:graphicData uri="http://schemas.openxmlformats.org/presentationml/2006/ole">
              <mc:AlternateContent xmlns:mc="http://schemas.openxmlformats.org/markup-compatibility/2006">
                <mc:Choice xmlns:v="urn:schemas-microsoft-com:vml" Requires="v">
                  <p:oleObj spid="_x0000_s185365" name="Photo Editor 照片" r:id="rId10" imgW="13819048" imgH="7287642" progId="">
                    <p:embed/>
                  </p:oleObj>
                </mc:Choice>
                <mc:Fallback>
                  <p:oleObj name="Photo Editor 照片" r:id="rId10" imgW="13819048" imgH="7287642"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 y="1298"/>
                          <a:ext cx="2592" cy="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9" name="Text Box 11"/>
            <p:cNvSpPr txBox="1">
              <a:spLocks noChangeArrowheads="1"/>
            </p:cNvSpPr>
            <p:nvPr/>
          </p:nvSpPr>
          <p:spPr bwMode="auto">
            <a:xfrm>
              <a:off x="1882" y="2296"/>
              <a:ext cx="907" cy="288"/>
            </a:xfrm>
            <a:prstGeom prst="rect">
              <a:avLst/>
            </a:prstGeom>
            <a:noFill/>
            <a:ln w="9525">
              <a:noFill/>
              <a:miter lim="800000"/>
              <a:headEnd/>
              <a:tailEnd/>
            </a:ln>
            <a:effectLst/>
          </p:spPr>
          <p:txBody>
            <a:bodyPr>
              <a:spAutoFit/>
            </a:bodyPr>
            <a:lstStyle/>
            <a:p>
              <a:pPr>
                <a:spcBef>
                  <a:spcPct val="50000"/>
                </a:spcBef>
              </a:pPr>
              <a:r>
                <a:rPr kumimoji="1" lang="en-US" altLang="zh-CN" sz="2400" b="1" i="1">
                  <a:latin typeface="Times New Roman" pitchFamily="18" charset="0"/>
                </a:rPr>
                <a:t>C</a:t>
              </a:r>
              <a:r>
                <a:rPr kumimoji="1" lang="en-US" altLang="zh-CN" sz="2400" b="1" baseline="-25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C</a:t>
              </a:r>
              <a:r>
                <a:rPr kumimoji="1" lang="en-US" altLang="zh-CN" sz="2400" b="1" baseline="-25000">
                  <a:latin typeface="Times New Roman" pitchFamily="18" charset="0"/>
                </a:rPr>
                <a:t>2</a:t>
              </a:r>
              <a:endParaRPr kumimoji="1" lang="en-US" altLang="zh-CN" sz="2400" b="1">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5">
                                            <p:txEl>
                                              <p:pRg st="0" end="0"/>
                                            </p:txEl>
                                          </p:spTgt>
                                        </p:tgtEl>
                                        <p:attrNameLst>
                                          <p:attrName>style.visibility</p:attrName>
                                        </p:attrNameLst>
                                      </p:cBhvr>
                                      <p:to>
                                        <p:strVal val="visible"/>
                                      </p:to>
                                    </p:set>
                                    <p:animEffect transition="in" filter="wipe(left)">
                                      <p:cBhvr>
                                        <p:cTn id="12" dur="500"/>
                                        <p:tgtEl>
                                          <p:spTgt spid="634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491"/>
                                        </p:tgtEl>
                                        <p:attrNameLst>
                                          <p:attrName>style.visibility</p:attrName>
                                        </p:attrNameLst>
                                      </p:cBhvr>
                                      <p:to>
                                        <p:strVal val="visible"/>
                                      </p:to>
                                    </p:set>
                                    <p:animEffect transition="in" filter="wipe(left)">
                                      <p:cBhvr>
                                        <p:cTn id="17" dur="500"/>
                                        <p:tgtEl>
                                          <p:spTgt spid="634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492"/>
                                        </p:tgtEl>
                                        <p:attrNameLst>
                                          <p:attrName>style.visibility</p:attrName>
                                        </p:attrNameLst>
                                      </p:cBhvr>
                                      <p:to>
                                        <p:strVal val="visible"/>
                                      </p:to>
                                    </p:set>
                                    <p:animEffect transition="in" filter="wipe(left)">
                                      <p:cBhvr>
                                        <p:cTn id="22" dur="500"/>
                                        <p:tgtEl>
                                          <p:spTgt spid="634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3494"/>
                                        </p:tgtEl>
                                        <p:attrNameLst>
                                          <p:attrName>style.visibility</p:attrName>
                                        </p:attrNameLst>
                                      </p:cBhvr>
                                      <p:to>
                                        <p:strVal val="visible"/>
                                      </p:to>
                                    </p:set>
                                    <p:animEffect transition="in" filter="wipe(left)">
                                      <p:cBhvr>
                                        <p:cTn id="27" dur="500"/>
                                        <p:tgtEl>
                                          <p:spTgt spid="634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93"/>
                                        </p:tgtEl>
                                        <p:attrNameLst>
                                          <p:attrName>style.visibility</p:attrName>
                                        </p:attrNameLst>
                                      </p:cBhvr>
                                      <p:to>
                                        <p:strVal val="visible"/>
                                      </p:to>
                                    </p:set>
                                    <p:animEffect transition="in" filter="wipe(left)">
                                      <p:cBhvr>
                                        <p:cTn id="32" dur="500"/>
                                        <p:tgtEl>
                                          <p:spTgt spid="634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3496"/>
                                        </p:tgtEl>
                                        <p:attrNameLst>
                                          <p:attrName>style.visibility</p:attrName>
                                        </p:attrNameLst>
                                      </p:cBhvr>
                                      <p:to>
                                        <p:strVal val="visible"/>
                                      </p:to>
                                    </p:set>
                                    <p:animEffect transition="in" filter="wipe(left)">
                                      <p:cBhvr>
                                        <p:cTn id="37" dur="5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nimBg="1" autoUpdateAnimBg="0"/>
      <p:bldP spid="6349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468313" y="1773238"/>
            <a:ext cx="8353425" cy="609600"/>
          </a:xfrm>
        </p:spPr>
        <p:txBody>
          <a:bodyPr/>
          <a:lstStyle/>
          <a:p>
            <a:r>
              <a:rPr lang="en-US" altLang="zh-CN" sz="4000" b="1" dirty="0" smtClean="0">
                <a:latin typeface="华文行楷" pitchFamily="2" charset="-122"/>
                <a:ea typeface="华文行楷" pitchFamily="2" charset="-122"/>
                <a:cs typeface="Times New Roman" pitchFamily="18" charset="0"/>
              </a:rPr>
              <a:t>§6.1</a:t>
            </a:r>
            <a:r>
              <a:rPr lang="en-US" altLang="zh-CN" sz="4000" dirty="0" smtClean="0">
                <a:latin typeface="华文行楷" pitchFamily="2" charset="-122"/>
                <a:ea typeface="华文行楷" pitchFamily="2" charset="-122"/>
                <a:cs typeface="Times New Roman" pitchFamily="18" charset="0"/>
              </a:rPr>
              <a:t>  </a:t>
            </a:r>
            <a:r>
              <a:rPr lang="zh-CN" altLang="en-US" sz="4000" dirty="0">
                <a:latin typeface="华文行楷" pitchFamily="2" charset="-122"/>
                <a:ea typeface="华文行楷" pitchFamily="2" charset="-122"/>
                <a:cs typeface="Times New Roman" pitchFamily="18" charset="0"/>
              </a:rPr>
              <a:t>集成运放组成的运算电路</a:t>
            </a:r>
          </a:p>
        </p:txBody>
      </p:sp>
      <p:sp>
        <p:nvSpPr>
          <p:cNvPr id="19464" name="Text Box 8">
            <a:hlinkClick r:id="rId3" action="ppaction://hlinksldjump"/>
          </p:cNvPr>
          <p:cNvSpPr txBox="1">
            <a:spLocks noChangeArrowheads="1"/>
          </p:cNvSpPr>
          <p:nvPr/>
        </p:nvSpPr>
        <p:spPr bwMode="auto">
          <a:xfrm>
            <a:off x="1979613" y="2565400"/>
            <a:ext cx="2160587" cy="519113"/>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华文楷体" pitchFamily="2" charset="-122"/>
              </a:rPr>
              <a:t>一、概述</a:t>
            </a:r>
          </a:p>
        </p:txBody>
      </p:sp>
      <p:sp>
        <p:nvSpPr>
          <p:cNvPr id="19465" name="Text Box 9">
            <a:hlinkClick r:id="rId4" action="ppaction://hlinksldjump"/>
          </p:cNvPr>
          <p:cNvSpPr txBox="1">
            <a:spLocks noChangeArrowheads="1"/>
          </p:cNvSpPr>
          <p:nvPr/>
        </p:nvSpPr>
        <p:spPr bwMode="auto">
          <a:xfrm>
            <a:off x="1979613" y="3213100"/>
            <a:ext cx="3240087" cy="519113"/>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华文楷体" pitchFamily="2" charset="-122"/>
              </a:rPr>
              <a:t>二、比例运算电路</a:t>
            </a:r>
          </a:p>
        </p:txBody>
      </p:sp>
      <p:sp>
        <p:nvSpPr>
          <p:cNvPr id="19466" name="Text Box 10">
            <a:hlinkClick r:id="rId5" action="ppaction://hlinksldjump"/>
          </p:cNvPr>
          <p:cNvSpPr txBox="1">
            <a:spLocks noChangeArrowheads="1"/>
          </p:cNvSpPr>
          <p:nvPr/>
        </p:nvSpPr>
        <p:spPr bwMode="auto">
          <a:xfrm>
            <a:off x="1979613" y="3789363"/>
            <a:ext cx="3384550" cy="519112"/>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华文楷体" pitchFamily="2" charset="-122"/>
              </a:rPr>
              <a:t>三、加减运算电路</a:t>
            </a:r>
          </a:p>
        </p:txBody>
      </p:sp>
      <p:sp>
        <p:nvSpPr>
          <p:cNvPr id="19467" name="Text Box 11">
            <a:hlinkClick r:id="rId6" action="ppaction://hlinksldjump"/>
          </p:cNvPr>
          <p:cNvSpPr txBox="1">
            <a:spLocks noChangeArrowheads="1"/>
          </p:cNvSpPr>
          <p:nvPr/>
        </p:nvSpPr>
        <p:spPr bwMode="auto">
          <a:xfrm>
            <a:off x="1979613" y="4340225"/>
            <a:ext cx="5832475" cy="519113"/>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华文楷体" pitchFamily="2" charset="-122"/>
              </a:rPr>
              <a:t>四、积分运算电路和微分运算电路</a:t>
            </a:r>
          </a:p>
        </p:txBody>
      </p:sp>
      <p:sp>
        <p:nvSpPr>
          <p:cNvPr id="19468" name="Text Box 12">
            <a:hlinkClick r:id="rId7" action="ppaction://hlinksldjump"/>
          </p:cNvPr>
          <p:cNvSpPr txBox="1">
            <a:spLocks noChangeArrowheads="1"/>
          </p:cNvSpPr>
          <p:nvPr/>
        </p:nvSpPr>
        <p:spPr bwMode="auto">
          <a:xfrm>
            <a:off x="1979179" y="4868863"/>
            <a:ext cx="5903913" cy="519112"/>
          </a:xfrm>
          <a:prstGeom prst="rect">
            <a:avLst/>
          </a:prstGeom>
          <a:noFill/>
          <a:ln w="9525">
            <a:noFill/>
            <a:miter lim="800000"/>
            <a:headEnd/>
            <a:tailEnd/>
          </a:ln>
          <a:effectLst/>
        </p:spPr>
        <p:txBody>
          <a:bodyPr>
            <a:spAutoFit/>
          </a:bodyPr>
          <a:lstStyle/>
          <a:p>
            <a:pPr>
              <a:spcBef>
                <a:spcPct val="50000"/>
              </a:spcBef>
            </a:pPr>
            <a:r>
              <a:rPr kumimoji="1" lang="zh-CN" altLang="en-US" sz="2800" b="1" dirty="0">
                <a:latin typeface="Times New Roman" pitchFamily="18" charset="0"/>
                <a:ea typeface="华文楷体" pitchFamily="2" charset="-122"/>
              </a:rPr>
              <a:t>五、对数运算电路和指数运算电路</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50825" y="908050"/>
            <a:ext cx="5181600" cy="609600"/>
          </a:xfrm>
        </p:spPr>
        <p:txBody>
          <a:bodyPr/>
          <a:lstStyle/>
          <a:p>
            <a:pPr algn="l"/>
            <a:r>
              <a:rPr lang="zh-CN" altLang="zh-CN" sz="2800" b="1">
                <a:solidFill>
                  <a:schemeClr val="tx1"/>
                </a:solidFill>
                <a:latin typeface="宋体" charset="-122"/>
              </a:rPr>
              <a:t>（</a:t>
            </a:r>
            <a:r>
              <a:rPr lang="en-US" altLang="zh-CN" sz="2800" b="1">
                <a:solidFill>
                  <a:schemeClr val="tx1"/>
                </a:solidFill>
                <a:latin typeface="宋体" charset="-122"/>
              </a:rPr>
              <a:t>3</a:t>
            </a:r>
            <a:r>
              <a:rPr lang="zh-CN" altLang="en-US" sz="2800" b="1">
                <a:solidFill>
                  <a:schemeClr val="tx1"/>
                </a:solidFill>
                <a:latin typeface="宋体" charset="-122"/>
              </a:rPr>
              <a:t>）</a:t>
            </a:r>
            <a:r>
              <a:rPr lang="zh-CN" altLang="zh-CN" sz="2800" b="1">
                <a:solidFill>
                  <a:schemeClr val="tx1"/>
                </a:solidFill>
                <a:latin typeface="宋体" charset="-122"/>
              </a:rPr>
              <a:t>压控电压源二阶</a:t>
            </a:r>
            <a:r>
              <a:rPr lang="en-US" altLang="zh-CN" sz="2800" b="1">
                <a:solidFill>
                  <a:schemeClr val="tx1"/>
                </a:solidFill>
                <a:latin typeface="宋体" charset="-122"/>
              </a:rPr>
              <a:t>LPF</a:t>
            </a:r>
          </a:p>
        </p:txBody>
      </p:sp>
      <p:sp>
        <p:nvSpPr>
          <p:cNvPr id="64515" name="AutoShape 3"/>
          <p:cNvSpPr>
            <a:spLocks/>
          </p:cNvSpPr>
          <p:nvPr/>
        </p:nvSpPr>
        <p:spPr bwMode="auto">
          <a:xfrm>
            <a:off x="915988" y="4572000"/>
            <a:ext cx="1614487" cy="457200"/>
          </a:xfrm>
          <a:prstGeom prst="borderCallout1">
            <a:avLst>
              <a:gd name="adj1" fmla="val 25000"/>
              <a:gd name="adj2" fmla="val 104718"/>
              <a:gd name="adj3" fmla="val -54861"/>
              <a:gd name="adj4" fmla="val 116421"/>
            </a:avLst>
          </a:prstGeom>
          <a:solidFill>
            <a:srgbClr val="66FFFF"/>
          </a:solidFill>
          <a:ln w="19050">
            <a:solidFill>
              <a:srgbClr val="FF3300"/>
            </a:solidFill>
            <a:miter lim="800000"/>
            <a:headEnd/>
            <a:tailEnd/>
          </a:ln>
          <a:effectLst/>
        </p:spPr>
        <p:txBody>
          <a:bodyPr/>
          <a:lstStyle/>
          <a:p>
            <a:pPr algn="ctr"/>
            <a:r>
              <a:rPr kumimoji="1" lang="zh-CN" altLang="en-US" sz="2000" b="1">
                <a:latin typeface="Times New Roman" pitchFamily="18" charset="0"/>
              </a:rPr>
              <a:t>引入正反馈</a:t>
            </a:r>
          </a:p>
        </p:txBody>
      </p:sp>
      <p:sp>
        <p:nvSpPr>
          <p:cNvPr id="64516" name="Text Box 4"/>
          <p:cNvSpPr txBox="1">
            <a:spLocks noChangeArrowheads="1"/>
          </p:cNvSpPr>
          <p:nvPr/>
        </p:nvSpPr>
        <p:spPr bwMode="auto">
          <a:xfrm>
            <a:off x="763588" y="1600200"/>
            <a:ext cx="76962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为使 </a:t>
            </a:r>
            <a:r>
              <a:rPr kumimoji="1" lang="en-US" altLang="zh-CN" sz="2400" b="1" i="1">
                <a:latin typeface="Times New Roman" pitchFamily="18" charset="0"/>
              </a:rPr>
              <a:t>f</a:t>
            </a:r>
            <a:r>
              <a:rPr kumimoji="1" lang="en-US" altLang="zh-CN" sz="2400" b="1" baseline="-25000">
                <a:latin typeface="Times New Roman" pitchFamily="18" charset="0"/>
              </a:rPr>
              <a:t>p</a:t>
            </a:r>
            <a:r>
              <a:rPr kumimoji="1" lang="en-US" altLang="zh-CN" sz="2400" b="1">
                <a:latin typeface="Times New Roman" pitchFamily="18" charset="0"/>
              </a:rPr>
              <a:t>=</a:t>
            </a:r>
            <a:r>
              <a:rPr kumimoji="1" lang="en-US" altLang="zh-CN" sz="2400" b="1" i="1">
                <a:latin typeface="Times New Roman" pitchFamily="18" charset="0"/>
              </a:rPr>
              <a:t>f</a:t>
            </a:r>
            <a:r>
              <a:rPr kumimoji="1" lang="en-US" altLang="zh-CN" sz="2400" b="1" baseline="-25000">
                <a:latin typeface="Times New Roman" pitchFamily="18" charset="0"/>
              </a:rPr>
              <a:t>0</a:t>
            </a:r>
            <a:r>
              <a:rPr kumimoji="1" lang="zh-CN" altLang="en-US" sz="2400" b="1">
                <a:latin typeface="Times New Roman" pitchFamily="18" charset="0"/>
              </a:rPr>
              <a:t>，且在</a:t>
            </a:r>
            <a:r>
              <a:rPr kumimoji="1" lang="en-US" altLang="zh-CN" sz="2400" b="1" i="1">
                <a:latin typeface="Times New Roman" pitchFamily="18" charset="0"/>
              </a:rPr>
              <a:t>f</a:t>
            </a:r>
            <a:r>
              <a:rPr kumimoji="1" lang="en-US" altLang="zh-CN" sz="2400" b="1">
                <a:latin typeface="Times New Roman" pitchFamily="18" charset="0"/>
              </a:rPr>
              <a:t>=</a:t>
            </a:r>
            <a:r>
              <a:rPr kumimoji="1" lang="en-US" altLang="zh-CN" sz="2400" b="1" i="1">
                <a:latin typeface="Times New Roman" pitchFamily="18" charset="0"/>
              </a:rPr>
              <a:t>f</a:t>
            </a:r>
            <a:r>
              <a:rPr kumimoji="1" lang="en-US" altLang="zh-CN" sz="2400" b="1" baseline="-25000">
                <a:latin typeface="Times New Roman" pitchFamily="18" charset="0"/>
              </a:rPr>
              <a:t>0</a:t>
            </a:r>
            <a:r>
              <a:rPr kumimoji="1" lang="zh-CN" altLang="en-US" sz="2400" b="1">
                <a:latin typeface="Times New Roman" pitchFamily="18" charset="0"/>
              </a:rPr>
              <a:t>时幅频特性按－</a:t>
            </a:r>
            <a:r>
              <a:rPr kumimoji="1" lang="en-US" altLang="zh-CN" sz="2400" b="1">
                <a:latin typeface="Times New Roman" pitchFamily="18" charset="0"/>
              </a:rPr>
              <a:t>40dB/</a:t>
            </a:r>
            <a:r>
              <a:rPr kumimoji="1" lang="zh-CN" altLang="en-US" sz="2400" b="1">
                <a:latin typeface="Times New Roman" pitchFamily="18" charset="0"/>
              </a:rPr>
              <a:t>十倍频下降。</a:t>
            </a:r>
            <a:endParaRPr kumimoji="1" lang="zh-CN" altLang="en-US" sz="2400" b="1" baseline="-25000">
              <a:latin typeface="Times New Roman" pitchFamily="18" charset="0"/>
            </a:endParaRPr>
          </a:p>
        </p:txBody>
      </p:sp>
      <p:sp>
        <p:nvSpPr>
          <p:cNvPr id="64517" name="Text Box 5"/>
          <p:cNvSpPr txBox="1">
            <a:spLocks noChangeArrowheads="1"/>
          </p:cNvSpPr>
          <p:nvPr/>
        </p:nvSpPr>
        <p:spPr bwMode="auto">
          <a:xfrm>
            <a:off x="4725988" y="2286000"/>
            <a:ext cx="3886200" cy="1354138"/>
          </a:xfrm>
          <a:prstGeom prst="rect">
            <a:avLst/>
          </a:prstGeom>
          <a:noFill/>
          <a:ln w="9525">
            <a:noFill/>
            <a:miter lim="800000"/>
            <a:headEnd/>
            <a:tailEnd/>
          </a:ln>
          <a:effectLst/>
        </p:spPr>
        <p:txBody>
          <a:bodyPr>
            <a:spAutoFit/>
          </a:bodyPr>
          <a:lstStyle/>
          <a:p>
            <a:pPr>
              <a:lnSpc>
                <a:spcPct val="115000"/>
              </a:lnSpc>
            </a:pPr>
            <a:r>
              <a:rPr kumimoji="1" lang="en-US" altLang="zh-CN" sz="2400" i="1" dirty="0">
                <a:latin typeface="Times New Roman" pitchFamily="18" charset="0"/>
              </a:rPr>
              <a:t>    </a:t>
            </a:r>
            <a:r>
              <a:rPr kumimoji="1" lang="en-US" altLang="zh-CN" sz="2400" i="1" dirty="0" smtClean="0">
                <a:latin typeface="Times New Roman" pitchFamily="18" charset="0"/>
              </a:rPr>
              <a:t>     </a:t>
            </a:r>
            <a:r>
              <a:rPr kumimoji="1" lang="en-US" altLang="zh-CN" sz="2400" b="1" i="1" dirty="0">
                <a:latin typeface="Times New Roman" pitchFamily="18" charset="0"/>
              </a:rPr>
              <a:t>f</a:t>
            </a:r>
            <a:r>
              <a:rPr kumimoji="1" lang="en-US" altLang="zh-CN" sz="2400" b="1" dirty="0">
                <a:latin typeface="Times New Roman" pitchFamily="18" charset="0"/>
              </a:rPr>
              <a:t>→0</a:t>
            </a:r>
            <a:r>
              <a:rPr kumimoji="1" lang="zh-CN" altLang="en-US" sz="2400" b="1" dirty="0">
                <a:latin typeface="Times New Roman" pitchFamily="18" charset="0"/>
              </a:rPr>
              <a:t>时，</a:t>
            </a:r>
            <a:r>
              <a:rPr kumimoji="1" lang="en-US" altLang="zh-CN" sz="2400" b="1" i="1" dirty="0">
                <a:latin typeface="Times New Roman" pitchFamily="18" charset="0"/>
              </a:rPr>
              <a:t>C</a:t>
            </a:r>
            <a:r>
              <a:rPr kumimoji="1" lang="en-US" altLang="zh-CN" sz="2400" b="1" baseline="-25000" dirty="0">
                <a:latin typeface="Times New Roman" pitchFamily="18" charset="0"/>
              </a:rPr>
              <a:t>1</a:t>
            </a:r>
            <a:r>
              <a:rPr kumimoji="1" lang="zh-CN" altLang="en-US" sz="2400" b="1" dirty="0">
                <a:latin typeface="Times New Roman" pitchFamily="18" charset="0"/>
              </a:rPr>
              <a:t>断路，正反馈断开，放大倍数为通带放大倍数。 </a:t>
            </a:r>
          </a:p>
        </p:txBody>
      </p:sp>
      <p:sp>
        <p:nvSpPr>
          <p:cNvPr id="64518" name="Text Box 6"/>
          <p:cNvSpPr txBox="1">
            <a:spLocks noChangeArrowheads="1"/>
          </p:cNvSpPr>
          <p:nvPr/>
        </p:nvSpPr>
        <p:spPr bwMode="auto">
          <a:xfrm>
            <a:off x="4725988" y="3581400"/>
            <a:ext cx="4203730" cy="933450"/>
          </a:xfrm>
          <a:prstGeom prst="rect">
            <a:avLst/>
          </a:prstGeom>
          <a:noFill/>
          <a:ln w="9525">
            <a:noFill/>
            <a:miter lim="800000"/>
            <a:headEnd/>
            <a:tailEnd/>
          </a:ln>
          <a:effectLst/>
        </p:spPr>
        <p:txBody>
          <a:bodyPr wrap="square">
            <a:spAutoFit/>
          </a:bodyPr>
          <a:lstStyle/>
          <a:p>
            <a:pPr>
              <a:lnSpc>
                <a:spcPct val="115000"/>
              </a:lnSpc>
            </a:pPr>
            <a:r>
              <a:rPr kumimoji="1" lang="en-US" altLang="zh-CN" sz="2400" i="1" dirty="0">
                <a:latin typeface="Times New Roman" pitchFamily="18" charset="0"/>
              </a:rPr>
              <a:t>     </a:t>
            </a:r>
            <a:r>
              <a:rPr kumimoji="1" lang="en-US" altLang="zh-CN" sz="2400" i="1" dirty="0" smtClean="0">
                <a:latin typeface="Times New Roman" pitchFamily="18" charset="0"/>
              </a:rPr>
              <a:t>    </a:t>
            </a:r>
            <a:r>
              <a:rPr kumimoji="1" lang="en-US" altLang="zh-CN" sz="2400" b="1" i="1" dirty="0">
                <a:latin typeface="Times New Roman" pitchFamily="18" charset="0"/>
              </a:rPr>
              <a:t>f</a:t>
            </a:r>
            <a:r>
              <a:rPr kumimoji="1" lang="en-US" altLang="zh-CN" sz="2400" b="1" dirty="0">
                <a:latin typeface="Times New Roman" pitchFamily="18" charset="0"/>
              </a:rPr>
              <a:t> →∞</a:t>
            </a:r>
            <a:r>
              <a:rPr kumimoji="1" lang="zh-CN" altLang="en-US" sz="2400" b="1" dirty="0">
                <a:latin typeface="Times New Roman" pitchFamily="18" charset="0"/>
              </a:rPr>
              <a:t>， </a:t>
            </a:r>
            <a:r>
              <a:rPr kumimoji="1" lang="en-US" altLang="zh-CN" sz="2400" b="1" i="1" dirty="0">
                <a:latin typeface="Times New Roman" pitchFamily="18" charset="0"/>
              </a:rPr>
              <a:t>C</a:t>
            </a:r>
            <a:r>
              <a:rPr kumimoji="1" lang="en-US" altLang="zh-CN" sz="2400" b="1" baseline="-25000" dirty="0">
                <a:latin typeface="Times New Roman" pitchFamily="18" charset="0"/>
              </a:rPr>
              <a:t>2</a:t>
            </a:r>
            <a:r>
              <a:rPr kumimoji="1" lang="zh-CN" altLang="en-US" sz="2400" b="1" dirty="0">
                <a:latin typeface="Times New Roman" pitchFamily="18" charset="0"/>
              </a:rPr>
              <a:t>短路，正反馈不起作用，放大倍数→</a:t>
            </a:r>
            <a:r>
              <a:rPr kumimoji="1" lang="en-US" altLang="zh-CN" sz="2400" b="1" dirty="0">
                <a:latin typeface="Times New Roman" pitchFamily="18" charset="0"/>
              </a:rPr>
              <a:t>0 </a:t>
            </a:r>
            <a:r>
              <a:rPr kumimoji="1" lang="zh-CN" altLang="en-US" sz="2400" b="1" dirty="0">
                <a:latin typeface="Times New Roman" pitchFamily="18" charset="0"/>
              </a:rPr>
              <a:t>。 </a:t>
            </a:r>
          </a:p>
        </p:txBody>
      </p:sp>
      <p:sp>
        <p:nvSpPr>
          <p:cNvPr id="64519" name="Text Box 7"/>
          <p:cNvSpPr txBox="1">
            <a:spLocks noChangeArrowheads="1"/>
          </p:cNvSpPr>
          <p:nvPr/>
        </p:nvSpPr>
        <p:spPr bwMode="auto">
          <a:xfrm>
            <a:off x="611188" y="5029200"/>
            <a:ext cx="8355012" cy="968375"/>
          </a:xfrm>
          <a:prstGeom prst="rect">
            <a:avLst/>
          </a:prstGeom>
          <a:noFill/>
          <a:ln w="9525">
            <a:noFill/>
            <a:miter lim="800000"/>
            <a:headEnd/>
            <a:tailEnd/>
          </a:ln>
          <a:effectLst/>
        </p:spPr>
        <p:txBody>
          <a:bodyPr>
            <a:spAutoFit/>
          </a:bodyPr>
          <a:lstStyle/>
          <a:p>
            <a:pPr>
              <a:lnSpc>
                <a:spcPct val="120000"/>
              </a:lnSpc>
            </a:pPr>
            <a:r>
              <a:rPr kumimoji="1" lang="en-US" altLang="zh-CN" sz="2400" b="1" dirty="0">
                <a:latin typeface="Times New Roman" pitchFamily="18" charset="0"/>
              </a:rPr>
              <a:t>    </a:t>
            </a:r>
            <a:r>
              <a:rPr kumimoji="1" lang="en-US" altLang="zh-CN" sz="2400" b="1" dirty="0" smtClean="0">
                <a:latin typeface="Times New Roman" pitchFamily="18" charset="0"/>
              </a:rPr>
              <a:t>    </a:t>
            </a:r>
            <a:r>
              <a:rPr kumimoji="1" lang="zh-CN" altLang="en-US" sz="2400" b="1" dirty="0" smtClean="0">
                <a:latin typeface="Times New Roman" pitchFamily="18" charset="0"/>
              </a:rPr>
              <a:t>因而</a:t>
            </a:r>
            <a:r>
              <a:rPr kumimoji="1" lang="zh-CN" altLang="en-US" sz="2400" b="1" dirty="0">
                <a:latin typeface="Times New Roman" pitchFamily="18" charset="0"/>
              </a:rPr>
              <a:t>有可能在</a:t>
            </a:r>
            <a:r>
              <a:rPr kumimoji="1" lang="en-US" altLang="zh-CN" sz="2400" b="1" i="1" dirty="0">
                <a:latin typeface="Times New Roman" pitchFamily="18" charset="0"/>
              </a:rPr>
              <a:t>f</a:t>
            </a:r>
            <a:r>
              <a:rPr kumimoji="1" lang="en-US" altLang="zh-CN" sz="2400" b="1" dirty="0">
                <a:latin typeface="Times New Roman" pitchFamily="18" charset="0"/>
              </a:rPr>
              <a:t> = </a:t>
            </a:r>
            <a:r>
              <a:rPr kumimoji="1" lang="en-US" altLang="zh-CN" sz="2400" b="1" i="1" dirty="0">
                <a:latin typeface="Times New Roman" pitchFamily="18" charset="0"/>
              </a:rPr>
              <a:t>f</a:t>
            </a:r>
            <a:r>
              <a:rPr kumimoji="1" lang="en-US" altLang="zh-CN" sz="2400" b="1" dirty="0">
                <a:latin typeface="Times New Roman" pitchFamily="18" charset="0"/>
              </a:rPr>
              <a:t> </a:t>
            </a:r>
            <a:r>
              <a:rPr kumimoji="1" lang="en-US" altLang="zh-CN" sz="2400" b="1" baseline="-25000" dirty="0">
                <a:latin typeface="Times New Roman" pitchFamily="18" charset="0"/>
              </a:rPr>
              <a:t>0</a:t>
            </a:r>
            <a:r>
              <a:rPr kumimoji="1" lang="zh-CN" altLang="en-US" sz="2400" b="1" dirty="0">
                <a:latin typeface="Times New Roman" pitchFamily="18" charset="0"/>
              </a:rPr>
              <a:t>时放大倍数等于或大于通带放大倍数。对于不同频率的信号正反馈的强弱不同。</a:t>
            </a:r>
          </a:p>
        </p:txBody>
      </p:sp>
      <p:grpSp>
        <p:nvGrpSpPr>
          <p:cNvPr id="2" name="Group 8"/>
          <p:cNvGrpSpPr>
            <a:grpSpLocks/>
          </p:cNvGrpSpPr>
          <p:nvPr/>
        </p:nvGrpSpPr>
        <p:grpSpPr bwMode="auto">
          <a:xfrm>
            <a:off x="611188" y="2133600"/>
            <a:ext cx="4038600" cy="2270125"/>
            <a:chOff x="384" y="1152"/>
            <a:chExt cx="2544" cy="1430"/>
          </a:xfrm>
        </p:grpSpPr>
        <p:graphicFrame>
          <p:nvGraphicFramePr>
            <p:cNvPr id="64521" name="Object 9"/>
            <p:cNvGraphicFramePr>
              <a:graphicFrameLocks noChangeAspect="1"/>
            </p:cNvGraphicFramePr>
            <p:nvPr/>
          </p:nvGraphicFramePr>
          <p:xfrm>
            <a:off x="384" y="1152"/>
            <a:ext cx="2544" cy="1430"/>
          </p:xfrm>
          <a:graphic>
            <a:graphicData uri="http://schemas.openxmlformats.org/presentationml/2006/ole">
              <mc:AlternateContent xmlns:mc="http://schemas.openxmlformats.org/markup-compatibility/2006">
                <mc:Choice xmlns:v="urn:schemas-microsoft-com:vml" Requires="v">
                  <p:oleObj spid="_x0000_s186374" name="Photo Editor 照片" r:id="rId3" imgW="13708388" imgH="7706801" progId="">
                    <p:embed/>
                  </p:oleObj>
                </mc:Choice>
                <mc:Fallback>
                  <p:oleObj name="Photo Editor 照片" r:id="rId3" imgW="13708388" imgH="7706801"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152"/>
                          <a:ext cx="2544" cy="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22" name="Text Box 10"/>
            <p:cNvSpPr txBox="1">
              <a:spLocks noChangeArrowheads="1"/>
            </p:cNvSpPr>
            <p:nvPr/>
          </p:nvSpPr>
          <p:spPr bwMode="auto">
            <a:xfrm>
              <a:off x="1837" y="2160"/>
              <a:ext cx="635" cy="250"/>
            </a:xfrm>
            <a:prstGeom prst="rect">
              <a:avLst/>
            </a:prstGeom>
            <a:noFill/>
            <a:ln w="9525">
              <a:noFill/>
              <a:miter lim="800000"/>
              <a:headEnd/>
              <a:tailEnd/>
            </a:ln>
            <a:effectLst/>
          </p:spPr>
          <p:txBody>
            <a:bodyPr>
              <a:spAutoFit/>
            </a:bodyPr>
            <a:lstStyle/>
            <a:p>
              <a:pPr>
                <a:spcBef>
                  <a:spcPct val="50000"/>
                </a:spcBef>
              </a:pPr>
              <a:r>
                <a:rPr kumimoji="1" lang="en-US" altLang="zh-CN" sz="2000" b="1" i="1">
                  <a:latin typeface="Times New Roman" pitchFamily="18" charset="0"/>
                </a:rPr>
                <a:t>C</a:t>
              </a:r>
              <a:r>
                <a:rPr kumimoji="1" lang="en-US" altLang="zh-CN" sz="2000" b="1" baseline="-25000">
                  <a:latin typeface="Times New Roman" pitchFamily="18" charset="0"/>
                </a:rPr>
                <a:t>1</a:t>
              </a:r>
              <a:r>
                <a:rPr kumimoji="1" lang="en-US" altLang="zh-CN" sz="2000" b="1">
                  <a:latin typeface="Times New Roman" pitchFamily="18" charset="0"/>
                </a:rPr>
                <a:t>=</a:t>
              </a:r>
              <a:r>
                <a:rPr kumimoji="1" lang="en-US" altLang="zh-CN" sz="2000" b="1" i="1">
                  <a:latin typeface="Times New Roman" pitchFamily="18" charset="0"/>
                </a:rPr>
                <a:t>C</a:t>
              </a:r>
              <a:r>
                <a:rPr kumimoji="1" lang="en-US" altLang="zh-CN" sz="2000" b="1" baseline="-25000">
                  <a:latin typeface="Times New Roman" pitchFamily="18" charset="0"/>
                </a:rPr>
                <a:t>2</a:t>
              </a:r>
              <a:endParaRPr kumimoji="1" lang="en-US" altLang="zh-CN" sz="2000" b="1">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Effect transition="in" filter="wipe(left)">
                                      <p:cBhvr>
                                        <p:cTn id="7" dur="500"/>
                                        <p:tgtEl>
                                          <p:spTgt spid="64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45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4517">
                                            <p:txEl>
                                              <p:pRg st="0" end="0"/>
                                            </p:txEl>
                                          </p:spTgt>
                                        </p:tgtEl>
                                        <p:attrNameLst>
                                          <p:attrName>style.visibility</p:attrName>
                                        </p:attrNameLst>
                                      </p:cBhvr>
                                      <p:to>
                                        <p:strVal val="visible"/>
                                      </p:to>
                                    </p:set>
                                    <p:animEffect transition="in" filter="wipe(left)">
                                      <p:cBhvr>
                                        <p:cTn id="21" dur="500"/>
                                        <p:tgtEl>
                                          <p:spTgt spid="6451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4518">
                                            <p:txEl>
                                              <p:pRg st="0" end="0"/>
                                            </p:txEl>
                                          </p:spTgt>
                                        </p:tgtEl>
                                        <p:attrNameLst>
                                          <p:attrName>style.visibility</p:attrName>
                                        </p:attrNameLst>
                                      </p:cBhvr>
                                      <p:to>
                                        <p:strVal val="visible"/>
                                      </p:to>
                                    </p:set>
                                    <p:animEffect transition="in" filter="wipe(left)">
                                      <p:cBhvr>
                                        <p:cTn id="26" dur="500"/>
                                        <p:tgtEl>
                                          <p:spTgt spid="6451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4519">
                                            <p:txEl>
                                              <p:pRg st="0" end="0"/>
                                            </p:txEl>
                                          </p:spTgt>
                                        </p:tgtEl>
                                        <p:attrNameLst>
                                          <p:attrName>style.visibility</p:attrName>
                                        </p:attrNameLst>
                                      </p:cBhvr>
                                      <p:to>
                                        <p:strVal val="visible"/>
                                      </p:to>
                                    </p:set>
                                    <p:animEffect transition="in" filter="wipe(left)">
                                      <p:cBhvr>
                                        <p:cTn id="31" dur="500"/>
                                        <p:tgtEl>
                                          <p:spTgt spid="645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nimBg="1" autoUpdateAnimBg="0"/>
      <p:bldP spid="64516" grpId="0" build="p" autoUpdateAnimBg="0"/>
      <p:bldP spid="64517" grpId="0" build="p" autoUpdateAnimBg="0"/>
      <p:bldP spid="64518" grpId="0" build="p" autoUpdateAnimBg="0"/>
      <p:bldP spid="6451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68313" y="908050"/>
            <a:ext cx="4751387" cy="434975"/>
          </a:xfrm>
        </p:spPr>
        <p:txBody>
          <a:bodyPr/>
          <a:lstStyle/>
          <a:p>
            <a:pPr algn="l"/>
            <a:r>
              <a:rPr lang="zh-CN" altLang="zh-CN" sz="2800" dirty="0">
                <a:solidFill>
                  <a:schemeClr val="tx1"/>
                </a:solidFill>
                <a:latin typeface="华文行楷" pitchFamily="2" charset="-122"/>
                <a:ea typeface="华文行楷" pitchFamily="2" charset="-122"/>
              </a:rPr>
              <a:t>压控电压源二阶</a:t>
            </a:r>
            <a:r>
              <a:rPr lang="en-US" altLang="zh-CN" sz="2800" b="1" dirty="0">
                <a:solidFill>
                  <a:schemeClr val="tx1"/>
                </a:solidFill>
                <a:latin typeface="Times New Roman" pitchFamily="18" charset="0"/>
                <a:ea typeface="华文行楷" pitchFamily="2" charset="-122"/>
                <a:cs typeface="Times New Roman" pitchFamily="18" charset="0"/>
              </a:rPr>
              <a:t>LPF</a:t>
            </a:r>
            <a:r>
              <a:rPr lang="zh-CN" altLang="en-US" sz="2800" dirty="0">
                <a:solidFill>
                  <a:schemeClr val="tx1"/>
                </a:solidFill>
                <a:latin typeface="华文行楷" pitchFamily="2" charset="-122"/>
                <a:ea typeface="华文行楷" pitchFamily="2" charset="-122"/>
              </a:rPr>
              <a:t>的分析</a:t>
            </a:r>
          </a:p>
        </p:txBody>
      </p:sp>
      <p:graphicFrame>
        <p:nvGraphicFramePr>
          <p:cNvPr id="65539" name="Object 3"/>
          <p:cNvGraphicFramePr>
            <a:graphicFrameLocks noChangeAspect="1"/>
          </p:cNvGraphicFramePr>
          <p:nvPr/>
        </p:nvGraphicFramePr>
        <p:xfrm>
          <a:off x="4643438" y="3789363"/>
          <a:ext cx="3287712" cy="971550"/>
        </p:xfrm>
        <a:graphic>
          <a:graphicData uri="http://schemas.openxmlformats.org/presentationml/2006/ole">
            <mc:AlternateContent xmlns:mc="http://schemas.openxmlformats.org/markup-compatibility/2006">
              <mc:Choice xmlns:v="urn:schemas-microsoft-com:vml" Requires="v">
                <p:oleObj spid="_x0000_s187414" name="公式" r:id="rId3" imgW="1612800" imgH="507960" progId="Equation.3">
                  <p:embed/>
                </p:oleObj>
              </mc:Choice>
              <mc:Fallback>
                <p:oleObj name="公式" r:id="rId3" imgW="1612800" imgH="507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3789363"/>
                        <a:ext cx="3287712" cy="971550"/>
                      </a:xfrm>
                      <a:prstGeom prst="rect">
                        <a:avLst/>
                      </a:prstGeom>
                      <a:solidFill>
                        <a:srgbClr val="00FFFF"/>
                      </a:solidFill>
                      <a:ln w="9525">
                        <a:solidFill>
                          <a:srgbClr val="FF3300"/>
                        </a:solidFill>
                        <a:miter lim="800000"/>
                        <a:headEnd/>
                        <a:tailEnd/>
                      </a:ln>
                    </p:spPr>
                  </p:pic>
                </p:oleObj>
              </mc:Fallback>
            </mc:AlternateContent>
          </a:graphicData>
        </a:graphic>
      </p:graphicFrame>
      <p:pic>
        <p:nvPicPr>
          <p:cNvPr id="65540" name="Picture 4" descr="Dz070410"/>
          <p:cNvPicPr>
            <a:picLocks noChangeAspect="1" noChangeArrowheads="1"/>
          </p:cNvPicPr>
          <p:nvPr/>
        </p:nvPicPr>
        <p:blipFill>
          <a:blip r:embed="rId5" cstate="print"/>
          <a:srcRect/>
          <a:stretch>
            <a:fillRect/>
          </a:stretch>
        </p:blipFill>
        <p:spPr bwMode="auto">
          <a:xfrm>
            <a:off x="838200" y="3717925"/>
            <a:ext cx="3505200" cy="2709863"/>
          </a:xfrm>
          <a:prstGeom prst="rect">
            <a:avLst/>
          </a:prstGeom>
          <a:noFill/>
        </p:spPr>
      </p:pic>
      <p:sp>
        <p:nvSpPr>
          <p:cNvPr id="65541" name="Text Box 5"/>
          <p:cNvSpPr txBox="1">
            <a:spLocks noChangeArrowheads="1"/>
          </p:cNvSpPr>
          <p:nvPr/>
        </p:nvSpPr>
        <p:spPr bwMode="auto">
          <a:xfrm>
            <a:off x="4356100" y="1414463"/>
            <a:ext cx="4564063" cy="830997"/>
          </a:xfrm>
          <a:prstGeom prst="rect">
            <a:avLst/>
          </a:prstGeom>
          <a:noFill/>
          <a:ln w="9525">
            <a:noFill/>
            <a:miter lim="800000"/>
            <a:headEnd/>
            <a:tailEnd/>
          </a:ln>
          <a:effectLst/>
        </p:spPr>
        <p:txBody>
          <a:bodyPr>
            <a:spAutoFit/>
          </a:bodyPr>
          <a:lstStyle/>
          <a:p>
            <a:pPr>
              <a:spcBef>
                <a:spcPct val="50000"/>
              </a:spcBef>
            </a:pPr>
            <a:r>
              <a:rPr kumimoji="1" lang="en-US" altLang="zh-CN" sz="2400" b="1" dirty="0">
                <a:latin typeface="Times New Roman" pitchFamily="18" charset="0"/>
              </a:rPr>
              <a:t>    </a:t>
            </a:r>
            <a:r>
              <a:rPr kumimoji="1" lang="en-US" altLang="zh-CN" sz="2400" b="1" dirty="0" smtClean="0">
                <a:latin typeface="Times New Roman" pitchFamily="18" charset="0"/>
              </a:rPr>
              <a:t>    </a:t>
            </a:r>
            <a:r>
              <a:rPr kumimoji="1" lang="zh-CN" altLang="en-US" sz="2400" b="1" dirty="0" smtClean="0">
                <a:latin typeface="Times New Roman" pitchFamily="18" charset="0"/>
              </a:rPr>
              <a:t>列</a:t>
            </a:r>
            <a:r>
              <a:rPr kumimoji="1" lang="en-US" altLang="zh-CN" sz="2400" b="1" dirty="0">
                <a:latin typeface="Times New Roman" pitchFamily="18" charset="0"/>
              </a:rPr>
              <a:t>P</a:t>
            </a:r>
            <a:r>
              <a:rPr kumimoji="1" lang="zh-CN" altLang="en-US" sz="2400" b="1" dirty="0">
                <a:latin typeface="Times New Roman" pitchFamily="18" charset="0"/>
              </a:rPr>
              <a:t>、</a:t>
            </a:r>
            <a:r>
              <a:rPr kumimoji="1" lang="en-US" altLang="zh-CN" sz="2400" b="1" dirty="0">
                <a:latin typeface="Times New Roman" pitchFamily="18" charset="0"/>
              </a:rPr>
              <a:t>M</a:t>
            </a:r>
            <a:r>
              <a:rPr kumimoji="1" lang="zh-CN" altLang="en-US" sz="2400" b="1" dirty="0">
                <a:latin typeface="Times New Roman" pitchFamily="18" charset="0"/>
              </a:rPr>
              <a:t>点的节点电流方程，整理可得：</a:t>
            </a:r>
          </a:p>
        </p:txBody>
      </p:sp>
      <p:graphicFrame>
        <p:nvGraphicFramePr>
          <p:cNvPr id="65542" name="Object 6"/>
          <p:cNvGraphicFramePr>
            <a:graphicFrameLocks noChangeAspect="1"/>
          </p:cNvGraphicFramePr>
          <p:nvPr/>
        </p:nvGraphicFramePr>
        <p:xfrm>
          <a:off x="468313" y="1414463"/>
          <a:ext cx="3886200" cy="2184400"/>
        </p:xfrm>
        <a:graphic>
          <a:graphicData uri="http://schemas.openxmlformats.org/presentationml/2006/ole">
            <mc:AlternateContent xmlns:mc="http://schemas.openxmlformats.org/markup-compatibility/2006">
              <mc:Choice xmlns:v="urn:schemas-microsoft-com:vml" Requires="v">
                <p:oleObj spid="_x0000_s187415" name="Photo Editor 照片" r:id="rId6" imgW="13708388" imgH="7706801" progId="">
                  <p:embed/>
                </p:oleObj>
              </mc:Choice>
              <mc:Fallback>
                <p:oleObj name="Photo Editor 照片" r:id="rId6" imgW="13708388" imgH="7706801"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1414463"/>
                        <a:ext cx="38862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3" name="Object 7"/>
          <p:cNvGraphicFramePr>
            <a:graphicFrameLocks noChangeAspect="1"/>
          </p:cNvGraphicFramePr>
          <p:nvPr/>
        </p:nvGraphicFramePr>
        <p:xfrm>
          <a:off x="4643438" y="5662613"/>
          <a:ext cx="4176712" cy="633412"/>
        </p:xfrm>
        <a:graphic>
          <a:graphicData uri="http://schemas.openxmlformats.org/presentationml/2006/ole">
            <mc:AlternateContent xmlns:mc="http://schemas.openxmlformats.org/markup-compatibility/2006">
              <mc:Choice xmlns:v="urn:schemas-microsoft-com:vml" Requires="v">
                <p:oleObj spid="_x0000_s187416" name="公式" r:id="rId8" imgW="1968480" imgH="317160" progId="Equation.3">
                  <p:embed/>
                </p:oleObj>
              </mc:Choice>
              <mc:Fallback>
                <p:oleObj name="公式" r:id="rId8" imgW="1968480" imgH="31716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3438" y="5662613"/>
                        <a:ext cx="4176712" cy="633412"/>
                      </a:xfrm>
                      <a:prstGeom prst="rect">
                        <a:avLst/>
                      </a:prstGeom>
                      <a:solidFill>
                        <a:srgbClr val="00FFFF"/>
                      </a:solidFill>
                      <a:ln w="9525">
                        <a:solidFill>
                          <a:srgbClr val="FF3300"/>
                        </a:solidFill>
                        <a:miter lim="800000"/>
                        <a:headEnd/>
                        <a:tailEnd/>
                      </a:ln>
                    </p:spPr>
                  </p:pic>
                </p:oleObj>
              </mc:Fallback>
            </mc:AlternateContent>
          </a:graphicData>
        </a:graphic>
      </p:graphicFrame>
      <p:graphicFrame>
        <p:nvGraphicFramePr>
          <p:cNvPr id="65544" name="Object 8"/>
          <p:cNvGraphicFramePr>
            <a:graphicFrameLocks noChangeAspect="1"/>
          </p:cNvGraphicFramePr>
          <p:nvPr/>
        </p:nvGraphicFramePr>
        <p:xfrm>
          <a:off x="4643438" y="2420938"/>
          <a:ext cx="3527425" cy="1225550"/>
        </p:xfrm>
        <a:graphic>
          <a:graphicData uri="http://schemas.openxmlformats.org/presentationml/2006/ole">
            <mc:AlternateContent xmlns:mc="http://schemas.openxmlformats.org/markup-compatibility/2006">
              <mc:Choice xmlns:v="urn:schemas-microsoft-com:vml" Requires="v">
                <p:oleObj spid="_x0000_s187417" name="Equation" r:id="rId10" imgW="1790640" imgH="660240" progId="Equation.3">
                  <p:embed/>
                </p:oleObj>
              </mc:Choice>
              <mc:Fallback>
                <p:oleObj name="Equation" r:id="rId10" imgW="1790640" imgH="6602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3438" y="2420938"/>
                        <a:ext cx="3527425" cy="1225550"/>
                      </a:xfrm>
                      <a:prstGeom prst="rect">
                        <a:avLst/>
                      </a:prstGeom>
                      <a:solidFill>
                        <a:srgbClr val="66FFFF"/>
                      </a:solidFill>
                      <a:ln w="9525">
                        <a:solidFill>
                          <a:srgbClr val="FF3300"/>
                        </a:solidFill>
                        <a:miter lim="800000"/>
                        <a:headEnd/>
                        <a:tailEnd/>
                      </a:ln>
                    </p:spPr>
                  </p:pic>
                </p:oleObj>
              </mc:Fallback>
            </mc:AlternateContent>
          </a:graphicData>
        </a:graphic>
      </p:graphicFrame>
      <p:graphicFrame>
        <p:nvGraphicFramePr>
          <p:cNvPr id="65545" name="Object 9"/>
          <p:cNvGraphicFramePr>
            <a:graphicFrameLocks noGrp="1" noChangeAspect="1"/>
          </p:cNvGraphicFramePr>
          <p:nvPr>
            <p:ph idx="1"/>
          </p:nvPr>
        </p:nvGraphicFramePr>
        <p:xfrm>
          <a:off x="4643438" y="4870450"/>
          <a:ext cx="2233612" cy="649288"/>
        </p:xfrm>
        <a:graphic>
          <a:graphicData uri="http://schemas.openxmlformats.org/presentationml/2006/ole">
            <mc:AlternateContent xmlns:mc="http://schemas.openxmlformats.org/markup-compatibility/2006">
              <mc:Choice xmlns:v="urn:schemas-microsoft-com:vml" Requires="v">
                <p:oleObj spid="_x0000_s187418" name="公式" r:id="rId12" imgW="1091880" imgH="317160" progId="Equation.3">
                  <p:embed/>
                </p:oleObj>
              </mc:Choice>
              <mc:Fallback>
                <p:oleObj name="公式" r:id="rId12" imgW="1091880" imgH="317160" progId="Equation.3">
                  <p:embed/>
                  <p:pic>
                    <p:nvPicPr>
                      <p:cNvPr id="0" name="Picture 6"/>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3438" y="4870450"/>
                        <a:ext cx="2233612" cy="649288"/>
                      </a:xfrm>
                      <a:prstGeom prst="rect">
                        <a:avLst/>
                      </a:prstGeom>
                      <a:solidFill>
                        <a:srgbClr val="00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animEffect transition="in" filter="wipe(left)">
                                      <p:cBhvr>
                                        <p:cTn id="7" dur="500"/>
                                        <p:tgtEl>
                                          <p:spTgt spid="655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544"/>
                                        </p:tgtEl>
                                        <p:attrNameLst>
                                          <p:attrName>style.visibility</p:attrName>
                                        </p:attrNameLst>
                                      </p:cBhvr>
                                      <p:to>
                                        <p:strVal val="visible"/>
                                      </p:to>
                                    </p:set>
                                    <p:animEffect transition="in" filter="wipe(left)">
                                      <p:cBhvr>
                                        <p:cTn id="12" dur="500"/>
                                        <p:tgtEl>
                                          <p:spTgt spid="655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539"/>
                                        </p:tgtEl>
                                        <p:attrNameLst>
                                          <p:attrName>style.visibility</p:attrName>
                                        </p:attrNameLst>
                                      </p:cBhvr>
                                      <p:to>
                                        <p:strVal val="visible"/>
                                      </p:to>
                                    </p:set>
                                    <p:animEffect transition="in" filter="wipe(left)">
                                      <p:cBhvr>
                                        <p:cTn id="17" dur="500"/>
                                        <p:tgtEl>
                                          <p:spTgt spid="655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5545"/>
                                        </p:tgtEl>
                                        <p:attrNameLst>
                                          <p:attrName>style.visibility</p:attrName>
                                        </p:attrNameLst>
                                      </p:cBhvr>
                                      <p:to>
                                        <p:strVal val="visible"/>
                                      </p:to>
                                    </p:set>
                                    <p:animEffect transition="in" filter="wipe(left)">
                                      <p:cBhvr>
                                        <p:cTn id="22" dur="500"/>
                                        <p:tgtEl>
                                          <p:spTgt spid="655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543"/>
                                        </p:tgtEl>
                                        <p:attrNameLst>
                                          <p:attrName>style.visibility</p:attrName>
                                        </p:attrNameLst>
                                      </p:cBhvr>
                                      <p:to>
                                        <p:strVal val="visible"/>
                                      </p:to>
                                    </p:set>
                                    <p:animEffect transition="in" filter="wipe(left)">
                                      <p:cBhvr>
                                        <p:cTn id="27" dur="500"/>
                                        <p:tgtEl>
                                          <p:spTgt spid="6554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65540"/>
                                        </p:tgtEl>
                                        <p:attrNameLst>
                                          <p:attrName>style.visibility</p:attrName>
                                        </p:attrNameLst>
                                      </p:cBhvr>
                                      <p:to>
                                        <p:strVal val="visible"/>
                                      </p:to>
                                    </p:set>
                                    <p:animEffect transition="in" filter="barn(outVertical)">
                                      <p:cBhvr>
                                        <p:cTn id="32"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95288" y="836613"/>
            <a:ext cx="4032250" cy="434975"/>
          </a:xfrm>
        </p:spPr>
        <p:txBody>
          <a:bodyPr/>
          <a:lstStyle/>
          <a:p>
            <a:pPr algn="l"/>
            <a:r>
              <a:rPr lang="en-US" altLang="zh-CN" sz="2800">
                <a:solidFill>
                  <a:schemeClr val="tx1"/>
                </a:solidFill>
                <a:latin typeface="华文行楷" pitchFamily="2" charset="-122"/>
                <a:ea typeface="华文行楷" pitchFamily="2" charset="-122"/>
              </a:rPr>
              <a:t>2.  </a:t>
            </a:r>
            <a:r>
              <a:rPr lang="zh-CN" altLang="en-US" sz="2800">
                <a:solidFill>
                  <a:schemeClr val="tx1"/>
                </a:solidFill>
                <a:latin typeface="华文行楷" pitchFamily="2" charset="-122"/>
                <a:ea typeface="华文行楷" pitchFamily="2" charset="-122"/>
              </a:rPr>
              <a:t>反相输入低通滤波器</a:t>
            </a:r>
          </a:p>
        </p:txBody>
      </p:sp>
      <p:graphicFrame>
        <p:nvGraphicFramePr>
          <p:cNvPr id="66563" name="Object 3"/>
          <p:cNvGraphicFramePr>
            <a:graphicFrameLocks noChangeAspect="1"/>
          </p:cNvGraphicFramePr>
          <p:nvPr/>
        </p:nvGraphicFramePr>
        <p:xfrm>
          <a:off x="468313" y="1484313"/>
          <a:ext cx="3729037" cy="2452687"/>
        </p:xfrm>
        <a:graphic>
          <a:graphicData uri="http://schemas.openxmlformats.org/presentationml/2006/ole">
            <mc:AlternateContent xmlns:mc="http://schemas.openxmlformats.org/markup-compatibility/2006">
              <mc:Choice xmlns:v="urn:schemas-microsoft-com:vml" Requires="v">
                <p:oleObj spid="_x0000_s188446" name="Photo Editor 照片" r:id="rId4" imgW="12238095" imgH="8171429" progId="">
                  <p:embed/>
                </p:oleObj>
              </mc:Choice>
              <mc:Fallback>
                <p:oleObj name="Photo Editor 照片" r:id="rId4" imgW="12238095" imgH="8171429" progId="">
                  <p:embed/>
                  <p:pic>
                    <p:nvPicPr>
                      <p:cNvPr id="0" name="Picture 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3922" r="-89" b="-2512"/>
                      <a:stretch>
                        <a:fillRect/>
                      </a:stretch>
                    </p:blipFill>
                    <p:spPr bwMode="auto">
                      <a:xfrm>
                        <a:off x="468313" y="1484313"/>
                        <a:ext cx="3729037" cy="24526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4" name="Object 4"/>
          <p:cNvGraphicFramePr>
            <a:graphicFrameLocks noChangeAspect="1"/>
          </p:cNvGraphicFramePr>
          <p:nvPr/>
        </p:nvGraphicFramePr>
        <p:xfrm>
          <a:off x="1908175" y="1339850"/>
          <a:ext cx="1820863" cy="823913"/>
        </p:xfrm>
        <a:graphic>
          <a:graphicData uri="http://schemas.openxmlformats.org/presentationml/2006/ole">
            <mc:AlternateContent xmlns:mc="http://schemas.openxmlformats.org/markup-compatibility/2006">
              <mc:Choice xmlns:v="urn:schemas-microsoft-com:vml" Requires="v">
                <p:oleObj spid="_x0000_s188447" name="Photo Editor 照片" r:id="rId6" imgW="12238095" imgH="8171429" progId="">
                  <p:embed/>
                </p:oleObj>
              </mc:Choice>
              <mc:Fallback>
                <p:oleObj name="Photo Editor 照片" r:id="rId6" imgW="12238095" imgH="8171429"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l="38742" r="12444" b="66876"/>
                      <a:stretch>
                        <a:fillRect/>
                      </a:stretch>
                    </p:blipFill>
                    <p:spPr bwMode="auto">
                      <a:xfrm>
                        <a:off x="1908175" y="1339850"/>
                        <a:ext cx="18208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5" name="Object 5"/>
          <p:cNvGraphicFramePr>
            <a:graphicFrameLocks noChangeAspect="1"/>
          </p:cNvGraphicFramePr>
          <p:nvPr/>
        </p:nvGraphicFramePr>
        <p:xfrm>
          <a:off x="2411413" y="4437063"/>
          <a:ext cx="4348162" cy="838200"/>
        </p:xfrm>
        <a:graphic>
          <a:graphicData uri="http://schemas.openxmlformats.org/presentationml/2006/ole">
            <mc:AlternateContent xmlns:mc="http://schemas.openxmlformats.org/markup-compatibility/2006">
              <mc:Choice xmlns:v="urn:schemas-microsoft-com:vml" Requires="v">
                <p:oleObj spid="_x0000_s188448" name="公式" r:id="rId8" imgW="2234880" imgH="431640" progId="Equation.3">
                  <p:embed/>
                </p:oleObj>
              </mc:Choice>
              <mc:Fallback>
                <p:oleObj name="公式" r:id="rId8" imgW="2234880" imgH="431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1413" y="4437063"/>
                        <a:ext cx="4348162" cy="838200"/>
                      </a:xfrm>
                      <a:prstGeom prst="rect">
                        <a:avLst/>
                      </a:prstGeom>
                      <a:solidFill>
                        <a:srgbClr val="FFFFFF"/>
                      </a:solidFill>
                    </p:spPr>
                  </p:pic>
                </p:oleObj>
              </mc:Fallback>
            </mc:AlternateContent>
          </a:graphicData>
        </a:graphic>
      </p:graphicFrame>
      <p:graphicFrame>
        <p:nvGraphicFramePr>
          <p:cNvPr id="66566" name="Object 6"/>
          <p:cNvGraphicFramePr>
            <a:graphicFrameLocks noChangeAspect="1"/>
          </p:cNvGraphicFramePr>
          <p:nvPr/>
        </p:nvGraphicFramePr>
        <p:xfrm>
          <a:off x="6300788" y="5516563"/>
          <a:ext cx="1871662" cy="541337"/>
        </p:xfrm>
        <a:graphic>
          <a:graphicData uri="http://schemas.openxmlformats.org/presentationml/2006/ole">
            <mc:AlternateContent xmlns:mc="http://schemas.openxmlformats.org/markup-compatibility/2006">
              <mc:Choice xmlns:v="urn:schemas-microsoft-com:vml" Requires="v">
                <p:oleObj spid="_x0000_s188449" name="Equation" r:id="rId10" imgW="876240" imgH="253800" progId="Equation.3">
                  <p:embed/>
                </p:oleObj>
              </mc:Choice>
              <mc:Fallback>
                <p:oleObj name="Equation" r:id="rId10" imgW="876240" imgH="2538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00788" y="5516563"/>
                        <a:ext cx="1871662" cy="541337"/>
                      </a:xfrm>
                      <a:prstGeom prst="rect">
                        <a:avLst/>
                      </a:prstGeom>
                      <a:solidFill>
                        <a:srgbClr val="66FFFF"/>
                      </a:solidFill>
                      <a:ln w="9525">
                        <a:solidFill>
                          <a:srgbClr val="FF3300"/>
                        </a:solidFill>
                        <a:miter lim="800000"/>
                        <a:headEnd/>
                        <a:tailEnd/>
                      </a:ln>
                    </p:spPr>
                  </p:pic>
                </p:oleObj>
              </mc:Fallback>
            </mc:AlternateContent>
          </a:graphicData>
        </a:graphic>
      </p:graphicFrame>
      <p:graphicFrame>
        <p:nvGraphicFramePr>
          <p:cNvPr id="66567" name="Object 7"/>
          <p:cNvGraphicFramePr>
            <a:graphicFrameLocks noChangeAspect="1"/>
          </p:cNvGraphicFramePr>
          <p:nvPr/>
        </p:nvGraphicFramePr>
        <p:xfrm>
          <a:off x="5003800" y="1555750"/>
          <a:ext cx="3352800" cy="2382838"/>
        </p:xfrm>
        <a:graphic>
          <a:graphicData uri="http://schemas.openxmlformats.org/presentationml/2006/ole">
            <mc:AlternateContent xmlns:mc="http://schemas.openxmlformats.org/markup-compatibility/2006">
              <mc:Choice xmlns:v="urn:schemas-microsoft-com:vml" Requires="v">
                <p:oleObj spid="_x0000_s188450" name="Photo Editor 照片" r:id="rId12" imgW="11723810" imgH="8333333" progId="">
                  <p:embed/>
                </p:oleObj>
              </mc:Choice>
              <mc:Fallback>
                <p:oleObj name="Photo Editor 照片" r:id="rId12" imgW="11723810" imgH="8333333"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3800" y="1555750"/>
                        <a:ext cx="3352800" cy="238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p:cNvGrpSpPr>
            <a:grpSpLocks/>
          </p:cNvGrpSpPr>
          <p:nvPr/>
        </p:nvGrpSpPr>
        <p:grpSpPr bwMode="auto">
          <a:xfrm>
            <a:off x="5267325" y="2851150"/>
            <a:ext cx="1319213" cy="1219200"/>
            <a:chOff x="3273" y="1525"/>
            <a:chExt cx="831" cy="768"/>
          </a:xfrm>
        </p:grpSpPr>
        <p:sp>
          <p:nvSpPr>
            <p:cNvPr id="66569" name="Line 9"/>
            <p:cNvSpPr>
              <a:spLocks noChangeShapeType="1"/>
            </p:cNvSpPr>
            <p:nvPr/>
          </p:nvSpPr>
          <p:spPr bwMode="auto">
            <a:xfrm>
              <a:off x="3273" y="1525"/>
              <a:ext cx="746" cy="0"/>
            </a:xfrm>
            <a:prstGeom prst="line">
              <a:avLst/>
            </a:prstGeom>
            <a:noFill/>
            <a:ln w="28575">
              <a:solidFill>
                <a:srgbClr val="FF3300"/>
              </a:solidFill>
              <a:round/>
              <a:headEnd/>
              <a:tailEnd/>
            </a:ln>
            <a:effectLst/>
          </p:spPr>
          <p:txBody>
            <a:bodyPr wrap="none"/>
            <a:lstStyle/>
            <a:p>
              <a:endParaRPr lang="zh-CN" altLang="en-US"/>
            </a:p>
          </p:txBody>
        </p:sp>
        <p:sp>
          <p:nvSpPr>
            <p:cNvPr id="66570" name="Line 10"/>
            <p:cNvSpPr>
              <a:spLocks noChangeShapeType="1"/>
            </p:cNvSpPr>
            <p:nvPr/>
          </p:nvSpPr>
          <p:spPr bwMode="auto">
            <a:xfrm>
              <a:off x="4019" y="1525"/>
              <a:ext cx="0" cy="528"/>
            </a:xfrm>
            <a:prstGeom prst="line">
              <a:avLst/>
            </a:prstGeom>
            <a:noFill/>
            <a:ln w="19050">
              <a:solidFill>
                <a:schemeClr val="tx1"/>
              </a:solidFill>
              <a:prstDash val="lgDash"/>
              <a:round/>
              <a:headEnd/>
              <a:tailEnd/>
            </a:ln>
            <a:effectLst/>
          </p:spPr>
          <p:txBody>
            <a:bodyPr wrap="none"/>
            <a:lstStyle/>
            <a:p>
              <a:endParaRPr lang="zh-CN" altLang="en-US" b="1" dirty="0"/>
            </a:p>
          </p:txBody>
        </p:sp>
        <p:graphicFrame>
          <p:nvGraphicFramePr>
            <p:cNvPr id="66571" name="Object 11"/>
            <p:cNvGraphicFramePr>
              <a:graphicFrameLocks noChangeAspect="1"/>
            </p:cNvGraphicFramePr>
            <p:nvPr/>
          </p:nvGraphicFramePr>
          <p:xfrm>
            <a:off x="3923" y="2101"/>
            <a:ext cx="181" cy="192"/>
          </p:xfrm>
          <a:graphic>
            <a:graphicData uri="http://schemas.openxmlformats.org/presentationml/2006/ole">
              <mc:AlternateContent xmlns:mc="http://schemas.openxmlformats.org/markup-compatibility/2006">
                <mc:Choice xmlns:v="urn:schemas-microsoft-com:vml" Requires="v">
                  <p:oleObj spid="_x0000_s188451" name="Equation" r:id="rId14" imgW="203040" imgH="215640" progId="Equation.3">
                    <p:embed/>
                  </p:oleObj>
                </mc:Choice>
                <mc:Fallback>
                  <p:oleObj name="Equation" r:id="rId14" imgW="203040" imgH="215640"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23" y="2101"/>
                          <a:ext cx="181" cy="192"/>
                        </a:xfrm>
                        <a:prstGeom prst="rect">
                          <a:avLst/>
                        </a:prstGeom>
                        <a:solidFill>
                          <a:srgbClr val="00FFFF"/>
                        </a:solidFill>
                      </p:spPr>
                    </p:pic>
                  </p:oleObj>
                </mc:Fallback>
              </mc:AlternateContent>
            </a:graphicData>
          </a:graphic>
        </p:graphicFrame>
      </p:grpSp>
      <p:sp>
        <p:nvSpPr>
          <p:cNvPr id="66572" name="Text Box 12"/>
          <p:cNvSpPr txBox="1">
            <a:spLocks noChangeArrowheads="1"/>
          </p:cNvSpPr>
          <p:nvPr/>
        </p:nvSpPr>
        <p:spPr bwMode="auto">
          <a:xfrm>
            <a:off x="371475" y="4003675"/>
            <a:ext cx="5122863"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积分运算电路的电压放大倍数为</a:t>
            </a:r>
          </a:p>
        </p:txBody>
      </p:sp>
      <p:grpSp>
        <p:nvGrpSpPr>
          <p:cNvPr id="3" name="Group 13"/>
          <p:cNvGrpSpPr>
            <a:grpSpLocks/>
          </p:cNvGrpSpPr>
          <p:nvPr/>
        </p:nvGrpSpPr>
        <p:grpSpPr bwMode="auto">
          <a:xfrm>
            <a:off x="468313" y="5373688"/>
            <a:ext cx="5614987" cy="1196975"/>
            <a:chOff x="295" y="3249"/>
            <a:chExt cx="3537" cy="754"/>
          </a:xfrm>
        </p:grpSpPr>
        <p:sp>
          <p:nvSpPr>
            <p:cNvPr id="66574" name="Text Box 14"/>
            <p:cNvSpPr txBox="1">
              <a:spLocks noChangeArrowheads="1"/>
            </p:cNvSpPr>
            <p:nvPr/>
          </p:nvSpPr>
          <p:spPr bwMode="auto">
            <a:xfrm>
              <a:off x="295" y="3339"/>
              <a:ext cx="816" cy="288"/>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加</a:t>
              </a:r>
              <a:r>
                <a:rPr kumimoji="1" lang="en-US" altLang="zh-CN" sz="2400" b="1" i="1">
                  <a:latin typeface="Times New Roman" pitchFamily="18" charset="0"/>
                </a:rPr>
                <a:t>R</a:t>
              </a:r>
              <a:r>
                <a:rPr kumimoji="1" lang="en-US" altLang="zh-CN" sz="2400" b="1" baseline="-25000">
                  <a:latin typeface="Times New Roman" pitchFamily="18" charset="0"/>
                </a:rPr>
                <a:t>2</a:t>
              </a:r>
              <a:r>
                <a:rPr kumimoji="1" lang="zh-CN" altLang="en-US" sz="2400" b="1">
                  <a:latin typeface="Times New Roman" pitchFamily="18" charset="0"/>
                </a:rPr>
                <a:t>后</a:t>
              </a:r>
            </a:p>
          </p:txBody>
        </p:sp>
        <p:graphicFrame>
          <p:nvGraphicFramePr>
            <p:cNvPr id="66575" name="Object 15"/>
            <p:cNvGraphicFramePr>
              <a:graphicFrameLocks noChangeAspect="1"/>
            </p:cNvGraphicFramePr>
            <p:nvPr/>
          </p:nvGraphicFramePr>
          <p:xfrm>
            <a:off x="1020" y="3249"/>
            <a:ext cx="2812" cy="754"/>
          </p:xfrm>
          <a:graphic>
            <a:graphicData uri="http://schemas.openxmlformats.org/presentationml/2006/ole">
              <mc:AlternateContent xmlns:mc="http://schemas.openxmlformats.org/markup-compatibility/2006">
                <mc:Choice xmlns:v="urn:schemas-microsoft-com:vml" Requires="v">
                  <p:oleObj spid="_x0000_s188452" name="公式" r:id="rId16" imgW="2311200" imgH="622080" progId="Equation.3">
                    <p:embed/>
                  </p:oleObj>
                </mc:Choice>
                <mc:Fallback>
                  <p:oleObj name="公式" r:id="rId16" imgW="2311200" imgH="622080" progId="Equation.3">
                    <p:embed/>
                    <p:pic>
                      <p:nvPicPr>
                        <p:cNvPr id="0"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20" y="3249"/>
                          <a:ext cx="2812" cy="754"/>
                        </a:xfrm>
                        <a:prstGeom prst="rect">
                          <a:avLst/>
                        </a:prstGeom>
                        <a:solidFill>
                          <a:srgbClr val="66FFFF"/>
                        </a:solidFill>
                        <a:ln w="9525">
                          <a:solidFill>
                            <a:srgbClr val="FF3300"/>
                          </a:solidFill>
                          <a:miter lim="800000"/>
                          <a:headEnd/>
                          <a:tailEnd/>
                        </a:ln>
                      </p:spPr>
                    </p:pic>
                  </p:oleObj>
                </mc:Fallback>
              </mc:AlternateContent>
            </a:graphicData>
          </a:graphic>
        </p:graphicFrame>
      </p:grpSp>
      <p:sp>
        <p:nvSpPr>
          <p:cNvPr id="66576" name="Text Box 16"/>
          <p:cNvSpPr txBox="1">
            <a:spLocks noChangeArrowheads="1"/>
          </p:cNvSpPr>
          <p:nvPr/>
        </p:nvSpPr>
        <p:spPr bwMode="auto">
          <a:xfrm>
            <a:off x="5938838" y="1338263"/>
            <a:ext cx="2881312" cy="1187450"/>
          </a:xfrm>
          <a:prstGeom prst="rect">
            <a:avLst/>
          </a:prstGeom>
          <a:noFill/>
          <a:ln w="9525">
            <a:noFill/>
            <a:miter lim="800000"/>
            <a:headEnd/>
            <a:tailEnd/>
          </a:ln>
          <a:effectLst/>
        </p:spPr>
        <p:txBody>
          <a:bodyPr>
            <a:spAutoFit/>
          </a:bodyPr>
          <a:lstStyle/>
          <a:p>
            <a:pPr>
              <a:spcBef>
                <a:spcPct val="50000"/>
              </a:spcBef>
            </a:pPr>
            <a:r>
              <a:rPr kumimoji="1" lang="en-US" altLang="zh-CN" sz="2400" b="1">
                <a:solidFill>
                  <a:srgbClr val="990033"/>
                </a:solidFill>
                <a:latin typeface="Times New Roman" pitchFamily="18" charset="0"/>
              </a:rPr>
              <a:t>    </a:t>
            </a:r>
            <a:r>
              <a:rPr kumimoji="1" lang="zh-CN" altLang="en-US" sz="2400" b="1">
                <a:solidFill>
                  <a:srgbClr val="990033"/>
                </a:solidFill>
                <a:latin typeface="Times New Roman" pitchFamily="18" charset="0"/>
              </a:rPr>
              <a:t>需有电阻构成的负反馈网络来确定通带放大倍数。</a:t>
            </a:r>
          </a:p>
        </p:txBody>
      </p:sp>
      <p:grpSp>
        <p:nvGrpSpPr>
          <p:cNvPr id="4" name="Group 31"/>
          <p:cNvGrpSpPr>
            <a:grpSpLocks/>
          </p:cNvGrpSpPr>
          <p:nvPr/>
        </p:nvGrpSpPr>
        <p:grpSpPr bwMode="auto">
          <a:xfrm>
            <a:off x="4284663" y="2805116"/>
            <a:ext cx="1263650" cy="493713"/>
            <a:chOff x="2699" y="1677"/>
            <a:chExt cx="796" cy="311"/>
          </a:xfrm>
        </p:grpSpPr>
        <p:grpSp>
          <p:nvGrpSpPr>
            <p:cNvPr id="5" name="Group 18"/>
            <p:cNvGrpSpPr>
              <a:grpSpLocks noChangeAspect="1"/>
            </p:cNvGrpSpPr>
            <p:nvPr/>
          </p:nvGrpSpPr>
          <p:grpSpPr bwMode="auto">
            <a:xfrm>
              <a:off x="2699" y="1752"/>
              <a:ext cx="796" cy="236"/>
              <a:chOff x="2472" y="1285"/>
              <a:chExt cx="796" cy="236"/>
            </a:xfrm>
          </p:grpSpPr>
          <p:sp>
            <p:nvSpPr>
              <p:cNvPr id="66579" name="AutoShape 19"/>
              <p:cNvSpPr>
                <a:spLocks noChangeAspect="1" noChangeArrowheads="1" noTextEdit="1"/>
              </p:cNvSpPr>
              <p:nvPr/>
            </p:nvSpPr>
            <p:spPr bwMode="auto">
              <a:xfrm>
                <a:off x="2472" y="1285"/>
                <a:ext cx="796" cy="235"/>
              </a:xfrm>
              <a:prstGeom prst="rect">
                <a:avLst/>
              </a:prstGeom>
              <a:solidFill>
                <a:srgbClr val="00FFFF"/>
              </a:solidFill>
              <a:ln w="9525">
                <a:noFill/>
                <a:miter lim="800000"/>
                <a:headEnd/>
                <a:tailEnd/>
              </a:ln>
            </p:spPr>
            <p:txBody>
              <a:bodyPr/>
              <a:lstStyle/>
              <a:p>
                <a:endParaRPr lang="zh-CN" altLang="en-US"/>
              </a:p>
            </p:txBody>
          </p:sp>
          <p:sp>
            <p:nvSpPr>
              <p:cNvPr id="66580" name="Line 20"/>
              <p:cNvSpPr>
                <a:spLocks noChangeShapeType="1"/>
              </p:cNvSpPr>
              <p:nvPr/>
            </p:nvSpPr>
            <p:spPr bwMode="auto">
              <a:xfrm flipH="1">
                <a:off x="3036" y="1330"/>
                <a:ext cx="45" cy="143"/>
              </a:xfrm>
              <a:prstGeom prst="line">
                <a:avLst/>
              </a:prstGeom>
              <a:noFill/>
              <a:ln w="9525">
                <a:solidFill>
                  <a:srgbClr val="000000"/>
                </a:solidFill>
                <a:round/>
                <a:headEnd/>
                <a:tailEnd/>
              </a:ln>
            </p:spPr>
            <p:txBody>
              <a:bodyPr/>
              <a:lstStyle/>
              <a:p>
                <a:endParaRPr lang="zh-CN" altLang="en-US"/>
              </a:p>
            </p:txBody>
          </p:sp>
          <p:sp>
            <p:nvSpPr>
              <p:cNvPr id="66581" name="Line 21"/>
              <p:cNvSpPr>
                <a:spLocks noChangeShapeType="1"/>
              </p:cNvSpPr>
              <p:nvPr/>
            </p:nvSpPr>
            <p:spPr bwMode="auto">
              <a:xfrm>
                <a:off x="2768" y="1318"/>
                <a:ext cx="1" cy="169"/>
              </a:xfrm>
              <a:prstGeom prst="line">
                <a:avLst/>
              </a:prstGeom>
              <a:noFill/>
              <a:ln w="9525">
                <a:solidFill>
                  <a:srgbClr val="000000"/>
                </a:solidFill>
                <a:round/>
                <a:headEnd/>
                <a:tailEnd/>
              </a:ln>
            </p:spPr>
            <p:txBody>
              <a:bodyPr/>
              <a:lstStyle/>
              <a:p>
                <a:endParaRPr lang="zh-CN" altLang="en-US"/>
              </a:p>
            </p:txBody>
          </p:sp>
          <p:sp>
            <p:nvSpPr>
              <p:cNvPr id="66582" name="Line 22"/>
              <p:cNvSpPr>
                <a:spLocks noChangeShapeType="1"/>
              </p:cNvSpPr>
              <p:nvPr/>
            </p:nvSpPr>
            <p:spPr bwMode="auto">
              <a:xfrm>
                <a:off x="3230" y="1318"/>
                <a:ext cx="1" cy="169"/>
              </a:xfrm>
              <a:prstGeom prst="line">
                <a:avLst/>
              </a:prstGeom>
              <a:noFill/>
              <a:ln w="9525">
                <a:solidFill>
                  <a:srgbClr val="000000"/>
                </a:solidFill>
                <a:round/>
                <a:headEnd/>
                <a:tailEnd/>
              </a:ln>
            </p:spPr>
            <p:txBody>
              <a:bodyPr/>
              <a:lstStyle/>
              <a:p>
                <a:endParaRPr lang="zh-CN" altLang="en-US"/>
              </a:p>
            </p:txBody>
          </p:sp>
          <p:sp>
            <p:nvSpPr>
              <p:cNvPr id="66583" name="Rectangle 23"/>
              <p:cNvSpPr>
                <a:spLocks noChangeArrowheads="1"/>
              </p:cNvSpPr>
              <p:nvPr/>
            </p:nvSpPr>
            <p:spPr bwMode="auto">
              <a:xfrm>
                <a:off x="3172" y="1399"/>
                <a:ext cx="40" cy="96"/>
              </a:xfrm>
              <a:prstGeom prst="rect">
                <a:avLst/>
              </a:prstGeom>
              <a:noFill/>
              <a:ln w="9525">
                <a:noFill/>
                <a:miter lim="800000"/>
                <a:headEnd/>
                <a:tailEnd/>
              </a:ln>
            </p:spPr>
            <p:txBody>
              <a:bodyPr wrap="none" lIns="0" tIns="0" rIns="0" bIns="0">
                <a:spAutoFit/>
              </a:bodyPr>
              <a:lstStyle/>
              <a:p>
                <a:r>
                  <a:rPr kumimoji="1" lang="en-US" altLang="zh-CN" sz="1000">
                    <a:solidFill>
                      <a:srgbClr val="000000"/>
                    </a:solidFill>
                    <a:latin typeface="Times New Roman" pitchFamily="18" charset="0"/>
                  </a:rPr>
                  <a:t>1</a:t>
                </a:r>
                <a:endParaRPr kumimoji="1" lang="en-US" altLang="zh-CN" sz="2400">
                  <a:latin typeface="Times New Roman" pitchFamily="18" charset="0"/>
                </a:endParaRPr>
              </a:p>
            </p:txBody>
          </p:sp>
          <p:sp>
            <p:nvSpPr>
              <p:cNvPr id="66584" name="Rectangle 24"/>
              <p:cNvSpPr>
                <a:spLocks noChangeArrowheads="1"/>
              </p:cNvSpPr>
              <p:nvPr/>
            </p:nvSpPr>
            <p:spPr bwMode="auto">
              <a:xfrm>
                <a:off x="2972" y="1399"/>
                <a:ext cx="40" cy="96"/>
              </a:xfrm>
              <a:prstGeom prst="rect">
                <a:avLst/>
              </a:prstGeom>
              <a:noFill/>
              <a:ln w="9525">
                <a:noFill/>
                <a:miter lim="800000"/>
                <a:headEnd/>
                <a:tailEnd/>
              </a:ln>
            </p:spPr>
            <p:txBody>
              <a:bodyPr wrap="none" lIns="0" tIns="0" rIns="0" bIns="0">
                <a:spAutoFit/>
              </a:bodyPr>
              <a:lstStyle/>
              <a:p>
                <a:r>
                  <a:rPr kumimoji="1" lang="en-US" altLang="zh-CN" sz="1000">
                    <a:solidFill>
                      <a:srgbClr val="000000"/>
                    </a:solidFill>
                    <a:latin typeface="Times New Roman" pitchFamily="18" charset="0"/>
                  </a:rPr>
                  <a:t>2</a:t>
                </a:r>
                <a:endParaRPr kumimoji="1" lang="en-US" altLang="zh-CN" sz="2400">
                  <a:latin typeface="Times New Roman" pitchFamily="18" charset="0"/>
                </a:endParaRPr>
              </a:p>
            </p:txBody>
          </p:sp>
          <p:sp>
            <p:nvSpPr>
              <p:cNvPr id="66585" name="Rectangle 25"/>
              <p:cNvSpPr>
                <a:spLocks noChangeArrowheads="1"/>
              </p:cNvSpPr>
              <p:nvPr/>
            </p:nvSpPr>
            <p:spPr bwMode="auto">
              <a:xfrm>
                <a:off x="2649" y="1312"/>
                <a:ext cx="112" cy="173"/>
              </a:xfrm>
              <a:prstGeom prst="rect">
                <a:avLst/>
              </a:prstGeom>
              <a:noFill/>
              <a:ln w="9525">
                <a:noFill/>
                <a:miter lim="800000"/>
                <a:headEnd/>
                <a:tailEnd/>
              </a:ln>
            </p:spPr>
            <p:txBody>
              <a:bodyPr wrap="none" lIns="0" tIns="0" rIns="0" bIns="0">
                <a:spAutoFit/>
              </a:bodyPr>
              <a:lstStyle/>
              <a:p>
                <a:r>
                  <a:rPr kumimoji="1" lang="en-US" altLang="zh-CN">
                    <a:solidFill>
                      <a:srgbClr val="000000"/>
                    </a:solidFill>
                    <a:latin typeface="Times New Roman" pitchFamily="18" charset="0"/>
                  </a:rPr>
                  <a:t>lg</a:t>
                </a:r>
                <a:endParaRPr kumimoji="1" lang="en-US" altLang="zh-CN" sz="2400">
                  <a:latin typeface="Times New Roman" pitchFamily="18" charset="0"/>
                </a:endParaRPr>
              </a:p>
            </p:txBody>
          </p:sp>
          <p:sp>
            <p:nvSpPr>
              <p:cNvPr id="66586" name="Rectangle 26"/>
              <p:cNvSpPr>
                <a:spLocks noChangeArrowheads="1"/>
              </p:cNvSpPr>
              <p:nvPr/>
            </p:nvSpPr>
            <p:spPr bwMode="auto">
              <a:xfrm>
                <a:off x="2493" y="1312"/>
                <a:ext cx="144" cy="173"/>
              </a:xfrm>
              <a:prstGeom prst="rect">
                <a:avLst/>
              </a:prstGeom>
              <a:noFill/>
              <a:ln w="9525">
                <a:noFill/>
                <a:miter lim="800000"/>
                <a:headEnd/>
                <a:tailEnd/>
              </a:ln>
            </p:spPr>
            <p:txBody>
              <a:bodyPr wrap="none" lIns="0" tIns="0" rIns="0" bIns="0">
                <a:spAutoFit/>
              </a:bodyPr>
              <a:lstStyle/>
              <a:p>
                <a:r>
                  <a:rPr kumimoji="1" lang="en-US" altLang="zh-CN">
                    <a:solidFill>
                      <a:srgbClr val="000000"/>
                    </a:solidFill>
                    <a:latin typeface="Times New Roman" pitchFamily="18" charset="0"/>
                  </a:rPr>
                  <a:t>20</a:t>
                </a:r>
                <a:endParaRPr kumimoji="1" lang="en-US" altLang="zh-CN" sz="2400">
                  <a:latin typeface="Times New Roman" pitchFamily="18" charset="0"/>
                </a:endParaRPr>
              </a:p>
            </p:txBody>
          </p:sp>
          <p:sp>
            <p:nvSpPr>
              <p:cNvPr id="66587" name="Rectangle 27"/>
              <p:cNvSpPr>
                <a:spLocks noChangeArrowheads="1"/>
              </p:cNvSpPr>
              <p:nvPr/>
            </p:nvSpPr>
            <p:spPr bwMode="auto">
              <a:xfrm>
                <a:off x="3078" y="1288"/>
                <a:ext cx="128" cy="233"/>
              </a:xfrm>
              <a:prstGeom prst="rect">
                <a:avLst/>
              </a:prstGeom>
              <a:noFill/>
              <a:ln w="9525">
                <a:noFill/>
                <a:miter lim="800000"/>
                <a:headEnd/>
                <a:tailEnd/>
              </a:ln>
            </p:spPr>
            <p:txBody>
              <a:bodyPr wrap="square" lIns="0" tIns="0" rIns="0" bIns="0">
                <a:spAutoFit/>
              </a:bodyPr>
              <a:lstStyle/>
              <a:p>
                <a:r>
                  <a:rPr kumimoji="1" lang="en-US" altLang="zh-CN" i="1" dirty="0">
                    <a:solidFill>
                      <a:srgbClr val="000000"/>
                    </a:solidFill>
                    <a:latin typeface="Times New Roman" pitchFamily="18" charset="0"/>
                  </a:rPr>
                  <a:t>R</a:t>
                </a:r>
                <a:endParaRPr kumimoji="1" lang="en-US" altLang="zh-CN" sz="2400" dirty="0">
                  <a:latin typeface="Times New Roman" pitchFamily="18" charset="0"/>
                </a:endParaRPr>
              </a:p>
            </p:txBody>
          </p:sp>
          <p:sp>
            <p:nvSpPr>
              <p:cNvPr id="66588" name="Rectangle 28"/>
              <p:cNvSpPr>
                <a:spLocks noChangeArrowheads="1"/>
              </p:cNvSpPr>
              <p:nvPr/>
            </p:nvSpPr>
            <p:spPr bwMode="auto">
              <a:xfrm>
                <a:off x="2878" y="1288"/>
                <a:ext cx="98" cy="233"/>
              </a:xfrm>
              <a:prstGeom prst="rect">
                <a:avLst/>
              </a:prstGeom>
              <a:noFill/>
              <a:ln w="9525">
                <a:noFill/>
                <a:miter lim="800000"/>
                <a:headEnd/>
                <a:tailEnd/>
              </a:ln>
            </p:spPr>
            <p:txBody>
              <a:bodyPr wrap="square" lIns="0" tIns="0" rIns="0" bIns="0">
                <a:spAutoFit/>
              </a:bodyPr>
              <a:lstStyle/>
              <a:p>
                <a:r>
                  <a:rPr kumimoji="1" lang="en-US" altLang="zh-CN" i="1" dirty="0">
                    <a:solidFill>
                      <a:srgbClr val="000000"/>
                    </a:solidFill>
                    <a:latin typeface="Times New Roman" pitchFamily="18" charset="0"/>
                  </a:rPr>
                  <a:t>R</a:t>
                </a:r>
                <a:endParaRPr kumimoji="1" lang="en-US" altLang="zh-CN" sz="2400" dirty="0">
                  <a:latin typeface="Times New Roman" pitchFamily="18" charset="0"/>
                </a:endParaRPr>
              </a:p>
            </p:txBody>
          </p:sp>
          <p:sp>
            <p:nvSpPr>
              <p:cNvPr id="66589" name="Rectangle 29"/>
              <p:cNvSpPr>
                <a:spLocks noChangeArrowheads="1"/>
              </p:cNvSpPr>
              <p:nvPr/>
            </p:nvSpPr>
            <p:spPr bwMode="auto">
              <a:xfrm>
                <a:off x="2783" y="1296"/>
                <a:ext cx="79" cy="173"/>
              </a:xfrm>
              <a:prstGeom prst="rect">
                <a:avLst/>
              </a:prstGeom>
              <a:noFill/>
              <a:ln w="9525">
                <a:noFill/>
                <a:miter lim="800000"/>
                <a:headEnd/>
                <a:tailEnd/>
              </a:ln>
            </p:spPr>
            <p:txBody>
              <a:bodyPr wrap="none" lIns="0" tIns="0" rIns="0" bIns="0">
                <a:spAutoFit/>
              </a:bodyPr>
              <a:lstStyle/>
              <a:p>
                <a:r>
                  <a:rPr kumimoji="1" lang="en-US" altLang="zh-CN">
                    <a:solidFill>
                      <a:srgbClr val="000000"/>
                    </a:solidFill>
                    <a:latin typeface="Symbol" pitchFamily="18" charset="2"/>
                  </a:rPr>
                  <a:t>-</a:t>
                </a:r>
                <a:endParaRPr kumimoji="1" lang="en-US" altLang="zh-CN" sz="2400">
                  <a:latin typeface="Times New Roman" pitchFamily="18" charset="0"/>
                </a:endParaRPr>
              </a:p>
            </p:txBody>
          </p:sp>
        </p:grpSp>
        <p:sp>
          <p:nvSpPr>
            <p:cNvPr id="66590" name="Oval 30"/>
            <p:cNvSpPr>
              <a:spLocks noChangeArrowheads="1"/>
            </p:cNvSpPr>
            <p:nvPr/>
          </p:nvSpPr>
          <p:spPr bwMode="auto">
            <a:xfrm>
              <a:off x="3298" y="1677"/>
              <a:ext cx="45" cy="45"/>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72">
                                            <p:txEl>
                                              <p:pRg st="0" end="0"/>
                                            </p:txEl>
                                          </p:spTgt>
                                        </p:tgtEl>
                                        <p:attrNameLst>
                                          <p:attrName>style.visibility</p:attrName>
                                        </p:attrNameLst>
                                      </p:cBhvr>
                                      <p:to>
                                        <p:strVal val="visible"/>
                                      </p:to>
                                    </p:set>
                                    <p:animEffect transition="in" filter="wipe(left)">
                                      <p:cBhvr>
                                        <p:cTn id="7" dur="500"/>
                                        <p:tgtEl>
                                          <p:spTgt spid="665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65"/>
                                        </p:tgtEl>
                                        <p:attrNameLst>
                                          <p:attrName>style.visibility</p:attrName>
                                        </p:attrNameLst>
                                      </p:cBhvr>
                                      <p:to>
                                        <p:strVal val="visible"/>
                                      </p:to>
                                    </p:set>
                                    <p:animEffect transition="in" filter="wipe(left)">
                                      <p:cBhvr>
                                        <p:cTn id="12" dur="500"/>
                                        <p:tgtEl>
                                          <p:spTgt spid="665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567"/>
                                        </p:tgtEl>
                                        <p:attrNameLst>
                                          <p:attrName>style.visibility</p:attrName>
                                        </p:attrNameLst>
                                      </p:cBhvr>
                                      <p:to>
                                        <p:strVal val="visible"/>
                                      </p:to>
                                    </p:set>
                                    <p:animEffect transition="in" filter="wipe(left)">
                                      <p:cBhvr>
                                        <p:cTn id="17" dur="500"/>
                                        <p:tgtEl>
                                          <p:spTgt spid="6656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6576"/>
                                        </p:tgtEl>
                                        <p:attrNameLst>
                                          <p:attrName>style.visibility</p:attrName>
                                        </p:attrNameLst>
                                      </p:cBhvr>
                                      <p:to>
                                        <p:strVal val="visible"/>
                                      </p:to>
                                    </p:set>
                                    <p:animEffect transition="in" filter="wipe(left)">
                                      <p:cBhvr>
                                        <p:cTn id="26" dur="500"/>
                                        <p:tgtEl>
                                          <p:spTgt spid="6657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66564"/>
                                        </p:tgtEl>
                                        <p:attrNameLst>
                                          <p:attrName>style.visibility</p:attrName>
                                        </p:attrNameLst>
                                      </p:cBhvr>
                                      <p:to>
                                        <p:strVal val="visible"/>
                                      </p:to>
                                    </p:set>
                                    <p:anim calcmode="lin" valueType="num">
                                      <p:cBhvr additive="base">
                                        <p:cTn id="31" dur="500" fill="hold"/>
                                        <p:tgtEl>
                                          <p:spTgt spid="66564"/>
                                        </p:tgtEl>
                                        <p:attrNameLst>
                                          <p:attrName>ppt_x</p:attrName>
                                        </p:attrNameLst>
                                      </p:cBhvr>
                                      <p:tavLst>
                                        <p:tav tm="0">
                                          <p:val>
                                            <p:strVal val="#ppt_x"/>
                                          </p:val>
                                        </p:tav>
                                        <p:tav tm="100000">
                                          <p:val>
                                            <p:strVal val="#ppt_x"/>
                                          </p:val>
                                        </p:tav>
                                      </p:tavLst>
                                    </p:anim>
                                    <p:anim calcmode="lin" valueType="num">
                                      <p:cBhvr additive="base">
                                        <p:cTn id="32" dur="500" fill="hold"/>
                                        <p:tgtEl>
                                          <p:spTgt spid="6656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6566"/>
                                        </p:tgtEl>
                                        <p:attrNameLst>
                                          <p:attrName>style.visibility</p:attrName>
                                        </p:attrNameLst>
                                      </p:cBhvr>
                                      <p:to>
                                        <p:strVal val="visible"/>
                                      </p:to>
                                    </p:set>
                                    <p:animEffect transition="in" filter="wipe(left)">
                                      <p:cBhvr>
                                        <p:cTn id="42" dur="500"/>
                                        <p:tgtEl>
                                          <p:spTgt spid="6656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up)">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2" grpId="0" build="p" autoUpdateAnimBg="0"/>
      <p:bldP spid="6657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87450" y="4005263"/>
            <a:ext cx="5105400" cy="2406650"/>
            <a:chOff x="720" y="2352"/>
            <a:chExt cx="3216" cy="1516"/>
          </a:xfrm>
        </p:grpSpPr>
        <p:pic>
          <p:nvPicPr>
            <p:cNvPr id="68611" name="Picture 3" descr="Dz070420"/>
            <p:cNvPicPr>
              <a:picLocks noChangeAspect="1" noChangeArrowheads="1"/>
            </p:cNvPicPr>
            <p:nvPr/>
          </p:nvPicPr>
          <p:blipFill>
            <a:blip r:embed="rId2" cstate="print"/>
            <a:srcRect/>
            <a:stretch>
              <a:fillRect/>
            </a:stretch>
          </p:blipFill>
          <p:spPr bwMode="auto">
            <a:xfrm>
              <a:off x="720" y="2352"/>
              <a:ext cx="3216" cy="1516"/>
            </a:xfrm>
            <a:prstGeom prst="rect">
              <a:avLst/>
            </a:prstGeom>
            <a:noFill/>
          </p:spPr>
        </p:pic>
        <p:sp>
          <p:nvSpPr>
            <p:cNvPr id="68612" name="Text Box 4"/>
            <p:cNvSpPr txBox="1">
              <a:spLocks noChangeArrowheads="1"/>
            </p:cNvSpPr>
            <p:nvPr/>
          </p:nvSpPr>
          <p:spPr bwMode="auto">
            <a:xfrm>
              <a:off x="1824" y="2688"/>
              <a:ext cx="240" cy="212"/>
            </a:xfrm>
            <a:prstGeom prst="rect">
              <a:avLst/>
            </a:prstGeom>
            <a:noFill/>
            <a:ln w="9525">
              <a:noFill/>
              <a:miter lim="800000"/>
              <a:headEnd/>
              <a:tailEnd/>
            </a:ln>
            <a:effectLst/>
          </p:spPr>
          <p:txBody>
            <a:bodyPr>
              <a:spAutoFit/>
            </a:bodyPr>
            <a:lstStyle/>
            <a:p>
              <a:pPr>
                <a:spcBef>
                  <a:spcPct val="50000"/>
                </a:spcBef>
              </a:pPr>
              <a:r>
                <a:rPr kumimoji="1" lang="en-US" altLang="zh-CN" sz="1600" i="1">
                  <a:latin typeface="Times New Roman" pitchFamily="18" charset="0"/>
                </a:rPr>
                <a:t>O</a:t>
              </a:r>
            </a:p>
          </p:txBody>
        </p:sp>
        <p:sp>
          <p:nvSpPr>
            <p:cNvPr id="68613" name="Text Box 5"/>
            <p:cNvSpPr txBox="1">
              <a:spLocks noChangeArrowheads="1"/>
            </p:cNvSpPr>
            <p:nvPr/>
          </p:nvSpPr>
          <p:spPr bwMode="auto">
            <a:xfrm>
              <a:off x="2160" y="3648"/>
              <a:ext cx="240" cy="212"/>
            </a:xfrm>
            <a:prstGeom prst="rect">
              <a:avLst/>
            </a:prstGeom>
            <a:noFill/>
            <a:ln w="9525">
              <a:noFill/>
              <a:miter lim="800000"/>
              <a:headEnd/>
              <a:tailEnd/>
            </a:ln>
            <a:effectLst/>
          </p:spPr>
          <p:txBody>
            <a:bodyPr>
              <a:spAutoFit/>
            </a:bodyPr>
            <a:lstStyle/>
            <a:p>
              <a:pPr>
                <a:spcBef>
                  <a:spcPct val="50000"/>
                </a:spcBef>
              </a:pPr>
              <a:r>
                <a:rPr kumimoji="1" lang="en-US" altLang="zh-CN" sz="1600" i="1">
                  <a:latin typeface="Times New Roman" pitchFamily="18" charset="0"/>
                </a:rPr>
                <a:t>O</a:t>
              </a:r>
            </a:p>
          </p:txBody>
        </p:sp>
        <p:sp>
          <p:nvSpPr>
            <p:cNvPr id="68614" name="Text Box 6"/>
            <p:cNvSpPr txBox="1">
              <a:spLocks noChangeArrowheads="1"/>
            </p:cNvSpPr>
            <p:nvPr/>
          </p:nvSpPr>
          <p:spPr bwMode="auto">
            <a:xfrm>
              <a:off x="3072" y="3504"/>
              <a:ext cx="240" cy="212"/>
            </a:xfrm>
            <a:prstGeom prst="rect">
              <a:avLst/>
            </a:prstGeom>
            <a:noFill/>
            <a:ln w="9525">
              <a:noFill/>
              <a:miter lim="800000"/>
              <a:headEnd/>
              <a:tailEnd/>
            </a:ln>
            <a:effectLst/>
          </p:spPr>
          <p:txBody>
            <a:bodyPr>
              <a:spAutoFit/>
            </a:bodyPr>
            <a:lstStyle/>
            <a:p>
              <a:pPr>
                <a:spcBef>
                  <a:spcPct val="50000"/>
                </a:spcBef>
              </a:pPr>
              <a:r>
                <a:rPr kumimoji="1" lang="en-US" altLang="zh-CN" sz="1600" i="1">
                  <a:latin typeface="Times New Roman" pitchFamily="18" charset="0"/>
                </a:rPr>
                <a:t>O</a:t>
              </a:r>
            </a:p>
          </p:txBody>
        </p:sp>
      </p:grpSp>
      <p:sp>
        <p:nvSpPr>
          <p:cNvPr id="68615" name="Rectangle 7"/>
          <p:cNvSpPr>
            <a:spLocks noGrp="1" noChangeArrowheads="1"/>
          </p:cNvSpPr>
          <p:nvPr>
            <p:ph type="title"/>
          </p:nvPr>
        </p:nvSpPr>
        <p:spPr>
          <a:xfrm>
            <a:off x="250825" y="692150"/>
            <a:ext cx="7705725" cy="792163"/>
          </a:xfrm>
        </p:spPr>
        <p:txBody>
          <a:bodyPr/>
          <a:lstStyle/>
          <a:p>
            <a:pPr algn="l">
              <a:lnSpc>
                <a:spcPct val="140000"/>
              </a:lnSpc>
            </a:pPr>
            <a:r>
              <a:rPr lang="zh-CN" altLang="en-US" sz="3200">
                <a:solidFill>
                  <a:schemeClr val="tx1"/>
                </a:solidFill>
                <a:latin typeface="华文行楷" pitchFamily="2" charset="-122"/>
                <a:ea typeface="华文行楷" pitchFamily="2" charset="-122"/>
              </a:rPr>
              <a:t>三、高通、带通、带阻有源滤波器</a:t>
            </a:r>
            <a:endParaRPr lang="zh-CN" altLang="en-US" sz="3200" b="1">
              <a:solidFill>
                <a:schemeClr val="tx1"/>
              </a:solidFill>
              <a:latin typeface="华文行楷" pitchFamily="2" charset="-122"/>
              <a:ea typeface="华文行楷" pitchFamily="2" charset="-122"/>
            </a:endParaRPr>
          </a:p>
        </p:txBody>
      </p:sp>
      <p:sp>
        <p:nvSpPr>
          <p:cNvPr id="68616" name="Text Box 8"/>
          <p:cNvSpPr txBox="1">
            <a:spLocks noChangeArrowheads="1"/>
          </p:cNvSpPr>
          <p:nvPr/>
        </p:nvSpPr>
        <p:spPr bwMode="auto">
          <a:xfrm>
            <a:off x="654050" y="1871663"/>
            <a:ext cx="8153400" cy="933450"/>
          </a:xfrm>
          <a:prstGeom prst="rect">
            <a:avLst/>
          </a:prstGeom>
          <a:noFill/>
          <a:ln w="9525">
            <a:noFill/>
            <a:miter lim="800000"/>
            <a:headEnd/>
            <a:tailEnd/>
          </a:ln>
          <a:effectLst/>
        </p:spPr>
        <p:txBody>
          <a:bodyPr>
            <a:spAutoFit/>
          </a:bodyPr>
          <a:lstStyle/>
          <a:p>
            <a:pPr>
              <a:lnSpc>
                <a:spcPct val="115000"/>
              </a:lnSpc>
              <a:spcBef>
                <a:spcPct val="50000"/>
              </a:spcBef>
            </a:pPr>
            <a:r>
              <a:rPr kumimoji="1" lang="en-US" altLang="zh-CN" sz="2400">
                <a:latin typeface="Times New Roman" pitchFamily="18" charset="0"/>
              </a:rPr>
              <a:t>     </a:t>
            </a:r>
            <a:r>
              <a:rPr kumimoji="1" lang="zh-CN" altLang="en-US" sz="2400" b="1">
                <a:latin typeface="Times New Roman" pitchFamily="18" charset="0"/>
              </a:rPr>
              <a:t>与</a:t>
            </a:r>
            <a:r>
              <a:rPr kumimoji="1" lang="en-US" altLang="zh-CN" sz="2400" b="1">
                <a:latin typeface="Times New Roman" pitchFamily="18" charset="0"/>
              </a:rPr>
              <a:t>LPF</a:t>
            </a:r>
            <a:r>
              <a:rPr kumimoji="1" lang="zh-CN" altLang="zh-CN" sz="2400" b="1">
                <a:latin typeface="Times New Roman" pitchFamily="18" charset="0"/>
              </a:rPr>
              <a:t>有对偶性，将</a:t>
            </a:r>
            <a:r>
              <a:rPr kumimoji="1" lang="en-US" altLang="zh-CN" sz="2400" b="1">
                <a:latin typeface="Times New Roman" pitchFamily="18" charset="0"/>
              </a:rPr>
              <a:t>LPF</a:t>
            </a:r>
            <a:r>
              <a:rPr kumimoji="1" lang="zh-CN" altLang="zh-CN" sz="2400" b="1">
                <a:latin typeface="Times New Roman" pitchFamily="18" charset="0"/>
              </a:rPr>
              <a:t>的电阻和电容互换，就可得一阶</a:t>
            </a:r>
            <a:r>
              <a:rPr kumimoji="1" lang="en-US" altLang="zh-CN" sz="2400" b="1">
                <a:latin typeface="Times New Roman" pitchFamily="18" charset="0"/>
              </a:rPr>
              <a:t>HPF</a:t>
            </a:r>
            <a:r>
              <a:rPr kumimoji="1" lang="zh-CN" altLang="en-US" sz="2400" b="1">
                <a:latin typeface="Times New Roman" pitchFamily="18" charset="0"/>
              </a:rPr>
              <a:t>、</a:t>
            </a:r>
            <a:r>
              <a:rPr kumimoji="1" lang="zh-CN" altLang="zh-CN" sz="2400" b="1">
                <a:latin typeface="Times New Roman" pitchFamily="18" charset="0"/>
              </a:rPr>
              <a:t>简单二阶</a:t>
            </a:r>
            <a:r>
              <a:rPr kumimoji="1" lang="en-US" altLang="zh-CN" sz="2400" b="1">
                <a:latin typeface="Times New Roman" pitchFamily="18" charset="0"/>
              </a:rPr>
              <a:t>HPF</a:t>
            </a:r>
            <a:r>
              <a:rPr kumimoji="1" lang="zh-CN" altLang="en-US" sz="2400" b="1">
                <a:latin typeface="Times New Roman" pitchFamily="18" charset="0"/>
              </a:rPr>
              <a:t>、</a:t>
            </a:r>
            <a:r>
              <a:rPr kumimoji="1" lang="zh-CN" altLang="zh-CN" sz="2400" b="1">
                <a:latin typeface="Times New Roman" pitchFamily="18" charset="0"/>
              </a:rPr>
              <a:t>压控电压源二阶</a:t>
            </a:r>
            <a:r>
              <a:rPr kumimoji="1" lang="en-US" altLang="zh-CN" sz="2400" b="1">
                <a:latin typeface="Times New Roman" pitchFamily="18" charset="0"/>
              </a:rPr>
              <a:t>HPF</a:t>
            </a:r>
            <a:r>
              <a:rPr kumimoji="1" lang="zh-CN" altLang="zh-CN" sz="2400" b="1">
                <a:latin typeface="Times New Roman" pitchFamily="18" charset="0"/>
              </a:rPr>
              <a:t>电路。</a:t>
            </a:r>
            <a:endParaRPr kumimoji="1" lang="zh-CN" altLang="en-US" sz="2400" b="1">
              <a:latin typeface="Times New Roman" pitchFamily="18" charset="0"/>
            </a:endParaRPr>
          </a:p>
        </p:txBody>
      </p:sp>
      <p:sp>
        <p:nvSpPr>
          <p:cNvPr id="68617" name="Text Box 9"/>
          <p:cNvSpPr txBox="1">
            <a:spLocks noChangeArrowheads="1"/>
          </p:cNvSpPr>
          <p:nvPr/>
        </p:nvSpPr>
        <p:spPr bwMode="auto">
          <a:xfrm>
            <a:off x="425450" y="2862263"/>
            <a:ext cx="4343400" cy="519112"/>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2. </a:t>
            </a:r>
            <a:r>
              <a:rPr kumimoji="1" lang="zh-CN" altLang="en-US" sz="2800">
                <a:latin typeface="华文行楷" pitchFamily="2" charset="-122"/>
                <a:ea typeface="华文行楷" pitchFamily="2" charset="-122"/>
              </a:rPr>
              <a:t>带通滤波器</a:t>
            </a:r>
            <a:r>
              <a:rPr kumimoji="1" lang="zh-CN" altLang="en-US" sz="2800" b="1">
                <a:latin typeface="Times New Roman" pitchFamily="18" charset="0"/>
              </a:rPr>
              <a:t>（</a:t>
            </a:r>
            <a:r>
              <a:rPr kumimoji="1" lang="en-US" altLang="zh-CN" sz="2800" b="1">
                <a:latin typeface="Times New Roman" pitchFamily="18" charset="0"/>
              </a:rPr>
              <a:t>BPF</a:t>
            </a:r>
            <a:r>
              <a:rPr kumimoji="1" lang="zh-CN" altLang="en-US" sz="2800" b="1">
                <a:latin typeface="Times New Roman" pitchFamily="18" charset="0"/>
              </a:rPr>
              <a:t>）</a:t>
            </a:r>
          </a:p>
        </p:txBody>
      </p:sp>
      <p:sp>
        <p:nvSpPr>
          <p:cNvPr id="68618" name="Text Box 10"/>
          <p:cNvSpPr txBox="1">
            <a:spLocks noChangeArrowheads="1"/>
          </p:cNvSpPr>
          <p:nvPr/>
        </p:nvSpPr>
        <p:spPr bwMode="auto">
          <a:xfrm>
            <a:off x="425450" y="3395663"/>
            <a:ext cx="4191000" cy="519112"/>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3. </a:t>
            </a:r>
            <a:r>
              <a:rPr kumimoji="1" lang="zh-CN" altLang="en-US" sz="2800">
                <a:latin typeface="华文行楷" pitchFamily="2" charset="-122"/>
                <a:ea typeface="华文行楷" pitchFamily="2" charset="-122"/>
              </a:rPr>
              <a:t>带阻滤波器</a:t>
            </a:r>
            <a:r>
              <a:rPr kumimoji="1" lang="zh-CN" altLang="en-US" sz="2800" b="1">
                <a:latin typeface="Times New Roman" pitchFamily="18" charset="0"/>
              </a:rPr>
              <a:t>（</a:t>
            </a:r>
            <a:r>
              <a:rPr kumimoji="1" lang="en-US" altLang="zh-CN" sz="2800" b="1">
                <a:latin typeface="Times New Roman" pitchFamily="18" charset="0"/>
              </a:rPr>
              <a:t>BEF</a:t>
            </a:r>
            <a:r>
              <a:rPr kumimoji="1" lang="zh-CN" altLang="en-US" sz="2800" b="1">
                <a:latin typeface="Times New Roman" pitchFamily="18" charset="0"/>
              </a:rPr>
              <a:t>）</a:t>
            </a:r>
          </a:p>
        </p:txBody>
      </p:sp>
      <p:pic>
        <p:nvPicPr>
          <p:cNvPr id="68619" name="Picture 11" descr="Dz070417"/>
          <p:cNvPicPr>
            <a:picLocks noChangeAspect="1" noChangeArrowheads="1"/>
          </p:cNvPicPr>
          <p:nvPr/>
        </p:nvPicPr>
        <p:blipFill>
          <a:blip r:embed="rId3" cstate="print"/>
          <a:srcRect/>
          <a:stretch>
            <a:fillRect/>
          </a:stretch>
        </p:blipFill>
        <p:spPr bwMode="auto">
          <a:xfrm>
            <a:off x="4387850" y="2862263"/>
            <a:ext cx="4572000" cy="1600200"/>
          </a:xfrm>
          <a:prstGeom prst="rect">
            <a:avLst/>
          </a:prstGeom>
          <a:noFill/>
        </p:spPr>
      </p:pic>
      <p:grpSp>
        <p:nvGrpSpPr>
          <p:cNvPr id="3" name="Group 12"/>
          <p:cNvGrpSpPr>
            <a:grpSpLocks/>
          </p:cNvGrpSpPr>
          <p:nvPr/>
        </p:nvGrpSpPr>
        <p:grpSpPr bwMode="auto">
          <a:xfrm>
            <a:off x="4235450" y="4538663"/>
            <a:ext cx="2741613" cy="1295400"/>
            <a:chOff x="2400" y="2592"/>
            <a:chExt cx="1727" cy="816"/>
          </a:xfrm>
        </p:grpSpPr>
        <p:sp>
          <p:nvSpPr>
            <p:cNvPr id="68621" name="AutoShape 13"/>
            <p:cNvSpPr>
              <a:spLocks/>
            </p:cNvSpPr>
            <p:nvPr/>
          </p:nvSpPr>
          <p:spPr bwMode="auto">
            <a:xfrm>
              <a:off x="3264" y="2592"/>
              <a:ext cx="863" cy="336"/>
            </a:xfrm>
            <a:prstGeom prst="borderCallout1">
              <a:avLst>
                <a:gd name="adj1" fmla="val 21431"/>
                <a:gd name="adj2" fmla="val -5560"/>
                <a:gd name="adj3" fmla="val -18454"/>
                <a:gd name="adj4" fmla="val -143569"/>
              </a:avLst>
            </a:prstGeom>
            <a:solidFill>
              <a:srgbClr val="66FFFF"/>
            </a:solidFill>
            <a:ln w="19050">
              <a:solidFill>
                <a:srgbClr val="FF3300"/>
              </a:solidFill>
              <a:miter lim="800000"/>
              <a:headEnd/>
              <a:tailEnd/>
            </a:ln>
            <a:effectLst/>
          </p:spPr>
          <p:txBody>
            <a:bodyPr/>
            <a:lstStyle/>
            <a:p>
              <a:pPr algn="ctr"/>
              <a:r>
                <a:rPr kumimoji="1" lang="en-US" altLang="zh-CN" sz="2400" b="1" i="1">
                  <a:latin typeface="Times New Roman" pitchFamily="18" charset="0"/>
                </a:rPr>
                <a:t>f</a:t>
              </a:r>
              <a:r>
                <a:rPr kumimoji="1" lang="en-US" altLang="zh-CN" sz="2400" b="1" baseline="-25000">
                  <a:latin typeface="Times New Roman" pitchFamily="18" charset="0"/>
                </a:rPr>
                <a:t>H</a:t>
              </a:r>
              <a:r>
                <a:rPr kumimoji="1" lang="zh-CN" altLang="en-US" sz="2400" b="1">
                  <a:latin typeface="Times New Roman" pitchFamily="18" charset="0"/>
                </a:rPr>
                <a:t>＜</a:t>
              </a:r>
              <a:r>
                <a:rPr kumimoji="1" lang="en-US" altLang="zh-CN" sz="2400" b="1" i="1">
                  <a:latin typeface="Times New Roman" pitchFamily="18" charset="0"/>
                </a:rPr>
                <a:t>f</a:t>
              </a:r>
              <a:r>
                <a:rPr kumimoji="1" lang="en-US" altLang="zh-CN" sz="2400" b="1" baseline="-25000">
                  <a:latin typeface="Times New Roman" pitchFamily="18" charset="0"/>
                </a:rPr>
                <a:t>L</a:t>
              </a:r>
              <a:endParaRPr kumimoji="1" lang="en-US" altLang="zh-CN" sz="2400" b="1">
                <a:latin typeface="Times New Roman" pitchFamily="18" charset="0"/>
              </a:endParaRPr>
            </a:p>
          </p:txBody>
        </p:sp>
        <p:sp>
          <p:nvSpPr>
            <p:cNvPr id="68622" name="Line 14"/>
            <p:cNvSpPr>
              <a:spLocks noChangeShapeType="1"/>
            </p:cNvSpPr>
            <p:nvPr/>
          </p:nvSpPr>
          <p:spPr bwMode="auto">
            <a:xfrm flipV="1">
              <a:off x="2400" y="2928"/>
              <a:ext cx="864" cy="480"/>
            </a:xfrm>
            <a:prstGeom prst="line">
              <a:avLst/>
            </a:prstGeom>
            <a:noFill/>
            <a:ln w="19050">
              <a:solidFill>
                <a:srgbClr val="FF3300"/>
              </a:solidFill>
              <a:round/>
              <a:headEnd/>
              <a:tailEnd/>
            </a:ln>
            <a:effectLst/>
          </p:spPr>
          <p:txBody>
            <a:bodyPr/>
            <a:lstStyle/>
            <a:p>
              <a:endParaRPr lang="zh-CN" altLang="en-US"/>
            </a:p>
          </p:txBody>
        </p:sp>
      </p:grpSp>
      <p:sp>
        <p:nvSpPr>
          <p:cNvPr id="68623" name="AutoShape 15"/>
          <p:cNvSpPr>
            <a:spLocks/>
          </p:cNvSpPr>
          <p:nvPr/>
        </p:nvSpPr>
        <p:spPr bwMode="auto">
          <a:xfrm>
            <a:off x="7512050" y="4538663"/>
            <a:ext cx="1370013" cy="533400"/>
          </a:xfrm>
          <a:prstGeom prst="borderCallout1">
            <a:avLst>
              <a:gd name="adj1" fmla="val 21431"/>
              <a:gd name="adj2" fmla="val -5560"/>
              <a:gd name="adj3" fmla="val -134819"/>
              <a:gd name="adj4" fmla="val -37426"/>
            </a:avLst>
          </a:prstGeom>
          <a:solidFill>
            <a:srgbClr val="66FFFF"/>
          </a:solidFill>
          <a:ln w="19050">
            <a:solidFill>
              <a:srgbClr val="FF3300"/>
            </a:solidFill>
            <a:miter lim="800000"/>
            <a:headEnd/>
            <a:tailEnd/>
          </a:ln>
          <a:effectLst/>
        </p:spPr>
        <p:txBody>
          <a:bodyPr/>
          <a:lstStyle/>
          <a:p>
            <a:pPr algn="ctr"/>
            <a:r>
              <a:rPr kumimoji="1" lang="en-US" altLang="zh-CN" sz="2400" b="1" i="1">
                <a:latin typeface="Times New Roman" pitchFamily="18" charset="0"/>
              </a:rPr>
              <a:t>f</a:t>
            </a:r>
            <a:r>
              <a:rPr kumimoji="1" lang="en-US" altLang="zh-CN" sz="2400" b="1" baseline="-25000">
                <a:latin typeface="Times New Roman" pitchFamily="18" charset="0"/>
              </a:rPr>
              <a:t>H</a:t>
            </a:r>
            <a:r>
              <a:rPr kumimoji="1" lang="zh-CN" altLang="en-US" sz="2400" b="1">
                <a:latin typeface="Times New Roman" pitchFamily="18" charset="0"/>
              </a:rPr>
              <a:t>＞</a:t>
            </a:r>
            <a:r>
              <a:rPr kumimoji="1" lang="en-US" altLang="zh-CN" sz="2400" b="1" i="1">
                <a:latin typeface="Times New Roman" pitchFamily="18" charset="0"/>
              </a:rPr>
              <a:t>f</a:t>
            </a:r>
            <a:r>
              <a:rPr kumimoji="1" lang="en-US" altLang="zh-CN" sz="2400" b="1" baseline="-25000">
                <a:latin typeface="Times New Roman" pitchFamily="18" charset="0"/>
              </a:rPr>
              <a:t>L</a:t>
            </a:r>
            <a:endParaRPr kumimoji="1" lang="en-US" altLang="zh-CN" sz="2400" b="1">
              <a:latin typeface="Times New Roman" pitchFamily="18" charset="0"/>
            </a:endParaRPr>
          </a:p>
        </p:txBody>
      </p:sp>
      <p:sp>
        <p:nvSpPr>
          <p:cNvPr id="68628" name="Text Box 20"/>
          <p:cNvSpPr txBox="1">
            <a:spLocks noChangeArrowheads="1"/>
          </p:cNvSpPr>
          <p:nvPr/>
        </p:nvSpPr>
        <p:spPr bwMode="auto">
          <a:xfrm>
            <a:off x="368300" y="1397000"/>
            <a:ext cx="4391025" cy="519113"/>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高通滤波器</a:t>
            </a:r>
            <a:r>
              <a:rPr kumimoji="1" lang="zh-CN" altLang="en-US" sz="2800" b="1">
                <a:latin typeface="Times New Roman" pitchFamily="18" charset="0"/>
              </a:rPr>
              <a:t>（</a:t>
            </a:r>
            <a:r>
              <a:rPr kumimoji="1" lang="en-US" altLang="zh-CN" sz="2800" b="1">
                <a:latin typeface="Times New Roman" pitchFamily="18" charset="0"/>
              </a:rPr>
              <a:t>HPF</a:t>
            </a:r>
            <a:r>
              <a:rPr kumimoji="1" lang="zh-CN" altLang="en-US" sz="2800" b="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6">
                                            <p:txEl>
                                              <p:pRg st="0" end="0"/>
                                            </p:txEl>
                                          </p:spTgt>
                                        </p:tgtEl>
                                        <p:attrNameLst>
                                          <p:attrName>style.visibility</p:attrName>
                                        </p:attrNameLst>
                                      </p:cBhvr>
                                      <p:to>
                                        <p:strVal val="visible"/>
                                      </p:to>
                                    </p:set>
                                    <p:animEffect transition="in" filter="wipe(left)">
                                      <p:cBhvr>
                                        <p:cTn id="7" dur="500"/>
                                        <p:tgtEl>
                                          <p:spTgt spid="686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7">
                                            <p:txEl>
                                              <p:pRg st="0" end="0"/>
                                            </p:txEl>
                                          </p:spTgt>
                                        </p:tgtEl>
                                        <p:attrNameLst>
                                          <p:attrName>style.visibility</p:attrName>
                                        </p:attrNameLst>
                                      </p:cBhvr>
                                      <p:to>
                                        <p:strVal val="visible"/>
                                      </p:to>
                                    </p:set>
                                    <p:animEffect transition="in" filter="wipe(left)">
                                      <p:cBhvr>
                                        <p:cTn id="12" dur="500"/>
                                        <p:tgtEl>
                                          <p:spTgt spid="686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619"/>
                                        </p:tgtEl>
                                        <p:attrNameLst>
                                          <p:attrName>style.visibility</p:attrName>
                                        </p:attrNameLst>
                                      </p:cBhvr>
                                      <p:to>
                                        <p:strVal val="visible"/>
                                      </p:to>
                                    </p:set>
                                    <p:animEffect transition="in" filter="wipe(left)">
                                      <p:cBhvr>
                                        <p:cTn id="17" dur="500"/>
                                        <p:tgtEl>
                                          <p:spTgt spid="6861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86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8618">
                                            <p:txEl>
                                              <p:pRg st="0" end="0"/>
                                            </p:txEl>
                                          </p:spTgt>
                                        </p:tgtEl>
                                        <p:attrNameLst>
                                          <p:attrName>style.visibility</p:attrName>
                                        </p:attrNameLst>
                                      </p:cBhvr>
                                      <p:to>
                                        <p:strVal val="visible"/>
                                      </p:to>
                                    </p:set>
                                    <p:animEffect transition="in" filter="wipe(left)">
                                      <p:cBhvr>
                                        <p:cTn id="26" dur="500"/>
                                        <p:tgtEl>
                                          <p:spTgt spid="6861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6" grpId="0" build="p" autoUpdateAnimBg="0"/>
      <p:bldP spid="68617" grpId="0" build="p" autoUpdateAnimBg="0"/>
      <p:bldP spid="68618" grpId="0" build="p" autoUpdateAnimBg="0"/>
      <p:bldP spid="68623"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95288" y="1052513"/>
            <a:ext cx="7772400" cy="711200"/>
          </a:xfrm>
        </p:spPr>
        <p:txBody>
          <a:bodyPr/>
          <a:lstStyle/>
          <a:p>
            <a:pPr algn="l"/>
            <a:r>
              <a:rPr lang="zh-CN" altLang="en-US" sz="3600">
                <a:ea typeface="华文行楷" pitchFamily="2" charset="-122"/>
              </a:rPr>
              <a:t>讨论一</a:t>
            </a:r>
          </a:p>
        </p:txBody>
      </p:sp>
      <p:sp>
        <p:nvSpPr>
          <p:cNvPr id="69635" name="Rectangle 3"/>
          <p:cNvSpPr>
            <a:spLocks noGrp="1" noChangeArrowheads="1"/>
          </p:cNvSpPr>
          <p:nvPr>
            <p:ph type="body" idx="1"/>
          </p:nvPr>
        </p:nvSpPr>
        <p:spPr>
          <a:xfrm>
            <a:off x="827088" y="1785926"/>
            <a:ext cx="7848600" cy="3529013"/>
          </a:xfrm>
          <a:noFill/>
          <a:ln/>
        </p:spPr>
        <p:txBody>
          <a:bodyPr/>
          <a:lstStyle/>
          <a:p>
            <a:pPr>
              <a:lnSpc>
                <a:spcPct val="110000"/>
              </a:lnSpc>
              <a:spcBef>
                <a:spcPts val="0"/>
              </a:spcBef>
            </a:pPr>
            <a:r>
              <a:rPr lang="zh-CN" altLang="en-US" sz="2800" b="1" dirty="0"/>
              <a:t>频率趋于零，电压放大倍数趋于通带放大倍数的滤波器有哪几种？</a:t>
            </a:r>
          </a:p>
          <a:p>
            <a:pPr>
              <a:lnSpc>
                <a:spcPct val="110000"/>
              </a:lnSpc>
              <a:spcBef>
                <a:spcPts val="0"/>
              </a:spcBef>
            </a:pPr>
            <a:r>
              <a:rPr lang="zh-CN" altLang="en-US" sz="2800" b="1" dirty="0"/>
              <a:t>频率趋于无穷大，电压放大倍数趋于通带放大倍数的滤波器有哪几种？</a:t>
            </a:r>
          </a:p>
          <a:p>
            <a:pPr>
              <a:lnSpc>
                <a:spcPct val="110000"/>
              </a:lnSpc>
              <a:spcBef>
                <a:spcPts val="0"/>
              </a:spcBef>
            </a:pPr>
            <a:r>
              <a:rPr lang="zh-CN" altLang="en-US" sz="2800" b="1" dirty="0"/>
              <a:t>频率趋于零，电压放大倍数趋于零的滤波器有哪几种？</a:t>
            </a:r>
          </a:p>
          <a:p>
            <a:pPr>
              <a:lnSpc>
                <a:spcPct val="110000"/>
              </a:lnSpc>
              <a:spcBef>
                <a:spcPts val="0"/>
              </a:spcBef>
            </a:pPr>
            <a:r>
              <a:rPr lang="zh-CN" altLang="en-US" sz="2800" b="1" dirty="0"/>
              <a:t>频率趋于无穷大零，电压放大倍数趋于零的滤波器有哪几种？</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79388" y="836613"/>
            <a:ext cx="8229600" cy="581025"/>
          </a:xfrm>
        </p:spPr>
        <p:txBody>
          <a:bodyPr/>
          <a:lstStyle/>
          <a:p>
            <a:pPr algn="l"/>
            <a:r>
              <a:rPr lang="zh-CN" altLang="en-US" sz="3200">
                <a:ea typeface="华文行楷" pitchFamily="2" charset="-122"/>
              </a:rPr>
              <a:t>四、状态变量型滤波器</a:t>
            </a:r>
          </a:p>
        </p:txBody>
      </p:sp>
      <p:sp>
        <p:nvSpPr>
          <p:cNvPr id="70659" name="Rectangle 3"/>
          <p:cNvSpPr>
            <a:spLocks noGrp="1" noChangeArrowheads="1"/>
          </p:cNvSpPr>
          <p:nvPr>
            <p:ph type="body" sz="half" idx="1"/>
          </p:nvPr>
        </p:nvSpPr>
        <p:spPr>
          <a:xfrm>
            <a:off x="468313" y="1341438"/>
            <a:ext cx="4038600" cy="4525962"/>
          </a:xfrm>
          <a:ln/>
        </p:spPr>
        <p:txBody>
          <a:bodyPr/>
          <a:lstStyle/>
          <a:p>
            <a:pPr>
              <a:lnSpc>
                <a:spcPct val="90000"/>
              </a:lnSpc>
              <a:buFontTx/>
              <a:buNone/>
            </a:pPr>
            <a:r>
              <a:rPr lang="zh-CN" altLang="en-US" sz="2400" b="1"/>
              <a:t>要点：</a:t>
            </a:r>
          </a:p>
          <a:p>
            <a:pPr>
              <a:lnSpc>
                <a:spcPct val="90000"/>
              </a:lnSpc>
            </a:pPr>
            <a:r>
              <a:rPr lang="zh-CN" altLang="en-US" sz="2400" b="1"/>
              <a:t>将比例、积分、求和等基本运算电路组合成自由设置传递函数、实现各种滤波功能的电路，称为状态变量型滤波器。</a:t>
            </a:r>
          </a:p>
          <a:p>
            <a:pPr>
              <a:lnSpc>
                <a:spcPct val="90000"/>
              </a:lnSpc>
            </a:pPr>
            <a:r>
              <a:rPr lang="zh-CN" altLang="en-US" sz="2400" b="1"/>
              <a:t>通带放大倍数决定于电阻组成的负反馈网络。</a:t>
            </a:r>
          </a:p>
          <a:p>
            <a:pPr>
              <a:lnSpc>
                <a:spcPct val="90000"/>
              </a:lnSpc>
            </a:pPr>
            <a:r>
              <a:rPr lang="zh-CN" altLang="en-US" sz="2400" b="1"/>
              <a:t>利用“</a:t>
            </a:r>
            <a:r>
              <a:rPr lang="zh-CN" altLang="en-US" sz="2400" b="1">
                <a:solidFill>
                  <a:srgbClr val="990033"/>
                </a:solidFill>
              </a:rPr>
              <a:t>逆运算</a:t>
            </a:r>
            <a:r>
              <a:rPr lang="zh-CN" altLang="en-US" sz="2400" b="1"/>
              <a:t>”方法。</a:t>
            </a:r>
          </a:p>
        </p:txBody>
      </p:sp>
      <p:graphicFrame>
        <p:nvGraphicFramePr>
          <p:cNvPr id="70660" name="Object 4"/>
          <p:cNvGraphicFramePr>
            <a:graphicFrameLocks noChangeAspect="1"/>
          </p:cNvGraphicFramePr>
          <p:nvPr/>
        </p:nvGraphicFramePr>
        <p:xfrm>
          <a:off x="4572000" y="1196975"/>
          <a:ext cx="4191000" cy="3465513"/>
        </p:xfrm>
        <a:graphic>
          <a:graphicData uri="http://schemas.openxmlformats.org/presentationml/2006/ole">
            <mc:AlternateContent xmlns:mc="http://schemas.openxmlformats.org/markup-compatibility/2006">
              <mc:Choice xmlns:v="urn:schemas-microsoft-com:vml" Requires="v">
                <p:oleObj spid="_x0000_s189454" name="Photo Editor 照片" r:id="rId4" imgW="13723810" imgH="11342857" progId="">
                  <p:embed/>
                </p:oleObj>
              </mc:Choice>
              <mc:Fallback>
                <p:oleObj name="Photo Editor 照片" r:id="rId4" imgW="13723810" imgH="11342857"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196975"/>
                        <a:ext cx="4191000" cy="346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1" name="Text Box 5"/>
          <p:cNvSpPr txBox="1">
            <a:spLocks noChangeArrowheads="1"/>
          </p:cNvSpPr>
          <p:nvPr/>
        </p:nvSpPr>
        <p:spPr bwMode="auto">
          <a:xfrm>
            <a:off x="395288" y="4652963"/>
            <a:ext cx="8370887" cy="1844675"/>
          </a:xfrm>
          <a:prstGeom prst="rect">
            <a:avLst/>
          </a:prstGeom>
          <a:noFill/>
          <a:ln w="9525">
            <a:noFill/>
            <a:miter lim="800000"/>
            <a:headEnd/>
            <a:tailEnd/>
          </a:ln>
          <a:effectLst/>
        </p:spPr>
        <p:txBody>
          <a:bodyPr>
            <a:spAutoFit/>
          </a:bodyPr>
          <a:lstStyle/>
          <a:p>
            <a:pPr>
              <a:lnSpc>
                <a:spcPct val="120000"/>
              </a:lnSpc>
            </a:pPr>
            <a:r>
              <a:rPr kumimoji="1" lang="zh-CN" altLang="en-US" sz="2400" b="1" dirty="0" smtClean="0">
                <a:latin typeface="Times New Roman" pitchFamily="18" charset="0"/>
              </a:rPr>
              <a:t>将</a:t>
            </a:r>
            <a:r>
              <a:rPr kumimoji="1" lang="zh-CN" altLang="en-US" sz="2400" b="1" dirty="0">
                <a:solidFill>
                  <a:srgbClr val="990033"/>
                </a:solidFill>
                <a:latin typeface="Times New Roman" pitchFamily="18" charset="0"/>
              </a:rPr>
              <a:t>低通环节</a:t>
            </a:r>
            <a:r>
              <a:rPr kumimoji="1" lang="zh-CN" altLang="en-US" sz="2400" b="1" dirty="0">
                <a:latin typeface="Times New Roman" pitchFamily="18" charset="0"/>
              </a:rPr>
              <a:t>加在负反馈通路来</a:t>
            </a:r>
            <a:r>
              <a:rPr kumimoji="1" lang="zh-CN" altLang="en-US" sz="2400" b="1" dirty="0">
                <a:solidFill>
                  <a:srgbClr val="990033"/>
                </a:solidFill>
                <a:latin typeface="Times New Roman" pitchFamily="18" charset="0"/>
              </a:rPr>
              <a:t>实现高通</a:t>
            </a:r>
            <a:r>
              <a:rPr kumimoji="1" lang="zh-CN" altLang="en-US" sz="2400" b="1" dirty="0">
                <a:latin typeface="Times New Roman" pitchFamily="18" charset="0"/>
              </a:rPr>
              <a:t>。</a:t>
            </a:r>
          </a:p>
          <a:p>
            <a:pPr>
              <a:lnSpc>
                <a:spcPct val="120000"/>
              </a:lnSpc>
            </a:pPr>
            <a:r>
              <a:rPr kumimoji="1" lang="zh-CN" altLang="en-US" sz="2400" b="1" dirty="0" smtClean="0">
                <a:latin typeface="Times New Roman" pitchFamily="18" charset="0"/>
              </a:rPr>
              <a:t> </a:t>
            </a:r>
            <a:r>
              <a:rPr kumimoji="1" lang="en-US" altLang="zh-CN" sz="2400" b="1" i="1" dirty="0">
                <a:latin typeface="Times New Roman" pitchFamily="18" charset="0"/>
              </a:rPr>
              <a:t>f</a:t>
            </a:r>
            <a:r>
              <a:rPr kumimoji="1" lang="en-US" altLang="zh-CN" sz="2400" b="1" dirty="0">
                <a:latin typeface="Times New Roman" pitchFamily="18" charset="0"/>
              </a:rPr>
              <a:t>→ ∞</a:t>
            </a:r>
            <a:r>
              <a:rPr kumimoji="1" lang="zh-CN" altLang="en-US" sz="2400" b="1" dirty="0">
                <a:latin typeface="Times New Roman" pitchFamily="18" charset="0"/>
              </a:rPr>
              <a:t>时</a:t>
            </a:r>
            <a:r>
              <a:rPr kumimoji="1" lang="en-US" altLang="zh-CN" sz="2400" b="1" i="1" dirty="0">
                <a:latin typeface="Times New Roman" pitchFamily="18" charset="0"/>
              </a:rPr>
              <a:t>C </a:t>
            </a:r>
            <a:r>
              <a:rPr kumimoji="1" lang="zh-CN" altLang="en-US" sz="2400" b="1" dirty="0">
                <a:latin typeface="Times New Roman" pitchFamily="18" charset="0"/>
              </a:rPr>
              <a:t>相当于短路，</a:t>
            </a:r>
            <a:r>
              <a:rPr kumimoji="1" lang="en-US" altLang="zh-CN" sz="2400" b="1" dirty="0">
                <a:latin typeface="Times New Roman" pitchFamily="18" charset="0"/>
              </a:rPr>
              <a:t>A</a:t>
            </a:r>
            <a:r>
              <a:rPr kumimoji="1" lang="en-US" altLang="zh-CN" sz="2400" b="1" baseline="-25000" dirty="0">
                <a:latin typeface="Times New Roman" pitchFamily="18" charset="0"/>
              </a:rPr>
              <a:t>2</a:t>
            </a:r>
            <a:r>
              <a:rPr kumimoji="1" lang="zh-CN" altLang="en-US" sz="2400" b="1" dirty="0">
                <a:latin typeface="Times New Roman" pitchFamily="18" charset="0"/>
              </a:rPr>
              <a:t>输出电压→</a:t>
            </a:r>
            <a:r>
              <a:rPr kumimoji="1" lang="en-US" altLang="zh-CN" sz="2400" b="1" dirty="0">
                <a:latin typeface="Times New Roman" pitchFamily="18" charset="0"/>
              </a:rPr>
              <a:t>0</a:t>
            </a:r>
            <a:r>
              <a:rPr kumimoji="1" lang="zh-CN" altLang="en-US" sz="2400" b="1" dirty="0">
                <a:latin typeface="Times New Roman" pitchFamily="18" charset="0"/>
              </a:rPr>
              <a:t>，电路开环， </a:t>
            </a:r>
            <a:r>
              <a:rPr kumimoji="1" lang="en-US" altLang="zh-CN" sz="2400" b="1" dirty="0">
                <a:latin typeface="Times New Roman" pitchFamily="18" charset="0"/>
              </a:rPr>
              <a:t>A</a:t>
            </a:r>
            <a:r>
              <a:rPr kumimoji="1" lang="en-US" altLang="zh-CN" sz="2400" b="1" baseline="-25000" dirty="0">
                <a:latin typeface="Times New Roman" pitchFamily="18" charset="0"/>
              </a:rPr>
              <a:t>1</a:t>
            </a:r>
            <a:r>
              <a:rPr kumimoji="1" lang="zh-CN" altLang="en-US" sz="2400" b="1" dirty="0">
                <a:latin typeface="Times New Roman" pitchFamily="18" charset="0"/>
              </a:rPr>
              <a:t>输出电压→</a:t>
            </a:r>
            <a:r>
              <a:rPr kumimoji="1" lang="en-US" altLang="zh-CN" sz="2400" b="1" dirty="0">
                <a:latin typeface="Times New Roman" pitchFamily="18" charset="0"/>
              </a:rPr>
              <a:t>±</a:t>
            </a:r>
            <a:r>
              <a:rPr kumimoji="1" lang="en-US" altLang="zh-CN" sz="2400" b="1" i="1" dirty="0">
                <a:latin typeface="Times New Roman" pitchFamily="18" charset="0"/>
              </a:rPr>
              <a:t>U</a:t>
            </a:r>
            <a:r>
              <a:rPr kumimoji="1" lang="en-US" altLang="zh-CN" sz="2400" b="1" baseline="-25000" dirty="0">
                <a:latin typeface="Times New Roman" pitchFamily="18" charset="0"/>
              </a:rPr>
              <a:t>OM</a:t>
            </a:r>
            <a:r>
              <a:rPr kumimoji="1" lang="zh-CN" altLang="en-US" sz="2400" b="1" dirty="0">
                <a:latin typeface="Times New Roman" pitchFamily="18" charset="0"/>
              </a:rPr>
              <a:t>，工作到非线性区；需引入负反馈决定通带放大倍数。</a:t>
            </a:r>
          </a:p>
        </p:txBody>
      </p:sp>
      <p:grpSp>
        <p:nvGrpSpPr>
          <p:cNvPr id="2" name="Group 6"/>
          <p:cNvGrpSpPr>
            <a:grpSpLocks/>
          </p:cNvGrpSpPr>
          <p:nvPr/>
        </p:nvGrpSpPr>
        <p:grpSpPr bwMode="auto">
          <a:xfrm>
            <a:off x="5867400" y="3330575"/>
            <a:ext cx="2209800" cy="1066800"/>
            <a:chOff x="3605" y="2007"/>
            <a:chExt cx="1392" cy="672"/>
          </a:xfrm>
        </p:grpSpPr>
        <p:grpSp>
          <p:nvGrpSpPr>
            <p:cNvPr id="3" name="Group 7"/>
            <p:cNvGrpSpPr>
              <a:grpSpLocks/>
            </p:cNvGrpSpPr>
            <p:nvPr/>
          </p:nvGrpSpPr>
          <p:grpSpPr bwMode="auto">
            <a:xfrm>
              <a:off x="3605" y="2007"/>
              <a:ext cx="1392" cy="432"/>
              <a:chOff x="3408" y="2064"/>
              <a:chExt cx="1392" cy="432"/>
            </a:xfrm>
          </p:grpSpPr>
          <p:sp>
            <p:nvSpPr>
              <p:cNvPr id="70664" name="Rectangle 8"/>
              <p:cNvSpPr>
                <a:spLocks noChangeArrowheads="1"/>
              </p:cNvSpPr>
              <p:nvPr/>
            </p:nvSpPr>
            <p:spPr bwMode="auto">
              <a:xfrm>
                <a:off x="3936" y="2400"/>
                <a:ext cx="240" cy="96"/>
              </a:xfrm>
              <a:prstGeom prst="rect">
                <a:avLst/>
              </a:prstGeom>
              <a:noFill/>
              <a:ln w="28575">
                <a:solidFill>
                  <a:srgbClr val="FF3300"/>
                </a:solidFill>
                <a:miter lim="800000"/>
                <a:headEnd/>
                <a:tailEnd/>
              </a:ln>
              <a:effectLst/>
            </p:spPr>
            <p:txBody>
              <a:bodyPr wrap="none" anchor="ctr"/>
              <a:lstStyle/>
              <a:p>
                <a:endParaRPr lang="zh-CN" altLang="en-US"/>
              </a:p>
            </p:txBody>
          </p:sp>
          <p:sp>
            <p:nvSpPr>
              <p:cNvPr id="70665" name="Line 9"/>
              <p:cNvSpPr>
                <a:spLocks noChangeShapeType="1"/>
              </p:cNvSpPr>
              <p:nvPr/>
            </p:nvSpPr>
            <p:spPr bwMode="auto">
              <a:xfrm flipH="1">
                <a:off x="3456" y="2448"/>
                <a:ext cx="480" cy="0"/>
              </a:xfrm>
              <a:prstGeom prst="line">
                <a:avLst/>
              </a:prstGeom>
              <a:noFill/>
              <a:ln w="9525">
                <a:solidFill>
                  <a:srgbClr val="FF3300"/>
                </a:solidFill>
                <a:round/>
                <a:headEnd/>
                <a:tailEnd/>
              </a:ln>
              <a:effectLst/>
            </p:spPr>
            <p:txBody>
              <a:bodyPr/>
              <a:lstStyle/>
              <a:p>
                <a:endParaRPr lang="zh-CN" altLang="en-US"/>
              </a:p>
            </p:txBody>
          </p:sp>
          <p:sp>
            <p:nvSpPr>
              <p:cNvPr id="70666" name="Oval 10"/>
              <p:cNvSpPr>
                <a:spLocks noChangeArrowheads="1"/>
              </p:cNvSpPr>
              <p:nvPr/>
            </p:nvSpPr>
            <p:spPr bwMode="auto">
              <a:xfrm>
                <a:off x="3408" y="2425"/>
                <a:ext cx="48" cy="4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70667" name="Line 11"/>
              <p:cNvSpPr>
                <a:spLocks noChangeShapeType="1"/>
              </p:cNvSpPr>
              <p:nvPr/>
            </p:nvSpPr>
            <p:spPr bwMode="auto">
              <a:xfrm>
                <a:off x="4176" y="2448"/>
                <a:ext cx="624" cy="0"/>
              </a:xfrm>
              <a:prstGeom prst="line">
                <a:avLst/>
              </a:prstGeom>
              <a:noFill/>
              <a:ln w="9525">
                <a:solidFill>
                  <a:srgbClr val="FF3300"/>
                </a:solidFill>
                <a:round/>
                <a:headEnd/>
                <a:tailEnd/>
              </a:ln>
              <a:effectLst/>
            </p:spPr>
            <p:txBody>
              <a:bodyPr/>
              <a:lstStyle/>
              <a:p>
                <a:endParaRPr lang="zh-CN" altLang="en-US"/>
              </a:p>
            </p:txBody>
          </p:sp>
          <p:sp>
            <p:nvSpPr>
              <p:cNvPr id="70668" name="Line 12"/>
              <p:cNvSpPr>
                <a:spLocks noChangeShapeType="1"/>
              </p:cNvSpPr>
              <p:nvPr/>
            </p:nvSpPr>
            <p:spPr bwMode="auto">
              <a:xfrm flipV="1">
                <a:off x="4787" y="2064"/>
                <a:ext cx="0" cy="384"/>
              </a:xfrm>
              <a:prstGeom prst="line">
                <a:avLst/>
              </a:prstGeom>
              <a:noFill/>
              <a:ln w="9525">
                <a:solidFill>
                  <a:srgbClr val="FF3300"/>
                </a:solidFill>
                <a:round/>
                <a:headEnd/>
                <a:tailEnd/>
              </a:ln>
              <a:effectLst/>
            </p:spPr>
            <p:txBody>
              <a:bodyPr/>
              <a:lstStyle/>
              <a:p>
                <a:endParaRPr lang="zh-CN" altLang="en-US"/>
              </a:p>
            </p:txBody>
          </p:sp>
        </p:grpSp>
        <p:graphicFrame>
          <p:nvGraphicFramePr>
            <p:cNvPr id="70669" name="Object 13"/>
            <p:cNvGraphicFramePr>
              <a:graphicFrameLocks noChangeAspect="1"/>
            </p:cNvGraphicFramePr>
            <p:nvPr/>
          </p:nvGraphicFramePr>
          <p:xfrm>
            <a:off x="4133" y="2439"/>
            <a:ext cx="200" cy="240"/>
          </p:xfrm>
          <a:graphic>
            <a:graphicData uri="http://schemas.openxmlformats.org/presentationml/2006/ole">
              <mc:AlternateContent xmlns:mc="http://schemas.openxmlformats.org/markup-compatibility/2006">
                <mc:Choice xmlns:v="urn:schemas-microsoft-com:vml" Requires="v">
                  <p:oleObj spid="_x0000_s189455" name="Equation" r:id="rId6" imgW="190440" imgH="228600" progId="Equation.3">
                    <p:embed/>
                  </p:oleObj>
                </mc:Choice>
                <mc:Fallback>
                  <p:oleObj name="Equation" r:id="rId6" imgW="190440" imgH="2286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3" y="2439"/>
                          <a:ext cx="20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0675" name="Object 19"/>
          <p:cNvGraphicFramePr>
            <a:graphicFrameLocks noGrp="1" noChangeAspect="1"/>
          </p:cNvGraphicFramePr>
          <p:nvPr>
            <p:ph sz="half" idx="2"/>
          </p:nvPr>
        </p:nvGraphicFramePr>
        <p:xfrm>
          <a:off x="6372225" y="4365625"/>
          <a:ext cx="2582863" cy="777875"/>
        </p:xfrm>
        <a:graphic>
          <a:graphicData uri="http://schemas.openxmlformats.org/presentationml/2006/ole">
            <mc:AlternateContent xmlns:mc="http://schemas.openxmlformats.org/markup-compatibility/2006">
              <mc:Choice xmlns:v="urn:schemas-microsoft-com:vml" Requires="v">
                <p:oleObj spid="_x0000_s189456" name="公式" r:id="rId8" imgW="1434960" imgH="431640" progId="Equation.3">
                  <p:embed/>
                </p:oleObj>
              </mc:Choice>
              <mc:Fallback>
                <p:oleObj name="公式" r:id="rId8" imgW="1434960" imgH="431640"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72225" y="4365625"/>
                        <a:ext cx="2582863" cy="777875"/>
                      </a:xfrm>
                      <a:prstGeom prst="rect">
                        <a:avLst/>
                      </a:prstGeom>
                      <a:solidFill>
                        <a:srgbClr val="66FFFF"/>
                      </a:solidFill>
                      <a:ln w="9525">
                        <a:solidFill>
                          <a:srgbClr val="FF3300"/>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wipe(left)">
                                      <p:cBhvr>
                                        <p:cTn id="7" dur="5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wipe(left)">
                                      <p:cBhvr>
                                        <p:cTn id="12" dur="500"/>
                                        <p:tgtEl>
                                          <p:spTgt spid="70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wipe(left)">
                                      <p:cBhvr>
                                        <p:cTn id="17" dur="500"/>
                                        <p:tgtEl>
                                          <p:spTgt spid="70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659">
                                            <p:txEl>
                                              <p:pRg st="3" end="3"/>
                                            </p:txEl>
                                          </p:spTgt>
                                        </p:tgtEl>
                                        <p:attrNameLst>
                                          <p:attrName>style.visibility</p:attrName>
                                        </p:attrNameLst>
                                      </p:cBhvr>
                                      <p:to>
                                        <p:strVal val="visible"/>
                                      </p:to>
                                    </p:set>
                                    <p:animEffect transition="in" filter="wipe(left)">
                                      <p:cBhvr>
                                        <p:cTn id="22" dur="500"/>
                                        <p:tgtEl>
                                          <p:spTgt spid="706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0660"/>
                                        </p:tgtEl>
                                        <p:attrNameLst>
                                          <p:attrName>style.visibility</p:attrName>
                                        </p:attrNameLst>
                                      </p:cBhvr>
                                      <p:to>
                                        <p:strVal val="visible"/>
                                      </p:to>
                                    </p:set>
                                    <p:animEffect transition="in" filter="wipe(left)">
                                      <p:cBhvr>
                                        <p:cTn id="27" dur="500"/>
                                        <p:tgtEl>
                                          <p:spTgt spid="706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661">
                                            <p:txEl>
                                              <p:pRg st="0" end="0"/>
                                            </p:txEl>
                                          </p:spTgt>
                                        </p:tgtEl>
                                        <p:attrNameLst>
                                          <p:attrName>style.visibility</p:attrName>
                                        </p:attrNameLst>
                                      </p:cBhvr>
                                      <p:to>
                                        <p:strVal val="visible"/>
                                      </p:to>
                                    </p:set>
                                    <p:animEffect transition="in" filter="wipe(left)">
                                      <p:cBhvr>
                                        <p:cTn id="32" dur="500"/>
                                        <p:tgtEl>
                                          <p:spTgt spid="7066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661">
                                            <p:txEl>
                                              <p:pRg st="1" end="1"/>
                                            </p:txEl>
                                          </p:spTgt>
                                        </p:tgtEl>
                                        <p:attrNameLst>
                                          <p:attrName>style.visibility</p:attrName>
                                        </p:attrNameLst>
                                      </p:cBhvr>
                                      <p:to>
                                        <p:strVal val="visible"/>
                                      </p:to>
                                    </p:set>
                                    <p:animEffect transition="in" filter="wipe(left)">
                                      <p:cBhvr>
                                        <p:cTn id="37" dur="500"/>
                                        <p:tgtEl>
                                          <p:spTgt spid="7066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down)">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0675"/>
                                        </p:tgtEl>
                                        <p:attrNameLst>
                                          <p:attrName>style.visibility</p:attrName>
                                        </p:attrNameLst>
                                      </p:cBhvr>
                                      <p:to>
                                        <p:strVal val="visible"/>
                                      </p:to>
                                    </p:set>
                                    <p:animEffect transition="in" filter="wipe(left)">
                                      <p:cBhvr>
                                        <p:cTn id="47" dur="500"/>
                                        <p:tgtEl>
                                          <p:spTgt spid="70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P spid="7066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50825" y="908050"/>
            <a:ext cx="5329238" cy="533400"/>
          </a:xfrm>
        </p:spPr>
        <p:txBody>
          <a:bodyPr/>
          <a:lstStyle/>
          <a:p>
            <a:pPr algn="l">
              <a:lnSpc>
                <a:spcPct val="120000"/>
              </a:lnSpc>
            </a:pPr>
            <a:r>
              <a:rPr lang="zh-CN" altLang="en-US" sz="3200">
                <a:solidFill>
                  <a:srgbClr val="000000"/>
                </a:solidFill>
                <a:latin typeface="华文行楷" pitchFamily="2" charset="-122"/>
                <a:ea typeface="华文行楷" pitchFamily="2" charset="-122"/>
              </a:rPr>
              <a:t>二阶状态变量滤波器的组成</a:t>
            </a:r>
            <a:endParaRPr lang="zh-CN" altLang="en-US" sz="2400" b="1">
              <a:solidFill>
                <a:srgbClr val="000000"/>
              </a:solidFill>
              <a:latin typeface="宋体" charset="-122"/>
            </a:endParaRPr>
          </a:p>
        </p:txBody>
      </p:sp>
      <p:graphicFrame>
        <p:nvGraphicFramePr>
          <p:cNvPr id="72707" name="Object 3"/>
          <p:cNvGraphicFramePr>
            <a:graphicFrameLocks noChangeAspect="1"/>
          </p:cNvGraphicFramePr>
          <p:nvPr/>
        </p:nvGraphicFramePr>
        <p:xfrm>
          <a:off x="3505200" y="2382838"/>
          <a:ext cx="2667000" cy="1819275"/>
        </p:xfrm>
        <a:graphic>
          <a:graphicData uri="http://schemas.openxmlformats.org/presentationml/2006/ole">
            <mc:AlternateContent xmlns:mc="http://schemas.openxmlformats.org/markup-compatibility/2006">
              <mc:Choice xmlns:v="urn:schemas-microsoft-com:vml" Requires="v">
                <p:oleObj spid="_x0000_s190522" name="Photo Editor 照片" r:id="rId4" imgW="12238095" imgH="8171429" progId="">
                  <p:embed/>
                </p:oleObj>
              </mc:Choice>
              <mc:Fallback>
                <p:oleObj name="Photo Editor 照片" r:id="rId4" imgW="12238095" imgH="817142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l="13708" t="21896" r="7442" b="-2512"/>
                      <a:stretch>
                        <a:fillRect/>
                      </a:stretch>
                    </p:blipFill>
                    <p:spPr bwMode="auto">
                      <a:xfrm>
                        <a:off x="3505200" y="2382838"/>
                        <a:ext cx="26670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8" name="Object 4"/>
          <p:cNvGraphicFramePr>
            <a:graphicFrameLocks noChangeAspect="1"/>
          </p:cNvGraphicFramePr>
          <p:nvPr/>
        </p:nvGraphicFramePr>
        <p:xfrm>
          <a:off x="6096000" y="2587625"/>
          <a:ext cx="2667000" cy="1819275"/>
        </p:xfrm>
        <a:graphic>
          <a:graphicData uri="http://schemas.openxmlformats.org/presentationml/2006/ole">
            <mc:AlternateContent xmlns:mc="http://schemas.openxmlformats.org/markup-compatibility/2006">
              <mc:Choice xmlns:v="urn:schemas-microsoft-com:vml" Requires="v">
                <p:oleObj spid="_x0000_s190523" name="Photo Editor 照片" r:id="rId6" imgW="12238095" imgH="8171429" progId="">
                  <p:embed/>
                </p:oleObj>
              </mc:Choice>
              <mc:Fallback>
                <p:oleObj name="Photo Editor 照片" r:id="rId6" imgW="12238095" imgH="8171429"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l="13678" t="21896" r="7442" b="-2512"/>
                      <a:stretch>
                        <a:fillRect/>
                      </a:stretch>
                    </p:blipFill>
                    <p:spPr bwMode="auto">
                      <a:xfrm>
                        <a:off x="6096000" y="2587625"/>
                        <a:ext cx="26670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9" name="Object 5"/>
          <p:cNvGraphicFramePr>
            <a:graphicFrameLocks noChangeAspect="1"/>
          </p:cNvGraphicFramePr>
          <p:nvPr/>
        </p:nvGraphicFramePr>
        <p:xfrm>
          <a:off x="533400" y="1730375"/>
          <a:ext cx="3048000" cy="2170113"/>
        </p:xfrm>
        <a:graphic>
          <a:graphicData uri="http://schemas.openxmlformats.org/presentationml/2006/ole">
            <mc:AlternateContent xmlns:mc="http://schemas.openxmlformats.org/markup-compatibility/2006">
              <mc:Choice xmlns:v="urn:schemas-microsoft-com:vml" Requires="v">
                <p:oleObj spid="_x0000_s190524" name="Photo Editor 照片" r:id="rId8" imgW="12238095" imgH="8171429" progId="">
                  <p:embed/>
                </p:oleObj>
              </mc:Choice>
              <mc:Fallback>
                <p:oleObj name="Photo Editor 照片" r:id="rId8" imgW="12238095" imgH="8171429"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r="6177"/>
                      <a:stretch>
                        <a:fillRect/>
                      </a:stretch>
                    </p:blipFill>
                    <p:spPr bwMode="auto">
                      <a:xfrm>
                        <a:off x="533400" y="1730375"/>
                        <a:ext cx="30480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10" name="Object 6"/>
          <p:cNvGraphicFramePr>
            <a:graphicFrameLocks noChangeAspect="1"/>
          </p:cNvGraphicFramePr>
          <p:nvPr/>
        </p:nvGraphicFramePr>
        <p:xfrm>
          <a:off x="5791200" y="4508500"/>
          <a:ext cx="2951163" cy="2024063"/>
        </p:xfrm>
        <a:graphic>
          <a:graphicData uri="http://schemas.openxmlformats.org/presentationml/2006/ole">
            <mc:AlternateContent xmlns:mc="http://schemas.openxmlformats.org/markup-compatibility/2006">
              <mc:Choice xmlns:v="urn:schemas-microsoft-com:vml" Requires="v">
                <p:oleObj spid="_x0000_s190525" name="Photo Editor 照片" r:id="rId10" imgW="10885714" imgH="9152381" progId="">
                  <p:embed/>
                </p:oleObj>
              </mc:Choice>
              <mc:Fallback>
                <p:oleObj name="Photo Editor 照片" r:id="rId10" imgW="10885714" imgH="9152381"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t="18427"/>
                      <a:stretch>
                        <a:fillRect/>
                      </a:stretch>
                    </p:blipFill>
                    <p:spPr bwMode="auto">
                      <a:xfrm>
                        <a:off x="5791200" y="4508500"/>
                        <a:ext cx="2951163" cy="202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a:grpSpLocks/>
          </p:cNvGrpSpPr>
          <p:nvPr/>
        </p:nvGrpSpPr>
        <p:grpSpPr bwMode="auto">
          <a:xfrm>
            <a:off x="3276600" y="2908300"/>
            <a:ext cx="5221288" cy="2438400"/>
            <a:chOff x="1968" y="1632"/>
            <a:chExt cx="3289" cy="1536"/>
          </a:xfrm>
        </p:grpSpPr>
        <p:sp>
          <p:nvSpPr>
            <p:cNvPr id="72712" name="Line 8"/>
            <p:cNvSpPr>
              <a:spLocks noChangeShapeType="1"/>
            </p:cNvSpPr>
            <p:nvPr/>
          </p:nvSpPr>
          <p:spPr bwMode="auto">
            <a:xfrm flipV="1">
              <a:off x="5257" y="1920"/>
              <a:ext cx="0" cy="720"/>
            </a:xfrm>
            <a:prstGeom prst="line">
              <a:avLst/>
            </a:prstGeom>
            <a:noFill/>
            <a:ln w="19050">
              <a:solidFill>
                <a:srgbClr val="FF3300"/>
              </a:solidFill>
              <a:round/>
              <a:headEnd/>
              <a:tailEnd/>
            </a:ln>
            <a:effectLst/>
          </p:spPr>
          <p:txBody>
            <a:bodyPr wrap="none" anchor="ctr"/>
            <a:lstStyle/>
            <a:p>
              <a:endParaRPr lang="zh-CN" altLang="en-US"/>
            </a:p>
          </p:txBody>
        </p:sp>
        <p:sp>
          <p:nvSpPr>
            <p:cNvPr id="72713" name="Line 9"/>
            <p:cNvSpPr>
              <a:spLocks noChangeShapeType="1"/>
            </p:cNvSpPr>
            <p:nvPr/>
          </p:nvSpPr>
          <p:spPr bwMode="auto">
            <a:xfrm flipH="1" flipV="1">
              <a:off x="1968" y="1632"/>
              <a:ext cx="0" cy="1536"/>
            </a:xfrm>
            <a:prstGeom prst="line">
              <a:avLst/>
            </a:prstGeom>
            <a:noFill/>
            <a:ln w="19050">
              <a:solidFill>
                <a:srgbClr val="FF3300"/>
              </a:solidFill>
              <a:round/>
              <a:headEnd/>
              <a:tailEnd/>
            </a:ln>
            <a:effectLst/>
          </p:spPr>
          <p:txBody>
            <a:bodyPr wrap="none" anchor="ctr"/>
            <a:lstStyle/>
            <a:p>
              <a:endParaRPr lang="zh-CN" altLang="en-US"/>
            </a:p>
          </p:txBody>
        </p:sp>
        <p:sp>
          <p:nvSpPr>
            <p:cNvPr id="72714" name="Line 10"/>
            <p:cNvSpPr>
              <a:spLocks noChangeShapeType="1"/>
            </p:cNvSpPr>
            <p:nvPr/>
          </p:nvSpPr>
          <p:spPr bwMode="auto">
            <a:xfrm flipH="1">
              <a:off x="1968" y="3144"/>
              <a:ext cx="1632" cy="0"/>
            </a:xfrm>
            <a:prstGeom prst="line">
              <a:avLst/>
            </a:prstGeom>
            <a:noFill/>
            <a:ln w="19050">
              <a:solidFill>
                <a:srgbClr val="FF3300"/>
              </a:solidFill>
              <a:round/>
              <a:headEnd/>
              <a:tailEnd/>
            </a:ln>
            <a:effectLst/>
          </p:spPr>
          <p:txBody>
            <a:bodyPr/>
            <a:lstStyle/>
            <a:p>
              <a:endParaRPr lang="zh-CN" altLang="en-US"/>
            </a:p>
          </p:txBody>
        </p:sp>
        <p:sp>
          <p:nvSpPr>
            <p:cNvPr id="72715" name="Line 11"/>
            <p:cNvSpPr>
              <a:spLocks noChangeShapeType="1"/>
            </p:cNvSpPr>
            <p:nvPr/>
          </p:nvSpPr>
          <p:spPr bwMode="auto">
            <a:xfrm flipH="1">
              <a:off x="3624" y="2640"/>
              <a:ext cx="1632" cy="0"/>
            </a:xfrm>
            <a:prstGeom prst="line">
              <a:avLst/>
            </a:prstGeom>
            <a:noFill/>
            <a:ln w="19050">
              <a:solidFill>
                <a:srgbClr val="FF3300"/>
              </a:solidFill>
              <a:round/>
              <a:headEnd/>
              <a:tailEnd/>
            </a:ln>
            <a:effectLst/>
          </p:spPr>
          <p:txBody>
            <a:bodyPr/>
            <a:lstStyle/>
            <a:p>
              <a:endParaRPr lang="zh-CN" altLang="en-US"/>
            </a:p>
          </p:txBody>
        </p:sp>
        <p:sp>
          <p:nvSpPr>
            <p:cNvPr id="72716" name="Line 12"/>
            <p:cNvSpPr>
              <a:spLocks noChangeShapeType="1"/>
            </p:cNvSpPr>
            <p:nvPr/>
          </p:nvSpPr>
          <p:spPr bwMode="auto">
            <a:xfrm>
              <a:off x="3624" y="2640"/>
              <a:ext cx="0" cy="144"/>
            </a:xfrm>
            <a:prstGeom prst="line">
              <a:avLst/>
            </a:prstGeom>
            <a:noFill/>
            <a:ln w="19050">
              <a:solidFill>
                <a:srgbClr val="FF3300"/>
              </a:solidFill>
              <a:round/>
              <a:headEnd/>
              <a:tailEnd/>
            </a:ln>
            <a:effectLst/>
          </p:spPr>
          <p:txBody>
            <a:bodyPr/>
            <a:lstStyle/>
            <a:p>
              <a:endParaRPr lang="zh-CN" altLang="en-US"/>
            </a:p>
          </p:txBody>
        </p:sp>
      </p:grpSp>
      <p:grpSp>
        <p:nvGrpSpPr>
          <p:cNvPr id="3" name="Group 13"/>
          <p:cNvGrpSpPr>
            <a:grpSpLocks/>
          </p:cNvGrpSpPr>
          <p:nvPr/>
        </p:nvGrpSpPr>
        <p:grpSpPr bwMode="auto">
          <a:xfrm>
            <a:off x="5943600" y="2679700"/>
            <a:ext cx="592138" cy="838200"/>
            <a:chOff x="3648" y="1488"/>
            <a:chExt cx="373" cy="528"/>
          </a:xfrm>
        </p:grpSpPr>
        <p:graphicFrame>
          <p:nvGraphicFramePr>
            <p:cNvPr id="72718" name="Object 14"/>
            <p:cNvGraphicFramePr>
              <a:graphicFrameLocks noChangeAspect="1"/>
            </p:cNvGraphicFramePr>
            <p:nvPr/>
          </p:nvGraphicFramePr>
          <p:xfrm>
            <a:off x="3648" y="1488"/>
            <a:ext cx="368" cy="241"/>
          </p:xfrm>
          <a:graphic>
            <a:graphicData uri="http://schemas.openxmlformats.org/presentationml/2006/ole">
              <mc:AlternateContent xmlns:mc="http://schemas.openxmlformats.org/markup-compatibility/2006">
                <mc:Choice xmlns:v="urn:schemas-microsoft-com:vml" Requires="v">
                  <p:oleObj spid="_x0000_s190526" name="公式" r:id="rId12" imgW="291960" imgH="190440" progId="Equation.3">
                    <p:embed/>
                  </p:oleObj>
                </mc:Choice>
                <mc:Fallback>
                  <p:oleObj name="公式" r:id="rId12" imgW="291960" imgH="190440" progId="Equation.3">
                    <p:embed/>
                    <p:pic>
                      <p:nvPicPr>
                        <p:cNvPr id="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8" y="1488"/>
                          <a:ext cx="368" cy="241"/>
                        </a:xfrm>
                        <a:prstGeom prst="rect">
                          <a:avLst/>
                        </a:prstGeom>
                        <a:solidFill>
                          <a:srgbClr val="66FFFF"/>
                        </a:solidFill>
                      </p:spPr>
                    </p:pic>
                  </p:oleObj>
                </mc:Fallback>
              </mc:AlternateContent>
            </a:graphicData>
          </a:graphic>
        </p:graphicFrame>
        <p:graphicFrame>
          <p:nvGraphicFramePr>
            <p:cNvPr id="72719" name="Object 15"/>
            <p:cNvGraphicFramePr>
              <a:graphicFrameLocks noChangeAspect="1"/>
            </p:cNvGraphicFramePr>
            <p:nvPr/>
          </p:nvGraphicFramePr>
          <p:xfrm>
            <a:off x="3658" y="1824"/>
            <a:ext cx="363" cy="192"/>
          </p:xfrm>
          <a:graphic>
            <a:graphicData uri="http://schemas.openxmlformats.org/presentationml/2006/ole">
              <mc:AlternateContent xmlns:mc="http://schemas.openxmlformats.org/markup-compatibility/2006">
                <mc:Choice xmlns:v="urn:schemas-microsoft-com:vml" Requires="v">
                  <p:oleObj spid="_x0000_s190527" name="Equation" r:id="rId14" imgW="431640" imgH="228600" progId="Equation.3">
                    <p:embed/>
                  </p:oleObj>
                </mc:Choice>
                <mc:Fallback>
                  <p:oleObj name="Equation" r:id="rId14" imgW="431640" imgH="228600" progId="Equation.3">
                    <p:embed/>
                    <p:pic>
                      <p:nvPicPr>
                        <p:cNvPr id="0"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58" y="1824"/>
                          <a:ext cx="363"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6"/>
          <p:cNvGrpSpPr>
            <a:grpSpLocks/>
          </p:cNvGrpSpPr>
          <p:nvPr/>
        </p:nvGrpSpPr>
        <p:grpSpPr bwMode="auto">
          <a:xfrm>
            <a:off x="8534400" y="2908300"/>
            <a:ext cx="609600" cy="762000"/>
            <a:chOff x="5280" y="1632"/>
            <a:chExt cx="384" cy="480"/>
          </a:xfrm>
        </p:grpSpPr>
        <p:graphicFrame>
          <p:nvGraphicFramePr>
            <p:cNvPr id="72721" name="Object 17"/>
            <p:cNvGraphicFramePr>
              <a:graphicFrameLocks noChangeAspect="1"/>
            </p:cNvGraphicFramePr>
            <p:nvPr/>
          </p:nvGraphicFramePr>
          <p:xfrm>
            <a:off x="5280" y="1632"/>
            <a:ext cx="384" cy="223"/>
          </p:xfrm>
          <a:graphic>
            <a:graphicData uri="http://schemas.openxmlformats.org/presentationml/2006/ole">
              <mc:AlternateContent xmlns:mc="http://schemas.openxmlformats.org/markup-compatibility/2006">
                <mc:Choice xmlns:v="urn:schemas-microsoft-com:vml" Requires="v">
                  <p:oleObj spid="_x0000_s190528" name="公式" r:id="rId16" imgW="304560" imgH="177480" progId="Equation.3">
                    <p:embed/>
                  </p:oleObj>
                </mc:Choice>
                <mc:Fallback>
                  <p:oleObj name="公式" r:id="rId16" imgW="304560" imgH="177480" progId="Equation.3">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80" y="1632"/>
                          <a:ext cx="384" cy="223"/>
                        </a:xfrm>
                        <a:prstGeom prst="rect">
                          <a:avLst/>
                        </a:prstGeom>
                        <a:solidFill>
                          <a:srgbClr val="66FFFF"/>
                        </a:solidFill>
                      </p:spPr>
                    </p:pic>
                  </p:oleObj>
                </mc:Fallback>
              </mc:AlternateContent>
            </a:graphicData>
          </a:graphic>
        </p:graphicFrame>
        <p:graphicFrame>
          <p:nvGraphicFramePr>
            <p:cNvPr id="72722" name="Object 18"/>
            <p:cNvGraphicFramePr>
              <a:graphicFrameLocks noChangeAspect="1"/>
            </p:cNvGraphicFramePr>
            <p:nvPr/>
          </p:nvGraphicFramePr>
          <p:xfrm>
            <a:off x="5291" y="1920"/>
            <a:ext cx="362" cy="192"/>
          </p:xfrm>
          <a:graphic>
            <a:graphicData uri="http://schemas.openxmlformats.org/presentationml/2006/ole">
              <mc:AlternateContent xmlns:mc="http://schemas.openxmlformats.org/markup-compatibility/2006">
                <mc:Choice xmlns:v="urn:schemas-microsoft-com:vml" Requires="v">
                  <p:oleObj spid="_x0000_s190529" name="Equation" r:id="rId18" imgW="431640" imgH="228600" progId="Equation.3">
                    <p:embed/>
                  </p:oleObj>
                </mc:Choice>
                <mc:Fallback>
                  <p:oleObj name="Equation" r:id="rId18" imgW="431640" imgH="228600" progId="Equation.3">
                    <p:embed/>
                    <p:pic>
                      <p:nvPicPr>
                        <p:cNvPr id="0" name="Picture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91" y="1920"/>
                          <a:ext cx="36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9"/>
          <p:cNvGrpSpPr>
            <a:grpSpLocks/>
          </p:cNvGrpSpPr>
          <p:nvPr/>
        </p:nvGrpSpPr>
        <p:grpSpPr bwMode="auto">
          <a:xfrm>
            <a:off x="8382000" y="5041900"/>
            <a:ext cx="592138" cy="838200"/>
            <a:chOff x="5184" y="2976"/>
            <a:chExt cx="373" cy="528"/>
          </a:xfrm>
        </p:grpSpPr>
        <p:graphicFrame>
          <p:nvGraphicFramePr>
            <p:cNvPr id="72724" name="Object 20"/>
            <p:cNvGraphicFramePr>
              <a:graphicFrameLocks noChangeAspect="1"/>
            </p:cNvGraphicFramePr>
            <p:nvPr/>
          </p:nvGraphicFramePr>
          <p:xfrm>
            <a:off x="5184" y="2976"/>
            <a:ext cx="368" cy="241"/>
          </p:xfrm>
          <a:graphic>
            <a:graphicData uri="http://schemas.openxmlformats.org/presentationml/2006/ole">
              <mc:AlternateContent xmlns:mc="http://schemas.openxmlformats.org/markup-compatibility/2006">
                <mc:Choice xmlns:v="urn:schemas-microsoft-com:vml" Requires="v">
                  <p:oleObj spid="_x0000_s190530" name="公式" r:id="rId20" imgW="291960" imgH="190440" progId="Equation.3">
                    <p:embed/>
                  </p:oleObj>
                </mc:Choice>
                <mc:Fallback>
                  <p:oleObj name="公式" r:id="rId20" imgW="291960" imgH="190440" progId="Equation.3">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84" y="2976"/>
                          <a:ext cx="368" cy="241"/>
                        </a:xfrm>
                        <a:prstGeom prst="rect">
                          <a:avLst/>
                        </a:prstGeom>
                        <a:solidFill>
                          <a:srgbClr val="66FFFF"/>
                        </a:solidFill>
                      </p:spPr>
                    </p:pic>
                  </p:oleObj>
                </mc:Fallback>
              </mc:AlternateContent>
            </a:graphicData>
          </a:graphic>
        </p:graphicFrame>
        <p:graphicFrame>
          <p:nvGraphicFramePr>
            <p:cNvPr id="72725" name="Object 21"/>
            <p:cNvGraphicFramePr>
              <a:graphicFrameLocks noChangeAspect="1"/>
            </p:cNvGraphicFramePr>
            <p:nvPr/>
          </p:nvGraphicFramePr>
          <p:xfrm>
            <a:off x="5194" y="3312"/>
            <a:ext cx="363" cy="192"/>
          </p:xfrm>
          <a:graphic>
            <a:graphicData uri="http://schemas.openxmlformats.org/presentationml/2006/ole">
              <mc:AlternateContent xmlns:mc="http://schemas.openxmlformats.org/markup-compatibility/2006">
                <mc:Choice xmlns:v="urn:schemas-microsoft-com:vml" Requires="v">
                  <p:oleObj spid="_x0000_s190531" name="Equation" r:id="rId22" imgW="431640" imgH="228600" progId="Equation.3">
                    <p:embed/>
                  </p:oleObj>
                </mc:Choice>
                <mc:Fallback>
                  <p:oleObj name="Equation" r:id="rId22" imgW="431640" imgH="228600" progId="Equation.3">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94" y="3312"/>
                          <a:ext cx="363"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22"/>
          <p:cNvGrpSpPr>
            <a:grpSpLocks/>
          </p:cNvGrpSpPr>
          <p:nvPr/>
        </p:nvGrpSpPr>
        <p:grpSpPr bwMode="auto">
          <a:xfrm>
            <a:off x="1811338" y="1612900"/>
            <a:ext cx="6723062" cy="1143000"/>
            <a:chOff x="1045" y="816"/>
            <a:chExt cx="4235" cy="720"/>
          </a:xfrm>
        </p:grpSpPr>
        <p:sp>
          <p:nvSpPr>
            <p:cNvPr id="72727" name="Rectangle 23"/>
            <p:cNvSpPr>
              <a:spLocks noChangeArrowheads="1"/>
            </p:cNvSpPr>
            <p:nvPr/>
          </p:nvSpPr>
          <p:spPr bwMode="auto">
            <a:xfrm>
              <a:off x="2832" y="816"/>
              <a:ext cx="240" cy="96"/>
            </a:xfrm>
            <a:prstGeom prst="rect">
              <a:avLst/>
            </a:prstGeom>
            <a:noFill/>
            <a:ln w="28575">
              <a:solidFill>
                <a:srgbClr val="FF3300"/>
              </a:solidFill>
              <a:miter lim="800000"/>
              <a:headEnd/>
              <a:tailEnd/>
            </a:ln>
            <a:effectLst/>
          </p:spPr>
          <p:txBody>
            <a:bodyPr wrap="none" anchor="ctr"/>
            <a:lstStyle/>
            <a:p>
              <a:endParaRPr lang="zh-CN" altLang="en-US"/>
            </a:p>
          </p:txBody>
        </p:sp>
        <p:sp>
          <p:nvSpPr>
            <p:cNvPr id="72728" name="Line 24"/>
            <p:cNvSpPr>
              <a:spLocks noChangeShapeType="1"/>
            </p:cNvSpPr>
            <p:nvPr/>
          </p:nvSpPr>
          <p:spPr bwMode="auto">
            <a:xfrm flipH="1">
              <a:off x="1076" y="864"/>
              <a:ext cx="1755" cy="0"/>
            </a:xfrm>
            <a:prstGeom prst="line">
              <a:avLst/>
            </a:prstGeom>
            <a:noFill/>
            <a:ln w="19050">
              <a:solidFill>
                <a:srgbClr val="FF3300"/>
              </a:solidFill>
              <a:round/>
              <a:headEnd/>
              <a:tailEnd/>
            </a:ln>
            <a:effectLst/>
          </p:spPr>
          <p:txBody>
            <a:bodyPr wrap="none" anchor="ctr"/>
            <a:lstStyle/>
            <a:p>
              <a:endParaRPr lang="zh-CN" altLang="en-US"/>
            </a:p>
          </p:txBody>
        </p:sp>
        <p:sp>
          <p:nvSpPr>
            <p:cNvPr id="72729" name="Line 25"/>
            <p:cNvSpPr>
              <a:spLocks noChangeShapeType="1"/>
            </p:cNvSpPr>
            <p:nvPr/>
          </p:nvSpPr>
          <p:spPr bwMode="auto">
            <a:xfrm>
              <a:off x="3072" y="864"/>
              <a:ext cx="2185" cy="0"/>
            </a:xfrm>
            <a:prstGeom prst="line">
              <a:avLst/>
            </a:prstGeom>
            <a:noFill/>
            <a:ln w="19050">
              <a:solidFill>
                <a:srgbClr val="FF3300"/>
              </a:solidFill>
              <a:round/>
              <a:headEnd/>
              <a:tailEnd/>
            </a:ln>
            <a:effectLst/>
          </p:spPr>
          <p:txBody>
            <a:bodyPr wrap="none" anchor="ctr"/>
            <a:lstStyle/>
            <a:p>
              <a:endParaRPr lang="zh-CN" altLang="en-US"/>
            </a:p>
          </p:txBody>
        </p:sp>
        <p:sp>
          <p:nvSpPr>
            <p:cNvPr id="72730" name="Line 26"/>
            <p:cNvSpPr>
              <a:spLocks noChangeShapeType="1"/>
            </p:cNvSpPr>
            <p:nvPr/>
          </p:nvSpPr>
          <p:spPr bwMode="auto">
            <a:xfrm flipH="1">
              <a:off x="1067" y="864"/>
              <a:ext cx="0" cy="192"/>
            </a:xfrm>
            <a:prstGeom prst="line">
              <a:avLst/>
            </a:prstGeom>
            <a:noFill/>
            <a:ln w="19050">
              <a:solidFill>
                <a:srgbClr val="FF3300"/>
              </a:solidFill>
              <a:round/>
              <a:headEnd/>
              <a:tailEnd/>
            </a:ln>
            <a:effectLst/>
          </p:spPr>
          <p:txBody>
            <a:bodyPr wrap="none" anchor="ctr"/>
            <a:lstStyle/>
            <a:p>
              <a:endParaRPr lang="zh-CN" altLang="en-US"/>
            </a:p>
          </p:txBody>
        </p:sp>
        <p:sp>
          <p:nvSpPr>
            <p:cNvPr id="72731" name="Line 27"/>
            <p:cNvSpPr>
              <a:spLocks noChangeShapeType="1"/>
            </p:cNvSpPr>
            <p:nvPr/>
          </p:nvSpPr>
          <p:spPr bwMode="auto">
            <a:xfrm>
              <a:off x="5257" y="864"/>
              <a:ext cx="0" cy="672"/>
            </a:xfrm>
            <a:prstGeom prst="line">
              <a:avLst/>
            </a:prstGeom>
            <a:noFill/>
            <a:ln w="9525">
              <a:solidFill>
                <a:srgbClr val="FF3300"/>
              </a:solidFill>
              <a:round/>
              <a:headEnd/>
              <a:tailEnd/>
            </a:ln>
            <a:effectLst/>
          </p:spPr>
          <p:txBody>
            <a:bodyPr/>
            <a:lstStyle/>
            <a:p>
              <a:endParaRPr lang="zh-CN" altLang="en-US"/>
            </a:p>
          </p:txBody>
        </p:sp>
        <p:sp>
          <p:nvSpPr>
            <p:cNvPr id="72732" name="Oval 28"/>
            <p:cNvSpPr>
              <a:spLocks noChangeArrowheads="1"/>
            </p:cNvSpPr>
            <p:nvPr/>
          </p:nvSpPr>
          <p:spPr bwMode="auto">
            <a:xfrm>
              <a:off x="1045" y="1008"/>
              <a:ext cx="48" cy="4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72733" name="Oval 29"/>
            <p:cNvSpPr>
              <a:spLocks noChangeArrowheads="1"/>
            </p:cNvSpPr>
            <p:nvPr/>
          </p:nvSpPr>
          <p:spPr bwMode="auto">
            <a:xfrm>
              <a:off x="5232" y="1488"/>
              <a:ext cx="48" cy="4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graphicFrame>
          <p:nvGraphicFramePr>
            <p:cNvPr id="72734" name="Object 30"/>
            <p:cNvGraphicFramePr>
              <a:graphicFrameLocks noChangeAspect="1"/>
            </p:cNvGraphicFramePr>
            <p:nvPr/>
          </p:nvGraphicFramePr>
          <p:xfrm>
            <a:off x="3120" y="912"/>
            <a:ext cx="160" cy="192"/>
          </p:xfrm>
          <a:graphic>
            <a:graphicData uri="http://schemas.openxmlformats.org/presentationml/2006/ole">
              <mc:AlternateContent xmlns:mc="http://schemas.openxmlformats.org/markup-compatibility/2006">
                <mc:Choice xmlns:v="urn:schemas-microsoft-com:vml" Requires="v">
                  <p:oleObj spid="_x0000_s190532" name="Equation" r:id="rId24" imgW="190440" imgH="228600" progId="Equation.3">
                    <p:embed/>
                  </p:oleObj>
                </mc:Choice>
                <mc:Fallback>
                  <p:oleObj name="Equation" r:id="rId24" imgW="190440" imgH="228600" progId="Equation.3">
                    <p:embed/>
                    <p:pic>
                      <p:nvPicPr>
                        <p:cNvPr id="0" name="Picture 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20" y="912"/>
                          <a:ext cx="16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31"/>
          <p:cNvGrpSpPr>
            <a:grpSpLocks/>
          </p:cNvGrpSpPr>
          <p:nvPr/>
        </p:nvGrpSpPr>
        <p:grpSpPr bwMode="auto">
          <a:xfrm>
            <a:off x="3352800" y="2451100"/>
            <a:ext cx="584200" cy="838200"/>
            <a:chOff x="2016" y="1344"/>
            <a:chExt cx="368" cy="528"/>
          </a:xfrm>
        </p:grpSpPr>
        <p:graphicFrame>
          <p:nvGraphicFramePr>
            <p:cNvPr id="72736" name="Object 32"/>
            <p:cNvGraphicFramePr>
              <a:graphicFrameLocks noChangeAspect="1"/>
            </p:cNvGraphicFramePr>
            <p:nvPr/>
          </p:nvGraphicFramePr>
          <p:xfrm>
            <a:off x="2016" y="1344"/>
            <a:ext cx="368" cy="223"/>
          </p:xfrm>
          <a:graphic>
            <a:graphicData uri="http://schemas.openxmlformats.org/presentationml/2006/ole">
              <mc:AlternateContent xmlns:mc="http://schemas.openxmlformats.org/markup-compatibility/2006">
                <mc:Choice xmlns:v="urn:schemas-microsoft-com:vml" Requires="v">
                  <p:oleObj spid="_x0000_s190533" name="公式" r:id="rId26" imgW="291960" imgH="177480" progId="Equation.3">
                    <p:embed/>
                  </p:oleObj>
                </mc:Choice>
                <mc:Fallback>
                  <p:oleObj name="公式" r:id="rId26" imgW="291960" imgH="177480" progId="Equation.3">
                    <p:embed/>
                    <p:pic>
                      <p:nvPicPr>
                        <p:cNvPr id="0" name="Picture 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16" y="1344"/>
                          <a:ext cx="368" cy="223"/>
                        </a:xfrm>
                        <a:prstGeom prst="rect">
                          <a:avLst/>
                        </a:prstGeom>
                        <a:solidFill>
                          <a:srgbClr val="66FFFF"/>
                        </a:solidFill>
                      </p:spPr>
                    </p:pic>
                  </p:oleObj>
                </mc:Fallback>
              </mc:AlternateContent>
            </a:graphicData>
          </a:graphic>
        </p:graphicFrame>
        <p:graphicFrame>
          <p:nvGraphicFramePr>
            <p:cNvPr id="72737" name="Object 33"/>
            <p:cNvGraphicFramePr>
              <a:graphicFrameLocks noChangeAspect="1"/>
            </p:cNvGraphicFramePr>
            <p:nvPr/>
          </p:nvGraphicFramePr>
          <p:xfrm>
            <a:off x="2016" y="1680"/>
            <a:ext cx="362" cy="192"/>
          </p:xfrm>
          <a:graphic>
            <a:graphicData uri="http://schemas.openxmlformats.org/presentationml/2006/ole">
              <mc:AlternateContent xmlns:mc="http://schemas.openxmlformats.org/markup-compatibility/2006">
                <mc:Choice xmlns:v="urn:schemas-microsoft-com:vml" Requires="v">
                  <p:oleObj spid="_x0000_s190534" name="Equation" r:id="rId28" imgW="431640" imgH="228600" progId="Equation.3">
                    <p:embed/>
                  </p:oleObj>
                </mc:Choice>
                <mc:Fallback>
                  <p:oleObj name="Equation" r:id="rId28" imgW="431640" imgH="228600" progId="Equation.3">
                    <p:embed/>
                    <p:pic>
                      <p:nvPicPr>
                        <p:cNvPr id="0" name="Picture 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016" y="1680"/>
                          <a:ext cx="36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34"/>
          <p:cNvGrpSpPr>
            <a:grpSpLocks/>
          </p:cNvGrpSpPr>
          <p:nvPr/>
        </p:nvGrpSpPr>
        <p:grpSpPr bwMode="auto">
          <a:xfrm>
            <a:off x="1524000" y="3060700"/>
            <a:ext cx="4381500" cy="1295400"/>
            <a:chOff x="864" y="1728"/>
            <a:chExt cx="2760" cy="816"/>
          </a:xfrm>
        </p:grpSpPr>
        <p:sp>
          <p:nvSpPr>
            <p:cNvPr id="72739" name="Rectangle 35"/>
            <p:cNvSpPr>
              <a:spLocks noChangeArrowheads="1"/>
            </p:cNvSpPr>
            <p:nvPr/>
          </p:nvSpPr>
          <p:spPr bwMode="auto">
            <a:xfrm>
              <a:off x="1632" y="2448"/>
              <a:ext cx="240" cy="96"/>
            </a:xfrm>
            <a:prstGeom prst="rect">
              <a:avLst/>
            </a:prstGeom>
            <a:noFill/>
            <a:ln w="28575">
              <a:solidFill>
                <a:srgbClr val="FF3300"/>
              </a:solidFill>
              <a:miter lim="800000"/>
              <a:headEnd/>
              <a:tailEnd/>
            </a:ln>
            <a:effectLst/>
          </p:spPr>
          <p:txBody>
            <a:bodyPr wrap="none" anchor="ctr"/>
            <a:lstStyle/>
            <a:p>
              <a:endParaRPr lang="zh-CN" altLang="en-US"/>
            </a:p>
          </p:txBody>
        </p:sp>
        <p:sp>
          <p:nvSpPr>
            <p:cNvPr id="72740" name="Line 36"/>
            <p:cNvSpPr>
              <a:spLocks noChangeShapeType="1"/>
            </p:cNvSpPr>
            <p:nvPr/>
          </p:nvSpPr>
          <p:spPr bwMode="auto">
            <a:xfrm flipH="1" flipV="1">
              <a:off x="864" y="2496"/>
              <a:ext cx="768" cy="0"/>
            </a:xfrm>
            <a:prstGeom prst="line">
              <a:avLst/>
            </a:prstGeom>
            <a:noFill/>
            <a:ln w="19050">
              <a:solidFill>
                <a:srgbClr val="FF3300"/>
              </a:solidFill>
              <a:round/>
              <a:headEnd/>
              <a:tailEnd/>
            </a:ln>
            <a:effectLst/>
          </p:spPr>
          <p:txBody>
            <a:bodyPr wrap="none" anchor="ctr"/>
            <a:lstStyle/>
            <a:p>
              <a:endParaRPr lang="zh-CN" altLang="en-US"/>
            </a:p>
          </p:txBody>
        </p:sp>
        <p:sp>
          <p:nvSpPr>
            <p:cNvPr id="72741" name="Line 37"/>
            <p:cNvSpPr>
              <a:spLocks noChangeShapeType="1"/>
            </p:cNvSpPr>
            <p:nvPr/>
          </p:nvSpPr>
          <p:spPr bwMode="auto">
            <a:xfrm flipH="1" flipV="1">
              <a:off x="1872" y="2496"/>
              <a:ext cx="1752" cy="2"/>
            </a:xfrm>
            <a:prstGeom prst="line">
              <a:avLst/>
            </a:prstGeom>
            <a:noFill/>
            <a:ln w="19050">
              <a:solidFill>
                <a:srgbClr val="FF3300"/>
              </a:solidFill>
              <a:round/>
              <a:headEnd/>
              <a:tailEnd/>
            </a:ln>
            <a:effectLst/>
          </p:spPr>
          <p:txBody>
            <a:bodyPr wrap="none" anchor="ctr"/>
            <a:lstStyle/>
            <a:p>
              <a:endParaRPr lang="zh-CN" altLang="en-US"/>
            </a:p>
          </p:txBody>
        </p:sp>
        <p:sp>
          <p:nvSpPr>
            <p:cNvPr id="72742" name="Line 38"/>
            <p:cNvSpPr>
              <a:spLocks noChangeShapeType="1"/>
            </p:cNvSpPr>
            <p:nvPr/>
          </p:nvSpPr>
          <p:spPr bwMode="auto">
            <a:xfrm flipH="1" flipV="1">
              <a:off x="864" y="1752"/>
              <a:ext cx="0" cy="744"/>
            </a:xfrm>
            <a:prstGeom prst="line">
              <a:avLst/>
            </a:prstGeom>
            <a:noFill/>
            <a:ln w="19050">
              <a:solidFill>
                <a:srgbClr val="FF3300"/>
              </a:solidFill>
              <a:round/>
              <a:headEnd/>
              <a:tailEnd/>
            </a:ln>
            <a:effectLst/>
          </p:spPr>
          <p:txBody>
            <a:bodyPr wrap="none" anchor="ctr"/>
            <a:lstStyle/>
            <a:p>
              <a:endParaRPr lang="zh-CN" altLang="en-US"/>
            </a:p>
          </p:txBody>
        </p:sp>
        <p:sp>
          <p:nvSpPr>
            <p:cNvPr id="72743" name="Line 39"/>
            <p:cNvSpPr>
              <a:spLocks noChangeShapeType="1"/>
            </p:cNvSpPr>
            <p:nvPr/>
          </p:nvSpPr>
          <p:spPr bwMode="auto">
            <a:xfrm flipV="1">
              <a:off x="3624" y="1765"/>
              <a:ext cx="0" cy="739"/>
            </a:xfrm>
            <a:prstGeom prst="line">
              <a:avLst/>
            </a:prstGeom>
            <a:noFill/>
            <a:ln w="19050">
              <a:solidFill>
                <a:srgbClr val="FF3300"/>
              </a:solidFill>
              <a:round/>
              <a:headEnd/>
              <a:tailEnd/>
            </a:ln>
            <a:effectLst/>
          </p:spPr>
          <p:txBody>
            <a:bodyPr wrap="none" anchor="ctr"/>
            <a:lstStyle/>
            <a:p>
              <a:endParaRPr lang="zh-CN" altLang="en-US"/>
            </a:p>
          </p:txBody>
        </p:sp>
        <p:sp>
          <p:nvSpPr>
            <p:cNvPr id="72744" name="Line 40"/>
            <p:cNvSpPr>
              <a:spLocks noChangeShapeType="1"/>
            </p:cNvSpPr>
            <p:nvPr/>
          </p:nvSpPr>
          <p:spPr bwMode="auto">
            <a:xfrm>
              <a:off x="864" y="1752"/>
              <a:ext cx="192" cy="0"/>
            </a:xfrm>
            <a:prstGeom prst="line">
              <a:avLst/>
            </a:prstGeom>
            <a:noFill/>
            <a:ln w="9525">
              <a:solidFill>
                <a:srgbClr val="FF3300"/>
              </a:solidFill>
              <a:round/>
              <a:headEnd/>
              <a:tailEnd/>
            </a:ln>
            <a:effectLst/>
          </p:spPr>
          <p:txBody>
            <a:bodyPr/>
            <a:lstStyle/>
            <a:p>
              <a:endParaRPr lang="zh-CN" altLang="en-US"/>
            </a:p>
          </p:txBody>
        </p:sp>
        <p:sp>
          <p:nvSpPr>
            <p:cNvPr id="72745" name="Oval 41"/>
            <p:cNvSpPr>
              <a:spLocks noChangeArrowheads="1"/>
            </p:cNvSpPr>
            <p:nvPr/>
          </p:nvSpPr>
          <p:spPr bwMode="auto">
            <a:xfrm>
              <a:off x="1056" y="1728"/>
              <a:ext cx="48" cy="4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graphicFrame>
          <p:nvGraphicFramePr>
            <p:cNvPr id="72746" name="Object 42"/>
            <p:cNvGraphicFramePr>
              <a:graphicFrameLocks noChangeAspect="1"/>
            </p:cNvGraphicFramePr>
            <p:nvPr/>
          </p:nvGraphicFramePr>
          <p:xfrm>
            <a:off x="1632" y="2256"/>
            <a:ext cx="160" cy="192"/>
          </p:xfrm>
          <a:graphic>
            <a:graphicData uri="http://schemas.openxmlformats.org/presentationml/2006/ole">
              <mc:AlternateContent xmlns:mc="http://schemas.openxmlformats.org/markup-compatibility/2006">
                <mc:Choice xmlns:v="urn:schemas-microsoft-com:vml" Requires="v">
                  <p:oleObj spid="_x0000_s190535" name="Equation" r:id="rId30" imgW="190440" imgH="228600" progId="Equation.3">
                    <p:embed/>
                  </p:oleObj>
                </mc:Choice>
                <mc:Fallback>
                  <p:oleObj name="Equation" r:id="rId30" imgW="190440" imgH="228600" progId="Equation.3">
                    <p:embed/>
                    <p:pic>
                      <p:nvPicPr>
                        <p:cNvPr id="0" name="Picture 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32" y="2256"/>
                          <a:ext cx="16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2747" name="Text Box 43"/>
          <p:cNvSpPr txBox="1">
            <a:spLocks noChangeArrowheads="1"/>
          </p:cNvSpPr>
          <p:nvPr/>
        </p:nvSpPr>
        <p:spPr bwMode="auto">
          <a:xfrm>
            <a:off x="755650" y="5516563"/>
            <a:ext cx="4392613" cy="830997"/>
          </a:xfrm>
          <a:prstGeom prst="rect">
            <a:avLst/>
          </a:prstGeom>
          <a:noFill/>
          <a:ln w="9525">
            <a:noFill/>
            <a:miter lim="800000"/>
            <a:headEnd/>
            <a:tailEnd/>
          </a:ln>
          <a:effectLst/>
        </p:spPr>
        <p:txBody>
          <a:bodyPr>
            <a:spAutoFit/>
          </a:bodyPr>
          <a:lstStyle/>
          <a:p>
            <a:pPr>
              <a:spcBef>
                <a:spcPct val="50000"/>
              </a:spcBef>
            </a:pPr>
            <a:r>
              <a:rPr lang="en-US" altLang="zh-CN" sz="2400" b="1" dirty="0"/>
              <a:t>    </a:t>
            </a:r>
            <a:r>
              <a:rPr lang="en-US" altLang="zh-CN" sz="2400" b="1" dirty="0" smtClean="0"/>
              <a:t>  </a:t>
            </a:r>
            <a:r>
              <a:rPr lang="zh-CN" altLang="en-US" sz="2400" b="1" dirty="0" smtClean="0"/>
              <a:t>通带</a:t>
            </a:r>
            <a:r>
              <a:rPr lang="zh-CN" altLang="en-US" sz="2400" b="1" dirty="0"/>
              <a:t>放大倍数决定一个电阻组成的负反馈网络。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27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27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27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out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outVertical)">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7271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p:cTn id="48" dur="500" fill="hold"/>
                                        <p:tgtEl>
                                          <p:spTgt spid="2"/>
                                        </p:tgtEl>
                                        <p:attrNameLst>
                                          <p:attrName>ppt_w</p:attrName>
                                        </p:attrNameLst>
                                      </p:cBhvr>
                                      <p:tavLst>
                                        <p:tav tm="0">
                                          <p:val>
                                            <p:fltVal val="0"/>
                                          </p:val>
                                        </p:tav>
                                        <p:tav tm="100000">
                                          <p:val>
                                            <p:strVal val="#ppt_w"/>
                                          </p:val>
                                        </p:tav>
                                      </p:tavLst>
                                    </p:anim>
                                    <p:anim calcmode="lin" valueType="num">
                                      <p:cBhvr>
                                        <p:cTn id="49"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down)">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95288" y="836613"/>
            <a:ext cx="7848600" cy="457200"/>
          </a:xfrm>
        </p:spPr>
        <p:txBody>
          <a:bodyPr/>
          <a:lstStyle/>
          <a:p>
            <a:pPr algn="l"/>
            <a:r>
              <a:rPr lang="zh-CN" altLang="en-US" sz="3200">
                <a:ea typeface="华文行楷" pitchFamily="2" charset="-122"/>
              </a:rPr>
              <a:t>运算电路与有源滤波器的比较</a:t>
            </a:r>
          </a:p>
        </p:txBody>
      </p:sp>
      <p:sp>
        <p:nvSpPr>
          <p:cNvPr id="74755" name="Rectangle 3"/>
          <p:cNvSpPr>
            <a:spLocks noGrp="1" noChangeArrowheads="1"/>
          </p:cNvSpPr>
          <p:nvPr>
            <p:ph type="body" idx="1"/>
          </p:nvPr>
        </p:nvSpPr>
        <p:spPr>
          <a:xfrm>
            <a:off x="755650" y="1268413"/>
            <a:ext cx="8031192" cy="5334000"/>
          </a:xfrm>
          <a:noFill/>
          <a:ln/>
        </p:spPr>
        <p:txBody>
          <a:bodyPr/>
          <a:lstStyle/>
          <a:p>
            <a:pPr>
              <a:lnSpc>
                <a:spcPct val="90000"/>
              </a:lnSpc>
            </a:pPr>
            <a:r>
              <a:rPr lang="zh-CN" altLang="en-US" sz="2800" b="1" dirty="0"/>
              <a:t>相同之处</a:t>
            </a:r>
          </a:p>
          <a:p>
            <a:pPr lvl="1">
              <a:lnSpc>
                <a:spcPct val="90000"/>
              </a:lnSpc>
            </a:pPr>
            <a:r>
              <a:rPr lang="zh-CN" altLang="en-US" sz="2400" b="1" dirty="0"/>
              <a:t>电路中均引入深度负反馈，因而集成运放均工作在线性区。</a:t>
            </a:r>
          </a:p>
          <a:p>
            <a:pPr lvl="1">
              <a:lnSpc>
                <a:spcPct val="90000"/>
              </a:lnSpc>
            </a:pPr>
            <a:r>
              <a:rPr lang="zh-CN" altLang="en-US" sz="2400" b="1" dirty="0"/>
              <a:t>均具有“虚短”和“虚断”的特点，均可用节点电流法求解电路。</a:t>
            </a:r>
          </a:p>
          <a:p>
            <a:pPr>
              <a:lnSpc>
                <a:spcPct val="90000"/>
              </a:lnSpc>
            </a:pPr>
            <a:r>
              <a:rPr lang="zh-CN" altLang="en-US" sz="2800" b="1" dirty="0"/>
              <a:t>不同之处</a:t>
            </a:r>
          </a:p>
          <a:p>
            <a:pPr lvl="1">
              <a:lnSpc>
                <a:spcPct val="90000"/>
              </a:lnSpc>
            </a:pPr>
            <a:r>
              <a:rPr lang="zh-CN" altLang="en-US" sz="2400" b="1" dirty="0"/>
              <a:t>运算电路研究的是时域问题，有源滤波电路研究的是频域问题；测试时，前者是在输入信号频率不变或直流信号下测量输出电压与输入电压有效值或幅值的关系，后者是在输入电压幅值不变的情况下测量输出电压幅值与输入电压频率的关系。</a:t>
            </a:r>
          </a:p>
          <a:p>
            <a:pPr lvl="1">
              <a:lnSpc>
                <a:spcPct val="90000"/>
              </a:lnSpc>
            </a:pPr>
            <a:r>
              <a:rPr lang="zh-CN" altLang="en-US" sz="2400" b="1" dirty="0"/>
              <a:t>运算电路用运算关系式描述输出电压与输入电压的关系，有源滤波器用电压放大倍数的幅频特性描述滤波特性。</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left)">
                                      <p:cBhvr>
                                        <p:cTn id="7" dur="500"/>
                                        <p:tgtEl>
                                          <p:spTgt spid="747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4755">
                                            <p:txEl>
                                              <p:pRg st="1" end="1"/>
                                            </p:txEl>
                                          </p:spTgt>
                                        </p:tgtEl>
                                        <p:attrNameLst>
                                          <p:attrName>style.visibility</p:attrName>
                                        </p:attrNameLst>
                                      </p:cBhvr>
                                      <p:to>
                                        <p:strVal val="visible"/>
                                      </p:to>
                                    </p:set>
                                    <p:animEffect transition="in" filter="wipe(left)">
                                      <p:cBhvr>
                                        <p:cTn id="10" dur="500"/>
                                        <p:tgtEl>
                                          <p:spTgt spid="7475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Effect transition="in" filter="wipe(left)">
                                      <p:cBhvr>
                                        <p:cTn id="13" dur="500"/>
                                        <p:tgtEl>
                                          <p:spTgt spid="747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4755">
                                            <p:txEl>
                                              <p:pRg st="3" end="3"/>
                                            </p:txEl>
                                          </p:spTgt>
                                        </p:tgtEl>
                                        <p:attrNameLst>
                                          <p:attrName>style.visibility</p:attrName>
                                        </p:attrNameLst>
                                      </p:cBhvr>
                                      <p:to>
                                        <p:strVal val="visible"/>
                                      </p:to>
                                    </p:set>
                                    <p:animEffect transition="in" filter="wipe(left)">
                                      <p:cBhvr>
                                        <p:cTn id="18" dur="500"/>
                                        <p:tgtEl>
                                          <p:spTgt spid="7475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4755">
                                            <p:txEl>
                                              <p:pRg st="4" end="4"/>
                                            </p:txEl>
                                          </p:spTgt>
                                        </p:tgtEl>
                                        <p:attrNameLst>
                                          <p:attrName>style.visibility</p:attrName>
                                        </p:attrNameLst>
                                      </p:cBhvr>
                                      <p:to>
                                        <p:strVal val="visible"/>
                                      </p:to>
                                    </p:set>
                                    <p:animEffect transition="in" filter="wipe(left)">
                                      <p:cBhvr>
                                        <p:cTn id="21" dur="500"/>
                                        <p:tgtEl>
                                          <p:spTgt spid="7475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4755">
                                            <p:txEl>
                                              <p:pRg st="5" end="5"/>
                                            </p:txEl>
                                          </p:spTgt>
                                        </p:tgtEl>
                                        <p:attrNameLst>
                                          <p:attrName>style.visibility</p:attrName>
                                        </p:attrNameLst>
                                      </p:cBhvr>
                                      <p:to>
                                        <p:strVal val="visible"/>
                                      </p:to>
                                    </p:set>
                                    <p:animEffect transition="in" filter="wipe(left)">
                                      <p:cBhvr>
                                        <p:cTn id="24" dur="500"/>
                                        <p:tgtEl>
                                          <p:spTgt spid="74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2"/>
          <p:cNvGraphicFramePr>
            <a:graphicFrameLocks noChangeAspect="1"/>
          </p:cNvGraphicFramePr>
          <p:nvPr/>
        </p:nvGraphicFramePr>
        <p:xfrm>
          <a:off x="755650" y="4076700"/>
          <a:ext cx="6096000" cy="2076450"/>
        </p:xfrm>
        <a:graphic>
          <a:graphicData uri="http://schemas.openxmlformats.org/presentationml/2006/ole">
            <mc:AlternateContent xmlns:mc="http://schemas.openxmlformats.org/markup-compatibility/2006">
              <mc:Choice xmlns:v="urn:schemas-microsoft-com:vml" Requires="v">
                <p:oleObj spid="_x0000_s191514" name="Photo Editor 照片" r:id="rId3" imgW="21609524" imgH="7361905" progId="">
                  <p:embed/>
                </p:oleObj>
              </mc:Choice>
              <mc:Fallback>
                <p:oleObj name="Photo Editor 照片" r:id="rId3" imgW="21609524" imgH="736190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076700"/>
                        <a:ext cx="60960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3" name="Object 3"/>
          <p:cNvGraphicFramePr>
            <a:graphicFrameLocks noChangeAspect="1"/>
          </p:cNvGraphicFramePr>
          <p:nvPr/>
        </p:nvGraphicFramePr>
        <p:xfrm>
          <a:off x="652463" y="1417638"/>
          <a:ext cx="4419600" cy="2425700"/>
        </p:xfrm>
        <a:graphic>
          <a:graphicData uri="http://schemas.openxmlformats.org/presentationml/2006/ole">
            <mc:AlternateContent xmlns:mc="http://schemas.openxmlformats.org/markup-compatibility/2006">
              <mc:Choice xmlns:v="urn:schemas-microsoft-com:vml" Requires="v">
                <p:oleObj spid="_x0000_s191515" name="Photo Editor 照片" r:id="rId5" imgW="14980952" imgH="8221223" progId="">
                  <p:embed/>
                </p:oleObj>
              </mc:Choice>
              <mc:Fallback>
                <p:oleObj name="Photo Editor 照片" r:id="rId5" imgW="14980952" imgH="8221223"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463" y="1417638"/>
                        <a:ext cx="4419600" cy="242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4" name="AutoShape 4"/>
          <p:cNvSpPr>
            <a:spLocks/>
          </p:cNvSpPr>
          <p:nvPr/>
        </p:nvSpPr>
        <p:spPr bwMode="auto">
          <a:xfrm>
            <a:off x="576263" y="1493838"/>
            <a:ext cx="1627187" cy="436562"/>
          </a:xfrm>
          <a:prstGeom prst="borderCallout1">
            <a:avLst>
              <a:gd name="adj1" fmla="val 26181"/>
              <a:gd name="adj2" fmla="val 104685"/>
              <a:gd name="adj3" fmla="val 133093"/>
              <a:gd name="adj4" fmla="val 116292"/>
            </a:avLst>
          </a:prstGeom>
          <a:solidFill>
            <a:srgbClr val="66FFFF"/>
          </a:solidFill>
          <a:ln w="19050">
            <a:solidFill>
              <a:srgbClr val="FF3300"/>
            </a:solidFill>
            <a:miter lim="800000"/>
            <a:headEnd/>
            <a:tailEnd/>
          </a:ln>
          <a:effectLst/>
        </p:spPr>
        <p:txBody>
          <a:bodyPr/>
          <a:lstStyle/>
          <a:p>
            <a:pPr algn="ctr"/>
            <a:r>
              <a:rPr lang="zh-CN" altLang="en-US" sz="2400" b="1"/>
              <a:t>双</a:t>
            </a:r>
            <a:r>
              <a:rPr lang="en-US" altLang="zh-CN" sz="2400" b="1">
                <a:latin typeface="Times New Roman" pitchFamily="18" charset="0"/>
              </a:rPr>
              <a:t>T</a:t>
            </a:r>
            <a:r>
              <a:rPr lang="zh-CN" altLang="en-US" sz="2400" b="1"/>
              <a:t>网络</a:t>
            </a:r>
          </a:p>
        </p:txBody>
      </p:sp>
      <p:graphicFrame>
        <p:nvGraphicFramePr>
          <p:cNvPr id="76805" name="Object 5"/>
          <p:cNvGraphicFramePr>
            <a:graphicFrameLocks noChangeAspect="1"/>
          </p:cNvGraphicFramePr>
          <p:nvPr/>
        </p:nvGraphicFramePr>
        <p:xfrm>
          <a:off x="3243263" y="3170238"/>
          <a:ext cx="1371600" cy="744537"/>
        </p:xfrm>
        <a:graphic>
          <a:graphicData uri="http://schemas.openxmlformats.org/presentationml/2006/ole">
            <mc:AlternateContent xmlns:mc="http://schemas.openxmlformats.org/markup-compatibility/2006">
              <mc:Choice xmlns:v="urn:schemas-microsoft-com:vml" Requires="v">
                <p:oleObj spid="_x0000_s191516" name="Equation" r:id="rId7" imgW="723600" imgH="393480" progId="Equation.3">
                  <p:embed/>
                </p:oleObj>
              </mc:Choice>
              <mc:Fallback>
                <p:oleObj name="Equation" r:id="rId7" imgW="72360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3263" y="3170238"/>
                        <a:ext cx="1371600" cy="744537"/>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76806" name="Text Box 6"/>
          <p:cNvSpPr txBox="1">
            <a:spLocks noChangeArrowheads="1"/>
          </p:cNvSpPr>
          <p:nvPr/>
        </p:nvSpPr>
        <p:spPr bwMode="auto">
          <a:xfrm>
            <a:off x="900113" y="6165850"/>
            <a:ext cx="4681537"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A</a:t>
            </a:r>
            <a:r>
              <a:rPr kumimoji="1" lang="en-US" altLang="zh-CN" sz="2400" b="1" baseline="-25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a:t>
            </a:r>
            <a:r>
              <a:rPr kumimoji="1" lang="en-US" altLang="zh-CN" sz="2400" b="1" baseline="-25000">
                <a:latin typeface="Times New Roman" pitchFamily="18" charset="0"/>
              </a:rPr>
              <a:t>2</a:t>
            </a:r>
            <a:r>
              <a:rPr kumimoji="1" lang="zh-CN" altLang="en-US" sz="2400" b="1">
                <a:latin typeface="Times New Roman" pitchFamily="18" charset="0"/>
              </a:rPr>
              <a:t>各组成什么电路？</a:t>
            </a:r>
          </a:p>
        </p:txBody>
      </p:sp>
      <p:graphicFrame>
        <p:nvGraphicFramePr>
          <p:cNvPr id="76807" name="Object 7"/>
          <p:cNvGraphicFramePr>
            <a:graphicFrameLocks noChangeAspect="1"/>
          </p:cNvGraphicFramePr>
          <p:nvPr/>
        </p:nvGraphicFramePr>
        <p:xfrm>
          <a:off x="6877050" y="4365625"/>
          <a:ext cx="1981200" cy="508000"/>
        </p:xfrm>
        <a:graphic>
          <a:graphicData uri="http://schemas.openxmlformats.org/presentationml/2006/ole">
            <mc:AlternateContent xmlns:mc="http://schemas.openxmlformats.org/markup-compatibility/2006">
              <mc:Choice xmlns:v="urn:schemas-microsoft-com:vml" Requires="v">
                <p:oleObj spid="_x0000_s191517" name="Equation" r:id="rId9" imgW="939600" imgH="241200" progId="Equation.3">
                  <p:embed/>
                </p:oleObj>
              </mc:Choice>
              <mc:Fallback>
                <p:oleObj name="Equation" r:id="rId9" imgW="939600" imgH="2412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7050" y="4365625"/>
                        <a:ext cx="1981200" cy="508000"/>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76808" name="Text Box 8"/>
          <p:cNvSpPr txBox="1">
            <a:spLocks noChangeArrowheads="1"/>
          </p:cNvSpPr>
          <p:nvPr/>
        </p:nvSpPr>
        <p:spPr bwMode="auto">
          <a:xfrm>
            <a:off x="4859338" y="6165850"/>
            <a:ext cx="1752600" cy="466725"/>
          </a:xfrm>
          <a:prstGeom prst="rect">
            <a:avLst/>
          </a:prstGeom>
          <a:solidFill>
            <a:srgbClr val="66FFFF"/>
          </a:solidFill>
          <a:ln w="9525">
            <a:solidFill>
              <a:srgbClr val="FF3300"/>
            </a:solidFill>
            <a:miter lim="800000"/>
            <a:headEnd/>
            <a:tailEnd/>
          </a:ln>
          <a:effectLst/>
        </p:spPr>
        <p:txBody>
          <a:bodyPr>
            <a:spAutoFit/>
          </a:bodyPr>
          <a:lstStyle/>
          <a:p>
            <a:pPr>
              <a:spcBef>
                <a:spcPct val="50000"/>
              </a:spcBef>
            </a:pPr>
            <a:r>
              <a:rPr kumimoji="1" lang="zh-CN" altLang="en-US" sz="2400" b="1">
                <a:latin typeface="Times New Roman" pitchFamily="18" charset="0"/>
              </a:rPr>
              <a:t>电路为</a:t>
            </a:r>
            <a:r>
              <a:rPr kumimoji="1" lang="en-US" altLang="zh-CN" sz="2400" b="1">
                <a:latin typeface="Times New Roman" pitchFamily="18" charset="0"/>
              </a:rPr>
              <a:t>LPF</a:t>
            </a:r>
          </a:p>
        </p:txBody>
      </p:sp>
      <p:sp>
        <p:nvSpPr>
          <p:cNvPr id="76809" name="Rectangle 9"/>
          <p:cNvSpPr>
            <a:spLocks noGrp="1" noChangeArrowheads="1"/>
          </p:cNvSpPr>
          <p:nvPr>
            <p:ph type="title"/>
          </p:nvPr>
        </p:nvSpPr>
        <p:spPr>
          <a:xfrm>
            <a:off x="250825" y="836613"/>
            <a:ext cx="7772400" cy="503237"/>
          </a:xfrm>
        </p:spPr>
        <p:txBody>
          <a:bodyPr/>
          <a:lstStyle/>
          <a:p>
            <a:pPr algn="l"/>
            <a:r>
              <a:rPr lang="zh-CN" altLang="en-US" sz="3200">
                <a:solidFill>
                  <a:schemeClr val="tx1"/>
                </a:solidFill>
                <a:ea typeface="华文行楷" pitchFamily="2" charset="-122"/>
              </a:rPr>
              <a:t>讨论二</a:t>
            </a:r>
            <a:r>
              <a:rPr lang="zh-CN" altLang="en-US" sz="2800" b="1">
                <a:solidFill>
                  <a:schemeClr val="tx1"/>
                </a:solidFill>
              </a:rPr>
              <a:t>：图示电路是哪种有源滤波器？</a:t>
            </a:r>
          </a:p>
        </p:txBody>
      </p:sp>
      <p:sp>
        <p:nvSpPr>
          <p:cNvPr id="76810" name="Rectangle 10"/>
          <p:cNvSpPr>
            <a:spLocks noChangeArrowheads="1"/>
          </p:cNvSpPr>
          <p:nvPr/>
        </p:nvSpPr>
        <p:spPr bwMode="auto">
          <a:xfrm>
            <a:off x="1109663" y="2103438"/>
            <a:ext cx="2057400" cy="1752600"/>
          </a:xfrm>
          <a:prstGeom prst="rect">
            <a:avLst/>
          </a:prstGeom>
          <a:noFill/>
          <a:ln w="19050">
            <a:solidFill>
              <a:srgbClr val="FF3300"/>
            </a:solidFill>
            <a:prstDash val="dash"/>
            <a:miter lim="800000"/>
            <a:headEnd/>
            <a:tailEnd/>
          </a:ln>
          <a:effectLst/>
        </p:spPr>
        <p:txBody>
          <a:bodyPr wrap="none" anchor="ctr"/>
          <a:lstStyle/>
          <a:p>
            <a:endParaRPr lang="zh-CN" altLang="en-US"/>
          </a:p>
        </p:txBody>
      </p:sp>
      <p:graphicFrame>
        <p:nvGraphicFramePr>
          <p:cNvPr id="76811" name="Object 11"/>
          <p:cNvGraphicFramePr>
            <a:graphicFrameLocks noChangeAspect="1"/>
          </p:cNvGraphicFramePr>
          <p:nvPr/>
        </p:nvGraphicFramePr>
        <p:xfrm>
          <a:off x="5219700" y="1268413"/>
          <a:ext cx="3276600" cy="2722562"/>
        </p:xfrm>
        <a:graphic>
          <a:graphicData uri="http://schemas.openxmlformats.org/presentationml/2006/ole">
            <mc:AlternateContent xmlns:mc="http://schemas.openxmlformats.org/markup-compatibility/2006">
              <mc:Choice xmlns:v="urn:schemas-microsoft-com:vml" Requires="v">
                <p:oleObj spid="_x0000_s191518" name="Photo Editor 照片" r:id="rId11" imgW="13761905" imgH="11438095" progId="">
                  <p:embed/>
                </p:oleObj>
              </mc:Choice>
              <mc:Fallback>
                <p:oleObj name="Photo Editor 照片" r:id="rId11" imgW="13761905" imgH="11438095"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9700" y="1268413"/>
                        <a:ext cx="3276600" cy="272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12" name="Object 12"/>
          <p:cNvGraphicFramePr>
            <a:graphicFrameLocks noGrp="1" noChangeAspect="1"/>
          </p:cNvGraphicFramePr>
          <p:nvPr>
            <p:ph idx="1"/>
          </p:nvPr>
        </p:nvGraphicFramePr>
        <p:xfrm>
          <a:off x="6877050" y="4941888"/>
          <a:ext cx="2016125" cy="1158875"/>
        </p:xfrm>
        <a:graphic>
          <a:graphicData uri="http://schemas.openxmlformats.org/presentationml/2006/ole">
            <mc:AlternateContent xmlns:mc="http://schemas.openxmlformats.org/markup-compatibility/2006">
              <mc:Choice xmlns:v="urn:schemas-microsoft-com:vml" Requires="v">
                <p:oleObj spid="_x0000_s191519" name="公式" r:id="rId13" imgW="1015920" imgH="583920" progId="Equation.3">
                  <p:embed/>
                </p:oleObj>
              </mc:Choice>
              <mc:Fallback>
                <p:oleObj name="公式" r:id="rId13" imgW="1015920" imgH="583920" progId="Equation.3">
                  <p:embed/>
                  <p:pic>
                    <p:nvPicPr>
                      <p:cNvPr id="0" name="Picture 7"/>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7050" y="4941888"/>
                        <a:ext cx="201612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10"/>
                                        </p:tgtEl>
                                        <p:attrNameLst>
                                          <p:attrName>style.visibility</p:attrName>
                                        </p:attrNameLst>
                                      </p:cBhvr>
                                      <p:to>
                                        <p:strVal val="visible"/>
                                      </p:to>
                                    </p:set>
                                    <p:animEffect transition="in" filter="wipe(left)">
                                      <p:cBhvr>
                                        <p:cTn id="7" dur="500"/>
                                        <p:tgtEl>
                                          <p:spTgt spid="768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680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6811"/>
                                        </p:tgtEl>
                                        <p:attrNameLst>
                                          <p:attrName>style.visibility</p:attrName>
                                        </p:attrNameLst>
                                      </p:cBhvr>
                                      <p:to>
                                        <p:strVal val="visible"/>
                                      </p:to>
                                    </p:set>
                                    <p:animEffect transition="in" filter="blinds(horizontal)">
                                      <p:cBhvr>
                                        <p:cTn id="16" dur="500"/>
                                        <p:tgtEl>
                                          <p:spTgt spid="768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68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76802"/>
                                        </p:tgtEl>
                                        <p:attrNameLst>
                                          <p:attrName>style.visibility</p:attrName>
                                        </p:attrNameLst>
                                      </p:cBhvr>
                                      <p:to>
                                        <p:strVal val="visible"/>
                                      </p:to>
                                    </p:set>
                                    <p:animEffect transition="in" filter="checkerboard(across)">
                                      <p:cBhvr>
                                        <p:cTn id="25" dur="500"/>
                                        <p:tgtEl>
                                          <p:spTgt spid="7680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6806">
                                            <p:txEl>
                                              <p:pRg st="0" end="0"/>
                                            </p:txEl>
                                          </p:spTgt>
                                        </p:tgtEl>
                                        <p:attrNameLst>
                                          <p:attrName>style.visibility</p:attrName>
                                        </p:attrNameLst>
                                      </p:cBhvr>
                                      <p:to>
                                        <p:strVal val="visible"/>
                                      </p:to>
                                    </p:set>
                                    <p:animEffect transition="in" filter="wipe(left)">
                                      <p:cBhvr>
                                        <p:cTn id="30" dur="500"/>
                                        <p:tgtEl>
                                          <p:spTgt spid="7680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6807"/>
                                        </p:tgtEl>
                                        <p:attrNameLst>
                                          <p:attrName>style.visibility</p:attrName>
                                        </p:attrNameLst>
                                      </p:cBhvr>
                                      <p:to>
                                        <p:strVal val="visible"/>
                                      </p:to>
                                    </p:set>
                                    <p:animEffect transition="in" filter="wipe(left)">
                                      <p:cBhvr>
                                        <p:cTn id="35" dur="500"/>
                                        <p:tgtEl>
                                          <p:spTgt spid="7680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6812"/>
                                        </p:tgtEl>
                                        <p:attrNameLst>
                                          <p:attrName>style.visibility</p:attrName>
                                        </p:attrNameLst>
                                      </p:cBhvr>
                                      <p:to>
                                        <p:strVal val="visible"/>
                                      </p:to>
                                    </p:set>
                                    <p:animEffect transition="in" filter="wipe(left)">
                                      <p:cBhvr>
                                        <p:cTn id="40" dur="500"/>
                                        <p:tgtEl>
                                          <p:spTgt spid="768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6808"/>
                                        </p:tgtEl>
                                        <p:attrNameLst>
                                          <p:attrName>style.visibility</p:attrName>
                                        </p:attrNameLst>
                                      </p:cBhvr>
                                      <p:to>
                                        <p:strVal val="visible"/>
                                      </p:to>
                                    </p:set>
                                    <p:animEffect transition="in" filter="wipe(left)">
                                      <p:cBhvr>
                                        <p:cTn id="45" dur="500"/>
                                        <p:tgtEl>
                                          <p:spTgt spid="76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nimBg="1" autoUpdateAnimBg="0"/>
      <p:bldP spid="76806" grpId="0" build="p" autoUpdateAnimBg="0"/>
      <p:bldP spid="76808" grpId="0" animBg="1" autoUpdateAnimBg="0"/>
      <p:bldP spid="768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23850" y="692150"/>
            <a:ext cx="8462992" cy="1403350"/>
          </a:xfrm>
          <a:noFill/>
        </p:spPr>
        <p:txBody>
          <a:bodyPr/>
          <a:lstStyle/>
          <a:p>
            <a:pPr algn="l"/>
            <a:r>
              <a:rPr lang="zh-CN" altLang="en-US" sz="3200" dirty="0">
                <a:solidFill>
                  <a:schemeClr val="tx1"/>
                </a:solidFill>
                <a:ea typeface="华文行楷" pitchFamily="2" charset="-122"/>
              </a:rPr>
              <a:t>讨论三</a:t>
            </a:r>
            <a:r>
              <a:rPr lang="zh-CN" altLang="en-US" sz="2800" b="1" dirty="0">
                <a:solidFill>
                  <a:schemeClr val="tx1"/>
                </a:solidFill>
              </a:rPr>
              <a:t>：</a:t>
            </a:r>
            <a:br>
              <a:rPr lang="zh-CN" altLang="en-US" sz="2800" b="1" dirty="0">
                <a:solidFill>
                  <a:schemeClr val="tx1"/>
                </a:solidFill>
              </a:rPr>
            </a:br>
            <a:r>
              <a:rPr lang="zh-CN" altLang="en-US" sz="2800" b="1" dirty="0">
                <a:solidFill>
                  <a:schemeClr val="tx1"/>
                </a:solidFill>
              </a:rPr>
              <a:t>    </a:t>
            </a:r>
            <a:r>
              <a:rPr lang="zh-CN" altLang="en-US" sz="2800" b="1" dirty="0" smtClean="0">
                <a:solidFill>
                  <a:schemeClr val="tx1"/>
                </a:solidFill>
              </a:rPr>
              <a:t>  </a:t>
            </a:r>
            <a:r>
              <a:rPr lang="zh-CN" altLang="en-US" sz="2400" b="1" dirty="0" smtClean="0">
                <a:solidFill>
                  <a:schemeClr val="tx1"/>
                </a:solidFill>
              </a:rPr>
              <a:t>通过</a:t>
            </a:r>
            <a:r>
              <a:rPr lang="en-US" altLang="zh-CN" sz="2400" b="1" dirty="0" err="1">
                <a:solidFill>
                  <a:schemeClr val="tx1"/>
                </a:solidFill>
                <a:latin typeface="Times New Roman" pitchFamily="18" charset="0"/>
                <a:cs typeface="Times New Roman" pitchFamily="18" charset="0"/>
              </a:rPr>
              <a:t>MultisimAC</a:t>
            </a:r>
            <a:r>
              <a:rPr lang="zh-CN" altLang="en-US" sz="2400" b="1" dirty="0">
                <a:solidFill>
                  <a:schemeClr val="tx1"/>
                </a:solidFill>
              </a:rPr>
              <a:t>分析判断图示电路为哪种有源滤波器？设</a:t>
            </a:r>
            <a:r>
              <a:rPr lang="en-US" altLang="zh-CN" sz="2400" b="1" i="1" dirty="0">
                <a:solidFill>
                  <a:schemeClr val="tx1"/>
                </a:solidFill>
                <a:latin typeface="Times New Roman" pitchFamily="18" charset="0"/>
              </a:rPr>
              <a:t>R</a:t>
            </a:r>
            <a:r>
              <a:rPr lang="en-US" altLang="zh-CN" sz="2400" b="1" baseline="-25000" dirty="0">
                <a:solidFill>
                  <a:schemeClr val="tx1"/>
                </a:solidFill>
                <a:latin typeface="Times New Roman" pitchFamily="18" charset="0"/>
              </a:rPr>
              <a:t>1</a:t>
            </a:r>
            <a:r>
              <a:rPr lang="en-US" altLang="zh-CN" sz="2400" b="1" dirty="0">
                <a:solidFill>
                  <a:schemeClr val="tx1"/>
                </a:solidFill>
                <a:latin typeface="Times New Roman" pitchFamily="18" charset="0"/>
              </a:rPr>
              <a:t>=</a:t>
            </a:r>
            <a:r>
              <a:rPr lang="en-US" altLang="zh-CN" sz="2400" b="1" i="1" dirty="0">
                <a:solidFill>
                  <a:schemeClr val="tx1"/>
                </a:solidFill>
                <a:latin typeface="Times New Roman" pitchFamily="18" charset="0"/>
              </a:rPr>
              <a:t>R</a:t>
            </a:r>
            <a:r>
              <a:rPr lang="en-US" altLang="zh-CN" sz="2400" b="1" baseline="-25000" dirty="0">
                <a:solidFill>
                  <a:schemeClr val="tx1"/>
                </a:solidFill>
                <a:latin typeface="Times New Roman" pitchFamily="18" charset="0"/>
              </a:rPr>
              <a:t>3</a:t>
            </a:r>
            <a:r>
              <a:rPr lang="en-US" altLang="zh-CN" sz="2400" b="1" dirty="0">
                <a:solidFill>
                  <a:schemeClr val="tx1"/>
                </a:solidFill>
                <a:latin typeface="Times New Roman" pitchFamily="18" charset="0"/>
              </a:rPr>
              <a:t>=10kΩ</a:t>
            </a:r>
            <a:r>
              <a:rPr lang="zh-CN" altLang="en-US" sz="2400" b="1" dirty="0">
                <a:solidFill>
                  <a:schemeClr val="tx1"/>
                </a:solidFill>
                <a:latin typeface="Times New Roman" pitchFamily="18" charset="0"/>
              </a:rPr>
              <a:t>，</a:t>
            </a:r>
            <a:r>
              <a:rPr lang="en-US" altLang="zh-CN" sz="2400" b="1" dirty="0">
                <a:solidFill>
                  <a:schemeClr val="tx1"/>
                </a:solidFill>
                <a:latin typeface="Times New Roman" pitchFamily="18" charset="0"/>
              </a:rPr>
              <a:t>C=1000pF</a:t>
            </a:r>
            <a:r>
              <a:rPr lang="zh-CN" altLang="en-US" sz="2400" b="1" dirty="0">
                <a:solidFill>
                  <a:schemeClr val="tx1"/>
                </a:solidFill>
                <a:latin typeface="Times New Roman" pitchFamily="18" charset="0"/>
              </a:rPr>
              <a:t>。</a:t>
            </a:r>
          </a:p>
        </p:txBody>
      </p:sp>
      <p:graphicFrame>
        <p:nvGraphicFramePr>
          <p:cNvPr id="78852" name="Object 4"/>
          <p:cNvGraphicFramePr>
            <a:graphicFrameLocks noGrp="1" noChangeAspect="1"/>
          </p:cNvGraphicFramePr>
          <p:nvPr>
            <p:ph sz="half" idx="1"/>
          </p:nvPr>
        </p:nvGraphicFramePr>
        <p:xfrm>
          <a:off x="250825" y="2276475"/>
          <a:ext cx="4465638" cy="1522413"/>
        </p:xfrm>
        <a:graphic>
          <a:graphicData uri="http://schemas.openxmlformats.org/presentationml/2006/ole">
            <mc:AlternateContent xmlns:mc="http://schemas.openxmlformats.org/markup-compatibility/2006">
              <mc:Choice xmlns:v="urn:schemas-microsoft-com:vml" Requires="v">
                <p:oleObj spid="_x0000_s192518" name="Photo Editor 照片" r:id="rId3" imgW="21609524" imgH="7361905" progId="">
                  <p:embed/>
                </p:oleObj>
              </mc:Choice>
              <mc:Fallback>
                <p:oleObj name="Photo Editor 照片" r:id="rId3" imgW="21609524" imgH="736190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276475"/>
                        <a:ext cx="4465638"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8854" name="Picture 6"/>
          <p:cNvPicPr>
            <a:picLocks noGrp="1" noChangeAspect="1" noChangeArrowheads="1"/>
          </p:cNvPicPr>
          <p:nvPr>
            <p:ph sz="quarter" idx="2"/>
          </p:nvPr>
        </p:nvPicPr>
        <p:blipFill>
          <a:blip r:embed="rId5"/>
          <a:srcRect l="19110" t="17302" r="33234" b="21265"/>
          <a:stretch>
            <a:fillRect/>
          </a:stretch>
        </p:blipFill>
        <p:spPr>
          <a:xfrm>
            <a:off x="4859338" y="1989138"/>
            <a:ext cx="4284662" cy="3656012"/>
          </a:xfrm>
          <a:noFill/>
          <a:ln/>
        </p:spPr>
      </p:pic>
      <p:pic>
        <p:nvPicPr>
          <p:cNvPr id="78856" name="Picture 8"/>
          <p:cNvPicPr>
            <a:picLocks noGrp="1" noChangeAspect="1" noChangeArrowheads="1"/>
          </p:cNvPicPr>
          <p:nvPr>
            <p:ph sz="quarter" idx="3"/>
          </p:nvPr>
        </p:nvPicPr>
        <p:blipFill>
          <a:blip r:embed="rId6"/>
          <a:srcRect l="19530" t="39952" r="37869" b="32605"/>
          <a:stretch>
            <a:fillRect/>
          </a:stretch>
        </p:blipFill>
        <p:spPr>
          <a:xfrm>
            <a:off x="0" y="4149725"/>
            <a:ext cx="4859338" cy="2449513"/>
          </a:xfrm>
          <a:noFill/>
          <a:ln/>
        </p:spPr>
      </p:pic>
      <p:sp>
        <p:nvSpPr>
          <p:cNvPr id="78858" name="AutoShape 10"/>
          <p:cNvSpPr>
            <a:spLocks/>
          </p:cNvSpPr>
          <p:nvPr/>
        </p:nvSpPr>
        <p:spPr bwMode="auto">
          <a:xfrm>
            <a:off x="5435600" y="5807075"/>
            <a:ext cx="2298700" cy="495300"/>
          </a:xfrm>
          <a:prstGeom prst="borderCallout1">
            <a:avLst>
              <a:gd name="adj1" fmla="val 23079"/>
              <a:gd name="adj2" fmla="val -3315"/>
              <a:gd name="adj3" fmla="val -209296"/>
              <a:gd name="adj4" fmla="val -139157"/>
            </a:avLst>
          </a:prstGeom>
          <a:solidFill>
            <a:srgbClr val="66FFFF"/>
          </a:solidFill>
          <a:ln w="9525">
            <a:solidFill>
              <a:schemeClr val="tx1"/>
            </a:solidFill>
            <a:miter lim="800000"/>
            <a:headEnd/>
            <a:tailEnd/>
          </a:ln>
          <a:effectLst/>
        </p:spPr>
        <p:txBody>
          <a:bodyPr/>
          <a:lstStyle/>
          <a:p>
            <a:pPr algn="ctr"/>
            <a:r>
              <a:rPr lang="zh-CN" altLang="en-US" sz="2400" b="1"/>
              <a:t>通带截止频率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8854"/>
                                        </p:tgtEl>
                                        <p:attrNameLst>
                                          <p:attrName>style.visibility</p:attrName>
                                        </p:attrNameLst>
                                      </p:cBhvr>
                                      <p:to>
                                        <p:strVal val="visible"/>
                                      </p:to>
                                    </p:set>
                                    <p:anim calcmode="lin" valueType="num">
                                      <p:cBhvr>
                                        <p:cTn id="7" dur="500" fill="hold"/>
                                        <p:tgtEl>
                                          <p:spTgt spid="78854"/>
                                        </p:tgtEl>
                                        <p:attrNameLst>
                                          <p:attrName>ppt_w</p:attrName>
                                        </p:attrNameLst>
                                      </p:cBhvr>
                                      <p:tavLst>
                                        <p:tav tm="0">
                                          <p:val>
                                            <p:fltVal val="0"/>
                                          </p:val>
                                        </p:tav>
                                        <p:tav tm="100000">
                                          <p:val>
                                            <p:strVal val="#ppt_w"/>
                                          </p:val>
                                        </p:tav>
                                      </p:tavLst>
                                    </p:anim>
                                    <p:anim calcmode="lin" valueType="num">
                                      <p:cBhvr>
                                        <p:cTn id="8" dur="500" fill="hold"/>
                                        <p:tgtEl>
                                          <p:spTgt spid="7885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78856"/>
                                        </p:tgtEl>
                                        <p:attrNameLst>
                                          <p:attrName>style.visibility</p:attrName>
                                        </p:attrNameLst>
                                      </p:cBhvr>
                                      <p:to>
                                        <p:strVal val="visible"/>
                                      </p:to>
                                    </p:set>
                                    <p:anim calcmode="lin" valueType="num">
                                      <p:cBhvr>
                                        <p:cTn id="13" dur="500" fill="hold"/>
                                        <p:tgtEl>
                                          <p:spTgt spid="78856"/>
                                        </p:tgtEl>
                                        <p:attrNameLst>
                                          <p:attrName>ppt_w</p:attrName>
                                        </p:attrNameLst>
                                      </p:cBhvr>
                                      <p:tavLst>
                                        <p:tav tm="0">
                                          <p:val>
                                            <p:fltVal val="0"/>
                                          </p:val>
                                        </p:tav>
                                        <p:tav tm="100000">
                                          <p:val>
                                            <p:strVal val="#ppt_w"/>
                                          </p:val>
                                        </p:tav>
                                      </p:tavLst>
                                    </p:anim>
                                    <p:anim calcmode="lin" valueType="num">
                                      <p:cBhvr>
                                        <p:cTn id="14" dur="500" fill="hold"/>
                                        <p:tgtEl>
                                          <p:spTgt spid="7885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8858"/>
                                        </p:tgtEl>
                                        <p:attrNameLst>
                                          <p:attrName>style.visibility</p:attrName>
                                        </p:attrNameLst>
                                      </p:cBhvr>
                                      <p:to>
                                        <p:strVal val="visible"/>
                                      </p:to>
                                    </p:set>
                                    <p:animEffect transition="in" filter="wipe(left)">
                                      <p:cBhvr>
                                        <p:cTn id="19" dur="500"/>
                                        <p:tgtEl>
                                          <p:spTgt spid="78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Dz070102"/>
          <p:cNvPicPr>
            <a:picLocks noChangeAspect="1" noChangeArrowheads="1"/>
          </p:cNvPicPr>
          <p:nvPr/>
        </p:nvPicPr>
        <p:blipFill>
          <a:blip r:embed="rId2" cstate="print"/>
          <a:srcRect/>
          <a:stretch>
            <a:fillRect/>
          </a:stretch>
        </p:blipFill>
        <p:spPr bwMode="auto">
          <a:xfrm>
            <a:off x="971550" y="4435475"/>
            <a:ext cx="2971800" cy="1951038"/>
          </a:xfrm>
          <a:prstGeom prst="rect">
            <a:avLst/>
          </a:prstGeom>
          <a:noFill/>
        </p:spPr>
      </p:pic>
      <p:sp>
        <p:nvSpPr>
          <p:cNvPr id="22531" name="Rectangle 3"/>
          <p:cNvSpPr>
            <a:spLocks noGrp="1" noChangeArrowheads="1"/>
          </p:cNvSpPr>
          <p:nvPr>
            <p:ph type="title"/>
          </p:nvPr>
        </p:nvSpPr>
        <p:spPr>
          <a:xfrm>
            <a:off x="323850" y="836613"/>
            <a:ext cx="4537075" cy="533400"/>
          </a:xfrm>
        </p:spPr>
        <p:txBody>
          <a:bodyPr/>
          <a:lstStyle/>
          <a:p>
            <a:pPr algn="l"/>
            <a:r>
              <a:rPr lang="zh-CN" altLang="en-US" sz="3600">
                <a:solidFill>
                  <a:schemeClr val="tx1"/>
                </a:solidFill>
                <a:ea typeface="华文行楷" pitchFamily="2" charset="-122"/>
              </a:rPr>
              <a:t>一、概述</a:t>
            </a:r>
            <a:endParaRPr lang="zh-CN" altLang="en-US" sz="3600">
              <a:solidFill>
                <a:schemeClr val="tx1"/>
              </a:solidFill>
              <a:latin typeface="宋体" charset="-122"/>
              <a:ea typeface="华文行楷" pitchFamily="2" charset="-122"/>
            </a:endParaRPr>
          </a:p>
        </p:txBody>
      </p:sp>
      <p:sp>
        <p:nvSpPr>
          <p:cNvPr id="22532" name="Text Box 4"/>
          <p:cNvSpPr txBox="1">
            <a:spLocks noChangeArrowheads="1"/>
          </p:cNvSpPr>
          <p:nvPr/>
        </p:nvSpPr>
        <p:spPr bwMode="auto">
          <a:xfrm>
            <a:off x="755650" y="1771650"/>
            <a:ext cx="7835900" cy="968375"/>
          </a:xfrm>
          <a:prstGeom prst="rect">
            <a:avLst/>
          </a:prstGeom>
          <a:noFill/>
          <a:ln w="9525">
            <a:noFill/>
            <a:miter lim="800000"/>
            <a:headEnd/>
            <a:tailEnd/>
          </a:ln>
          <a:effectLst/>
        </p:spPr>
        <p:txBody>
          <a:bodyPr>
            <a:spAutoFit/>
          </a:bodyPr>
          <a:lstStyle/>
          <a:p>
            <a:pPr>
              <a:lnSpc>
                <a:spcPct val="120000"/>
              </a:lnSpc>
            </a:pPr>
            <a:r>
              <a:rPr kumimoji="1" lang="en-US" altLang="zh-CN" sz="2400">
                <a:solidFill>
                  <a:srgbClr val="000000"/>
                </a:solidFill>
                <a:latin typeface="Times New Roman" pitchFamily="18" charset="0"/>
              </a:rPr>
              <a:t>     </a:t>
            </a:r>
            <a:r>
              <a:rPr kumimoji="1" lang="en-US" altLang="zh-CN" sz="2400" b="1" i="1">
                <a:latin typeface="Times New Roman" pitchFamily="18" charset="0"/>
              </a:rPr>
              <a:t>A</a:t>
            </a:r>
            <a:r>
              <a:rPr kumimoji="1" lang="en-US" altLang="zh-CN" sz="2400" b="1" baseline="-25000">
                <a:latin typeface="Times New Roman" pitchFamily="18" charset="0"/>
              </a:rPr>
              <a:t>od</a:t>
            </a:r>
            <a:r>
              <a:rPr kumimoji="1" lang="zh-CN" altLang="en-US" sz="2400" b="1">
                <a:latin typeface="Times New Roman" pitchFamily="18" charset="0"/>
              </a:rPr>
              <a:t>、 </a:t>
            </a:r>
            <a:r>
              <a:rPr kumimoji="1" lang="en-US" altLang="zh-CN" sz="2400" b="1" i="1">
                <a:latin typeface="Times New Roman" pitchFamily="18" charset="0"/>
              </a:rPr>
              <a:t>r</a:t>
            </a:r>
            <a:r>
              <a:rPr kumimoji="1" lang="en-US" altLang="zh-CN" sz="2400" b="1" baseline="-25000">
                <a:latin typeface="Times New Roman" pitchFamily="18" charset="0"/>
              </a:rPr>
              <a:t>id</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i="1">
                <a:latin typeface="Times New Roman" pitchFamily="18" charset="0"/>
              </a:rPr>
              <a:t>f</a:t>
            </a:r>
            <a:r>
              <a:rPr kumimoji="1" lang="en-US" altLang="zh-CN" sz="2400" b="1" baseline="-25000">
                <a:latin typeface="Times New Roman" pitchFamily="18" charset="0"/>
              </a:rPr>
              <a:t>H </a:t>
            </a:r>
            <a:r>
              <a:rPr kumimoji="1" lang="zh-CN" altLang="zh-CN" sz="2400" b="1">
                <a:latin typeface="Times New Roman" pitchFamily="18" charset="0"/>
              </a:rPr>
              <a:t>均</a:t>
            </a:r>
            <a:r>
              <a:rPr kumimoji="1" lang="zh-CN" altLang="en-US" sz="2400" b="1">
                <a:latin typeface="Times New Roman" pitchFamily="18" charset="0"/>
              </a:rPr>
              <a:t>为无穷大，</a:t>
            </a:r>
            <a:r>
              <a:rPr kumimoji="1" lang="en-US" altLang="zh-CN" sz="2400" b="1" i="1">
                <a:latin typeface="Times New Roman" pitchFamily="18" charset="0"/>
              </a:rPr>
              <a:t>r</a:t>
            </a:r>
            <a:r>
              <a:rPr kumimoji="1" lang="en-US" altLang="zh-CN" sz="2400" b="1" baseline="-25000">
                <a:latin typeface="Times New Roman" pitchFamily="18" charset="0"/>
              </a:rPr>
              <a:t>o</a:t>
            </a:r>
            <a:r>
              <a:rPr kumimoji="1" lang="zh-CN" altLang="en-US" sz="2400" b="1">
                <a:latin typeface="Times New Roman" pitchFamily="18" charset="0"/>
              </a:rPr>
              <a:t>、</a:t>
            </a:r>
            <a:r>
              <a:rPr kumimoji="1" lang="zh-CN" altLang="zh-CN" sz="2400" b="1">
                <a:latin typeface="Times New Roman" pitchFamily="18" charset="0"/>
              </a:rPr>
              <a:t>失调电压及其温漂、失调电流及其温漂、噪声均为</a:t>
            </a:r>
            <a:r>
              <a:rPr kumimoji="1" lang="en-US" altLang="zh-CN" sz="2400" b="1">
                <a:latin typeface="Times New Roman" pitchFamily="18" charset="0"/>
              </a:rPr>
              <a:t>0</a:t>
            </a:r>
            <a:r>
              <a:rPr kumimoji="1" lang="zh-CN" altLang="en-US" sz="2400" b="1">
                <a:latin typeface="Times New Roman" pitchFamily="18" charset="0"/>
              </a:rPr>
              <a:t>。</a:t>
            </a:r>
          </a:p>
        </p:txBody>
      </p:sp>
      <p:sp>
        <p:nvSpPr>
          <p:cNvPr id="22533" name="Text Box 5"/>
          <p:cNvSpPr txBox="1">
            <a:spLocks noChangeArrowheads="1"/>
          </p:cNvSpPr>
          <p:nvPr/>
        </p:nvSpPr>
        <p:spPr bwMode="auto">
          <a:xfrm>
            <a:off x="3959225" y="3787775"/>
            <a:ext cx="4724400" cy="1406525"/>
          </a:xfrm>
          <a:prstGeom prst="rect">
            <a:avLst/>
          </a:prstGeom>
          <a:noFill/>
          <a:ln w="9525">
            <a:noFill/>
            <a:miter lim="800000"/>
            <a:headEnd/>
            <a:tailEnd/>
          </a:ln>
          <a:effectLst/>
        </p:spPr>
        <p:txBody>
          <a:bodyPr>
            <a:spAutoFit/>
          </a:bodyPr>
          <a:lstStyle/>
          <a:p>
            <a:pPr>
              <a:lnSpc>
                <a:spcPct val="120000"/>
              </a:lnSpc>
            </a:pPr>
            <a:r>
              <a:rPr kumimoji="1" lang="en-US" altLang="zh-CN" sz="2400">
                <a:solidFill>
                  <a:schemeClr val="bg1"/>
                </a:solidFill>
                <a:latin typeface="Times New Roman" pitchFamily="18" charset="0"/>
              </a:rPr>
              <a:t>       </a:t>
            </a:r>
            <a:r>
              <a:rPr kumimoji="1" lang="zh-CN" altLang="en-US" sz="2400" b="1">
                <a:latin typeface="Times New Roman" pitchFamily="18" charset="0"/>
              </a:rPr>
              <a:t>因为</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zh-CN" sz="2400" b="1">
                <a:latin typeface="Times New Roman" pitchFamily="18" charset="0"/>
              </a:rPr>
              <a:t>为有限值， </a:t>
            </a:r>
            <a:r>
              <a:rPr kumimoji="1" lang="en-US" altLang="zh-CN" sz="2400" b="1" i="1">
                <a:latin typeface="Times New Roman" pitchFamily="18" charset="0"/>
              </a:rPr>
              <a:t>A</a:t>
            </a:r>
            <a:r>
              <a:rPr kumimoji="1" lang="en-US" altLang="zh-CN" sz="2400" b="1" baseline="-25000">
                <a:latin typeface="Times New Roman" pitchFamily="18" charset="0"/>
              </a:rPr>
              <a:t>od</a:t>
            </a:r>
            <a:r>
              <a:rPr kumimoji="1" lang="zh-CN" altLang="en-US" sz="2400" b="1">
                <a:latin typeface="Times New Roman" pitchFamily="18" charset="0"/>
              </a:rPr>
              <a:t>＝∞，</a:t>
            </a:r>
            <a:r>
              <a:rPr kumimoji="1" lang="zh-CN" altLang="zh-CN" sz="2400" b="1">
                <a:latin typeface="Times New Roman" pitchFamily="18" charset="0"/>
              </a:rPr>
              <a:t>所以 </a:t>
            </a:r>
            <a:r>
              <a:rPr kumimoji="1" lang="en-US" altLang="zh-CN" sz="2400" b="1" i="1">
                <a:latin typeface="Times New Roman" pitchFamily="18" charset="0"/>
              </a:rPr>
              <a:t>u</a:t>
            </a:r>
            <a:r>
              <a:rPr kumimoji="1" lang="en-US" altLang="zh-CN" sz="2400" b="1" baseline="-25000">
                <a:latin typeface="Times New Roman" pitchFamily="18" charset="0"/>
              </a:rPr>
              <a:t>N</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P</a:t>
            </a:r>
            <a:r>
              <a:rPr kumimoji="1" lang="zh-CN" altLang="en-US" sz="2400" b="1">
                <a:latin typeface="Times New Roman" pitchFamily="18" charset="0"/>
              </a:rPr>
              <a:t>＝</a:t>
            </a:r>
            <a:r>
              <a:rPr kumimoji="1" lang="en-US" altLang="zh-CN" sz="2400" b="1">
                <a:latin typeface="Times New Roman" pitchFamily="18" charset="0"/>
              </a:rPr>
              <a:t>0</a:t>
            </a:r>
            <a:r>
              <a:rPr kumimoji="1" lang="zh-CN" altLang="en-US" sz="2400" b="1">
                <a:latin typeface="Times New Roman" pitchFamily="18" charset="0"/>
              </a:rPr>
              <a:t>，</a:t>
            </a:r>
            <a:r>
              <a:rPr kumimoji="1" lang="zh-CN" altLang="zh-CN" sz="2400" b="1">
                <a:latin typeface="Times New Roman" pitchFamily="18" charset="0"/>
              </a:rPr>
              <a:t>即</a:t>
            </a:r>
          </a:p>
          <a:p>
            <a:pPr>
              <a:lnSpc>
                <a:spcPct val="120000"/>
              </a:lnSpc>
            </a:pPr>
            <a:r>
              <a:rPr kumimoji="1" lang="zh-CN" altLang="zh-CN" sz="2400" b="1">
                <a:latin typeface="Times New Roman" pitchFamily="18" charset="0"/>
              </a:rPr>
              <a:t>     </a:t>
            </a:r>
            <a:r>
              <a:rPr kumimoji="1" lang="zh-CN" altLang="en-US" sz="2400" b="1">
                <a:latin typeface="Times New Roman" pitchFamily="18" charset="0"/>
              </a:rPr>
              <a:t>    </a:t>
            </a:r>
            <a:r>
              <a:rPr kumimoji="1" lang="en-US" altLang="zh-CN" sz="2400" b="1" i="1">
                <a:solidFill>
                  <a:srgbClr val="990033"/>
                </a:solidFill>
                <a:latin typeface="Times New Roman" pitchFamily="18" charset="0"/>
              </a:rPr>
              <a:t>u</a:t>
            </a:r>
            <a:r>
              <a:rPr kumimoji="1" lang="en-US" altLang="zh-CN" sz="2400" b="1" baseline="-25000">
                <a:solidFill>
                  <a:srgbClr val="990033"/>
                </a:solidFill>
                <a:latin typeface="Times New Roman" pitchFamily="18" charset="0"/>
              </a:rPr>
              <a:t>N</a:t>
            </a:r>
            <a:r>
              <a:rPr kumimoji="1" lang="zh-CN" altLang="en-US" sz="2400" b="1">
                <a:solidFill>
                  <a:srgbClr val="990033"/>
                </a:solidFill>
                <a:latin typeface="Times New Roman" pitchFamily="18" charset="0"/>
              </a:rPr>
              <a:t>＝</a:t>
            </a:r>
            <a:r>
              <a:rPr kumimoji="1" lang="en-US" altLang="zh-CN" sz="2400" b="1" i="1">
                <a:solidFill>
                  <a:srgbClr val="990033"/>
                </a:solidFill>
                <a:latin typeface="Times New Roman" pitchFamily="18" charset="0"/>
              </a:rPr>
              <a:t>u</a:t>
            </a:r>
            <a:r>
              <a:rPr kumimoji="1" lang="en-US" altLang="zh-CN" sz="2400" b="1" baseline="-25000">
                <a:solidFill>
                  <a:srgbClr val="990033"/>
                </a:solidFill>
                <a:latin typeface="Times New Roman" pitchFamily="18" charset="0"/>
              </a:rPr>
              <a:t>P</a:t>
            </a:r>
            <a:r>
              <a:rPr kumimoji="1" lang="en-US" altLang="zh-CN" sz="2400" b="1">
                <a:solidFill>
                  <a:srgbClr val="990033"/>
                </a:solidFill>
                <a:latin typeface="Times New Roman" pitchFamily="18" charset="0"/>
              </a:rPr>
              <a:t>…………</a:t>
            </a:r>
            <a:r>
              <a:rPr kumimoji="1" lang="zh-CN" altLang="zh-CN" sz="2400" b="1">
                <a:solidFill>
                  <a:srgbClr val="990033"/>
                </a:solidFill>
                <a:latin typeface="Times New Roman" pitchFamily="18" charset="0"/>
              </a:rPr>
              <a:t>虚短路</a:t>
            </a:r>
            <a:endParaRPr kumimoji="1" lang="zh-CN" altLang="en-US" sz="1200" b="1">
              <a:solidFill>
                <a:srgbClr val="990033"/>
              </a:solidFill>
              <a:latin typeface="Times New Roman" pitchFamily="18" charset="0"/>
            </a:endParaRPr>
          </a:p>
        </p:txBody>
      </p:sp>
      <p:sp>
        <p:nvSpPr>
          <p:cNvPr id="22534" name="Text Box 6"/>
          <p:cNvSpPr txBox="1">
            <a:spLocks noChangeArrowheads="1"/>
          </p:cNvSpPr>
          <p:nvPr/>
        </p:nvSpPr>
        <p:spPr bwMode="auto">
          <a:xfrm>
            <a:off x="4427538" y="5227638"/>
            <a:ext cx="4140200" cy="968375"/>
          </a:xfrm>
          <a:prstGeom prst="rect">
            <a:avLst/>
          </a:prstGeom>
          <a:noFill/>
          <a:ln w="9525">
            <a:noFill/>
            <a:miter lim="800000"/>
            <a:headEnd/>
            <a:tailEnd/>
          </a:ln>
          <a:effectLst/>
        </p:spPr>
        <p:txBody>
          <a:bodyPr>
            <a:spAutoFit/>
          </a:bodyPr>
          <a:lstStyle/>
          <a:p>
            <a:pPr>
              <a:lnSpc>
                <a:spcPct val="120000"/>
              </a:lnSpc>
            </a:pPr>
            <a:r>
              <a:rPr kumimoji="1" lang="zh-CN" altLang="zh-CN" sz="2400" b="1">
                <a:latin typeface="Times New Roman" pitchFamily="18" charset="0"/>
              </a:rPr>
              <a:t>因为</a:t>
            </a:r>
            <a:r>
              <a:rPr kumimoji="1" lang="en-US" altLang="zh-CN" sz="2400" b="1" i="1">
                <a:latin typeface="Times New Roman" pitchFamily="18" charset="0"/>
              </a:rPr>
              <a:t>r</a:t>
            </a:r>
            <a:r>
              <a:rPr kumimoji="1" lang="en-US" altLang="zh-CN" sz="2400" b="1" baseline="-25000">
                <a:latin typeface="Times New Roman" pitchFamily="18" charset="0"/>
              </a:rPr>
              <a:t>id</a:t>
            </a:r>
            <a:r>
              <a:rPr kumimoji="1" lang="zh-CN" altLang="en-US" sz="2400" b="1">
                <a:latin typeface="Times New Roman" pitchFamily="18" charset="0"/>
              </a:rPr>
              <a:t>＝∞，</a:t>
            </a:r>
            <a:r>
              <a:rPr kumimoji="1" lang="zh-CN" altLang="zh-CN" sz="2400" b="1">
                <a:latin typeface="Times New Roman" pitchFamily="18" charset="0"/>
              </a:rPr>
              <a:t>所以 </a:t>
            </a:r>
          </a:p>
          <a:p>
            <a:pPr>
              <a:lnSpc>
                <a:spcPct val="120000"/>
              </a:lnSpc>
            </a:pPr>
            <a:r>
              <a:rPr kumimoji="1" lang="zh-CN" altLang="en-US" sz="2400" b="1" i="1">
                <a:latin typeface="Times New Roman" pitchFamily="18" charset="0"/>
              </a:rPr>
              <a:t>   </a:t>
            </a:r>
            <a:r>
              <a:rPr kumimoji="1" lang="en-US" altLang="zh-CN" sz="2400" b="1" i="1">
                <a:solidFill>
                  <a:srgbClr val="990033"/>
                </a:solidFill>
                <a:latin typeface="Times New Roman" pitchFamily="18" charset="0"/>
              </a:rPr>
              <a:t>i</a:t>
            </a:r>
            <a:r>
              <a:rPr kumimoji="1" lang="en-US" altLang="zh-CN" sz="2400" b="1" baseline="-25000">
                <a:solidFill>
                  <a:srgbClr val="990033"/>
                </a:solidFill>
                <a:latin typeface="Times New Roman" pitchFamily="18" charset="0"/>
              </a:rPr>
              <a:t>N</a:t>
            </a:r>
            <a:r>
              <a:rPr kumimoji="1" lang="zh-CN" altLang="en-US" sz="2400" b="1">
                <a:solidFill>
                  <a:srgbClr val="990033"/>
                </a:solidFill>
                <a:latin typeface="Times New Roman" pitchFamily="18" charset="0"/>
              </a:rPr>
              <a:t>＝</a:t>
            </a:r>
            <a:r>
              <a:rPr kumimoji="1" lang="en-US" altLang="zh-CN" sz="2400" b="1" i="1">
                <a:solidFill>
                  <a:srgbClr val="990033"/>
                </a:solidFill>
                <a:latin typeface="Times New Roman" pitchFamily="18" charset="0"/>
              </a:rPr>
              <a:t>i</a:t>
            </a:r>
            <a:r>
              <a:rPr kumimoji="1" lang="en-US" altLang="zh-CN" sz="2400" b="1" baseline="-25000">
                <a:solidFill>
                  <a:srgbClr val="990033"/>
                </a:solidFill>
                <a:latin typeface="Times New Roman" pitchFamily="18" charset="0"/>
              </a:rPr>
              <a:t>P</a:t>
            </a:r>
            <a:r>
              <a:rPr kumimoji="1" lang="zh-CN" altLang="en-US" sz="2400" b="1">
                <a:solidFill>
                  <a:srgbClr val="990033"/>
                </a:solidFill>
                <a:latin typeface="Times New Roman" pitchFamily="18" charset="0"/>
              </a:rPr>
              <a:t>＝</a:t>
            </a:r>
            <a:r>
              <a:rPr kumimoji="1" lang="en-US" altLang="zh-CN" sz="2400" b="1">
                <a:solidFill>
                  <a:srgbClr val="990033"/>
                </a:solidFill>
                <a:latin typeface="Times New Roman" pitchFamily="18" charset="0"/>
              </a:rPr>
              <a:t>0………</a:t>
            </a:r>
            <a:r>
              <a:rPr kumimoji="1" lang="zh-CN" altLang="zh-CN" sz="2400" b="1">
                <a:solidFill>
                  <a:srgbClr val="990033"/>
                </a:solidFill>
                <a:latin typeface="Times New Roman" pitchFamily="18" charset="0"/>
              </a:rPr>
              <a:t>虚断路</a:t>
            </a:r>
            <a:endParaRPr kumimoji="1" lang="zh-CN" altLang="en-US" sz="2400" b="1">
              <a:solidFill>
                <a:srgbClr val="990033"/>
              </a:solidFill>
              <a:latin typeface="Times New Roman" pitchFamily="18" charset="0"/>
            </a:endParaRPr>
          </a:p>
        </p:txBody>
      </p:sp>
      <p:sp>
        <p:nvSpPr>
          <p:cNvPr id="22535" name="Text Box 7"/>
          <p:cNvSpPr txBox="1">
            <a:spLocks noChangeArrowheads="1"/>
          </p:cNvSpPr>
          <p:nvPr/>
        </p:nvSpPr>
        <p:spPr bwMode="auto">
          <a:xfrm>
            <a:off x="755650" y="3284538"/>
            <a:ext cx="5472113"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电路特征：引入电压负反馈。</a:t>
            </a:r>
          </a:p>
        </p:txBody>
      </p:sp>
      <p:sp>
        <p:nvSpPr>
          <p:cNvPr id="22536" name="AutoShape 8"/>
          <p:cNvSpPr>
            <a:spLocks/>
          </p:cNvSpPr>
          <p:nvPr/>
        </p:nvSpPr>
        <p:spPr bwMode="auto">
          <a:xfrm>
            <a:off x="684213" y="3787775"/>
            <a:ext cx="1511300" cy="504825"/>
          </a:xfrm>
          <a:prstGeom prst="borderCallout1">
            <a:avLst>
              <a:gd name="adj1" fmla="val 22644"/>
              <a:gd name="adj2" fmla="val 105042"/>
              <a:gd name="adj3" fmla="val 122598"/>
              <a:gd name="adj4" fmla="val 128331"/>
            </a:avLst>
          </a:prstGeom>
          <a:solidFill>
            <a:srgbClr val="00FFFF"/>
          </a:solidFill>
          <a:ln w="19050">
            <a:solidFill>
              <a:srgbClr val="FF0000"/>
            </a:solidFill>
            <a:miter lim="800000"/>
            <a:headEnd/>
            <a:tailEnd/>
          </a:ln>
          <a:effectLst/>
        </p:spPr>
        <p:txBody>
          <a:bodyPr/>
          <a:lstStyle/>
          <a:p>
            <a:pPr algn="ctr"/>
            <a:r>
              <a:rPr kumimoji="1" lang="zh-CN" altLang="en-US" sz="2400" b="1">
                <a:latin typeface="Times New Roman" pitchFamily="18" charset="0"/>
              </a:rPr>
              <a:t>无源网络</a:t>
            </a:r>
          </a:p>
        </p:txBody>
      </p:sp>
      <p:sp>
        <p:nvSpPr>
          <p:cNvPr id="22537" name="Text Box 9"/>
          <p:cNvSpPr txBox="1">
            <a:spLocks noChangeArrowheads="1"/>
          </p:cNvSpPr>
          <p:nvPr/>
        </p:nvSpPr>
        <p:spPr bwMode="auto">
          <a:xfrm>
            <a:off x="468313" y="2708275"/>
            <a:ext cx="7646987" cy="604838"/>
          </a:xfrm>
          <a:prstGeom prst="rect">
            <a:avLst/>
          </a:prstGeom>
          <a:noFill/>
          <a:ln w="9525">
            <a:noFill/>
            <a:miter lim="800000"/>
            <a:headEnd/>
            <a:tailEnd/>
          </a:ln>
          <a:effectLst/>
        </p:spPr>
        <p:txBody>
          <a:bodyPr>
            <a:spAutoFit/>
          </a:bodyPr>
          <a:lstStyle/>
          <a:p>
            <a:pPr>
              <a:lnSpc>
                <a:spcPct val="120000"/>
              </a:lnSpc>
            </a:pPr>
            <a:r>
              <a:rPr kumimoji="1" lang="en-US" altLang="zh-CN" sz="2800">
                <a:latin typeface="华文行楷" pitchFamily="2" charset="-122"/>
                <a:ea typeface="华文行楷" pitchFamily="2" charset="-122"/>
              </a:rPr>
              <a:t>2. </a:t>
            </a:r>
            <a:r>
              <a:rPr kumimoji="1" lang="zh-CN" altLang="en-US" sz="2800">
                <a:latin typeface="华文行楷" pitchFamily="2" charset="-122"/>
                <a:ea typeface="华文行楷" pitchFamily="2" charset="-122"/>
              </a:rPr>
              <a:t>集成运放的线性工作区</a:t>
            </a:r>
            <a:r>
              <a:rPr kumimoji="1" lang="en-US" altLang="zh-CN" sz="2800" b="1">
                <a:latin typeface="宋体" charset="-122"/>
              </a:rPr>
              <a:t>:</a:t>
            </a:r>
            <a:r>
              <a:rPr kumimoji="1" lang="en-US" altLang="zh-CN" sz="2400" b="1" i="1">
                <a:latin typeface="Times New Roman" pitchFamily="18" charset="0"/>
              </a:rPr>
              <a:t>   u</a:t>
            </a:r>
            <a:r>
              <a:rPr kumimoji="1" lang="en-US" altLang="zh-CN" sz="2400" b="1" baseline="-25000">
                <a:latin typeface="Times New Roman" pitchFamily="18" charset="0"/>
              </a:rPr>
              <a:t>O</a:t>
            </a:r>
            <a:r>
              <a:rPr kumimoji="1" lang="zh-CN" altLang="en-US" sz="2400" b="1">
                <a:latin typeface="Times New Roman" pitchFamily="18" charset="0"/>
              </a:rPr>
              <a:t>＝</a:t>
            </a:r>
            <a:r>
              <a:rPr kumimoji="1" lang="en-US" altLang="zh-CN" sz="2400" b="1" i="1">
                <a:latin typeface="Times New Roman" pitchFamily="18" charset="0"/>
              </a:rPr>
              <a:t>A</a:t>
            </a:r>
            <a:r>
              <a:rPr kumimoji="1" lang="en-US" altLang="zh-CN" sz="2400" b="1" baseline="-25000">
                <a:latin typeface="Times New Roman" pitchFamily="18" charset="0"/>
              </a:rPr>
              <a:t>od</a:t>
            </a:r>
            <a:r>
              <a:rPr kumimoji="1" lang="en-US" altLang="zh-CN"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P</a:t>
            </a:r>
            <a:r>
              <a:rPr kumimoji="1" lang="zh-CN" altLang="en-US"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N</a:t>
            </a:r>
            <a:r>
              <a:rPr kumimoji="1" lang="en-US" altLang="zh-CN" sz="2400" b="1">
                <a:latin typeface="Times New Roman" pitchFamily="18" charset="0"/>
              </a:rPr>
              <a:t>)</a:t>
            </a:r>
            <a:endParaRPr kumimoji="1" lang="en-US" altLang="zh-CN" sz="2400" b="1" baseline="-25000">
              <a:latin typeface="Times New Roman" pitchFamily="18" charset="0"/>
            </a:endParaRPr>
          </a:p>
        </p:txBody>
      </p:sp>
      <p:sp>
        <p:nvSpPr>
          <p:cNvPr id="22542" name="Text Box 14"/>
          <p:cNvSpPr txBox="1">
            <a:spLocks noChangeArrowheads="1"/>
          </p:cNvSpPr>
          <p:nvPr/>
        </p:nvSpPr>
        <p:spPr bwMode="auto">
          <a:xfrm>
            <a:off x="468313" y="1357298"/>
            <a:ext cx="5327650" cy="519112"/>
          </a:xfrm>
          <a:prstGeom prst="rect">
            <a:avLst/>
          </a:prstGeom>
          <a:noFill/>
          <a:ln w="9525">
            <a:noFill/>
            <a:miter lim="800000"/>
            <a:headEnd/>
            <a:tailEnd/>
          </a:ln>
          <a:effectLst/>
        </p:spPr>
        <p:txBody>
          <a:bodyPr>
            <a:spAutoFit/>
          </a:bodyPr>
          <a:lstStyle/>
          <a:p>
            <a:pPr>
              <a:spcBef>
                <a:spcPct val="50000"/>
              </a:spcBef>
            </a:pPr>
            <a:r>
              <a:rPr kumimoji="1" lang="en-US" altLang="zh-CN" sz="2800" dirty="0">
                <a:latin typeface="华文行楷" pitchFamily="2" charset="-122"/>
                <a:ea typeface="华文行楷" pitchFamily="2" charset="-122"/>
              </a:rPr>
              <a:t>1. </a:t>
            </a:r>
            <a:r>
              <a:rPr kumimoji="1" lang="zh-CN" altLang="en-US" sz="2800" dirty="0">
                <a:latin typeface="华文行楷" pitchFamily="2" charset="-122"/>
                <a:ea typeface="华文行楷" pitchFamily="2" charset="-122"/>
              </a:rPr>
              <a:t>理想运放的参数特点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542"/>
                                        </p:tgtEl>
                                        <p:attrNameLst>
                                          <p:attrName>style.visibility</p:attrName>
                                        </p:attrNameLst>
                                      </p:cBhvr>
                                      <p:to>
                                        <p:strVal val="visible"/>
                                      </p:to>
                                    </p:set>
                                    <p:animEffect transition="in" filter="wipe(left)">
                                      <p:cBhvr>
                                        <p:cTn id="10" dur="500"/>
                                        <p:tgtEl>
                                          <p:spTgt spid="2254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2530"/>
                                        </p:tgtEl>
                                        <p:attrNameLst>
                                          <p:attrName>style.visibility</p:attrName>
                                        </p:attrNameLst>
                                      </p:cBhvr>
                                      <p:to>
                                        <p:strVal val="visible"/>
                                      </p:to>
                                    </p:set>
                                    <p:animEffect transition="in" filter="wipe(left)">
                                      <p:cBhvr>
                                        <p:cTn id="15" dur="500"/>
                                        <p:tgtEl>
                                          <p:spTgt spid="2253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left)">
                                      <p:cBhvr>
                                        <p:cTn id="18" dur="500"/>
                                        <p:tgtEl>
                                          <p:spTgt spid="2253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534"/>
                                        </p:tgtEl>
                                        <p:attrNameLst>
                                          <p:attrName>style.visibility</p:attrName>
                                        </p:attrNameLst>
                                      </p:cBhvr>
                                      <p:to>
                                        <p:strVal val="visible"/>
                                      </p:to>
                                    </p:set>
                                    <p:animEffect transition="in" filter="wipe(left)">
                                      <p:cBhvr>
                                        <p:cTn id="21" dur="500"/>
                                        <p:tgtEl>
                                          <p:spTgt spid="2253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535"/>
                                        </p:tgtEl>
                                        <p:attrNameLst>
                                          <p:attrName>style.visibility</p:attrName>
                                        </p:attrNameLst>
                                      </p:cBhvr>
                                      <p:to>
                                        <p:strVal val="visible"/>
                                      </p:to>
                                    </p:set>
                                    <p:animEffect transition="in" filter="wipe(left)">
                                      <p:cBhvr>
                                        <p:cTn id="24" dur="500"/>
                                        <p:tgtEl>
                                          <p:spTgt spid="2253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2536"/>
                                        </p:tgtEl>
                                        <p:attrNameLst>
                                          <p:attrName>style.visibility</p:attrName>
                                        </p:attrNameLst>
                                      </p:cBhvr>
                                      <p:to>
                                        <p:strVal val="visible"/>
                                      </p:to>
                                    </p:set>
                                    <p:animEffect transition="in" filter="wipe(left)">
                                      <p:cBhvr>
                                        <p:cTn id="27" dur="500"/>
                                        <p:tgtEl>
                                          <p:spTgt spid="2253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2537"/>
                                        </p:tgtEl>
                                        <p:attrNameLst>
                                          <p:attrName>style.visibility</p:attrName>
                                        </p:attrNameLst>
                                      </p:cBhvr>
                                      <p:to>
                                        <p:strVal val="visible"/>
                                      </p:to>
                                    </p:set>
                                    <p:animEffect transition="in" filter="wipe(left)">
                                      <p:cBhvr>
                                        <p:cTn id="30" dur="500"/>
                                        <p:tgtEl>
                                          <p:spTgt spid="2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33" grpId="0"/>
      <p:bldP spid="22534" grpId="0"/>
      <p:bldP spid="22535" grpId="0"/>
      <p:bldP spid="22536" grpId="0" animBg="1"/>
      <p:bldP spid="22537" grpId="0"/>
      <p:bldP spid="225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9750" y="981075"/>
            <a:ext cx="7073900" cy="533400"/>
          </a:xfrm>
        </p:spPr>
        <p:txBody>
          <a:bodyPr/>
          <a:lstStyle/>
          <a:p>
            <a:pPr algn="l"/>
            <a:r>
              <a:rPr lang="en-US" altLang="zh-CN" sz="3200">
                <a:solidFill>
                  <a:schemeClr val="tx1"/>
                </a:solidFill>
                <a:latin typeface="华文行楷" pitchFamily="2" charset="-122"/>
                <a:ea typeface="华文行楷" pitchFamily="2" charset="-122"/>
              </a:rPr>
              <a:t>3.  </a:t>
            </a:r>
            <a:r>
              <a:rPr lang="zh-CN" altLang="en-US" sz="3200">
                <a:solidFill>
                  <a:schemeClr val="tx1"/>
                </a:solidFill>
                <a:latin typeface="华文行楷" pitchFamily="2" charset="-122"/>
                <a:ea typeface="华文行楷" pitchFamily="2" charset="-122"/>
              </a:rPr>
              <a:t>研究的问题</a:t>
            </a:r>
          </a:p>
        </p:txBody>
      </p:sp>
      <p:sp>
        <p:nvSpPr>
          <p:cNvPr id="23555" name="Rectangle 3"/>
          <p:cNvSpPr>
            <a:spLocks noChangeArrowheads="1"/>
          </p:cNvSpPr>
          <p:nvPr/>
        </p:nvSpPr>
        <p:spPr bwMode="auto">
          <a:xfrm>
            <a:off x="827088" y="1773238"/>
            <a:ext cx="7848600" cy="2209800"/>
          </a:xfrm>
          <a:prstGeom prst="rect">
            <a:avLst/>
          </a:prstGeom>
          <a:noFill/>
          <a:ln w="9525">
            <a:noFill/>
            <a:miter lim="800000"/>
            <a:headEnd/>
            <a:tailEnd/>
          </a:ln>
        </p:spPr>
        <p:txBody>
          <a:bodyPr anchor="b"/>
          <a:lstStyle/>
          <a:p>
            <a:pPr>
              <a:lnSpc>
                <a:spcPct val="130000"/>
              </a:lnSpc>
            </a:pP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a:t>
            </a:r>
            <a:r>
              <a:rPr kumimoji="1" lang="zh-CN" altLang="en-US" sz="2400" b="1">
                <a:latin typeface="Times New Roman" pitchFamily="18" charset="0"/>
              </a:rPr>
              <a:t>）运算电路：运算电路的输出电压是输入电压某种运算的结果，如加、减、乘、除、乘方、开方、积分、微分、对数、指数等。</a:t>
            </a:r>
          </a:p>
          <a:p>
            <a:pPr>
              <a:lnSpc>
                <a:spcPct val="130000"/>
              </a:lnSpc>
            </a:pPr>
            <a:r>
              <a:rPr kumimoji="1" lang="zh-CN" altLang="en-US" sz="2400" b="1">
                <a:latin typeface="Times New Roman" pitchFamily="18" charset="0"/>
              </a:rPr>
              <a:t>     （</a:t>
            </a:r>
            <a:r>
              <a:rPr kumimoji="1" lang="en-US" altLang="zh-CN" sz="2400" b="1">
                <a:latin typeface="Times New Roman" pitchFamily="18" charset="0"/>
              </a:rPr>
              <a:t>2</a:t>
            </a:r>
            <a:r>
              <a:rPr kumimoji="1" lang="zh-CN" altLang="en-US" sz="2400" b="1">
                <a:latin typeface="Times New Roman" pitchFamily="18" charset="0"/>
              </a:rPr>
              <a:t>）描述方法：运算关系式 </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a:latin typeface="Times New Roman" pitchFamily="18" charset="0"/>
              </a:rPr>
              <a:t>＝</a:t>
            </a:r>
            <a:r>
              <a:rPr kumimoji="1" lang="en-US" altLang="zh-CN" sz="2400" b="1" i="1">
                <a:latin typeface="Times New Roman" pitchFamily="18" charset="0"/>
              </a:rPr>
              <a:t>f </a:t>
            </a:r>
            <a:r>
              <a:rPr kumimoji="1" lang="en-US" altLang="zh-CN"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I</a:t>
            </a:r>
            <a:r>
              <a:rPr kumimoji="1" lang="en-US" altLang="zh-CN" sz="2400" b="1">
                <a:latin typeface="Times New Roman" pitchFamily="18" charset="0"/>
              </a:rPr>
              <a:t>)</a:t>
            </a:r>
          </a:p>
          <a:p>
            <a:pPr>
              <a:lnSpc>
                <a:spcPct val="130000"/>
              </a:lnSpc>
            </a:pP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3</a:t>
            </a:r>
            <a:r>
              <a:rPr kumimoji="1" lang="zh-CN" altLang="en-US" sz="2400" b="1">
                <a:latin typeface="Times New Roman" pitchFamily="18" charset="0"/>
              </a:rPr>
              <a:t>）分析方法：“</a:t>
            </a:r>
            <a:r>
              <a:rPr kumimoji="1" lang="zh-CN" altLang="en-US" sz="2400" b="1">
                <a:solidFill>
                  <a:srgbClr val="990033"/>
                </a:solidFill>
                <a:latin typeface="Times New Roman" pitchFamily="18" charset="0"/>
              </a:rPr>
              <a:t>虚短</a:t>
            </a:r>
            <a:r>
              <a:rPr kumimoji="1" lang="zh-CN" altLang="en-US" sz="2400" b="1">
                <a:latin typeface="Times New Roman" pitchFamily="18" charset="0"/>
              </a:rPr>
              <a:t>”和“</a:t>
            </a:r>
            <a:r>
              <a:rPr kumimoji="1" lang="zh-CN" altLang="en-US" sz="2400" b="1">
                <a:solidFill>
                  <a:srgbClr val="990033"/>
                </a:solidFill>
                <a:latin typeface="Times New Roman" pitchFamily="18" charset="0"/>
              </a:rPr>
              <a:t>虚断</a:t>
            </a:r>
            <a:r>
              <a:rPr kumimoji="1" lang="zh-CN" altLang="en-US" sz="2400" b="1">
                <a:latin typeface="Times New Roman" pitchFamily="18" charset="0"/>
              </a:rPr>
              <a:t>”是基本出发点。</a:t>
            </a:r>
          </a:p>
        </p:txBody>
      </p:sp>
      <p:sp>
        <p:nvSpPr>
          <p:cNvPr id="23556" name="Text Box 4"/>
          <p:cNvSpPr txBox="1">
            <a:spLocks noChangeArrowheads="1"/>
          </p:cNvSpPr>
          <p:nvPr/>
        </p:nvSpPr>
        <p:spPr bwMode="auto">
          <a:xfrm>
            <a:off x="1187450" y="4852988"/>
            <a:ext cx="7777163" cy="1041400"/>
          </a:xfrm>
          <a:prstGeom prst="rect">
            <a:avLst/>
          </a:prstGeom>
          <a:noFill/>
          <a:ln w="9525">
            <a:noFill/>
            <a:miter lim="800000"/>
            <a:headEnd/>
            <a:tailEnd/>
          </a:ln>
          <a:effectLst/>
        </p:spPr>
        <p:txBody>
          <a:bodyPr>
            <a:spAutoFit/>
          </a:bodyPr>
          <a:lstStyle/>
          <a:p>
            <a:pPr>
              <a:lnSpc>
                <a:spcPct val="130000"/>
              </a:lnSpc>
            </a:pPr>
            <a:r>
              <a:rPr kumimoji="1" lang="zh-CN" altLang="en-US" sz="2400" b="1">
                <a:latin typeface="Times New Roman" pitchFamily="18" charset="0"/>
              </a:rPr>
              <a:t>（</a:t>
            </a:r>
            <a:r>
              <a:rPr kumimoji="1" lang="en-US" altLang="zh-CN" sz="2400" b="1">
                <a:latin typeface="Times New Roman" pitchFamily="18" charset="0"/>
              </a:rPr>
              <a:t>1</a:t>
            </a:r>
            <a:r>
              <a:rPr kumimoji="1" lang="zh-CN" altLang="en-US" sz="2400" b="1">
                <a:latin typeface="Times New Roman" pitchFamily="18" charset="0"/>
              </a:rPr>
              <a:t>）识别电路；</a:t>
            </a:r>
          </a:p>
          <a:p>
            <a:pPr>
              <a:lnSpc>
                <a:spcPct val="130000"/>
              </a:lnSpc>
            </a:pPr>
            <a:r>
              <a:rPr kumimoji="1" lang="zh-CN" altLang="en-US" sz="2400" b="1">
                <a:latin typeface="Times New Roman" pitchFamily="18" charset="0"/>
              </a:rPr>
              <a:t>（</a:t>
            </a:r>
            <a:r>
              <a:rPr kumimoji="1" lang="en-US" altLang="zh-CN" sz="2400" b="1">
                <a:latin typeface="Times New Roman" pitchFamily="18" charset="0"/>
              </a:rPr>
              <a:t>2</a:t>
            </a:r>
            <a:r>
              <a:rPr kumimoji="1" lang="zh-CN" altLang="en-US" sz="2400" b="1">
                <a:latin typeface="Times New Roman" pitchFamily="18" charset="0"/>
              </a:rPr>
              <a:t>）掌握输出电压和输入电压运算关系式的求解方法。</a:t>
            </a:r>
          </a:p>
        </p:txBody>
      </p:sp>
      <p:sp>
        <p:nvSpPr>
          <p:cNvPr id="23557" name="Text Box 5"/>
          <p:cNvSpPr txBox="1">
            <a:spLocks noChangeArrowheads="1"/>
          </p:cNvSpPr>
          <p:nvPr/>
        </p:nvSpPr>
        <p:spPr bwMode="auto">
          <a:xfrm>
            <a:off x="611188" y="4222750"/>
            <a:ext cx="5761037"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华文行楷" pitchFamily="2" charset="-122"/>
                <a:ea typeface="华文行楷" pitchFamily="2" charset="-122"/>
              </a:rPr>
              <a:t>4</a:t>
            </a:r>
            <a:r>
              <a:rPr kumimoji="1" lang="zh-CN" altLang="en-US" sz="3200">
                <a:latin typeface="华文行楷" pitchFamily="2" charset="-122"/>
                <a:ea typeface="华文行楷" pitchFamily="2" charset="-122"/>
              </a:rPr>
              <a:t>、学习运算电路的基本要求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wipe(left)">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wipe(left)">
                                      <p:cBhvr>
                                        <p:cTn id="17" dur="500"/>
                                        <p:tgtEl>
                                          <p:spTgt spid="2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7">
                                            <p:txEl>
                                              <p:pRg st="0" end="0"/>
                                            </p:txEl>
                                          </p:spTgt>
                                        </p:tgtEl>
                                        <p:attrNameLst>
                                          <p:attrName>style.visibility</p:attrName>
                                        </p:attrNameLst>
                                      </p:cBhvr>
                                      <p:to>
                                        <p:strVal val="visible"/>
                                      </p:to>
                                    </p:set>
                                    <p:animEffect transition="in" filter="wipe(left)">
                                      <p:cBhvr>
                                        <p:cTn id="22" dur="500"/>
                                        <p:tgtEl>
                                          <p:spTgt spid="2355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6">
                                            <p:txEl>
                                              <p:pRg st="0" end="0"/>
                                            </p:txEl>
                                          </p:spTgt>
                                        </p:tgtEl>
                                        <p:attrNameLst>
                                          <p:attrName>style.visibility</p:attrName>
                                        </p:attrNameLst>
                                      </p:cBhvr>
                                      <p:to>
                                        <p:strVal val="visible"/>
                                      </p:to>
                                    </p:set>
                                    <p:animEffect transition="in" filter="wipe(left)">
                                      <p:cBhvr>
                                        <p:cTn id="27" dur="500"/>
                                        <p:tgtEl>
                                          <p:spTgt spid="2355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6">
                                            <p:txEl>
                                              <p:pRg st="1" end="1"/>
                                            </p:txEl>
                                          </p:spTgt>
                                        </p:tgtEl>
                                        <p:attrNameLst>
                                          <p:attrName>style.visibility</p:attrName>
                                        </p:attrNameLst>
                                      </p:cBhvr>
                                      <p:to>
                                        <p:strVal val="visible"/>
                                      </p:to>
                                    </p:set>
                                    <p:animEffect transition="in" filter="wipe(left)">
                                      <p:cBhvr>
                                        <p:cTn id="32" dur="500"/>
                                        <p:tgtEl>
                                          <p:spTgt spid="235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P spid="23556" grpId="0" build="p" autoUpdateAnimBg="0"/>
      <p:bldP spid="2355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79388" y="765175"/>
            <a:ext cx="5421312" cy="603250"/>
          </a:xfrm>
        </p:spPr>
        <p:txBody>
          <a:bodyPr/>
          <a:lstStyle/>
          <a:p>
            <a:pPr algn="l">
              <a:lnSpc>
                <a:spcPct val="110000"/>
              </a:lnSpc>
            </a:pPr>
            <a:r>
              <a:rPr lang="zh-CN" altLang="en-US" sz="3200">
                <a:solidFill>
                  <a:schemeClr val="tx1"/>
                </a:solidFill>
                <a:latin typeface="华文行楷" pitchFamily="2" charset="-122"/>
                <a:ea typeface="华文行楷" pitchFamily="2" charset="-122"/>
              </a:rPr>
              <a:t>二、比例运算电路</a:t>
            </a:r>
            <a:endParaRPr lang="zh-CN" altLang="en-US" sz="3200" b="1">
              <a:solidFill>
                <a:schemeClr val="tx1"/>
              </a:solidFill>
              <a:latin typeface="华文行楷" pitchFamily="2" charset="-122"/>
              <a:ea typeface="华文行楷" pitchFamily="2" charset="-122"/>
            </a:endParaRPr>
          </a:p>
        </p:txBody>
      </p:sp>
      <p:sp>
        <p:nvSpPr>
          <p:cNvPr id="24579" name="Text Box 3"/>
          <p:cNvSpPr txBox="1">
            <a:spLocks noChangeArrowheads="1"/>
          </p:cNvSpPr>
          <p:nvPr/>
        </p:nvSpPr>
        <p:spPr bwMode="auto">
          <a:xfrm>
            <a:off x="457200" y="3721100"/>
            <a:ext cx="8077200" cy="1406525"/>
          </a:xfrm>
          <a:prstGeom prst="rect">
            <a:avLst/>
          </a:prstGeom>
          <a:noFill/>
          <a:ln w="9525">
            <a:noFill/>
            <a:miter lim="800000"/>
            <a:headEnd/>
            <a:tailEnd/>
          </a:ln>
          <a:effectLst/>
        </p:spPr>
        <p:txBody>
          <a:bodyPr>
            <a:spAutoFit/>
          </a:bodyPr>
          <a:lstStyle/>
          <a:p>
            <a:pPr marL="457200" indent="-457200" eaLnBrk="0" hangingPunct="0">
              <a:lnSpc>
                <a:spcPct val="120000"/>
              </a:lnSpc>
              <a:buFontTx/>
              <a:buAutoNum type="arabicParenR"/>
            </a:pPr>
            <a:r>
              <a:rPr lang="zh-CN" altLang="en-US" sz="2400" b="1">
                <a:latin typeface="Times New Roman" pitchFamily="18" charset="0"/>
              </a:rPr>
              <a:t>电路引入了哪种组态的负反馈？</a:t>
            </a:r>
          </a:p>
          <a:p>
            <a:pPr marL="457200" indent="-457200" eaLnBrk="0" hangingPunct="0">
              <a:lnSpc>
                <a:spcPct val="120000"/>
              </a:lnSpc>
              <a:buFontTx/>
              <a:buAutoNum type="arabicParenR"/>
            </a:pPr>
            <a:r>
              <a:rPr lang="zh-CN" altLang="en-US" sz="2400" b="1">
                <a:latin typeface="Times New Roman" pitchFamily="18" charset="0"/>
              </a:rPr>
              <a:t>电路的输入电阻为多少？</a:t>
            </a:r>
          </a:p>
          <a:p>
            <a:pPr marL="457200" indent="-457200" eaLnBrk="0" hangingPunct="0">
              <a:lnSpc>
                <a:spcPct val="120000"/>
              </a:lnSpc>
            </a:pPr>
            <a:r>
              <a:rPr lang="en-US" altLang="zh-CN" sz="2400" b="1">
                <a:latin typeface="Times New Roman" pitchFamily="18" charset="0"/>
              </a:rPr>
              <a:t>3)   </a:t>
            </a:r>
            <a:r>
              <a:rPr lang="en-US" altLang="zh-CN" sz="2400" b="1" i="1">
                <a:latin typeface="Times New Roman" pitchFamily="18" charset="0"/>
              </a:rPr>
              <a:t>R</a:t>
            </a:r>
            <a:r>
              <a:rPr lang="en-US" altLang="zh-CN" sz="2400" b="1" baseline="30000">
                <a:latin typeface="Times New Roman" pitchFamily="18" charset="0"/>
              </a:rPr>
              <a:t>’</a:t>
            </a:r>
            <a:r>
              <a:rPr lang="zh-CN" altLang="en-US" sz="2400" b="1">
                <a:latin typeface="Times New Roman" pitchFamily="18" charset="0"/>
              </a:rPr>
              <a:t>＝？为什么？</a:t>
            </a:r>
          </a:p>
        </p:txBody>
      </p:sp>
      <p:sp>
        <p:nvSpPr>
          <p:cNvPr id="24580" name="AutoShape 4"/>
          <p:cNvSpPr>
            <a:spLocks/>
          </p:cNvSpPr>
          <p:nvPr/>
        </p:nvSpPr>
        <p:spPr bwMode="auto">
          <a:xfrm>
            <a:off x="1187450" y="5661025"/>
            <a:ext cx="5043488" cy="863600"/>
          </a:xfrm>
          <a:prstGeom prst="borderCallout2">
            <a:avLst>
              <a:gd name="adj1" fmla="val 13236"/>
              <a:gd name="adj2" fmla="val 101509"/>
              <a:gd name="adj3" fmla="val 13236"/>
              <a:gd name="adj4" fmla="val 108060"/>
              <a:gd name="adj5" fmla="val -18199"/>
              <a:gd name="adj6" fmla="val 114792"/>
            </a:avLst>
          </a:prstGeom>
          <a:solidFill>
            <a:srgbClr val="FFFFCC"/>
          </a:solidFill>
          <a:ln w="19050">
            <a:solidFill>
              <a:srgbClr val="FF3300"/>
            </a:solidFill>
            <a:miter lim="800000"/>
            <a:headEnd/>
            <a:tailEnd/>
          </a:ln>
          <a:effectLst/>
        </p:spPr>
        <p:txBody>
          <a:bodyPr/>
          <a:lstStyle/>
          <a:p>
            <a:pPr eaLnBrk="0" hangingPunct="0"/>
            <a:r>
              <a:rPr lang="en-US" altLang="zh-CN" sz="2400" b="1" i="1">
                <a:solidFill>
                  <a:srgbClr val="000000"/>
                </a:solidFill>
                <a:latin typeface="Times New Roman" pitchFamily="18" charset="0"/>
              </a:rPr>
              <a:t>R</a:t>
            </a:r>
            <a:r>
              <a:rPr lang="en-US" altLang="zh-CN" sz="2400" b="1" baseline="-25000">
                <a:solidFill>
                  <a:srgbClr val="000000"/>
                </a:solidFill>
                <a:latin typeface="Times New Roman" pitchFamily="18" charset="0"/>
              </a:rPr>
              <a:t>f</a:t>
            </a:r>
            <a:r>
              <a:rPr lang="zh-CN" altLang="en-US" sz="2400" b="1">
                <a:solidFill>
                  <a:srgbClr val="000000"/>
                </a:solidFill>
                <a:latin typeface="Times New Roman" pitchFamily="18" charset="0"/>
              </a:rPr>
              <a:t>太大，噪声大。如何利用相对小的电阻获得－</a:t>
            </a:r>
            <a:r>
              <a:rPr lang="en-US" altLang="zh-CN" sz="2400" b="1">
                <a:solidFill>
                  <a:srgbClr val="000000"/>
                </a:solidFill>
                <a:latin typeface="Times New Roman" pitchFamily="18" charset="0"/>
              </a:rPr>
              <a:t>100</a:t>
            </a:r>
            <a:r>
              <a:rPr lang="zh-CN" altLang="en-US" sz="2400" b="1">
                <a:solidFill>
                  <a:srgbClr val="000000"/>
                </a:solidFill>
                <a:latin typeface="Times New Roman" pitchFamily="18" charset="0"/>
              </a:rPr>
              <a:t>的比例系数？</a:t>
            </a:r>
          </a:p>
        </p:txBody>
      </p:sp>
      <p:graphicFrame>
        <p:nvGraphicFramePr>
          <p:cNvPr id="24581" name="Object 5"/>
          <p:cNvGraphicFramePr>
            <a:graphicFrameLocks noChangeAspect="1"/>
          </p:cNvGraphicFramePr>
          <p:nvPr/>
        </p:nvGraphicFramePr>
        <p:xfrm>
          <a:off x="3962400" y="1358900"/>
          <a:ext cx="3200400" cy="2143125"/>
        </p:xfrm>
        <a:graphic>
          <a:graphicData uri="http://schemas.openxmlformats.org/presentationml/2006/ole">
            <mc:AlternateContent xmlns:mc="http://schemas.openxmlformats.org/markup-compatibility/2006">
              <mc:Choice xmlns:v="urn:schemas-microsoft-com:vml" Requires="v">
                <p:oleObj spid="_x0000_s156702" name="Photo Editor 照片" r:id="rId3" imgW="10847619" imgH="7268590" progId="">
                  <p:embed/>
                </p:oleObj>
              </mc:Choice>
              <mc:Fallback>
                <p:oleObj name="Photo Editor 照片" r:id="rId3" imgW="10847619" imgH="726859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358900"/>
                        <a:ext cx="32004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p:cNvGrpSpPr>
            <a:grpSpLocks/>
          </p:cNvGrpSpPr>
          <p:nvPr/>
        </p:nvGrpSpPr>
        <p:grpSpPr bwMode="auto">
          <a:xfrm>
            <a:off x="3962400" y="1306513"/>
            <a:ext cx="3352800" cy="1585912"/>
            <a:chOff x="2496" y="687"/>
            <a:chExt cx="2112" cy="999"/>
          </a:xfrm>
        </p:grpSpPr>
        <p:graphicFrame>
          <p:nvGraphicFramePr>
            <p:cNvPr id="24583" name="Object 7"/>
            <p:cNvGraphicFramePr>
              <a:graphicFrameLocks noChangeAspect="1"/>
            </p:cNvGraphicFramePr>
            <p:nvPr/>
          </p:nvGraphicFramePr>
          <p:xfrm>
            <a:off x="2736" y="1248"/>
            <a:ext cx="240" cy="187"/>
          </p:xfrm>
          <a:graphic>
            <a:graphicData uri="http://schemas.openxmlformats.org/presentationml/2006/ole">
              <mc:AlternateContent xmlns:mc="http://schemas.openxmlformats.org/markup-compatibility/2006">
                <mc:Choice xmlns:v="urn:schemas-microsoft-com:vml" Requires="v">
                  <p:oleObj spid="_x0000_s156703" name="Photo Editor 照片" r:id="rId5" imgW="1305107" imgH="1019048" progId="">
                    <p:embed/>
                  </p:oleObj>
                </mc:Choice>
                <mc:Fallback>
                  <p:oleObj name="Photo Editor 照片" r:id="rId5" imgW="1305107" imgH="1019048"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1248"/>
                          <a:ext cx="240"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4" name="Object 8"/>
            <p:cNvGraphicFramePr>
              <a:graphicFrameLocks noChangeAspect="1"/>
            </p:cNvGraphicFramePr>
            <p:nvPr/>
          </p:nvGraphicFramePr>
          <p:xfrm>
            <a:off x="3194" y="971"/>
            <a:ext cx="192" cy="181"/>
          </p:xfrm>
          <a:graphic>
            <a:graphicData uri="http://schemas.openxmlformats.org/presentationml/2006/ole">
              <mc:AlternateContent xmlns:mc="http://schemas.openxmlformats.org/markup-compatibility/2006">
                <mc:Choice xmlns:v="urn:schemas-microsoft-com:vml" Requires="v">
                  <p:oleObj spid="_x0000_s156704" name="Photo Editor 照片" r:id="rId7" imgW="961905" imgH="905001" progId="">
                    <p:embed/>
                  </p:oleObj>
                </mc:Choice>
                <mc:Fallback>
                  <p:oleObj name="Photo Editor 照片" r:id="rId7" imgW="961905" imgH="905001" progId="">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4" y="971"/>
                          <a:ext cx="19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5" name="Object 9"/>
            <p:cNvGraphicFramePr>
              <a:graphicFrameLocks noChangeAspect="1"/>
            </p:cNvGraphicFramePr>
            <p:nvPr/>
          </p:nvGraphicFramePr>
          <p:xfrm>
            <a:off x="3203" y="1513"/>
            <a:ext cx="181" cy="173"/>
          </p:xfrm>
          <a:graphic>
            <a:graphicData uri="http://schemas.openxmlformats.org/presentationml/2006/ole">
              <mc:AlternateContent xmlns:mc="http://schemas.openxmlformats.org/markup-compatibility/2006">
                <mc:Choice xmlns:v="urn:schemas-microsoft-com:vml" Requires="v">
                  <p:oleObj spid="_x0000_s156705" name="Photo Editor 照片" r:id="rId9" imgW="923810" imgH="885949" progId="">
                    <p:embed/>
                  </p:oleObj>
                </mc:Choice>
                <mc:Fallback>
                  <p:oleObj name="Photo Editor 照片" r:id="rId9" imgW="923810" imgH="885949"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 y="1513"/>
                          <a:ext cx="18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3840" y="687"/>
            <a:ext cx="288" cy="202"/>
          </p:xfrm>
          <a:graphic>
            <a:graphicData uri="http://schemas.openxmlformats.org/presentationml/2006/ole">
              <mc:AlternateContent xmlns:mc="http://schemas.openxmlformats.org/markup-compatibility/2006">
                <mc:Choice xmlns:v="urn:schemas-microsoft-com:vml" Requires="v">
                  <p:oleObj spid="_x0000_s156706" name="Photo Editor 照片" r:id="rId11" imgW="1286055" imgH="905001" progId="">
                    <p:embed/>
                  </p:oleObj>
                </mc:Choice>
                <mc:Fallback>
                  <p:oleObj name="Photo Editor 照片" r:id="rId11" imgW="1286055" imgH="905001" progId="">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0" y="687"/>
                          <a:ext cx="288"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7" name="Text Box 11"/>
            <p:cNvSpPr txBox="1">
              <a:spLocks noChangeArrowheads="1"/>
            </p:cNvSpPr>
            <p:nvPr/>
          </p:nvSpPr>
          <p:spPr bwMode="auto">
            <a:xfrm>
              <a:off x="2496" y="912"/>
              <a:ext cx="384" cy="288"/>
            </a:xfrm>
            <a:prstGeom prst="rect">
              <a:avLst/>
            </a:prstGeom>
            <a:noFill/>
            <a:ln w="9525">
              <a:noFill/>
              <a:miter lim="800000"/>
              <a:headEnd/>
              <a:tailEnd/>
            </a:ln>
            <a:effectLst/>
          </p:spPr>
          <p:txBody>
            <a:bodyPr>
              <a:spAutoFit/>
            </a:bodyPr>
            <a:lstStyle/>
            <a:p>
              <a:pPr>
                <a:spcBef>
                  <a:spcPct val="50000"/>
                </a:spcBef>
              </a:pPr>
              <a:r>
                <a:rPr kumimoji="1" lang="en-US" altLang="zh-CN" sz="2400" b="1">
                  <a:solidFill>
                    <a:srgbClr val="FF0000"/>
                  </a:solidFill>
                  <a:latin typeface="Times New Roman" pitchFamily="18" charset="0"/>
                </a:rPr>
                <a:t>+</a:t>
              </a:r>
            </a:p>
          </p:txBody>
        </p:sp>
        <p:sp>
          <p:nvSpPr>
            <p:cNvPr id="24588" name="Text Box 12"/>
            <p:cNvSpPr txBox="1">
              <a:spLocks noChangeArrowheads="1"/>
            </p:cNvSpPr>
            <p:nvPr/>
          </p:nvSpPr>
          <p:spPr bwMode="auto">
            <a:xfrm>
              <a:off x="4224" y="1008"/>
              <a:ext cx="384" cy="288"/>
            </a:xfrm>
            <a:prstGeom prst="rect">
              <a:avLst/>
            </a:prstGeom>
            <a:noFill/>
            <a:ln w="9525">
              <a:noFill/>
              <a:miter lim="800000"/>
              <a:headEnd/>
              <a:tailEnd/>
            </a:ln>
            <a:effectLst/>
          </p:spPr>
          <p:txBody>
            <a:bodyPr>
              <a:spAutoFit/>
            </a:bodyPr>
            <a:lstStyle/>
            <a:p>
              <a:pPr>
                <a:spcBef>
                  <a:spcPct val="50000"/>
                </a:spcBef>
              </a:pPr>
              <a:r>
                <a:rPr kumimoji="1" lang="en-US" altLang="zh-CN" sz="2400" b="1">
                  <a:solidFill>
                    <a:srgbClr val="FF0000"/>
                  </a:solidFill>
                  <a:latin typeface="Times New Roman" pitchFamily="18" charset="0"/>
                </a:rPr>
                <a:t>_</a:t>
              </a:r>
            </a:p>
          </p:txBody>
        </p:sp>
      </p:grpSp>
      <p:sp>
        <p:nvSpPr>
          <p:cNvPr id="24589" name="Text Box 13"/>
          <p:cNvSpPr txBox="1">
            <a:spLocks noChangeArrowheads="1"/>
          </p:cNvSpPr>
          <p:nvPr/>
        </p:nvSpPr>
        <p:spPr bwMode="auto">
          <a:xfrm>
            <a:off x="971550" y="1916113"/>
            <a:ext cx="2743200" cy="968375"/>
          </a:xfrm>
          <a:prstGeom prst="rect">
            <a:avLst/>
          </a:prstGeom>
          <a:noFill/>
          <a:ln w="9525">
            <a:noFill/>
            <a:miter lim="800000"/>
            <a:headEnd/>
            <a:tailEnd/>
          </a:ln>
          <a:effectLst/>
        </p:spPr>
        <p:txBody>
          <a:bodyPr>
            <a:spAutoFit/>
          </a:bodyPr>
          <a:lstStyle/>
          <a:p>
            <a:pPr>
              <a:lnSpc>
                <a:spcPct val="120000"/>
              </a:lnSpc>
            </a:pPr>
            <a:r>
              <a:rPr kumimoji="1" lang="en-US" altLang="zh-CN" sz="2400" b="1" i="1">
                <a:latin typeface="Times New Roman" pitchFamily="18" charset="0"/>
              </a:rPr>
              <a:t>i</a:t>
            </a:r>
            <a:r>
              <a:rPr kumimoji="1" lang="en-US" altLang="zh-CN" sz="2400" b="1" baseline="-25000">
                <a:latin typeface="Times New Roman" pitchFamily="18" charset="0"/>
              </a:rPr>
              <a:t>N</a:t>
            </a:r>
            <a:r>
              <a:rPr kumimoji="1" lang="en-US" altLang="zh-CN" sz="2400" b="1">
                <a:latin typeface="Times New Roman" pitchFamily="18" charset="0"/>
              </a:rPr>
              <a:t>=</a:t>
            </a:r>
            <a:r>
              <a:rPr kumimoji="1" lang="en-US" altLang="zh-CN" sz="2400" b="1" i="1">
                <a:latin typeface="Times New Roman" pitchFamily="18" charset="0"/>
              </a:rPr>
              <a:t>i</a:t>
            </a:r>
            <a:r>
              <a:rPr kumimoji="1" lang="en-US" altLang="zh-CN" sz="2400" b="1" baseline="-25000">
                <a:latin typeface="Times New Roman" pitchFamily="18" charset="0"/>
              </a:rPr>
              <a:t>P</a:t>
            </a:r>
            <a:r>
              <a:rPr kumimoji="1" lang="en-US" altLang="zh-CN" sz="2400" b="1">
                <a:latin typeface="Times New Roman" pitchFamily="18" charset="0"/>
              </a:rPr>
              <a:t>=0</a:t>
            </a:r>
            <a:r>
              <a:rPr kumimoji="1" lang="zh-CN" altLang="en-US" sz="2400" b="1">
                <a:latin typeface="Times New Roman" pitchFamily="18" charset="0"/>
              </a:rPr>
              <a:t>，</a:t>
            </a:r>
          </a:p>
          <a:p>
            <a:pPr>
              <a:lnSpc>
                <a:spcPct val="120000"/>
              </a:lnSpc>
            </a:pPr>
            <a:r>
              <a:rPr kumimoji="1" lang="en-US" altLang="zh-CN" sz="2400" b="1" i="1">
                <a:latin typeface="Times New Roman" pitchFamily="18" charset="0"/>
              </a:rPr>
              <a:t>u</a:t>
            </a:r>
            <a:r>
              <a:rPr kumimoji="1" lang="en-US" altLang="zh-CN" sz="2400" b="1" baseline="-25000">
                <a:latin typeface="Times New Roman" pitchFamily="18" charset="0"/>
              </a:rPr>
              <a:t>N</a:t>
            </a:r>
            <a:r>
              <a:rPr kumimoji="1" lang="en-US" altLang="zh-CN"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P</a:t>
            </a:r>
            <a:r>
              <a:rPr kumimoji="1" lang="en-US" altLang="zh-CN" sz="2400" b="1">
                <a:latin typeface="Times New Roman" pitchFamily="18" charset="0"/>
              </a:rPr>
              <a:t>=0</a:t>
            </a:r>
            <a:r>
              <a:rPr kumimoji="1" lang="zh-CN" altLang="en-US" sz="2400" b="1">
                <a:latin typeface="Times New Roman" pitchFamily="18" charset="0"/>
              </a:rPr>
              <a:t>－－</a:t>
            </a:r>
            <a:r>
              <a:rPr kumimoji="1" lang="zh-CN" altLang="en-US" sz="2400" b="1">
                <a:solidFill>
                  <a:srgbClr val="990033"/>
                </a:solidFill>
                <a:latin typeface="Times New Roman" pitchFamily="18" charset="0"/>
              </a:rPr>
              <a:t>虚地</a:t>
            </a:r>
          </a:p>
        </p:txBody>
      </p:sp>
      <p:grpSp>
        <p:nvGrpSpPr>
          <p:cNvPr id="3" name="Group 14"/>
          <p:cNvGrpSpPr>
            <a:grpSpLocks/>
          </p:cNvGrpSpPr>
          <p:nvPr/>
        </p:nvGrpSpPr>
        <p:grpSpPr bwMode="auto">
          <a:xfrm>
            <a:off x="971550" y="2924175"/>
            <a:ext cx="2997200" cy="814388"/>
            <a:chOff x="612" y="1706"/>
            <a:chExt cx="1888" cy="513"/>
          </a:xfrm>
        </p:grpSpPr>
        <p:sp>
          <p:nvSpPr>
            <p:cNvPr id="24591" name="Text Box 15"/>
            <p:cNvSpPr txBox="1">
              <a:spLocks noChangeArrowheads="1"/>
            </p:cNvSpPr>
            <p:nvPr/>
          </p:nvSpPr>
          <p:spPr bwMode="auto">
            <a:xfrm>
              <a:off x="612" y="1850"/>
              <a:ext cx="1488" cy="288"/>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在节点</a:t>
              </a:r>
              <a:r>
                <a:rPr kumimoji="1" lang="en-US" altLang="zh-CN" sz="2400" b="1">
                  <a:latin typeface="Times New Roman" pitchFamily="18" charset="0"/>
                </a:rPr>
                <a:t>N</a:t>
              </a:r>
              <a:r>
                <a:rPr kumimoji="1" lang="zh-CN" altLang="en-US" sz="2400" b="1">
                  <a:latin typeface="Times New Roman" pitchFamily="18" charset="0"/>
                </a:rPr>
                <a:t>：</a:t>
              </a:r>
            </a:p>
          </p:txBody>
        </p:sp>
        <p:graphicFrame>
          <p:nvGraphicFramePr>
            <p:cNvPr id="24592" name="Object 16"/>
            <p:cNvGraphicFramePr>
              <a:graphicFrameLocks noChangeAspect="1"/>
            </p:cNvGraphicFramePr>
            <p:nvPr/>
          </p:nvGraphicFramePr>
          <p:xfrm>
            <a:off x="1572" y="1706"/>
            <a:ext cx="928" cy="513"/>
          </p:xfrm>
          <a:graphic>
            <a:graphicData uri="http://schemas.openxmlformats.org/presentationml/2006/ole">
              <mc:AlternateContent xmlns:mc="http://schemas.openxmlformats.org/markup-compatibility/2006">
                <mc:Choice xmlns:v="urn:schemas-microsoft-com:vml" Requires="v">
                  <p:oleObj spid="_x0000_s156707" name="Equation" r:id="rId13" imgW="711000" imgH="393480" progId="Equation.3">
                    <p:embed/>
                  </p:oleObj>
                </mc:Choice>
                <mc:Fallback>
                  <p:oleObj name="Equation" r:id="rId13" imgW="711000" imgH="393480" progId="Equation.3">
                    <p:embed/>
                    <p:pic>
                      <p:nvPicPr>
                        <p:cNvPr id="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72" y="1706"/>
                          <a:ext cx="928" cy="513"/>
                        </a:xfrm>
                        <a:prstGeom prst="rect">
                          <a:avLst/>
                        </a:prstGeom>
                        <a:solidFill>
                          <a:srgbClr val="00FFFF"/>
                        </a:solidFill>
                        <a:ln w="9525">
                          <a:solidFill>
                            <a:srgbClr val="FF0000"/>
                          </a:solidFill>
                          <a:miter lim="800000"/>
                          <a:headEnd/>
                          <a:tailEnd/>
                        </a:ln>
                      </p:spPr>
                    </p:pic>
                  </p:oleObj>
                </mc:Fallback>
              </mc:AlternateContent>
            </a:graphicData>
          </a:graphic>
        </p:graphicFrame>
      </p:grpSp>
      <p:graphicFrame>
        <p:nvGraphicFramePr>
          <p:cNvPr id="24593" name="Object 17"/>
          <p:cNvGraphicFramePr>
            <a:graphicFrameLocks noChangeAspect="1"/>
          </p:cNvGraphicFramePr>
          <p:nvPr/>
        </p:nvGraphicFramePr>
        <p:xfrm>
          <a:off x="5651500" y="2997200"/>
          <a:ext cx="2535238" cy="760413"/>
        </p:xfrm>
        <a:graphic>
          <a:graphicData uri="http://schemas.openxmlformats.org/presentationml/2006/ole">
            <mc:AlternateContent xmlns:mc="http://schemas.openxmlformats.org/markup-compatibility/2006">
              <mc:Choice xmlns:v="urn:schemas-microsoft-com:vml" Requires="v">
                <p:oleObj spid="_x0000_s156708" name="Equation" r:id="rId15" imgW="1307880" imgH="393480" progId="Equation.3">
                  <p:embed/>
                </p:oleObj>
              </mc:Choice>
              <mc:Fallback>
                <p:oleObj name="Equation" r:id="rId15" imgW="1307880" imgH="393480" progId="Equation.3">
                  <p:embed/>
                  <p:pic>
                    <p:nvPicPr>
                      <p:cNvPr id="0"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1500" y="2997200"/>
                        <a:ext cx="2535238" cy="760413"/>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24594" name="Text Box 18"/>
          <p:cNvSpPr txBox="1">
            <a:spLocks noChangeArrowheads="1"/>
          </p:cNvSpPr>
          <p:nvPr/>
        </p:nvSpPr>
        <p:spPr bwMode="auto">
          <a:xfrm>
            <a:off x="323850" y="1341438"/>
            <a:ext cx="4321175" cy="519112"/>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反相输入</a:t>
            </a:r>
          </a:p>
        </p:txBody>
      </p:sp>
      <p:sp>
        <p:nvSpPr>
          <p:cNvPr id="24599" name="Text Box 23"/>
          <p:cNvSpPr txBox="1">
            <a:spLocks noChangeArrowheads="1"/>
          </p:cNvSpPr>
          <p:nvPr/>
        </p:nvSpPr>
        <p:spPr bwMode="auto">
          <a:xfrm>
            <a:off x="3203575" y="4652963"/>
            <a:ext cx="1655763" cy="457200"/>
          </a:xfrm>
          <a:prstGeom prst="rect">
            <a:avLst/>
          </a:prstGeom>
          <a:noFill/>
          <a:ln w="9525">
            <a:noFill/>
            <a:miter lim="800000"/>
            <a:headEnd/>
            <a:tailEnd/>
          </a:ln>
          <a:effectLst/>
        </p:spPr>
        <p:txBody>
          <a:bodyPr>
            <a:spAutoFit/>
          </a:bodyPr>
          <a:lstStyle/>
          <a:p>
            <a:pPr>
              <a:spcBef>
                <a:spcPct val="50000"/>
              </a:spcBef>
            </a:pPr>
            <a:r>
              <a:rPr kumimoji="1" lang="en-US" altLang="zh-CN" sz="2400" b="1" i="1">
                <a:latin typeface="Times New Roman" pitchFamily="18" charset="0"/>
              </a:rPr>
              <a:t>R</a:t>
            </a:r>
            <a:r>
              <a:rPr kumimoji="1" lang="en-US" altLang="zh-CN" sz="2400" b="1">
                <a:latin typeface="Times New Roman" pitchFamily="18" charset="0"/>
              </a:rPr>
              <a:t>’=</a:t>
            </a:r>
            <a:r>
              <a:rPr kumimoji="1" lang="en-US" altLang="zh-CN" sz="2400" b="1" i="1">
                <a:latin typeface="Times New Roman" pitchFamily="18" charset="0"/>
              </a:rPr>
              <a:t>R</a:t>
            </a:r>
            <a:r>
              <a:rPr kumimoji="1" lang="en-US" altLang="zh-CN" sz="2400" b="1">
                <a:latin typeface="Times New Roman" pitchFamily="18" charset="0"/>
              </a:rPr>
              <a:t>∥</a:t>
            </a:r>
            <a:r>
              <a:rPr kumimoji="1" lang="en-US" altLang="zh-CN" sz="2400" b="1" i="1">
                <a:latin typeface="Times New Roman" pitchFamily="18" charset="0"/>
              </a:rPr>
              <a:t>R</a:t>
            </a:r>
            <a:r>
              <a:rPr kumimoji="1" lang="en-US" altLang="zh-CN" sz="2400" b="1" baseline="-25000">
                <a:latin typeface="Times New Roman" pitchFamily="18" charset="0"/>
              </a:rPr>
              <a:t>f</a:t>
            </a:r>
            <a:endParaRPr kumimoji="1" lang="en-US" altLang="zh-CN" sz="2400" b="1">
              <a:latin typeface="Times New Roman" pitchFamily="18" charset="0"/>
            </a:endParaRPr>
          </a:p>
        </p:txBody>
      </p:sp>
      <p:sp>
        <p:nvSpPr>
          <p:cNvPr id="24600" name="Text Box 24"/>
          <p:cNvSpPr txBox="1">
            <a:spLocks noChangeArrowheads="1"/>
          </p:cNvSpPr>
          <p:nvPr/>
        </p:nvSpPr>
        <p:spPr bwMode="auto">
          <a:xfrm>
            <a:off x="468313" y="5084763"/>
            <a:ext cx="8208962" cy="457200"/>
          </a:xfrm>
          <a:prstGeom prst="rect">
            <a:avLst/>
          </a:prstGeom>
          <a:noFill/>
          <a:ln w="9525">
            <a:noFill/>
            <a:miter lim="800000"/>
            <a:headEnd/>
            <a:tailEnd/>
          </a:ln>
          <a:effectLst/>
        </p:spPr>
        <p:txBody>
          <a:bodyPr>
            <a:spAutoFit/>
          </a:bodyPr>
          <a:lstStyle/>
          <a:p>
            <a:pPr>
              <a:spcBef>
                <a:spcPct val="50000"/>
              </a:spcBef>
            </a:pPr>
            <a:r>
              <a:rPr lang="en-US" altLang="zh-CN" sz="2400" b="1">
                <a:latin typeface="Times New Roman" pitchFamily="18" charset="0"/>
              </a:rPr>
              <a:t>4)  </a:t>
            </a:r>
            <a:r>
              <a:rPr lang="zh-CN" altLang="en-US" sz="2400" b="1">
                <a:latin typeface="Times New Roman" pitchFamily="18" charset="0"/>
              </a:rPr>
              <a:t>若要</a:t>
            </a:r>
            <a:r>
              <a:rPr lang="en-US" altLang="zh-CN" sz="2400" b="1" i="1">
                <a:latin typeface="Times New Roman" pitchFamily="18" charset="0"/>
              </a:rPr>
              <a:t>R</a:t>
            </a:r>
            <a:r>
              <a:rPr lang="en-US" altLang="zh-CN" sz="2400" b="1" baseline="-25000">
                <a:latin typeface="Times New Roman" pitchFamily="18" charset="0"/>
              </a:rPr>
              <a:t>i</a:t>
            </a:r>
            <a:r>
              <a:rPr lang="zh-CN" altLang="en-US" sz="2400" b="1">
                <a:latin typeface="Times New Roman" pitchFamily="18" charset="0"/>
              </a:rPr>
              <a:t>＝</a:t>
            </a:r>
            <a:r>
              <a:rPr lang="en-US" altLang="zh-CN" sz="2400" b="1">
                <a:latin typeface="Times New Roman" pitchFamily="18" charset="0"/>
              </a:rPr>
              <a:t>100kΩ</a:t>
            </a:r>
            <a:r>
              <a:rPr lang="zh-CN" altLang="en-US" sz="2400" b="1">
                <a:latin typeface="Times New Roman" pitchFamily="18" charset="0"/>
              </a:rPr>
              <a:t>，比例系数为－</a:t>
            </a:r>
            <a:r>
              <a:rPr lang="en-US" altLang="zh-CN" sz="2400" b="1">
                <a:latin typeface="Times New Roman" pitchFamily="18" charset="0"/>
              </a:rPr>
              <a:t>100</a:t>
            </a:r>
            <a:r>
              <a:rPr lang="zh-CN" altLang="en-US" sz="2400" b="1">
                <a:latin typeface="Times New Roman" pitchFamily="18" charset="0"/>
              </a:rPr>
              <a:t>，</a:t>
            </a:r>
            <a:r>
              <a:rPr lang="en-US" altLang="zh-CN" sz="2400" b="1" i="1">
                <a:latin typeface="Times New Roman" pitchFamily="18" charset="0"/>
              </a:rPr>
              <a:t>R</a:t>
            </a:r>
            <a:r>
              <a:rPr lang="en-US" altLang="zh-CN" sz="2400" b="1" baseline="-25000">
                <a:latin typeface="Times New Roman" pitchFamily="18" charset="0"/>
              </a:rPr>
              <a:t>1</a:t>
            </a:r>
            <a:r>
              <a:rPr lang="zh-CN" altLang="en-US" sz="2400" b="1">
                <a:latin typeface="Times New Roman" pitchFamily="18" charset="0"/>
              </a:rPr>
              <a:t>＝？ </a:t>
            </a:r>
            <a:r>
              <a:rPr lang="en-US" altLang="zh-CN" sz="2400" b="1" i="1">
                <a:latin typeface="Times New Roman" pitchFamily="18" charset="0"/>
              </a:rPr>
              <a:t>R</a:t>
            </a:r>
            <a:r>
              <a:rPr lang="en-US" altLang="zh-CN" sz="2400" b="1" baseline="-25000">
                <a:latin typeface="Times New Roman" pitchFamily="18" charset="0"/>
              </a:rPr>
              <a:t>f</a:t>
            </a:r>
            <a:r>
              <a:rPr lang="zh-CN" altLang="en-US" sz="2400" b="1">
                <a:latin typeface="Times New Roman" pitchFamily="18" charset="0"/>
              </a:rPr>
              <a:t>＝？</a:t>
            </a:r>
          </a:p>
        </p:txBody>
      </p:sp>
      <p:sp>
        <p:nvSpPr>
          <p:cNvPr id="24601" name="AutoShape 25"/>
          <p:cNvSpPr>
            <a:spLocks/>
          </p:cNvSpPr>
          <p:nvPr/>
        </p:nvSpPr>
        <p:spPr bwMode="auto">
          <a:xfrm>
            <a:off x="5295900" y="4322763"/>
            <a:ext cx="3092450" cy="474662"/>
          </a:xfrm>
          <a:prstGeom prst="borderCallout1">
            <a:avLst>
              <a:gd name="adj1" fmla="val 24079"/>
              <a:gd name="adj2" fmla="val -2463"/>
              <a:gd name="adj3" fmla="val 100000"/>
              <a:gd name="adj4" fmla="val -25718"/>
            </a:avLst>
          </a:prstGeom>
          <a:solidFill>
            <a:srgbClr val="FFFFCC"/>
          </a:solidFill>
          <a:ln w="19050">
            <a:solidFill>
              <a:srgbClr val="FF0000"/>
            </a:solidFill>
            <a:miter lim="800000"/>
            <a:headEnd/>
            <a:tailEnd/>
          </a:ln>
          <a:effectLst/>
        </p:spPr>
        <p:txBody>
          <a:bodyPr/>
          <a:lstStyle/>
          <a:p>
            <a:pPr algn="ctr"/>
            <a:r>
              <a:rPr kumimoji="1" lang="zh-CN" altLang="en-US" sz="2400" b="1">
                <a:latin typeface="Times New Roman" pitchFamily="18" charset="0"/>
              </a:rPr>
              <a:t>保证输入级的对称性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wipe(left)">
                                      <p:cBhvr>
                                        <p:cTn id="7" dur="500"/>
                                        <p:tgtEl>
                                          <p:spTgt spid="245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9">
                                            <p:txEl>
                                              <p:pRg st="0" end="0"/>
                                            </p:txEl>
                                          </p:spTgt>
                                        </p:tgtEl>
                                        <p:attrNameLst>
                                          <p:attrName>style.visibility</p:attrName>
                                        </p:attrNameLst>
                                      </p:cBhvr>
                                      <p:to>
                                        <p:strVal val="visible"/>
                                      </p:to>
                                    </p:set>
                                    <p:animEffect transition="in" filter="wipe(left)">
                                      <p:cBhvr>
                                        <p:cTn id="17" dur="500"/>
                                        <p:tgtEl>
                                          <p:spTgt spid="2458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9">
                                            <p:txEl>
                                              <p:pRg st="1" end="1"/>
                                            </p:txEl>
                                          </p:spTgt>
                                        </p:tgtEl>
                                        <p:attrNameLst>
                                          <p:attrName>style.visibility</p:attrName>
                                        </p:attrNameLst>
                                      </p:cBhvr>
                                      <p:to>
                                        <p:strVal val="visible"/>
                                      </p:to>
                                    </p:set>
                                    <p:animEffect transition="in" filter="wipe(left)">
                                      <p:cBhvr>
                                        <p:cTn id="22" dur="500"/>
                                        <p:tgtEl>
                                          <p:spTgt spid="2458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593"/>
                                        </p:tgtEl>
                                        <p:attrNameLst>
                                          <p:attrName>style.visibility</p:attrName>
                                        </p:attrNameLst>
                                      </p:cBhvr>
                                      <p:to>
                                        <p:strVal val="visible"/>
                                      </p:to>
                                    </p:set>
                                    <p:animEffect transition="in" filter="wipe(left)">
                                      <p:cBhvr>
                                        <p:cTn id="32" dur="500"/>
                                        <p:tgtEl>
                                          <p:spTgt spid="245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79">
                                            <p:txEl>
                                              <p:pRg st="0" end="0"/>
                                            </p:txEl>
                                          </p:spTgt>
                                        </p:tgtEl>
                                        <p:attrNameLst>
                                          <p:attrName>style.visibility</p:attrName>
                                        </p:attrNameLst>
                                      </p:cBhvr>
                                      <p:to>
                                        <p:strVal val="visible"/>
                                      </p:to>
                                    </p:set>
                                    <p:animEffect transition="in" filter="wipe(left)">
                                      <p:cBhvr>
                                        <p:cTn id="37" dur="500"/>
                                        <p:tgtEl>
                                          <p:spTgt spid="2457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579">
                                            <p:txEl>
                                              <p:pRg st="1" end="1"/>
                                            </p:txEl>
                                          </p:spTgt>
                                        </p:tgtEl>
                                        <p:attrNameLst>
                                          <p:attrName>style.visibility</p:attrName>
                                        </p:attrNameLst>
                                      </p:cBhvr>
                                      <p:to>
                                        <p:strVal val="visible"/>
                                      </p:to>
                                    </p:set>
                                    <p:animEffect transition="in" filter="wipe(left)">
                                      <p:cBhvr>
                                        <p:cTn id="42" dur="500"/>
                                        <p:tgtEl>
                                          <p:spTgt spid="24579">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579">
                                            <p:txEl>
                                              <p:pRg st="2" end="2"/>
                                            </p:txEl>
                                          </p:spTgt>
                                        </p:tgtEl>
                                        <p:attrNameLst>
                                          <p:attrName>style.visibility</p:attrName>
                                        </p:attrNameLst>
                                      </p:cBhvr>
                                      <p:to>
                                        <p:strVal val="visible"/>
                                      </p:to>
                                    </p:set>
                                    <p:animEffect transition="in" filter="wipe(left)">
                                      <p:cBhvr>
                                        <p:cTn id="47" dur="500"/>
                                        <p:tgtEl>
                                          <p:spTgt spid="24579">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599"/>
                                        </p:tgtEl>
                                        <p:attrNameLst>
                                          <p:attrName>style.visibility</p:attrName>
                                        </p:attrNameLst>
                                      </p:cBhvr>
                                      <p:to>
                                        <p:strVal val="visible"/>
                                      </p:to>
                                    </p:set>
                                    <p:animEffect transition="in" filter="wipe(left)">
                                      <p:cBhvr>
                                        <p:cTn id="52" dur="500"/>
                                        <p:tgtEl>
                                          <p:spTgt spid="2459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601"/>
                                        </p:tgtEl>
                                        <p:attrNameLst>
                                          <p:attrName>style.visibility</p:attrName>
                                        </p:attrNameLst>
                                      </p:cBhvr>
                                      <p:to>
                                        <p:strVal val="visible"/>
                                      </p:to>
                                    </p:set>
                                    <p:animEffect transition="in" filter="wipe(left)">
                                      <p:cBhvr>
                                        <p:cTn id="57" dur="500"/>
                                        <p:tgtEl>
                                          <p:spTgt spid="2460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600"/>
                                        </p:tgtEl>
                                        <p:attrNameLst>
                                          <p:attrName>style.visibility</p:attrName>
                                        </p:attrNameLst>
                                      </p:cBhvr>
                                      <p:to>
                                        <p:strVal val="visible"/>
                                      </p:to>
                                    </p:set>
                                    <p:animEffect transition="in" filter="wipe(left)">
                                      <p:cBhvr>
                                        <p:cTn id="62" dur="500"/>
                                        <p:tgtEl>
                                          <p:spTgt spid="2460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P spid="24580" grpId="0" animBg="1" autoUpdateAnimBg="0"/>
      <p:bldP spid="24589" grpId="0" build="p" autoUpdateAnimBg="0"/>
      <p:bldP spid="24599" grpId="0"/>
      <p:bldP spid="24600" grpId="0"/>
      <p:bldP spid="2460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5288" y="981075"/>
            <a:ext cx="7772400" cy="457200"/>
          </a:xfrm>
        </p:spPr>
        <p:txBody>
          <a:bodyPr/>
          <a:lstStyle/>
          <a:p>
            <a:pPr algn="l">
              <a:lnSpc>
                <a:spcPct val="120000"/>
              </a:lnSpc>
            </a:pPr>
            <a:r>
              <a:rPr lang="en-US" altLang="zh-CN" sz="2800" b="1" dirty="0">
                <a:solidFill>
                  <a:schemeClr val="tx1"/>
                </a:solidFill>
                <a:latin typeface="Times New Roman" pitchFamily="18" charset="0"/>
                <a:ea typeface="隶书" pitchFamily="49" charset="-122"/>
                <a:cs typeface="Times New Roman" pitchFamily="18" charset="0"/>
              </a:rPr>
              <a:t>T </a:t>
            </a:r>
            <a:r>
              <a:rPr lang="zh-CN" altLang="en-US" sz="3200" dirty="0">
                <a:solidFill>
                  <a:schemeClr val="tx1"/>
                </a:solidFill>
                <a:latin typeface="华文行楷" pitchFamily="2" charset="-122"/>
                <a:ea typeface="华文行楷" pitchFamily="2" charset="-122"/>
              </a:rPr>
              <a:t>形</a:t>
            </a:r>
            <a:r>
              <a:rPr lang="zh-CN" altLang="zh-CN" sz="3200" dirty="0">
                <a:solidFill>
                  <a:schemeClr val="tx1"/>
                </a:solidFill>
                <a:latin typeface="华文行楷" pitchFamily="2" charset="-122"/>
                <a:ea typeface="华文行楷" pitchFamily="2" charset="-122"/>
              </a:rPr>
              <a:t>反馈网络反相比例运算电路</a:t>
            </a:r>
          </a:p>
        </p:txBody>
      </p:sp>
      <p:pic>
        <p:nvPicPr>
          <p:cNvPr id="25603" name="Picture 3" descr="Dz070202"/>
          <p:cNvPicPr>
            <a:picLocks noChangeAspect="1" noChangeArrowheads="1"/>
          </p:cNvPicPr>
          <p:nvPr/>
        </p:nvPicPr>
        <p:blipFill>
          <a:blip r:embed="rId3" cstate="print">
            <a:clrChange>
              <a:clrFrom>
                <a:srgbClr val="FFFFFF"/>
              </a:clrFrom>
              <a:clrTo>
                <a:srgbClr val="FFFFFF">
                  <a:alpha val="0"/>
                </a:srgbClr>
              </a:clrTo>
            </a:clrChange>
          </a:blip>
          <a:srcRect b="-3226"/>
          <a:stretch>
            <a:fillRect/>
          </a:stretch>
        </p:blipFill>
        <p:spPr bwMode="auto">
          <a:xfrm>
            <a:off x="539750" y="2278063"/>
            <a:ext cx="3200400" cy="2438400"/>
          </a:xfrm>
          <a:prstGeom prst="rect">
            <a:avLst/>
          </a:prstGeom>
          <a:solidFill>
            <a:schemeClr val="bg1"/>
          </a:solidFill>
        </p:spPr>
      </p:pic>
      <p:graphicFrame>
        <p:nvGraphicFramePr>
          <p:cNvPr id="25604" name="Object 4"/>
          <p:cNvGraphicFramePr>
            <a:graphicFrameLocks noChangeAspect="1"/>
          </p:cNvGraphicFramePr>
          <p:nvPr/>
        </p:nvGraphicFramePr>
        <p:xfrm>
          <a:off x="6045200" y="2181225"/>
          <a:ext cx="1741488" cy="882650"/>
        </p:xfrm>
        <a:graphic>
          <a:graphicData uri="http://schemas.openxmlformats.org/presentationml/2006/ole">
            <mc:AlternateContent xmlns:mc="http://schemas.openxmlformats.org/markup-compatibility/2006">
              <mc:Choice xmlns:v="urn:schemas-microsoft-com:vml" Requires="v">
                <p:oleObj spid="_x0000_s157722" name="Equation" r:id="rId4" imgW="850680" imgH="431640" progId="Equation.3">
                  <p:embed/>
                </p:oleObj>
              </mc:Choice>
              <mc:Fallback>
                <p:oleObj name="Equation" r:id="rId4" imgW="85068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5200" y="2181225"/>
                        <a:ext cx="1741488"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5" name="Object 5"/>
          <p:cNvGraphicFramePr>
            <a:graphicFrameLocks noChangeAspect="1"/>
          </p:cNvGraphicFramePr>
          <p:nvPr/>
        </p:nvGraphicFramePr>
        <p:xfrm>
          <a:off x="3779838" y="3933825"/>
          <a:ext cx="4648200" cy="952500"/>
        </p:xfrm>
        <a:graphic>
          <a:graphicData uri="http://schemas.openxmlformats.org/presentationml/2006/ole">
            <mc:AlternateContent xmlns:mc="http://schemas.openxmlformats.org/markup-compatibility/2006">
              <mc:Choice xmlns:v="urn:schemas-microsoft-com:vml" Requires="v">
                <p:oleObj spid="_x0000_s157723" name="公式" r:id="rId6" imgW="1942920" imgH="431640" progId="Equation.3">
                  <p:embed/>
                </p:oleObj>
              </mc:Choice>
              <mc:Fallback>
                <p:oleObj name="公式" r:id="rId6" imgW="194292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3933825"/>
                        <a:ext cx="4648200" cy="952500"/>
                      </a:xfrm>
                      <a:prstGeom prst="rect">
                        <a:avLst/>
                      </a:prstGeom>
                      <a:solidFill>
                        <a:srgbClr val="66FFFF"/>
                      </a:solidFill>
                      <a:ln w="9525">
                        <a:solidFill>
                          <a:srgbClr val="FF3300"/>
                        </a:solidFill>
                        <a:miter lim="800000"/>
                        <a:headEnd/>
                        <a:tailEnd/>
                      </a:ln>
                    </p:spPr>
                  </p:pic>
                </p:oleObj>
              </mc:Fallback>
            </mc:AlternateContent>
          </a:graphicData>
        </a:graphic>
      </p:graphicFrame>
      <p:graphicFrame>
        <p:nvGraphicFramePr>
          <p:cNvPr id="25606" name="Object 6"/>
          <p:cNvGraphicFramePr>
            <a:graphicFrameLocks noChangeAspect="1"/>
          </p:cNvGraphicFramePr>
          <p:nvPr/>
        </p:nvGraphicFramePr>
        <p:xfrm>
          <a:off x="1258888" y="5086350"/>
          <a:ext cx="6400800" cy="938213"/>
        </p:xfrm>
        <a:graphic>
          <a:graphicData uri="http://schemas.openxmlformats.org/presentationml/2006/ole">
            <mc:AlternateContent xmlns:mc="http://schemas.openxmlformats.org/markup-compatibility/2006">
              <mc:Choice xmlns:v="urn:schemas-microsoft-com:vml" Requires="v">
                <p:oleObj spid="_x0000_s157724" name="Equation" r:id="rId8" imgW="3111480" imgH="457200" progId="Equation.3">
                  <p:embed/>
                </p:oleObj>
              </mc:Choice>
              <mc:Fallback>
                <p:oleObj name="Equation" r:id="rId8" imgW="3111480" imgH="4572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5086350"/>
                        <a:ext cx="6400800" cy="93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7" name="Text Box 7"/>
          <p:cNvSpPr txBox="1">
            <a:spLocks noChangeArrowheads="1"/>
          </p:cNvSpPr>
          <p:nvPr/>
        </p:nvSpPr>
        <p:spPr bwMode="auto">
          <a:xfrm>
            <a:off x="947738" y="1571612"/>
            <a:ext cx="73914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rPr>
              <a:t>利用</a:t>
            </a:r>
            <a:r>
              <a:rPr kumimoji="1" lang="en-US" altLang="zh-CN" sz="2400" b="1" i="1" dirty="0">
                <a:latin typeface="Times New Roman" pitchFamily="18" charset="0"/>
              </a:rPr>
              <a:t>R</a:t>
            </a:r>
            <a:r>
              <a:rPr kumimoji="1" lang="en-US" altLang="zh-CN" sz="2400" b="1" baseline="-25000" dirty="0">
                <a:latin typeface="Times New Roman" pitchFamily="18" charset="0"/>
              </a:rPr>
              <a:t>4</a:t>
            </a:r>
            <a:r>
              <a:rPr kumimoji="1" lang="zh-CN" altLang="en-US" sz="2400" b="1" dirty="0">
                <a:latin typeface="Times New Roman" pitchFamily="18" charset="0"/>
              </a:rPr>
              <a:t>中有较大电流来获得较大数值的比例系数。</a:t>
            </a:r>
          </a:p>
        </p:txBody>
      </p:sp>
      <p:graphicFrame>
        <p:nvGraphicFramePr>
          <p:cNvPr id="25608" name="Object 8"/>
          <p:cNvGraphicFramePr>
            <a:graphicFrameLocks noChangeAspect="1"/>
          </p:cNvGraphicFramePr>
          <p:nvPr/>
        </p:nvGraphicFramePr>
        <p:xfrm>
          <a:off x="4173538" y="3189288"/>
          <a:ext cx="2547937" cy="468312"/>
        </p:xfrm>
        <a:graphic>
          <a:graphicData uri="http://schemas.openxmlformats.org/presentationml/2006/ole">
            <mc:AlternateContent xmlns:mc="http://schemas.openxmlformats.org/markup-compatibility/2006">
              <mc:Choice xmlns:v="urn:schemas-microsoft-com:vml" Requires="v">
                <p:oleObj spid="_x0000_s157725" name="Equation" r:id="rId10" imgW="1244520" imgH="228600" progId="Equation.3">
                  <p:embed/>
                </p:oleObj>
              </mc:Choice>
              <mc:Fallback>
                <p:oleObj name="Equation" r:id="rId10" imgW="1244520" imgH="2286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3538" y="3189288"/>
                        <a:ext cx="2547937"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9" name="Object 9"/>
          <p:cNvGraphicFramePr>
            <a:graphicFrameLocks noChangeAspect="1"/>
          </p:cNvGraphicFramePr>
          <p:nvPr/>
        </p:nvGraphicFramePr>
        <p:xfrm>
          <a:off x="4173538" y="2181225"/>
          <a:ext cx="1430337" cy="882650"/>
        </p:xfrm>
        <a:graphic>
          <a:graphicData uri="http://schemas.openxmlformats.org/presentationml/2006/ole">
            <mc:AlternateContent xmlns:mc="http://schemas.openxmlformats.org/markup-compatibility/2006">
              <mc:Choice xmlns:v="urn:schemas-microsoft-com:vml" Requires="v">
                <p:oleObj spid="_x0000_s157726" name="Equation" r:id="rId12" imgW="698400" imgH="431640" progId="Equation.3">
                  <p:embed/>
                </p:oleObj>
              </mc:Choice>
              <mc:Fallback>
                <p:oleObj name="Equation" r:id="rId12" imgW="698400" imgH="43164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73538" y="2181225"/>
                        <a:ext cx="1430337"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0" name="Object 10"/>
          <p:cNvGraphicFramePr>
            <a:graphicFrameLocks noChangeAspect="1"/>
          </p:cNvGraphicFramePr>
          <p:nvPr/>
        </p:nvGraphicFramePr>
        <p:xfrm>
          <a:off x="6950075" y="2971800"/>
          <a:ext cx="1300163" cy="884238"/>
        </p:xfrm>
        <a:graphic>
          <a:graphicData uri="http://schemas.openxmlformats.org/presentationml/2006/ole">
            <mc:AlternateContent xmlns:mc="http://schemas.openxmlformats.org/markup-compatibility/2006">
              <mc:Choice xmlns:v="urn:schemas-microsoft-com:vml" Requires="v">
                <p:oleObj spid="_x0000_s157727" name="公式" r:id="rId14" imgW="634680" imgH="431640" progId="Equation.3">
                  <p:embed/>
                </p:oleObj>
              </mc:Choice>
              <mc:Fallback>
                <p:oleObj name="公式" r:id="rId14" imgW="634680" imgH="43164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50075" y="2971800"/>
                        <a:ext cx="1300163"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wipe(left)">
                                      <p:cBhvr>
                                        <p:cTn id="7" dur="500"/>
                                        <p:tgtEl>
                                          <p:spTgt spid="256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wipe(left)">
                                      <p:cBhvr>
                                        <p:cTn id="12" dur="500"/>
                                        <p:tgtEl>
                                          <p:spTgt spid="256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08"/>
                                        </p:tgtEl>
                                        <p:attrNameLst>
                                          <p:attrName>style.visibility</p:attrName>
                                        </p:attrNameLst>
                                      </p:cBhvr>
                                      <p:to>
                                        <p:strVal val="visible"/>
                                      </p:to>
                                    </p:set>
                                    <p:animEffect transition="in" filter="wipe(left)">
                                      <p:cBhvr>
                                        <p:cTn id="17" dur="500"/>
                                        <p:tgtEl>
                                          <p:spTgt spid="256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610"/>
                                        </p:tgtEl>
                                        <p:attrNameLst>
                                          <p:attrName>style.visibility</p:attrName>
                                        </p:attrNameLst>
                                      </p:cBhvr>
                                      <p:to>
                                        <p:strVal val="visible"/>
                                      </p:to>
                                    </p:set>
                                    <p:animEffect transition="in" filter="wipe(left)">
                                      <p:cBhvr>
                                        <p:cTn id="22" dur="500"/>
                                        <p:tgtEl>
                                          <p:spTgt spid="256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605"/>
                                        </p:tgtEl>
                                        <p:attrNameLst>
                                          <p:attrName>style.visibility</p:attrName>
                                        </p:attrNameLst>
                                      </p:cBhvr>
                                      <p:to>
                                        <p:strVal val="visible"/>
                                      </p:to>
                                    </p:set>
                                    <p:animEffect transition="in" filter="wipe(left)">
                                      <p:cBhvr>
                                        <p:cTn id="27" dur="500"/>
                                        <p:tgtEl>
                                          <p:spTgt spid="256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606"/>
                                        </p:tgtEl>
                                        <p:attrNameLst>
                                          <p:attrName>style.visibility</p:attrName>
                                        </p:attrNameLst>
                                      </p:cBhvr>
                                      <p:to>
                                        <p:strVal val="visible"/>
                                      </p:to>
                                    </p:set>
                                    <p:animEffect transition="in" filter="wipe(left)">
                                      <p:cBhvr>
                                        <p:cTn id="32"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914400" y="1447800"/>
          <a:ext cx="3581400" cy="1812925"/>
        </p:xfrm>
        <a:graphic>
          <a:graphicData uri="http://schemas.openxmlformats.org/presentationml/2006/ole">
            <mc:AlternateContent xmlns:mc="http://schemas.openxmlformats.org/markup-compatibility/2006">
              <mc:Choice xmlns:v="urn:schemas-microsoft-com:vml" Requires="v">
                <p:oleObj spid="_x0000_s158730" name="Photo Editor 照片" r:id="rId3" imgW="11038095" imgH="5582429" progId="">
                  <p:embed/>
                </p:oleObj>
              </mc:Choice>
              <mc:Fallback>
                <p:oleObj name="Photo Editor 照片" r:id="rId3" imgW="11038095" imgH="5582429"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447800"/>
                        <a:ext cx="35814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7" name="Object 3"/>
          <p:cNvGraphicFramePr>
            <a:graphicFrameLocks noChangeAspect="1"/>
          </p:cNvGraphicFramePr>
          <p:nvPr/>
        </p:nvGraphicFramePr>
        <p:xfrm>
          <a:off x="5148263" y="1206500"/>
          <a:ext cx="2663825" cy="2308225"/>
        </p:xfrm>
        <a:graphic>
          <a:graphicData uri="http://schemas.openxmlformats.org/presentationml/2006/ole">
            <mc:AlternateContent xmlns:mc="http://schemas.openxmlformats.org/markup-compatibility/2006">
              <mc:Choice xmlns:v="urn:schemas-microsoft-com:vml" Requires="v">
                <p:oleObj spid="_x0000_s158731" name="Equation" r:id="rId5" imgW="1054080" imgH="1041120" progId="Equation.3">
                  <p:embed/>
                </p:oleObj>
              </mc:Choice>
              <mc:Fallback>
                <p:oleObj name="Equation" r:id="rId5" imgW="1054080" imgH="10411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1206500"/>
                        <a:ext cx="2663825" cy="2308225"/>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26628" name="Text Box 4"/>
          <p:cNvSpPr txBox="1">
            <a:spLocks noChangeArrowheads="1"/>
          </p:cNvSpPr>
          <p:nvPr/>
        </p:nvSpPr>
        <p:spPr bwMode="auto">
          <a:xfrm>
            <a:off x="1676400" y="5486400"/>
            <a:ext cx="6064250" cy="519113"/>
          </a:xfrm>
          <a:prstGeom prst="rect">
            <a:avLst/>
          </a:prstGeom>
          <a:noFill/>
          <a:ln w="9525">
            <a:noFill/>
            <a:miter lim="800000"/>
            <a:headEnd/>
            <a:tailEnd/>
          </a:ln>
          <a:effectLst/>
        </p:spPr>
        <p:txBody>
          <a:bodyPr>
            <a:spAutoFit/>
          </a:bodyPr>
          <a:lstStyle/>
          <a:p>
            <a:r>
              <a:rPr kumimoji="1" lang="zh-CN" altLang="en-US" sz="2800" b="1">
                <a:solidFill>
                  <a:srgbClr val="990033"/>
                </a:solidFill>
                <a:latin typeface="宋体" charset="-122"/>
              </a:rPr>
              <a:t>运算关系的分析方法：节点电流法</a:t>
            </a:r>
          </a:p>
        </p:txBody>
      </p:sp>
      <p:sp>
        <p:nvSpPr>
          <p:cNvPr id="26629" name="Rectangle 5"/>
          <p:cNvSpPr>
            <a:spLocks noGrp="1" noChangeArrowheads="1"/>
          </p:cNvSpPr>
          <p:nvPr>
            <p:ph type="title"/>
          </p:nvPr>
        </p:nvSpPr>
        <p:spPr>
          <a:xfrm>
            <a:off x="468313" y="908050"/>
            <a:ext cx="4648200" cy="609600"/>
          </a:xfrm>
        </p:spPr>
        <p:txBody>
          <a:bodyPr/>
          <a:lstStyle/>
          <a:p>
            <a:pPr algn="l"/>
            <a:r>
              <a:rPr lang="en-US" altLang="zh-CN" sz="2800">
                <a:solidFill>
                  <a:schemeClr val="tx1"/>
                </a:solidFill>
                <a:latin typeface="华文行楷" pitchFamily="2" charset="-122"/>
                <a:ea typeface="华文行楷" pitchFamily="2" charset="-122"/>
              </a:rPr>
              <a:t>2. </a:t>
            </a:r>
            <a:r>
              <a:rPr lang="zh-CN" altLang="en-US" sz="2800">
                <a:solidFill>
                  <a:schemeClr val="tx1"/>
                </a:solidFill>
                <a:latin typeface="华文行楷" pitchFamily="2" charset="-122"/>
                <a:ea typeface="华文行楷" pitchFamily="2" charset="-122"/>
              </a:rPr>
              <a:t>同相输入</a:t>
            </a:r>
          </a:p>
        </p:txBody>
      </p:sp>
      <p:sp>
        <p:nvSpPr>
          <p:cNvPr id="26630" name="Text Box 6"/>
          <p:cNvSpPr txBox="1">
            <a:spLocks noChangeArrowheads="1"/>
          </p:cNvSpPr>
          <p:nvPr/>
        </p:nvSpPr>
        <p:spPr bwMode="auto">
          <a:xfrm>
            <a:off x="914400" y="3581400"/>
            <a:ext cx="8229600" cy="1844675"/>
          </a:xfrm>
          <a:prstGeom prst="rect">
            <a:avLst/>
          </a:prstGeom>
          <a:noFill/>
          <a:ln w="9525">
            <a:noFill/>
            <a:miter lim="800000"/>
            <a:headEnd/>
            <a:tailEnd/>
          </a:ln>
          <a:effectLst/>
        </p:spPr>
        <p:txBody>
          <a:bodyPr>
            <a:spAutoFit/>
          </a:bodyPr>
          <a:lstStyle/>
          <a:p>
            <a:pPr marL="457200" indent="-457200">
              <a:lnSpc>
                <a:spcPct val="120000"/>
              </a:lnSpc>
              <a:buFontTx/>
              <a:buAutoNum type="arabicParenR"/>
            </a:pPr>
            <a:r>
              <a:rPr kumimoji="1" lang="zh-CN" altLang="en-US" sz="2400" b="1">
                <a:latin typeface="Times New Roman" pitchFamily="18" charset="0"/>
              </a:rPr>
              <a:t>电路引入了哪种组态的负反馈？</a:t>
            </a:r>
          </a:p>
          <a:p>
            <a:pPr marL="457200" indent="-457200">
              <a:lnSpc>
                <a:spcPct val="120000"/>
              </a:lnSpc>
              <a:buFontTx/>
              <a:buAutoNum type="arabicParenR"/>
            </a:pPr>
            <a:r>
              <a:rPr kumimoji="1" lang="zh-CN" altLang="en-US" sz="2400" b="1">
                <a:latin typeface="Times New Roman" pitchFamily="18" charset="0"/>
              </a:rPr>
              <a:t>输入电阻为多少？</a:t>
            </a:r>
          </a:p>
          <a:p>
            <a:pPr marL="457200" indent="-457200">
              <a:lnSpc>
                <a:spcPct val="120000"/>
              </a:lnSpc>
              <a:buFontTx/>
              <a:buAutoNum type="arabicParenR"/>
            </a:pPr>
            <a:r>
              <a:rPr kumimoji="1" lang="zh-CN" altLang="en-US" sz="2400" b="1">
                <a:latin typeface="Times New Roman" pitchFamily="18" charset="0"/>
              </a:rPr>
              <a:t>电阻</a:t>
            </a:r>
            <a:r>
              <a:rPr kumimoji="1" lang="en-US" altLang="zh-CN" sz="2400" b="1" i="1">
                <a:latin typeface="Times New Roman" pitchFamily="18" charset="0"/>
              </a:rPr>
              <a:t>R</a:t>
            </a:r>
            <a:r>
              <a:rPr kumimoji="1" lang="en-US" altLang="zh-CN" sz="2400" b="1">
                <a:latin typeface="Times New Roman" pitchFamily="18" charset="0"/>
              </a:rPr>
              <a:t>’</a:t>
            </a:r>
            <a:r>
              <a:rPr kumimoji="1" lang="zh-CN" altLang="en-US" sz="2400" b="1">
                <a:latin typeface="Times New Roman" pitchFamily="18" charset="0"/>
              </a:rPr>
              <a:t>＝？为什么？</a:t>
            </a:r>
          </a:p>
          <a:p>
            <a:pPr marL="457200" indent="-457200">
              <a:lnSpc>
                <a:spcPct val="120000"/>
              </a:lnSpc>
              <a:buFontTx/>
              <a:buAutoNum type="arabicParenR"/>
            </a:pPr>
            <a:r>
              <a:rPr kumimoji="1" lang="zh-CN" altLang="en-US" sz="2400" b="1">
                <a:latin typeface="Times New Roman" pitchFamily="18" charset="0"/>
              </a:rPr>
              <a:t>共模抑制比</a:t>
            </a:r>
            <a:r>
              <a:rPr kumimoji="1" lang="en-US" altLang="zh-CN" sz="2400" b="1" i="1">
                <a:latin typeface="Times New Roman" pitchFamily="18" charset="0"/>
              </a:rPr>
              <a:t>K</a:t>
            </a:r>
            <a:r>
              <a:rPr kumimoji="1" lang="en-US" altLang="zh-CN" sz="2400" b="1" baseline="-25000">
                <a:latin typeface="Times New Roman" pitchFamily="18" charset="0"/>
              </a:rPr>
              <a:t>CMR</a:t>
            </a:r>
            <a:r>
              <a:rPr kumimoji="1" lang="en-US" altLang="zh-CN" sz="2400" b="1">
                <a:latin typeface="Times New Roman" pitchFamily="18" charset="0"/>
              </a:rPr>
              <a:t>≠∞</a:t>
            </a:r>
            <a:r>
              <a:rPr kumimoji="1" lang="zh-CN" altLang="en-US" sz="2400" b="1">
                <a:latin typeface="Times New Roman" pitchFamily="18" charset="0"/>
              </a:rPr>
              <a:t>时会影响运算精度吗？为什么？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wipe(left)">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30">
                                            <p:txEl>
                                              <p:pRg st="0" end="0"/>
                                            </p:txEl>
                                          </p:spTgt>
                                        </p:tgtEl>
                                        <p:attrNameLst>
                                          <p:attrName>style.visibility</p:attrName>
                                        </p:attrNameLst>
                                      </p:cBhvr>
                                      <p:to>
                                        <p:strVal val="visible"/>
                                      </p:to>
                                    </p:set>
                                    <p:animEffect transition="in" filter="wipe(left)">
                                      <p:cBhvr>
                                        <p:cTn id="12" dur="500"/>
                                        <p:tgtEl>
                                          <p:spTgt spid="266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30">
                                            <p:txEl>
                                              <p:pRg st="1" end="1"/>
                                            </p:txEl>
                                          </p:spTgt>
                                        </p:tgtEl>
                                        <p:attrNameLst>
                                          <p:attrName>style.visibility</p:attrName>
                                        </p:attrNameLst>
                                      </p:cBhvr>
                                      <p:to>
                                        <p:strVal val="visible"/>
                                      </p:to>
                                    </p:set>
                                    <p:animEffect transition="in" filter="wipe(left)">
                                      <p:cBhvr>
                                        <p:cTn id="17" dur="500"/>
                                        <p:tgtEl>
                                          <p:spTgt spid="266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30">
                                            <p:txEl>
                                              <p:pRg st="2" end="2"/>
                                            </p:txEl>
                                          </p:spTgt>
                                        </p:tgtEl>
                                        <p:attrNameLst>
                                          <p:attrName>style.visibility</p:attrName>
                                        </p:attrNameLst>
                                      </p:cBhvr>
                                      <p:to>
                                        <p:strVal val="visible"/>
                                      </p:to>
                                    </p:set>
                                    <p:animEffect transition="in" filter="wipe(left)">
                                      <p:cBhvr>
                                        <p:cTn id="22" dur="500"/>
                                        <p:tgtEl>
                                          <p:spTgt spid="2663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30">
                                            <p:txEl>
                                              <p:pRg st="3" end="3"/>
                                            </p:txEl>
                                          </p:spTgt>
                                        </p:tgtEl>
                                        <p:attrNameLst>
                                          <p:attrName>style.visibility</p:attrName>
                                        </p:attrNameLst>
                                      </p:cBhvr>
                                      <p:to>
                                        <p:strVal val="visible"/>
                                      </p:to>
                                    </p:set>
                                    <p:animEffect transition="in" filter="wipe(left)">
                                      <p:cBhvr>
                                        <p:cTn id="27" dur="500"/>
                                        <p:tgtEl>
                                          <p:spTgt spid="2663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8">
                                            <p:txEl>
                                              <p:pRg st="0" end="0"/>
                                            </p:txEl>
                                          </p:spTgt>
                                        </p:tgtEl>
                                        <p:attrNameLst>
                                          <p:attrName>style.visibility</p:attrName>
                                        </p:attrNameLst>
                                      </p:cBhvr>
                                      <p:to>
                                        <p:strVal val="visible"/>
                                      </p:to>
                                    </p:set>
                                    <p:animEffect transition="in" filter="wipe(left)">
                                      <p:cBhvr>
                                        <p:cTn id="32" dur="500"/>
                                        <p:tgtEl>
                                          <p:spTgt spid="266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P spid="26630" grpId="0" build="p"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1162</TotalTime>
  <Words>2369</Words>
  <Application>Microsoft Office PowerPoint</Application>
  <PresentationFormat>全屏显示(4:3)</PresentationFormat>
  <Paragraphs>272</Paragraphs>
  <Slides>49</Slides>
  <Notes>6</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49</vt:i4>
      </vt:variant>
    </vt:vector>
  </HeadingPairs>
  <TitlesOfParts>
    <vt:vector size="54" baseType="lpstr">
      <vt:lpstr>Profile</vt:lpstr>
      <vt:lpstr>Visio</vt:lpstr>
      <vt:lpstr>Photo Editor 照片</vt:lpstr>
      <vt:lpstr>Equation</vt:lpstr>
      <vt:lpstr>公式</vt:lpstr>
      <vt:lpstr>模拟电子技术基础 Fundamentals of Analog Electronic </vt:lpstr>
      <vt:lpstr>第六章 信号的运算和处理</vt:lpstr>
      <vt:lpstr>PowerPoint 演示文稿</vt:lpstr>
      <vt:lpstr>§6.1  集成运放组成的运算电路</vt:lpstr>
      <vt:lpstr>一、概述</vt:lpstr>
      <vt:lpstr>3.  研究的问题</vt:lpstr>
      <vt:lpstr>二、比例运算电路</vt:lpstr>
      <vt:lpstr>T 形反馈网络反相比例运算电路</vt:lpstr>
      <vt:lpstr>2. 同相输入</vt:lpstr>
      <vt:lpstr>同相输入比例运算电路的特例：电压跟随器</vt:lpstr>
      <vt:lpstr>三、加减运算电路</vt:lpstr>
      <vt:lpstr>1. 反相求和</vt:lpstr>
      <vt:lpstr>2. 同相求和    设  R1∥ R2∥ R3∥ R4＝ R∥ Rf</vt:lpstr>
      <vt:lpstr>2. 同相求和    设  R1∥ R2∥ R3∥ R4＝ R∥ Rf</vt:lpstr>
      <vt:lpstr>3. 加减运算   利用求和运算电路的分析结果</vt:lpstr>
      <vt:lpstr>讨论一：电路如图所示</vt:lpstr>
      <vt:lpstr>讨论二：求解图示各电路</vt:lpstr>
      <vt:lpstr>四、积分运算电路和微分运算电路</vt:lpstr>
      <vt:lpstr>利用积分运算的基本关系实现不同的功能</vt:lpstr>
      <vt:lpstr>方波变三角波</vt:lpstr>
      <vt:lpstr>2. 微分运算电路</vt:lpstr>
      <vt:lpstr>五、对数运算电路和指数运算电路</vt:lpstr>
      <vt:lpstr>集成对数运算电路</vt:lpstr>
      <vt:lpstr>2. 指数运算电路</vt:lpstr>
      <vt:lpstr>§6.2  模拟乘法器及其在       运算电路中的应用</vt:lpstr>
      <vt:lpstr>一、模拟乘法器简介</vt:lpstr>
      <vt:lpstr>2. 模拟乘法器的符号及等效电路</vt:lpstr>
      <vt:lpstr>二、在运算电路中的应用</vt:lpstr>
      <vt:lpstr>3. 除法运算</vt:lpstr>
      <vt:lpstr>4. 开方运算</vt:lpstr>
      <vt:lpstr>讨论</vt:lpstr>
      <vt:lpstr>§6.3 有源滤波电路</vt:lpstr>
      <vt:lpstr>一、概述</vt:lpstr>
      <vt:lpstr>理想滤波器的幅频特性</vt:lpstr>
      <vt:lpstr>3. 无源滤波电路和有源滤波电路</vt:lpstr>
      <vt:lpstr>有源滤波电路</vt:lpstr>
      <vt:lpstr>二、低通滤波器</vt:lpstr>
      <vt:lpstr>1. 同相输入 （1）一阶电路：幅频特性</vt:lpstr>
      <vt:lpstr>（2）简单二阶LPF</vt:lpstr>
      <vt:lpstr>（3）压控电压源二阶LPF</vt:lpstr>
      <vt:lpstr>压控电压源二阶LPF的分析</vt:lpstr>
      <vt:lpstr>2.  反相输入低通滤波器</vt:lpstr>
      <vt:lpstr>三、高通、带通、带阻有源滤波器</vt:lpstr>
      <vt:lpstr>讨论一</vt:lpstr>
      <vt:lpstr>四、状态变量型滤波器</vt:lpstr>
      <vt:lpstr>二阶状态变量滤波器的组成</vt:lpstr>
      <vt:lpstr>运算电路与有源滤波器的比较</vt:lpstr>
      <vt:lpstr>讨论二：图示电路是哪种有源滤波器？</vt:lpstr>
      <vt:lpstr>讨论三：       通过MultisimAC分析判断图示电路为哪种有源滤波器？设R1=R3=10kΩ，C=1000pF。</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模拟电子技术基础</dc:title>
  <dc:creator>hua</dc:creator>
  <cp:lastModifiedBy>China</cp:lastModifiedBy>
  <cp:revision>41</cp:revision>
  <dcterms:created xsi:type="dcterms:W3CDTF">2007-07-18T09:03:59Z</dcterms:created>
  <dcterms:modified xsi:type="dcterms:W3CDTF">2019-11-21T08:45:57Z</dcterms:modified>
</cp:coreProperties>
</file>