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CC"/>
    <a:srgbClr val="FF0000"/>
    <a:srgbClr val="66FFFF"/>
    <a:srgbClr val="A50021"/>
    <a:srgbClr val="33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6" autoAdjust="0"/>
    <p:restoredTop sz="94613" autoAdjust="0"/>
  </p:normalViewPr>
  <p:slideViewPr>
    <p:cSldViewPr>
      <p:cViewPr varScale="1">
        <p:scale>
          <a:sx n="84" d="100"/>
          <a:sy n="84" d="100"/>
        </p:scale>
        <p:origin x="-9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png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png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5.wmf"/><Relationship Id="rId1" Type="http://schemas.openxmlformats.org/officeDocument/2006/relationships/image" Target="../media/image15.png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png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png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7.png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C793159-0570-449D-966A-C31E68F7A5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596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F01E2-B0C4-4F9B-9612-04D564461C7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2A919E-801D-497D-8902-D48ECDCB227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7A539-A4A5-4C04-BBF4-4FB3441D33E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C961A1-31BC-4EB2-9C51-A673A142925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4D71EF-6778-46AB-A0D5-75E4E47598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F26BD2-6F49-453F-9FF8-83F4DAD9F6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1484313"/>
            <a:ext cx="2046287" cy="4535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484313"/>
            <a:ext cx="5991225" cy="4535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803294-E889-466C-80C3-C3E8B88D2C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55650" y="1484313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12CDFD60-C2AA-420E-BD38-F41CCF2103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1484313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3739C0DF-E0F2-4847-9373-DA67A156C8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B18AC9-7EE5-48E1-A10E-5997200870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C460EE-031D-47D7-9E55-B4D550769D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AC619C-057D-4C23-8D70-CD93C1ADEC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7B49-CE63-443D-8B2A-2B4489FA38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4ED921-A278-4A83-9F7C-1B4B0D13E4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735D81-B97E-4F71-B6DC-3E291529B8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16436A-6CF7-41A2-A454-FFDF7BDF34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2FF50B-E6B1-4281-A2ED-8A9CDBE153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84313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4628" name="AutoShape 4"/>
          <p:cNvSpPr>
            <a:spLocks noChangeArrowheads="1"/>
          </p:cNvSpPr>
          <p:nvPr/>
        </p:nvSpPr>
        <p:spPr bwMode="auto">
          <a:xfrm>
            <a:off x="323850" y="620713"/>
            <a:ext cx="6335713" cy="73025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 flipV="1">
            <a:off x="3348038" y="6669088"/>
            <a:ext cx="5112394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2890FE-894B-457E-9DA6-25D8C1A1A40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138"/>
            <a:ext cx="26098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20.wmf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2.wmf"/><Relationship Id="rId4" Type="http://schemas.openxmlformats.org/officeDocument/2006/relationships/image" Target="../media/image27.png"/><Relationship Id="rId9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37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3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0.png"/><Relationship Id="rId4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2.png"/><Relationship Id="rId4" Type="http://schemas.openxmlformats.org/officeDocument/2006/relationships/oleObject" Target="../embeddings/oleObject4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image" Target="../media/image9.wmf"/><Relationship Id="rId10" Type="http://schemas.openxmlformats.org/officeDocument/2006/relationships/image" Target="../media/image7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2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133600"/>
            <a:ext cx="7772400" cy="1585913"/>
          </a:xfrm>
        </p:spPr>
        <p:txBody>
          <a:bodyPr/>
          <a:lstStyle/>
          <a:p>
            <a:pPr algn="ctr"/>
            <a:r>
              <a:rPr lang="zh-CN" altLang="en-US" sz="4400">
                <a:ea typeface="华文行楷" pitchFamily="2" charset="-122"/>
              </a:rPr>
              <a:t>模拟电子技术基础</a:t>
            </a:r>
            <a:br>
              <a:rPr lang="zh-CN" altLang="en-US" sz="4400">
                <a:ea typeface="华文行楷" pitchFamily="2" charset="-122"/>
              </a:rPr>
            </a:br>
            <a:r>
              <a:rPr lang="en-US" altLang="zh-CN" sz="2900" b="1">
                <a:effectLst>
                  <a:outerShdw blurRad="38100" dist="38100" dir="2700000" algn="tl">
                    <a:srgbClr val="C0C0C0"/>
                  </a:outerShdw>
                </a:effectLst>
              </a:rPr>
              <a:t>Fundamentals of Analog Electronic</a:t>
            </a:r>
            <a:r>
              <a:rPr lang="en-US" altLang="zh-CN"/>
              <a:t>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42910" y="421481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第八章 功率放大电路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08050"/>
            <a:ext cx="4876800" cy="457200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4.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BTL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行楷" pitchFamily="2" charset="-122"/>
              </a:rPr>
              <a:t>电路</a:t>
            </a:r>
            <a:r>
              <a:rPr lang="zh-CN" altLang="zh-CN" sz="24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827088" y="1484313"/>
          <a:ext cx="4038600" cy="233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6" name="Photo Editor 照片" r:id="rId3" imgW="12885714" imgH="7333333" progId="MSPhotoEd.3">
                  <p:embed/>
                </p:oleObj>
              </mc:Choice>
              <mc:Fallback>
                <p:oleObj name="Photo Editor 照片" r:id="rId3" imgW="12885714" imgH="7333333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819" t="-3195" r="-1819" b="-2263"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4038600" cy="23383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93788" y="3998913"/>
            <a:ext cx="69342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</a:rPr>
              <a:t>输入电压的正半周：＋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CC</a:t>
            </a:r>
            <a:r>
              <a:rPr kumimoji="1" lang="en-US" altLang="zh-CN" sz="2400" b="1">
                <a:latin typeface="Times New Roman" pitchFamily="18" charset="0"/>
              </a:rPr>
              <a:t>→ T</a:t>
            </a:r>
            <a:r>
              <a:rPr kumimoji="1" lang="en-US" altLang="zh-CN" sz="2400" b="1" baseline="-25000">
                <a:latin typeface="Times New Roman" pitchFamily="18" charset="0"/>
              </a:rPr>
              <a:t>1 </a:t>
            </a:r>
            <a:r>
              <a:rPr kumimoji="1" lang="en-US" altLang="zh-CN" sz="2400" b="1">
                <a:latin typeface="Times New Roman" pitchFamily="18" charset="0"/>
              </a:rPr>
              <a:t>→</a:t>
            </a:r>
            <a:r>
              <a:rPr kumimoji="1" lang="en-US" altLang="zh-CN" sz="2400" b="1" baseline="-25000"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L</a:t>
            </a:r>
            <a:r>
              <a:rPr kumimoji="1" lang="en-US" altLang="zh-CN" sz="2400" b="1">
                <a:latin typeface="Times New Roman" pitchFamily="18" charset="0"/>
              </a:rPr>
              <a:t>→ T</a:t>
            </a:r>
            <a:r>
              <a:rPr kumimoji="1" lang="en-US" altLang="zh-CN" sz="2400" b="1" baseline="-25000">
                <a:latin typeface="Times New Roman" pitchFamily="18" charset="0"/>
              </a:rPr>
              <a:t>4</a:t>
            </a:r>
            <a:r>
              <a:rPr kumimoji="1" lang="en-US" altLang="zh-CN" sz="2400" b="1">
                <a:latin typeface="Times New Roman" pitchFamily="18" charset="0"/>
              </a:rPr>
              <a:t>→</a:t>
            </a:r>
            <a:r>
              <a:rPr kumimoji="1" lang="zh-CN" altLang="zh-CN" sz="2400" b="1">
                <a:latin typeface="Times New Roman" pitchFamily="18" charset="0"/>
              </a:rPr>
              <a:t>地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093788" y="4532313"/>
            <a:ext cx="7010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</a:rPr>
              <a:t>输入电压的负半周：＋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CC</a:t>
            </a:r>
            <a:r>
              <a:rPr kumimoji="1" lang="en-US" altLang="zh-CN" sz="2400" b="1">
                <a:latin typeface="Times New Roman" pitchFamily="18" charset="0"/>
              </a:rPr>
              <a:t>→ T</a:t>
            </a:r>
            <a:r>
              <a:rPr kumimoji="1" lang="en-US" altLang="zh-CN" sz="2400" b="1" baseline="-25000">
                <a:latin typeface="Times New Roman" pitchFamily="18" charset="0"/>
              </a:rPr>
              <a:t>2 </a:t>
            </a:r>
            <a:r>
              <a:rPr kumimoji="1" lang="en-US" altLang="zh-CN" sz="2400" b="1">
                <a:latin typeface="Times New Roman" pitchFamily="18" charset="0"/>
              </a:rPr>
              <a:t>→</a:t>
            </a:r>
            <a:r>
              <a:rPr kumimoji="1" lang="en-US" altLang="zh-CN" sz="2400" b="1" baseline="-25000"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L</a:t>
            </a:r>
            <a:r>
              <a:rPr kumimoji="1" lang="en-US" altLang="zh-CN" sz="2400" b="1">
                <a:latin typeface="Times New Roman" pitchFamily="18" charset="0"/>
              </a:rPr>
              <a:t>→ T</a:t>
            </a:r>
            <a:r>
              <a:rPr kumimoji="1" lang="en-US" altLang="zh-CN" sz="2400" b="1" baseline="-25000">
                <a:latin typeface="Times New Roman" pitchFamily="18" charset="0"/>
              </a:rPr>
              <a:t>3</a:t>
            </a:r>
            <a:r>
              <a:rPr kumimoji="1" lang="en-US" altLang="zh-CN" sz="2400" b="1">
                <a:latin typeface="Times New Roman" pitchFamily="18" charset="0"/>
              </a:rPr>
              <a:t>→</a:t>
            </a:r>
            <a:r>
              <a:rPr kumimoji="1" lang="zh-CN" altLang="zh-CN" sz="2400" b="1">
                <a:latin typeface="Times New Roman" pitchFamily="18" charset="0"/>
              </a:rPr>
              <a:t>地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2998788" y="5218113"/>
          <a:ext cx="2290762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7" name="Equation" r:id="rId5" imgW="1168200" imgH="419040" progId="Equation.3">
                  <p:embed/>
                </p:oleObj>
              </mc:Choice>
              <mc:Fallback>
                <p:oleObj name="Equation" r:id="rId5" imgW="116820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5218113"/>
                        <a:ext cx="2290762" cy="82073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03288" y="2386013"/>
            <a:ext cx="3951287" cy="228600"/>
            <a:chOff x="600" y="1336"/>
            <a:chExt cx="2489" cy="144"/>
          </a:xfrm>
        </p:grpSpPr>
        <p:graphicFrame>
          <p:nvGraphicFramePr>
            <p:cNvPr id="27656" name="Object 8"/>
            <p:cNvGraphicFramePr>
              <a:graphicFrameLocks noChangeAspect="1"/>
            </p:cNvGraphicFramePr>
            <p:nvPr/>
          </p:nvGraphicFramePr>
          <p:xfrm>
            <a:off x="600" y="133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78" name="Equation" r:id="rId7" imgW="139680" imgH="139680" progId="Equation.3">
                    <p:embed/>
                  </p:oleObj>
                </mc:Choice>
                <mc:Fallback>
                  <p:oleObj name="Equation" r:id="rId7" imgW="139680" imgH="1396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1336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7" name="Object 9"/>
            <p:cNvGraphicFramePr>
              <a:graphicFrameLocks noChangeAspect="1"/>
            </p:cNvGraphicFramePr>
            <p:nvPr/>
          </p:nvGraphicFramePr>
          <p:xfrm>
            <a:off x="2958" y="1377"/>
            <a:ext cx="131" cy="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79" name="Equation" r:id="rId9" imgW="126720" imgH="75960" progId="Equation.3">
                    <p:embed/>
                  </p:oleObj>
                </mc:Choice>
                <mc:Fallback>
                  <p:oleObj name="Equation" r:id="rId9" imgW="126720" imgH="7596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8" y="1377"/>
                          <a:ext cx="131" cy="78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03288" y="2779713"/>
            <a:ext cx="3962400" cy="228600"/>
            <a:chOff x="600" y="1584"/>
            <a:chExt cx="2496" cy="144"/>
          </a:xfrm>
        </p:grpSpPr>
        <p:graphicFrame>
          <p:nvGraphicFramePr>
            <p:cNvPr id="27659" name="Object 11"/>
            <p:cNvGraphicFramePr>
              <a:graphicFrameLocks noChangeAspect="1"/>
            </p:cNvGraphicFramePr>
            <p:nvPr/>
          </p:nvGraphicFramePr>
          <p:xfrm>
            <a:off x="2952" y="158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80" name="Equation" r:id="rId11" imgW="139680" imgH="139680" progId="Equation.3">
                    <p:embed/>
                  </p:oleObj>
                </mc:Choice>
                <mc:Fallback>
                  <p:oleObj name="Equation" r:id="rId11" imgW="139680" imgH="1396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" y="1584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12"/>
            <p:cNvGraphicFramePr>
              <a:graphicFrameLocks noChangeAspect="1"/>
            </p:cNvGraphicFramePr>
            <p:nvPr/>
          </p:nvGraphicFramePr>
          <p:xfrm>
            <a:off x="600" y="1632"/>
            <a:ext cx="131" cy="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81" name="Equation" r:id="rId12" imgW="126720" imgH="75960" progId="Equation.3">
                    <p:embed/>
                  </p:oleObj>
                </mc:Choice>
                <mc:Fallback>
                  <p:oleObj name="Equation" r:id="rId12" imgW="126720" imgH="7596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1632"/>
                          <a:ext cx="131" cy="78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1" name="Freeform 13"/>
          <p:cNvSpPr>
            <a:spLocks/>
          </p:cNvSpPr>
          <p:nvPr/>
        </p:nvSpPr>
        <p:spPr bwMode="auto">
          <a:xfrm>
            <a:off x="2084388" y="1939925"/>
            <a:ext cx="1447800" cy="1373188"/>
          </a:xfrm>
          <a:custGeom>
            <a:avLst/>
            <a:gdLst/>
            <a:ahLst/>
            <a:cxnLst>
              <a:cxn ang="0">
                <a:pos x="448" y="16"/>
              </a:cxn>
              <a:cxn ang="0">
                <a:pos x="112" y="64"/>
              </a:cxn>
              <a:cxn ang="0">
                <a:pos x="112" y="400"/>
              </a:cxn>
              <a:cxn ang="0">
                <a:pos x="784" y="448"/>
              </a:cxn>
              <a:cxn ang="0">
                <a:pos x="880" y="880"/>
              </a:cxn>
            </a:cxnLst>
            <a:rect l="0" t="0" r="r" b="b"/>
            <a:pathLst>
              <a:path w="912" h="880">
                <a:moveTo>
                  <a:pt x="448" y="16"/>
                </a:moveTo>
                <a:cubicBezTo>
                  <a:pt x="308" y="8"/>
                  <a:pt x="168" y="0"/>
                  <a:pt x="112" y="64"/>
                </a:cubicBezTo>
                <a:cubicBezTo>
                  <a:pt x="56" y="128"/>
                  <a:pt x="0" y="336"/>
                  <a:pt x="112" y="400"/>
                </a:cubicBezTo>
                <a:cubicBezTo>
                  <a:pt x="224" y="464"/>
                  <a:pt x="656" y="368"/>
                  <a:pt x="784" y="448"/>
                </a:cubicBezTo>
                <a:cubicBezTo>
                  <a:pt x="912" y="528"/>
                  <a:pt x="864" y="808"/>
                  <a:pt x="880" y="880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662" name="Freeform 14"/>
          <p:cNvSpPr>
            <a:spLocks/>
          </p:cNvSpPr>
          <p:nvPr/>
        </p:nvSpPr>
        <p:spPr bwMode="auto">
          <a:xfrm>
            <a:off x="2160588" y="1941513"/>
            <a:ext cx="1358900" cy="1371600"/>
          </a:xfrm>
          <a:custGeom>
            <a:avLst/>
            <a:gdLst/>
            <a:ahLst/>
            <a:cxnLst>
              <a:cxn ang="0">
                <a:pos x="456" y="0"/>
              </a:cxn>
              <a:cxn ang="0">
                <a:pos x="792" y="96"/>
              </a:cxn>
              <a:cxn ang="0">
                <a:pos x="744" y="576"/>
              </a:cxn>
              <a:cxn ang="0">
                <a:pos x="120" y="624"/>
              </a:cxn>
              <a:cxn ang="0">
                <a:pos x="24" y="912"/>
              </a:cxn>
            </a:cxnLst>
            <a:rect l="0" t="0" r="r" b="b"/>
            <a:pathLst>
              <a:path w="856" h="912">
                <a:moveTo>
                  <a:pt x="456" y="0"/>
                </a:moveTo>
                <a:cubicBezTo>
                  <a:pt x="600" y="0"/>
                  <a:pt x="744" y="0"/>
                  <a:pt x="792" y="96"/>
                </a:cubicBezTo>
                <a:cubicBezTo>
                  <a:pt x="840" y="192"/>
                  <a:pt x="856" y="488"/>
                  <a:pt x="744" y="576"/>
                </a:cubicBezTo>
                <a:cubicBezTo>
                  <a:pt x="632" y="664"/>
                  <a:pt x="240" y="568"/>
                  <a:pt x="120" y="624"/>
                </a:cubicBezTo>
                <a:cubicBezTo>
                  <a:pt x="0" y="680"/>
                  <a:pt x="40" y="864"/>
                  <a:pt x="24" y="912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132388" y="1484313"/>
            <a:ext cx="33528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solidFill>
                  <a:srgbClr val="A50021"/>
                </a:solidFill>
                <a:latin typeface="Times New Roman" pitchFamily="18" charset="0"/>
              </a:rPr>
              <a:t>①</a:t>
            </a:r>
            <a:r>
              <a:rPr kumimoji="1" lang="zh-CN" altLang="en-US" sz="2400" b="1">
                <a:solidFill>
                  <a:srgbClr val="A50021"/>
                </a:solidFill>
                <a:latin typeface="Times New Roman" pitchFamily="18" charset="0"/>
              </a:rPr>
              <a:t>是双端输入、双端输出形式，输入信号、负载电阻均无接地点。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>
                <a:solidFill>
                  <a:srgbClr val="A50021"/>
                </a:solidFill>
                <a:latin typeface="Times New Roman" pitchFamily="18" charset="0"/>
              </a:rPr>
              <a:t>②管子多，损耗大，使效率低。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/>
      <p:bldP spid="27653" grpId="0" build="p" autoUpdateAnimBg="0"/>
      <p:bldP spid="27661" grpId="0" animBg="1"/>
      <p:bldP spid="27662" grpId="0" animBg="1"/>
      <p:bldP spid="2766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8726"/>
            <a:ext cx="7073900" cy="457200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3600" dirty="0">
                <a:solidFill>
                  <a:schemeClr val="tx1"/>
                </a:solidFill>
                <a:ea typeface="华文行楷" pitchFamily="2" charset="-122"/>
              </a:rPr>
              <a:t>几种</a:t>
            </a:r>
            <a:r>
              <a:rPr lang="zh-CN" altLang="zh-CN" sz="3600" dirty="0">
                <a:solidFill>
                  <a:schemeClr val="tx1"/>
                </a:solidFill>
                <a:ea typeface="华文行楷" pitchFamily="2" charset="-122"/>
              </a:rPr>
              <a:t>电路的比较</a:t>
            </a:r>
            <a:r>
              <a:rPr lang="zh-CN" altLang="zh-CN" sz="2400" dirty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838200" y="2057400"/>
            <a:ext cx="79248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变压器耦合乙类推挽：</a:t>
            </a:r>
            <a:r>
              <a:rPr kumimoji="1" lang="zh-CN" altLang="zh-CN" sz="2800" b="1">
                <a:latin typeface="Times New Roman" pitchFamily="18" charset="0"/>
              </a:rPr>
              <a:t>单电源供电，</a:t>
            </a:r>
            <a:r>
              <a:rPr kumimoji="1" lang="zh-CN" altLang="en-US" sz="2800" b="1">
                <a:latin typeface="Times New Roman" pitchFamily="18" charset="0"/>
              </a:rPr>
              <a:t>笨重，效率低，低频特性差。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OTL</a:t>
            </a:r>
            <a:r>
              <a:rPr kumimoji="1" lang="zh-CN" altLang="zh-CN" sz="28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电路：</a:t>
            </a:r>
            <a:r>
              <a:rPr kumimoji="1" lang="zh-CN" altLang="zh-CN" sz="2800" b="1">
                <a:latin typeface="Times New Roman" pitchFamily="18" charset="0"/>
              </a:rPr>
              <a:t>单电源供电，</a:t>
            </a:r>
            <a:r>
              <a:rPr kumimoji="1" lang="zh-CN" altLang="en-US" sz="2800" b="1">
                <a:latin typeface="Times New Roman" pitchFamily="18" charset="0"/>
              </a:rPr>
              <a:t>低频特性差。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OCL</a:t>
            </a:r>
            <a:r>
              <a:rPr kumimoji="1" lang="zh-CN" altLang="zh-CN" sz="28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电路：</a:t>
            </a:r>
            <a:r>
              <a:rPr kumimoji="1" lang="zh-CN" altLang="zh-CN" sz="2800" b="1">
                <a:latin typeface="Times New Roman" pitchFamily="18" charset="0"/>
              </a:rPr>
              <a:t>双电源供电，</a:t>
            </a:r>
            <a:r>
              <a:rPr kumimoji="1" lang="zh-CN" altLang="en-US" sz="2800" b="1">
                <a:latin typeface="Times New Roman" pitchFamily="18" charset="0"/>
              </a:rPr>
              <a:t>效率高，低频特性好。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BTL</a:t>
            </a:r>
            <a:r>
              <a:rPr kumimoji="1" lang="zh-CN" altLang="zh-CN" sz="28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电路：</a:t>
            </a:r>
            <a:r>
              <a:rPr kumimoji="1" lang="zh-CN" altLang="zh-CN" sz="2800" b="1">
                <a:latin typeface="Times New Roman" pitchFamily="18" charset="0"/>
              </a:rPr>
              <a:t>单电源供电，</a:t>
            </a:r>
            <a:r>
              <a:rPr kumimoji="1" lang="zh-CN" altLang="en-US" sz="2800" b="1">
                <a:latin typeface="Times New Roman" pitchFamily="18" charset="0"/>
              </a:rPr>
              <a:t>低频特性好；双端输入双端输出。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628775"/>
            <a:ext cx="8229600" cy="1143000"/>
          </a:xfrm>
        </p:spPr>
        <p:txBody>
          <a:bodyPr/>
          <a:lstStyle/>
          <a:p>
            <a:r>
              <a:rPr kumimoji="1" lang="en-US" altLang="zh-CN" sz="40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§8.2  </a:t>
            </a:r>
            <a:r>
              <a:rPr kumimoji="1" lang="zh-CN" altLang="en-US" sz="40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互补输出级的分析</a:t>
            </a:r>
            <a:r>
              <a:rPr kumimoji="1" lang="zh-CN" altLang="en-US" sz="40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计算</a:t>
            </a:r>
            <a:r>
              <a:rPr kumimoji="1" lang="en-US" altLang="zh-CN" sz="40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/>
            </a:r>
            <a:br>
              <a:rPr kumimoji="1" lang="en-US" altLang="zh-CN" sz="40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</a:br>
            <a:r>
              <a:rPr kumimoji="1" lang="en-US" altLang="zh-CN" sz="40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      </a:t>
            </a:r>
            <a:r>
              <a:rPr kumimoji="1" lang="zh-CN" altLang="en-US" sz="36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（以</a:t>
            </a:r>
            <a:r>
              <a:rPr kumimoji="1" lang="en-US" altLang="zh-CN" sz="3600" b="1" dirty="0" smtClean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OCL</a:t>
            </a:r>
            <a:r>
              <a:rPr kumimoji="1" lang="zh-CN" altLang="en-US" sz="36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电路为例）</a:t>
            </a:r>
            <a:endParaRPr kumimoji="1" lang="zh-CN" altLang="en-US" sz="3600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0964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643174" y="3068638"/>
            <a:ext cx="2519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ea typeface="华文楷体" pitchFamily="2" charset="-122"/>
              </a:rPr>
              <a:t>一、输出功率</a:t>
            </a:r>
          </a:p>
        </p:txBody>
      </p:sp>
      <p:sp>
        <p:nvSpPr>
          <p:cNvPr id="40965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643174" y="3716338"/>
            <a:ext cx="1871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华文楷体" pitchFamily="2" charset="-122"/>
              </a:rPr>
              <a:t>二、效率</a:t>
            </a:r>
          </a:p>
        </p:txBody>
      </p:sp>
      <p:sp>
        <p:nvSpPr>
          <p:cNvPr id="40966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643174" y="4365625"/>
            <a:ext cx="3960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800" b="1">
                <a:ea typeface="华文楷体" pitchFamily="2" charset="-122"/>
              </a:rPr>
              <a:t>三、晶体管的极限参数</a:t>
            </a:r>
            <a:endParaRPr lang="zh-CN" altLang="en-US" sz="2800" b="1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31913" y="1989138"/>
            <a:ext cx="4191000" cy="1108075"/>
            <a:chOff x="288" y="1584"/>
            <a:chExt cx="2640" cy="698"/>
          </a:xfrm>
        </p:grpSpPr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288" y="1584"/>
              <a:ext cx="26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然后求出电源的平均功率，</a:t>
              </a:r>
            </a:p>
          </p:txBody>
        </p:sp>
        <p:graphicFrame>
          <p:nvGraphicFramePr>
            <p:cNvPr id="29703" name="Object 7"/>
            <p:cNvGraphicFramePr>
              <a:graphicFrameLocks noChangeAspect="1"/>
            </p:cNvGraphicFramePr>
            <p:nvPr/>
          </p:nvGraphicFramePr>
          <p:xfrm>
            <a:off x="912" y="1968"/>
            <a:ext cx="124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799" name="公式" r:id="rId3" imgW="952200" imgH="241200" progId="Equation.3">
                    <p:embed/>
                  </p:oleObj>
                </mc:Choice>
                <mc:Fallback>
                  <p:oleObj name="公式" r:id="rId3" imgW="952200" imgH="2412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968"/>
                          <a:ext cx="1248" cy="314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403350" y="3213100"/>
            <a:ext cx="2590800" cy="458788"/>
            <a:chOff x="384" y="2352"/>
            <a:chExt cx="1632" cy="289"/>
          </a:xfrm>
        </p:grpSpPr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384" y="235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效率</a:t>
              </a:r>
            </a:p>
          </p:txBody>
        </p:sp>
        <p:graphicFrame>
          <p:nvGraphicFramePr>
            <p:cNvPr id="29706" name="Object 10"/>
            <p:cNvGraphicFramePr>
              <a:graphicFrameLocks noChangeAspect="1"/>
            </p:cNvGraphicFramePr>
            <p:nvPr/>
          </p:nvGraphicFramePr>
          <p:xfrm>
            <a:off x="1104" y="2352"/>
            <a:ext cx="91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00" name="公式" r:id="rId5" imgW="723600" imgH="228600" progId="Equation.3">
                    <p:embed/>
                  </p:oleObj>
                </mc:Choice>
                <mc:Fallback>
                  <p:oleObj name="公式" r:id="rId5" imgW="723600" imgH="2286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52"/>
                          <a:ext cx="912" cy="289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403350" y="1268413"/>
            <a:ext cx="6553200" cy="933450"/>
            <a:chOff x="288" y="1152"/>
            <a:chExt cx="4128" cy="588"/>
          </a:xfrm>
        </p:grpSpPr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3552" y="1152"/>
            <a:ext cx="864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01" name="公式" r:id="rId7" imgW="672840" imgH="457200" progId="Equation.3">
                    <p:embed/>
                  </p:oleObj>
                </mc:Choice>
                <mc:Fallback>
                  <p:oleObj name="公式" r:id="rId7" imgW="672840" imgH="457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52"/>
                          <a:ext cx="864" cy="588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288" y="1248"/>
              <a:ext cx="3216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zh-CN" altLang="zh-CN" sz="2400" b="1">
                  <a:latin typeface="Times New Roman" pitchFamily="18" charset="0"/>
                </a:rPr>
                <a:t>在已知</a:t>
              </a:r>
              <a:r>
                <a:rPr kumimoji="1" lang="en-US" altLang="zh-CN" sz="2400" b="1" i="1"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latin typeface="Times New Roman" pitchFamily="18" charset="0"/>
                </a:rPr>
                <a:t>L</a:t>
              </a:r>
              <a:r>
                <a:rPr kumimoji="1" lang="zh-CN" altLang="zh-CN" sz="2400" b="1">
                  <a:latin typeface="Times New Roman" pitchFamily="18" charset="0"/>
                </a:rPr>
                <a:t>的情况下，先求出</a:t>
              </a:r>
              <a:r>
                <a:rPr kumimoji="1" lang="en-US" altLang="zh-CN" sz="2400" b="1" i="1">
                  <a:latin typeface="Times New Roman" pitchFamily="18" charset="0"/>
                </a:rPr>
                <a:t>U</a:t>
              </a:r>
              <a:r>
                <a:rPr kumimoji="1" lang="en-US" altLang="zh-CN" sz="2400" b="1" baseline="-25000">
                  <a:latin typeface="Times New Roman" pitchFamily="18" charset="0"/>
                </a:rPr>
                <a:t>om</a:t>
              </a:r>
              <a:r>
                <a:rPr kumimoji="1" lang="zh-CN" altLang="en-US" sz="2400" b="1">
                  <a:latin typeface="Times New Roman" pitchFamily="18" charset="0"/>
                </a:rPr>
                <a:t>，</a:t>
              </a:r>
              <a:r>
                <a:rPr kumimoji="1" lang="zh-CN" altLang="zh-CN" sz="2400" b="1">
                  <a:latin typeface="Times New Roman" pitchFamily="18" charset="0"/>
                </a:rPr>
                <a:t>则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</p:grpSp>
      <p:sp>
        <p:nvSpPr>
          <p:cNvPr id="29722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581025"/>
          </a:xfrm>
        </p:spPr>
        <p:txBody>
          <a:bodyPr/>
          <a:lstStyle/>
          <a:p>
            <a:pPr algn="l"/>
            <a:r>
              <a:rPr kumimoji="1" lang="zh-CN" altLang="zh-CN" sz="3200">
                <a:solidFill>
                  <a:schemeClr val="tx1"/>
                </a:solidFill>
                <a:ea typeface="华文行楷" pitchFamily="2" charset="-122"/>
              </a:rPr>
              <a:t>求解输出功率和效率的方法</a:t>
            </a:r>
            <a:endParaRPr kumimoji="1" lang="zh-CN" altLang="en-US" sz="3200">
              <a:solidFill>
                <a:schemeClr val="tx1"/>
              </a:solidFill>
              <a:ea typeface="华文行楷" pitchFamily="2" charset="-122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68313" y="3860800"/>
            <a:ext cx="33940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kumimoji="1" lang="zh-CN" altLang="en-US" sz="3200">
                <a:ea typeface="华文行楷" pitchFamily="2" charset="-122"/>
              </a:rPr>
              <a:t>一、输出功率</a:t>
            </a:r>
          </a:p>
        </p:txBody>
      </p:sp>
      <p:pic>
        <p:nvPicPr>
          <p:cNvPr id="29725" name="Picture 29"/>
          <p:cNvPicPr>
            <a:picLocks noGrp="1" noChangeAspect="1" noChangeArrowheads="1"/>
          </p:cNvPicPr>
          <p:nvPr>
            <p:ph idx="1"/>
          </p:nvPr>
        </p:nvPicPr>
        <p:blipFill>
          <a:blip r:embed="rId9" cstate="print"/>
          <a:srcRect/>
          <a:stretch>
            <a:fillRect/>
          </a:stretch>
        </p:blipFill>
        <p:spPr>
          <a:xfrm>
            <a:off x="5651500" y="3429000"/>
            <a:ext cx="3082925" cy="3046413"/>
          </a:xfrm>
          <a:noFill/>
          <a:ln/>
        </p:spPr>
      </p:pic>
      <p:graphicFrame>
        <p:nvGraphicFramePr>
          <p:cNvPr id="29729" name="Object 33"/>
          <p:cNvGraphicFramePr>
            <a:graphicFrameLocks noChangeAspect="1"/>
          </p:cNvGraphicFramePr>
          <p:nvPr/>
        </p:nvGraphicFramePr>
        <p:xfrm>
          <a:off x="1763713" y="4365625"/>
          <a:ext cx="2133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2" name="公式" r:id="rId10" imgW="1091880" imgH="419040" progId="Equation.3">
                  <p:embed/>
                </p:oleObj>
              </mc:Choice>
              <mc:Fallback>
                <p:oleObj name="公式" r:id="rId10" imgW="109188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365625"/>
                        <a:ext cx="21336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0" name="Object 34"/>
          <p:cNvGraphicFramePr>
            <a:graphicFrameLocks noChangeAspect="1"/>
          </p:cNvGraphicFramePr>
          <p:nvPr/>
        </p:nvGraphicFramePr>
        <p:xfrm>
          <a:off x="1692275" y="5157788"/>
          <a:ext cx="22860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3" name="公式" r:id="rId12" imgW="1231560" imgH="457200" progId="Equation.3">
                  <p:embed/>
                </p:oleObj>
              </mc:Choice>
              <mc:Fallback>
                <p:oleObj name="公式" r:id="rId12" imgW="123156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157788"/>
                        <a:ext cx="2286000" cy="84931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209925" y="3717925"/>
            <a:ext cx="2225675" cy="1071563"/>
            <a:chOff x="3972" y="1253"/>
            <a:chExt cx="1402" cy="675"/>
          </a:xfrm>
        </p:grpSpPr>
        <p:sp>
          <p:nvSpPr>
            <p:cNvPr id="29732" name="AutoShape 36"/>
            <p:cNvSpPr>
              <a:spLocks/>
            </p:cNvSpPr>
            <p:nvPr/>
          </p:nvSpPr>
          <p:spPr bwMode="auto">
            <a:xfrm>
              <a:off x="4467" y="1253"/>
              <a:ext cx="907" cy="454"/>
            </a:xfrm>
            <a:prstGeom prst="borderCallout1">
              <a:avLst>
                <a:gd name="adj1" fmla="val 15861"/>
                <a:gd name="adj2" fmla="val -5292"/>
                <a:gd name="adj3" fmla="val 87227"/>
                <a:gd name="adj4" fmla="val -23815"/>
              </a:avLst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数值较大不可忽略</a:t>
              </a:r>
            </a:p>
          </p:txBody>
        </p:sp>
        <p:sp>
          <p:nvSpPr>
            <p:cNvPr id="29733" name="Oval 37"/>
            <p:cNvSpPr>
              <a:spLocks noChangeArrowheads="1"/>
            </p:cNvSpPr>
            <p:nvPr/>
          </p:nvSpPr>
          <p:spPr bwMode="auto">
            <a:xfrm>
              <a:off x="3972" y="1656"/>
              <a:ext cx="408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900113" y="6092825"/>
            <a:ext cx="432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大功率管的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CES</a:t>
            </a:r>
            <a:r>
              <a:rPr kumimoji="1" lang="zh-CN" altLang="en-US" sz="2400" b="1">
                <a:latin typeface="Times New Roman" pitchFamily="18" charset="0"/>
              </a:rPr>
              <a:t>常为</a:t>
            </a:r>
            <a:r>
              <a:rPr kumimoji="1" lang="en-US" altLang="zh-CN" sz="2400" b="1">
                <a:latin typeface="Times New Roman" pitchFamily="18" charset="0"/>
              </a:rPr>
              <a:t>2~3V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Grp="1" noChangeArrowheads="1"/>
          </p:cNvSpPr>
          <p:nvPr>
            <p:ph type="title"/>
          </p:nvPr>
        </p:nvSpPr>
        <p:spPr>
          <a:xfrm>
            <a:off x="250825" y="1038212"/>
            <a:ext cx="4648200" cy="533400"/>
          </a:xfrm>
          <a:noFill/>
          <a:ln/>
        </p:spPr>
        <p:txBody>
          <a:bodyPr anchor="b"/>
          <a:lstStyle/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二、效率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558800" y="2898775"/>
          <a:ext cx="4802188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2" name="Equation" r:id="rId3" imgW="2374560" imgH="888840" progId="Equation.3">
                  <p:embed/>
                </p:oleObj>
              </mc:Choice>
              <mc:Fallback>
                <p:oleObj name="Equation" r:id="rId3" imgW="237456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898775"/>
                        <a:ext cx="4802188" cy="17986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5435600" y="2060575"/>
          <a:ext cx="3048000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3" name="Photo Editor 照片" r:id="rId5" imgW="10402752" imgH="10278910" progId="MSPhotoEd.3">
                  <p:embed/>
                </p:oleObj>
              </mc:Choice>
              <mc:Fallback>
                <p:oleObj name="Photo Editor 照片" r:id="rId5" imgW="10402752" imgH="10278910" progId="MSPhotoEd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060575"/>
                        <a:ext cx="3048000" cy="301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789113" y="1792288"/>
          <a:ext cx="22860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4" name="公式" r:id="rId7" imgW="1231560" imgH="457200" progId="Equation.3">
                  <p:embed/>
                </p:oleObj>
              </mc:Choice>
              <mc:Fallback>
                <p:oleObj name="公式" r:id="rId7" imgW="123156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792288"/>
                        <a:ext cx="2286000" cy="84931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1789113" y="4889500"/>
          <a:ext cx="31321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5" name="公式" r:id="rId9" imgW="1549080" imgH="431640" progId="Equation.3">
                  <p:embed/>
                </p:oleObj>
              </mc:Choice>
              <mc:Fallback>
                <p:oleObj name="公式" r:id="rId9" imgW="154908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4889500"/>
                        <a:ext cx="3132137" cy="8699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89113" y="3736975"/>
            <a:ext cx="3024187" cy="1008063"/>
            <a:chOff x="1111" y="2160"/>
            <a:chExt cx="1905" cy="635"/>
          </a:xfrm>
        </p:grpSpPr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1111" y="2160"/>
              <a:ext cx="136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9" name="AutoShape 9"/>
            <p:cNvSpPr>
              <a:spLocks/>
            </p:cNvSpPr>
            <p:nvPr/>
          </p:nvSpPr>
          <p:spPr bwMode="auto">
            <a:xfrm>
              <a:off x="2429" y="2269"/>
              <a:ext cx="587" cy="526"/>
            </a:xfrm>
            <a:prstGeom prst="borderCallout1">
              <a:avLst>
                <a:gd name="adj1" fmla="val 13690"/>
                <a:gd name="adj2" fmla="val -8176"/>
                <a:gd name="adj3" fmla="val -20722"/>
                <a:gd name="adj4" fmla="val -23681"/>
              </a:avLst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电源电流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642918"/>
            <a:ext cx="4211637" cy="620713"/>
          </a:xfrm>
          <a:noFill/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3. </a:t>
            </a:r>
            <a:r>
              <a:rPr lang="zh-CN" altLang="zh-CN" sz="28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晶体管的极限参数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68313" y="1330347"/>
          <a:ext cx="2819400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7" name="Photo Editor 照片" r:id="rId3" imgW="10402752" imgH="10278910" progId="MSPhotoEd.3">
                  <p:embed/>
                </p:oleObj>
              </mc:Choice>
              <mc:Fallback>
                <p:oleObj name="Photo Editor 照片" r:id="rId3" imgW="10402752" imgH="10278910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30347"/>
                        <a:ext cx="2819400" cy="27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363913" y="1558947"/>
          <a:ext cx="224313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8" name="公式" r:id="rId5" imgW="1066680" imgH="431640" progId="Equation.3">
                  <p:embed/>
                </p:oleObj>
              </mc:Choice>
              <mc:Fallback>
                <p:oleObj name="公式" r:id="rId5" imgW="10666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1558947"/>
                        <a:ext cx="2243137" cy="9032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5649913" y="1787547"/>
          <a:ext cx="32623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9" name="公式" r:id="rId7" imgW="1473120" imgH="241200" progId="Equation.3">
                  <p:embed/>
                </p:oleObj>
              </mc:Choice>
              <mc:Fallback>
                <p:oleObj name="公式" r:id="rId7" imgW="147312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1787547"/>
                        <a:ext cx="3262312" cy="5318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476375" y="4714897"/>
          <a:ext cx="59372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0" name="公式" r:id="rId9" imgW="2869920" imgH="431640" progId="Equation.3">
                  <p:embed/>
                </p:oleObj>
              </mc:Choice>
              <mc:Fallback>
                <p:oleObj name="公式" r:id="rId9" imgW="286992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14897"/>
                        <a:ext cx="593725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533400" y="5835672"/>
            <a:ext cx="4953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i="1">
                <a:latin typeface="Times New Roman" pitchFamily="18" charset="0"/>
              </a:rPr>
              <a:t>P</a:t>
            </a:r>
            <a:r>
              <a:rPr kumimoji="1" lang="en-US" altLang="zh-CN" sz="2400" b="1" baseline="-25000">
                <a:latin typeface="Times New Roman" pitchFamily="18" charset="0"/>
              </a:rPr>
              <a:t>T</a:t>
            </a:r>
            <a:r>
              <a:rPr kumimoji="1" lang="zh-CN" altLang="zh-CN" sz="2400" b="1">
                <a:latin typeface="Times New Roman" pitchFamily="18" charset="0"/>
              </a:rPr>
              <a:t>对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OM</a:t>
            </a:r>
            <a:r>
              <a:rPr kumimoji="1" lang="zh-CN" altLang="zh-CN" sz="2400" b="1">
                <a:latin typeface="Times New Roman" pitchFamily="18" charset="0"/>
              </a:rPr>
              <a:t>求导，并令其为0，可得</a:t>
            </a:r>
            <a:endParaRPr kumimoji="1" lang="zh-CN" altLang="en-US" sz="2400" b="1" baseline="-25000">
              <a:latin typeface="Times New Roman" pitchFamily="18" charset="0"/>
            </a:endParaRP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5181600" y="5643578"/>
          <a:ext cx="2971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1" name="公式" r:id="rId11" imgW="1434960" imgH="393480" progId="Equation.3">
                  <p:embed/>
                </p:oleObj>
              </mc:Choice>
              <mc:Fallback>
                <p:oleObj name="公式" r:id="rId11" imgW="143496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643578"/>
                        <a:ext cx="2971800" cy="8128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363913" y="2549547"/>
            <a:ext cx="5486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</a:t>
            </a:r>
            <a:r>
              <a:rPr kumimoji="1" lang="zh-CN" altLang="en-US" sz="2400" b="1">
                <a:latin typeface="Times New Roman" pitchFamily="18" charset="0"/>
              </a:rPr>
              <a:t>在输出功率最大时，因管压降最小，故管子损耗不大；输出功率最小时，因集电极电流最小，故管子损耗也不大。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82600" y="4257697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管子功耗与输出电压峰值的关系为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868613" y="3935435"/>
            <a:ext cx="6118225" cy="1619250"/>
            <a:chOff x="1807" y="2259"/>
            <a:chExt cx="3854" cy="1020"/>
          </a:xfrm>
        </p:grpSpPr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>
              <a:off x="1807" y="3167"/>
              <a:ext cx="136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3350" y="3279"/>
              <a:ext cx="90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AutoShape 14"/>
            <p:cNvSpPr>
              <a:spLocks/>
            </p:cNvSpPr>
            <p:nvPr/>
          </p:nvSpPr>
          <p:spPr bwMode="auto">
            <a:xfrm>
              <a:off x="3440" y="2259"/>
              <a:ext cx="817" cy="317"/>
            </a:xfrm>
            <a:prstGeom prst="borderCallout1">
              <a:avLst>
                <a:gd name="adj1" fmla="val 22713"/>
                <a:gd name="adj2" fmla="val -5875"/>
                <a:gd name="adj3" fmla="val 189273"/>
                <a:gd name="adj4" fmla="val -30843"/>
              </a:avLst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管压降</a:t>
              </a:r>
            </a:p>
          </p:txBody>
        </p:sp>
        <p:sp>
          <p:nvSpPr>
            <p:cNvPr id="31759" name="AutoShape 15"/>
            <p:cNvSpPr>
              <a:spLocks/>
            </p:cNvSpPr>
            <p:nvPr/>
          </p:nvSpPr>
          <p:spPr bwMode="auto">
            <a:xfrm>
              <a:off x="4484" y="2396"/>
              <a:ext cx="1177" cy="312"/>
            </a:xfrm>
            <a:prstGeom prst="borderCallout1">
              <a:avLst>
                <a:gd name="adj1" fmla="val 23079"/>
                <a:gd name="adj2" fmla="val -4079"/>
                <a:gd name="adj3" fmla="val 130449"/>
                <a:gd name="adj4" fmla="val -26338"/>
              </a:avLst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发射极电流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uild="p" autoUpdateAnimBg="0"/>
      <p:bldP spid="31753" grpId="0" build="p" autoUpdateAnimBg="0"/>
      <p:bldP spid="3175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953000" y="835045"/>
          <a:ext cx="17208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9" name="Equation" r:id="rId3" imgW="876240" imgH="457200" progId="Equation.3">
                  <p:embed/>
                </p:oleObj>
              </mc:Choice>
              <mc:Fallback>
                <p:oleObj name="Equation" r:id="rId3" imgW="8762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835045"/>
                        <a:ext cx="1720850" cy="8969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688975" y="1925658"/>
          <a:ext cx="80899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0" name="公式" r:id="rId5" imgW="3936960" imgH="457200" progId="Equation.3">
                  <p:embed/>
                </p:oleObj>
              </mc:Choice>
              <mc:Fallback>
                <p:oleObj name="公式" r:id="rId5" imgW="393696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925658"/>
                        <a:ext cx="8089900" cy="9382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85800" y="2968645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因此，选择晶体管时，其极限参数</a:t>
            </a: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514600" y="3502045"/>
          <a:ext cx="3597275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1" name="Equation" r:id="rId7" imgW="1574640" imgH="1218960" progId="Equation.3">
                  <p:embed/>
                </p:oleObj>
              </mc:Choice>
              <mc:Fallback>
                <p:oleObj name="Equation" r:id="rId7" imgW="1574640" imgH="1218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02045"/>
                        <a:ext cx="3597275" cy="27844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85800" y="106364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将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OM</a:t>
            </a:r>
            <a:r>
              <a:rPr kumimoji="1" lang="zh-CN" altLang="en-US" sz="2400" b="1">
                <a:latin typeface="Times New Roman" pitchFamily="18" charset="0"/>
              </a:rPr>
              <a:t>代入</a:t>
            </a:r>
            <a:r>
              <a:rPr kumimoji="1" lang="en-US" altLang="zh-CN" sz="2400" b="1" i="1">
                <a:latin typeface="Times New Roman" pitchFamily="18" charset="0"/>
              </a:rPr>
              <a:t>P</a:t>
            </a:r>
            <a:r>
              <a:rPr kumimoji="1" lang="en-US" altLang="zh-CN" sz="2400" b="1" baseline="-25000">
                <a:latin typeface="Times New Roman" pitchFamily="18" charset="0"/>
              </a:rPr>
              <a:t>T</a:t>
            </a:r>
            <a:r>
              <a:rPr kumimoji="1" lang="zh-CN" altLang="en-US" sz="2400" b="1">
                <a:latin typeface="Times New Roman" pitchFamily="18" charset="0"/>
              </a:rPr>
              <a:t>的表达式，可得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1357298"/>
            <a:ext cx="8001000" cy="642942"/>
          </a:xfrm>
        </p:spPr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功率放大电路的基本要求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2252666"/>
            <a:ext cx="7567638" cy="267653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800" b="1" dirty="0" smtClean="0"/>
              <a:t>了解各种功率放大电路的工作原理及其特点，会根据需求选用功放。</a:t>
            </a:r>
            <a:endParaRPr lang="en-US" altLang="zh-CN" sz="2800" b="1" dirty="0" smtClean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800" b="1" dirty="0" smtClean="0"/>
              <a:t>会估算功放的最大输出功率和效率。</a:t>
            </a:r>
            <a:endParaRPr lang="en-US" altLang="zh-CN" sz="2800" b="1" dirty="0" smtClean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800" b="1" dirty="0" smtClean="0"/>
              <a:t>了解功放中功放管的选择方法及散热条件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258888" y="0"/>
          <a:ext cx="7885112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3" name="Photo Editor 照片" r:id="rId4" imgW="25180952" imgH="13390476" progId="MSPhotoEd.3">
                  <p:embed/>
                </p:oleObj>
              </mc:Choice>
              <mc:Fallback>
                <p:oleObj name="Photo Editor 照片" r:id="rId4" imgW="25180952" imgH="13390476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086" t="-7109" r="-11389"/>
                      <a:stretch>
                        <a:fillRect/>
                      </a:stretch>
                    </p:blipFill>
                    <p:spPr bwMode="auto">
                      <a:xfrm>
                        <a:off x="1258888" y="0"/>
                        <a:ext cx="7885112" cy="39941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1676400" cy="3810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zh-CN" altLang="en-US" sz="3200">
                <a:solidFill>
                  <a:schemeClr val="tx1"/>
                </a:solidFill>
                <a:ea typeface="华文行楷" pitchFamily="2" charset="-122"/>
              </a:rPr>
              <a:t>讨论一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16013" y="404813"/>
            <a:ext cx="5976937" cy="3455987"/>
            <a:chOff x="703" y="255"/>
            <a:chExt cx="3765" cy="2177"/>
          </a:xfrm>
        </p:grpSpPr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703" y="981"/>
              <a:ext cx="1723" cy="816"/>
            </a:xfrm>
            <a:prstGeom prst="rect">
              <a:avLst/>
            </a:prstGeom>
            <a:solidFill>
              <a:srgbClr val="FF0000">
                <a:alpha val="1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3560" y="255"/>
              <a:ext cx="908" cy="2177"/>
            </a:xfrm>
            <a:prstGeom prst="rect">
              <a:avLst/>
            </a:prstGeom>
            <a:gradFill rotWithShape="1">
              <a:gsLst>
                <a:gs pos="0">
                  <a:srgbClr val="FF0000">
                    <a:alpha val="21001"/>
                  </a:srgbClr>
                </a:gs>
                <a:gs pos="100000">
                  <a:srgbClr val="FF0000">
                    <a:gamma/>
                    <a:shade val="46275"/>
                    <a:invGamma/>
                    <a:alpha val="21001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1852613" y="1895475"/>
            <a:ext cx="1444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2339975" y="1881188"/>
            <a:ext cx="1444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flipV="1">
            <a:off x="2517775" y="981075"/>
            <a:ext cx="0" cy="9001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V="1">
            <a:off x="2517775" y="260350"/>
            <a:ext cx="0" cy="431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2484438" y="260350"/>
            <a:ext cx="525621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7740650" y="260350"/>
            <a:ext cx="0" cy="1873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851275" y="1052513"/>
            <a:ext cx="1081088" cy="2089150"/>
          </a:xfrm>
          <a:prstGeom prst="rect">
            <a:avLst/>
          </a:prstGeom>
          <a:gradFill rotWithShape="1">
            <a:gsLst>
              <a:gs pos="0">
                <a:schemeClr val="accent1">
                  <a:alpha val="23000"/>
                </a:schemeClr>
              </a:gs>
              <a:gs pos="100000">
                <a:schemeClr val="accent1">
                  <a:gamma/>
                  <a:shade val="46275"/>
                  <a:invGamma/>
                  <a:alpha val="23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468313" y="5013325"/>
            <a:ext cx="56880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zh-CN" sz="2400" b="1">
                <a:latin typeface="Times New Roman" pitchFamily="18" charset="0"/>
              </a:rPr>
              <a:t>3</a:t>
            </a:r>
            <a:r>
              <a:rPr kumimoji="1" lang="en-US" altLang="zh-CN" sz="2400" b="1">
                <a:latin typeface="Times New Roman" pitchFamily="18" charset="0"/>
              </a:rPr>
              <a:t>.  </a:t>
            </a:r>
            <a:r>
              <a:rPr kumimoji="1" lang="zh-CN" altLang="zh-CN" sz="2400" b="1">
                <a:latin typeface="Times New Roman" pitchFamily="18" charset="0"/>
              </a:rPr>
              <a:t>最大输出功率和效率的表达式；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468313" y="3789363"/>
            <a:ext cx="38941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>
                <a:latin typeface="Times New Roman" pitchFamily="18" charset="0"/>
              </a:rPr>
              <a:t>1. </a:t>
            </a:r>
            <a:r>
              <a:rPr kumimoji="1" lang="zh-CN" altLang="en-US" sz="2400" b="1">
                <a:latin typeface="Times New Roman" pitchFamily="18" charset="0"/>
              </a:rPr>
              <a:t>指出图中放大电路部分；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68313" y="4149725"/>
            <a:ext cx="84597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>
                <a:latin typeface="Times New Roman" pitchFamily="18" charset="0"/>
              </a:rPr>
              <a:t>2. </a:t>
            </a:r>
            <a:r>
              <a:rPr kumimoji="1" lang="zh-CN" altLang="zh-CN" sz="2400" b="1">
                <a:latin typeface="Times New Roman" pitchFamily="18" charset="0"/>
              </a:rPr>
              <a:t>说明电路中是否引入了级间反馈，是直流反馈还是交流反馈，</a:t>
            </a:r>
            <a:r>
              <a:rPr kumimoji="1" lang="zh-CN" altLang="en-US" sz="2400" b="1">
                <a:latin typeface="Times New Roman" pitchFamily="18" charset="0"/>
              </a:rPr>
              <a:t>若</a:t>
            </a:r>
            <a:r>
              <a:rPr kumimoji="1" lang="zh-CN" altLang="zh-CN" sz="2400" b="1">
                <a:latin typeface="Times New Roman" pitchFamily="18" charset="0"/>
              </a:rPr>
              <a:t>为交流负反馈则说明其反馈组态；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468313" y="5373688"/>
            <a:ext cx="76327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zh-CN" sz="2400" b="1">
                <a:latin typeface="Times New Roman" pitchFamily="18" charset="0"/>
              </a:rPr>
              <a:t>4</a:t>
            </a:r>
            <a:r>
              <a:rPr kumimoji="1" lang="en-US" altLang="zh-CN" sz="2400" b="1">
                <a:latin typeface="Times New Roman" pitchFamily="18" charset="0"/>
              </a:rPr>
              <a:t>.  </a:t>
            </a:r>
            <a:r>
              <a:rPr kumimoji="1" lang="zh-CN" altLang="zh-CN" sz="2400" b="1">
                <a:latin typeface="Times New Roman" pitchFamily="18" charset="0"/>
              </a:rPr>
              <a:t>说明如何估算在输出最大功率时输入电压的有效值；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468313" y="5734050"/>
            <a:ext cx="62642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zh-CN" sz="2400" b="1">
                <a:latin typeface="Times New Roman" pitchFamily="18" charset="0"/>
              </a:rPr>
              <a:t>5</a:t>
            </a:r>
            <a:r>
              <a:rPr kumimoji="1" lang="en-US" altLang="zh-CN" sz="2400" b="1">
                <a:latin typeface="Times New Roman" pitchFamily="18" charset="0"/>
              </a:rPr>
              <a:t>.  </a:t>
            </a:r>
            <a:r>
              <a:rPr kumimoji="1" lang="zh-CN" altLang="en-US" sz="2400" b="1">
                <a:latin typeface="Times New Roman" pitchFamily="18" charset="0"/>
              </a:rPr>
              <a:t>说明</a:t>
            </a: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～</a:t>
            </a: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latin typeface="Times New Roman" pitchFamily="18" charset="0"/>
              </a:rPr>
              <a:t>3</a:t>
            </a:r>
            <a:r>
              <a:rPr kumimoji="1" lang="zh-CN" altLang="zh-CN" sz="2400" b="1">
                <a:latin typeface="Times New Roman" pitchFamily="18" charset="0"/>
              </a:rPr>
              <a:t>和</a:t>
            </a:r>
            <a:r>
              <a:rPr kumimoji="1" lang="zh-CN" altLang="zh-CN" sz="2400" b="1" i="1">
                <a:latin typeface="Times New Roman" pitchFamily="18" charset="0"/>
              </a:rPr>
              <a:t>R</a:t>
            </a:r>
            <a:r>
              <a:rPr kumimoji="1" lang="zh-CN" altLang="zh-CN" sz="2400" b="1" baseline="-25000">
                <a:latin typeface="Times New Roman" pitchFamily="18" charset="0"/>
              </a:rPr>
              <a:t>W</a:t>
            </a:r>
            <a:r>
              <a:rPr kumimoji="1" lang="zh-CN" altLang="zh-CN" sz="2400" b="1">
                <a:latin typeface="Times New Roman" pitchFamily="18" charset="0"/>
              </a:rPr>
              <a:t>的作用，</a:t>
            </a:r>
            <a:r>
              <a:rPr kumimoji="1" lang="zh-CN" altLang="zh-CN" sz="2400" b="1" i="1">
                <a:latin typeface="Times New Roman" pitchFamily="18" charset="0"/>
              </a:rPr>
              <a:t>C</a:t>
            </a:r>
            <a:r>
              <a:rPr kumimoji="1" lang="zh-CN" altLang="zh-CN" sz="2400" b="1" baseline="-25000">
                <a:latin typeface="Times New Roman" pitchFamily="18" charset="0"/>
              </a:rPr>
              <a:t>1</a:t>
            </a:r>
            <a:r>
              <a:rPr kumimoji="1" lang="zh-CN" altLang="zh-CN" sz="2400" b="1">
                <a:latin typeface="Times New Roman" pitchFamily="18" charset="0"/>
              </a:rPr>
              <a:t>～</a:t>
            </a:r>
            <a:r>
              <a:rPr kumimoji="1" lang="zh-CN" altLang="zh-CN" sz="2400" b="1" i="1">
                <a:latin typeface="Times New Roman" pitchFamily="18" charset="0"/>
              </a:rPr>
              <a:t>C</a:t>
            </a:r>
            <a:r>
              <a:rPr kumimoji="1" lang="zh-CN" altLang="zh-CN" sz="2400" b="1" baseline="-25000">
                <a:latin typeface="Times New Roman" pitchFamily="18" charset="0"/>
              </a:rPr>
              <a:t>4</a:t>
            </a:r>
            <a:r>
              <a:rPr kumimoji="1" lang="zh-CN" altLang="zh-CN" sz="2400" b="1">
                <a:latin typeface="Times New Roman" pitchFamily="18" charset="0"/>
              </a:rPr>
              <a:t>的作用；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468313" y="6092825"/>
            <a:ext cx="65516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zh-CN" sz="2400" b="1">
                <a:latin typeface="Times New Roman" pitchFamily="18" charset="0"/>
              </a:rPr>
              <a:t>6</a:t>
            </a:r>
            <a:r>
              <a:rPr kumimoji="1" lang="en-US" altLang="zh-CN" sz="2400" b="1">
                <a:latin typeface="Times New Roman" pitchFamily="18" charset="0"/>
              </a:rPr>
              <a:t>. </a:t>
            </a:r>
            <a:r>
              <a:rPr kumimoji="1" lang="zh-CN" altLang="zh-CN" sz="2400" b="1">
                <a:latin typeface="Times New Roman" pitchFamily="18" charset="0"/>
              </a:rPr>
              <a:t> 说明哪些元件构成过流保护电路及其原理。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graphicFrame>
        <p:nvGraphicFramePr>
          <p:cNvPr id="33813" name="Object 21"/>
          <p:cNvGraphicFramePr>
            <a:graphicFrameLocks noChangeAspect="1"/>
          </p:cNvGraphicFramePr>
          <p:nvPr/>
        </p:nvGraphicFramePr>
        <p:xfrm>
          <a:off x="468313" y="3933825"/>
          <a:ext cx="64817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4" name="公式" r:id="rId6" imgW="3162240" imgH="457200" progId="Equation.3">
                  <p:embed/>
                </p:oleObj>
              </mc:Choice>
              <mc:Fallback>
                <p:oleObj name="公式" r:id="rId6" imgW="316224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933825"/>
                        <a:ext cx="6481762" cy="10668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5" name="Object 23"/>
          <p:cNvGraphicFramePr>
            <a:graphicFrameLocks noChangeAspect="1"/>
          </p:cNvGraphicFramePr>
          <p:nvPr/>
        </p:nvGraphicFramePr>
        <p:xfrm>
          <a:off x="468313" y="4217988"/>
          <a:ext cx="3887787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5" name="公式" r:id="rId8" imgW="1676160" imgH="507960" progId="Equation.3">
                  <p:embed/>
                </p:oleObj>
              </mc:Choice>
              <mc:Fallback>
                <p:oleObj name="公式" r:id="rId8" imgW="1676160" imgH="507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217988"/>
                        <a:ext cx="3887787" cy="123031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nimBg="1"/>
      <p:bldP spid="33801" grpId="0" animBg="1"/>
      <p:bldP spid="33802" grpId="0" animBg="1"/>
      <p:bldP spid="33803" grpId="0" animBg="1"/>
      <p:bldP spid="33804" grpId="0" animBg="1"/>
      <p:bldP spid="33805" grpId="0" animBg="1"/>
      <p:bldP spid="33806" grpId="0" animBg="1"/>
      <p:bldP spid="33807" grpId="0"/>
      <p:bldP spid="33808" grpId="0"/>
      <p:bldP spid="33809" grpId="0"/>
      <p:bldP spid="33810" grpId="0"/>
      <p:bldP spid="33811" grpId="0"/>
      <p:bldP spid="338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333488"/>
            <a:ext cx="2952750" cy="381000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ea typeface="华文行楷" pitchFamily="2" charset="-122"/>
              </a:rPr>
              <a:t>讨论二</a:t>
            </a:r>
            <a:r>
              <a:rPr lang="zh-CN" altLang="en-US" sz="2400" b="1" dirty="0">
                <a:solidFill>
                  <a:schemeClr val="tx1"/>
                </a:solidFill>
                <a:ea typeface="隶书" pitchFamily="49" charset="-122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</a:rPr>
              <a:t>图示各电路属于哪种功放？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348038" y="981075"/>
          <a:ext cx="4724400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6" name="Photo Editor 照片" r:id="rId4" imgW="13742857" imgH="6238095" progId="MSPhotoEd.3">
                  <p:embed/>
                </p:oleObj>
              </mc:Choice>
              <mc:Fallback>
                <p:oleObj name="Photo Editor 照片" r:id="rId4" imgW="13742857" imgH="6238095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981075"/>
                        <a:ext cx="4724400" cy="214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476375" y="3213100"/>
          <a:ext cx="6019800" cy="289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7" name="Photo Editor 照片" r:id="rId6" imgW="17952381" imgH="8621328" progId="MSPhotoEd.3">
                  <p:embed/>
                </p:oleObj>
              </mc:Choice>
              <mc:Fallback>
                <p:oleObj name="Photo Editor 照片" r:id="rId6" imgW="17952381" imgH="8621328" progId="MSPhotoEd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13100"/>
                        <a:ext cx="6019800" cy="289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516688" y="1196975"/>
            <a:ext cx="1584325" cy="1943100"/>
          </a:xfrm>
          <a:prstGeom prst="rect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shade val="46275"/>
                  <a:invGamma/>
                  <a:alpha val="25999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443663" y="3644900"/>
            <a:ext cx="1081087" cy="1944688"/>
          </a:xfrm>
          <a:prstGeom prst="rect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shade val="46275"/>
                  <a:invGamma/>
                  <a:alpha val="25999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358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28802"/>
            <a:ext cx="7772400" cy="1143000"/>
          </a:xfrm>
        </p:spPr>
        <p:txBody>
          <a:bodyPr/>
          <a:lstStyle/>
          <a:p>
            <a:r>
              <a:rPr lang="zh-CN" altLang="en-US" sz="4000" dirty="0" smtClean="0">
                <a:latin typeface="华文行楷" pitchFamily="2" charset="-122"/>
                <a:ea typeface="华文行楷" pitchFamily="2" charset="-122"/>
              </a:rPr>
              <a:t>第八章 </a:t>
            </a: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功率放大电路</a:t>
            </a:r>
          </a:p>
        </p:txBody>
      </p:sp>
      <p:sp>
        <p:nvSpPr>
          <p:cNvPr id="19464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124075" y="3429000"/>
            <a:ext cx="2519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华文楷体" pitchFamily="2" charset="-122"/>
                <a:ea typeface="华文楷体" pitchFamily="2" charset="-122"/>
              </a:rPr>
              <a:t>§8.1</a:t>
            </a:r>
            <a:r>
              <a:rPr kumimoji="1" lang="en-US" altLang="zh-CN" sz="2800" b="1" dirty="0" smtClean="0">
                <a:latin typeface="Times New Roman" pitchFamily="18" charset="0"/>
                <a:ea typeface="华文楷体" pitchFamily="2" charset="-122"/>
              </a:rPr>
              <a:t>  </a:t>
            </a: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</a:rPr>
              <a:t>概述</a:t>
            </a:r>
          </a:p>
        </p:txBody>
      </p:sp>
      <p:sp>
        <p:nvSpPr>
          <p:cNvPr id="19465" name="Text Box 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133600" y="4114800"/>
            <a:ext cx="5030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华文楷体" pitchFamily="2" charset="-122"/>
                <a:ea typeface="华文楷体" pitchFamily="2" charset="-122"/>
              </a:rPr>
              <a:t>§8.2</a:t>
            </a:r>
            <a:r>
              <a:rPr kumimoji="1" lang="en-US" altLang="zh-CN" b="1" dirty="0" smtClean="0"/>
              <a:t>  </a:t>
            </a: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</a:rPr>
              <a:t>互补输出级的分析计算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857232"/>
            <a:ext cx="8229600" cy="503237"/>
          </a:xfrm>
          <a:noFill/>
        </p:spPr>
        <p:txBody>
          <a:bodyPr/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ea typeface="华文行楷" pitchFamily="2" charset="-122"/>
              </a:rPr>
              <a:t>讨论三</a:t>
            </a:r>
            <a:r>
              <a:rPr lang="zh-CN" altLang="en-US" sz="2800" b="1" dirty="0">
                <a:solidFill>
                  <a:schemeClr val="tx1"/>
                </a:solidFill>
                <a:ea typeface="隶书" pitchFamily="49" charset="-122"/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</a:rPr>
              <a:t>出现下列故障时，将产生什么现象</a:t>
            </a:r>
            <a:r>
              <a:rPr lang="en-US" altLang="zh-CN" sz="2800" b="1" dirty="0">
                <a:solidFill>
                  <a:schemeClr val="tx1"/>
                </a:solidFill>
              </a:rPr>
              <a:t>?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042988" y="2511410"/>
          <a:ext cx="3352800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39" name="Photo Editor 照片" r:id="rId4" imgW="11933333" imgH="10352381" progId="MSPhotoEd.3">
                  <p:embed/>
                </p:oleObj>
              </mc:Choice>
              <mc:Fallback>
                <p:oleObj name="Photo Editor 照片" r:id="rId4" imgW="11933333" imgH="10352381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11410"/>
                        <a:ext cx="3352800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716463" y="2438385"/>
            <a:ext cx="34290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itchFamily="18" charset="0"/>
              </a:rPr>
              <a:t>1.  </a:t>
            </a:r>
            <a:r>
              <a:rPr lang="en-US" altLang="zh-CN" sz="2400" b="1" i="1">
                <a:latin typeface="Times New Roman" pitchFamily="18" charset="0"/>
              </a:rPr>
              <a:t>R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</a:rPr>
              <a:t>短路；</a:t>
            </a: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itchFamily="18" charset="0"/>
              </a:rPr>
              <a:t>2.  </a:t>
            </a:r>
            <a:r>
              <a:rPr lang="en-US" altLang="zh-CN" sz="2400" b="1" i="1">
                <a:latin typeface="Times New Roman" pitchFamily="18" charset="0"/>
              </a:rPr>
              <a:t>R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</a:rPr>
              <a:t>断路；</a:t>
            </a: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itchFamily="18" charset="0"/>
              </a:rPr>
              <a:t>3.  D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短路；</a:t>
            </a: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itchFamily="18" charset="0"/>
              </a:rPr>
              <a:t>4.  D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断路；</a:t>
            </a: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itchFamily="18" charset="0"/>
              </a:rPr>
              <a:t>5.  T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集电极开路。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042988" y="1285860"/>
            <a:ext cx="6705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itchFamily="18" charset="0"/>
              </a:rPr>
              <a:t>T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</a:rPr>
              <a:t>、</a:t>
            </a:r>
            <a:r>
              <a:rPr lang="en-US" altLang="zh-CN" sz="2400" b="1">
                <a:latin typeface="Times New Roman" pitchFamily="18" charset="0"/>
              </a:rPr>
              <a:t>T</a:t>
            </a:r>
            <a:r>
              <a:rPr lang="en-US" altLang="zh-CN" sz="2400" b="1" baseline="-25000">
                <a:latin typeface="Times New Roman" pitchFamily="18" charset="0"/>
              </a:rPr>
              <a:t>5</a:t>
            </a:r>
            <a:r>
              <a:rPr lang="zh-CN" altLang="en-US" sz="2400" b="1">
                <a:latin typeface="Times New Roman" pitchFamily="18" charset="0"/>
              </a:rPr>
              <a:t>的极限参数：</a:t>
            </a:r>
          </a:p>
          <a:p>
            <a:pPr>
              <a:lnSpc>
                <a:spcPct val="120000"/>
              </a:lnSpc>
            </a:pPr>
            <a:r>
              <a:rPr lang="en-US" altLang="zh-CN" sz="2400" b="1" i="1">
                <a:latin typeface="Times New Roman" pitchFamily="18" charset="0"/>
              </a:rPr>
              <a:t>P</a:t>
            </a:r>
            <a:r>
              <a:rPr lang="en-US" altLang="zh-CN" sz="2400" b="1" baseline="-25000">
                <a:latin typeface="Times New Roman" pitchFamily="18" charset="0"/>
              </a:rPr>
              <a:t>CM</a:t>
            </a:r>
            <a:r>
              <a:rPr lang="zh-CN" altLang="en-US" sz="2400" b="1">
                <a:latin typeface="Times New Roman" pitchFamily="18" charset="0"/>
              </a:rPr>
              <a:t>＝</a:t>
            </a:r>
            <a:r>
              <a:rPr lang="en-US" altLang="zh-CN" sz="2400" b="1">
                <a:latin typeface="Times New Roman" pitchFamily="18" charset="0"/>
              </a:rPr>
              <a:t>1.5W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 i="1">
                <a:latin typeface="Times New Roman" pitchFamily="18" charset="0"/>
              </a:rPr>
              <a:t>I</a:t>
            </a:r>
            <a:r>
              <a:rPr lang="en-US" altLang="zh-CN" sz="2400" b="1" baseline="-25000">
                <a:latin typeface="Times New Roman" pitchFamily="18" charset="0"/>
              </a:rPr>
              <a:t>CM</a:t>
            </a:r>
            <a:r>
              <a:rPr lang="zh-CN" altLang="en-US" sz="2400" b="1">
                <a:latin typeface="Times New Roman" pitchFamily="18" charset="0"/>
              </a:rPr>
              <a:t>＝</a:t>
            </a:r>
            <a:r>
              <a:rPr lang="en-US" altLang="zh-CN" sz="2400" b="1">
                <a:latin typeface="Times New Roman" pitchFamily="18" charset="0"/>
              </a:rPr>
              <a:t>600mA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 i="1">
                <a:latin typeface="Times New Roman" pitchFamily="18" charset="0"/>
              </a:rPr>
              <a:t>U</a:t>
            </a:r>
            <a:r>
              <a:rPr lang="en-US" altLang="zh-CN" sz="2400" b="1" baseline="-25000">
                <a:latin typeface="Times New Roman" pitchFamily="18" charset="0"/>
              </a:rPr>
              <a:t>BR</a:t>
            </a:r>
            <a:r>
              <a:rPr lang="zh-CN" altLang="en-US" sz="2400" b="1" baseline="-25000">
                <a:latin typeface="Times New Roman" pitchFamily="18" charset="0"/>
              </a:rPr>
              <a:t>（</a:t>
            </a:r>
            <a:r>
              <a:rPr lang="en-US" altLang="zh-CN" sz="2400" b="1" baseline="-25000">
                <a:latin typeface="Times New Roman" pitchFamily="18" charset="0"/>
              </a:rPr>
              <a:t>CEO</a:t>
            </a:r>
            <a:r>
              <a:rPr lang="zh-CN" altLang="en-US" sz="2400" b="1" baseline="-25000">
                <a:latin typeface="Times New Roman" pitchFamily="18" charset="0"/>
              </a:rPr>
              <a:t>）</a:t>
            </a:r>
            <a:r>
              <a:rPr lang="zh-CN" altLang="en-US" sz="2400" b="1">
                <a:latin typeface="Times New Roman" pitchFamily="18" charset="0"/>
              </a:rPr>
              <a:t>＝</a:t>
            </a:r>
            <a:r>
              <a:rPr lang="en-US" altLang="zh-CN" sz="2400" b="1">
                <a:latin typeface="Times New Roman" pitchFamily="18" charset="0"/>
              </a:rPr>
              <a:t>40V</a:t>
            </a:r>
            <a:r>
              <a:rPr lang="zh-CN" altLang="en-US" sz="2400" b="1">
                <a:latin typeface="Times New Roman" pitchFamily="18" charset="0"/>
              </a:rPr>
              <a:t>。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214414" y="5391135"/>
            <a:ext cx="73183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故障分析的问题，答案具有多样性，需多方面思考！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11188" y="5822935"/>
            <a:ext cx="80645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</a:t>
            </a:r>
            <a:r>
              <a:rPr kumimoji="1" lang="en-US" altLang="zh-CN" sz="2400" dirty="0" smtClean="0">
                <a:latin typeface="Times New Roman" pitchFamily="18" charset="0"/>
              </a:rPr>
              <a:t>   </a:t>
            </a:r>
            <a:r>
              <a:rPr kumimoji="1" lang="zh-CN" altLang="en-US" sz="2400" b="1" dirty="0" smtClean="0">
                <a:latin typeface="Times New Roman" pitchFamily="18" charset="0"/>
              </a:rPr>
              <a:t>功</a:t>
            </a:r>
            <a:r>
              <a:rPr kumimoji="1" lang="zh-CN" altLang="en-US" sz="2400" b="1" dirty="0">
                <a:latin typeface="Times New Roman" pitchFamily="18" charset="0"/>
              </a:rPr>
              <a:t>放的故障问题，特别需要考虑故障的产生是否影响功放管的安全工作！</a:t>
            </a:r>
          </a:p>
        </p:txBody>
      </p:sp>
      <p:sp>
        <p:nvSpPr>
          <p:cNvPr id="37896" name="Freeform 8"/>
          <p:cNvSpPr>
            <a:spLocks/>
          </p:cNvSpPr>
          <p:nvPr/>
        </p:nvSpPr>
        <p:spPr bwMode="auto">
          <a:xfrm>
            <a:off x="1763713" y="2582848"/>
            <a:ext cx="322262" cy="503237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0" y="136"/>
              </a:cxn>
              <a:cxn ang="0">
                <a:pos x="181" y="317"/>
              </a:cxn>
            </a:cxnLst>
            <a:rect l="0" t="0" r="r" b="b"/>
            <a:pathLst>
              <a:path w="181" h="317">
                <a:moveTo>
                  <a:pt x="181" y="0"/>
                </a:moveTo>
                <a:cubicBezTo>
                  <a:pt x="90" y="41"/>
                  <a:pt x="0" y="83"/>
                  <a:pt x="0" y="136"/>
                </a:cubicBezTo>
                <a:cubicBezTo>
                  <a:pt x="0" y="189"/>
                  <a:pt x="151" y="287"/>
                  <a:pt x="181" y="317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339975" y="2492360"/>
            <a:ext cx="142875" cy="144463"/>
            <a:chOff x="5103" y="1207"/>
            <a:chExt cx="90" cy="91"/>
          </a:xfrm>
        </p:grpSpPr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5103" y="1207"/>
              <a:ext cx="9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 flipH="1">
              <a:off x="5103" y="1207"/>
              <a:ext cx="9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979613" y="3698860"/>
            <a:ext cx="250825" cy="215900"/>
            <a:chOff x="1247" y="2092"/>
            <a:chExt cx="158" cy="136"/>
          </a:xfrm>
        </p:grpSpPr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1247" y="2092"/>
              <a:ext cx="136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Line 14"/>
            <p:cNvSpPr>
              <a:spLocks noChangeShapeType="1"/>
            </p:cNvSpPr>
            <p:nvPr/>
          </p:nvSpPr>
          <p:spPr bwMode="auto">
            <a:xfrm flipH="1">
              <a:off x="1269" y="2092"/>
              <a:ext cx="136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03" name="Freeform 15"/>
          <p:cNvSpPr>
            <a:spLocks/>
          </p:cNvSpPr>
          <p:nvPr/>
        </p:nvSpPr>
        <p:spPr bwMode="auto">
          <a:xfrm>
            <a:off x="2184400" y="2619360"/>
            <a:ext cx="1247775" cy="2398713"/>
          </a:xfrm>
          <a:custGeom>
            <a:avLst/>
            <a:gdLst/>
            <a:ahLst/>
            <a:cxnLst>
              <a:cxn ang="0">
                <a:pos x="642" y="22"/>
              </a:cxn>
              <a:cxn ang="0">
                <a:pos x="98" y="68"/>
              </a:cxn>
              <a:cxn ang="0">
                <a:pos x="98" y="430"/>
              </a:cxn>
              <a:cxn ang="0">
                <a:pos x="688" y="657"/>
              </a:cxn>
              <a:cxn ang="0">
                <a:pos x="688" y="839"/>
              </a:cxn>
              <a:cxn ang="0">
                <a:pos x="370" y="884"/>
              </a:cxn>
              <a:cxn ang="0">
                <a:pos x="143" y="975"/>
              </a:cxn>
              <a:cxn ang="0">
                <a:pos x="98" y="1428"/>
              </a:cxn>
              <a:cxn ang="0">
                <a:pos x="733" y="1474"/>
              </a:cxn>
            </a:cxnLst>
            <a:rect l="0" t="0" r="r" b="b"/>
            <a:pathLst>
              <a:path w="786" h="1511">
                <a:moveTo>
                  <a:pt x="642" y="22"/>
                </a:moveTo>
                <a:cubicBezTo>
                  <a:pt x="415" y="11"/>
                  <a:pt x="189" y="0"/>
                  <a:pt x="98" y="68"/>
                </a:cubicBezTo>
                <a:cubicBezTo>
                  <a:pt x="7" y="136"/>
                  <a:pt x="0" y="332"/>
                  <a:pt x="98" y="430"/>
                </a:cubicBezTo>
                <a:cubicBezTo>
                  <a:pt x="196" y="528"/>
                  <a:pt x="590" y="589"/>
                  <a:pt x="688" y="657"/>
                </a:cubicBezTo>
                <a:cubicBezTo>
                  <a:pt x="786" y="725"/>
                  <a:pt x="741" y="801"/>
                  <a:pt x="688" y="839"/>
                </a:cubicBezTo>
                <a:cubicBezTo>
                  <a:pt x="635" y="877"/>
                  <a:pt x="461" y="861"/>
                  <a:pt x="370" y="884"/>
                </a:cubicBezTo>
                <a:cubicBezTo>
                  <a:pt x="279" y="907"/>
                  <a:pt x="188" y="884"/>
                  <a:pt x="143" y="975"/>
                </a:cubicBezTo>
                <a:cubicBezTo>
                  <a:pt x="98" y="1066"/>
                  <a:pt x="0" y="1345"/>
                  <a:pt x="98" y="1428"/>
                </a:cubicBezTo>
                <a:cubicBezTo>
                  <a:pt x="196" y="1511"/>
                  <a:pt x="627" y="1466"/>
                  <a:pt x="733" y="1474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3563938" y="2727310"/>
            <a:ext cx="0" cy="2159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1835150" y="2366948"/>
            <a:ext cx="2592388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nimBg="1"/>
      <p:bldP spid="37903" grpId="0" animBg="1"/>
      <p:bldP spid="37904" grpId="0" animBg="1"/>
      <p:bldP spid="379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773238"/>
            <a:ext cx="8229600" cy="725487"/>
          </a:xfrm>
        </p:spPr>
        <p:txBody>
          <a:bodyPr/>
          <a:lstStyle/>
          <a:p>
            <a:r>
              <a:rPr kumimoji="1" lang="en-US" altLang="zh-CN" sz="40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§8.1   </a:t>
            </a:r>
            <a:r>
              <a:rPr kumimoji="1" lang="zh-CN" altLang="en-US" sz="40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概述</a:t>
            </a:r>
          </a:p>
        </p:txBody>
      </p:sp>
      <p:sp>
        <p:nvSpPr>
          <p:cNvPr id="39940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484438" y="2940050"/>
            <a:ext cx="4806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一、功率放大电路研究的问题</a:t>
            </a:r>
          </a:p>
        </p:txBody>
      </p:sp>
      <p:sp>
        <p:nvSpPr>
          <p:cNvPr id="39941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484438" y="3573463"/>
            <a:ext cx="4679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二、对功率放大电路的要求</a:t>
            </a:r>
          </a:p>
        </p:txBody>
      </p:sp>
      <p:sp>
        <p:nvSpPr>
          <p:cNvPr id="39942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484438" y="4149725"/>
            <a:ext cx="4032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ea typeface="华文楷体" pitchFamily="2" charset="-122"/>
              </a:rPr>
              <a:t>三、晶体管的工作方式</a:t>
            </a:r>
          </a:p>
        </p:txBody>
      </p:sp>
      <p:sp>
        <p:nvSpPr>
          <p:cNvPr id="39943" name="Rectangl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484438" y="4724400"/>
            <a:ext cx="424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华文楷体" pitchFamily="2" charset="-122"/>
              </a:rPr>
              <a:t>四、功率放大电路的种类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4213" y="1484313"/>
            <a:ext cx="7908925" cy="1365250"/>
            <a:chOff x="432" y="864"/>
            <a:chExt cx="4800" cy="860"/>
          </a:xfrm>
        </p:grpSpPr>
        <p:sp>
          <p:nvSpPr>
            <p:cNvPr id="21508" name="Text Box 4"/>
            <p:cNvSpPr txBox="1">
              <a:spLocks noChangeArrowheads="1"/>
            </p:cNvSpPr>
            <p:nvPr/>
          </p:nvSpPr>
          <p:spPr bwMode="auto">
            <a:xfrm>
              <a:off x="432" y="864"/>
              <a:ext cx="4800" cy="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    </a:t>
              </a:r>
              <a:r>
                <a:rPr kumimoji="1" lang="en-US" altLang="zh-CN" sz="2800">
                  <a:latin typeface="华文行楷" pitchFamily="2" charset="-122"/>
                  <a:ea typeface="华文行楷" pitchFamily="2" charset="-122"/>
                </a:rPr>
                <a:t>1. </a:t>
              </a:r>
              <a:r>
                <a:rPr kumimoji="1" lang="zh-CN" altLang="en-US" sz="2800">
                  <a:latin typeface="华文行楷" pitchFamily="2" charset="-122"/>
                  <a:ea typeface="华文行楷" pitchFamily="2" charset="-122"/>
                </a:rPr>
                <a:t>性能指标</a:t>
              </a:r>
              <a:r>
                <a:rPr kumimoji="1" lang="zh-CN" altLang="en-US" sz="2400" b="1">
                  <a:latin typeface="Times New Roman" pitchFamily="18" charset="0"/>
                </a:rPr>
                <a:t>：输出功率和效率。</a:t>
              </a:r>
            </a:p>
            <a:p>
              <a:pPr>
                <a:lnSpc>
                  <a:spcPct val="120000"/>
                </a:lnSpc>
              </a:pPr>
              <a:r>
                <a:rPr kumimoji="1" lang="zh-CN" altLang="en-US" sz="2400" b="1">
                  <a:latin typeface="Times New Roman" pitchFamily="18" charset="0"/>
                </a:rPr>
                <a:t>         若已知</a:t>
              </a:r>
              <a:r>
                <a:rPr kumimoji="1" lang="en-US" altLang="zh-CN" sz="2400" b="1" i="1">
                  <a:latin typeface="Times New Roman" pitchFamily="18" charset="0"/>
                </a:rPr>
                <a:t>U</a:t>
              </a:r>
              <a:r>
                <a:rPr kumimoji="1" lang="en-US" altLang="zh-CN" sz="2400" b="1" baseline="-25000">
                  <a:latin typeface="Times New Roman" pitchFamily="18" charset="0"/>
                </a:rPr>
                <a:t>om</a:t>
              </a:r>
              <a:r>
                <a:rPr kumimoji="1" lang="zh-CN" altLang="en-US" sz="2400" b="1">
                  <a:latin typeface="Times New Roman" pitchFamily="18" charset="0"/>
                </a:rPr>
                <a:t>，</a:t>
              </a:r>
              <a:r>
                <a:rPr kumimoji="1" lang="zh-CN" altLang="zh-CN" sz="2400" b="1">
                  <a:latin typeface="Times New Roman" pitchFamily="18" charset="0"/>
                </a:rPr>
                <a:t>则可得</a:t>
              </a:r>
              <a:r>
                <a:rPr kumimoji="1" lang="en-US" altLang="zh-CN" sz="2400" b="1" i="1">
                  <a:latin typeface="Times New Roman" pitchFamily="18" charset="0"/>
                </a:rPr>
                <a:t>P</a:t>
              </a:r>
              <a:r>
                <a:rPr kumimoji="1" lang="en-US" altLang="zh-CN" sz="2400" b="1" baseline="-25000">
                  <a:latin typeface="Times New Roman" pitchFamily="18" charset="0"/>
                </a:rPr>
                <a:t>om</a:t>
              </a:r>
              <a:r>
                <a:rPr kumimoji="1" lang="zh-CN" altLang="en-US" sz="2400" b="1">
                  <a:latin typeface="Times New Roman" pitchFamily="18" charset="0"/>
                </a:rPr>
                <a:t>。</a:t>
              </a:r>
            </a:p>
          </p:txBody>
        </p:sp>
        <p:graphicFrame>
          <p:nvGraphicFramePr>
            <p:cNvPr id="21509" name="Object 5"/>
            <p:cNvGraphicFramePr>
              <a:graphicFrameLocks noChangeAspect="1"/>
            </p:cNvGraphicFramePr>
            <p:nvPr/>
          </p:nvGraphicFramePr>
          <p:xfrm>
            <a:off x="3744" y="1104"/>
            <a:ext cx="912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51" name="Equation" r:id="rId3" imgW="672840" imgH="457200" progId="Equation.3">
                    <p:embed/>
                  </p:oleObj>
                </mc:Choice>
                <mc:Fallback>
                  <p:oleObj name="Equation" r:id="rId3" imgW="672840" imgH="457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104"/>
                          <a:ext cx="912" cy="620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19050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11188" y="2852738"/>
            <a:ext cx="784860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</a:t>
            </a:r>
            <a:r>
              <a:rPr kumimoji="1" lang="zh-CN" altLang="en-US" sz="2400" b="1" dirty="0">
                <a:latin typeface="Times New Roman" pitchFamily="18" charset="0"/>
              </a:rPr>
              <a:t>最大输出功率与电源损耗的平均功率之比为效率。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    </a:t>
            </a:r>
            <a:r>
              <a:rPr kumimoji="1" lang="en-US" altLang="zh-CN" sz="2800" dirty="0">
                <a:latin typeface="华文行楷" pitchFamily="2" charset="-122"/>
                <a:ea typeface="华文行楷" pitchFamily="2" charset="-122"/>
              </a:rPr>
              <a:t>2. </a:t>
            </a:r>
            <a:r>
              <a:rPr kumimoji="1" lang="zh-CN" altLang="en-US" sz="2800" dirty="0">
                <a:latin typeface="华文行楷" pitchFamily="2" charset="-122"/>
                <a:ea typeface="华文行楷" pitchFamily="2" charset="-122"/>
              </a:rPr>
              <a:t>分析方法</a:t>
            </a:r>
            <a:r>
              <a:rPr kumimoji="1" lang="zh-CN" altLang="en-US" sz="2400" b="1" dirty="0">
                <a:latin typeface="Times New Roman" pitchFamily="18" charset="0"/>
              </a:rPr>
              <a:t>：因大信号作用，故应采用图解法。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    </a:t>
            </a:r>
            <a:r>
              <a:rPr kumimoji="1" lang="en-US" altLang="zh-CN" sz="2800" dirty="0">
                <a:latin typeface="华文行楷" pitchFamily="2" charset="-122"/>
                <a:ea typeface="华文行楷" pitchFamily="2" charset="-122"/>
              </a:rPr>
              <a:t>3.  </a:t>
            </a:r>
            <a:r>
              <a:rPr kumimoji="1" lang="zh-CN" altLang="en-US" sz="2800" dirty="0">
                <a:latin typeface="华文行楷" pitchFamily="2" charset="-122"/>
                <a:ea typeface="华文行楷" pitchFamily="2" charset="-122"/>
              </a:rPr>
              <a:t>晶体管的选用</a:t>
            </a:r>
            <a:r>
              <a:rPr kumimoji="1" lang="zh-CN" altLang="en-US" sz="2400" b="1" dirty="0">
                <a:latin typeface="Times New Roman" pitchFamily="18" charset="0"/>
              </a:rPr>
              <a:t>：根据极限参数选择晶体管。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       </a:t>
            </a:r>
            <a:r>
              <a:rPr kumimoji="1" lang="zh-CN" altLang="en-US" sz="2400" b="1" dirty="0" smtClean="0">
                <a:latin typeface="Times New Roman" pitchFamily="18" charset="0"/>
              </a:rPr>
              <a:t> 在</a:t>
            </a:r>
            <a:r>
              <a:rPr kumimoji="1" lang="zh-CN" altLang="en-US" sz="2400" b="1" dirty="0">
                <a:latin typeface="Times New Roman" pitchFamily="18" charset="0"/>
              </a:rPr>
              <a:t>功放中，晶体管集电极或发射极电流的最大值接近最大集电极电流</a:t>
            </a:r>
            <a:r>
              <a:rPr kumimoji="1" lang="en-US" altLang="zh-CN" sz="2400" b="1" i="1" dirty="0">
                <a:latin typeface="Times New Roman" pitchFamily="18" charset="0"/>
              </a:rPr>
              <a:t>I</a:t>
            </a:r>
            <a:r>
              <a:rPr kumimoji="1" lang="en-US" altLang="zh-CN" sz="2400" b="1" baseline="-25000" dirty="0">
                <a:latin typeface="Times New Roman" pitchFamily="18" charset="0"/>
              </a:rPr>
              <a:t>CM</a:t>
            </a:r>
            <a:r>
              <a:rPr kumimoji="1" lang="zh-CN" altLang="en-US" sz="2400" b="1" dirty="0">
                <a:latin typeface="Times New Roman" pitchFamily="18" charset="0"/>
              </a:rPr>
              <a:t>，管压降的最大值接近</a:t>
            </a:r>
            <a:r>
              <a:rPr kumimoji="1" lang="en-US" altLang="zh-CN" sz="2400" b="1" dirty="0">
                <a:latin typeface="Times New Roman" pitchFamily="18" charset="0"/>
              </a:rPr>
              <a:t>c-e</a:t>
            </a:r>
            <a:r>
              <a:rPr kumimoji="1" lang="zh-CN" altLang="en-US" sz="2400" b="1" dirty="0">
                <a:latin typeface="Times New Roman" pitchFamily="18" charset="0"/>
              </a:rPr>
              <a:t>反向击穿电压</a:t>
            </a:r>
            <a:r>
              <a:rPr kumimoji="1" lang="en-US" altLang="zh-CN" sz="2400" b="1" i="1" dirty="0">
                <a:latin typeface="Times New Roman" pitchFamily="18" charset="0"/>
              </a:rPr>
              <a:t>U</a:t>
            </a:r>
            <a:r>
              <a:rPr kumimoji="1" lang="en-US" altLang="zh-CN" sz="2400" b="1" baseline="-25000" dirty="0">
                <a:latin typeface="Times New Roman" pitchFamily="18" charset="0"/>
              </a:rPr>
              <a:t>(BR)CEO</a:t>
            </a:r>
            <a:r>
              <a:rPr kumimoji="1" lang="zh-CN" altLang="en-US" sz="2400" b="1" dirty="0">
                <a:latin typeface="Times New Roman" pitchFamily="18" charset="0"/>
              </a:rPr>
              <a:t>， 集电极消耗功率的最大值接近集电极最大耗散功率</a:t>
            </a:r>
            <a:r>
              <a:rPr kumimoji="1" lang="en-US" altLang="zh-CN" sz="2400" b="1" i="1" dirty="0">
                <a:latin typeface="Times New Roman" pitchFamily="18" charset="0"/>
              </a:rPr>
              <a:t>P</a:t>
            </a:r>
            <a:r>
              <a:rPr kumimoji="1" lang="en-US" altLang="zh-CN" sz="2400" b="1" baseline="-25000" dirty="0">
                <a:latin typeface="Times New Roman" pitchFamily="18" charset="0"/>
              </a:rPr>
              <a:t>CM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。称为工作在尽限状态。</a:t>
            </a: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4140200" y="6165850"/>
            <a:ext cx="11525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title"/>
          </p:nvPr>
        </p:nvSpPr>
        <p:spPr>
          <a:xfrm>
            <a:off x="323850" y="836613"/>
            <a:ext cx="8229600" cy="652462"/>
          </a:xfrm>
        </p:spPr>
        <p:txBody>
          <a:bodyPr/>
          <a:lstStyle/>
          <a:p>
            <a:pPr algn="l"/>
            <a:r>
              <a:rPr kumimoji="1" lang="zh-CN" altLang="en-US" sz="3200">
                <a:solidFill>
                  <a:schemeClr val="tx1"/>
                </a:solidFill>
                <a:ea typeface="华文行楷" pitchFamily="2" charset="-122"/>
              </a:rPr>
              <a:t>一、功率放大电路研究的问题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uild="p" autoUpdateAnimBg="0"/>
      <p:bldP spid="215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5483225" cy="609600"/>
          </a:xfrm>
          <a:noFill/>
        </p:spPr>
        <p:txBody>
          <a:bodyPr/>
          <a:lstStyle/>
          <a:p>
            <a:pPr algn="l"/>
            <a:r>
              <a:rPr lang="zh-CN" altLang="en-US" sz="32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二、对功率放大电路的要求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55650" y="1628775"/>
            <a:ext cx="7926388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kumimoji="1" lang="en-US" altLang="zh-CN" sz="2800" b="1">
                <a:latin typeface="华文行楷" pitchFamily="2" charset="-122"/>
                <a:ea typeface="华文行楷" pitchFamily="2" charset="-122"/>
              </a:rPr>
              <a:t>1.</a:t>
            </a:r>
            <a:r>
              <a:rPr kumimoji="1" lang="zh-CN" altLang="en-US" sz="2800">
                <a:latin typeface="华文行楷" pitchFamily="2" charset="-122"/>
                <a:ea typeface="华文行楷" pitchFamily="2" charset="-122"/>
              </a:rPr>
              <a:t>输出功率尽可能大</a:t>
            </a:r>
            <a:r>
              <a:rPr kumimoji="1" lang="en-US" altLang="zh-CN" sz="2400">
                <a:latin typeface="宋体" charset="-122"/>
              </a:rPr>
              <a:t>:</a:t>
            </a:r>
            <a:r>
              <a:rPr kumimoji="1" lang="zh-CN" altLang="en-US" sz="2400" b="1">
                <a:latin typeface="Times New Roman" pitchFamily="18" charset="0"/>
              </a:rPr>
              <a:t>即在电源电压一定的情况下，最大不失真输出电压最大。</a:t>
            </a:r>
          </a:p>
          <a:p>
            <a:pPr marL="457200" indent="-457200">
              <a:lnSpc>
                <a:spcPct val="120000"/>
              </a:lnSpc>
            </a:pPr>
            <a:r>
              <a:rPr kumimoji="1" lang="en-US" altLang="zh-CN" sz="2800">
                <a:latin typeface="华文行楷" pitchFamily="2" charset="-122"/>
                <a:ea typeface="华文行楷" pitchFamily="2" charset="-122"/>
              </a:rPr>
              <a:t>2. </a:t>
            </a:r>
            <a:r>
              <a:rPr kumimoji="1" lang="zh-CN" altLang="en-US" sz="2800">
                <a:latin typeface="华文行楷" pitchFamily="2" charset="-122"/>
                <a:ea typeface="华文行楷" pitchFamily="2" charset="-122"/>
              </a:rPr>
              <a:t>效率尽可能高</a:t>
            </a:r>
            <a:r>
              <a:rPr kumimoji="1" lang="en-US" altLang="zh-CN" sz="2400" b="1">
                <a:latin typeface="Times New Roman" pitchFamily="18" charset="0"/>
              </a:rPr>
              <a:t>: </a:t>
            </a:r>
            <a:r>
              <a:rPr kumimoji="1" lang="zh-CN" altLang="en-US" sz="2400" b="1">
                <a:latin typeface="Times New Roman" pitchFamily="18" charset="0"/>
              </a:rPr>
              <a:t>即电路损耗的直流功率尽可能小，静态时功放管的集电极电流近似为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95288" y="3716338"/>
            <a:ext cx="8374062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kumimoji="1" lang="zh-CN" altLang="en-US" sz="3200">
                <a:ea typeface="华文行楷" pitchFamily="2" charset="-122"/>
              </a:rPr>
              <a:t>三、晶体管的工作方式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90575" y="4437063"/>
            <a:ext cx="8353425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>
                <a:latin typeface="华文行楷" pitchFamily="2" charset="-122"/>
                <a:ea typeface="华文行楷" pitchFamily="2" charset="-122"/>
              </a:rPr>
              <a:t>1. </a:t>
            </a:r>
            <a:r>
              <a:rPr kumimoji="1" lang="zh-CN" altLang="en-US" sz="2800">
                <a:latin typeface="华文行楷" pitchFamily="2" charset="-122"/>
                <a:ea typeface="华文行楷" pitchFamily="2" charset="-122"/>
              </a:rPr>
              <a:t>甲类方式</a:t>
            </a:r>
            <a:r>
              <a:rPr kumimoji="1" lang="zh-CN" altLang="en-US" sz="2400" b="1">
                <a:latin typeface="Times New Roman" pitchFamily="18" charset="0"/>
              </a:rPr>
              <a:t>：晶体管在信号的整个周期内均处于导通状态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>
                <a:latin typeface="华文行楷" pitchFamily="2" charset="-122"/>
                <a:ea typeface="华文行楷" pitchFamily="2" charset="-122"/>
              </a:rPr>
              <a:t>2. </a:t>
            </a:r>
            <a:r>
              <a:rPr kumimoji="1" lang="zh-CN" altLang="en-US" sz="2800">
                <a:latin typeface="华文行楷" pitchFamily="2" charset="-122"/>
                <a:ea typeface="华文行楷" pitchFamily="2" charset="-122"/>
              </a:rPr>
              <a:t>乙类方式</a:t>
            </a:r>
            <a:r>
              <a:rPr kumimoji="1" lang="zh-CN" altLang="en-US" sz="2400" b="1">
                <a:latin typeface="Times New Roman" pitchFamily="18" charset="0"/>
              </a:rPr>
              <a:t>：晶体管仅在信号的半个周期处于导通状态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>
                <a:latin typeface="华文行楷" pitchFamily="2" charset="-122"/>
                <a:ea typeface="华文行楷" pitchFamily="2" charset="-122"/>
              </a:rPr>
              <a:t>3. </a:t>
            </a:r>
            <a:r>
              <a:rPr kumimoji="1" lang="zh-CN" altLang="en-US" sz="2800">
                <a:latin typeface="华文行楷" pitchFamily="2" charset="-122"/>
                <a:ea typeface="华文行楷" pitchFamily="2" charset="-122"/>
              </a:rPr>
              <a:t>甲乙类方式</a:t>
            </a:r>
            <a:r>
              <a:rPr kumimoji="1" lang="zh-CN" altLang="en-US" sz="2400" b="1">
                <a:latin typeface="Times New Roman" pitchFamily="18" charset="0"/>
              </a:rPr>
              <a:t>：晶体管在信号的多半个周期处于导通状态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 autoUpdateAnimBg="0"/>
      <p:bldP spid="2253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95288" y="1338263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120000"/>
              </a:lnSpc>
            </a:pPr>
            <a:r>
              <a:rPr kumimoji="1" lang="en-US" altLang="zh-CN" sz="2800" b="1">
                <a:latin typeface="华文行楷" pitchFamily="2" charset="-122"/>
                <a:ea typeface="华文行楷" pitchFamily="2" charset="-122"/>
              </a:rPr>
              <a:t>1</a:t>
            </a:r>
            <a:r>
              <a:rPr kumimoji="1" lang="en-US" altLang="zh-CN" sz="2800">
                <a:latin typeface="华文行楷" pitchFamily="2" charset="-122"/>
                <a:ea typeface="华文行楷" pitchFamily="2" charset="-122"/>
              </a:rPr>
              <a:t>. </a:t>
            </a:r>
            <a:r>
              <a:rPr kumimoji="1" lang="zh-CN" altLang="en-US" sz="2800">
                <a:latin typeface="华文行楷" pitchFamily="2" charset="-122"/>
                <a:ea typeface="华文行楷" pitchFamily="2" charset="-122"/>
              </a:rPr>
              <a:t>变压器耦合功率放大电路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403350" y="2563813"/>
          <a:ext cx="2971800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6" name="Photo Editor 照片" r:id="rId3" imgW="22847619" imgH="10031225" progId="MSPhotoEd.3">
                  <p:embed/>
                </p:oleObj>
              </mc:Choice>
              <mc:Fallback>
                <p:oleObj name="Photo Editor 照片" r:id="rId3" imgW="22847619" imgH="10031225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8540" r="56250" b="17438"/>
                      <a:stretch>
                        <a:fillRect/>
                      </a:stretch>
                    </p:blipFill>
                    <p:spPr bwMode="auto">
                      <a:xfrm>
                        <a:off x="1403350" y="2563813"/>
                        <a:ext cx="2971800" cy="220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356100" y="2565400"/>
          <a:ext cx="2895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7" name="Photo Editor 照片" r:id="rId5" imgW="22847619" imgH="10031225" progId="MSPhotoEd.3">
                  <p:embed/>
                </p:oleObj>
              </mc:Choice>
              <mc:Fallback>
                <p:oleObj name="Photo Editor 照片" r:id="rId5" imgW="22847619" imgH="10031225" progId="MSPhotoEd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6249" b="8897"/>
                      <a:stretch>
                        <a:fillRect/>
                      </a:stretch>
                    </p:blipFill>
                    <p:spPr bwMode="auto">
                      <a:xfrm>
                        <a:off x="4356100" y="2565400"/>
                        <a:ext cx="2895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68313" y="4867275"/>
            <a:ext cx="8675687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imes New Roman" pitchFamily="18" charset="0"/>
              </a:rPr>
              <a:t>① </a:t>
            </a:r>
            <a:r>
              <a:rPr kumimoji="1" lang="zh-CN" altLang="en-US" sz="2400" b="1">
                <a:latin typeface="Times New Roman" pitchFamily="18" charset="0"/>
              </a:rPr>
              <a:t>输入信号增大，输出功率如何变化？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</a:rPr>
              <a:t>② 输入信号增大，管子的平均电流如何变化？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</a:rPr>
              <a:t>③ 输入信号增大，电源提供的功率如何变化？效率如何变化？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25" y="836613"/>
            <a:ext cx="5708650" cy="533400"/>
          </a:xfrm>
          <a:noFill/>
        </p:spPr>
        <p:txBody>
          <a:bodyPr/>
          <a:lstStyle/>
          <a:p>
            <a:pPr algn="l"/>
            <a:r>
              <a:rPr lang="zh-CN" altLang="en-US" sz="32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四、功率放大电路的种类</a:t>
            </a:r>
          </a:p>
        </p:txBody>
      </p:sp>
      <p:sp>
        <p:nvSpPr>
          <p:cNvPr id="23559" name="AutoShape 7"/>
          <p:cNvSpPr>
            <a:spLocks/>
          </p:cNvSpPr>
          <p:nvPr/>
        </p:nvSpPr>
        <p:spPr bwMode="auto">
          <a:xfrm>
            <a:off x="4716463" y="1987550"/>
            <a:ext cx="2057400" cy="433388"/>
          </a:xfrm>
          <a:prstGeom prst="borderCallout2">
            <a:avLst>
              <a:gd name="adj1" fmla="val 26375"/>
              <a:gd name="adj2" fmla="val -3704"/>
              <a:gd name="adj3" fmla="val 26375"/>
              <a:gd name="adj4" fmla="val -34412"/>
              <a:gd name="adj5" fmla="val 151282"/>
              <a:gd name="adj6" fmla="val -66282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做功放适合吗？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476375" y="1989138"/>
            <a:ext cx="395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华文行楷" pitchFamily="2" charset="-122"/>
              </a:rPr>
              <a:t>单管甲类电路</a:t>
            </a:r>
          </a:p>
        </p:txBody>
      </p:sp>
      <p:sp>
        <p:nvSpPr>
          <p:cNvPr id="23561" name="AutoShape 9"/>
          <p:cNvSpPr>
            <a:spLocks/>
          </p:cNvSpPr>
          <p:nvPr/>
        </p:nvSpPr>
        <p:spPr bwMode="auto">
          <a:xfrm>
            <a:off x="6732588" y="4868863"/>
            <a:ext cx="2016125" cy="720725"/>
          </a:xfrm>
          <a:prstGeom prst="borderCallout1">
            <a:avLst>
              <a:gd name="adj1" fmla="val 15861"/>
              <a:gd name="adj2" fmla="val -3778"/>
              <a:gd name="adj3" fmla="val -33042"/>
              <a:gd name="adj4" fmla="val -27167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为什么管压降会大于电源电压？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autoUpdateAnimBg="0"/>
      <p:bldP spid="23557" grpId="0" build="p" autoUpdateAnimBg="0"/>
      <p:bldP spid="23559" grpId="0" animBg="1" autoUpdateAnimBg="0"/>
      <p:bldP spid="23560" grpId="0"/>
      <p:bldP spid="235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908050"/>
            <a:ext cx="2952750" cy="533400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乙类推挽电路</a:t>
            </a:r>
            <a:endParaRPr lang="zh-CN" altLang="en-US" sz="400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755650" y="1628775"/>
          <a:ext cx="46482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5" name="Photo Editor 照片" r:id="rId3" imgW="13780952" imgH="7152381" progId="MSPhotoEd.3">
                  <p:embed/>
                </p:oleObj>
              </mc:Choice>
              <mc:Fallback>
                <p:oleObj name="Photo Editor 照片" r:id="rId3" imgW="13780952" imgH="7152381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160" b="-1118"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4648200" cy="2514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27050" y="4448175"/>
            <a:ext cx="840266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</a:t>
            </a:r>
            <a:r>
              <a:rPr kumimoji="1" lang="en-US" altLang="zh-CN" sz="2400" b="1" dirty="0" smtClean="0"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latin typeface="Times New Roman" pitchFamily="18" charset="0"/>
              </a:rPr>
              <a:t>信号</a:t>
            </a:r>
            <a:r>
              <a:rPr kumimoji="1" lang="zh-CN" altLang="en-US" sz="2400" b="1" dirty="0">
                <a:latin typeface="Times New Roman" pitchFamily="18" charset="0"/>
              </a:rPr>
              <a:t>的正半周</a:t>
            </a:r>
            <a:r>
              <a:rPr kumimoji="1" lang="en-US" altLang="zh-CN" sz="2400" b="1" dirty="0">
                <a:latin typeface="Times New Roman" pitchFamily="18" charset="0"/>
              </a:rPr>
              <a:t>T</a:t>
            </a:r>
            <a:r>
              <a:rPr kumimoji="1" lang="en-US" altLang="zh-CN" sz="2400" b="1" baseline="-25000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导通、</a:t>
            </a:r>
            <a:r>
              <a:rPr kumimoji="1" lang="en-US" altLang="zh-CN" sz="2400" b="1" dirty="0">
                <a:latin typeface="Times New Roman" pitchFamily="18" charset="0"/>
              </a:rPr>
              <a:t>T</a:t>
            </a:r>
            <a:r>
              <a:rPr kumimoji="1" lang="en-US" altLang="zh-CN" sz="2400" b="1" baseline="-25000" dirty="0"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latin typeface="Times New Roman" pitchFamily="18" charset="0"/>
              </a:rPr>
              <a:t>截止；负半周</a:t>
            </a:r>
            <a:r>
              <a:rPr kumimoji="1" lang="en-US" altLang="zh-CN" sz="2400" b="1" dirty="0">
                <a:latin typeface="Times New Roman" pitchFamily="18" charset="0"/>
              </a:rPr>
              <a:t>T</a:t>
            </a:r>
            <a:r>
              <a:rPr kumimoji="1" lang="en-US" altLang="zh-CN" sz="2400" b="1" baseline="-25000" dirty="0"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latin typeface="Times New Roman" pitchFamily="18" charset="0"/>
              </a:rPr>
              <a:t>导通、</a:t>
            </a:r>
            <a:r>
              <a:rPr kumimoji="1" lang="en-US" altLang="zh-CN" sz="2400" b="1" dirty="0">
                <a:latin typeface="Times New Roman" pitchFamily="18" charset="0"/>
              </a:rPr>
              <a:t>T</a:t>
            </a:r>
            <a:r>
              <a:rPr kumimoji="1" lang="en-US" altLang="zh-CN" sz="2400" b="1" baseline="-25000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截止。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latin typeface="Times New Roman" pitchFamily="18" charset="0"/>
              </a:rPr>
              <a:t>    </a:t>
            </a:r>
            <a:r>
              <a:rPr kumimoji="1" lang="zh-CN" altLang="zh-CN" sz="2400" b="1" dirty="0" smtClean="0">
                <a:latin typeface="Times New Roman" pitchFamily="18" charset="0"/>
              </a:rPr>
              <a:t>两</a:t>
            </a:r>
            <a:r>
              <a:rPr kumimoji="1" lang="zh-CN" altLang="zh-CN" sz="2400" b="1" dirty="0">
                <a:latin typeface="Times New Roman" pitchFamily="18" charset="0"/>
              </a:rPr>
              <a:t>只管子交替工作，称为“ 推挽 ”。设 </a:t>
            </a:r>
            <a:r>
              <a:rPr kumimoji="1" lang="en-US" altLang="zh-CN" sz="2400" b="1" i="1" dirty="0">
                <a:latin typeface="Times New Roman" pitchFamily="18" charset="0"/>
              </a:rPr>
              <a:t>β</a:t>
            </a:r>
            <a:r>
              <a:rPr kumimoji="1" lang="zh-CN" altLang="zh-CN" sz="2400" b="1" dirty="0">
                <a:latin typeface="Times New Roman" pitchFamily="18" charset="0"/>
              </a:rPr>
              <a:t>为常量，则负载上可获得正弦波。输入信号越大，电源提供的功率也越大。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5784850" y="3381375"/>
          <a:ext cx="214153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6" name="Equation" r:id="rId5" imgW="1091880" imgH="419040" progId="Equation.3">
                  <p:embed/>
                </p:oleObj>
              </mc:Choice>
              <mc:Fallback>
                <p:oleObj name="Equation" r:id="rId5" imgW="10918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3381375"/>
                        <a:ext cx="2141538" cy="8207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Freeform 6"/>
          <p:cNvSpPr>
            <a:spLocks/>
          </p:cNvSpPr>
          <p:nvPr/>
        </p:nvSpPr>
        <p:spPr bwMode="auto">
          <a:xfrm>
            <a:off x="3270250" y="1819275"/>
            <a:ext cx="965200" cy="952500"/>
          </a:xfrm>
          <a:custGeom>
            <a:avLst/>
            <a:gdLst/>
            <a:ahLst/>
            <a:cxnLst>
              <a:cxn ang="0">
                <a:pos x="416" y="600"/>
              </a:cxn>
              <a:cxn ang="0">
                <a:pos x="560" y="504"/>
              </a:cxn>
              <a:cxn ang="0">
                <a:pos x="560" y="72"/>
              </a:cxn>
              <a:cxn ang="0">
                <a:pos x="80" y="72"/>
              </a:cxn>
              <a:cxn ang="0">
                <a:pos x="80" y="504"/>
              </a:cxn>
              <a:cxn ang="0">
                <a:pos x="224" y="600"/>
              </a:cxn>
            </a:cxnLst>
            <a:rect l="0" t="0" r="r" b="b"/>
            <a:pathLst>
              <a:path w="640" h="600">
                <a:moveTo>
                  <a:pt x="416" y="600"/>
                </a:moveTo>
                <a:cubicBezTo>
                  <a:pt x="476" y="596"/>
                  <a:pt x="536" y="592"/>
                  <a:pt x="560" y="504"/>
                </a:cubicBezTo>
                <a:cubicBezTo>
                  <a:pt x="584" y="416"/>
                  <a:pt x="640" y="144"/>
                  <a:pt x="560" y="72"/>
                </a:cubicBezTo>
                <a:cubicBezTo>
                  <a:pt x="480" y="0"/>
                  <a:pt x="160" y="0"/>
                  <a:pt x="80" y="72"/>
                </a:cubicBezTo>
                <a:cubicBezTo>
                  <a:pt x="0" y="144"/>
                  <a:pt x="56" y="416"/>
                  <a:pt x="80" y="504"/>
                </a:cubicBezTo>
                <a:cubicBezTo>
                  <a:pt x="104" y="592"/>
                  <a:pt x="200" y="584"/>
                  <a:pt x="224" y="600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583" name="Freeform 7"/>
          <p:cNvSpPr>
            <a:spLocks/>
          </p:cNvSpPr>
          <p:nvPr/>
        </p:nvSpPr>
        <p:spPr bwMode="auto">
          <a:xfrm>
            <a:off x="3270250" y="3000375"/>
            <a:ext cx="889000" cy="1041400"/>
          </a:xfrm>
          <a:custGeom>
            <a:avLst/>
            <a:gdLst/>
            <a:ahLst/>
            <a:cxnLst>
              <a:cxn ang="0">
                <a:pos x="408" y="0"/>
              </a:cxn>
              <a:cxn ang="0">
                <a:pos x="552" y="96"/>
              </a:cxn>
              <a:cxn ang="0">
                <a:pos x="504" y="576"/>
              </a:cxn>
              <a:cxn ang="0">
                <a:pos x="72" y="576"/>
              </a:cxn>
              <a:cxn ang="0">
                <a:pos x="72" y="96"/>
              </a:cxn>
              <a:cxn ang="0">
                <a:pos x="216" y="0"/>
              </a:cxn>
            </a:cxnLst>
            <a:rect l="0" t="0" r="r" b="b"/>
            <a:pathLst>
              <a:path w="584" h="656">
                <a:moveTo>
                  <a:pt x="408" y="0"/>
                </a:moveTo>
                <a:cubicBezTo>
                  <a:pt x="472" y="0"/>
                  <a:pt x="536" y="0"/>
                  <a:pt x="552" y="96"/>
                </a:cubicBezTo>
                <a:cubicBezTo>
                  <a:pt x="568" y="192"/>
                  <a:pt x="584" y="496"/>
                  <a:pt x="504" y="576"/>
                </a:cubicBezTo>
                <a:cubicBezTo>
                  <a:pt x="424" y="656"/>
                  <a:pt x="144" y="656"/>
                  <a:pt x="72" y="576"/>
                </a:cubicBezTo>
                <a:cubicBezTo>
                  <a:pt x="0" y="496"/>
                  <a:pt x="48" y="192"/>
                  <a:pt x="72" y="96"/>
                </a:cubicBezTo>
                <a:cubicBezTo>
                  <a:pt x="96" y="0"/>
                  <a:pt x="192" y="16"/>
                  <a:pt x="216" y="0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5784850" y="1247775"/>
          <a:ext cx="24384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7" r:id="rId7" imgW="1088136" imgH="934212" progId="Visio.Drawing.5">
                  <p:embed/>
                </p:oleObj>
              </mc:Choice>
              <mc:Fallback>
                <p:oleObj r:id="rId7" imgW="1088136" imgH="934212" progId="Visio.Drawing.5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1247775"/>
                        <a:ext cx="243840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98650" y="1857375"/>
            <a:ext cx="238125" cy="2030413"/>
            <a:chOff x="1248" y="1056"/>
            <a:chExt cx="150" cy="1279"/>
          </a:xfrm>
        </p:grpSpPr>
        <p:graphicFrame>
          <p:nvGraphicFramePr>
            <p:cNvPr id="24586" name="Object 10"/>
            <p:cNvGraphicFramePr>
              <a:graphicFrameLocks noChangeAspect="1"/>
            </p:cNvGraphicFramePr>
            <p:nvPr/>
          </p:nvGraphicFramePr>
          <p:xfrm>
            <a:off x="1248" y="1056"/>
            <a:ext cx="150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08" name="公式" r:id="rId9" imgW="139680" imgH="139680" progId="Equation.3">
                    <p:embed/>
                  </p:oleObj>
                </mc:Choice>
                <mc:Fallback>
                  <p:oleObj name="公式" r:id="rId9" imgW="139680" imgH="1396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056"/>
                          <a:ext cx="150" cy="149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11"/>
            <p:cNvGraphicFramePr>
              <a:graphicFrameLocks noChangeAspect="1"/>
            </p:cNvGraphicFramePr>
            <p:nvPr/>
          </p:nvGraphicFramePr>
          <p:xfrm>
            <a:off x="1248" y="2253"/>
            <a:ext cx="137" cy="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09" name="Equation" r:id="rId11" imgW="126720" imgH="75960" progId="Equation.3">
                    <p:embed/>
                  </p:oleObj>
                </mc:Choice>
                <mc:Fallback>
                  <p:oleObj name="Equation" r:id="rId11" imgW="126720" imgH="7596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253"/>
                          <a:ext cx="137" cy="82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03450" y="1908175"/>
            <a:ext cx="228600" cy="2006600"/>
            <a:chOff x="1440" y="1088"/>
            <a:chExt cx="144" cy="1264"/>
          </a:xfrm>
        </p:grpSpPr>
        <p:graphicFrame>
          <p:nvGraphicFramePr>
            <p:cNvPr id="24589" name="Object 13"/>
            <p:cNvGraphicFramePr>
              <a:graphicFrameLocks noChangeAspect="1"/>
            </p:cNvGraphicFramePr>
            <p:nvPr/>
          </p:nvGraphicFramePr>
          <p:xfrm>
            <a:off x="1440" y="220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10" name="公式" r:id="rId13" imgW="139680" imgH="139680" progId="Equation.3">
                    <p:embed/>
                  </p:oleObj>
                </mc:Choice>
                <mc:Fallback>
                  <p:oleObj name="公式" r:id="rId13" imgW="139680" imgH="1396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208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rgbClr val="3399FF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14"/>
            <p:cNvGraphicFramePr>
              <a:graphicFrameLocks noChangeAspect="1"/>
            </p:cNvGraphicFramePr>
            <p:nvPr/>
          </p:nvGraphicFramePr>
          <p:xfrm>
            <a:off x="1446" y="1088"/>
            <a:ext cx="131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11" name="Equation" r:id="rId14" imgW="126720" imgH="75960" progId="Equation.3">
                    <p:embed/>
                  </p:oleObj>
                </mc:Choice>
                <mc:Fallback>
                  <p:oleObj name="Equation" r:id="rId14" imgW="126720" imgH="7596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" y="1088"/>
                          <a:ext cx="131" cy="79"/>
                        </a:xfrm>
                        <a:prstGeom prst="rect">
                          <a:avLst/>
                        </a:prstGeom>
                        <a:solidFill>
                          <a:srgbClr val="3399FF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91" name="Freeform 15"/>
          <p:cNvSpPr>
            <a:spLocks/>
          </p:cNvSpPr>
          <p:nvPr/>
        </p:nvSpPr>
        <p:spPr bwMode="auto">
          <a:xfrm>
            <a:off x="2279650" y="2314575"/>
            <a:ext cx="7112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48"/>
              </a:cxn>
              <a:cxn ang="0">
                <a:pos x="384" y="240"/>
              </a:cxn>
              <a:cxn ang="0">
                <a:pos x="0" y="288"/>
              </a:cxn>
            </a:cxnLst>
            <a:rect l="0" t="0" r="r" b="b"/>
            <a:pathLst>
              <a:path w="448" h="288">
                <a:moveTo>
                  <a:pt x="0" y="0"/>
                </a:moveTo>
                <a:cubicBezTo>
                  <a:pt x="160" y="4"/>
                  <a:pt x="320" y="8"/>
                  <a:pt x="384" y="48"/>
                </a:cubicBezTo>
                <a:cubicBezTo>
                  <a:pt x="448" y="88"/>
                  <a:pt x="448" y="200"/>
                  <a:pt x="384" y="240"/>
                </a:cubicBezTo>
                <a:cubicBezTo>
                  <a:pt x="320" y="280"/>
                  <a:pt x="64" y="280"/>
                  <a:pt x="0" y="288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592" name="Freeform 16"/>
          <p:cNvSpPr>
            <a:spLocks/>
          </p:cNvSpPr>
          <p:nvPr/>
        </p:nvSpPr>
        <p:spPr bwMode="auto">
          <a:xfrm>
            <a:off x="2241550" y="3095625"/>
            <a:ext cx="685800" cy="431800"/>
          </a:xfrm>
          <a:custGeom>
            <a:avLst/>
            <a:gdLst/>
            <a:ahLst/>
            <a:cxnLst>
              <a:cxn ang="0">
                <a:pos x="0" y="272"/>
              </a:cxn>
              <a:cxn ang="0">
                <a:pos x="336" y="224"/>
              </a:cxn>
              <a:cxn ang="0">
                <a:pos x="336" y="32"/>
              </a:cxn>
              <a:cxn ang="0">
                <a:pos x="0" y="32"/>
              </a:cxn>
            </a:cxnLst>
            <a:rect l="0" t="0" r="r" b="b"/>
            <a:pathLst>
              <a:path w="392" h="272">
                <a:moveTo>
                  <a:pt x="0" y="272"/>
                </a:moveTo>
                <a:cubicBezTo>
                  <a:pt x="140" y="268"/>
                  <a:pt x="280" y="264"/>
                  <a:pt x="336" y="224"/>
                </a:cubicBezTo>
                <a:cubicBezTo>
                  <a:pt x="392" y="184"/>
                  <a:pt x="392" y="64"/>
                  <a:pt x="336" y="32"/>
                </a:cubicBezTo>
                <a:cubicBezTo>
                  <a:pt x="280" y="0"/>
                  <a:pt x="56" y="32"/>
                  <a:pt x="0" y="32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 autoUpdateAnimBg="0"/>
      <p:bldP spid="24582" grpId="0" animBg="1"/>
      <p:bldP spid="24583" grpId="0" animBg="1"/>
      <p:bldP spid="24591" grpId="0" animBg="1"/>
      <p:bldP spid="245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3397250" cy="609600"/>
          </a:xfrm>
          <a:ln/>
        </p:spPr>
        <p:txBody>
          <a:bodyPr/>
          <a:lstStyle/>
          <a:p>
            <a:pPr algn="l">
              <a:lnSpc>
                <a:spcPct val="14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2.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OTL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行楷" pitchFamily="2" charset="-122"/>
              </a:rPr>
              <a:t>电路</a:t>
            </a:r>
            <a:r>
              <a:rPr lang="zh-CN" altLang="zh-CN" sz="2400" b="1" dirty="0">
                <a:solidFill>
                  <a:schemeClr val="tx1"/>
                </a:solidFill>
                <a:latin typeface="宋体" charset="-122"/>
              </a:rPr>
              <a:t>    </a:t>
            </a:r>
            <a:endParaRPr lang="zh-CN" altLang="en-US" sz="2400" b="1" dirty="0">
              <a:solidFill>
                <a:schemeClr val="tx1"/>
              </a:solidFill>
              <a:latin typeface="宋体" charset="-122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533400" y="1844675"/>
          <a:ext cx="3352800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7" name="Photo Editor 照片" r:id="rId3" imgW="10866667" imgH="8371429" progId="MSPhotoEd.3">
                  <p:embed/>
                </p:oleObj>
              </mc:Choice>
              <mc:Fallback>
                <p:oleObj name="Photo Editor 照片" r:id="rId3" imgW="10866667" imgH="8371429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222" t="-2884" r="-2222" b="-3847"/>
                      <a:stretch>
                        <a:fillRect/>
                      </a:stretch>
                    </p:blipFill>
                    <p:spPr bwMode="auto">
                      <a:xfrm>
                        <a:off x="533400" y="1844675"/>
                        <a:ext cx="3352800" cy="26400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990600" y="2835275"/>
          <a:ext cx="2127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8" name="公式" r:id="rId5" imgW="164880" imgH="177480" progId="Equation.3">
                  <p:embed/>
                </p:oleObj>
              </mc:Choice>
              <mc:Fallback>
                <p:oleObj name="公式" r:id="rId5" imgW="16488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35275"/>
                        <a:ext cx="212725" cy="228600"/>
                      </a:xfrm>
                      <a:prstGeom prst="rect">
                        <a:avLst/>
                      </a:prstGeom>
                      <a:solidFill>
                        <a:srgbClr val="FF3300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990600" y="3368675"/>
          <a:ext cx="228600" cy="13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9" name="公式" r:id="rId7" imgW="126720" imgH="75960" progId="Equation.3">
                  <p:embed/>
                </p:oleObj>
              </mc:Choice>
              <mc:Fallback>
                <p:oleObj name="公式" r:id="rId7" imgW="126720" imgH="75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68675"/>
                        <a:ext cx="228600" cy="1349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066800" y="4664075"/>
          <a:ext cx="38100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0" name="Equation" r:id="rId9" imgW="1955520" imgH="393480" progId="Equation.3">
                  <p:embed/>
                </p:oleObj>
              </mc:Choice>
              <mc:Fallback>
                <p:oleObj name="Equation" r:id="rId9" imgW="195552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64075"/>
                        <a:ext cx="3810000" cy="7667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962400" y="1768475"/>
            <a:ext cx="418150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输入电压的正半周：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   </a:t>
            </a:r>
            <a:r>
              <a:rPr kumimoji="1" lang="zh-CN" altLang="en-US" sz="2400" b="1" dirty="0" smtClean="0">
                <a:latin typeface="Times New Roman" pitchFamily="18" charset="0"/>
              </a:rPr>
              <a:t>    ＋</a:t>
            </a:r>
            <a:r>
              <a:rPr kumimoji="1" lang="en-US" altLang="zh-CN" sz="2400" b="1" i="1" dirty="0">
                <a:latin typeface="Times New Roman" pitchFamily="18" charset="0"/>
              </a:rPr>
              <a:t>V</a:t>
            </a:r>
            <a:r>
              <a:rPr kumimoji="1" lang="en-US" altLang="zh-CN" sz="2400" b="1" baseline="-25000" dirty="0">
                <a:latin typeface="Times New Roman" pitchFamily="18" charset="0"/>
              </a:rPr>
              <a:t>CC</a:t>
            </a:r>
            <a:r>
              <a:rPr kumimoji="1" lang="en-US" altLang="zh-CN" sz="2400" b="1" dirty="0">
                <a:latin typeface="Times New Roman" pitchFamily="18" charset="0"/>
              </a:rPr>
              <a:t>→T</a:t>
            </a:r>
            <a:r>
              <a:rPr kumimoji="1" lang="en-US" altLang="zh-CN" sz="2400" b="1" baseline="-25000" dirty="0"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latin typeface="Times New Roman" pitchFamily="18" charset="0"/>
              </a:rPr>
              <a:t>→</a:t>
            </a:r>
            <a:r>
              <a:rPr kumimoji="1" lang="en-US" altLang="zh-CN" sz="2400" b="1" i="1" dirty="0">
                <a:latin typeface="Times New Roman" pitchFamily="18" charset="0"/>
              </a:rPr>
              <a:t>C</a:t>
            </a:r>
            <a:r>
              <a:rPr kumimoji="1" lang="en-US" altLang="zh-CN" sz="2400" b="1" dirty="0">
                <a:latin typeface="Times New Roman" pitchFamily="18" charset="0"/>
              </a:rPr>
              <a:t>→</a:t>
            </a:r>
            <a:r>
              <a:rPr kumimoji="1" lang="en-US" altLang="zh-CN" sz="2400" b="1" i="1" dirty="0">
                <a:latin typeface="Times New Roman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itchFamily="18" charset="0"/>
              </a:rPr>
              <a:t>L</a:t>
            </a:r>
            <a:r>
              <a:rPr kumimoji="1" lang="en-US" altLang="zh-CN" sz="2400" b="1" dirty="0">
                <a:latin typeface="Times New Roman" pitchFamily="18" charset="0"/>
              </a:rPr>
              <a:t>→</a:t>
            </a:r>
            <a:r>
              <a:rPr kumimoji="1" lang="zh-CN" altLang="zh-CN" sz="2400" b="1" dirty="0">
                <a:latin typeface="Times New Roman" pitchFamily="18" charset="0"/>
              </a:rPr>
              <a:t>地</a:t>
            </a:r>
            <a:r>
              <a:rPr kumimoji="1" lang="zh-CN" altLang="en-US" sz="2400" b="1" dirty="0">
                <a:latin typeface="Times New Roman" pitchFamily="18" charset="0"/>
              </a:rPr>
              <a:t>   </a:t>
            </a:r>
            <a:r>
              <a:rPr kumimoji="1" lang="en-US" altLang="zh-CN" sz="2400" b="1" i="1" dirty="0">
                <a:latin typeface="Times New Roman" pitchFamily="18" charset="0"/>
              </a:rPr>
              <a:t>C </a:t>
            </a:r>
            <a:r>
              <a:rPr kumimoji="1" lang="zh-CN" altLang="zh-CN" sz="2400" b="1" dirty="0">
                <a:latin typeface="Times New Roman" pitchFamily="18" charset="0"/>
              </a:rPr>
              <a:t>充电。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962400" y="3063875"/>
            <a:ext cx="51816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输入电压的负半周：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 i="1" dirty="0">
                <a:latin typeface="Times New Roman" pitchFamily="18" charset="0"/>
              </a:rPr>
              <a:t>    </a:t>
            </a:r>
            <a:r>
              <a:rPr kumimoji="1" lang="zh-CN" altLang="en-US" sz="2400" b="1" i="1" dirty="0" smtClean="0">
                <a:latin typeface="Times New Roman" pitchFamily="18" charset="0"/>
              </a:rPr>
              <a:t>    </a:t>
            </a:r>
            <a:r>
              <a:rPr kumimoji="1" lang="en-US" altLang="zh-CN" sz="2400" b="1" i="1" dirty="0" smtClean="0">
                <a:latin typeface="Times New Roman" pitchFamily="18" charset="0"/>
              </a:rPr>
              <a:t>C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的 “＋”→</a:t>
            </a:r>
            <a:r>
              <a:rPr kumimoji="1" lang="en-US" altLang="zh-CN" sz="2400" b="1" dirty="0">
                <a:latin typeface="Times New Roman" pitchFamily="18" charset="0"/>
              </a:rPr>
              <a:t>T</a:t>
            </a:r>
            <a:r>
              <a:rPr kumimoji="1" lang="en-US" altLang="zh-CN" sz="2400" b="1" baseline="-25000" dirty="0">
                <a:latin typeface="Times New Roman" pitchFamily="18" charset="0"/>
              </a:rPr>
              <a:t>2</a:t>
            </a:r>
            <a:r>
              <a:rPr kumimoji="1" lang="en-US" altLang="zh-CN" sz="2400" b="1" dirty="0">
                <a:latin typeface="Times New Roman" pitchFamily="18" charset="0"/>
              </a:rPr>
              <a:t>→</a:t>
            </a:r>
            <a:r>
              <a:rPr kumimoji="1" lang="zh-CN" altLang="zh-CN" sz="2400" b="1" dirty="0">
                <a:latin typeface="Times New Roman" pitchFamily="18" charset="0"/>
              </a:rPr>
              <a:t>地</a:t>
            </a:r>
            <a:r>
              <a:rPr kumimoji="1" lang="zh-CN" altLang="en-US" sz="2400" b="1" dirty="0">
                <a:latin typeface="Times New Roman" pitchFamily="18" charset="0"/>
              </a:rPr>
              <a:t>→</a:t>
            </a:r>
            <a:r>
              <a:rPr kumimoji="1" lang="en-US" altLang="zh-CN" sz="2400" b="1" i="1" dirty="0">
                <a:latin typeface="Times New Roman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itchFamily="18" charset="0"/>
              </a:rPr>
              <a:t>L</a:t>
            </a:r>
            <a:r>
              <a:rPr kumimoji="1" lang="en-US" altLang="zh-CN" sz="2400" b="1" dirty="0">
                <a:latin typeface="Times New Roman" pitchFamily="18" charset="0"/>
              </a:rPr>
              <a:t>→ </a:t>
            </a:r>
            <a:r>
              <a:rPr kumimoji="1" lang="en-US" altLang="zh-CN" sz="2400" b="1" i="1" dirty="0">
                <a:latin typeface="Times New Roman" pitchFamily="18" charset="0"/>
              </a:rPr>
              <a:t>C</a:t>
            </a:r>
            <a:r>
              <a:rPr kumimoji="1" lang="en-US" altLang="zh-CN" sz="2400" b="1" dirty="0">
                <a:latin typeface="Times New Roman" pitchFamily="18" charset="0"/>
              </a:rPr>
              <a:t> “  </a:t>
            </a:r>
            <a:r>
              <a:rPr kumimoji="1" lang="zh-CN" altLang="en-US" sz="2400" b="1" dirty="0">
                <a:latin typeface="Times New Roman" pitchFamily="18" charset="0"/>
              </a:rPr>
              <a:t>－”    </a:t>
            </a:r>
            <a:r>
              <a:rPr kumimoji="1" lang="en-US" altLang="zh-CN" sz="2400" b="1" i="1" dirty="0">
                <a:latin typeface="Times New Roman" pitchFamily="18" charset="0"/>
              </a:rPr>
              <a:t>C </a:t>
            </a:r>
            <a:r>
              <a:rPr kumimoji="1" lang="zh-CN" altLang="zh-CN" sz="2400" b="1" dirty="0">
                <a:latin typeface="Times New Roman" pitchFamily="18" charset="0"/>
              </a:rPr>
              <a:t>放电。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143000" y="5502275"/>
            <a:ext cx="75438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i="1">
                <a:solidFill>
                  <a:srgbClr val="A50021"/>
                </a:solidFill>
                <a:latin typeface="Times New Roman" pitchFamily="18" charset="0"/>
              </a:rPr>
              <a:t>C </a:t>
            </a:r>
            <a:r>
              <a:rPr kumimoji="1" lang="zh-CN" altLang="en-US" sz="2400" b="1">
                <a:solidFill>
                  <a:srgbClr val="A50021"/>
                </a:solidFill>
                <a:latin typeface="Times New Roman" pitchFamily="18" charset="0"/>
              </a:rPr>
              <a:t>足够大，才能认为其对交流信号相当于短路。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>
                <a:solidFill>
                  <a:srgbClr val="A50021"/>
                </a:solidFill>
                <a:latin typeface="Times New Roman" pitchFamily="18" charset="0"/>
              </a:rPr>
              <a:t>OTL</a:t>
            </a:r>
            <a:r>
              <a:rPr kumimoji="1" lang="zh-CN" altLang="zh-CN" sz="2400" b="1">
                <a:solidFill>
                  <a:srgbClr val="A50021"/>
                </a:solidFill>
                <a:latin typeface="Times New Roman" pitchFamily="18" charset="0"/>
              </a:rPr>
              <a:t>电路低频特性差。</a:t>
            </a:r>
            <a:endParaRPr kumimoji="1" lang="zh-CN" altLang="en-US" sz="2400" b="1">
              <a:solidFill>
                <a:srgbClr val="A50021"/>
              </a:solidFill>
              <a:latin typeface="Times New Roman" pitchFamily="18" charset="0"/>
            </a:endParaRP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5257800" y="4664075"/>
          <a:ext cx="26384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1" name="Equation" r:id="rId11" imgW="1346040" imgH="419040" progId="Equation.3">
                  <p:embed/>
                </p:oleObj>
              </mc:Choice>
              <mc:Fallback>
                <p:oleObj name="Equation" r:id="rId11" imgW="134604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664075"/>
                        <a:ext cx="2638425" cy="8207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762000" y="1311275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宋体" charset="-122"/>
              </a:rPr>
              <a:t>因变压器耦合功放笨重、自身损耗大，故选用</a:t>
            </a:r>
            <a:r>
              <a:rPr lang="zh-CN" altLang="zh-CN" sz="2400" b="1">
                <a:latin typeface="Times New Roman" pitchFamily="18" charset="0"/>
              </a:rPr>
              <a:t>OTL电路</a:t>
            </a:r>
            <a:r>
              <a:rPr lang="zh-CN" altLang="zh-CN" sz="2400" b="1">
                <a:latin typeface="宋体" charset="-122"/>
              </a:rPr>
              <a:t>。</a:t>
            </a:r>
            <a:endParaRPr lang="zh-CN" altLang="en-US" sz="2400" b="1">
              <a:latin typeface="宋体" charset="-122"/>
            </a:endParaRPr>
          </a:p>
        </p:txBody>
      </p:sp>
      <p:sp>
        <p:nvSpPr>
          <p:cNvPr id="25612" name="Freeform 12"/>
          <p:cNvSpPr>
            <a:spLocks/>
          </p:cNvSpPr>
          <p:nvPr/>
        </p:nvSpPr>
        <p:spPr bwMode="auto">
          <a:xfrm>
            <a:off x="2362200" y="2149475"/>
            <a:ext cx="1219200" cy="182880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20" y="480"/>
              </a:cxn>
              <a:cxn ang="0">
                <a:pos x="744" y="528"/>
              </a:cxn>
              <a:cxn ang="0">
                <a:pos x="840" y="1104"/>
              </a:cxn>
            </a:cxnLst>
            <a:rect l="0" t="0" r="r" b="b"/>
            <a:pathLst>
              <a:path w="864" h="1104">
                <a:moveTo>
                  <a:pt x="24" y="0"/>
                </a:moveTo>
                <a:cubicBezTo>
                  <a:pt x="12" y="196"/>
                  <a:pt x="0" y="392"/>
                  <a:pt x="120" y="480"/>
                </a:cubicBezTo>
                <a:cubicBezTo>
                  <a:pt x="240" y="568"/>
                  <a:pt x="624" y="424"/>
                  <a:pt x="744" y="528"/>
                </a:cubicBezTo>
                <a:cubicBezTo>
                  <a:pt x="864" y="632"/>
                  <a:pt x="824" y="1008"/>
                  <a:pt x="840" y="1104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13" name="Freeform 13"/>
          <p:cNvSpPr>
            <a:spLocks/>
          </p:cNvSpPr>
          <p:nvPr/>
        </p:nvSpPr>
        <p:spPr bwMode="auto">
          <a:xfrm>
            <a:off x="2320925" y="3254375"/>
            <a:ext cx="990600" cy="990600"/>
          </a:xfrm>
          <a:custGeom>
            <a:avLst/>
            <a:gdLst/>
            <a:ahLst/>
            <a:cxnLst>
              <a:cxn ang="0">
                <a:pos x="176" y="40"/>
              </a:cxn>
              <a:cxn ang="0">
                <a:pos x="32" y="136"/>
              </a:cxn>
              <a:cxn ang="0">
                <a:pos x="80" y="568"/>
              </a:cxn>
              <a:cxn ang="0">
                <a:pos x="512" y="568"/>
              </a:cxn>
              <a:cxn ang="0">
                <a:pos x="512" y="88"/>
              </a:cxn>
              <a:cxn ang="0">
                <a:pos x="368" y="40"/>
              </a:cxn>
            </a:cxnLst>
            <a:rect l="0" t="0" r="r" b="b"/>
            <a:pathLst>
              <a:path w="584" h="648">
                <a:moveTo>
                  <a:pt x="176" y="40"/>
                </a:moveTo>
                <a:cubicBezTo>
                  <a:pt x="112" y="44"/>
                  <a:pt x="48" y="48"/>
                  <a:pt x="32" y="136"/>
                </a:cubicBezTo>
                <a:cubicBezTo>
                  <a:pt x="16" y="224"/>
                  <a:pt x="0" y="496"/>
                  <a:pt x="80" y="568"/>
                </a:cubicBezTo>
                <a:cubicBezTo>
                  <a:pt x="160" y="640"/>
                  <a:pt x="440" y="648"/>
                  <a:pt x="512" y="568"/>
                </a:cubicBezTo>
                <a:cubicBezTo>
                  <a:pt x="584" y="488"/>
                  <a:pt x="536" y="176"/>
                  <a:pt x="512" y="88"/>
                </a:cubicBezTo>
                <a:cubicBezTo>
                  <a:pt x="488" y="0"/>
                  <a:pt x="392" y="48"/>
                  <a:pt x="368" y="40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build="p" autoUpdateAnimBg="0"/>
      <p:bldP spid="25608" grpId="0" build="p" autoUpdateAnimBg="0"/>
      <p:bldP spid="25609" grpId="0" build="p" autoUpdateAnimBg="0"/>
      <p:bldP spid="25612" grpId="0" animBg="1"/>
      <p:bldP spid="256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609600" y="1752600"/>
          <a:ext cx="34290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0" name="Photo Editor 照片" r:id="rId3" imgW="10866667" imgH="8466667" progId="MSPhotoEd.3">
                  <p:embed/>
                </p:oleObj>
              </mc:Choice>
              <mc:Fallback>
                <p:oleObj name="Photo Editor 照片" r:id="rId3" imgW="10866667" imgH="8466667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325" t="-2985" r="-2325" b="-7463"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3429000" cy="2819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/>
          <p:cNvSpPr txBox="1">
            <a:spLocks noGrp="1" noChangeArrowheads="1"/>
          </p:cNvSpPr>
          <p:nvPr>
            <p:ph type="title"/>
          </p:nvPr>
        </p:nvSpPr>
        <p:spPr>
          <a:xfrm>
            <a:off x="609600" y="762000"/>
            <a:ext cx="3581400" cy="609600"/>
          </a:xfrm>
          <a:noFill/>
          <a:ln/>
        </p:spPr>
        <p:txBody>
          <a:bodyPr anchor="b"/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3.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OCL</a:t>
            </a:r>
            <a:r>
              <a:rPr lang="zh-CN" altLang="zh-CN" sz="28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电路</a:t>
            </a:r>
            <a:endParaRPr lang="zh-CN" altLang="en-US" sz="2400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191000" y="2133600"/>
            <a:ext cx="4419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</a:rPr>
              <a:t>输入电压的正半周：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</a:rPr>
              <a:t>        ＋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CC</a:t>
            </a:r>
            <a:r>
              <a:rPr kumimoji="1" lang="en-US" altLang="zh-CN" sz="2400" b="1">
                <a:latin typeface="Times New Roman" pitchFamily="18" charset="0"/>
              </a:rPr>
              <a:t>→T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en-US" altLang="zh-CN" sz="2400" b="1">
                <a:latin typeface="Times New Roman" pitchFamily="18" charset="0"/>
              </a:rPr>
              <a:t>→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L</a:t>
            </a:r>
            <a:r>
              <a:rPr kumimoji="1" lang="en-US" altLang="zh-CN" sz="2400" b="1">
                <a:latin typeface="Times New Roman" pitchFamily="18" charset="0"/>
              </a:rPr>
              <a:t>→</a:t>
            </a:r>
            <a:r>
              <a:rPr kumimoji="1" lang="zh-CN" altLang="zh-CN" sz="2400" b="1">
                <a:latin typeface="Times New Roman" pitchFamily="18" charset="0"/>
              </a:rPr>
              <a:t>地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191000" y="3048000"/>
            <a:ext cx="4343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</a:rPr>
              <a:t>输入电压的负半周：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</a:rPr>
              <a:t>        </a:t>
            </a:r>
            <a:r>
              <a:rPr kumimoji="1" lang="zh-CN" altLang="zh-CN" sz="2400" b="1">
                <a:latin typeface="Times New Roman" pitchFamily="18" charset="0"/>
              </a:rPr>
              <a:t>地</a:t>
            </a:r>
            <a:r>
              <a:rPr kumimoji="1" lang="zh-CN" altLang="en-US" sz="2400" b="1">
                <a:latin typeface="Times New Roman" pitchFamily="18" charset="0"/>
              </a:rPr>
              <a:t>→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L</a:t>
            </a:r>
            <a:r>
              <a:rPr kumimoji="1" lang="en-US" altLang="zh-CN" sz="2400" b="1">
                <a:latin typeface="Times New Roman" pitchFamily="18" charset="0"/>
              </a:rPr>
              <a:t> →T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en-US" altLang="zh-CN" sz="2400" b="1">
                <a:latin typeface="Times New Roman" pitchFamily="18" charset="0"/>
              </a:rPr>
              <a:t> → </a:t>
            </a:r>
            <a:r>
              <a:rPr kumimoji="1" lang="zh-CN" altLang="en-US" sz="2400" b="1">
                <a:latin typeface="Times New Roman" pitchFamily="18" charset="0"/>
              </a:rPr>
              <a:t>－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CC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838200" y="50292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A50021"/>
                </a:solidFill>
                <a:latin typeface="Times New Roman" pitchFamily="18" charset="0"/>
              </a:rPr>
              <a:t>两只管子交替导通，两路电源交替供电，双向跟随。</a:t>
            </a: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4495800" y="4038600"/>
          <a:ext cx="214153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1" name="Equation" r:id="rId5" imgW="1091880" imgH="419040" progId="Equation.3">
                  <p:embed/>
                </p:oleObj>
              </mc:Choice>
              <mc:Fallback>
                <p:oleObj name="Equation" r:id="rId5" imgW="10918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038600"/>
                        <a:ext cx="2141538" cy="8207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990600" y="2819400"/>
          <a:ext cx="2127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2" name="公式" r:id="rId7" imgW="164880" imgH="177480" progId="Equation.3">
                  <p:embed/>
                </p:oleObj>
              </mc:Choice>
              <mc:Fallback>
                <p:oleObj name="公式" r:id="rId7" imgW="16488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212725" cy="228600"/>
                      </a:xfrm>
                      <a:prstGeom prst="rect">
                        <a:avLst/>
                      </a:prstGeom>
                      <a:solidFill>
                        <a:srgbClr val="FF33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Freeform 9"/>
          <p:cNvSpPr>
            <a:spLocks/>
          </p:cNvSpPr>
          <p:nvPr/>
        </p:nvSpPr>
        <p:spPr bwMode="auto">
          <a:xfrm>
            <a:off x="2514600" y="2133600"/>
            <a:ext cx="1219200" cy="190500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20" y="528"/>
              </a:cxn>
              <a:cxn ang="0">
                <a:pos x="744" y="576"/>
              </a:cxn>
              <a:cxn ang="0">
                <a:pos x="840" y="1200"/>
              </a:cxn>
            </a:cxnLst>
            <a:rect l="0" t="0" r="r" b="b"/>
            <a:pathLst>
              <a:path w="864" h="1200">
                <a:moveTo>
                  <a:pt x="24" y="0"/>
                </a:moveTo>
                <a:cubicBezTo>
                  <a:pt x="12" y="216"/>
                  <a:pt x="0" y="432"/>
                  <a:pt x="120" y="528"/>
                </a:cubicBezTo>
                <a:cubicBezTo>
                  <a:pt x="240" y="624"/>
                  <a:pt x="624" y="464"/>
                  <a:pt x="744" y="576"/>
                </a:cubicBezTo>
                <a:cubicBezTo>
                  <a:pt x="864" y="688"/>
                  <a:pt x="824" y="1096"/>
                  <a:pt x="840" y="1200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34" name="Freeform 10"/>
          <p:cNvSpPr>
            <a:spLocks/>
          </p:cNvSpPr>
          <p:nvPr/>
        </p:nvSpPr>
        <p:spPr bwMode="auto">
          <a:xfrm>
            <a:off x="2463800" y="3225800"/>
            <a:ext cx="965200" cy="889000"/>
          </a:xfrm>
          <a:custGeom>
            <a:avLst/>
            <a:gdLst/>
            <a:ahLst/>
            <a:cxnLst>
              <a:cxn ang="0">
                <a:pos x="608" y="512"/>
              </a:cxn>
              <a:cxn ang="0">
                <a:pos x="512" y="80"/>
              </a:cxn>
              <a:cxn ang="0">
                <a:pos x="80" y="80"/>
              </a:cxn>
              <a:cxn ang="0">
                <a:pos x="32" y="560"/>
              </a:cxn>
            </a:cxnLst>
            <a:rect l="0" t="0" r="r" b="b"/>
            <a:pathLst>
              <a:path w="608" h="560">
                <a:moveTo>
                  <a:pt x="608" y="512"/>
                </a:moveTo>
                <a:cubicBezTo>
                  <a:pt x="604" y="332"/>
                  <a:pt x="600" y="152"/>
                  <a:pt x="512" y="80"/>
                </a:cubicBezTo>
                <a:cubicBezTo>
                  <a:pt x="424" y="8"/>
                  <a:pt x="160" y="0"/>
                  <a:pt x="80" y="80"/>
                </a:cubicBezTo>
                <a:cubicBezTo>
                  <a:pt x="0" y="160"/>
                  <a:pt x="40" y="480"/>
                  <a:pt x="32" y="560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990600" y="3276600"/>
          <a:ext cx="228600" cy="13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3" name="公式" r:id="rId9" imgW="126720" imgH="75960" progId="Equation.3">
                  <p:embed/>
                </p:oleObj>
              </mc:Choice>
              <mc:Fallback>
                <p:oleObj name="公式" r:id="rId9" imgW="126720" imgH="75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76600"/>
                        <a:ext cx="228600" cy="1349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191000" y="1524000"/>
            <a:ext cx="4038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</a:rPr>
              <a:t>静态时，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EQ</a:t>
            </a:r>
            <a:r>
              <a:rPr kumimoji="1" lang="zh-CN" altLang="en-US" sz="2400" b="1">
                <a:latin typeface="Times New Roman" pitchFamily="18" charset="0"/>
              </a:rPr>
              <a:t>＝ 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BQ</a:t>
            </a:r>
            <a:r>
              <a:rPr kumimoji="1" lang="zh-CN" altLang="en-US" sz="2400" b="1">
                <a:latin typeface="Times New Roman" pitchFamily="18" charset="0"/>
              </a:rPr>
              <a:t>＝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75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autoUpdateAnimBg="0"/>
      <p:bldP spid="26629" grpId="0" build="p" autoUpdateAnimBg="0"/>
      <p:bldP spid="26630" grpId="0" build="p" autoUpdateAnimBg="0"/>
      <p:bldP spid="26633" grpId="0" animBg="1"/>
      <p:bldP spid="26634" grpId="0" animBg="1"/>
      <p:bldP spid="26636" grpId="0" build="p" autoUpdateAnimBg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1044</TotalTime>
  <Words>1104</Words>
  <Application>Microsoft Office PowerPoint</Application>
  <PresentationFormat>全屏显示(4:3)</PresentationFormat>
  <Paragraphs>107</Paragraphs>
  <Slides>20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Profile</vt:lpstr>
      <vt:lpstr>Equation</vt:lpstr>
      <vt:lpstr>Photo Editor 照片</vt:lpstr>
      <vt:lpstr>VISIO 5 Drawing</vt:lpstr>
      <vt:lpstr>公式</vt:lpstr>
      <vt:lpstr>模拟电子技术基础 Fundamentals of Analog Electronic </vt:lpstr>
      <vt:lpstr>第八章 功率放大电路</vt:lpstr>
      <vt:lpstr>§8.1   概述</vt:lpstr>
      <vt:lpstr>一、功率放大电路研究的问题</vt:lpstr>
      <vt:lpstr>二、对功率放大电路的要求</vt:lpstr>
      <vt:lpstr>四、功率放大电路的种类</vt:lpstr>
      <vt:lpstr>乙类推挽电路</vt:lpstr>
      <vt:lpstr>2. OTL 电路    </vt:lpstr>
      <vt:lpstr>3. OCL电路</vt:lpstr>
      <vt:lpstr>4. BTL 电路      </vt:lpstr>
      <vt:lpstr>几种电路的比较      </vt:lpstr>
      <vt:lpstr>§8.2  互补输出级的分析计算             （以OCL电路为例）</vt:lpstr>
      <vt:lpstr>求解输出功率和效率的方法</vt:lpstr>
      <vt:lpstr>二、效率</vt:lpstr>
      <vt:lpstr>3. 晶体管的极限参数</vt:lpstr>
      <vt:lpstr>PowerPoint 演示文稿</vt:lpstr>
      <vt:lpstr>功率放大电路的基本要求</vt:lpstr>
      <vt:lpstr>讨论一</vt:lpstr>
      <vt:lpstr>讨论二：图示各电路属于哪种功放？</vt:lpstr>
      <vt:lpstr>讨论三：出现下列故障时，将产生什么现象?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>hua</dc:creator>
  <cp:lastModifiedBy>China</cp:lastModifiedBy>
  <cp:revision>40</cp:revision>
  <dcterms:created xsi:type="dcterms:W3CDTF">2007-07-18T09:03:59Z</dcterms:created>
  <dcterms:modified xsi:type="dcterms:W3CDTF">2019-09-30T06:40:55Z</dcterms:modified>
</cp:coreProperties>
</file>