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CC"/>
    <a:srgbClr val="FF0000"/>
    <a:srgbClr val="66FFFF"/>
    <a:srgbClr val="A50021"/>
    <a:srgbClr val="333399"/>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19" autoAdjust="0"/>
    <p:restoredTop sz="94613" autoAdjust="0"/>
  </p:normalViewPr>
  <p:slideViewPr>
    <p:cSldViewPr>
      <p:cViewPr varScale="1">
        <p:scale>
          <a:sx n="84" d="100"/>
          <a:sy n="84" d="100"/>
        </p:scale>
        <p:origin x="-10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png"/><Relationship Id="rId4"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png"/><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png"/><Relationship Id="rId5" Type="http://schemas.openxmlformats.org/officeDocument/2006/relationships/image" Target="../media/image59.wmf"/><Relationship Id="rId4"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 Id="rId5" Type="http://schemas.openxmlformats.org/officeDocument/2006/relationships/image" Target="../media/image65.wmf"/><Relationship Id="rId4"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2.png"/></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png"/><Relationship Id="rId1" Type="http://schemas.openxmlformats.org/officeDocument/2006/relationships/image" Target="../media/image73.png"/><Relationship Id="rId6" Type="http://schemas.openxmlformats.org/officeDocument/2006/relationships/image" Target="../media/image78.wmf"/><Relationship Id="rId5" Type="http://schemas.openxmlformats.org/officeDocument/2006/relationships/image" Target="../media/image77.png"/><Relationship Id="rId4"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image" Target="../media/image5.png"/><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png"/><Relationship Id="rId1" Type="http://schemas.openxmlformats.org/officeDocument/2006/relationships/image" Target="../media/image79.png"/><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9.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9.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9.png"/></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image" Target="../media/image85.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6.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7.png"/></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image" Target="../media/image88.png"/></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png"/><Relationship Id="rId4" Type="http://schemas.openxmlformats.org/officeDocument/2006/relationships/image" Target="../media/image93.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image" Target="../media/image94.wmf"/><Relationship Id="rId4"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6.png"/><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image" Target="../media/image98.wmf"/><Relationship Id="rId4" Type="http://schemas.openxmlformats.org/officeDocument/2006/relationships/image" Target="../media/image101.png"/></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0.png"/></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png"/><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png"/><Relationship Id="rId1" Type="http://schemas.openxmlformats.org/officeDocument/2006/relationships/image" Target="../media/image103.png"/><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11.png"/></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image" Target="../media/image112.png"/></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2.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png"/><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png"/><Relationship Id="rId5" Type="http://schemas.openxmlformats.org/officeDocument/2006/relationships/image" Target="../media/image27.png"/><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23.png"/><Relationship Id="rId1" Type="http://schemas.openxmlformats.org/officeDocument/2006/relationships/image" Target="../media/image17.png"/><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wmf"/><Relationship Id="rId1" Type="http://schemas.openxmlformats.org/officeDocument/2006/relationships/image" Target="../media/image3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C793159-0570-449D-966A-C31E68F7A55D}" type="slidenum">
              <a:rPr lang="en-US" altLang="zh-CN"/>
              <a:pPr/>
              <a:t>‹#›</a:t>
            </a:fld>
            <a:endParaRPr lang="en-US" altLang="zh-CN"/>
          </a:p>
        </p:txBody>
      </p:sp>
    </p:spTree>
    <p:extLst>
      <p:ext uri="{BB962C8B-B14F-4D97-AF65-F5344CB8AC3E}">
        <p14:creationId xmlns:p14="http://schemas.microsoft.com/office/powerpoint/2010/main" val="405942014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2B4B3B-74C9-4B7E-A8B6-D078942D9007}" type="slidenum">
              <a:rPr lang="en-US" altLang="zh-CN"/>
              <a:pPr/>
              <a:t>3</a:t>
            </a:fld>
            <a:endParaRPr lang="en-US" altLang="zh-CN"/>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192992-6CDD-4CE9-85C3-4DF3D007DD89}" type="slidenum">
              <a:rPr lang="en-US" altLang="zh-CN"/>
              <a:pPr/>
              <a:t>33</a:t>
            </a:fld>
            <a:endParaRPr lang="en-US" altLang="zh-CN"/>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5D0E98-2FEB-4F83-AA5A-674B79A62B5A}" type="slidenum">
              <a:rPr lang="en-US" altLang="zh-CN"/>
              <a:pPr/>
              <a:t>40</a:t>
            </a:fld>
            <a:endParaRPr lang="en-US" altLang="zh-C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8B4AFF-58BC-4F6B-8A47-9F78F5C19121}" type="slidenum">
              <a:rPr lang="en-US" altLang="zh-CN"/>
              <a:pPr/>
              <a:t>5</a:t>
            </a:fld>
            <a:endParaRPr lang="en-US" altLang="zh-CN"/>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2234CF-B1BB-4B20-8CFA-2DE7B437FF70}" type="slidenum">
              <a:rPr lang="en-US" altLang="zh-CN"/>
              <a:pPr/>
              <a:t>8</a:t>
            </a:fld>
            <a:endParaRPr lang="en-US" altLang="zh-CN"/>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472AA-8FE4-46FF-9F1D-E0247D3985C1}" type="slidenum">
              <a:rPr lang="en-US" altLang="zh-CN"/>
              <a:pPr/>
              <a:t>9</a:t>
            </a:fld>
            <a:endParaRPr lang="en-US" altLang="zh-CN"/>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CCD797-22E2-48D4-92CA-E3E520C7CAFA}" type="slidenum">
              <a:rPr lang="en-US" altLang="zh-CN"/>
              <a:pPr/>
              <a:t>18</a:t>
            </a:fld>
            <a:endParaRPr lang="en-US" altLang="zh-CN"/>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8F0B39-5F18-4EA7-90D8-1F25F097A822}" type="slidenum">
              <a:rPr lang="en-US" altLang="zh-CN"/>
              <a:pPr/>
              <a:t>19</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8AD9AA-2FE0-4EA4-9258-75F445FE898C}" type="slidenum">
              <a:rPr lang="en-US" altLang="zh-CN"/>
              <a:pPr/>
              <a:t>26</a:t>
            </a:fld>
            <a:endParaRPr lang="en-US" altLang="zh-CN"/>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3619CD-B489-4A59-B288-B9029B96C0AE}" type="slidenum">
              <a:rPr lang="en-US" altLang="zh-CN"/>
              <a:pPr/>
              <a:t>31</a:t>
            </a:fld>
            <a:endParaRPr lang="en-US" altLang="zh-C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E707BE-4E53-403D-8C14-4C9466327B6E}" type="slidenum">
              <a:rPr lang="en-US" altLang="zh-CN"/>
              <a:pPr/>
              <a:t>32</a:t>
            </a:fld>
            <a:endParaRPr lang="en-US" altLang="zh-C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A84D71EF-6778-46AB-A0D5-75E4E475987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FF26BD2-6F49-453F-9FF8-83F4DAD9F601}"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1484313"/>
            <a:ext cx="2046287" cy="45354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1484313"/>
            <a:ext cx="5991225" cy="45354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5803294-E889-466C-80C3-C3E8B88D2C57}"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755650" y="1484313"/>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667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667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8" name="灯片编号占位符 7"/>
          <p:cNvSpPr>
            <a:spLocks noGrp="1"/>
          </p:cNvSpPr>
          <p:nvPr>
            <p:ph type="sldNum" sz="quarter" idx="11"/>
          </p:nvPr>
        </p:nvSpPr>
        <p:spPr>
          <a:xfrm>
            <a:off x="6553200" y="6245225"/>
            <a:ext cx="1981200" cy="476250"/>
          </a:xfrm>
        </p:spPr>
        <p:txBody>
          <a:bodyPr/>
          <a:lstStyle>
            <a:lvl1pPr>
              <a:defRPr/>
            </a:lvl1pPr>
          </a:lstStyle>
          <a:p>
            <a:fld id="{12CDFD60-C2AA-420E-BD38-F41CCF210397}"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1484313"/>
            <a:ext cx="8001000" cy="12160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609600" y="6245225"/>
            <a:ext cx="1981200" cy="476250"/>
          </a:xfrm>
        </p:spPr>
        <p:txBody>
          <a:bodyPr/>
          <a:lstStyle>
            <a:lvl1pPr>
              <a:defRPr/>
            </a:lvl1pPr>
          </a:lstStyle>
          <a:p>
            <a:endParaRPr lang="en-US" altLang="zh-CN"/>
          </a:p>
        </p:txBody>
      </p:sp>
      <p:sp>
        <p:nvSpPr>
          <p:cNvPr id="7" name="灯片编号占位符 6"/>
          <p:cNvSpPr>
            <a:spLocks noGrp="1"/>
          </p:cNvSpPr>
          <p:nvPr>
            <p:ph type="sldNum" sz="quarter" idx="11"/>
          </p:nvPr>
        </p:nvSpPr>
        <p:spPr>
          <a:xfrm>
            <a:off x="6553200" y="6245225"/>
            <a:ext cx="1981200" cy="476250"/>
          </a:xfrm>
        </p:spPr>
        <p:txBody>
          <a:bodyPr/>
          <a:lstStyle>
            <a:lvl1pPr>
              <a:defRPr/>
            </a:lvl1pPr>
          </a:lstStyle>
          <a:p>
            <a:fld id="{3739C0DF-E0F2-4847-9373-DA67A156C8E4}"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B54594C2-B2A6-4B12-8D6B-BBF9A5D38ABC}"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BDB18AC9-7EE5-48E1-A10E-599720087084}"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8DC460EE-031D-47D7-9E55-B4D550769DB9}"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2AC619C-057D-4C23-8D70-CD93C1ADEC37}"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2D8F7B49-CE63-443D-8B2A-2B4489FA3843}"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AD4ED921-A278-4A83-9F7C-1B4B0D13E417}"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BB735D81-B97E-4F71-B6DC-3E291529B8A5}"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3116436A-6CF7-41A2-A454-FFDF7BDF347C}"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902FF50B-E6B1-4281-A2ED-8A9CDBE1533A}"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bwMode="auto">
          <a:xfrm>
            <a:off x="755650" y="1484313"/>
            <a:ext cx="8001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546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4628" name="AutoShape 4"/>
          <p:cNvSpPr>
            <a:spLocks noChangeArrowheads="1"/>
          </p:cNvSpPr>
          <p:nvPr/>
        </p:nvSpPr>
        <p:spPr bwMode="auto">
          <a:xfrm>
            <a:off x="323850" y="620713"/>
            <a:ext cx="6335713" cy="73025"/>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
        <p:nvSpPr>
          <p:cNvPr id="154629" name="Line 5"/>
          <p:cNvSpPr>
            <a:spLocks noChangeShapeType="1"/>
          </p:cNvSpPr>
          <p:nvPr/>
        </p:nvSpPr>
        <p:spPr bwMode="auto">
          <a:xfrm flipV="1">
            <a:off x="3348038" y="6669088"/>
            <a:ext cx="5256410" cy="0"/>
          </a:xfrm>
          <a:prstGeom prst="line">
            <a:avLst/>
          </a:prstGeom>
          <a:noFill/>
          <a:ln w="3175">
            <a:solidFill>
              <a:schemeClr val="accent2"/>
            </a:solidFill>
            <a:round/>
            <a:headEnd/>
            <a:tailEnd/>
          </a:ln>
          <a:effectLst/>
        </p:spPr>
        <p:txBody>
          <a:bodyPr/>
          <a:lstStyle/>
          <a:p>
            <a:endParaRPr lang="zh-CN" altLang="en-US"/>
          </a:p>
        </p:txBody>
      </p:sp>
      <p:sp>
        <p:nvSpPr>
          <p:cNvPr id="154630"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5463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672890FE-894B-457E-9DA6-25D8C1A1A40B}" type="slidenum">
              <a:rPr lang="en-US" altLang="zh-CN"/>
              <a:pPr/>
              <a:t>‹#›</a:t>
            </a:fld>
            <a:endParaRPr lang="en-US" altLang="zh-CN"/>
          </a:p>
        </p:txBody>
      </p:sp>
      <p:pic>
        <p:nvPicPr>
          <p:cNvPr id="154637" name="Picture 13"/>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81320" y="44624"/>
            <a:ext cx="260985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iming>
    <p:tnLst>
      <p:par>
        <p:cTn id="1" dur="indefinite" restart="never" nodeType="tmRoot"/>
      </p:par>
    </p:tnLst>
  </p:timing>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itchFamily="34" charset="0"/>
          <a:ea typeface="宋体" pitchFamily="2" charset="-122"/>
        </a:defRPr>
      </a:lvl2pPr>
      <a:lvl3pPr algn="l" rtl="0" fontAlgn="base">
        <a:spcBef>
          <a:spcPct val="0"/>
        </a:spcBef>
        <a:spcAft>
          <a:spcPct val="0"/>
        </a:spcAft>
        <a:defRPr sz="3800">
          <a:solidFill>
            <a:schemeClr val="tx2"/>
          </a:solidFill>
          <a:latin typeface="Verdana" pitchFamily="34" charset="0"/>
          <a:ea typeface="宋体" pitchFamily="2" charset="-122"/>
        </a:defRPr>
      </a:lvl3pPr>
      <a:lvl4pPr algn="l" rtl="0" fontAlgn="base">
        <a:spcBef>
          <a:spcPct val="0"/>
        </a:spcBef>
        <a:spcAft>
          <a:spcPct val="0"/>
        </a:spcAft>
        <a:defRPr sz="3800">
          <a:solidFill>
            <a:schemeClr val="tx2"/>
          </a:solidFill>
          <a:latin typeface="Verdana" pitchFamily="34" charset="0"/>
          <a:ea typeface="宋体" pitchFamily="2" charset="-122"/>
        </a:defRPr>
      </a:lvl4pPr>
      <a:lvl5pPr algn="l" rtl="0" fontAlgn="base">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4.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26.wmf"/><Relationship Id="rId4" Type="http://schemas.openxmlformats.org/officeDocument/2006/relationships/image" Target="../media/image23.png"/><Relationship Id="rId9" Type="http://schemas.openxmlformats.org/officeDocument/2006/relationships/oleObject" Target="../embeddings/oleObject36.bin"/></Relationships>
</file>

<file path=ppt/slides/_rels/slide11.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png"/><Relationship Id="rId11" Type="http://schemas.openxmlformats.org/officeDocument/2006/relationships/oleObject" Target="../embeddings/oleObject42.bin"/><Relationship Id="rId5" Type="http://schemas.openxmlformats.org/officeDocument/2006/relationships/oleObject" Target="../embeddings/oleObject39.bin"/><Relationship Id="rId10" Type="http://schemas.openxmlformats.org/officeDocument/2006/relationships/image" Target="../media/image28.wmf"/><Relationship Id="rId4" Type="http://schemas.openxmlformats.org/officeDocument/2006/relationships/image" Target="../media/image17.png"/><Relationship Id="rId9" Type="http://schemas.openxmlformats.org/officeDocument/2006/relationships/oleObject" Target="../embeddings/oleObject41.bin"/></Relationships>
</file>

<file path=ppt/slides/_rels/slide1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2.xml"/><Relationship Id="rId1" Type="http://schemas.openxmlformats.org/officeDocument/2006/relationships/slideLayout" Target="../slideLayouts/slideLayout2.xml"/><Relationship Id="rId4" Type="http://schemas.openxmlformats.org/officeDocument/2006/relationships/slide" Target="slide26.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3.bin"/><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5.bin"/><Relationship Id="rId5" Type="http://schemas.openxmlformats.org/officeDocument/2006/relationships/oleObject" Target="../embeddings/oleObject44.bin"/><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3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48.bin"/><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50.bin"/><Relationship Id="rId4" Type="http://schemas.openxmlformats.org/officeDocument/2006/relationships/image" Target="../media/image36.wmf"/></Relationships>
</file>

<file path=ppt/slides/_rels/slide16.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0.wmf"/><Relationship Id="rId5" Type="http://schemas.openxmlformats.org/officeDocument/2006/relationships/oleObject" Target="../embeddings/oleObject53.bin"/><Relationship Id="rId10" Type="http://schemas.openxmlformats.org/officeDocument/2006/relationships/image" Target="../media/image42.wmf"/><Relationship Id="rId4" Type="http://schemas.openxmlformats.org/officeDocument/2006/relationships/image" Target="../media/image39.png"/><Relationship Id="rId9" Type="http://schemas.openxmlformats.org/officeDocument/2006/relationships/oleObject" Target="../embeddings/oleObject55.bin"/></Relationships>
</file>

<file path=ppt/slides/_rels/slide17.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62.bin"/><Relationship Id="rId18" Type="http://schemas.openxmlformats.org/officeDocument/2006/relationships/image" Target="../media/image48.wmf"/><Relationship Id="rId3" Type="http://schemas.openxmlformats.org/officeDocument/2006/relationships/oleObject" Target="../embeddings/oleObject56.bin"/><Relationship Id="rId21" Type="http://schemas.openxmlformats.org/officeDocument/2006/relationships/oleObject" Target="../embeddings/oleObject67.bin"/><Relationship Id="rId7" Type="http://schemas.openxmlformats.org/officeDocument/2006/relationships/oleObject" Target="../embeddings/oleObject58.bin"/><Relationship Id="rId12" Type="http://schemas.openxmlformats.org/officeDocument/2006/relationships/oleObject" Target="../embeddings/oleObject61.bin"/><Relationship Id="rId17" Type="http://schemas.openxmlformats.org/officeDocument/2006/relationships/oleObject" Target="../embeddings/oleObject65.bin"/><Relationship Id="rId2" Type="http://schemas.openxmlformats.org/officeDocument/2006/relationships/slideLayout" Target="../slideLayouts/slideLayout2.xml"/><Relationship Id="rId16" Type="http://schemas.openxmlformats.org/officeDocument/2006/relationships/image" Target="../media/image47.wmf"/><Relationship Id="rId20" Type="http://schemas.openxmlformats.org/officeDocument/2006/relationships/image" Target="../media/image49.wmf"/><Relationship Id="rId1" Type="http://schemas.openxmlformats.org/officeDocument/2006/relationships/vmlDrawing" Target="../drawings/vmlDrawing11.vml"/><Relationship Id="rId6" Type="http://schemas.openxmlformats.org/officeDocument/2006/relationships/image" Target="../media/image44.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4.bin"/><Relationship Id="rId10" Type="http://schemas.openxmlformats.org/officeDocument/2006/relationships/image" Target="../media/image46.wmf"/><Relationship Id="rId19" Type="http://schemas.openxmlformats.org/officeDocument/2006/relationships/oleObject" Target="../embeddings/oleObject66.bin"/><Relationship Id="rId4" Type="http://schemas.openxmlformats.org/officeDocument/2006/relationships/image" Target="../media/image43.png"/><Relationship Id="rId9" Type="http://schemas.openxmlformats.org/officeDocument/2006/relationships/oleObject" Target="../embeddings/oleObject59.bin"/><Relationship Id="rId14" Type="http://schemas.openxmlformats.org/officeDocument/2006/relationships/oleObject" Target="../embeddings/oleObject63.bin"/><Relationship Id="rId22" Type="http://schemas.openxmlformats.org/officeDocument/2006/relationships/oleObject" Target="../embeddings/oleObject6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0.png"/><Relationship Id="rId4" Type="http://schemas.openxmlformats.org/officeDocument/2006/relationships/oleObject" Target="../embeddings/oleObject69.bin"/></Relationships>
</file>

<file path=ppt/slides/_rels/slide1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12.xml"/><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slide" Target="slide40.xml"/><Relationship Id="rId5" Type="http://schemas.openxmlformats.org/officeDocument/2006/relationships/slide" Target="slide38.xml"/><Relationship Id="rId4" Type="http://schemas.openxmlformats.org/officeDocument/2006/relationships/slide" Target="slide28.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1.wmf"/><Relationship Id="rId5" Type="http://schemas.openxmlformats.org/officeDocument/2006/relationships/oleObject" Target="../embeddings/oleObject71.bin"/><Relationship Id="rId4" Type="http://schemas.openxmlformats.org/officeDocument/2006/relationships/image" Target="../media/image50.wmf"/></Relationships>
</file>

<file path=ppt/slides/_rels/slide2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53.png"/><Relationship Id="rId5" Type="http://schemas.openxmlformats.org/officeDocument/2006/relationships/oleObject" Target="../embeddings/oleObject73.bin"/><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80.bin"/><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59.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6.w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78.bin"/><Relationship Id="rId14" Type="http://schemas.openxmlformats.org/officeDocument/2006/relationships/image" Target="../media/image60.png"/></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oleObject" Target="../embeddings/oleObject81.bin"/><Relationship Id="rId7" Type="http://schemas.openxmlformats.org/officeDocument/2006/relationships/oleObject" Target="../embeddings/oleObject83.bin"/><Relationship Id="rId12" Type="http://schemas.openxmlformats.org/officeDocument/2006/relationships/image" Target="../media/image65.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2.png"/><Relationship Id="rId11" Type="http://schemas.openxmlformats.org/officeDocument/2006/relationships/oleObject" Target="../embeddings/oleObject85.bin"/><Relationship Id="rId5" Type="http://schemas.openxmlformats.org/officeDocument/2006/relationships/oleObject" Target="../embeddings/oleObject82.bin"/><Relationship Id="rId10" Type="http://schemas.openxmlformats.org/officeDocument/2006/relationships/image" Target="../media/image64.wmf"/><Relationship Id="rId4" Type="http://schemas.openxmlformats.org/officeDocument/2006/relationships/image" Target="../media/image61.png"/><Relationship Id="rId9" Type="http://schemas.openxmlformats.org/officeDocument/2006/relationships/oleObject" Target="../embeddings/oleObject84.bin"/></Relationships>
</file>

<file path=ppt/slides/_rels/slide24.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70.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67.w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69.wmf"/><Relationship Id="rId4" Type="http://schemas.openxmlformats.org/officeDocument/2006/relationships/image" Target="../media/image66.wmf"/><Relationship Id="rId9" Type="http://schemas.openxmlformats.org/officeDocument/2006/relationships/oleObject" Target="../embeddings/oleObject89.bin"/><Relationship Id="rId14" Type="http://schemas.openxmlformats.org/officeDocument/2006/relationships/image" Target="../media/image7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slide" Target="slide46.xml"/><Relationship Id="rId4" Type="http://schemas.openxmlformats.org/officeDocument/2006/relationships/slide" Target="slide40.xml"/></Relationships>
</file>

<file path=ppt/slides/_rels/slide27.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77.png"/><Relationship Id="rId2" Type="http://schemas.openxmlformats.org/officeDocument/2006/relationships/slideLayout" Target="../slideLayouts/slideLayout14.xml"/><Relationship Id="rId1" Type="http://schemas.openxmlformats.org/officeDocument/2006/relationships/vmlDrawing" Target="../drawings/vmlDrawing19.vml"/><Relationship Id="rId6" Type="http://schemas.openxmlformats.org/officeDocument/2006/relationships/image" Target="../media/image74.png"/><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76.wmf"/><Relationship Id="rId4" Type="http://schemas.openxmlformats.org/officeDocument/2006/relationships/image" Target="../media/image73.png"/><Relationship Id="rId9" Type="http://schemas.openxmlformats.org/officeDocument/2006/relationships/oleObject" Target="../embeddings/oleObject96.bin"/><Relationship Id="rId14" Type="http://schemas.openxmlformats.org/officeDocument/2006/relationships/image" Target="../media/image78.wmf"/></Relationships>
</file>

<file path=ppt/slides/_rels/slide28.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image" Target="../media/image83.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oleObject" Target="../embeddings/oleObject104.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0.png"/><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image" Target="../media/image84.wmf"/><Relationship Id="rId10" Type="http://schemas.openxmlformats.org/officeDocument/2006/relationships/image" Target="../media/image82.wmf"/><Relationship Id="rId4" Type="http://schemas.openxmlformats.org/officeDocument/2006/relationships/image" Target="../media/image79.png"/><Relationship Id="rId9" Type="http://schemas.openxmlformats.org/officeDocument/2006/relationships/oleObject" Target="../embeddings/oleObject102.bin"/><Relationship Id="rId14" Type="http://schemas.openxmlformats.org/officeDocument/2006/relationships/oleObject" Target="../embeddings/oleObject105.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7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79.png"/><Relationship Id="rId4" Type="http://schemas.openxmlformats.org/officeDocument/2006/relationships/oleObject" Target="../embeddings/oleObject10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6.png"/><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10.bin"/><Relationship Id="rId5" Type="http://schemas.openxmlformats.org/officeDocument/2006/relationships/image" Target="../media/image85.wmf"/><Relationship Id="rId4" Type="http://schemas.openxmlformats.org/officeDocument/2006/relationships/oleObject" Target="../embeddings/oleObject109.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86.png"/><Relationship Id="rId4" Type="http://schemas.openxmlformats.org/officeDocument/2006/relationships/oleObject" Target="../embeddings/oleObject111.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87.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89.png"/><Relationship Id="rId5" Type="http://schemas.openxmlformats.org/officeDocument/2006/relationships/oleObject" Target="../embeddings/oleObject114.bin"/><Relationship Id="rId4" Type="http://schemas.openxmlformats.org/officeDocument/2006/relationships/image" Target="../media/image88.png"/></Relationships>
</file>

<file path=ppt/slides/_rels/slide36.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115.bin"/><Relationship Id="rId7" Type="http://schemas.openxmlformats.org/officeDocument/2006/relationships/oleObject" Target="../embeddings/oleObject117.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91.wmf"/><Relationship Id="rId5" Type="http://schemas.openxmlformats.org/officeDocument/2006/relationships/oleObject" Target="../embeddings/oleObject116.bin"/><Relationship Id="rId10" Type="http://schemas.openxmlformats.org/officeDocument/2006/relationships/image" Target="../media/image93.wmf"/><Relationship Id="rId4" Type="http://schemas.openxmlformats.org/officeDocument/2006/relationships/image" Target="../media/image90.png"/><Relationship Id="rId9" Type="http://schemas.openxmlformats.org/officeDocument/2006/relationships/oleObject" Target="../embeddings/oleObject118.bin"/></Relationships>
</file>

<file path=ppt/slides/_rels/slide37.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oleObject" Target="../embeddings/oleObject119.bin"/><Relationship Id="rId7"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5.png"/><Relationship Id="rId5" Type="http://schemas.openxmlformats.org/officeDocument/2006/relationships/oleObject" Target="../embeddings/oleObject120.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122.bin"/></Relationships>
</file>

<file path=ppt/slides/_rels/slide38.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oleObject" Target="../embeddings/oleObject123.bin"/><Relationship Id="rId7" Type="http://schemas.openxmlformats.org/officeDocument/2006/relationships/oleObject" Target="../embeddings/oleObject125.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9.png"/><Relationship Id="rId5" Type="http://schemas.openxmlformats.org/officeDocument/2006/relationships/oleObject" Target="../embeddings/oleObject124.bin"/><Relationship Id="rId10" Type="http://schemas.openxmlformats.org/officeDocument/2006/relationships/image" Target="../media/image101.png"/><Relationship Id="rId4" Type="http://schemas.openxmlformats.org/officeDocument/2006/relationships/image" Target="../media/image98.wmf"/><Relationship Id="rId9" Type="http://schemas.openxmlformats.org/officeDocument/2006/relationships/oleObject" Target="../embeddings/oleObject126.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02.wmf"/><Relationship Id="rId5" Type="http://schemas.openxmlformats.org/officeDocument/2006/relationships/oleObject" Target="../embeddings/oleObject128.bin"/><Relationship Id="rId4" Type="http://schemas.openxmlformats.org/officeDocument/2006/relationships/image" Target="../media/image100.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46.xml"/><Relationship Id="rId4" Type="http://schemas.openxmlformats.org/officeDocument/2006/relationships/slide" Target="slide4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34.bin"/><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07.png"/><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4.wmf"/><Relationship Id="rId11" Type="http://schemas.openxmlformats.org/officeDocument/2006/relationships/oleObject" Target="../embeddings/oleObject133.bin"/><Relationship Id="rId5" Type="http://schemas.openxmlformats.org/officeDocument/2006/relationships/oleObject" Target="../embeddings/oleObject130.bin"/><Relationship Id="rId10" Type="http://schemas.openxmlformats.org/officeDocument/2006/relationships/image" Target="../media/image106.wmf"/><Relationship Id="rId4" Type="http://schemas.openxmlformats.org/officeDocument/2006/relationships/image" Target="../media/image103.png"/><Relationship Id="rId9" Type="http://schemas.openxmlformats.org/officeDocument/2006/relationships/oleObject" Target="../embeddings/oleObject132.bin"/><Relationship Id="rId14" Type="http://schemas.openxmlformats.org/officeDocument/2006/relationships/image" Target="../media/image108.png"/></Relationships>
</file>

<file path=ppt/slides/_rels/slide44.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40.bin"/><Relationship Id="rId3" Type="http://schemas.openxmlformats.org/officeDocument/2006/relationships/oleObject" Target="../embeddings/oleObject135.bin"/><Relationship Id="rId7" Type="http://schemas.openxmlformats.org/officeDocument/2006/relationships/oleObject" Target="../embeddings/oleObject137.bin"/><Relationship Id="rId12"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09.png"/><Relationship Id="rId11" Type="http://schemas.openxmlformats.org/officeDocument/2006/relationships/oleObject" Target="../embeddings/oleObject139.bin"/><Relationship Id="rId5" Type="http://schemas.openxmlformats.org/officeDocument/2006/relationships/oleObject" Target="../embeddings/oleObject136.bin"/><Relationship Id="rId10" Type="http://schemas.openxmlformats.org/officeDocument/2006/relationships/image" Target="../media/image104.wmf"/><Relationship Id="rId4" Type="http://schemas.openxmlformats.org/officeDocument/2006/relationships/image" Target="../media/image103.png"/><Relationship Id="rId9" Type="http://schemas.openxmlformats.org/officeDocument/2006/relationships/oleObject" Target="../embeddings/oleObject138.bin"/><Relationship Id="rId14" Type="http://schemas.openxmlformats.org/officeDocument/2006/relationships/image" Target="../media/image106.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111.png"/></Relationships>
</file>

<file path=ppt/slides/_rels/slide46.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13.png"/><Relationship Id="rId5" Type="http://schemas.openxmlformats.org/officeDocument/2006/relationships/oleObject" Target="../embeddings/oleObject143.bin"/><Relationship Id="rId4" Type="http://schemas.openxmlformats.org/officeDocument/2006/relationships/image" Target="../media/image112.png"/></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5.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15.png"/><Relationship Id="rId4" Type="http://schemas.openxmlformats.org/officeDocument/2006/relationships/image" Target="../media/image1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slide" Target="slide19.xml"/><Relationship Id="rId4" Type="http://schemas.openxmlformats.org/officeDocument/2006/relationships/slide" Target="slide1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12.bin"/><Relationship Id="rId18" Type="http://schemas.openxmlformats.org/officeDocument/2006/relationships/oleObject" Target="../embeddings/oleObject16.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9.wmf"/><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15.bin"/><Relationship Id="rId20" Type="http://schemas.openxmlformats.org/officeDocument/2006/relationships/oleObject" Target="../embeddings/oleObject18.bin"/><Relationship Id="rId1" Type="http://schemas.openxmlformats.org/officeDocument/2006/relationships/vmlDrawing" Target="../drawings/vmlDrawing2.vml"/><Relationship Id="rId6" Type="http://schemas.openxmlformats.org/officeDocument/2006/relationships/image" Target="../media/image6.png"/><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4.bin"/><Relationship Id="rId10" Type="http://schemas.openxmlformats.org/officeDocument/2006/relationships/image" Target="../media/image8.wmf"/><Relationship Id="rId19" Type="http://schemas.openxmlformats.org/officeDocument/2006/relationships/oleObject" Target="../embeddings/oleObject17.bin"/><Relationship Id="rId4" Type="http://schemas.openxmlformats.org/officeDocument/2006/relationships/image" Target="../media/image5.png"/><Relationship Id="rId9" Type="http://schemas.openxmlformats.org/officeDocument/2006/relationships/oleObject" Target="../embeddings/oleObject10.bin"/><Relationship Id="rId14"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14.wmf"/><Relationship Id="rId3" Type="http://schemas.openxmlformats.org/officeDocument/2006/relationships/notesSlide" Target="../notesSlides/notesSlide3.xml"/><Relationship Id="rId7" Type="http://schemas.openxmlformats.org/officeDocument/2006/relationships/image" Target="../media/image11.wmf"/><Relationship Id="rId12" Type="http://schemas.openxmlformats.org/officeDocument/2006/relationships/oleObject" Target="../embeddings/oleObject23.bin"/><Relationship Id="rId17" Type="http://schemas.openxmlformats.org/officeDocument/2006/relationships/image" Target="../media/image16.wmf"/><Relationship Id="rId2" Type="http://schemas.openxmlformats.org/officeDocument/2006/relationships/slideLayout" Target="../slideLayouts/slideLayout2.xml"/><Relationship Id="rId16" Type="http://schemas.openxmlformats.org/officeDocument/2006/relationships/oleObject" Target="../embeddings/oleObject25.bin"/><Relationship Id="rId1" Type="http://schemas.openxmlformats.org/officeDocument/2006/relationships/vmlDrawing" Target="../drawings/vmlDrawing3.vml"/><Relationship Id="rId6" Type="http://schemas.openxmlformats.org/officeDocument/2006/relationships/oleObject" Target="../embeddings/oleObject20.bin"/><Relationship Id="rId11" Type="http://schemas.openxmlformats.org/officeDocument/2006/relationships/image" Target="../media/image13.wmf"/><Relationship Id="rId5" Type="http://schemas.openxmlformats.org/officeDocument/2006/relationships/image" Target="../media/image6.png"/><Relationship Id="rId15" Type="http://schemas.openxmlformats.org/officeDocument/2006/relationships/image" Target="../media/image15.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12.wmf"/><Relationship Id="rId14"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1.bin"/><Relationship Id="rId3" Type="http://schemas.openxmlformats.org/officeDocument/2006/relationships/notesSlide" Target="../notesSlides/notesSlide4.xml"/><Relationship Id="rId7" Type="http://schemas.openxmlformats.org/officeDocument/2006/relationships/image" Target="../media/image18.wmf"/><Relationship Id="rId12" Type="http://schemas.openxmlformats.org/officeDocument/2006/relationships/oleObject" Target="../embeddings/oleObject30.bin"/><Relationship Id="rId2" Type="http://schemas.openxmlformats.org/officeDocument/2006/relationships/slideLayout" Target="../slideLayouts/slideLayout2.xml"/><Relationship Id="rId16" Type="http://schemas.openxmlformats.org/officeDocument/2006/relationships/image" Target="../media/image22.wmf"/><Relationship Id="rId1" Type="http://schemas.openxmlformats.org/officeDocument/2006/relationships/vmlDrawing" Target="../drawings/vmlDrawing4.vml"/><Relationship Id="rId6" Type="http://schemas.openxmlformats.org/officeDocument/2006/relationships/oleObject" Target="../embeddings/oleObject27.bin"/><Relationship Id="rId11" Type="http://schemas.openxmlformats.org/officeDocument/2006/relationships/image" Target="../media/image20.wmf"/><Relationship Id="rId5" Type="http://schemas.openxmlformats.org/officeDocument/2006/relationships/image" Target="../media/image17.png"/><Relationship Id="rId15" Type="http://schemas.openxmlformats.org/officeDocument/2006/relationships/oleObject" Target="../embeddings/oleObject32.bin"/><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19.wmf"/><Relationship Id="rId14" Type="http://schemas.openxmlformats.org/officeDocument/2006/relationships/image" Target="../media/image2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55650" y="2133600"/>
            <a:ext cx="7772400" cy="1585913"/>
          </a:xfrm>
        </p:spPr>
        <p:txBody>
          <a:bodyPr/>
          <a:lstStyle/>
          <a:p>
            <a:pPr algn="ctr"/>
            <a:r>
              <a:rPr lang="zh-CN" altLang="en-US" sz="4400">
                <a:ea typeface="华文行楷" pitchFamily="2" charset="-122"/>
              </a:rPr>
              <a:t>模拟电子技术基础</a:t>
            </a:r>
            <a:br>
              <a:rPr lang="zh-CN" altLang="en-US" sz="4400">
                <a:ea typeface="华文行楷" pitchFamily="2" charset="-122"/>
              </a:rPr>
            </a:br>
            <a:r>
              <a:rPr lang="en-US" altLang="zh-CN" sz="2900" b="1">
                <a:effectLst>
                  <a:outerShdw blurRad="38100" dist="38100" dir="2700000" algn="tl">
                    <a:srgbClr val="C0C0C0"/>
                  </a:outerShdw>
                </a:effectLst>
              </a:rPr>
              <a:t>Fundamentals of Analog Electronic</a:t>
            </a:r>
            <a:r>
              <a:rPr lang="en-US" altLang="zh-CN"/>
              <a:t> </a:t>
            </a:r>
          </a:p>
        </p:txBody>
      </p:sp>
      <p:sp>
        <p:nvSpPr>
          <p:cNvPr id="3" name="Rectangle 2"/>
          <p:cNvSpPr txBox="1">
            <a:spLocks noChangeArrowheads="1"/>
          </p:cNvSpPr>
          <p:nvPr/>
        </p:nvSpPr>
        <p:spPr bwMode="auto">
          <a:xfrm>
            <a:off x="1000100" y="4357694"/>
            <a:ext cx="7058025" cy="7921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0" i="0" u="none" strike="noStrike" kern="0" cap="none" spc="0" normalizeH="0" baseline="0" noProof="0" dirty="0" smtClean="0">
                <a:ln>
                  <a:noFill/>
                </a:ln>
                <a:solidFill>
                  <a:schemeClr val="tx1"/>
                </a:solidFill>
                <a:effectLst/>
                <a:uLnTx/>
                <a:uFillTx/>
                <a:latin typeface="华文行楷" pitchFamily="2" charset="-122"/>
                <a:ea typeface="华文行楷" pitchFamily="2" charset="-122"/>
                <a:cs typeface="+mj-cs"/>
              </a:rPr>
              <a:t>第九章 直流电源</a:t>
            </a:r>
            <a:endParaRPr kumimoji="0" lang="zh-CN" altLang="en-US" sz="4000" b="0" i="0" u="none" strike="noStrike" kern="0" cap="none" spc="0" normalizeH="0" baseline="0" noProof="0" dirty="0">
              <a:ln>
                <a:noFill/>
              </a:ln>
              <a:solidFill>
                <a:schemeClr val="tx1"/>
              </a:solidFill>
              <a:effectLst/>
              <a:uLnTx/>
              <a:uFillTx/>
              <a:latin typeface="华文行楷" pitchFamily="2" charset="-122"/>
              <a:ea typeface="华文行楷" pitchFamily="2"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95288" y="959768"/>
            <a:ext cx="5329237" cy="381000"/>
          </a:xfrm>
        </p:spPr>
        <p:txBody>
          <a:bodyPr/>
          <a:lstStyle/>
          <a:p>
            <a:pPr algn="l">
              <a:lnSpc>
                <a:spcPct val="115000"/>
              </a:lnSpc>
            </a:pPr>
            <a:r>
              <a:rPr lang="en-US" altLang="zh-CN" sz="2800" dirty="0">
                <a:solidFill>
                  <a:schemeClr val="tx1"/>
                </a:solidFill>
                <a:latin typeface="华文行楷" pitchFamily="2" charset="-122"/>
                <a:ea typeface="华文行楷" pitchFamily="2" charset="-122"/>
              </a:rPr>
              <a:t>2. </a:t>
            </a:r>
            <a:r>
              <a:rPr lang="zh-CN" altLang="en-US" sz="2800" dirty="0">
                <a:solidFill>
                  <a:schemeClr val="tx1"/>
                </a:solidFill>
                <a:latin typeface="华文行楷" pitchFamily="2" charset="-122"/>
                <a:ea typeface="华文行楷" pitchFamily="2" charset="-122"/>
              </a:rPr>
              <a:t>输出电压和电流平均值的估算</a:t>
            </a:r>
            <a:endParaRPr lang="zh-CN" altLang="zh-CN" sz="2800" dirty="0">
              <a:solidFill>
                <a:schemeClr val="tx1"/>
              </a:solidFill>
              <a:latin typeface="华文行楷" pitchFamily="2" charset="-122"/>
              <a:ea typeface="华文行楷" pitchFamily="2" charset="-122"/>
            </a:endParaRPr>
          </a:p>
        </p:txBody>
      </p:sp>
      <p:graphicFrame>
        <p:nvGraphicFramePr>
          <p:cNvPr id="28675" name="Object 3"/>
          <p:cNvGraphicFramePr>
            <a:graphicFrameLocks noChangeAspect="1"/>
          </p:cNvGraphicFramePr>
          <p:nvPr/>
        </p:nvGraphicFramePr>
        <p:xfrm>
          <a:off x="5105400" y="1511300"/>
          <a:ext cx="3082925" cy="4572000"/>
        </p:xfrm>
        <a:graphic>
          <a:graphicData uri="http://schemas.openxmlformats.org/presentationml/2006/ole">
            <mc:AlternateContent xmlns:mc="http://schemas.openxmlformats.org/markup-compatibility/2006">
              <mc:Choice xmlns:v="urn:schemas-microsoft-com:vml" Requires="v">
                <p:oleObj spid="_x0000_s159761" name="Photo Editor 照片" r:id="rId3" imgW="11685714" imgH="17333333" progId="MSPhotoEd.3">
                  <p:embed/>
                </p:oleObj>
              </mc:Choice>
              <mc:Fallback>
                <p:oleObj name="Photo Editor 照片" r:id="rId3" imgW="11685714" imgH="17333333"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511300"/>
                        <a:ext cx="3082925" cy="45720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FFFFFF"/>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4"/>
          <p:cNvGraphicFramePr>
            <a:graphicFrameLocks noChangeAspect="1"/>
          </p:cNvGraphicFramePr>
          <p:nvPr/>
        </p:nvGraphicFramePr>
        <p:xfrm>
          <a:off x="838200" y="3187700"/>
          <a:ext cx="3862388" cy="782638"/>
        </p:xfrm>
        <a:graphic>
          <a:graphicData uri="http://schemas.openxmlformats.org/presentationml/2006/ole">
            <mc:AlternateContent xmlns:mc="http://schemas.openxmlformats.org/markup-compatibility/2006">
              <mc:Choice xmlns:v="urn:schemas-microsoft-com:vml" Requires="v">
                <p:oleObj spid="_x0000_s159762" name="Equation" r:id="rId5" imgW="1942920" imgH="393480" progId="Equation.3">
                  <p:embed/>
                </p:oleObj>
              </mc:Choice>
              <mc:Fallback>
                <p:oleObj name="Equation" r:id="rId5" imgW="194292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187700"/>
                        <a:ext cx="3862388" cy="782638"/>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28677" name="Object 5"/>
          <p:cNvGraphicFramePr>
            <a:graphicFrameLocks noChangeAspect="1"/>
          </p:cNvGraphicFramePr>
          <p:nvPr/>
        </p:nvGraphicFramePr>
        <p:xfrm>
          <a:off x="1219200" y="4940300"/>
          <a:ext cx="2743200" cy="858838"/>
        </p:xfrm>
        <a:graphic>
          <a:graphicData uri="http://schemas.openxmlformats.org/presentationml/2006/ole">
            <mc:AlternateContent xmlns:mc="http://schemas.openxmlformats.org/markup-compatibility/2006">
              <mc:Choice xmlns:v="urn:schemas-microsoft-com:vml" Requires="v">
                <p:oleObj spid="_x0000_s159763" name="公式" r:id="rId7" imgW="1460160" imgH="457200" progId="Equation.3">
                  <p:embed/>
                </p:oleObj>
              </mc:Choice>
              <mc:Fallback>
                <p:oleObj name="公式" r:id="rId7" imgW="1460160" imgH="457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4940300"/>
                        <a:ext cx="2743200" cy="858838"/>
                      </a:xfrm>
                      <a:prstGeom prst="rect">
                        <a:avLst/>
                      </a:prstGeom>
                      <a:solidFill>
                        <a:srgbClr val="66FFFF"/>
                      </a:solidFill>
                      <a:ln w="9525">
                        <a:solidFill>
                          <a:srgbClr val="FF0000"/>
                        </a:solidFill>
                        <a:miter lim="800000"/>
                        <a:headEnd/>
                        <a:tailEnd/>
                      </a:ln>
                    </p:spPr>
                  </p:pic>
                </p:oleObj>
              </mc:Fallback>
            </mc:AlternateContent>
          </a:graphicData>
        </a:graphic>
      </p:graphicFrame>
      <p:graphicFrame>
        <p:nvGraphicFramePr>
          <p:cNvPr id="28678" name="Object 6"/>
          <p:cNvGraphicFramePr>
            <a:graphicFrameLocks noChangeAspect="1"/>
          </p:cNvGraphicFramePr>
          <p:nvPr/>
        </p:nvGraphicFramePr>
        <p:xfrm>
          <a:off x="1219200" y="4102100"/>
          <a:ext cx="2819400" cy="792163"/>
        </p:xfrm>
        <a:graphic>
          <a:graphicData uri="http://schemas.openxmlformats.org/presentationml/2006/ole">
            <mc:AlternateContent xmlns:mc="http://schemas.openxmlformats.org/markup-compatibility/2006">
              <mc:Choice xmlns:v="urn:schemas-microsoft-com:vml" Requires="v">
                <p:oleObj spid="_x0000_s159764" name="Equation" r:id="rId9" imgW="1536480" imgH="431640" progId="Equation.3">
                  <p:embed/>
                </p:oleObj>
              </mc:Choice>
              <mc:Fallback>
                <p:oleObj name="Equation" r:id="rId9" imgW="1536480" imgH="431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102100"/>
                        <a:ext cx="2819400" cy="792163"/>
                      </a:xfrm>
                      <a:prstGeom prst="rect">
                        <a:avLst/>
                      </a:prstGeom>
                      <a:solidFill>
                        <a:srgbClr val="66FFFF"/>
                      </a:solidFill>
                      <a:ln w="9525">
                        <a:solidFill>
                          <a:srgbClr val="FF0000"/>
                        </a:solidFill>
                        <a:miter lim="800000"/>
                        <a:headEnd/>
                        <a:tailEnd/>
                      </a:ln>
                    </p:spPr>
                  </p:pic>
                </p:oleObj>
              </mc:Fallback>
            </mc:AlternateContent>
          </a:graphicData>
        </a:graphic>
      </p:graphicFrame>
      <p:graphicFrame>
        <p:nvGraphicFramePr>
          <p:cNvPr id="28679" name="Object 7"/>
          <p:cNvGraphicFramePr>
            <a:graphicFrameLocks noChangeAspect="1"/>
          </p:cNvGraphicFramePr>
          <p:nvPr/>
        </p:nvGraphicFramePr>
        <p:xfrm>
          <a:off x="755650" y="1557338"/>
          <a:ext cx="4114800" cy="1522412"/>
        </p:xfrm>
        <a:graphic>
          <a:graphicData uri="http://schemas.openxmlformats.org/presentationml/2006/ole">
            <mc:AlternateContent xmlns:mc="http://schemas.openxmlformats.org/markup-compatibility/2006">
              <mc:Choice xmlns:v="urn:schemas-microsoft-com:vml" Requires="v">
                <p:oleObj spid="_x0000_s159765" name="Photo Editor 照片" r:id="rId11" imgW="14146600" imgH="5229955" progId="MSPhotoEd.3">
                  <p:embed/>
                </p:oleObj>
              </mc:Choice>
              <mc:Fallback>
                <p:oleObj name="Photo Editor 照片" r:id="rId11" imgW="14146600" imgH="5229955" progId="MSPhotoEd.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1557338"/>
                        <a:ext cx="4114800" cy="152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80" name="Line 8"/>
          <p:cNvSpPr>
            <a:spLocks noChangeShapeType="1"/>
          </p:cNvSpPr>
          <p:nvPr/>
        </p:nvSpPr>
        <p:spPr bwMode="auto">
          <a:xfrm>
            <a:off x="5621338" y="4476750"/>
            <a:ext cx="2209800" cy="0"/>
          </a:xfrm>
          <a:prstGeom prst="line">
            <a:avLst/>
          </a:prstGeom>
          <a:noFill/>
          <a:ln w="28575">
            <a:solidFill>
              <a:srgbClr val="FF00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8680"/>
                                        </p:tgtEl>
                                        <p:attrNameLst>
                                          <p:attrName>style.visibility</p:attrName>
                                        </p:attrNameLst>
                                      </p:cBhvr>
                                      <p:to>
                                        <p:strVal val="visible"/>
                                      </p:to>
                                    </p:set>
                                    <p:animEffect transition="in" filter="wipe(left)">
                                      <p:cBhvr>
                                        <p:cTn id="11" dur="500"/>
                                        <p:tgtEl>
                                          <p:spTgt spid="2868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676"/>
                                        </p:tgtEl>
                                        <p:attrNameLst>
                                          <p:attrName>style.visibility</p:attrName>
                                        </p:attrNameLst>
                                      </p:cBhvr>
                                      <p:to>
                                        <p:strVal val="visible"/>
                                      </p:to>
                                    </p:set>
                                    <p:animEffect transition="in" filter="wipe(left)">
                                      <p:cBhvr>
                                        <p:cTn id="16" dur="500"/>
                                        <p:tgtEl>
                                          <p:spTgt spid="2867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8678"/>
                                        </p:tgtEl>
                                        <p:attrNameLst>
                                          <p:attrName>style.visibility</p:attrName>
                                        </p:attrNameLst>
                                      </p:cBhvr>
                                      <p:to>
                                        <p:strVal val="visible"/>
                                      </p:to>
                                    </p:set>
                                    <p:animEffect transition="in" filter="wipe(left)">
                                      <p:cBhvr>
                                        <p:cTn id="21" dur="500"/>
                                        <p:tgtEl>
                                          <p:spTgt spid="2867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wipe(left)">
                                      <p:cBhvr>
                                        <p:cTn id="26"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noChangeAspect="1"/>
          </p:cNvGraphicFramePr>
          <p:nvPr/>
        </p:nvGraphicFramePr>
        <p:xfrm>
          <a:off x="346075" y="1327150"/>
          <a:ext cx="4752975" cy="1812925"/>
        </p:xfrm>
        <a:graphic>
          <a:graphicData uri="http://schemas.openxmlformats.org/presentationml/2006/ole">
            <mc:AlternateContent xmlns:mc="http://schemas.openxmlformats.org/markup-compatibility/2006">
              <mc:Choice xmlns:v="urn:schemas-microsoft-com:vml" Requires="v">
                <p:oleObj spid="_x0000_s160785" name="Photo Editor 照片" r:id="rId3" imgW="27057143" imgH="6496957" progId="MSPhotoEd.3">
                  <p:embed/>
                </p:oleObj>
              </mc:Choice>
              <mc:Fallback>
                <p:oleObj name="Photo Editor 照片" r:id="rId3" imgW="27057143" imgH="6496957"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1152" r="46722" b="13557"/>
                      <a:stretch>
                        <a:fillRect/>
                      </a:stretch>
                    </p:blipFill>
                    <p:spPr bwMode="auto">
                      <a:xfrm>
                        <a:off x="346075" y="1327150"/>
                        <a:ext cx="4752975" cy="1812925"/>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FFFFFF"/>
                                </a:gs>
                              </a:gsLst>
                              <a:lin ang="27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699" name="Rectangle 3"/>
          <p:cNvSpPr>
            <a:spLocks noGrp="1" noChangeArrowheads="1"/>
          </p:cNvSpPr>
          <p:nvPr>
            <p:ph type="title"/>
          </p:nvPr>
        </p:nvSpPr>
        <p:spPr>
          <a:xfrm>
            <a:off x="250825" y="905223"/>
            <a:ext cx="3600450" cy="363537"/>
          </a:xfrm>
        </p:spPr>
        <p:txBody>
          <a:bodyPr/>
          <a:lstStyle/>
          <a:p>
            <a:pPr algn="l">
              <a:lnSpc>
                <a:spcPct val="115000"/>
              </a:lnSpc>
            </a:pPr>
            <a:r>
              <a:rPr lang="zh-CN" altLang="zh-CN" sz="2800" dirty="0">
                <a:solidFill>
                  <a:schemeClr val="tx1"/>
                </a:solidFill>
                <a:latin typeface="华文行楷" pitchFamily="2" charset="-122"/>
                <a:ea typeface="华文行楷" pitchFamily="2" charset="-122"/>
              </a:rPr>
              <a:t>3</a:t>
            </a:r>
            <a:r>
              <a:rPr lang="en-US" altLang="zh-CN" sz="2800" dirty="0">
                <a:solidFill>
                  <a:schemeClr val="tx1"/>
                </a:solidFill>
                <a:latin typeface="华文行楷" pitchFamily="2" charset="-122"/>
                <a:ea typeface="华文行楷" pitchFamily="2" charset="-122"/>
              </a:rPr>
              <a:t>. </a:t>
            </a:r>
            <a:r>
              <a:rPr lang="zh-CN" altLang="zh-CN" sz="2800" dirty="0">
                <a:solidFill>
                  <a:schemeClr val="tx1"/>
                </a:solidFill>
                <a:latin typeface="华文行楷" pitchFamily="2" charset="-122"/>
                <a:ea typeface="华文行楷" pitchFamily="2" charset="-122"/>
              </a:rPr>
              <a:t>二极管的选择</a:t>
            </a:r>
          </a:p>
        </p:txBody>
      </p:sp>
      <p:graphicFrame>
        <p:nvGraphicFramePr>
          <p:cNvPr id="29700" name="Object 4"/>
          <p:cNvGraphicFramePr>
            <a:graphicFrameLocks noChangeAspect="1"/>
          </p:cNvGraphicFramePr>
          <p:nvPr/>
        </p:nvGraphicFramePr>
        <p:xfrm>
          <a:off x="5508625" y="1268413"/>
          <a:ext cx="3235325" cy="5105400"/>
        </p:xfrm>
        <a:graphic>
          <a:graphicData uri="http://schemas.openxmlformats.org/presentationml/2006/ole">
            <mc:AlternateContent xmlns:mc="http://schemas.openxmlformats.org/markup-compatibility/2006">
              <mc:Choice xmlns:v="urn:schemas-microsoft-com:vml" Requires="v">
                <p:oleObj spid="_x0000_s160786" name="Photo Editor 照片" r:id="rId5" imgW="11685714" imgH="17333333" progId="MSPhotoEd.3">
                  <p:embed/>
                </p:oleObj>
              </mc:Choice>
              <mc:Fallback>
                <p:oleObj name="Photo Editor 照片" r:id="rId5" imgW="11685714" imgH="17333333"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1268413"/>
                        <a:ext cx="3235325" cy="5105400"/>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FFFFFF"/>
                                </a:gs>
                              </a:gsLst>
                              <a:lin ang="27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5"/>
          <p:cNvGraphicFramePr>
            <a:graphicFrameLocks noChangeAspect="1"/>
          </p:cNvGraphicFramePr>
          <p:nvPr/>
        </p:nvGraphicFramePr>
        <p:xfrm>
          <a:off x="633413" y="3414713"/>
          <a:ext cx="1676400" cy="469900"/>
        </p:xfrm>
        <a:graphic>
          <a:graphicData uri="http://schemas.openxmlformats.org/presentationml/2006/ole">
            <mc:AlternateContent xmlns:mc="http://schemas.openxmlformats.org/markup-compatibility/2006">
              <mc:Choice xmlns:v="urn:schemas-microsoft-com:vml" Requires="v">
                <p:oleObj spid="_x0000_s160787" name="公式" r:id="rId7" imgW="901440" imgH="253800" progId="Equation.3">
                  <p:embed/>
                </p:oleObj>
              </mc:Choice>
              <mc:Fallback>
                <p:oleObj name="公式" r:id="rId7" imgW="901440" imgH="253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3413" y="3414713"/>
                        <a:ext cx="1676400" cy="469900"/>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29702" name="Object 6"/>
          <p:cNvGraphicFramePr>
            <a:graphicFrameLocks noChangeAspect="1"/>
          </p:cNvGraphicFramePr>
          <p:nvPr/>
        </p:nvGraphicFramePr>
        <p:xfrm>
          <a:off x="2536825" y="3173413"/>
          <a:ext cx="2944813" cy="900112"/>
        </p:xfrm>
        <a:graphic>
          <a:graphicData uri="http://schemas.openxmlformats.org/presentationml/2006/ole">
            <mc:AlternateContent xmlns:mc="http://schemas.openxmlformats.org/markup-compatibility/2006">
              <mc:Choice xmlns:v="urn:schemas-microsoft-com:vml" Requires="v">
                <p:oleObj spid="_x0000_s160788" name="公式" r:id="rId9" imgW="1498320" imgH="457200" progId="Equation.3">
                  <p:embed/>
                </p:oleObj>
              </mc:Choice>
              <mc:Fallback>
                <p:oleObj name="公式" r:id="rId9" imgW="1498320" imgH="457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36825" y="3173413"/>
                        <a:ext cx="2944813" cy="900112"/>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29703" name="Object 7"/>
          <p:cNvGraphicFramePr>
            <a:graphicFrameLocks noChangeAspect="1"/>
          </p:cNvGraphicFramePr>
          <p:nvPr/>
        </p:nvGraphicFramePr>
        <p:xfrm>
          <a:off x="1354138" y="4999038"/>
          <a:ext cx="2454275" cy="1462087"/>
        </p:xfrm>
        <a:graphic>
          <a:graphicData uri="http://schemas.openxmlformats.org/presentationml/2006/ole">
            <mc:AlternateContent xmlns:mc="http://schemas.openxmlformats.org/markup-compatibility/2006">
              <mc:Choice xmlns:v="urn:schemas-microsoft-com:vml" Requires="v">
                <p:oleObj spid="_x0000_s160789" name="Equation" r:id="rId11" imgW="1193760" imgH="711000" progId="Equation.3">
                  <p:embed/>
                </p:oleObj>
              </mc:Choice>
              <mc:Fallback>
                <p:oleObj name="Equation" r:id="rId11" imgW="1193760" imgH="7110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54138" y="4999038"/>
                        <a:ext cx="2454275" cy="1462087"/>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29704" name="Text Box 8"/>
          <p:cNvSpPr txBox="1">
            <a:spLocks noChangeArrowheads="1"/>
          </p:cNvSpPr>
          <p:nvPr/>
        </p:nvSpPr>
        <p:spPr bwMode="auto">
          <a:xfrm>
            <a:off x="708025" y="4087813"/>
            <a:ext cx="4648200" cy="118745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        </a:t>
            </a:r>
            <a:r>
              <a:rPr kumimoji="1" lang="zh-CN" altLang="en-US" sz="2400" b="1">
                <a:latin typeface="Times New Roman" pitchFamily="18" charset="0"/>
              </a:rPr>
              <a:t>考虑到电网电压波动范围为</a:t>
            </a:r>
            <a:r>
              <a:rPr kumimoji="1" lang="en-US" altLang="zh-CN" sz="2400" b="1">
                <a:latin typeface="Times New Roman" pitchFamily="18" charset="0"/>
              </a:rPr>
              <a:t>±10</a:t>
            </a:r>
            <a:r>
              <a:rPr kumimoji="1" lang="zh-CN" altLang="en-US" sz="2400" b="1">
                <a:latin typeface="Times New Roman" pitchFamily="18" charset="0"/>
              </a:rPr>
              <a:t>％，二极管的极限参数应满足： </a:t>
            </a:r>
          </a:p>
        </p:txBody>
      </p:sp>
      <p:sp>
        <p:nvSpPr>
          <p:cNvPr id="29705" name="AutoShape 9"/>
          <p:cNvSpPr>
            <a:spLocks/>
          </p:cNvSpPr>
          <p:nvPr/>
        </p:nvSpPr>
        <p:spPr bwMode="auto">
          <a:xfrm>
            <a:off x="4238625" y="4956175"/>
            <a:ext cx="1508125" cy="1554163"/>
          </a:xfrm>
          <a:prstGeom prst="borderCallout1">
            <a:avLst>
              <a:gd name="adj1" fmla="val 7356"/>
              <a:gd name="adj2" fmla="val -5051"/>
              <a:gd name="adj3" fmla="val 44435"/>
              <a:gd name="adj4" fmla="val -28949"/>
            </a:avLst>
          </a:prstGeom>
          <a:solidFill>
            <a:srgbClr val="FFFFCC"/>
          </a:solidFill>
          <a:ln w="19050">
            <a:solidFill>
              <a:srgbClr val="A50021"/>
            </a:solidFill>
            <a:miter lim="800000"/>
            <a:headEnd/>
            <a:tailEnd/>
          </a:ln>
          <a:effectLst/>
        </p:spPr>
        <p:txBody>
          <a:bodyPr/>
          <a:lstStyle/>
          <a:p>
            <a:pPr algn="ctr"/>
            <a:r>
              <a:rPr kumimoji="1" lang="zh-CN" altLang="en-US" sz="2400" b="1">
                <a:latin typeface="Times New Roman" pitchFamily="18" charset="0"/>
              </a:rPr>
              <a:t>与半波整流电路对二极管的要求相同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wipe(left)">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702"/>
                                        </p:tgtEl>
                                        <p:attrNameLst>
                                          <p:attrName>style.visibility</p:attrName>
                                        </p:attrNameLst>
                                      </p:cBhvr>
                                      <p:to>
                                        <p:strVal val="visible"/>
                                      </p:to>
                                    </p:set>
                                    <p:animEffect transition="in" filter="wipe(left)">
                                      <p:cBhvr>
                                        <p:cTn id="12" dur="500"/>
                                        <p:tgtEl>
                                          <p:spTgt spid="297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29704">
                                            <p:txEl>
                                              <p:pRg st="0" end="0"/>
                                            </p:txEl>
                                          </p:spTgt>
                                        </p:tgtEl>
                                        <p:attrNameLst>
                                          <p:attrName>style.visibility</p:attrName>
                                        </p:attrNameLst>
                                      </p:cBhvr>
                                      <p:to>
                                        <p:strVal val="visible"/>
                                      </p:to>
                                    </p:set>
                                    <p:animEffect transition="in" filter="wipe(up)">
                                      <p:cBhvr>
                                        <p:cTn id="17" dur="75"/>
                                        <p:tgtEl>
                                          <p:spTgt spid="2970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wipe(left)">
                                      <p:cBhvr>
                                        <p:cTn id="22" dur="500"/>
                                        <p:tgtEl>
                                          <p:spTgt spid="2970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build="p" autoUpdateAnimBg="0"/>
      <p:bldP spid="2970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476375" y="1989138"/>
            <a:ext cx="6140450" cy="782637"/>
          </a:xfrm>
        </p:spPr>
        <p:txBody>
          <a:bodyPr/>
          <a:lstStyle/>
          <a:p>
            <a:r>
              <a:rPr lang="en-US" altLang="zh-CN" sz="4000" dirty="0" smtClean="0">
                <a:latin typeface="华文行楷" pitchFamily="2" charset="-122"/>
                <a:ea typeface="华文行楷" pitchFamily="2" charset="-122"/>
              </a:rPr>
              <a:t>§</a:t>
            </a:r>
            <a:r>
              <a:rPr lang="en-US" altLang="zh-CN" sz="4000" dirty="0">
                <a:latin typeface="华文行楷" pitchFamily="2" charset="-122"/>
                <a:ea typeface="华文行楷" pitchFamily="2" charset="-122"/>
              </a:rPr>
              <a:t>9</a:t>
            </a:r>
            <a:r>
              <a:rPr lang="en-US" altLang="zh-CN" sz="4000" dirty="0" smtClean="0">
                <a:latin typeface="华文行楷" pitchFamily="2" charset="-122"/>
                <a:ea typeface="华文行楷" pitchFamily="2" charset="-122"/>
              </a:rPr>
              <a:t>.3  </a:t>
            </a:r>
            <a:r>
              <a:rPr lang="zh-CN" altLang="en-US" sz="4000" dirty="0">
                <a:latin typeface="华文行楷" pitchFamily="2" charset="-122"/>
                <a:ea typeface="华文行楷" pitchFamily="2" charset="-122"/>
              </a:rPr>
              <a:t>滤波电路</a:t>
            </a:r>
          </a:p>
        </p:txBody>
      </p:sp>
      <p:sp>
        <p:nvSpPr>
          <p:cNvPr id="90116" name="Rectangle 4">
            <a:hlinkClick r:id="rId2" action="ppaction://hlinksldjump"/>
          </p:cNvPr>
          <p:cNvSpPr>
            <a:spLocks noChangeArrowheads="1"/>
          </p:cNvSpPr>
          <p:nvPr/>
        </p:nvSpPr>
        <p:spPr bwMode="auto">
          <a:xfrm>
            <a:off x="2916238" y="3113088"/>
            <a:ext cx="3168650" cy="519112"/>
          </a:xfrm>
          <a:prstGeom prst="rect">
            <a:avLst/>
          </a:prstGeom>
          <a:noFill/>
          <a:ln w="9525">
            <a:noFill/>
            <a:miter lim="800000"/>
            <a:headEnd/>
            <a:tailEnd/>
          </a:ln>
          <a:effectLst/>
        </p:spPr>
        <p:txBody>
          <a:bodyPr>
            <a:spAutoFit/>
          </a:bodyPr>
          <a:lstStyle/>
          <a:p>
            <a:r>
              <a:rPr kumimoji="1" lang="zh-CN" altLang="zh-CN" sz="2800" b="1">
                <a:ea typeface="华文楷体" pitchFamily="2" charset="-122"/>
              </a:rPr>
              <a:t>一、电容滤波电路</a:t>
            </a:r>
            <a:endParaRPr kumimoji="1" lang="zh-CN" altLang="en-US" sz="2800" b="1">
              <a:ea typeface="华文楷体" pitchFamily="2" charset="-122"/>
            </a:endParaRPr>
          </a:p>
        </p:txBody>
      </p:sp>
      <p:sp>
        <p:nvSpPr>
          <p:cNvPr id="90117" name="Rectangle 5">
            <a:hlinkClick r:id="rId3" action="ppaction://hlinksldjump"/>
          </p:cNvPr>
          <p:cNvSpPr>
            <a:spLocks noChangeArrowheads="1"/>
          </p:cNvSpPr>
          <p:nvPr/>
        </p:nvSpPr>
        <p:spPr bwMode="auto">
          <a:xfrm>
            <a:off x="2916238" y="3833813"/>
            <a:ext cx="3028950" cy="519112"/>
          </a:xfrm>
          <a:prstGeom prst="rect">
            <a:avLst/>
          </a:prstGeom>
          <a:noFill/>
          <a:ln w="9525">
            <a:noFill/>
            <a:miter lim="800000"/>
            <a:headEnd/>
            <a:tailEnd/>
          </a:ln>
          <a:effectLst/>
        </p:spPr>
        <p:txBody>
          <a:bodyPr wrap="none">
            <a:spAutoFit/>
          </a:bodyPr>
          <a:lstStyle/>
          <a:p>
            <a:r>
              <a:rPr kumimoji="1" lang="zh-CN" altLang="zh-CN" sz="2800" b="1">
                <a:ea typeface="华文楷体" pitchFamily="2" charset="-122"/>
              </a:rPr>
              <a:t>二、电感滤波电路</a:t>
            </a:r>
            <a:endParaRPr kumimoji="1" lang="zh-CN" altLang="en-US" sz="2800" b="1">
              <a:ea typeface="华文楷体" pitchFamily="2" charset="-122"/>
            </a:endParaRPr>
          </a:p>
        </p:txBody>
      </p:sp>
      <p:sp>
        <p:nvSpPr>
          <p:cNvPr id="90118" name="Rectangle 6">
            <a:hlinkClick r:id="rId4" action="ppaction://hlinksldjump"/>
          </p:cNvPr>
          <p:cNvSpPr>
            <a:spLocks noChangeArrowheads="1"/>
          </p:cNvSpPr>
          <p:nvPr/>
        </p:nvSpPr>
        <p:spPr bwMode="auto">
          <a:xfrm>
            <a:off x="2916238" y="4508500"/>
            <a:ext cx="3168650" cy="519113"/>
          </a:xfrm>
          <a:prstGeom prst="rect">
            <a:avLst/>
          </a:prstGeom>
          <a:noFill/>
          <a:ln w="9525">
            <a:noFill/>
            <a:miter lim="800000"/>
            <a:headEnd/>
            <a:tailEnd/>
          </a:ln>
          <a:effectLst/>
        </p:spPr>
        <p:txBody>
          <a:bodyPr>
            <a:spAutoFit/>
          </a:bodyPr>
          <a:lstStyle/>
          <a:p>
            <a:r>
              <a:rPr kumimoji="1" lang="zh-CN" altLang="zh-CN" sz="2800" b="1">
                <a:ea typeface="华文楷体" pitchFamily="2" charset="-122"/>
              </a:rPr>
              <a:t>三、倍压整流电路</a:t>
            </a:r>
            <a:endParaRPr kumimoji="1" lang="zh-CN" altLang="en-US" sz="2800" b="1">
              <a:ea typeface="华文楷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79388" y="836613"/>
            <a:ext cx="4713287" cy="576262"/>
          </a:xfrm>
          <a:noFill/>
        </p:spPr>
        <p:txBody>
          <a:bodyPr/>
          <a:lstStyle/>
          <a:p>
            <a:pPr algn="l">
              <a:lnSpc>
                <a:spcPct val="80000"/>
              </a:lnSpc>
            </a:pPr>
            <a:r>
              <a:rPr lang="zh-CN" altLang="en-US" sz="3200">
                <a:ea typeface="华文行楷" pitchFamily="2" charset="-122"/>
              </a:rPr>
              <a:t>一、</a:t>
            </a:r>
            <a:r>
              <a:rPr kumimoji="1" lang="zh-CN" altLang="zh-CN" sz="3200">
                <a:solidFill>
                  <a:schemeClr val="tx1"/>
                </a:solidFill>
                <a:ea typeface="华文行楷" pitchFamily="2" charset="-122"/>
              </a:rPr>
              <a:t>电容</a:t>
            </a:r>
            <a:r>
              <a:rPr lang="zh-CN" altLang="en-US" sz="3200">
                <a:ea typeface="华文行楷" pitchFamily="2" charset="-122"/>
              </a:rPr>
              <a:t>滤波电路</a:t>
            </a:r>
            <a:endParaRPr lang="zh-CN" altLang="zh-CN" sz="3200">
              <a:ea typeface="华文行楷" pitchFamily="2" charset="-122"/>
            </a:endParaRPr>
          </a:p>
        </p:txBody>
      </p:sp>
      <p:graphicFrame>
        <p:nvGraphicFramePr>
          <p:cNvPr id="30723" name="Object 3"/>
          <p:cNvGraphicFramePr>
            <a:graphicFrameLocks noChangeAspect="1"/>
          </p:cNvGraphicFramePr>
          <p:nvPr/>
        </p:nvGraphicFramePr>
        <p:xfrm>
          <a:off x="395288" y="1844675"/>
          <a:ext cx="4178300" cy="1374775"/>
        </p:xfrm>
        <a:graphic>
          <a:graphicData uri="http://schemas.openxmlformats.org/presentationml/2006/ole">
            <mc:AlternateContent xmlns:mc="http://schemas.openxmlformats.org/markup-compatibility/2006">
              <mc:Choice xmlns:v="urn:schemas-microsoft-com:vml" Requires="v">
                <p:oleObj spid="_x0000_s161806" name="Photo Editor 照片" r:id="rId3" imgW="15080180" imgH="18895238" progId="MSPhotoEd.3">
                  <p:embed/>
                </p:oleObj>
              </mc:Choice>
              <mc:Fallback>
                <p:oleObj name="Photo Editor 照片" r:id="rId3" imgW="15080180" imgH="18895238"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b="73750"/>
                      <a:stretch>
                        <a:fillRect/>
                      </a:stretch>
                    </p:blipFill>
                    <p:spPr bwMode="auto">
                      <a:xfrm>
                        <a:off x="395288" y="1844675"/>
                        <a:ext cx="4178300" cy="1374775"/>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FFFFFF"/>
                                </a:gs>
                              </a:gsLst>
                              <a:lin ang="27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24" name="Object 4"/>
          <p:cNvGraphicFramePr>
            <a:graphicFrameLocks noChangeAspect="1"/>
          </p:cNvGraphicFramePr>
          <p:nvPr/>
        </p:nvGraphicFramePr>
        <p:xfrm>
          <a:off x="4651375" y="2070100"/>
          <a:ext cx="4038600" cy="1517650"/>
        </p:xfrm>
        <a:graphic>
          <a:graphicData uri="http://schemas.openxmlformats.org/presentationml/2006/ole">
            <mc:AlternateContent xmlns:mc="http://schemas.openxmlformats.org/markup-compatibility/2006">
              <mc:Choice xmlns:v="urn:schemas-microsoft-com:vml" Requires="v">
                <p:oleObj spid="_x0000_s161807" name="Photo Editor 照片" r:id="rId5" imgW="15080180" imgH="18895238" progId="MSPhotoEd.3">
                  <p:embed/>
                </p:oleObj>
              </mc:Choice>
              <mc:Fallback>
                <p:oleObj name="Photo Editor 照片" r:id="rId5" imgW="15080180" imgH="18895238" progId="MSPhotoEd.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t="31874" b="38126"/>
                      <a:stretch>
                        <a:fillRect/>
                      </a:stretch>
                    </p:blipFill>
                    <p:spPr bwMode="auto">
                      <a:xfrm>
                        <a:off x="4651375" y="2070100"/>
                        <a:ext cx="4038600" cy="1517650"/>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FFFFFF"/>
                                </a:gs>
                              </a:gsLst>
                              <a:lin ang="27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5" name="Text Box 5"/>
          <p:cNvSpPr txBox="1">
            <a:spLocks noChangeArrowheads="1"/>
          </p:cNvSpPr>
          <p:nvPr/>
        </p:nvSpPr>
        <p:spPr bwMode="auto">
          <a:xfrm>
            <a:off x="242888" y="3821113"/>
            <a:ext cx="6840537" cy="519112"/>
          </a:xfrm>
          <a:prstGeom prst="rect">
            <a:avLst/>
          </a:prstGeom>
          <a:noFill/>
          <a:ln w="9525">
            <a:noFill/>
            <a:miter lim="800000"/>
            <a:headEnd/>
            <a:tailEnd/>
          </a:ln>
          <a:effectLst/>
        </p:spPr>
        <p:txBody>
          <a:bodyPr anchor="ctr">
            <a:spAutoFit/>
          </a:bodyPr>
          <a:lstStyle/>
          <a:p>
            <a:pPr>
              <a:spcBef>
                <a:spcPct val="5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工作原理</a:t>
            </a:r>
          </a:p>
        </p:txBody>
      </p:sp>
      <p:graphicFrame>
        <p:nvGraphicFramePr>
          <p:cNvPr id="30726" name="Object 6"/>
          <p:cNvGraphicFramePr>
            <a:graphicFrameLocks noChangeAspect="1"/>
          </p:cNvGraphicFramePr>
          <p:nvPr/>
        </p:nvGraphicFramePr>
        <p:xfrm>
          <a:off x="387350" y="4356100"/>
          <a:ext cx="8050213" cy="492125"/>
        </p:xfrm>
        <a:graphic>
          <a:graphicData uri="http://schemas.openxmlformats.org/presentationml/2006/ole">
            <mc:AlternateContent xmlns:mc="http://schemas.openxmlformats.org/markup-compatibility/2006">
              <mc:Choice xmlns:v="urn:schemas-microsoft-com:vml" Requires="v">
                <p:oleObj spid="_x0000_s161808" name="公式" r:id="rId6" imgW="4127400" imgH="253800" progId="Equation.3">
                  <p:embed/>
                </p:oleObj>
              </mc:Choice>
              <mc:Fallback>
                <p:oleObj name="公式" r:id="rId6" imgW="4127400" imgH="25380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350" y="4356100"/>
                        <a:ext cx="8050213" cy="492125"/>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30727" name="Object 7"/>
          <p:cNvGraphicFramePr>
            <a:graphicFrameLocks noChangeAspect="1"/>
          </p:cNvGraphicFramePr>
          <p:nvPr/>
        </p:nvGraphicFramePr>
        <p:xfrm>
          <a:off x="387350" y="4859338"/>
          <a:ext cx="8480425" cy="487362"/>
        </p:xfrm>
        <a:graphic>
          <a:graphicData uri="http://schemas.openxmlformats.org/presentationml/2006/ole">
            <mc:AlternateContent xmlns:mc="http://schemas.openxmlformats.org/markup-compatibility/2006">
              <mc:Choice xmlns:v="urn:schemas-microsoft-com:vml" Requires="v">
                <p:oleObj spid="_x0000_s161809" name="公式" r:id="rId8" imgW="4394160" imgH="253800" progId="Equation.3">
                  <p:embed/>
                </p:oleObj>
              </mc:Choice>
              <mc:Fallback>
                <p:oleObj name="公式" r:id="rId8" imgW="4394160" imgH="2538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350" y="4859338"/>
                        <a:ext cx="8480425" cy="487362"/>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pSp>
        <p:nvGrpSpPr>
          <p:cNvPr id="2" name="Group 9"/>
          <p:cNvGrpSpPr>
            <a:grpSpLocks/>
          </p:cNvGrpSpPr>
          <p:nvPr/>
        </p:nvGrpSpPr>
        <p:grpSpPr bwMode="auto">
          <a:xfrm>
            <a:off x="4117975" y="1441450"/>
            <a:ext cx="1676400" cy="914400"/>
            <a:chOff x="2640" y="912"/>
            <a:chExt cx="1056" cy="576"/>
          </a:xfrm>
        </p:grpSpPr>
        <p:sp>
          <p:nvSpPr>
            <p:cNvPr id="30730" name="AutoShape 10"/>
            <p:cNvSpPr>
              <a:spLocks/>
            </p:cNvSpPr>
            <p:nvPr/>
          </p:nvSpPr>
          <p:spPr bwMode="auto">
            <a:xfrm>
              <a:off x="2640" y="912"/>
              <a:ext cx="444" cy="256"/>
            </a:xfrm>
            <a:prstGeom prst="borderCallout1">
              <a:avLst>
                <a:gd name="adj1" fmla="val 28125"/>
                <a:gd name="adj2" fmla="val 110810"/>
                <a:gd name="adj3" fmla="val 279690"/>
                <a:gd name="adj4" fmla="val 196847"/>
              </a:avLst>
            </a:prstGeom>
            <a:solidFill>
              <a:srgbClr val="CCFFFF"/>
            </a:solidFill>
            <a:ln w="9525">
              <a:solidFill>
                <a:srgbClr val="FF0000"/>
              </a:solidFill>
              <a:miter lim="800000"/>
              <a:headEnd/>
              <a:tailEnd/>
            </a:ln>
            <a:effectLst/>
          </p:spPr>
          <p:txBody>
            <a:bodyPr wrap="none" anchor="ctr">
              <a:spAutoFit/>
            </a:bodyPr>
            <a:lstStyle/>
            <a:p>
              <a:pPr algn="ctr"/>
              <a:r>
                <a:rPr kumimoji="1" lang="zh-CN" altLang="en-US" sz="2000" b="1">
                  <a:solidFill>
                    <a:srgbClr val="000000"/>
                  </a:solidFill>
                  <a:latin typeface="Times New Roman" pitchFamily="18" charset="0"/>
                </a:rPr>
                <a:t>充电</a:t>
              </a:r>
              <a:endParaRPr kumimoji="1" lang="zh-CN" altLang="en-US" sz="2400" b="1">
                <a:solidFill>
                  <a:srgbClr val="000000"/>
                </a:solidFill>
                <a:latin typeface="Times New Roman" pitchFamily="18" charset="0"/>
              </a:endParaRPr>
            </a:p>
          </p:txBody>
        </p:sp>
        <p:sp>
          <p:nvSpPr>
            <p:cNvPr id="30731" name="Line 11"/>
            <p:cNvSpPr>
              <a:spLocks noChangeShapeType="1"/>
            </p:cNvSpPr>
            <p:nvPr/>
          </p:nvSpPr>
          <p:spPr bwMode="auto">
            <a:xfrm flipH="1" flipV="1">
              <a:off x="3168" y="960"/>
              <a:ext cx="528" cy="528"/>
            </a:xfrm>
            <a:prstGeom prst="line">
              <a:avLst/>
            </a:prstGeom>
            <a:noFill/>
            <a:ln w="9525">
              <a:solidFill>
                <a:srgbClr val="FF0000"/>
              </a:solidFill>
              <a:round/>
              <a:headEnd/>
              <a:tailEnd/>
            </a:ln>
            <a:effectLst/>
          </p:spPr>
          <p:txBody>
            <a:bodyPr wrap="none" anchor="ctr"/>
            <a:lstStyle/>
            <a:p>
              <a:endParaRPr lang="zh-CN" altLang="en-US"/>
            </a:p>
          </p:txBody>
        </p:sp>
      </p:grpSp>
      <p:grpSp>
        <p:nvGrpSpPr>
          <p:cNvPr id="3" name="Group 12"/>
          <p:cNvGrpSpPr>
            <a:grpSpLocks/>
          </p:cNvGrpSpPr>
          <p:nvPr/>
        </p:nvGrpSpPr>
        <p:grpSpPr bwMode="auto">
          <a:xfrm>
            <a:off x="6022975" y="679450"/>
            <a:ext cx="2371725" cy="1828800"/>
            <a:chOff x="3888" y="0"/>
            <a:chExt cx="1494" cy="1152"/>
          </a:xfrm>
        </p:grpSpPr>
        <p:sp>
          <p:nvSpPr>
            <p:cNvPr id="30733" name="Line 13"/>
            <p:cNvSpPr>
              <a:spLocks noChangeShapeType="1"/>
            </p:cNvSpPr>
            <p:nvPr/>
          </p:nvSpPr>
          <p:spPr bwMode="auto">
            <a:xfrm flipV="1">
              <a:off x="3888" y="192"/>
              <a:ext cx="150" cy="960"/>
            </a:xfrm>
            <a:prstGeom prst="line">
              <a:avLst/>
            </a:prstGeom>
            <a:noFill/>
            <a:ln w="9525">
              <a:solidFill>
                <a:srgbClr val="FF0000"/>
              </a:solidFill>
              <a:round/>
              <a:headEnd/>
              <a:tailEnd/>
            </a:ln>
            <a:effectLst/>
          </p:spPr>
          <p:txBody>
            <a:bodyPr wrap="none" anchor="ctr"/>
            <a:lstStyle/>
            <a:p>
              <a:endParaRPr lang="zh-CN" altLang="en-US"/>
            </a:p>
          </p:txBody>
        </p:sp>
        <p:sp>
          <p:nvSpPr>
            <p:cNvPr id="30734" name="AutoShape 14"/>
            <p:cNvSpPr>
              <a:spLocks/>
            </p:cNvSpPr>
            <p:nvPr/>
          </p:nvSpPr>
          <p:spPr bwMode="auto">
            <a:xfrm>
              <a:off x="4080" y="0"/>
              <a:ext cx="1302" cy="448"/>
            </a:xfrm>
            <a:prstGeom prst="borderCallout1">
              <a:avLst>
                <a:gd name="adj1" fmla="val 16069"/>
                <a:gd name="adj2" fmla="val -3685"/>
                <a:gd name="adj3" fmla="val 239731"/>
                <a:gd name="adj4" fmla="val -25421"/>
              </a:avLst>
            </a:prstGeom>
            <a:solidFill>
              <a:srgbClr val="CCFFFF"/>
            </a:solidFill>
            <a:ln w="9525">
              <a:solidFill>
                <a:srgbClr val="FF0000"/>
              </a:solidFill>
              <a:miter lim="800000"/>
              <a:headEnd/>
              <a:tailEnd/>
            </a:ln>
            <a:effectLst/>
          </p:spPr>
          <p:txBody>
            <a:bodyPr anchor="ctr">
              <a:spAutoFit/>
            </a:bodyPr>
            <a:lstStyle/>
            <a:p>
              <a:pPr algn="ctr"/>
              <a:r>
                <a:rPr kumimoji="1" lang="zh-CN" altLang="en-US" sz="2000" b="1">
                  <a:solidFill>
                    <a:srgbClr val="000000"/>
                  </a:solidFill>
                  <a:latin typeface="Times New Roman" pitchFamily="18" charset="0"/>
                </a:rPr>
                <a:t>放电速度与正弦</a:t>
              </a:r>
            </a:p>
            <a:p>
              <a:pPr algn="ctr"/>
              <a:r>
                <a:rPr kumimoji="1" lang="zh-CN" altLang="en-US" sz="2000" b="1">
                  <a:solidFill>
                    <a:srgbClr val="000000"/>
                  </a:solidFill>
                  <a:latin typeface="Times New Roman" pitchFamily="18" charset="0"/>
                </a:rPr>
                <a:t>波下降速度相似</a:t>
              </a:r>
            </a:p>
          </p:txBody>
        </p:sp>
      </p:grpSp>
      <p:sp>
        <p:nvSpPr>
          <p:cNvPr id="30735" name="AutoShape 15"/>
          <p:cNvSpPr>
            <a:spLocks/>
          </p:cNvSpPr>
          <p:nvPr/>
        </p:nvSpPr>
        <p:spPr bwMode="auto">
          <a:xfrm>
            <a:off x="6784975" y="1517650"/>
            <a:ext cx="2070100" cy="406400"/>
          </a:xfrm>
          <a:prstGeom prst="borderCallout1">
            <a:avLst>
              <a:gd name="adj1" fmla="val 28125"/>
              <a:gd name="adj2" fmla="val -3681"/>
              <a:gd name="adj3" fmla="val 276954"/>
              <a:gd name="adj4" fmla="val -13958"/>
            </a:avLst>
          </a:prstGeom>
          <a:solidFill>
            <a:srgbClr val="CCFFFF"/>
          </a:solidFill>
          <a:ln w="9525">
            <a:solidFill>
              <a:srgbClr val="FF0000"/>
            </a:solidFill>
            <a:miter lim="800000"/>
            <a:headEnd/>
            <a:tailEnd/>
          </a:ln>
          <a:effectLst/>
        </p:spPr>
        <p:txBody>
          <a:bodyPr anchor="ctr">
            <a:spAutoFit/>
          </a:bodyPr>
          <a:lstStyle/>
          <a:p>
            <a:pPr algn="ctr"/>
            <a:r>
              <a:rPr kumimoji="1" lang="zh-CN" altLang="en-US" sz="2000" b="1">
                <a:solidFill>
                  <a:srgbClr val="000000"/>
                </a:solidFill>
                <a:latin typeface="Times New Roman" pitchFamily="18" charset="0"/>
              </a:rPr>
              <a:t>按指数规律下降</a:t>
            </a:r>
            <a:endParaRPr kumimoji="1" lang="zh-CN" altLang="en-US" sz="2400" b="1">
              <a:solidFill>
                <a:srgbClr val="000000"/>
              </a:solidFill>
              <a:latin typeface="Times New Roman" pitchFamily="18" charset="0"/>
            </a:endParaRPr>
          </a:p>
        </p:txBody>
      </p:sp>
      <p:sp>
        <p:nvSpPr>
          <p:cNvPr id="30736" name="Text Box 16"/>
          <p:cNvSpPr txBox="1">
            <a:spLocks noChangeArrowheads="1"/>
          </p:cNvSpPr>
          <p:nvPr/>
        </p:nvSpPr>
        <p:spPr bwMode="auto">
          <a:xfrm>
            <a:off x="962025" y="5651500"/>
            <a:ext cx="6481763"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rgbClr val="A50021"/>
                </a:solidFill>
                <a:latin typeface="Times New Roman" pitchFamily="18" charset="0"/>
              </a:rPr>
              <a:t>滤波后，输出电压平均值增大，脉动变小。</a:t>
            </a:r>
          </a:p>
        </p:txBody>
      </p:sp>
      <p:pic>
        <p:nvPicPr>
          <p:cNvPr id="30741" name="Picture 21" descr="Dz100302"/>
          <p:cNvPicPr>
            <a:picLocks noGrp="1" noChangeAspect="1" noChangeArrowheads="1"/>
          </p:cNvPicPr>
          <p:nvPr>
            <p:ph idx="1"/>
          </p:nvPr>
        </p:nvPicPr>
        <p:blipFill>
          <a:blip r:embed="rId10"/>
          <a:srcRect/>
          <a:stretch>
            <a:fillRect/>
          </a:stretch>
        </p:blipFill>
        <p:spPr>
          <a:xfrm>
            <a:off x="250825" y="3789363"/>
            <a:ext cx="4302125" cy="1765300"/>
          </a:xfrm>
          <a:noFill/>
          <a:ln/>
        </p:spPr>
      </p:pic>
      <p:sp>
        <p:nvSpPr>
          <p:cNvPr id="30742" name="Text Box 22"/>
          <p:cNvSpPr txBox="1">
            <a:spLocks noChangeArrowheads="1"/>
          </p:cNvSpPr>
          <p:nvPr/>
        </p:nvSpPr>
        <p:spPr bwMode="auto">
          <a:xfrm>
            <a:off x="4562475" y="3995738"/>
            <a:ext cx="4246563" cy="1363662"/>
          </a:xfrm>
          <a:prstGeom prst="rect">
            <a:avLst/>
          </a:prstGeom>
          <a:solidFill>
            <a:srgbClr val="FFFFCC"/>
          </a:solidFill>
          <a:ln w="9525">
            <a:solidFill>
              <a:srgbClr val="A50021"/>
            </a:solidFill>
            <a:miter lim="800000"/>
            <a:headEnd/>
            <a:tailEnd/>
          </a:ln>
          <a:effectLst/>
        </p:spPr>
        <p:txBody>
          <a:bodyPr>
            <a:spAutoFit/>
          </a:bodyPr>
          <a:lstStyle/>
          <a:p>
            <a:pPr>
              <a:lnSpc>
                <a:spcPct val="115000"/>
              </a:lnSpc>
              <a:spcBef>
                <a:spcPct val="50000"/>
              </a:spcBef>
            </a:pPr>
            <a:r>
              <a:rPr kumimoji="1" lang="en-US" altLang="zh-CN" sz="2400" b="1" i="1">
                <a:solidFill>
                  <a:srgbClr val="A50021"/>
                </a:solidFill>
                <a:latin typeface="Times New Roman" pitchFamily="18" charset="0"/>
              </a:rPr>
              <a:t>      </a:t>
            </a:r>
            <a:r>
              <a:rPr kumimoji="1" lang="en-US" altLang="zh-CN" sz="2400" b="1" i="1">
                <a:solidFill>
                  <a:schemeClr val="tx2"/>
                </a:solidFill>
                <a:latin typeface="Times New Roman" pitchFamily="18" charset="0"/>
              </a:rPr>
              <a:t>C </a:t>
            </a:r>
            <a:r>
              <a:rPr kumimoji="1" lang="zh-CN" altLang="zh-CN" sz="2400" b="1">
                <a:solidFill>
                  <a:schemeClr val="tx2"/>
                </a:solidFill>
                <a:latin typeface="Times New Roman" pitchFamily="18" charset="0"/>
              </a:rPr>
              <a:t>越大， </a:t>
            </a:r>
            <a:r>
              <a:rPr kumimoji="1" lang="en-US" altLang="zh-CN" sz="2400" b="1" i="1">
                <a:solidFill>
                  <a:schemeClr val="tx2"/>
                </a:solidFill>
                <a:latin typeface="Times New Roman" pitchFamily="18" charset="0"/>
              </a:rPr>
              <a:t>R</a:t>
            </a:r>
            <a:r>
              <a:rPr kumimoji="1" lang="en-US" altLang="zh-CN" sz="2400" b="1" baseline="-25000">
                <a:solidFill>
                  <a:schemeClr val="tx2"/>
                </a:solidFill>
                <a:latin typeface="Times New Roman" pitchFamily="18" charset="0"/>
              </a:rPr>
              <a:t>L</a:t>
            </a:r>
            <a:r>
              <a:rPr kumimoji="1" lang="zh-CN" altLang="zh-CN" sz="2400" b="1">
                <a:solidFill>
                  <a:schemeClr val="tx2"/>
                </a:solidFill>
                <a:latin typeface="Times New Roman" pitchFamily="18" charset="0"/>
              </a:rPr>
              <a:t>越大，</a:t>
            </a:r>
            <a:r>
              <a:rPr kumimoji="1" lang="en-US" altLang="zh-CN" sz="2400" b="1" i="1">
                <a:solidFill>
                  <a:schemeClr val="tx2"/>
                </a:solidFill>
                <a:latin typeface="Times New Roman" pitchFamily="18" charset="0"/>
              </a:rPr>
              <a:t>τ</a:t>
            </a:r>
            <a:r>
              <a:rPr kumimoji="1" lang="zh-CN" altLang="en-US" sz="2400" b="1">
                <a:solidFill>
                  <a:schemeClr val="tx2"/>
                </a:solidFill>
                <a:latin typeface="Times New Roman" pitchFamily="18" charset="0"/>
              </a:rPr>
              <a:t>越大，</a:t>
            </a:r>
            <a:r>
              <a:rPr kumimoji="1" lang="zh-CN" altLang="zh-CN" sz="2400" b="1">
                <a:solidFill>
                  <a:schemeClr val="tx2"/>
                </a:solidFill>
                <a:latin typeface="Times New Roman" pitchFamily="18" charset="0"/>
              </a:rPr>
              <a:t>放电越慢，曲线越平滑，脉动越小。</a:t>
            </a:r>
            <a:endParaRPr kumimoji="1" lang="zh-CN" altLang="en-US" sz="2400">
              <a:solidFill>
                <a:schemeClr val="tx2"/>
              </a:solidFill>
              <a:latin typeface="Times New Roman" pitchFamily="18" charset="0"/>
            </a:endParaRPr>
          </a:p>
        </p:txBody>
      </p:sp>
      <p:sp>
        <p:nvSpPr>
          <p:cNvPr id="30743" name="Text Box 23"/>
          <p:cNvSpPr txBox="1">
            <a:spLocks noChangeArrowheads="1"/>
          </p:cNvSpPr>
          <p:nvPr/>
        </p:nvSpPr>
        <p:spPr bwMode="auto">
          <a:xfrm>
            <a:off x="468313" y="3284538"/>
            <a:ext cx="3024187"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考虑整流电路的内阻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72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0726"/>
                                        </p:tgtEl>
                                        <p:attrNameLst>
                                          <p:attrName>style.visibility</p:attrName>
                                        </p:attrNameLst>
                                      </p:cBhvr>
                                      <p:to>
                                        <p:strVal val="visible"/>
                                      </p:to>
                                    </p:set>
                                    <p:animEffect transition="in" filter="wipe(left)">
                                      <p:cBhvr>
                                        <p:cTn id="16" dur="500"/>
                                        <p:tgtEl>
                                          <p:spTgt spid="307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0727"/>
                                        </p:tgtEl>
                                        <p:attrNameLst>
                                          <p:attrName>style.visibility</p:attrName>
                                        </p:attrNameLst>
                                      </p:cBhvr>
                                      <p:to>
                                        <p:strVal val="visible"/>
                                      </p:to>
                                    </p:set>
                                    <p:animEffect transition="in" filter="wipe(left)">
                                      <p:cBhvr>
                                        <p:cTn id="21" dur="500"/>
                                        <p:tgtEl>
                                          <p:spTgt spid="3072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724"/>
                                        </p:tgtEl>
                                        <p:attrNameLst>
                                          <p:attrName>style.visibility</p:attrName>
                                        </p:attrNameLst>
                                      </p:cBhvr>
                                      <p:to>
                                        <p:strVal val="visible"/>
                                      </p:to>
                                    </p:set>
                                    <p:animEffect transition="in" filter="blinds(horizontal)">
                                      <p:cBhvr>
                                        <p:cTn id="26" dur="500"/>
                                        <p:tgtEl>
                                          <p:spTgt spid="3072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7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736"/>
                                        </p:tgtEl>
                                        <p:attrNameLst>
                                          <p:attrName>style.visibility</p:attrName>
                                        </p:attrNameLst>
                                      </p:cBhvr>
                                      <p:to>
                                        <p:strVal val="visible"/>
                                      </p:to>
                                    </p:set>
                                    <p:animEffect transition="in" filter="wipe(left)">
                                      <p:cBhvr>
                                        <p:cTn id="43" dur="500"/>
                                        <p:tgtEl>
                                          <p:spTgt spid="307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074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741"/>
                                        </p:tgtEl>
                                        <p:attrNameLst>
                                          <p:attrName>style.visibility</p:attrName>
                                        </p:attrNameLst>
                                      </p:cBhvr>
                                      <p:to>
                                        <p:strVal val="visible"/>
                                      </p:to>
                                    </p:set>
                                    <p:animEffect transition="in" filter="wipe(left)">
                                      <p:cBhvr>
                                        <p:cTn id="52" dur="500"/>
                                        <p:tgtEl>
                                          <p:spTgt spid="3074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742"/>
                                        </p:tgtEl>
                                        <p:attrNameLst>
                                          <p:attrName>style.visibility</p:attrName>
                                        </p:attrNameLst>
                                      </p:cBhvr>
                                      <p:to>
                                        <p:strVal val="visible"/>
                                      </p:to>
                                    </p:set>
                                    <p:animEffect transition="in" filter="wipe(left)">
                                      <p:cBhvr>
                                        <p:cTn id="57" dur="500"/>
                                        <p:tgtEl>
                                          <p:spTgt spid="30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build="p" autoUpdateAnimBg="0"/>
      <p:bldP spid="30735" grpId="0" animBg="1" autoUpdateAnimBg="0"/>
      <p:bldP spid="30736" grpId="0" autoUpdateAnimBg="0"/>
      <p:bldP spid="30742" grpId="0" animBg="1"/>
      <p:bldP spid="307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79388" y="836613"/>
            <a:ext cx="7391400" cy="533400"/>
          </a:xfrm>
          <a:noFill/>
        </p:spPr>
        <p:txBody>
          <a:bodyPr/>
          <a:lstStyle/>
          <a:p>
            <a:pPr algn="l">
              <a:lnSpc>
                <a:spcPct val="80000"/>
              </a:lnSpc>
            </a:pPr>
            <a:r>
              <a:rPr lang="zh-CN" altLang="zh-CN" sz="2800">
                <a:solidFill>
                  <a:schemeClr val="tx1"/>
                </a:solidFill>
                <a:latin typeface="华文行楷" pitchFamily="2" charset="-122"/>
                <a:ea typeface="华文行楷" pitchFamily="2" charset="-122"/>
              </a:rPr>
              <a:t>2</a:t>
            </a:r>
            <a:r>
              <a:rPr lang="en-US" altLang="zh-CN" sz="2800">
                <a:solidFill>
                  <a:schemeClr val="tx1"/>
                </a:solidFill>
                <a:latin typeface="华文行楷" pitchFamily="2" charset="-122"/>
                <a:ea typeface="华文行楷" pitchFamily="2" charset="-122"/>
              </a:rPr>
              <a:t>. </a:t>
            </a:r>
            <a:r>
              <a:rPr lang="zh-CN" altLang="zh-CN" sz="2800">
                <a:solidFill>
                  <a:schemeClr val="tx1"/>
                </a:solidFill>
                <a:latin typeface="华文行楷" pitchFamily="2" charset="-122"/>
                <a:ea typeface="华文行楷" pitchFamily="2" charset="-122"/>
              </a:rPr>
              <a:t>二极管的导通角</a:t>
            </a:r>
          </a:p>
        </p:txBody>
      </p:sp>
      <p:graphicFrame>
        <p:nvGraphicFramePr>
          <p:cNvPr id="31747" name="Object 3"/>
          <p:cNvGraphicFramePr>
            <a:graphicFrameLocks noChangeAspect="1"/>
          </p:cNvGraphicFramePr>
          <p:nvPr/>
        </p:nvGraphicFramePr>
        <p:xfrm>
          <a:off x="1179513" y="1389063"/>
          <a:ext cx="3429000" cy="3040062"/>
        </p:xfrm>
        <a:graphic>
          <a:graphicData uri="http://schemas.openxmlformats.org/presentationml/2006/ole">
            <mc:AlternateContent xmlns:mc="http://schemas.openxmlformats.org/markup-compatibility/2006">
              <mc:Choice xmlns:v="urn:schemas-microsoft-com:vml" Requires="v">
                <p:oleObj spid="_x0000_s162824" name="Photo Editor 照片" r:id="rId3" imgW="12460439" imgH="11923810" progId="MSPhotoEd.3">
                  <p:embed/>
                </p:oleObj>
              </mc:Choice>
              <mc:Fallback>
                <p:oleObj name="Photo Editor 照片" r:id="rId3" imgW="12460439" imgH="11923810"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b="7373"/>
                      <a:stretch>
                        <a:fillRect/>
                      </a:stretch>
                    </p:blipFill>
                    <p:spPr bwMode="auto">
                      <a:xfrm>
                        <a:off x="1179513" y="1389063"/>
                        <a:ext cx="3429000" cy="3040062"/>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FFFFFF"/>
                                </a:gs>
                              </a:gsLst>
                              <a:lin ang="27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8" name="AutoShape 4"/>
          <p:cNvSpPr>
            <a:spLocks/>
          </p:cNvSpPr>
          <p:nvPr/>
        </p:nvSpPr>
        <p:spPr bwMode="auto">
          <a:xfrm>
            <a:off x="722313" y="4665663"/>
            <a:ext cx="1077912" cy="490537"/>
          </a:xfrm>
          <a:prstGeom prst="borderCallout1">
            <a:avLst>
              <a:gd name="adj1" fmla="val 23301"/>
              <a:gd name="adj2" fmla="val 107069"/>
              <a:gd name="adj3" fmla="val -46278"/>
              <a:gd name="adj4" fmla="val 112222"/>
            </a:avLst>
          </a:prstGeom>
          <a:solidFill>
            <a:srgbClr val="FFFFCC"/>
          </a:solidFill>
          <a:ln w="19050">
            <a:solidFill>
              <a:srgbClr val="FF0000"/>
            </a:solidFill>
            <a:miter lim="800000"/>
            <a:headEnd/>
            <a:tailEnd/>
          </a:ln>
          <a:effectLst/>
        </p:spPr>
        <p:txBody>
          <a:bodyPr/>
          <a:lstStyle/>
          <a:p>
            <a:pPr algn="ctr"/>
            <a:r>
              <a:rPr kumimoji="1" lang="zh-CN" altLang="en-US" sz="2000" b="1">
                <a:solidFill>
                  <a:srgbClr val="000000"/>
                </a:solidFill>
                <a:latin typeface="Times New Roman" pitchFamily="18" charset="0"/>
              </a:rPr>
              <a:t>导通角</a:t>
            </a:r>
          </a:p>
        </p:txBody>
      </p:sp>
      <p:graphicFrame>
        <p:nvGraphicFramePr>
          <p:cNvPr id="31749" name="Object 5"/>
          <p:cNvGraphicFramePr>
            <a:graphicFrameLocks noChangeAspect="1"/>
          </p:cNvGraphicFramePr>
          <p:nvPr/>
        </p:nvGraphicFramePr>
        <p:xfrm>
          <a:off x="2627313" y="4437063"/>
          <a:ext cx="4419600" cy="1493837"/>
        </p:xfrm>
        <a:graphic>
          <a:graphicData uri="http://schemas.openxmlformats.org/presentationml/2006/ole">
            <mc:AlternateContent xmlns:mc="http://schemas.openxmlformats.org/markup-compatibility/2006">
              <mc:Choice xmlns:v="urn:schemas-microsoft-com:vml" Requires="v">
                <p:oleObj spid="_x0000_s162825" name="Equation" r:id="rId5" imgW="2323800" imgH="787320" progId="Equation.3">
                  <p:embed/>
                </p:oleObj>
              </mc:Choice>
              <mc:Fallback>
                <p:oleObj name="Equation" r:id="rId5" imgW="2323800" imgH="7873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437063"/>
                        <a:ext cx="4419600" cy="1493837"/>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31750" name="Text Box 6"/>
          <p:cNvSpPr txBox="1">
            <a:spLocks noChangeArrowheads="1"/>
          </p:cNvSpPr>
          <p:nvPr/>
        </p:nvSpPr>
        <p:spPr bwMode="auto">
          <a:xfrm>
            <a:off x="4837113" y="1846263"/>
            <a:ext cx="3911600" cy="1844675"/>
          </a:xfrm>
          <a:prstGeom prst="rect">
            <a:avLst/>
          </a:prstGeom>
          <a:noFill/>
          <a:ln w="9525">
            <a:noFill/>
            <a:miter lim="800000"/>
            <a:headEnd/>
            <a:tailEnd/>
          </a:ln>
          <a:effectLst/>
        </p:spPr>
        <p:txBody>
          <a:bodyPr>
            <a:spAutoFit/>
          </a:bodyPr>
          <a:lstStyle/>
          <a:p>
            <a:pPr>
              <a:lnSpc>
                <a:spcPct val="120000"/>
              </a:lnSpc>
            </a:pPr>
            <a:r>
              <a:rPr kumimoji="1" lang="en-US" altLang="zh-CN" sz="2400" b="1">
                <a:latin typeface="Times New Roman" pitchFamily="18" charset="0"/>
              </a:rPr>
              <a:t>    </a:t>
            </a:r>
            <a:r>
              <a:rPr kumimoji="1" lang="zh-CN" altLang="en-US" sz="2400" b="1">
                <a:latin typeface="Times New Roman" pitchFamily="18" charset="0"/>
              </a:rPr>
              <a:t>无滤波电容时</a:t>
            </a:r>
            <a:r>
              <a:rPr kumimoji="1" lang="en-US" altLang="zh-CN" sz="2400" b="1" i="1">
                <a:latin typeface="Times New Roman" pitchFamily="18" charset="0"/>
                <a:cs typeface="Times New Roman" pitchFamily="18" charset="0"/>
              </a:rPr>
              <a:t>θ</a:t>
            </a:r>
            <a:r>
              <a:rPr kumimoji="1" lang="zh-CN" altLang="en-US" sz="2400" b="1">
                <a:latin typeface="Times New Roman" pitchFamily="18" charset="0"/>
              </a:rPr>
              <a:t>＝</a:t>
            </a:r>
            <a:r>
              <a:rPr kumimoji="1" lang="en-US" altLang="zh-CN" sz="2400" b="1">
                <a:latin typeface="Times New Roman" pitchFamily="18" charset="0"/>
                <a:cs typeface="Times New Roman" pitchFamily="18" charset="0"/>
              </a:rPr>
              <a:t>π</a:t>
            </a:r>
            <a:r>
              <a:rPr kumimoji="1" lang="zh-CN" altLang="en-US" sz="2400" b="1">
                <a:latin typeface="Times New Roman" pitchFamily="18" charset="0"/>
              </a:rPr>
              <a:t>。</a:t>
            </a:r>
          </a:p>
          <a:p>
            <a:pPr>
              <a:lnSpc>
                <a:spcPct val="120000"/>
              </a:lnSpc>
            </a:pPr>
            <a:r>
              <a:rPr kumimoji="1" lang="zh-CN" altLang="en-US" sz="2400" b="1">
                <a:latin typeface="Times New Roman" pitchFamily="18" charset="0"/>
              </a:rPr>
              <a:t>    有滤波电容时</a:t>
            </a:r>
            <a:r>
              <a:rPr kumimoji="1" lang="en-US" altLang="zh-CN" sz="2400" b="1" i="1">
                <a:latin typeface="Times New Roman" pitchFamily="18" charset="0"/>
                <a:cs typeface="Times New Roman" pitchFamily="18" charset="0"/>
              </a:rPr>
              <a:t>θ </a:t>
            </a:r>
            <a:r>
              <a:rPr kumimoji="1" lang="en-US" altLang="zh-CN" sz="2400" b="1">
                <a:latin typeface="Times New Roman" pitchFamily="18" charset="0"/>
              </a:rPr>
              <a:t>&lt; </a:t>
            </a:r>
            <a:r>
              <a:rPr kumimoji="1" lang="en-US" altLang="zh-CN" sz="2400" b="1">
                <a:latin typeface="Times New Roman" pitchFamily="18" charset="0"/>
                <a:cs typeface="Times New Roman" pitchFamily="18" charset="0"/>
              </a:rPr>
              <a:t>π</a:t>
            </a:r>
            <a:r>
              <a:rPr kumimoji="1" lang="zh-CN" altLang="en-US" sz="2400" b="1">
                <a:latin typeface="Times New Roman" pitchFamily="18" charset="0"/>
              </a:rPr>
              <a:t>，且二极管平均电流增大，故其峰值很大！</a:t>
            </a:r>
          </a:p>
        </p:txBody>
      </p:sp>
      <p:sp>
        <p:nvSpPr>
          <p:cNvPr id="31751" name="Text Box 7"/>
          <p:cNvSpPr txBox="1">
            <a:spLocks noChangeArrowheads="1"/>
          </p:cNvSpPr>
          <p:nvPr/>
        </p:nvSpPr>
        <p:spPr bwMode="auto">
          <a:xfrm>
            <a:off x="1484313" y="6037263"/>
            <a:ext cx="5791200" cy="457200"/>
          </a:xfrm>
          <a:prstGeom prst="rect">
            <a:avLst/>
          </a:prstGeom>
          <a:noFill/>
          <a:ln w="9525">
            <a:noFill/>
            <a:miter lim="800000"/>
            <a:headEnd/>
            <a:tailEnd/>
          </a:ln>
          <a:effectLst/>
        </p:spPr>
        <p:txBody>
          <a:bodyPr>
            <a:spAutoFit/>
          </a:bodyPr>
          <a:lstStyle/>
          <a:p>
            <a:pPr>
              <a:spcBef>
                <a:spcPct val="50000"/>
              </a:spcBef>
            </a:pPr>
            <a:r>
              <a:rPr kumimoji="1" lang="en-US" altLang="zh-CN" sz="2400" b="1" i="1">
                <a:solidFill>
                  <a:srgbClr val="A50021"/>
                </a:solidFill>
                <a:latin typeface="Times New Roman" pitchFamily="18" charset="0"/>
                <a:cs typeface="Times New Roman" pitchFamily="18" charset="0"/>
              </a:rPr>
              <a:t>θ</a:t>
            </a:r>
            <a:r>
              <a:rPr lang="zh-CN" altLang="en-US" sz="2400" b="1">
                <a:solidFill>
                  <a:srgbClr val="A50021"/>
                </a:solidFill>
              </a:rPr>
              <a:t>小到一定程度，难于选择二极管！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wipe(left)">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174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750">
                                            <p:txEl>
                                              <p:pRg st="0" end="0"/>
                                            </p:txEl>
                                          </p:spTgt>
                                        </p:tgtEl>
                                        <p:attrNameLst>
                                          <p:attrName>style.visibility</p:attrName>
                                        </p:attrNameLst>
                                      </p:cBhvr>
                                      <p:to>
                                        <p:strVal val="visible"/>
                                      </p:to>
                                    </p:set>
                                    <p:animEffect transition="in" filter="wipe(left)">
                                      <p:cBhvr>
                                        <p:cTn id="16" dur="500"/>
                                        <p:tgtEl>
                                          <p:spTgt spid="3175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750">
                                            <p:txEl>
                                              <p:pRg st="1" end="1"/>
                                            </p:txEl>
                                          </p:spTgt>
                                        </p:tgtEl>
                                        <p:attrNameLst>
                                          <p:attrName>style.visibility</p:attrName>
                                        </p:attrNameLst>
                                      </p:cBhvr>
                                      <p:to>
                                        <p:strVal val="visible"/>
                                      </p:to>
                                    </p:set>
                                    <p:animEffect transition="in" filter="wipe(left)">
                                      <p:cBhvr>
                                        <p:cTn id="21" dur="500"/>
                                        <p:tgtEl>
                                          <p:spTgt spid="3175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1749"/>
                                        </p:tgtEl>
                                        <p:attrNameLst>
                                          <p:attrName>style.visibility</p:attrName>
                                        </p:attrNameLst>
                                      </p:cBhvr>
                                      <p:to>
                                        <p:strVal val="visible"/>
                                      </p:to>
                                    </p:set>
                                    <p:animEffect transition="in" filter="wipe(left)">
                                      <p:cBhvr>
                                        <p:cTn id="26" dur="500"/>
                                        <p:tgtEl>
                                          <p:spTgt spid="3174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751">
                                            <p:txEl>
                                              <p:pRg st="0" end="0"/>
                                            </p:txEl>
                                          </p:spTgt>
                                        </p:tgtEl>
                                        <p:attrNameLst>
                                          <p:attrName>style.visibility</p:attrName>
                                        </p:attrNameLst>
                                      </p:cBhvr>
                                      <p:to>
                                        <p:strVal val="visible"/>
                                      </p:to>
                                    </p:set>
                                    <p:animEffect transition="in" filter="wipe(left)">
                                      <p:cBhvr>
                                        <p:cTn id="31" dur="500"/>
                                        <p:tgtEl>
                                          <p:spTgt spid="317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autoUpdateAnimBg="0"/>
      <p:bldP spid="31750" grpId="0" build="p" autoUpdateAnimBg="0"/>
      <p:bldP spid="3175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p:cNvGraphicFramePr>
            <a:graphicFrameLocks noChangeAspect="1"/>
          </p:cNvGraphicFramePr>
          <p:nvPr>
            <p:extLst>
              <p:ext uri="{D42A27DB-BD31-4B8C-83A1-F6EECF244321}">
                <p14:modId xmlns:p14="http://schemas.microsoft.com/office/powerpoint/2010/main" val="1168101295"/>
              </p:ext>
            </p:extLst>
          </p:nvPr>
        </p:nvGraphicFramePr>
        <p:xfrm>
          <a:off x="1619250" y="3402608"/>
          <a:ext cx="4724400" cy="788987"/>
        </p:xfrm>
        <a:graphic>
          <a:graphicData uri="http://schemas.openxmlformats.org/presentationml/2006/ole">
            <mc:AlternateContent xmlns:mc="http://schemas.openxmlformats.org/markup-compatibility/2006">
              <mc:Choice xmlns:v="urn:schemas-microsoft-com:vml" Requires="v">
                <p:oleObj spid="_x0000_s163851" name="公式" r:id="rId3" imgW="2349360" imgH="393480" progId="Equation.3">
                  <p:embed/>
                </p:oleObj>
              </mc:Choice>
              <mc:Fallback>
                <p:oleObj name="公式" r:id="rId3" imgW="234936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402608"/>
                        <a:ext cx="4724400" cy="788987"/>
                      </a:xfrm>
                      <a:prstGeom prst="rect">
                        <a:avLst/>
                      </a:prstGeom>
                      <a:solidFill>
                        <a:srgbClr val="66FFFF"/>
                      </a:solidFill>
                      <a:ln w="9525">
                        <a:solidFill>
                          <a:srgbClr val="FF0000"/>
                        </a:solidFill>
                        <a:miter lim="800000"/>
                        <a:headEnd/>
                        <a:tailEnd/>
                      </a:ln>
                    </p:spPr>
                  </p:pic>
                </p:oleObj>
              </mc:Fallback>
            </mc:AlternateContent>
          </a:graphicData>
        </a:graphic>
      </p:graphicFrame>
      <p:graphicFrame>
        <p:nvGraphicFramePr>
          <p:cNvPr id="32771" name="Object 3"/>
          <p:cNvGraphicFramePr>
            <a:graphicFrameLocks noChangeAspect="1"/>
          </p:cNvGraphicFramePr>
          <p:nvPr>
            <p:extLst>
              <p:ext uri="{D42A27DB-BD31-4B8C-83A1-F6EECF244321}">
                <p14:modId xmlns:p14="http://schemas.microsoft.com/office/powerpoint/2010/main" val="183872244"/>
              </p:ext>
            </p:extLst>
          </p:nvPr>
        </p:nvGraphicFramePr>
        <p:xfrm>
          <a:off x="1619250" y="4267795"/>
          <a:ext cx="3581400" cy="485775"/>
        </p:xfrm>
        <a:graphic>
          <a:graphicData uri="http://schemas.openxmlformats.org/presentationml/2006/ole">
            <mc:AlternateContent xmlns:mc="http://schemas.openxmlformats.org/markup-compatibility/2006">
              <mc:Choice xmlns:v="urn:schemas-microsoft-com:vml" Requires="v">
                <p:oleObj spid="_x0000_s163852" name="公式" r:id="rId5" imgW="1765080" imgH="241200" progId="Equation.3">
                  <p:embed/>
                </p:oleObj>
              </mc:Choice>
              <mc:Fallback>
                <p:oleObj name="公式" r:id="rId5" imgW="176508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267795"/>
                        <a:ext cx="3581400" cy="485775"/>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32772" name="Text Box 4"/>
          <p:cNvSpPr txBox="1">
            <a:spLocks noChangeArrowheads="1"/>
          </p:cNvSpPr>
          <p:nvPr/>
        </p:nvSpPr>
        <p:spPr bwMode="auto">
          <a:xfrm>
            <a:off x="838200" y="5375870"/>
            <a:ext cx="7478216" cy="933450"/>
          </a:xfrm>
          <a:prstGeom prst="rect">
            <a:avLst/>
          </a:prstGeom>
          <a:noFill/>
          <a:ln w="9525">
            <a:noFill/>
            <a:miter lim="800000"/>
            <a:headEnd/>
            <a:tailEnd/>
          </a:ln>
          <a:effectLst/>
        </p:spPr>
        <p:txBody>
          <a:bodyPr wrap="square" anchor="ctr">
            <a:spAutoFit/>
          </a:bodyPr>
          <a:lstStyle/>
          <a:p>
            <a:pPr>
              <a:lnSpc>
                <a:spcPct val="115000"/>
              </a:lnSpc>
            </a:pPr>
            <a:r>
              <a:rPr kumimoji="1" lang="en-US" altLang="zh-CN" sz="2400" dirty="0">
                <a:latin typeface="Times New Roman" pitchFamily="18" charset="0"/>
              </a:rPr>
              <a:t>    </a:t>
            </a:r>
            <a:r>
              <a:rPr kumimoji="1" lang="en-US" altLang="zh-CN" sz="2400" dirty="0" smtClean="0">
                <a:latin typeface="Times New Roman" pitchFamily="18" charset="0"/>
              </a:rPr>
              <a:t>    </a:t>
            </a:r>
            <a:r>
              <a:rPr kumimoji="1" lang="zh-CN" altLang="en-US" sz="2400" b="1" dirty="0" smtClean="0">
                <a:solidFill>
                  <a:srgbClr val="A50021"/>
                </a:solidFill>
                <a:latin typeface="Times New Roman" pitchFamily="18" charset="0"/>
              </a:rPr>
              <a:t>简单易行</a:t>
            </a:r>
            <a:r>
              <a:rPr kumimoji="1" lang="zh-CN" altLang="en-US" sz="2400" b="1" dirty="0">
                <a:solidFill>
                  <a:srgbClr val="A50021"/>
                </a:solidFill>
                <a:latin typeface="Times New Roman" pitchFamily="18" charset="0"/>
              </a:rPr>
              <a:t>，</a:t>
            </a:r>
            <a:r>
              <a:rPr kumimoji="1" lang="en-US" altLang="zh-CN" sz="2400" b="1" i="1" dirty="0">
                <a:solidFill>
                  <a:srgbClr val="A50021"/>
                </a:solidFill>
                <a:latin typeface="Times New Roman" pitchFamily="18" charset="0"/>
              </a:rPr>
              <a:t>U</a:t>
            </a:r>
            <a:r>
              <a:rPr kumimoji="1" lang="en-US" altLang="zh-CN" sz="2400" b="1" baseline="-25000" dirty="0">
                <a:solidFill>
                  <a:srgbClr val="A50021"/>
                </a:solidFill>
                <a:latin typeface="Times New Roman" pitchFamily="18" charset="0"/>
              </a:rPr>
              <a:t>O</a:t>
            </a:r>
            <a:r>
              <a:rPr kumimoji="1" lang="zh-CN" altLang="en-US" sz="2400" b="1" baseline="-25000" dirty="0">
                <a:solidFill>
                  <a:srgbClr val="A50021"/>
                </a:solidFill>
                <a:latin typeface="Times New Roman" pitchFamily="18" charset="0"/>
              </a:rPr>
              <a:t>（</a:t>
            </a:r>
            <a:r>
              <a:rPr kumimoji="1" lang="en-US" altLang="zh-CN" sz="2400" b="1" baseline="-25000" dirty="0">
                <a:solidFill>
                  <a:srgbClr val="A50021"/>
                </a:solidFill>
                <a:latin typeface="Times New Roman" pitchFamily="18" charset="0"/>
              </a:rPr>
              <a:t>AV</a:t>
            </a:r>
            <a:r>
              <a:rPr kumimoji="1" lang="zh-CN" altLang="en-US" sz="2400" b="1" baseline="-25000" dirty="0">
                <a:solidFill>
                  <a:srgbClr val="A50021"/>
                </a:solidFill>
                <a:latin typeface="Times New Roman" pitchFamily="18" charset="0"/>
              </a:rPr>
              <a:t>）</a:t>
            </a:r>
            <a:r>
              <a:rPr kumimoji="1" lang="zh-CN" altLang="en-US" sz="2400" b="1" dirty="0">
                <a:solidFill>
                  <a:srgbClr val="A50021"/>
                </a:solidFill>
                <a:latin typeface="Times New Roman" pitchFamily="18" charset="0"/>
              </a:rPr>
              <a:t>高，</a:t>
            </a:r>
            <a:r>
              <a:rPr kumimoji="1" lang="en-US" altLang="zh-CN" sz="2400" b="1" i="1" dirty="0">
                <a:solidFill>
                  <a:srgbClr val="A50021"/>
                </a:solidFill>
                <a:latin typeface="Times New Roman" pitchFamily="18" charset="0"/>
              </a:rPr>
              <a:t>C </a:t>
            </a:r>
            <a:r>
              <a:rPr kumimoji="1" lang="zh-CN" altLang="zh-CN" sz="2400" b="1" dirty="0">
                <a:solidFill>
                  <a:srgbClr val="A50021"/>
                </a:solidFill>
                <a:latin typeface="Times New Roman" pitchFamily="18" charset="0"/>
              </a:rPr>
              <a:t>足够大时</a:t>
            </a:r>
            <a:r>
              <a:rPr kumimoji="1" lang="zh-CN" altLang="en-US" sz="2400" b="1" dirty="0">
                <a:solidFill>
                  <a:srgbClr val="A50021"/>
                </a:solidFill>
                <a:latin typeface="Times New Roman" pitchFamily="18" charset="0"/>
              </a:rPr>
              <a:t>交流分量较小；不适于大电流负载。</a:t>
            </a:r>
          </a:p>
        </p:txBody>
      </p:sp>
      <p:sp>
        <p:nvSpPr>
          <p:cNvPr id="32773" name="Rectangle 5"/>
          <p:cNvSpPr>
            <a:spLocks noGrp="1" noChangeArrowheads="1"/>
          </p:cNvSpPr>
          <p:nvPr>
            <p:ph type="title"/>
          </p:nvPr>
        </p:nvSpPr>
        <p:spPr>
          <a:xfrm>
            <a:off x="228600" y="883568"/>
            <a:ext cx="7772400" cy="457200"/>
          </a:xfrm>
        </p:spPr>
        <p:txBody>
          <a:bodyPr/>
          <a:lstStyle/>
          <a:p>
            <a:pPr algn="l"/>
            <a:r>
              <a:rPr lang="en-US" altLang="zh-CN" sz="2800" dirty="0">
                <a:solidFill>
                  <a:schemeClr val="tx1"/>
                </a:solidFill>
                <a:latin typeface="华文行楷" pitchFamily="2" charset="-122"/>
                <a:ea typeface="华文行楷" pitchFamily="2" charset="-122"/>
              </a:rPr>
              <a:t>3. </a:t>
            </a:r>
            <a:r>
              <a:rPr lang="zh-CN" altLang="en-US" sz="2800" dirty="0">
                <a:solidFill>
                  <a:schemeClr val="tx1"/>
                </a:solidFill>
                <a:latin typeface="华文行楷" pitchFamily="2" charset="-122"/>
                <a:ea typeface="华文行楷" pitchFamily="2" charset="-122"/>
              </a:rPr>
              <a:t>电容的选择及</a:t>
            </a:r>
            <a:r>
              <a:rPr lang="en-US" altLang="zh-CN" sz="2800" b="1" i="1" dirty="0">
                <a:solidFill>
                  <a:schemeClr val="tx1"/>
                </a:solidFill>
                <a:latin typeface="Times New Roman" panose="02020603050405020304" pitchFamily="18" charset="0"/>
                <a:cs typeface="Times New Roman" panose="02020603050405020304" pitchFamily="18" charset="0"/>
              </a:rPr>
              <a:t>U</a:t>
            </a:r>
            <a:r>
              <a:rPr lang="en-US" altLang="zh-CN" sz="2800" b="1" baseline="-25000" dirty="0">
                <a:solidFill>
                  <a:schemeClr val="tx1"/>
                </a:solidFill>
                <a:latin typeface="Times New Roman" panose="02020603050405020304" pitchFamily="18" charset="0"/>
                <a:cs typeface="Times New Roman" panose="02020603050405020304" pitchFamily="18" charset="0"/>
              </a:rPr>
              <a:t>O</a:t>
            </a:r>
            <a:r>
              <a:rPr lang="zh-CN" altLang="en-US" sz="2800" b="1" baseline="-25000" dirty="0">
                <a:solidFill>
                  <a:schemeClr val="tx1"/>
                </a:solidFill>
                <a:latin typeface="Times New Roman" panose="02020603050405020304" pitchFamily="18" charset="0"/>
                <a:cs typeface="Times New Roman" panose="02020603050405020304" pitchFamily="18" charset="0"/>
              </a:rPr>
              <a:t>（</a:t>
            </a:r>
            <a:r>
              <a:rPr lang="en-US" altLang="zh-CN" sz="2800" b="1" baseline="-25000" dirty="0">
                <a:solidFill>
                  <a:schemeClr val="tx1"/>
                </a:solidFill>
                <a:latin typeface="Times New Roman" panose="02020603050405020304" pitchFamily="18" charset="0"/>
                <a:cs typeface="Times New Roman" panose="02020603050405020304" pitchFamily="18" charset="0"/>
              </a:rPr>
              <a:t>AV</a:t>
            </a:r>
            <a:r>
              <a:rPr lang="zh-CN" altLang="en-US" sz="2800" b="1" baseline="-25000" dirty="0">
                <a:solidFill>
                  <a:schemeClr val="tx1"/>
                </a:solidFill>
                <a:latin typeface="Times New Roman" panose="02020603050405020304" pitchFamily="18" charset="0"/>
                <a:cs typeface="Times New Roman" panose="02020603050405020304" pitchFamily="18" charset="0"/>
              </a:rPr>
              <a:t>）</a:t>
            </a:r>
            <a:r>
              <a:rPr lang="zh-CN" altLang="zh-CN" sz="2800" dirty="0">
                <a:solidFill>
                  <a:schemeClr val="tx1"/>
                </a:solidFill>
                <a:latin typeface="Times New Roman" panose="02020603050405020304" pitchFamily="18" charset="0"/>
                <a:ea typeface="华文行楷" pitchFamily="2" charset="-122"/>
                <a:cs typeface="Times New Roman" panose="02020603050405020304" pitchFamily="18" charset="0"/>
              </a:rPr>
              <a:t>的</a:t>
            </a:r>
            <a:r>
              <a:rPr lang="zh-CN" altLang="zh-CN" sz="2800" dirty="0">
                <a:solidFill>
                  <a:schemeClr val="tx1"/>
                </a:solidFill>
                <a:ea typeface="华文行楷" pitchFamily="2" charset="-122"/>
              </a:rPr>
              <a:t>估算</a:t>
            </a:r>
            <a:endParaRPr lang="zh-CN" altLang="en-US" sz="2800" dirty="0">
              <a:solidFill>
                <a:schemeClr val="tx1"/>
              </a:solidFill>
              <a:ea typeface="华文行楷" pitchFamily="2" charset="-122"/>
            </a:endParaRPr>
          </a:p>
        </p:txBody>
      </p:sp>
      <p:graphicFrame>
        <p:nvGraphicFramePr>
          <p:cNvPr id="32774" name="Object 6"/>
          <p:cNvGraphicFramePr>
            <a:graphicFrameLocks noChangeAspect="1"/>
          </p:cNvGraphicFramePr>
          <p:nvPr>
            <p:extLst>
              <p:ext uri="{D42A27DB-BD31-4B8C-83A1-F6EECF244321}">
                <p14:modId xmlns:p14="http://schemas.microsoft.com/office/powerpoint/2010/main" val="38168228"/>
              </p:ext>
            </p:extLst>
          </p:nvPr>
        </p:nvGraphicFramePr>
        <p:xfrm>
          <a:off x="2339975" y="1530945"/>
          <a:ext cx="4392613" cy="1743075"/>
        </p:xfrm>
        <a:graphic>
          <a:graphicData uri="http://schemas.openxmlformats.org/presentationml/2006/ole">
            <mc:AlternateContent xmlns:mc="http://schemas.openxmlformats.org/markup-compatibility/2006">
              <mc:Choice xmlns:v="urn:schemas-microsoft-com:vml" Requires="v">
                <p:oleObj spid="_x0000_s163853" name="Photo Editor 照片" r:id="rId7" imgW="13800000" imgH="5477640" progId="MSPhotoEd.3">
                  <p:embed/>
                </p:oleObj>
              </mc:Choice>
              <mc:Fallback>
                <p:oleObj name="Photo Editor 照片" r:id="rId7" imgW="13800000" imgH="5477640" progId="MSPhotoEd.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1530945"/>
                        <a:ext cx="4392613"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5" name="Text Box 7"/>
          <p:cNvSpPr txBox="1">
            <a:spLocks noChangeArrowheads="1"/>
          </p:cNvSpPr>
          <p:nvPr/>
        </p:nvSpPr>
        <p:spPr bwMode="auto">
          <a:xfrm>
            <a:off x="250825" y="4915495"/>
            <a:ext cx="3635375" cy="519113"/>
          </a:xfrm>
          <a:prstGeom prst="rect">
            <a:avLst/>
          </a:prstGeom>
          <a:noFill/>
          <a:ln w="9525">
            <a:noFill/>
            <a:miter lim="800000"/>
            <a:headEnd/>
            <a:tailEnd/>
          </a:ln>
          <a:effectLst/>
        </p:spPr>
        <p:txBody>
          <a:bodyPr anchor="ctr">
            <a:spAutoFit/>
          </a:bodyPr>
          <a:lstStyle/>
          <a:p>
            <a:pPr>
              <a:spcBef>
                <a:spcPct val="50000"/>
              </a:spcBef>
            </a:pPr>
            <a:r>
              <a:rPr kumimoji="1" lang="en-US" altLang="zh-CN" sz="2800">
                <a:latin typeface="华文行楷" pitchFamily="2" charset="-122"/>
                <a:ea typeface="华文行楷" pitchFamily="2" charset="-122"/>
              </a:rPr>
              <a:t>4. </a:t>
            </a:r>
            <a:r>
              <a:rPr kumimoji="1" lang="zh-CN" altLang="en-US" sz="2800">
                <a:latin typeface="华文行楷" pitchFamily="2" charset="-122"/>
                <a:ea typeface="华文行楷" pitchFamily="2" charset="-122"/>
              </a:rPr>
              <a:t>优缺点</a:t>
            </a:r>
          </a:p>
        </p:txBody>
      </p:sp>
      <p:sp>
        <p:nvSpPr>
          <p:cNvPr id="32776" name="AutoShape 8"/>
          <p:cNvSpPr>
            <a:spLocks/>
          </p:cNvSpPr>
          <p:nvPr/>
        </p:nvSpPr>
        <p:spPr bwMode="auto">
          <a:xfrm>
            <a:off x="684213" y="1459508"/>
            <a:ext cx="1651000" cy="835025"/>
          </a:xfrm>
          <a:prstGeom prst="borderCallout1">
            <a:avLst>
              <a:gd name="adj1" fmla="val 13690"/>
              <a:gd name="adj2" fmla="val 104616"/>
              <a:gd name="adj3" fmla="val 70343"/>
              <a:gd name="adj4" fmla="val 215194"/>
            </a:avLst>
          </a:prstGeom>
          <a:solidFill>
            <a:srgbClr val="FFFFCC"/>
          </a:solidFill>
          <a:ln w="19050">
            <a:solidFill>
              <a:srgbClr val="FF0000"/>
            </a:solidFill>
            <a:miter lim="800000"/>
            <a:headEnd/>
            <a:tailEnd/>
          </a:ln>
          <a:effectLst/>
        </p:spPr>
        <p:txBody>
          <a:bodyPr/>
          <a:lstStyle/>
          <a:p>
            <a:pPr algn="ctr"/>
            <a:r>
              <a:rPr kumimoji="1" lang="zh-CN" altLang="en-US" sz="2400" b="1">
                <a:latin typeface="Times New Roman" pitchFamily="18" charset="0"/>
              </a:rPr>
              <a:t>整流桥的简化画法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2776"/>
                                        </p:tgtEl>
                                        <p:attrNameLst>
                                          <p:attrName>style.visibility</p:attrName>
                                        </p:attrNameLst>
                                      </p:cBhvr>
                                      <p:to>
                                        <p:strVal val="visible"/>
                                      </p:to>
                                    </p:set>
                                    <p:animEffect transition="in" filter="wipe(right)">
                                      <p:cBhvr>
                                        <p:cTn id="7" dur="500"/>
                                        <p:tgtEl>
                                          <p:spTgt spid="327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70"/>
                                        </p:tgtEl>
                                        <p:attrNameLst>
                                          <p:attrName>style.visibility</p:attrName>
                                        </p:attrNameLst>
                                      </p:cBhvr>
                                      <p:to>
                                        <p:strVal val="visible"/>
                                      </p:to>
                                    </p:set>
                                    <p:animEffect transition="in" filter="wipe(left)">
                                      <p:cBhvr>
                                        <p:cTn id="12" dur="500"/>
                                        <p:tgtEl>
                                          <p:spTgt spid="327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71"/>
                                        </p:tgtEl>
                                        <p:attrNameLst>
                                          <p:attrName>style.visibility</p:attrName>
                                        </p:attrNameLst>
                                      </p:cBhvr>
                                      <p:to>
                                        <p:strVal val="visible"/>
                                      </p:to>
                                    </p:set>
                                    <p:animEffect transition="in" filter="wipe(left)">
                                      <p:cBhvr>
                                        <p:cTn id="17" dur="500"/>
                                        <p:tgtEl>
                                          <p:spTgt spid="327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5">
                                            <p:txEl>
                                              <p:pRg st="0" end="0"/>
                                            </p:txEl>
                                          </p:spTgt>
                                        </p:tgtEl>
                                        <p:attrNameLst>
                                          <p:attrName>style.visibility</p:attrName>
                                        </p:attrNameLst>
                                      </p:cBhvr>
                                      <p:to>
                                        <p:strVal val="visible"/>
                                      </p:to>
                                    </p:set>
                                    <p:animEffect transition="in" filter="wipe(left)">
                                      <p:cBhvr>
                                        <p:cTn id="22" dur="500"/>
                                        <p:tgtEl>
                                          <p:spTgt spid="3277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2">
                                            <p:txEl>
                                              <p:pRg st="0" end="0"/>
                                            </p:txEl>
                                          </p:spTgt>
                                        </p:tgtEl>
                                        <p:attrNameLst>
                                          <p:attrName>style.visibility</p:attrName>
                                        </p:attrNameLst>
                                      </p:cBhvr>
                                      <p:to>
                                        <p:strVal val="visible"/>
                                      </p:to>
                                    </p:set>
                                    <p:animEffect transition="in" filter="wipe(left)">
                                      <p:cBhvr>
                                        <p:cTn id="27" dur="500"/>
                                        <p:tgtEl>
                                          <p:spTgt spid="327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autoUpdateAnimBg="0"/>
      <p:bldP spid="32775" grpId="0" build="p" autoUpdateAnimBg="0"/>
      <p:bldP spid="327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9388" y="836613"/>
            <a:ext cx="3960812" cy="504825"/>
          </a:xfrm>
        </p:spPr>
        <p:txBody>
          <a:bodyPr/>
          <a:lstStyle/>
          <a:p>
            <a:pPr algn="l">
              <a:lnSpc>
                <a:spcPct val="115000"/>
              </a:lnSpc>
            </a:pPr>
            <a:r>
              <a:rPr lang="zh-CN" altLang="en-US" sz="3200">
                <a:solidFill>
                  <a:schemeClr val="tx1"/>
                </a:solidFill>
                <a:latin typeface="华文行楷" pitchFamily="2" charset="-122"/>
                <a:ea typeface="华文行楷" pitchFamily="2" charset="-122"/>
              </a:rPr>
              <a:t>二、</a:t>
            </a:r>
            <a:r>
              <a:rPr lang="zh-CN" altLang="zh-CN" sz="3200">
                <a:solidFill>
                  <a:schemeClr val="tx1"/>
                </a:solidFill>
                <a:latin typeface="华文行楷" pitchFamily="2" charset="-122"/>
                <a:ea typeface="华文行楷" pitchFamily="2" charset="-122"/>
              </a:rPr>
              <a:t>电感滤波电路</a:t>
            </a:r>
          </a:p>
        </p:txBody>
      </p:sp>
      <p:graphicFrame>
        <p:nvGraphicFramePr>
          <p:cNvPr id="33795" name="Object 3"/>
          <p:cNvGraphicFramePr>
            <a:graphicFrameLocks noChangeAspect="1"/>
          </p:cNvGraphicFramePr>
          <p:nvPr/>
        </p:nvGraphicFramePr>
        <p:xfrm>
          <a:off x="684213" y="1425575"/>
          <a:ext cx="4800600" cy="1677988"/>
        </p:xfrm>
        <a:graphic>
          <a:graphicData uri="http://schemas.openxmlformats.org/presentationml/2006/ole">
            <mc:AlternateContent xmlns:mc="http://schemas.openxmlformats.org/markup-compatibility/2006">
              <mc:Choice xmlns:v="urn:schemas-microsoft-com:vml" Requires="v">
                <p:oleObj spid="_x0000_s164878" name="Photo Editor 照片" r:id="rId3" imgW="16009524" imgH="5590476" progId="MSPhotoEd.3">
                  <p:embed/>
                </p:oleObj>
              </mc:Choice>
              <mc:Fallback>
                <p:oleObj name="Photo Editor 照片" r:id="rId3" imgW="16009524" imgH="5590476"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425575"/>
                        <a:ext cx="4800600" cy="1677988"/>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FFFFFF"/>
                                </a:gs>
                              </a:gsLst>
                              <a:lin ang="27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Text Box 4"/>
          <p:cNvSpPr txBox="1">
            <a:spLocks noChangeArrowheads="1"/>
          </p:cNvSpPr>
          <p:nvPr/>
        </p:nvSpPr>
        <p:spPr bwMode="auto">
          <a:xfrm>
            <a:off x="228600" y="2996952"/>
            <a:ext cx="8915400" cy="1774825"/>
          </a:xfrm>
          <a:prstGeom prst="rect">
            <a:avLst/>
          </a:prstGeom>
          <a:noFill/>
          <a:ln w="9525">
            <a:noFill/>
            <a:miter lim="800000"/>
            <a:headEnd/>
            <a:tailEnd/>
          </a:ln>
          <a:effectLst/>
        </p:spPr>
        <p:txBody>
          <a:bodyPr anchor="ctr">
            <a:spAutoFit/>
          </a:bodyPr>
          <a:lstStyle/>
          <a:p>
            <a:pPr>
              <a:lnSpc>
                <a:spcPct val="115000"/>
              </a:lnSpc>
            </a:pPr>
            <a:r>
              <a:rPr kumimoji="1" lang="en-US" altLang="zh-CN" sz="2400" b="1" dirty="0">
                <a:latin typeface="Times New Roman" pitchFamily="18" charset="0"/>
              </a:rPr>
              <a:t>    </a:t>
            </a:r>
            <a:r>
              <a:rPr kumimoji="1" lang="zh-CN" altLang="zh-CN" sz="2400" b="1" dirty="0">
                <a:latin typeface="Times New Roman" pitchFamily="18" charset="0"/>
              </a:rPr>
              <a:t>当回路电流减小时，感生电动势的方向阻止电流的减小，从而增大二极管的导通角。</a:t>
            </a:r>
            <a:endParaRPr kumimoji="1" lang="zh-CN" altLang="en-US" sz="2400" b="1" i="1" dirty="0">
              <a:latin typeface="Times New Roman" pitchFamily="18" charset="0"/>
            </a:endParaRPr>
          </a:p>
          <a:p>
            <a:pPr>
              <a:lnSpc>
                <a:spcPct val="115000"/>
              </a:lnSpc>
            </a:pPr>
            <a:r>
              <a:rPr kumimoji="1" lang="zh-CN" altLang="en-US" sz="2400" b="1" dirty="0">
                <a:latin typeface="Times New Roman" pitchFamily="18" charset="0"/>
              </a:rPr>
              <a:t>    电感对直流分量的电抗为线圈电阻，对交流分量的感抗为</a:t>
            </a:r>
            <a:r>
              <a:rPr kumimoji="1" lang="en-US" altLang="zh-CN" sz="2400" b="1" i="1" dirty="0" err="1">
                <a:latin typeface="Times New Roman" pitchFamily="18" charset="0"/>
              </a:rPr>
              <a:t>ωL</a:t>
            </a:r>
            <a:r>
              <a:rPr kumimoji="1" lang="zh-CN" altLang="en-US" sz="2400" b="1" dirty="0">
                <a:latin typeface="Times New Roman" pitchFamily="18" charset="0"/>
              </a:rPr>
              <a:t>。 </a:t>
            </a:r>
          </a:p>
        </p:txBody>
      </p:sp>
      <p:graphicFrame>
        <p:nvGraphicFramePr>
          <p:cNvPr id="33797" name="Object 5"/>
          <p:cNvGraphicFramePr>
            <a:graphicFrameLocks noChangeAspect="1"/>
          </p:cNvGraphicFramePr>
          <p:nvPr/>
        </p:nvGraphicFramePr>
        <p:xfrm>
          <a:off x="1219200" y="4724400"/>
          <a:ext cx="6492875" cy="850900"/>
        </p:xfrm>
        <a:graphic>
          <a:graphicData uri="http://schemas.openxmlformats.org/presentationml/2006/ole">
            <mc:AlternateContent xmlns:mc="http://schemas.openxmlformats.org/markup-compatibility/2006">
              <mc:Choice xmlns:v="urn:schemas-microsoft-com:vml" Requires="v">
                <p:oleObj spid="_x0000_s164879" name="Equation" r:id="rId5" imgW="3276360" imgH="431640" progId="Equation.3">
                  <p:embed/>
                </p:oleObj>
              </mc:Choice>
              <mc:Fallback>
                <p:oleObj name="Equation" r:id="rId5" imgW="327636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724400"/>
                        <a:ext cx="6492875" cy="850900"/>
                      </a:xfrm>
                      <a:prstGeom prst="rect">
                        <a:avLst/>
                      </a:prstGeom>
                      <a:solidFill>
                        <a:srgbClr val="66FFFF"/>
                      </a:solidFill>
                      <a:ln w="9525">
                        <a:solidFill>
                          <a:srgbClr val="A50021"/>
                        </a:solidFill>
                        <a:miter lim="800000"/>
                        <a:headEnd/>
                        <a:tailEnd/>
                      </a:ln>
                    </p:spPr>
                  </p:pic>
                </p:oleObj>
              </mc:Fallback>
            </mc:AlternateContent>
          </a:graphicData>
        </a:graphic>
      </p:graphicFrame>
      <p:graphicFrame>
        <p:nvGraphicFramePr>
          <p:cNvPr id="33798" name="Object 6"/>
          <p:cNvGraphicFramePr>
            <a:graphicFrameLocks noChangeAspect="1"/>
          </p:cNvGraphicFramePr>
          <p:nvPr/>
        </p:nvGraphicFramePr>
        <p:xfrm>
          <a:off x="1219200" y="5638800"/>
          <a:ext cx="5486400" cy="873125"/>
        </p:xfrm>
        <a:graphic>
          <a:graphicData uri="http://schemas.openxmlformats.org/presentationml/2006/ole">
            <mc:AlternateContent xmlns:mc="http://schemas.openxmlformats.org/markup-compatibility/2006">
              <mc:Choice xmlns:v="urn:schemas-microsoft-com:vml" Requires="v">
                <p:oleObj spid="_x0000_s164880" name="公式" r:id="rId7" imgW="2958840" imgH="469800" progId="Equation.3">
                  <p:embed/>
                </p:oleObj>
              </mc:Choice>
              <mc:Fallback>
                <p:oleObj name="公式" r:id="rId7" imgW="2958840" imgH="4698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638800"/>
                        <a:ext cx="5486400" cy="873125"/>
                      </a:xfrm>
                      <a:prstGeom prst="rect">
                        <a:avLst/>
                      </a:prstGeom>
                      <a:solidFill>
                        <a:srgbClr val="66FFFF"/>
                      </a:solidFill>
                      <a:ln w="9525">
                        <a:solidFill>
                          <a:srgbClr val="FF0000"/>
                        </a:solidFill>
                        <a:miter lim="800000"/>
                        <a:headEnd/>
                        <a:tailEnd/>
                      </a:ln>
                    </p:spPr>
                  </p:pic>
                </p:oleObj>
              </mc:Fallback>
            </mc:AlternateContent>
          </a:graphicData>
        </a:graphic>
      </p:graphicFrame>
      <p:graphicFrame>
        <p:nvGraphicFramePr>
          <p:cNvPr id="33799" name="Object 7"/>
          <p:cNvGraphicFramePr>
            <a:graphicFrameLocks noChangeAspect="1"/>
          </p:cNvGraphicFramePr>
          <p:nvPr/>
        </p:nvGraphicFramePr>
        <p:xfrm>
          <a:off x="5561013" y="1654175"/>
          <a:ext cx="2971800" cy="1111250"/>
        </p:xfrm>
        <a:graphic>
          <a:graphicData uri="http://schemas.openxmlformats.org/presentationml/2006/ole">
            <mc:AlternateContent xmlns:mc="http://schemas.openxmlformats.org/markup-compatibility/2006">
              <mc:Choice xmlns:v="urn:schemas-microsoft-com:vml" Requires="v">
                <p:oleObj spid="_x0000_s164881" name="公式" r:id="rId9" imgW="1422360" imgH="533160" progId="Equation.3">
                  <p:embed/>
                </p:oleObj>
              </mc:Choice>
              <mc:Fallback>
                <p:oleObj name="公式" r:id="rId9" imgW="1422360" imgH="5331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61013" y="1654175"/>
                        <a:ext cx="2971800" cy="1111250"/>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33800" name="AutoShape 8"/>
          <p:cNvSpPr>
            <a:spLocks/>
          </p:cNvSpPr>
          <p:nvPr/>
        </p:nvSpPr>
        <p:spPr bwMode="auto">
          <a:xfrm>
            <a:off x="3779838" y="836613"/>
            <a:ext cx="2717800" cy="484187"/>
          </a:xfrm>
          <a:prstGeom prst="borderCallout1">
            <a:avLst>
              <a:gd name="adj1" fmla="val 23606"/>
              <a:gd name="adj2" fmla="val 102806"/>
              <a:gd name="adj3" fmla="val 158361"/>
              <a:gd name="adj4" fmla="val 120444"/>
            </a:avLst>
          </a:prstGeom>
          <a:solidFill>
            <a:srgbClr val="FFFFCC"/>
          </a:solidFill>
          <a:ln w="19050">
            <a:solidFill>
              <a:srgbClr val="FF0000"/>
            </a:solidFill>
            <a:miter lim="800000"/>
            <a:headEnd/>
            <a:tailEnd/>
          </a:ln>
          <a:effectLst/>
        </p:spPr>
        <p:txBody>
          <a:bodyPr/>
          <a:lstStyle/>
          <a:p>
            <a:pPr algn="ctr"/>
            <a:r>
              <a:rPr kumimoji="1" lang="zh-CN" altLang="en-US" sz="2400" b="1">
                <a:latin typeface="Times New Roman" pitchFamily="18" charset="0"/>
              </a:rPr>
              <a:t>适于大电流负载！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animEffect transition="in" filter="wipe(left)">
                                      <p:cBhvr>
                                        <p:cTn id="7" dur="500"/>
                                        <p:tgtEl>
                                          <p:spTgt spid="33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6">
                                            <p:txEl>
                                              <p:pRg st="1" end="1"/>
                                            </p:txEl>
                                          </p:spTgt>
                                        </p:tgtEl>
                                        <p:attrNameLst>
                                          <p:attrName>style.visibility</p:attrName>
                                        </p:attrNameLst>
                                      </p:cBhvr>
                                      <p:to>
                                        <p:strVal val="visible"/>
                                      </p:to>
                                    </p:set>
                                    <p:animEffect transition="in" filter="wipe(left)">
                                      <p:cBhvr>
                                        <p:cTn id="12" dur="500"/>
                                        <p:tgtEl>
                                          <p:spTgt spid="33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797"/>
                                        </p:tgtEl>
                                        <p:attrNameLst>
                                          <p:attrName>style.visibility</p:attrName>
                                        </p:attrNameLst>
                                      </p:cBhvr>
                                      <p:to>
                                        <p:strVal val="visible"/>
                                      </p:to>
                                    </p:set>
                                    <p:animEffect transition="in" filter="wipe(left)">
                                      <p:cBhvr>
                                        <p:cTn id="17" dur="500"/>
                                        <p:tgtEl>
                                          <p:spTgt spid="337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wipe(left)">
                                      <p:cBhvr>
                                        <p:cTn id="22" dur="500"/>
                                        <p:tgtEl>
                                          <p:spTgt spid="337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799"/>
                                        </p:tgtEl>
                                        <p:attrNameLst>
                                          <p:attrName>style.visibility</p:attrName>
                                        </p:attrNameLst>
                                      </p:cBhvr>
                                      <p:to>
                                        <p:strVal val="visible"/>
                                      </p:to>
                                    </p:set>
                                    <p:animEffect transition="in" filter="wipe(left)">
                                      <p:cBhvr>
                                        <p:cTn id="27" dur="500"/>
                                        <p:tgtEl>
                                          <p:spTgt spid="3379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3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p:bldP spid="3380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0825" y="959768"/>
            <a:ext cx="4495800" cy="381000"/>
          </a:xfrm>
        </p:spPr>
        <p:txBody>
          <a:bodyPr/>
          <a:lstStyle/>
          <a:p>
            <a:pPr algn="l">
              <a:lnSpc>
                <a:spcPct val="115000"/>
              </a:lnSpc>
            </a:pPr>
            <a:r>
              <a:rPr lang="zh-CN" altLang="en-US" sz="2800" dirty="0">
                <a:solidFill>
                  <a:schemeClr val="tx1"/>
                </a:solidFill>
                <a:latin typeface="华文行楷" pitchFamily="2" charset="-122"/>
                <a:ea typeface="华文行楷" pitchFamily="2" charset="-122"/>
              </a:rPr>
              <a:t>三、倍压整流电路</a:t>
            </a:r>
          </a:p>
        </p:txBody>
      </p:sp>
      <p:graphicFrame>
        <p:nvGraphicFramePr>
          <p:cNvPr id="34819" name="Object 3"/>
          <p:cNvGraphicFramePr>
            <a:graphicFrameLocks noChangeAspect="1"/>
          </p:cNvGraphicFramePr>
          <p:nvPr/>
        </p:nvGraphicFramePr>
        <p:xfrm>
          <a:off x="2057400" y="1466850"/>
          <a:ext cx="4191000" cy="1857375"/>
        </p:xfrm>
        <a:graphic>
          <a:graphicData uri="http://schemas.openxmlformats.org/presentationml/2006/ole">
            <mc:AlternateContent xmlns:mc="http://schemas.openxmlformats.org/markup-compatibility/2006">
              <mc:Choice xmlns:v="urn:schemas-microsoft-com:vml" Requires="v">
                <p:oleObj spid="_x0000_s165929" name="Photo Editor 照片" r:id="rId3" imgW="12933333" imgH="5733333" progId="MSPhotoEd.3">
                  <p:embed/>
                </p:oleObj>
              </mc:Choice>
              <mc:Fallback>
                <p:oleObj name="Photo Editor 照片" r:id="rId3" imgW="12933333" imgH="5733333"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466850"/>
                        <a:ext cx="4191000" cy="185737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FFFFFF"/>
                                </a:gs>
                              </a:gsLst>
                              <a:lin ang="27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Text Box 4"/>
          <p:cNvSpPr txBox="1">
            <a:spLocks noChangeArrowheads="1"/>
          </p:cNvSpPr>
          <p:nvPr/>
        </p:nvSpPr>
        <p:spPr bwMode="auto">
          <a:xfrm>
            <a:off x="685800" y="3752850"/>
            <a:ext cx="7620000" cy="457200"/>
          </a:xfrm>
          <a:prstGeom prst="rect">
            <a:avLst/>
          </a:prstGeom>
          <a:noFill/>
          <a:ln w="9525">
            <a:noFill/>
            <a:miter lim="800000"/>
            <a:headEnd/>
            <a:tailEnd/>
          </a:ln>
          <a:effectLst/>
        </p:spPr>
        <p:txBody>
          <a:bodyPr anchor="ctr">
            <a:spAutoFit/>
          </a:bodyPr>
          <a:lstStyle/>
          <a:p>
            <a:pPr>
              <a:spcBef>
                <a:spcPct val="50000"/>
              </a:spcBef>
            </a:pPr>
            <a:r>
              <a:rPr kumimoji="1" lang="zh-CN" altLang="en-US" sz="2400" b="1">
                <a:latin typeface="Times New Roman" pitchFamily="18" charset="0"/>
              </a:rPr>
              <a:t>分析时的两个要点：设①负载开路，②电路进入稳态。</a:t>
            </a:r>
          </a:p>
        </p:txBody>
      </p:sp>
      <p:grpSp>
        <p:nvGrpSpPr>
          <p:cNvPr id="2" name="Group 5"/>
          <p:cNvGrpSpPr>
            <a:grpSpLocks/>
          </p:cNvGrpSpPr>
          <p:nvPr/>
        </p:nvGrpSpPr>
        <p:grpSpPr bwMode="auto">
          <a:xfrm>
            <a:off x="3581400" y="2990850"/>
            <a:ext cx="755650" cy="692150"/>
            <a:chOff x="1344" y="2976"/>
            <a:chExt cx="476" cy="436"/>
          </a:xfrm>
        </p:grpSpPr>
        <p:graphicFrame>
          <p:nvGraphicFramePr>
            <p:cNvPr id="34822" name="Object 6"/>
            <p:cNvGraphicFramePr>
              <a:graphicFrameLocks noChangeAspect="1"/>
            </p:cNvGraphicFramePr>
            <p:nvPr/>
          </p:nvGraphicFramePr>
          <p:xfrm>
            <a:off x="1680" y="2976"/>
            <a:ext cx="140" cy="140"/>
          </p:xfrm>
          <a:graphic>
            <a:graphicData uri="http://schemas.openxmlformats.org/presentationml/2006/ole">
              <mc:AlternateContent xmlns:mc="http://schemas.openxmlformats.org/markup-compatibility/2006">
                <mc:Choice xmlns:v="urn:schemas-microsoft-com:vml" Requires="v">
                  <p:oleObj spid="_x0000_s165930" name="公式" r:id="rId5" imgW="139680" imgH="139680" progId="Equation.3">
                    <p:embed/>
                  </p:oleObj>
                </mc:Choice>
                <mc:Fallback>
                  <p:oleObj name="公式" r:id="rId5" imgW="139680" imgH="139680" progId="Equation.3">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 y="2976"/>
                          <a:ext cx="140" cy="140"/>
                        </a:xfrm>
                        <a:prstGeom prst="rect">
                          <a:avLst/>
                        </a:prstGeom>
                        <a:solidFill>
                          <a:srgbClr val="FF5050"/>
                        </a:solidFill>
                      </p:spPr>
                    </p:pic>
                  </p:oleObj>
                </mc:Fallback>
              </mc:AlternateContent>
            </a:graphicData>
          </a:graphic>
        </p:graphicFrame>
        <p:graphicFrame>
          <p:nvGraphicFramePr>
            <p:cNvPr id="34823" name="Object 7"/>
            <p:cNvGraphicFramePr>
              <a:graphicFrameLocks noChangeAspect="1"/>
            </p:cNvGraphicFramePr>
            <p:nvPr/>
          </p:nvGraphicFramePr>
          <p:xfrm>
            <a:off x="1344" y="2999"/>
            <a:ext cx="126" cy="74"/>
          </p:xfrm>
          <a:graphic>
            <a:graphicData uri="http://schemas.openxmlformats.org/presentationml/2006/ole">
              <mc:AlternateContent xmlns:mc="http://schemas.openxmlformats.org/markup-compatibility/2006">
                <mc:Choice xmlns:v="urn:schemas-microsoft-com:vml" Requires="v">
                  <p:oleObj spid="_x0000_s165931" name="公式" r:id="rId7" imgW="126720" imgH="75960" progId="Equation.3">
                    <p:embed/>
                  </p:oleObj>
                </mc:Choice>
                <mc:Fallback>
                  <p:oleObj name="公式" r:id="rId7" imgW="126720" imgH="75960" progId="Equation.3">
                    <p:embed/>
                    <p:pic>
                      <p:nvPicPr>
                        <p:cNvPr id="0"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 y="2999"/>
                          <a:ext cx="126" cy="74"/>
                        </a:xfrm>
                        <a:prstGeom prst="rect">
                          <a:avLst/>
                        </a:prstGeom>
                        <a:solidFill>
                          <a:srgbClr val="FF5050"/>
                        </a:solidFill>
                      </p:spPr>
                    </p:pic>
                  </p:oleObj>
                </mc:Fallback>
              </mc:AlternateContent>
            </a:graphicData>
          </a:graphic>
        </p:graphicFrame>
        <p:graphicFrame>
          <p:nvGraphicFramePr>
            <p:cNvPr id="34824" name="Object 8"/>
            <p:cNvGraphicFramePr>
              <a:graphicFrameLocks noChangeAspect="1"/>
            </p:cNvGraphicFramePr>
            <p:nvPr/>
          </p:nvGraphicFramePr>
          <p:xfrm>
            <a:off x="1392" y="3216"/>
            <a:ext cx="312" cy="196"/>
          </p:xfrm>
          <a:graphic>
            <a:graphicData uri="http://schemas.openxmlformats.org/presentationml/2006/ole">
              <mc:AlternateContent xmlns:mc="http://schemas.openxmlformats.org/markup-compatibility/2006">
                <mc:Choice xmlns:v="urn:schemas-microsoft-com:vml" Requires="v">
                  <p:oleObj spid="_x0000_s165932" name="公式" r:id="rId9" imgW="380880" imgH="241200" progId="Equation.3">
                    <p:embed/>
                  </p:oleObj>
                </mc:Choice>
                <mc:Fallback>
                  <p:oleObj name="公式" r:id="rId9" imgW="380880" imgH="241200" progId="Equation.3">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3216"/>
                          <a:ext cx="312" cy="196"/>
                        </a:xfrm>
                        <a:prstGeom prst="rect">
                          <a:avLst/>
                        </a:prstGeom>
                        <a:solidFill>
                          <a:srgbClr val="FF5050"/>
                        </a:solidFill>
                      </p:spPr>
                    </p:pic>
                  </p:oleObj>
                </mc:Fallback>
              </mc:AlternateContent>
            </a:graphicData>
          </a:graphic>
        </p:graphicFrame>
      </p:grpSp>
      <p:grpSp>
        <p:nvGrpSpPr>
          <p:cNvPr id="3" name="Group 9"/>
          <p:cNvGrpSpPr>
            <a:grpSpLocks/>
          </p:cNvGrpSpPr>
          <p:nvPr/>
        </p:nvGrpSpPr>
        <p:grpSpPr bwMode="auto">
          <a:xfrm>
            <a:off x="3276600" y="1466850"/>
            <a:ext cx="222250" cy="1746250"/>
            <a:chOff x="1152" y="2016"/>
            <a:chExt cx="140" cy="1100"/>
          </a:xfrm>
        </p:grpSpPr>
        <p:graphicFrame>
          <p:nvGraphicFramePr>
            <p:cNvPr id="34826" name="Object 10"/>
            <p:cNvGraphicFramePr>
              <a:graphicFrameLocks noChangeAspect="1"/>
            </p:cNvGraphicFramePr>
            <p:nvPr/>
          </p:nvGraphicFramePr>
          <p:xfrm>
            <a:off x="1152" y="2976"/>
            <a:ext cx="140" cy="140"/>
          </p:xfrm>
          <a:graphic>
            <a:graphicData uri="http://schemas.openxmlformats.org/presentationml/2006/ole">
              <mc:AlternateContent xmlns:mc="http://schemas.openxmlformats.org/markup-compatibility/2006">
                <mc:Choice xmlns:v="urn:schemas-microsoft-com:vml" Requires="v">
                  <p:oleObj spid="_x0000_s165933" name="公式" r:id="rId11" imgW="139680" imgH="139680" progId="Equation.3">
                    <p:embed/>
                  </p:oleObj>
                </mc:Choice>
                <mc:Fallback>
                  <p:oleObj name="公式" r:id="rId11" imgW="139680" imgH="13968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76"/>
                          <a:ext cx="140" cy="140"/>
                        </a:xfrm>
                        <a:prstGeom prst="rect">
                          <a:avLst/>
                        </a:prstGeom>
                        <a:solidFill>
                          <a:srgbClr val="00FFFF"/>
                        </a:solidFill>
                      </p:spPr>
                    </p:pic>
                  </p:oleObj>
                </mc:Fallback>
              </mc:AlternateContent>
            </a:graphicData>
          </a:graphic>
        </p:graphicFrame>
        <p:graphicFrame>
          <p:nvGraphicFramePr>
            <p:cNvPr id="34827" name="Object 11"/>
            <p:cNvGraphicFramePr>
              <a:graphicFrameLocks noChangeAspect="1"/>
            </p:cNvGraphicFramePr>
            <p:nvPr/>
          </p:nvGraphicFramePr>
          <p:xfrm>
            <a:off x="1152" y="2016"/>
            <a:ext cx="126" cy="74"/>
          </p:xfrm>
          <a:graphic>
            <a:graphicData uri="http://schemas.openxmlformats.org/presentationml/2006/ole">
              <mc:AlternateContent xmlns:mc="http://schemas.openxmlformats.org/markup-compatibility/2006">
                <mc:Choice xmlns:v="urn:schemas-microsoft-com:vml" Requires="v">
                  <p:oleObj spid="_x0000_s165934" name="公式" r:id="rId12" imgW="126720" imgH="75960" progId="Equation.3">
                    <p:embed/>
                  </p:oleObj>
                </mc:Choice>
                <mc:Fallback>
                  <p:oleObj name="公式" r:id="rId12" imgW="126720" imgH="7596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016"/>
                          <a:ext cx="126" cy="74"/>
                        </a:xfrm>
                        <a:prstGeom prst="rect">
                          <a:avLst/>
                        </a:prstGeom>
                        <a:solidFill>
                          <a:srgbClr val="00FFFF"/>
                        </a:solidFill>
                      </p:spPr>
                    </p:pic>
                  </p:oleObj>
                </mc:Fallback>
              </mc:AlternateContent>
            </a:graphicData>
          </a:graphic>
        </p:graphicFrame>
      </p:grpSp>
      <p:sp>
        <p:nvSpPr>
          <p:cNvPr id="34828" name="Text Box 12"/>
          <p:cNvSpPr txBox="1">
            <a:spLocks noChangeArrowheads="1"/>
          </p:cNvSpPr>
          <p:nvPr/>
        </p:nvSpPr>
        <p:spPr bwMode="auto">
          <a:xfrm>
            <a:off x="762000" y="5200650"/>
            <a:ext cx="8382000" cy="457200"/>
          </a:xfrm>
          <a:prstGeom prst="rect">
            <a:avLst/>
          </a:prstGeom>
          <a:noFill/>
          <a:ln w="9525">
            <a:noFill/>
            <a:miter lim="800000"/>
            <a:headEnd/>
            <a:tailEnd/>
          </a:ln>
          <a:effectLst/>
        </p:spPr>
        <p:txBody>
          <a:bodyPr anchor="ctr">
            <a:spAutoFit/>
          </a:bodyPr>
          <a:lstStyle/>
          <a:p>
            <a:pPr>
              <a:spcBef>
                <a:spcPct val="50000"/>
              </a:spcBef>
            </a:pPr>
            <a:r>
              <a:rPr kumimoji="1" lang="en-US" altLang="zh-CN" sz="2400" b="1" i="1">
                <a:latin typeface="Times New Roman" pitchFamily="18" charset="0"/>
              </a:rPr>
              <a:t>u</a:t>
            </a:r>
            <a:r>
              <a:rPr kumimoji="1" lang="en-US" altLang="zh-CN" sz="2400" b="1" baseline="-25000">
                <a:latin typeface="Times New Roman" pitchFamily="18" charset="0"/>
              </a:rPr>
              <a:t>2</a:t>
            </a:r>
            <a:r>
              <a:rPr kumimoji="1" lang="zh-CN" altLang="zh-CN" sz="2400" b="1">
                <a:latin typeface="Times New Roman" pitchFamily="18" charset="0"/>
              </a:rPr>
              <a:t>负半周</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2</a:t>
            </a:r>
            <a:r>
              <a:rPr kumimoji="1" lang="zh-CN" altLang="zh-CN" sz="2400" b="1">
                <a:latin typeface="Times New Roman" pitchFamily="18" charset="0"/>
              </a:rPr>
              <a:t>加</a:t>
            </a:r>
            <a:r>
              <a:rPr kumimoji="1" lang="en-US" altLang="zh-CN" sz="2400" b="1" i="1">
                <a:latin typeface="Times New Roman" pitchFamily="18" charset="0"/>
              </a:rPr>
              <a:t>C</a:t>
            </a:r>
            <a:r>
              <a:rPr kumimoji="1" lang="en-US" altLang="zh-CN" sz="2400" b="1" baseline="-25000">
                <a:latin typeface="Times New Roman" pitchFamily="18" charset="0"/>
              </a:rPr>
              <a:t>1</a:t>
            </a:r>
            <a:r>
              <a:rPr kumimoji="1" lang="zh-CN" altLang="zh-CN" sz="2400" b="1">
                <a:latin typeface="Times New Roman" pitchFamily="18" charset="0"/>
              </a:rPr>
              <a:t>上电压对</a:t>
            </a:r>
            <a:r>
              <a:rPr kumimoji="1" lang="en-US" altLang="zh-CN" sz="2400" b="1" i="1">
                <a:latin typeface="Times New Roman" pitchFamily="18" charset="0"/>
              </a:rPr>
              <a:t>C</a:t>
            </a:r>
            <a:r>
              <a:rPr kumimoji="1" lang="en-US" altLang="zh-CN" sz="2400" b="1" baseline="-25000">
                <a:latin typeface="Times New Roman" pitchFamily="18" charset="0"/>
              </a:rPr>
              <a:t>2</a:t>
            </a:r>
            <a:r>
              <a:rPr kumimoji="1" lang="zh-CN" altLang="zh-CN" sz="2400" b="1">
                <a:latin typeface="Times New Roman" pitchFamily="18" charset="0"/>
              </a:rPr>
              <a:t>充电：</a:t>
            </a:r>
            <a:r>
              <a:rPr kumimoji="1" lang="en-US" altLang="zh-CN" sz="2400" b="1">
                <a:latin typeface="Times New Roman" pitchFamily="18" charset="0"/>
              </a:rPr>
              <a:t>P→D</a:t>
            </a:r>
            <a:r>
              <a:rPr kumimoji="1" lang="en-US" altLang="zh-CN" sz="2400" b="1" baseline="-25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C</a:t>
            </a:r>
            <a:r>
              <a:rPr kumimoji="1" lang="en-US" altLang="zh-CN" sz="2400" b="1" baseline="-25000">
                <a:latin typeface="Times New Roman" pitchFamily="18" charset="0"/>
              </a:rPr>
              <a:t>2</a:t>
            </a:r>
            <a:r>
              <a:rPr kumimoji="1" lang="en-US" altLang="zh-CN" sz="2400" b="1">
                <a:latin typeface="Times New Roman" pitchFamily="18" charset="0"/>
              </a:rPr>
              <a:t>→A</a:t>
            </a:r>
            <a:r>
              <a:rPr kumimoji="1" lang="zh-CN" altLang="en-US" sz="2400" b="1">
                <a:latin typeface="Times New Roman" pitchFamily="18" charset="0"/>
              </a:rPr>
              <a:t>，最终</a:t>
            </a:r>
          </a:p>
        </p:txBody>
      </p:sp>
      <p:grpSp>
        <p:nvGrpSpPr>
          <p:cNvPr id="4" name="Group 13"/>
          <p:cNvGrpSpPr>
            <a:grpSpLocks/>
          </p:cNvGrpSpPr>
          <p:nvPr/>
        </p:nvGrpSpPr>
        <p:grpSpPr bwMode="auto">
          <a:xfrm>
            <a:off x="3386138" y="1771650"/>
            <a:ext cx="222250" cy="1108075"/>
            <a:chOff x="1221" y="2208"/>
            <a:chExt cx="140" cy="698"/>
          </a:xfrm>
        </p:grpSpPr>
        <p:graphicFrame>
          <p:nvGraphicFramePr>
            <p:cNvPr id="34830" name="Object 14"/>
            <p:cNvGraphicFramePr>
              <a:graphicFrameLocks noChangeAspect="1"/>
            </p:cNvGraphicFramePr>
            <p:nvPr/>
          </p:nvGraphicFramePr>
          <p:xfrm>
            <a:off x="1221" y="2208"/>
            <a:ext cx="140" cy="140"/>
          </p:xfrm>
          <a:graphic>
            <a:graphicData uri="http://schemas.openxmlformats.org/presentationml/2006/ole">
              <mc:AlternateContent xmlns:mc="http://schemas.openxmlformats.org/markup-compatibility/2006">
                <mc:Choice xmlns:v="urn:schemas-microsoft-com:vml" Requires="v">
                  <p:oleObj spid="_x0000_s165935" name="公式" r:id="rId13" imgW="139680" imgH="139680" progId="Equation.3">
                    <p:embed/>
                  </p:oleObj>
                </mc:Choice>
                <mc:Fallback>
                  <p:oleObj name="公式" r:id="rId13" imgW="139680" imgH="139680" progId="Equation.3">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1" y="2208"/>
                          <a:ext cx="140" cy="140"/>
                        </a:xfrm>
                        <a:prstGeom prst="rect">
                          <a:avLst/>
                        </a:prstGeom>
                        <a:solidFill>
                          <a:srgbClr val="FF5050"/>
                        </a:solidFill>
                      </p:spPr>
                    </p:pic>
                  </p:oleObj>
                </mc:Fallback>
              </mc:AlternateContent>
            </a:graphicData>
          </a:graphic>
        </p:graphicFrame>
        <p:graphicFrame>
          <p:nvGraphicFramePr>
            <p:cNvPr id="34831" name="Object 15"/>
            <p:cNvGraphicFramePr>
              <a:graphicFrameLocks noChangeAspect="1"/>
            </p:cNvGraphicFramePr>
            <p:nvPr/>
          </p:nvGraphicFramePr>
          <p:xfrm>
            <a:off x="1221" y="2832"/>
            <a:ext cx="126" cy="74"/>
          </p:xfrm>
          <a:graphic>
            <a:graphicData uri="http://schemas.openxmlformats.org/presentationml/2006/ole">
              <mc:AlternateContent xmlns:mc="http://schemas.openxmlformats.org/markup-compatibility/2006">
                <mc:Choice xmlns:v="urn:schemas-microsoft-com:vml" Requires="v">
                  <p:oleObj spid="_x0000_s165936" name="公式" r:id="rId14" imgW="126720" imgH="75960" progId="Equation.3">
                    <p:embed/>
                  </p:oleObj>
                </mc:Choice>
                <mc:Fallback>
                  <p:oleObj name="公式" r:id="rId14" imgW="126720" imgH="75960" progId="Equation.3">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1" y="2832"/>
                          <a:ext cx="126" cy="74"/>
                        </a:xfrm>
                        <a:prstGeom prst="rect">
                          <a:avLst/>
                        </a:prstGeom>
                        <a:solidFill>
                          <a:srgbClr val="FF5050"/>
                        </a:solidFill>
                      </p:spPr>
                    </p:pic>
                  </p:oleObj>
                </mc:Fallback>
              </mc:AlternateContent>
            </a:graphicData>
          </a:graphic>
        </p:graphicFrame>
      </p:grpSp>
      <p:sp>
        <p:nvSpPr>
          <p:cNvPr id="34832" name="Freeform 16"/>
          <p:cNvSpPr>
            <a:spLocks/>
          </p:cNvSpPr>
          <p:nvPr/>
        </p:nvSpPr>
        <p:spPr bwMode="auto">
          <a:xfrm>
            <a:off x="3657600" y="1822450"/>
            <a:ext cx="609600" cy="863600"/>
          </a:xfrm>
          <a:custGeom>
            <a:avLst/>
            <a:gdLst/>
            <a:ahLst/>
            <a:cxnLst>
              <a:cxn ang="0">
                <a:pos x="0" y="16"/>
              </a:cxn>
              <a:cxn ang="0">
                <a:pos x="288" y="64"/>
              </a:cxn>
              <a:cxn ang="0">
                <a:pos x="288" y="400"/>
              </a:cxn>
              <a:cxn ang="0">
                <a:pos x="0" y="448"/>
              </a:cxn>
            </a:cxnLst>
            <a:rect l="0" t="0" r="r" b="b"/>
            <a:pathLst>
              <a:path w="336" h="464">
                <a:moveTo>
                  <a:pt x="0" y="16"/>
                </a:moveTo>
                <a:cubicBezTo>
                  <a:pt x="120" y="8"/>
                  <a:pt x="240" y="0"/>
                  <a:pt x="288" y="64"/>
                </a:cubicBezTo>
                <a:cubicBezTo>
                  <a:pt x="336" y="128"/>
                  <a:pt x="336" y="336"/>
                  <a:pt x="288" y="400"/>
                </a:cubicBezTo>
                <a:cubicBezTo>
                  <a:pt x="240" y="464"/>
                  <a:pt x="48" y="440"/>
                  <a:pt x="0" y="448"/>
                </a:cubicBezTo>
              </a:path>
            </a:pathLst>
          </a:custGeom>
          <a:noFill/>
          <a:ln w="28575" cmpd="sng">
            <a:solidFill>
              <a:srgbClr val="FF0000"/>
            </a:solidFill>
            <a:round/>
            <a:headEnd type="none" w="med" len="med"/>
            <a:tailEnd type="triangle" w="med" len="med"/>
          </a:ln>
          <a:effectLst/>
        </p:spPr>
        <p:txBody>
          <a:bodyPr/>
          <a:lstStyle/>
          <a:p>
            <a:endParaRPr lang="zh-CN" altLang="en-US"/>
          </a:p>
        </p:txBody>
      </p:sp>
      <p:sp>
        <p:nvSpPr>
          <p:cNvPr id="34833" name="Freeform 17"/>
          <p:cNvSpPr>
            <a:spLocks/>
          </p:cNvSpPr>
          <p:nvPr/>
        </p:nvSpPr>
        <p:spPr bwMode="auto">
          <a:xfrm>
            <a:off x="3657600" y="1517650"/>
            <a:ext cx="2197100" cy="1651000"/>
          </a:xfrm>
          <a:custGeom>
            <a:avLst/>
            <a:gdLst/>
            <a:ahLst/>
            <a:cxnLst>
              <a:cxn ang="0">
                <a:pos x="576" y="1024"/>
              </a:cxn>
              <a:cxn ang="0">
                <a:pos x="1248" y="976"/>
              </a:cxn>
              <a:cxn ang="0">
                <a:pos x="1344" y="640"/>
              </a:cxn>
              <a:cxn ang="0">
                <a:pos x="1296" y="112"/>
              </a:cxn>
              <a:cxn ang="0">
                <a:pos x="816" y="16"/>
              </a:cxn>
              <a:cxn ang="0">
                <a:pos x="0" y="16"/>
              </a:cxn>
            </a:cxnLst>
            <a:rect l="0" t="0" r="r" b="b"/>
            <a:pathLst>
              <a:path w="1384" h="1040">
                <a:moveTo>
                  <a:pt x="576" y="1024"/>
                </a:moveTo>
                <a:cubicBezTo>
                  <a:pt x="848" y="1032"/>
                  <a:pt x="1120" y="1040"/>
                  <a:pt x="1248" y="976"/>
                </a:cubicBezTo>
                <a:cubicBezTo>
                  <a:pt x="1376" y="912"/>
                  <a:pt x="1336" y="784"/>
                  <a:pt x="1344" y="640"/>
                </a:cubicBezTo>
                <a:cubicBezTo>
                  <a:pt x="1352" y="496"/>
                  <a:pt x="1384" y="216"/>
                  <a:pt x="1296" y="112"/>
                </a:cubicBezTo>
                <a:cubicBezTo>
                  <a:pt x="1208" y="8"/>
                  <a:pt x="1032" y="32"/>
                  <a:pt x="816" y="16"/>
                </a:cubicBezTo>
                <a:cubicBezTo>
                  <a:pt x="600" y="0"/>
                  <a:pt x="136" y="16"/>
                  <a:pt x="0" y="16"/>
                </a:cubicBezTo>
              </a:path>
            </a:pathLst>
          </a:custGeom>
          <a:noFill/>
          <a:ln w="28575" cmpd="sng">
            <a:solidFill>
              <a:schemeClr val="accent2"/>
            </a:solidFill>
            <a:round/>
            <a:headEnd type="none" w="med" len="med"/>
            <a:tailEnd type="triangle" w="med" len="med"/>
          </a:ln>
          <a:effectLst/>
        </p:spPr>
        <p:txBody>
          <a:bodyPr/>
          <a:lstStyle/>
          <a:p>
            <a:endParaRPr lang="zh-CN" altLang="en-US"/>
          </a:p>
        </p:txBody>
      </p:sp>
      <p:sp>
        <p:nvSpPr>
          <p:cNvPr id="34834" name="Text Box 18"/>
          <p:cNvSpPr txBox="1">
            <a:spLocks noChangeArrowheads="1"/>
          </p:cNvSpPr>
          <p:nvPr/>
        </p:nvSpPr>
        <p:spPr bwMode="auto">
          <a:xfrm>
            <a:off x="762000" y="4133850"/>
            <a:ext cx="6781800" cy="493713"/>
          </a:xfrm>
          <a:prstGeom prst="rect">
            <a:avLst/>
          </a:prstGeom>
          <a:noFill/>
          <a:ln w="9525">
            <a:noFill/>
            <a:miter lim="800000"/>
            <a:headEnd/>
            <a:tailEnd/>
          </a:ln>
          <a:effectLst/>
        </p:spPr>
        <p:txBody>
          <a:bodyPr>
            <a:spAutoFit/>
          </a:bodyPr>
          <a:lstStyle/>
          <a:p>
            <a:pPr>
              <a:lnSpc>
                <a:spcPct val="110000"/>
              </a:lnSpc>
            </a:pPr>
            <a:r>
              <a:rPr kumimoji="1" lang="en-US" altLang="zh-CN" sz="2400" b="1" i="1">
                <a:latin typeface="Times New Roman" pitchFamily="18" charset="0"/>
              </a:rPr>
              <a:t>u</a:t>
            </a:r>
            <a:r>
              <a:rPr kumimoji="1" lang="en-US" altLang="zh-CN" sz="2400" b="1" baseline="-25000">
                <a:latin typeface="Times New Roman" pitchFamily="18" charset="0"/>
              </a:rPr>
              <a:t>2</a:t>
            </a:r>
            <a:r>
              <a:rPr kumimoji="1" lang="zh-CN" altLang="en-US" sz="2400" b="1">
                <a:latin typeface="Times New Roman" pitchFamily="18" charset="0"/>
              </a:rPr>
              <a:t>正半周</a:t>
            </a:r>
            <a:r>
              <a:rPr kumimoji="1" lang="en-US" altLang="zh-CN" sz="2400" b="1" i="1">
                <a:latin typeface="Times New Roman" pitchFamily="18" charset="0"/>
              </a:rPr>
              <a:t>C</a:t>
            </a:r>
            <a:r>
              <a:rPr kumimoji="1" lang="en-US" altLang="zh-CN" sz="2400" b="1" baseline="-25000">
                <a:latin typeface="Times New Roman" pitchFamily="18" charset="0"/>
              </a:rPr>
              <a:t>1</a:t>
            </a:r>
            <a:r>
              <a:rPr kumimoji="1" lang="zh-CN" altLang="zh-CN" sz="2400" b="1">
                <a:latin typeface="Times New Roman" pitchFamily="18" charset="0"/>
              </a:rPr>
              <a:t>充电：</a:t>
            </a:r>
            <a:r>
              <a:rPr kumimoji="1" lang="en-US" altLang="zh-CN" sz="2400" b="1">
                <a:latin typeface="Times New Roman" pitchFamily="18" charset="0"/>
              </a:rPr>
              <a:t>A→D</a:t>
            </a:r>
            <a:r>
              <a:rPr kumimoji="1" lang="en-US" altLang="zh-CN" sz="2400" b="1" baseline="-25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C</a:t>
            </a:r>
            <a:r>
              <a:rPr kumimoji="1" lang="en-US" altLang="zh-CN" sz="2400" b="1" baseline="-25000">
                <a:latin typeface="Times New Roman" pitchFamily="18" charset="0"/>
              </a:rPr>
              <a:t>1</a:t>
            </a:r>
            <a:r>
              <a:rPr kumimoji="1" lang="en-US" altLang="zh-CN" sz="2400" b="1">
                <a:latin typeface="Times New Roman" pitchFamily="18" charset="0"/>
              </a:rPr>
              <a:t>→B</a:t>
            </a:r>
            <a:r>
              <a:rPr kumimoji="1" lang="zh-CN" altLang="en-US" sz="2400" b="1">
                <a:latin typeface="Times New Roman" pitchFamily="18" charset="0"/>
              </a:rPr>
              <a:t>，最终</a:t>
            </a:r>
            <a:endParaRPr kumimoji="1" lang="zh-CN" altLang="en-US" sz="2400" b="1" baseline="-25000">
              <a:latin typeface="Times New Roman" pitchFamily="18" charset="0"/>
            </a:endParaRPr>
          </a:p>
        </p:txBody>
      </p:sp>
      <p:graphicFrame>
        <p:nvGraphicFramePr>
          <p:cNvPr id="34835" name="Object 19"/>
          <p:cNvGraphicFramePr>
            <a:graphicFrameLocks noChangeAspect="1"/>
          </p:cNvGraphicFramePr>
          <p:nvPr/>
        </p:nvGraphicFramePr>
        <p:xfrm>
          <a:off x="3810000" y="4667250"/>
          <a:ext cx="1524000" cy="508000"/>
        </p:xfrm>
        <a:graphic>
          <a:graphicData uri="http://schemas.openxmlformats.org/presentationml/2006/ole">
            <mc:AlternateContent xmlns:mc="http://schemas.openxmlformats.org/markup-compatibility/2006">
              <mc:Choice xmlns:v="urn:schemas-microsoft-com:vml" Requires="v">
                <p:oleObj spid="_x0000_s165937" name="Equation" r:id="rId15" imgW="761760" imgH="253800" progId="Equation.3">
                  <p:embed/>
                </p:oleObj>
              </mc:Choice>
              <mc:Fallback>
                <p:oleObj name="Equation" r:id="rId15" imgW="761760" imgH="253800" progId="Equation.3">
                  <p:embed/>
                  <p:pic>
                    <p:nvPicPr>
                      <p:cNvPr id="0"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0" y="4667250"/>
                        <a:ext cx="1524000" cy="508000"/>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34836" name="Text Box 20"/>
          <p:cNvSpPr txBox="1">
            <a:spLocks noChangeArrowheads="1"/>
          </p:cNvSpPr>
          <p:nvPr/>
        </p:nvSpPr>
        <p:spPr bwMode="auto">
          <a:xfrm>
            <a:off x="4303713" y="2914650"/>
            <a:ext cx="381000" cy="396875"/>
          </a:xfrm>
          <a:prstGeom prst="rect">
            <a:avLst/>
          </a:prstGeom>
          <a:noFill/>
          <a:ln w="9525">
            <a:noFill/>
            <a:miter lim="800000"/>
            <a:headEnd/>
            <a:tailEnd/>
          </a:ln>
          <a:effectLst/>
        </p:spPr>
        <p:txBody>
          <a:bodyPr>
            <a:spAutoFit/>
          </a:bodyPr>
          <a:lstStyle/>
          <a:p>
            <a:pPr>
              <a:spcBef>
                <a:spcPct val="50000"/>
              </a:spcBef>
            </a:pPr>
            <a:r>
              <a:rPr kumimoji="1" lang="en-US" altLang="zh-CN" sz="2000" b="1">
                <a:latin typeface="Times New Roman" pitchFamily="18" charset="0"/>
              </a:rPr>
              <a:t>P</a:t>
            </a:r>
          </a:p>
        </p:txBody>
      </p:sp>
      <p:graphicFrame>
        <p:nvGraphicFramePr>
          <p:cNvPr id="34837" name="Object 21"/>
          <p:cNvGraphicFramePr>
            <a:graphicFrameLocks noChangeAspect="1"/>
          </p:cNvGraphicFramePr>
          <p:nvPr/>
        </p:nvGraphicFramePr>
        <p:xfrm>
          <a:off x="3733800" y="5734050"/>
          <a:ext cx="1727200" cy="508000"/>
        </p:xfrm>
        <a:graphic>
          <a:graphicData uri="http://schemas.openxmlformats.org/presentationml/2006/ole">
            <mc:AlternateContent xmlns:mc="http://schemas.openxmlformats.org/markup-compatibility/2006">
              <mc:Choice xmlns:v="urn:schemas-microsoft-com:vml" Requires="v">
                <p:oleObj spid="_x0000_s165938" name="Equation" r:id="rId17" imgW="863280" imgH="253800" progId="Equation.3">
                  <p:embed/>
                </p:oleObj>
              </mc:Choice>
              <mc:Fallback>
                <p:oleObj name="Equation" r:id="rId17" imgW="863280" imgH="253800" progId="Equation.3">
                  <p:embed/>
                  <p:pic>
                    <p:nvPicPr>
                      <p:cNvPr id="0" name="Picture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33800" y="5734050"/>
                        <a:ext cx="1727200" cy="508000"/>
                      </a:xfrm>
                      <a:prstGeom prst="rect">
                        <a:avLst/>
                      </a:prstGeom>
                      <a:solidFill>
                        <a:srgbClr val="66FFFF"/>
                      </a:solidFill>
                      <a:ln w="9525">
                        <a:solidFill>
                          <a:srgbClr val="FF0000"/>
                        </a:solidFill>
                        <a:miter lim="800000"/>
                        <a:headEnd/>
                        <a:tailEnd/>
                      </a:ln>
                    </p:spPr>
                  </p:pic>
                </p:oleObj>
              </mc:Fallback>
            </mc:AlternateContent>
          </a:graphicData>
        </a:graphic>
      </p:graphicFrame>
      <p:grpSp>
        <p:nvGrpSpPr>
          <p:cNvPr id="5" name="Group 22"/>
          <p:cNvGrpSpPr>
            <a:grpSpLocks/>
          </p:cNvGrpSpPr>
          <p:nvPr/>
        </p:nvGrpSpPr>
        <p:grpSpPr bwMode="auto">
          <a:xfrm>
            <a:off x="6372225" y="1724025"/>
            <a:ext cx="639763" cy="1301750"/>
            <a:chOff x="4014" y="1026"/>
            <a:chExt cx="403" cy="820"/>
          </a:xfrm>
        </p:grpSpPr>
        <p:graphicFrame>
          <p:nvGraphicFramePr>
            <p:cNvPr id="34839" name="Object 23"/>
            <p:cNvGraphicFramePr>
              <a:graphicFrameLocks noChangeAspect="1"/>
            </p:cNvGraphicFramePr>
            <p:nvPr/>
          </p:nvGraphicFramePr>
          <p:xfrm>
            <a:off x="4032" y="1344"/>
            <a:ext cx="385" cy="196"/>
          </p:xfrm>
          <a:graphic>
            <a:graphicData uri="http://schemas.openxmlformats.org/presentationml/2006/ole">
              <mc:AlternateContent xmlns:mc="http://schemas.openxmlformats.org/markup-compatibility/2006">
                <mc:Choice xmlns:v="urn:schemas-microsoft-com:vml" Requires="v">
                  <p:oleObj spid="_x0000_s165939" name="公式" r:id="rId19" imgW="469800" imgH="241200" progId="Equation.3">
                    <p:embed/>
                  </p:oleObj>
                </mc:Choice>
                <mc:Fallback>
                  <p:oleObj name="公式" r:id="rId19" imgW="469800" imgH="241200" progId="Equation.3">
                    <p:embed/>
                    <p:pic>
                      <p:nvPicPr>
                        <p:cNvPr id="0"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32" y="1344"/>
                          <a:ext cx="385" cy="196"/>
                        </a:xfrm>
                        <a:prstGeom prst="rect">
                          <a:avLst/>
                        </a:prstGeom>
                        <a:solidFill>
                          <a:srgbClr val="00FFFF"/>
                        </a:solidFill>
                      </p:spPr>
                    </p:pic>
                  </p:oleObj>
                </mc:Fallback>
              </mc:AlternateContent>
            </a:graphicData>
          </a:graphic>
        </p:graphicFrame>
        <p:graphicFrame>
          <p:nvGraphicFramePr>
            <p:cNvPr id="34840" name="Object 24"/>
            <p:cNvGraphicFramePr>
              <a:graphicFrameLocks noChangeAspect="1"/>
            </p:cNvGraphicFramePr>
            <p:nvPr/>
          </p:nvGraphicFramePr>
          <p:xfrm>
            <a:off x="4014" y="1706"/>
            <a:ext cx="140" cy="140"/>
          </p:xfrm>
          <a:graphic>
            <a:graphicData uri="http://schemas.openxmlformats.org/presentationml/2006/ole">
              <mc:AlternateContent xmlns:mc="http://schemas.openxmlformats.org/markup-compatibility/2006">
                <mc:Choice xmlns:v="urn:schemas-microsoft-com:vml" Requires="v">
                  <p:oleObj spid="_x0000_s165940" name="公式" r:id="rId21" imgW="139680" imgH="139680" progId="Equation.3">
                    <p:embed/>
                  </p:oleObj>
                </mc:Choice>
                <mc:Fallback>
                  <p:oleObj name="公式" r:id="rId21" imgW="139680" imgH="13968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 y="1706"/>
                          <a:ext cx="140" cy="140"/>
                        </a:xfrm>
                        <a:prstGeom prst="rect">
                          <a:avLst/>
                        </a:prstGeom>
                        <a:solidFill>
                          <a:srgbClr val="00FFFF"/>
                        </a:solidFill>
                      </p:spPr>
                    </p:pic>
                  </p:oleObj>
                </mc:Fallback>
              </mc:AlternateContent>
            </a:graphicData>
          </a:graphic>
        </p:graphicFrame>
        <p:graphicFrame>
          <p:nvGraphicFramePr>
            <p:cNvPr id="34841" name="Object 25"/>
            <p:cNvGraphicFramePr>
              <a:graphicFrameLocks noChangeAspect="1"/>
            </p:cNvGraphicFramePr>
            <p:nvPr/>
          </p:nvGraphicFramePr>
          <p:xfrm>
            <a:off x="4014" y="1026"/>
            <a:ext cx="126" cy="74"/>
          </p:xfrm>
          <a:graphic>
            <a:graphicData uri="http://schemas.openxmlformats.org/presentationml/2006/ole">
              <mc:AlternateContent xmlns:mc="http://schemas.openxmlformats.org/markup-compatibility/2006">
                <mc:Choice xmlns:v="urn:schemas-microsoft-com:vml" Requires="v">
                  <p:oleObj spid="_x0000_s165941" name="公式" r:id="rId22" imgW="126720" imgH="75960" progId="Equation.3">
                    <p:embed/>
                  </p:oleObj>
                </mc:Choice>
                <mc:Fallback>
                  <p:oleObj name="公式" r:id="rId22" imgW="126720" imgH="7596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4" y="1026"/>
                          <a:ext cx="126" cy="74"/>
                        </a:xfrm>
                        <a:prstGeom prst="rect">
                          <a:avLst/>
                        </a:prstGeom>
                        <a:solidFill>
                          <a:srgbClr val="00FFFF"/>
                        </a:solidFill>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20">
                                            <p:txEl>
                                              <p:pRg st="0" end="0"/>
                                            </p:txEl>
                                          </p:spTgt>
                                        </p:tgtEl>
                                        <p:attrNameLst>
                                          <p:attrName>style.visibility</p:attrName>
                                        </p:attrNameLst>
                                      </p:cBhvr>
                                      <p:to>
                                        <p:strVal val="visible"/>
                                      </p:to>
                                    </p:set>
                                    <p:animEffect transition="in" filter="wipe(left)">
                                      <p:cBhvr>
                                        <p:cTn id="7" dur="500"/>
                                        <p:tgtEl>
                                          <p:spTgt spid="348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832"/>
                                        </p:tgtEl>
                                        <p:attrNameLst>
                                          <p:attrName>style.visibility</p:attrName>
                                        </p:attrNameLst>
                                      </p:cBhvr>
                                      <p:to>
                                        <p:strVal val="visible"/>
                                      </p:to>
                                    </p:set>
                                    <p:animEffect transition="in" filter="wipe(up)">
                                      <p:cBhvr>
                                        <p:cTn id="17" dur="500"/>
                                        <p:tgtEl>
                                          <p:spTgt spid="348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34">
                                            <p:txEl>
                                              <p:pRg st="0" end="0"/>
                                            </p:txEl>
                                          </p:spTgt>
                                        </p:tgtEl>
                                        <p:attrNameLst>
                                          <p:attrName>style.visibility</p:attrName>
                                        </p:attrNameLst>
                                      </p:cBhvr>
                                      <p:to>
                                        <p:strVal val="visible"/>
                                      </p:to>
                                    </p:set>
                                    <p:animEffect transition="in" filter="wipe(left)">
                                      <p:cBhvr>
                                        <p:cTn id="22" dur="500"/>
                                        <p:tgtEl>
                                          <p:spTgt spid="348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835"/>
                                        </p:tgtEl>
                                        <p:attrNameLst>
                                          <p:attrName>style.visibility</p:attrName>
                                        </p:attrNameLst>
                                      </p:cBhvr>
                                      <p:to>
                                        <p:strVal val="visible"/>
                                      </p:to>
                                    </p:set>
                                    <p:animEffect transition="in" filter="wipe(left)">
                                      <p:cBhvr>
                                        <p:cTn id="27" dur="500"/>
                                        <p:tgtEl>
                                          <p:spTgt spid="348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4833"/>
                                        </p:tgtEl>
                                        <p:attrNameLst>
                                          <p:attrName>style.visibility</p:attrName>
                                        </p:attrNameLst>
                                      </p:cBhvr>
                                      <p:to>
                                        <p:strVal val="visible"/>
                                      </p:to>
                                    </p:set>
                                    <p:animEffect transition="in" filter="wipe(down)">
                                      <p:cBhvr>
                                        <p:cTn id="41" dur="500"/>
                                        <p:tgtEl>
                                          <p:spTgt spid="348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828">
                                            <p:txEl>
                                              <p:pRg st="0" end="0"/>
                                            </p:txEl>
                                          </p:spTgt>
                                        </p:tgtEl>
                                        <p:attrNameLst>
                                          <p:attrName>style.visibility</p:attrName>
                                        </p:attrNameLst>
                                      </p:cBhvr>
                                      <p:to>
                                        <p:strVal val="visible"/>
                                      </p:to>
                                    </p:set>
                                    <p:animEffect transition="in" filter="wipe(left)">
                                      <p:cBhvr>
                                        <p:cTn id="46" dur="500"/>
                                        <p:tgtEl>
                                          <p:spTgt spid="3482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4837"/>
                                        </p:tgtEl>
                                        <p:attrNameLst>
                                          <p:attrName>style.visibility</p:attrName>
                                        </p:attrNameLst>
                                      </p:cBhvr>
                                      <p:to>
                                        <p:strVal val="visible"/>
                                      </p:to>
                                    </p:set>
                                    <p:animEffect transition="in" filter="wipe(left)">
                                      <p:cBhvr>
                                        <p:cTn id="51" dur="500"/>
                                        <p:tgtEl>
                                          <p:spTgt spid="34837"/>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autoUpdateAnimBg="0"/>
      <p:bldP spid="34828" grpId="0" build="p" autoUpdateAnimBg="0"/>
      <p:bldP spid="34832" grpId="0" animBg="1"/>
      <p:bldP spid="34833" grpId="0" animBg="1"/>
      <p:bldP spid="34834"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288" y="836613"/>
            <a:ext cx="3505200" cy="762000"/>
          </a:xfrm>
        </p:spPr>
        <p:txBody>
          <a:bodyPr/>
          <a:lstStyle/>
          <a:p>
            <a:pPr algn="l">
              <a:lnSpc>
                <a:spcPct val="115000"/>
              </a:lnSpc>
            </a:pPr>
            <a:r>
              <a:rPr lang="zh-CN" altLang="en-US" sz="3200">
                <a:solidFill>
                  <a:schemeClr val="tx1"/>
                </a:solidFill>
                <a:latin typeface="华文行楷" pitchFamily="2" charset="-122"/>
                <a:ea typeface="华文行楷" pitchFamily="2" charset="-122"/>
              </a:rPr>
              <a:t>讨论</a:t>
            </a:r>
          </a:p>
        </p:txBody>
      </p:sp>
      <p:graphicFrame>
        <p:nvGraphicFramePr>
          <p:cNvPr id="35843" name="Object 3"/>
          <p:cNvGraphicFramePr>
            <a:graphicFrameLocks noChangeAspect="1"/>
          </p:cNvGraphicFramePr>
          <p:nvPr/>
        </p:nvGraphicFramePr>
        <p:xfrm>
          <a:off x="1828800" y="1447800"/>
          <a:ext cx="4953000" cy="1628775"/>
        </p:xfrm>
        <a:graphic>
          <a:graphicData uri="http://schemas.openxmlformats.org/presentationml/2006/ole">
            <mc:AlternateContent xmlns:mc="http://schemas.openxmlformats.org/markup-compatibility/2006">
              <mc:Choice xmlns:v="urn:schemas-microsoft-com:vml" Requires="v">
                <p:oleObj spid="_x0000_s166917" name="Photo Editor 照片" r:id="rId4" imgW="15080180" imgH="18895238" progId="MSPhotoEd.3">
                  <p:embed/>
                </p:oleObj>
              </mc:Choice>
              <mc:Fallback>
                <p:oleObj name="Photo Editor 照片" r:id="rId4" imgW="15080180" imgH="18895238" progId="MSPhotoEd.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b="73750"/>
                      <a:stretch>
                        <a:fillRect/>
                      </a:stretch>
                    </p:blipFill>
                    <p:spPr bwMode="auto">
                      <a:xfrm>
                        <a:off x="1828800" y="1447800"/>
                        <a:ext cx="4953000" cy="1628775"/>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FFFFFF"/>
                                </a:gs>
                              </a:gsLst>
                              <a:lin ang="27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Text Box 4"/>
          <p:cNvSpPr txBox="1">
            <a:spLocks noChangeArrowheads="1"/>
          </p:cNvSpPr>
          <p:nvPr/>
        </p:nvSpPr>
        <p:spPr bwMode="auto">
          <a:xfrm>
            <a:off x="914400" y="3124200"/>
            <a:ext cx="7543800" cy="457200"/>
          </a:xfrm>
          <a:prstGeom prst="rect">
            <a:avLst/>
          </a:prstGeom>
          <a:noFill/>
          <a:ln w="9525">
            <a:noFill/>
            <a:miter lim="800000"/>
            <a:headEnd/>
            <a:tailEnd/>
          </a:ln>
          <a:effectLst/>
        </p:spPr>
        <p:txBody>
          <a:bodyPr>
            <a:spAutoFit/>
          </a:bodyPr>
          <a:lstStyle/>
          <a:p>
            <a:pPr>
              <a:spcBef>
                <a:spcPct val="50000"/>
              </a:spcBef>
            </a:pPr>
            <a:endParaRPr kumimoji="1" lang="zh-CN" altLang="zh-CN" sz="2400">
              <a:latin typeface="Times New Roman" pitchFamily="18" charset="0"/>
            </a:endParaRPr>
          </a:p>
        </p:txBody>
      </p:sp>
      <p:sp>
        <p:nvSpPr>
          <p:cNvPr id="35845" name="Text Box 5"/>
          <p:cNvSpPr txBox="1">
            <a:spLocks noChangeArrowheads="1"/>
          </p:cNvSpPr>
          <p:nvPr/>
        </p:nvSpPr>
        <p:spPr bwMode="auto">
          <a:xfrm>
            <a:off x="914400" y="3124200"/>
            <a:ext cx="7162800" cy="2903538"/>
          </a:xfrm>
          <a:prstGeom prst="rect">
            <a:avLst/>
          </a:prstGeom>
          <a:noFill/>
          <a:ln w="9525">
            <a:noFill/>
            <a:miter lim="800000"/>
            <a:headEnd/>
            <a:tailEnd/>
          </a:ln>
          <a:effectLst/>
        </p:spPr>
        <p:txBody>
          <a:bodyPr>
            <a:spAutoFit/>
          </a:bodyPr>
          <a:lstStyle/>
          <a:p>
            <a:pPr>
              <a:lnSpc>
                <a:spcPct val="110000"/>
              </a:lnSpc>
            </a:pPr>
            <a:r>
              <a:rPr kumimoji="1" lang="en-US" altLang="zh-CN" sz="2400" b="1">
                <a:latin typeface="Times New Roman" pitchFamily="18" charset="0"/>
              </a:rPr>
              <a:t>    </a:t>
            </a:r>
            <a:r>
              <a:rPr kumimoji="1" lang="zh-CN" altLang="en-US" sz="2400" b="1">
                <a:latin typeface="Times New Roman" pitchFamily="18" charset="0"/>
              </a:rPr>
              <a:t>已知变压器副边电压有效值为</a:t>
            </a:r>
            <a:r>
              <a:rPr kumimoji="1" lang="en-US" altLang="zh-CN" sz="2400" b="1">
                <a:latin typeface="Times New Roman" pitchFamily="18" charset="0"/>
              </a:rPr>
              <a:t>10V</a:t>
            </a:r>
            <a:r>
              <a:rPr kumimoji="1" lang="zh-CN" altLang="en-US" sz="2400" b="1">
                <a:latin typeface="Times New Roman" pitchFamily="18" charset="0"/>
              </a:rPr>
              <a:t>，电容足够大，判断下列情况下输出电压平均值</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baseline="-25000">
                <a:latin typeface="Times New Roman" pitchFamily="18" charset="0"/>
              </a:rPr>
              <a:t>（</a:t>
            </a:r>
            <a:r>
              <a:rPr kumimoji="1" lang="en-US" altLang="zh-CN" sz="2400" b="1" baseline="-25000">
                <a:latin typeface="Times New Roman" pitchFamily="18" charset="0"/>
              </a:rPr>
              <a:t>AV</a:t>
            </a:r>
            <a:r>
              <a:rPr kumimoji="1" lang="zh-CN" altLang="en-US" sz="2400" b="1" baseline="-25000">
                <a:latin typeface="Times New Roman" pitchFamily="18" charset="0"/>
              </a:rPr>
              <a:t>）</a:t>
            </a:r>
            <a:r>
              <a:rPr kumimoji="1" lang="zh-CN" altLang="en-US" sz="2400" b="1">
                <a:latin typeface="Times New Roman" pitchFamily="18" charset="0"/>
              </a:rPr>
              <a:t>≈？</a:t>
            </a:r>
          </a:p>
          <a:p>
            <a:pPr>
              <a:lnSpc>
                <a:spcPct val="110000"/>
              </a:lnSpc>
            </a:pPr>
            <a:r>
              <a:rPr kumimoji="1" lang="zh-CN" altLang="en-US" sz="2400" b="1">
                <a:latin typeface="Times New Roman" pitchFamily="18" charset="0"/>
              </a:rPr>
              <a:t>    </a:t>
            </a:r>
            <a:r>
              <a:rPr kumimoji="1" lang="en-US" altLang="zh-CN" sz="2400" b="1">
                <a:latin typeface="Times New Roman" pitchFamily="18" charset="0"/>
              </a:rPr>
              <a:t>1.  </a:t>
            </a:r>
            <a:r>
              <a:rPr kumimoji="1" lang="zh-CN" altLang="en-US" sz="2400" b="1">
                <a:latin typeface="Times New Roman" pitchFamily="18" charset="0"/>
              </a:rPr>
              <a:t>正常工作；</a:t>
            </a:r>
          </a:p>
          <a:p>
            <a:pPr>
              <a:lnSpc>
                <a:spcPct val="110000"/>
              </a:lnSpc>
            </a:pPr>
            <a:r>
              <a:rPr kumimoji="1" lang="zh-CN" altLang="en-US" sz="2400" b="1">
                <a:latin typeface="Times New Roman" pitchFamily="18" charset="0"/>
              </a:rPr>
              <a:t>    </a:t>
            </a:r>
            <a:r>
              <a:rPr kumimoji="1" lang="en-US" altLang="zh-CN" sz="2400" b="1">
                <a:latin typeface="Times New Roman" pitchFamily="18" charset="0"/>
              </a:rPr>
              <a:t>2.  </a:t>
            </a:r>
            <a:r>
              <a:rPr kumimoji="1" lang="en-US" altLang="zh-CN" sz="2400" b="1" i="1">
                <a:latin typeface="Times New Roman" pitchFamily="18" charset="0"/>
              </a:rPr>
              <a:t>C</a:t>
            </a:r>
            <a:r>
              <a:rPr kumimoji="1" lang="zh-CN" altLang="en-US" sz="2400" b="1">
                <a:latin typeface="Times New Roman" pitchFamily="18" charset="0"/>
              </a:rPr>
              <a:t>开路；</a:t>
            </a:r>
          </a:p>
          <a:p>
            <a:pPr>
              <a:lnSpc>
                <a:spcPct val="110000"/>
              </a:lnSpc>
            </a:pPr>
            <a:r>
              <a:rPr kumimoji="1" lang="zh-CN" altLang="en-US" sz="2400" b="1">
                <a:latin typeface="Times New Roman" pitchFamily="18" charset="0"/>
              </a:rPr>
              <a:t>    </a:t>
            </a:r>
            <a:r>
              <a:rPr kumimoji="1" lang="en-US" altLang="zh-CN" sz="2400" b="1">
                <a:latin typeface="Times New Roman" pitchFamily="18" charset="0"/>
              </a:rPr>
              <a:t>3.  </a:t>
            </a:r>
            <a:r>
              <a:rPr kumimoji="1" lang="en-US" altLang="zh-CN" sz="2400" b="1" i="1">
                <a:latin typeface="Times New Roman" pitchFamily="18" charset="0"/>
              </a:rPr>
              <a:t>R</a:t>
            </a:r>
            <a:r>
              <a:rPr kumimoji="1" lang="en-US" altLang="zh-CN" sz="2400" b="1" baseline="-25000">
                <a:latin typeface="Times New Roman" pitchFamily="18" charset="0"/>
              </a:rPr>
              <a:t>L</a:t>
            </a:r>
            <a:r>
              <a:rPr kumimoji="1" lang="zh-CN" altLang="en-US" sz="2400" b="1">
                <a:latin typeface="Times New Roman" pitchFamily="18" charset="0"/>
              </a:rPr>
              <a:t>开路；</a:t>
            </a:r>
          </a:p>
          <a:p>
            <a:pPr>
              <a:lnSpc>
                <a:spcPct val="110000"/>
              </a:lnSpc>
            </a:pPr>
            <a:r>
              <a:rPr kumimoji="1" lang="zh-CN" altLang="en-US" sz="2400" b="1">
                <a:latin typeface="Times New Roman" pitchFamily="18" charset="0"/>
              </a:rPr>
              <a:t>    </a:t>
            </a:r>
            <a:r>
              <a:rPr kumimoji="1" lang="en-US" altLang="zh-CN" sz="2400" b="1">
                <a:latin typeface="Times New Roman" pitchFamily="18" charset="0"/>
              </a:rPr>
              <a:t>4.  D</a:t>
            </a:r>
            <a:r>
              <a:rPr kumimoji="1" lang="en-US" altLang="zh-CN" sz="2400" b="1" baseline="-25000">
                <a:latin typeface="Times New Roman" pitchFamily="18" charset="0"/>
              </a:rPr>
              <a:t>1</a:t>
            </a:r>
            <a:r>
              <a:rPr kumimoji="1" lang="zh-CN" altLang="en-US" sz="2400" b="1">
                <a:latin typeface="Times New Roman" pitchFamily="18" charset="0"/>
              </a:rPr>
              <a:t>和</a:t>
            </a:r>
            <a:r>
              <a:rPr kumimoji="1" lang="en-US" altLang="zh-CN" sz="2400" b="1" i="1">
                <a:latin typeface="Times New Roman" pitchFamily="18" charset="0"/>
              </a:rPr>
              <a:t>C</a:t>
            </a:r>
            <a:r>
              <a:rPr kumimoji="1" lang="zh-CN" altLang="en-US" sz="2400" b="1">
                <a:latin typeface="Times New Roman" pitchFamily="18" charset="0"/>
              </a:rPr>
              <a:t>同时开路； </a:t>
            </a:r>
          </a:p>
          <a:p>
            <a:pPr>
              <a:lnSpc>
                <a:spcPct val="110000"/>
              </a:lnSpc>
            </a:pPr>
            <a:r>
              <a:rPr kumimoji="1" lang="zh-CN" altLang="en-US" sz="2400" b="1">
                <a:latin typeface="Times New Roman" pitchFamily="18" charset="0"/>
              </a:rPr>
              <a:t>    </a:t>
            </a:r>
            <a:r>
              <a:rPr kumimoji="1" lang="en-US" altLang="zh-CN" sz="2400" b="1">
                <a:latin typeface="Times New Roman" pitchFamily="18" charset="0"/>
              </a:rPr>
              <a:t>5.  D</a:t>
            </a:r>
            <a:r>
              <a:rPr kumimoji="1" lang="en-US" altLang="zh-CN" sz="2400" b="1" baseline="-25000">
                <a:latin typeface="Times New Roman" pitchFamily="18" charset="0"/>
              </a:rPr>
              <a:t>1</a:t>
            </a:r>
            <a:r>
              <a:rPr kumimoji="1" lang="zh-CN" altLang="en-US" sz="2400" b="1">
                <a:latin typeface="Times New Roman" pitchFamily="18" charset="0"/>
              </a:rPr>
              <a:t>开路。</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539750" y="2565400"/>
            <a:ext cx="7772400" cy="533400"/>
          </a:xfrm>
        </p:spPr>
        <p:txBody>
          <a:bodyPr/>
          <a:lstStyle/>
          <a:p>
            <a:r>
              <a:rPr lang="en-US" altLang="zh-CN" sz="4000" dirty="0" smtClean="0">
                <a:latin typeface="华文行楷" pitchFamily="2" charset="-122"/>
                <a:ea typeface="华文行楷" pitchFamily="2" charset="-122"/>
              </a:rPr>
              <a:t>§</a:t>
            </a:r>
            <a:r>
              <a:rPr lang="en-US" altLang="zh-CN" sz="4000" dirty="0">
                <a:latin typeface="华文行楷" pitchFamily="2" charset="-122"/>
                <a:ea typeface="华文行楷" pitchFamily="2" charset="-122"/>
              </a:rPr>
              <a:t>9</a:t>
            </a:r>
            <a:r>
              <a:rPr lang="en-US" altLang="zh-CN" sz="4000" dirty="0" smtClean="0">
                <a:latin typeface="华文行楷" pitchFamily="2" charset="-122"/>
                <a:ea typeface="华文行楷" pitchFamily="2" charset="-122"/>
              </a:rPr>
              <a:t>.2  </a:t>
            </a:r>
            <a:r>
              <a:rPr lang="zh-CN" altLang="en-US" sz="4000" dirty="0">
                <a:latin typeface="华文行楷" pitchFamily="2" charset="-122"/>
                <a:ea typeface="华文行楷" pitchFamily="2" charset="-122"/>
              </a:rPr>
              <a:t>稳压管稳压电路</a:t>
            </a:r>
          </a:p>
        </p:txBody>
      </p:sp>
      <p:sp>
        <p:nvSpPr>
          <p:cNvPr id="37896" name="Text Box 8">
            <a:hlinkClick r:id="rId3" action="ppaction://hlinksldjump"/>
          </p:cNvPr>
          <p:cNvSpPr txBox="1">
            <a:spLocks noChangeArrowheads="1"/>
          </p:cNvSpPr>
          <p:nvPr/>
        </p:nvSpPr>
        <p:spPr bwMode="auto">
          <a:xfrm>
            <a:off x="2411413" y="3716338"/>
            <a:ext cx="4248150" cy="519112"/>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一、稳压电路的性能指标</a:t>
            </a:r>
          </a:p>
        </p:txBody>
      </p:sp>
      <p:sp>
        <p:nvSpPr>
          <p:cNvPr id="37897" name="Text Box 9">
            <a:hlinkClick r:id="rId4" action="ppaction://hlinksldjump"/>
          </p:cNvPr>
          <p:cNvSpPr txBox="1">
            <a:spLocks noChangeArrowheads="1"/>
          </p:cNvSpPr>
          <p:nvPr/>
        </p:nvSpPr>
        <p:spPr bwMode="auto">
          <a:xfrm>
            <a:off x="2411413" y="4437063"/>
            <a:ext cx="3673475" cy="519112"/>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二、稳压管稳压电路</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39750" y="1484313"/>
            <a:ext cx="7058025" cy="792162"/>
          </a:xfrm>
        </p:spPr>
        <p:txBody>
          <a:bodyPr/>
          <a:lstStyle/>
          <a:p>
            <a:r>
              <a:rPr lang="zh-CN" altLang="en-US" sz="4000" dirty="0" smtClean="0">
                <a:solidFill>
                  <a:schemeClr val="tx1"/>
                </a:solidFill>
                <a:latin typeface="华文行楷" pitchFamily="2" charset="-122"/>
                <a:ea typeface="华文行楷" pitchFamily="2" charset="-122"/>
              </a:rPr>
              <a:t>第九章 </a:t>
            </a:r>
            <a:r>
              <a:rPr lang="zh-CN" altLang="en-US" sz="4000" dirty="0">
                <a:solidFill>
                  <a:schemeClr val="tx1"/>
                </a:solidFill>
                <a:latin typeface="华文行楷" pitchFamily="2" charset="-122"/>
                <a:ea typeface="华文行楷" pitchFamily="2" charset="-122"/>
              </a:rPr>
              <a:t>直流电源</a:t>
            </a:r>
          </a:p>
        </p:txBody>
      </p:sp>
      <p:sp>
        <p:nvSpPr>
          <p:cNvPr id="87044" name="Rectangle 4">
            <a:hlinkClick r:id="rId2" action="ppaction://hlinksldjump"/>
          </p:cNvPr>
          <p:cNvSpPr>
            <a:spLocks noChangeArrowheads="1"/>
          </p:cNvSpPr>
          <p:nvPr/>
        </p:nvSpPr>
        <p:spPr bwMode="auto">
          <a:xfrm>
            <a:off x="2266950" y="2493963"/>
            <a:ext cx="4249738" cy="519112"/>
          </a:xfrm>
          <a:prstGeom prst="rect">
            <a:avLst/>
          </a:prstGeom>
          <a:noFill/>
          <a:ln w="9525">
            <a:noFill/>
            <a:miter lim="800000"/>
            <a:headEnd/>
            <a:tailEnd/>
          </a:ln>
          <a:effectLst/>
        </p:spPr>
        <p:txBody>
          <a:bodyPr>
            <a:spAutoFit/>
          </a:bodyPr>
          <a:lstStyle/>
          <a:p>
            <a:r>
              <a:rPr lang="en-US" altLang="zh-CN" sz="2800" b="1" dirty="0" smtClean="0">
                <a:solidFill>
                  <a:schemeClr val="tx2"/>
                </a:solidFill>
                <a:latin typeface="Times New Roman" pitchFamily="18" charset="0"/>
                <a:ea typeface="华文楷体" pitchFamily="2" charset="-122"/>
              </a:rPr>
              <a:t>§9.1</a:t>
            </a:r>
            <a:r>
              <a:rPr lang="en-US" altLang="zh-CN" sz="2800" b="1" dirty="0" smtClean="0">
                <a:solidFill>
                  <a:schemeClr val="tx2"/>
                </a:solidFill>
                <a:latin typeface="华文楷体" pitchFamily="2" charset="-122"/>
                <a:ea typeface="华文楷体" pitchFamily="2" charset="-122"/>
              </a:rPr>
              <a:t>  </a:t>
            </a:r>
            <a:r>
              <a:rPr lang="zh-CN" altLang="en-US" sz="2800" b="1" dirty="0">
                <a:solidFill>
                  <a:schemeClr val="tx2"/>
                </a:solidFill>
                <a:latin typeface="华文楷体" pitchFamily="2" charset="-122"/>
                <a:ea typeface="华文楷体" pitchFamily="2" charset="-122"/>
              </a:rPr>
              <a:t>直流电源的组成</a:t>
            </a:r>
          </a:p>
        </p:txBody>
      </p:sp>
      <p:sp>
        <p:nvSpPr>
          <p:cNvPr id="87045" name="Rectangle 5">
            <a:hlinkClick r:id="rId3" action="ppaction://hlinksldjump"/>
          </p:cNvPr>
          <p:cNvSpPr>
            <a:spLocks noChangeArrowheads="1"/>
          </p:cNvSpPr>
          <p:nvPr/>
        </p:nvSpPr>
        <p:spPr bwMode="auto">
          <a:xfrm>
            <a:off x="2266950" y="3070225"/>
            <a:ext cx="3889375" cy="519113"/>
          </a:xfrm>
          <a:prstGeom prst="rect">
            <a:avLst/>
          </a:prstGeom>
          <a:noFill/>
          <a:ln w="9525">
            <a:noFill/>
            <a:miter lim="800000"/>
            <a:headEnd/>
            <a:tailEnd/>
          </a:ln>
          <a:effectLst/>
        </p:spPr>
        <p:txBody>
          <a:bodyPr>
            <a:spAutoFit/>
          </a:bodyPr>
          <a:lstStyle/>
          <a:p>
            <a:r>
              <a:rPr lang="en-US" altLang="zh-CN" sz="2800" b="1" dirty="0" smtClean="0">
                <a:solidFill>
                  <a:schemeClr val="tx2"/>
                </a:solidFill>
                <a:latin typeface="Times New Roman" pitchFamily="18" charset="0"/>
                <a:ea typeface="华文楷体" pitchFamily="2" charset="-122"/>
              </a:rPr>
              <a:t>§9.2</a:t>
            </a:r>
            <a:r>
              <a:rPr lang="en-US" altLang="zh-CN" sz="2800" b="1" dirty="0" smtClean="0">
                <a:solidFill>
                  <a:schemeClr val="tx2"/>
                </a:solidFill>
                <a:latin typeface="华文楷体" pitchFamily="2" charset="-122"/>
                <a:ea typeface="华文楷体" pitchFamily="2" charset="-122"/>
              </a:rPr>
              <a:t>  </a:t>
            </a:r>
            <a:r>
              <a:rPr lang="zh-CN" altLang="en-US" sz="2800" b="1" dirty="0">
                <a:solidFill>
                  <a:schemeClr val="tx2"/>
                </a:solidFill>
                <a:latin typeface="华文楷体" pitchFamily="2" charset="-122"/>
                <a:ea typeface="华文楷体" pitchFamily="2" charset="-122"/>
              </a:rPr>
              <a:t>单相整流电路</a:t>
            </a:r>
          </a:p>
        </p:txBody>
      </p:sp>
      <p:sp>
        <p:nvSpPr>
          <p:cNvPr id="87046" name="Rectangle 6">
            <a:hlinkClick r:id="rId4" action="ppaction://hlinksldjump"/>
          </p:cNvPr>
          <p:cNvSpPr>
            <a:spLocks noChangeArrowheads="1"/>
          </p:cNvSpPr>
          <p:nvPr/>
        </p:nvSpPr>
        <p:spPr bwMode="auto">
          <a:xfrm>
            <a:off x="2266950" y="4221163"/>
            <a:ext cx="4176713" cy="519112"/>
          </a:xfrm>
          <a:prstGeom prst="rect">
            <a:avLst/>
          </a:prstGeom>
          <a:noFill/>
          <a:ln w="9525">
            <a:noFill/>
            <a:miter lim="800000"/>
            <a:headEnd/>
            <a:tailEnd/>
          </a:ln>
          <a:effectLst/>
        </p:spPr>
        <p:txBody>
          <a:bodyPr>
            <a:spAutoFit/>
          </a:bodyPr>
          <a:lstStyle/>
          <a:p>
            <a:r>
              <a:rPr lang="en-US" altLang="zh-CN" sz="2800" b="1" dirty="0" smtClean="0">
                <a:solidFill>
                  <a:schemeClr val="tx2"/>
                </a:solidFill>
                <a:latin typeface="Times New Roman" pitchFamily="18" charset="0"/>
                <a:ea typeface="华文楷体" pitchFamily="2" charset="-122"/>
              </a:rPr>
              <a:t>§9.4</a:t>
            </a:r>
            <a:r>
              <a:rPr lang="en-US" altLang="zh-CN" sz="2800" b="1" dirty="0" smtClean="0">
                <a:solidFill>
                  <a:schemeClr val="tx2"/>
                </a:solidFill>
                <a:latin typeface="华文楷体" pitchFamily="2" charset="-122"/>
                <a:ea typeface="华文楷体" pitchFamily="2" charset="-122"/>
              </a:rPr>
              <a:t>  </a:t>
            </a:r>
            <a:r>
              <a:rPr lang="zh-CN" altLang="en-US" sz="2800" b="1" dirty="0">
                <a:solidFill>
                  <a:schemeClr val="tx2"/>
                </a:solidFill>
                <a:latin typeface="华文楷体" pitchFamily="2" charset="-122"/>
                <a:ea typeface="华文楷体" pitchFamily="2" charset="-122"/>
              </a:rPr>
              <a:t>稳压管稳压电路</a:t>
            </a:r>
          </a:p>
        </p:txBody>
      </p:sp>
      <p:sp>
        <p:nvSpPr>
          <p:cNvPr id="87047" name="Rectangle 7">
            <a:hlinkClick r:id="rId5" action="ppaction://hlinksldjump"/>
          </p:cNvPr>
          <p:cNvSpPr>
            <a:spLocks noChangeArrowheads="1"/>
          </p:cNvSpPr>
          <p:nvPr/>
        </p:nvSpPr>
        <p:spPr bwMode="auto">
          <a:xfrm>
            <a:off x="2266950" y="4797425"/>
            <a:ext cx="4392613" cy="519113"/>
          </a:xfrm>
          <a:prstGeom prst="rect">
            <a:avLst/>
          </a:prstGeom>
          <a:noFill/>
          <a:ln w="9525">
            <a:noFill/>
            <a:miter lim="800000"/>
            <a:headEnd/>
            <a:tailEnd/>
          </a:ln>
          <a:effectLst/>
        </p:spPr>
        <p:txBody>
          <a:bodyPr>
            <a:spAutoFit/>
          </a:bodyPr>
          <a:lstStyle/>
          <a:p>
            <a:r>
              <a:rPr lang="en-US" altLang="zh-CN" sz="2800" b="1" dirty="0" smtClean="0">
                <a:solidFill>
                  <a:schemeClr val="tx2"/>
                </a:solidFill>
                <a:latin typeface="Times New Roman" pitchFamily="18" charset="0"/>
                <a:ea typeface="华文楷体" pitchFamily="2" charset="-122"/>
              </a:rPr>
              <a:t>§9.5</a:t>
            </a:r>
            <a:r>
              <a:rPr lang="en-US" altLang="zh-CN" sz="2800" b="1" dirty="0" smtClean="0">
                <a:solidFill>
                  <a:schemeClr val="tx2"/>
                </a:solidFill>
                <a:latin typeface="华文楷体" pitchFamily="2" charset="-122"/>
                <a:ea typeface="华文楷体" pitchFamily="2" charset="-122"/>
              </a:rPr>
              <a:t>  </a:t>
            </a:r>
            <a:r>
              <a:rPr lang="zh-CN" altLang="en-US" sz="2800" b="1" dirty="0">
                <a:solidFill>
                  <a:schemeClr val="tx2"/>
                </a:solidFill>
                <a:latin typeface="华文楷体" pitchFamily="2" charset="-122"/>
                <a:ea typeface="华文楷体" pitchFamily="2" charset="-122"/>
              </a:rPr>
              <a:t>串联型稳压电路</a:t>
            </a:r>
          </a:p>
        </p:txBody>
      </p:sp>
      <p:sp>
        <p:nvSpPr>
          <p:cNvPr id="87048" name="Rectangle 8">
            <a:hlinkClick r:id="rId6" action="ppaction://hlinksldjump"/>
          </p:cNvPr>
          <p:cNvSpPr>
            <a:spLocks noChangeArrowheads="1"/>
          </p:cNvSpPr>
          <p:nvPr/>
        </p:nvSpPr>
        <p:spPr bwMode="auto">
          <a:xfrm>
            <a:off x="2268538" y="5373688"/>
            <a:ext cx="4321175" cy="519112"/>
          </a:xfrm>
          <a:prstGeom prst="rect">
            <a:avLst/>
          </a:prstGeom>
          <a:noFill/>
          <a:ln w="9525">
            <a:noFill/>
            <a:miter lim="800000"/>
            <a:headEnd/>
            <a:tailEnd/>
          </a:ln>
          <a:effectLst/>
        </p:spPr>
        <p:txBody>
          <a:bodyPr>
            <a:spAutoFit/>
          </a:bodyPr>
          <a:lstStyle/>
          <a:p>
            <a:r>
              <a:rPr lang="en-US" altLang="zh-CN" sz="2800" b="1" dirty="0" smtClean="0">
                <a:solidFill>
                  <a:schemeClr val="tx2"/>
                </a:solidFill>
                <a:latin typeface="Times New Roman" pitchFamily="18" charset="0"/>
                <a:ea typeface="华文楷体" pitchFamily="2" charset="-122"/>
              </a:rPr>
              <a:t>§9.6</a:t>
            </a:r>
            <a:r>
              <a:rPr lang="en-US" altLang="zh-CN" sz="2800" b="1" dirty="0" smtClean="0">
                <a:solidFill>
                  <a:schemeClr val="tx2"/>
                </a:solidFill>
                <a:latin typeface="华文楷体" pitchFamily="2" charset="-122"/>
                <a:ea typeface="华文楷体" pitchFamily="2" charset="-122"/>
              </a:rPr>
              <a:t>  </a:t>
            </a:r>
            <a:r>
              <a:rPr lang="zh-CN" altLang="en-US" sz="2800" b="1" dirty="0">
                <a:solidFill>
                  <a:schemeClr val="tx2"/>
                </a:solidFill>
                <a:latin typeface="华文楷体" pitchFamily="2" charset="-122"/>
                <a:ea typeface="华文楷体" pitchFamily="2" charset="-122"/>
              </a:rPr>
              <a:t>开关型稳压电路</a:t>
            </a:r>
          </a:p>
        </p:txBody>
      </p:sp>
      <p:sp>
        <p:nvSpPr>
          <p:cNvPr id="87049" name="Rectangle 9">
            <a:hlinkClick r:id="rId7" action="ppaction://hlinksldjump"/>
          </p:cNvPr>
          <p:cNvSpPr>
            <a:spLocks noChangeArrowheads="1"/>
          </p:cNvSpPr>
          <p:nvPr/>
        </p:nvSpPr>
        <p:spPr bwMode="auto">
          <a:xfrm>
            <a:off x="2266950" y="3646488"/>
            <a:ext cx="3384550" cy="519112"/>
          </a:xfrm>
          <a:prstGeom prst="rect">
            <a:avLst/>
          </a:prstGeom>
          <a:noFill/>
          <a:ln w="9525">
            <a:noFill/>
            <a:miter lim="800000"/>
            <a:headEnd/>
            <a:tailEnd/>
          </a:ln>
          <a:effectLst/>
        </p:spPr>
        <p:txBody>
          <a:bodyPr>
            <a:spAutoFit/>
          </a:bodyPr>
          <a:lstStyle/>
          <a:p>
            <a:r>
              <a:rPr lang="en-US" altLang="zh-CN" sz="2800" b="1" dirty="0" smtClean="0">
                <a:solidFill>
                  <a:schemeClr val="tx2"/>
                </a:solidFill>
                <a:latin typeface="Times New Roman" pitchFamily="18" charset="0"/>
                <a:ea typeface="华文楷体" pitchFamily="2" charset="-122"/>
              </a:rPr>
              <a:t>§9.3</a:t>
            </a:r>
            <a:r>
              <a:rPr lang="en-US" altLang="zh-CN" sz="2800" b="1" dirty="0" smtClean="0">
                <a:solidFill>
                  <a:schemeClr val="tx2"/>
                </a:solidFill>
                <a:latin typeface="华文楷体" pitchFamily="2" charset="-122"/>
                <a:ea typeface="华文楷体" pitchFamily="2" charset="-122"/>
              </a:rPr>
              <a:t>  </a:t>
            </a:r>
            <a:r>
              <a:rPr lang="zh-CN" altLang="en-US" sz="2800" b="1" dirty="0">
                <a:solidFill>
                  <a:schemeClr val="tx2"/>
                </a:solidFill>
                <a:latin typeface="华文楷体" pitchFamily="2" charset="-122"/>
                <a:ea typeface="华文楷体" pitchFamily="2" charset="-122"/>
              </a:rPr>
              <a:t>滤波电路</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79388" y="836613"/>
            <a:ext cx="4773612" cy="600075"/>
          </a:xfrm>
          <a:noFill/>
        </p:spPr>
        <p:txBody>
          <a:bodyPr/>
          <a:lstStyle/>
          <a:p>
            <a:pPr algn="l"/>
            <a:r>
              <a:rPr lang="zh-CN" altLang="en-US" sz="3200">
                <a:solidFill>
                  <a:schemeClr val="tx1"/>
                </a:solidFill>
                <a:ea typeface="华文行楷" pitchFamily="2" charset="-122"/>
              </a:rPr>
              <a:t>一、稳压电路的性能指标</a:t>
            </a:r>
            <a:endParaRPr lang="zh-CN" altLang="en-US" sz="3600">
              <a:solidFill>
                <a:srgbClr val="FFFFFF"/>
              </a:solidFill>
              <a:ea typeface="华文行楷" pitchFamily="2" charset="-122"/>
            </a:endParaRPr>
          </a:p>
        </p:txBody>
      </p:sp>
      <p:sp>
        <p:nvSpPr>
          <p:cNvPr id="39939" name="Text Box 3"/>
          <p:cNvSpPr txBox="1">
            <a:spLocks noChangeArrowheads="1"/>
          </p:cNvSpPr>
          <p:nvPr/>
        </p:nvSpPr>
        <p:spPr bwMode="auto">
          <a:xfrm>
            <a:off x="611188" y="1341438"/>
            <a:ext cx="8001000" cy="2341562"/>
          </a:xfrm>
          <a:prstGeom prst="rect">
            <a:avLst/>
          </a:prstGeom>
          <a:noFill/>
          <a:ln w="9525">
            <a:noFill/>
            <a:miter lim="800000"/>
            <a:headEnd/>
            <a:tailEnd/>
          </a:ln>
          <a:effectLst/>
        </p:spPr>
        <p:txBody>
          <a:bodyPr>
            <a:spAutoFit/>
          </a:bodyPr>
          <a:lstStyle/>
          <a:p>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输出电压</a:t>
            </a:r>
          </a:p>
          <a:p>
            <a:pPr>
              <a:lnSpc>
                <a:spcPct val="115000"/>
              </a:lnSpc>
            </a:pPr>
            <a:r>
              <a:rPr kumimoji="1" lang="en-US" altLang="zh-CN" sz="2800">
                <a:latin typeface="华文行楷" pitchFamily="2" charset="-122"/>
                <a:ea typeface="华文行楷" pitchFamily="2" charset="-122"/>
              </a:rPr>
              <a:t>2.  </a:t>
            </a:r>
            <a:r>
              <a:rPr kumimoji="1" lang="zh-CN" altLang="en-US" sz="2800">
                <a:latin typeface="华文行楷" pitchFamily="2" charset="-122"/>
                <a:ea typeface="华文行楷" pitchFamily="2" charset="-122"/>
              </a:rPr>
              <a:t>输出电流</a:t>
            </a:r>
          </a:p>
          <a:p>
            <a:pPr>
              <a:lnSpc>
                <a:spcPct val="115000"/>
              </a:lnSpc>
            </a:pPr>
            <a:r>
              <a:rPr kumimoji="1" lang="en-US" altLang="zh-CN" sz="2800">
                <a:latin typeface="华文行楷" pitchFamily="2" charset="-122"/>
                <a:ea typeface="华文行楷" pitchFamily="2" charset="-122"/>
              </a:rPr>
              <a:t>3.  </a:t>
            </a:r>
            <a:r>
              <a:rPr kumimoji="1" lang="zh-CN" altLang="en-US" sz="2800">
                <a:latin typeface="华文行楷" pitchFamily="2" charset="-122"/>
                <a:ea typeface="华文行楷" pitchFamily="2" charset="-122"/>
              </a:rPr>
              <a:t>稳压系数</a:t>
            </a:r>
            <a:r>
              <a:rPr kumimoji="1" lang="zh-CN" altLang="en-US" sz="2400" b="1">
                <a:latin typeface="Times New Roman" pitchFamily="18" charset="0"/>
              </a:rPr>
              <a:t>     表明电网电压波动时电路的稳压性能。</a:t>
            </a:r>
          </a:p>
          <a:p>
            <a:pPr>
              <a:lnSpc>
                <a:spcPct val="115000"/>
              </a:lnSpc>
            </a:pPr>
            <a:r>
              <a:rPr kumimoji="1" lang="zh-CN" altLang="en-US" sz="2400" b="1">
                <a:latin typeface="Times New Roman" pitchFamily="18" charset="0"/>
              </a:rPr>
              <a:t>    在负载电流不变时，输出电压相对变化量与输入电压变化量之比。</a:t>
            </a:r>
          </a:p>
        </p:txBody>
      </p:sp>
      <p:graphicFrame>
        <p:nvGraphicFramePr>
          <p:cNvPr id="39940" name="Object 4"/>
          <p:cNvGraphicFramePr>
            <a:graphicFrameLocks noChangeAspect="1"/>
          </p:cNvGraphicFramePr>
          <p:nvPr/>
        </p:nvGraphicFramePr>
        <p:xfrm>
          <a:off x="2627313" y="3284538"/>
          <a:ext cx="3733800" cy="785812"/>
        </p:xfrm>
        <a:graphic>
          <a:graphicData uri="http://schemas.openxmlformats.org/presentationml/2006/ole">
            <mc:AlternateContent xmlns:mc="http://schemas.openxmlformats.org/markup-compatibility/2006">
              <mc:Choice xmlns:v="urn:schemas-microsoft-com:vml" Requires="v">
                <p:oleObj spid="_x0000_s167944" name="Equation" r:id="rId3" imgW="2044440" imgH="431640" progId="Equation.3">
                  <p:embed/>
                </p:oleObj>
              </mc:Choice>
              <mc:Fallback>
                <p:oleObj name="Equation" r:id="rId3" imgW="204444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3284538"/>
                        <a:ext cx="3733800" cy="785812"/>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39941" name="Text Box 5"/>
          <p:cNvSpPr txBox="1">
            <a:spLocks noChangeArrowheads="1"/>
          </p:cNvSpPr>
          <p:nvPr/>
        </p:nvSpPr>
        <p:spPr bwMode="auto">
          <a:xfrm>
            <a:off x="603250" y="4122738"/>
            <a:ext cx="8077200" cy="1423987"/>
          </a:xfrm>
          <a:prstGeom prst="rect">
            <a:avLst/>
          </a:prstGeom>
          <a:noFill/>
          <a:ln w="9525">
            <a:noFill/>
            <a:miter lim="800000"/>
            <a:headEnd/>
            <a:tailEnd/>
          </a:ln>
          <a:effectLst/>
        </p:spPr>
        <p:txBody>
          <a:bodyPr>
            <a:spAutoFit/>
          </a:bodyPr>
          <a:lstStyle/>
          <a:p>
            <a:pPr>
              <a:lnSpc>
                <a:spcPct val="115000"/>
              </a:lnSpc>
            </a:pPr>
            <a:r>
              <a:rPr kumimoji="1" lang="en-US" altLang="zh-CN" sz="2800">
                <a:latin typeface="华文行楷" pitchFamily="2" charset="-122"/>
                <a:ea typeface="华文行楷" pitchFamily="2" charset="-122"/>
              </a:rPr>
              <a:t>4.  </a:t>
            </a:r>
            <a:r>
              <a:rPr kumimoji="1" lang="zh-CN" altLang="en-US" sz="2800">
                <a:latin typeface="华文行楷" pitchFamily="2" charset="-122"/>
                <a:ea typeface="华文行楷" pitchFamily="2" charset="-122"/>
              </a:rPr>
              <a:t>输出电阻</a:t>
            </a:r>
            <a:r>
              <a:rPr kumimoji="1" lang="zh-CN" altLang="en-US" sz="2400" b="1">
                <a:latin typeface="Times New Roman" pitchFamily="18" charset="0"/>
              </a:rPr>
              <a:t>    表明负载电流变化时电路的稳压性能。</a:t>
            </a:r>
          </a:p>
          <a:p>
            <a:pPr>
              <a:lnSpc>
                <a:spcPct val="115000"/>
              </a:lnSpc>
            </a:pPr>
            <a:r>
              <a:rPr kumimoji="1" lang="zh-CN" altLang="en-US" sz="2400" b="1">
                <a:latin typeface="Times New Roman" pitchFamily="18" charset="0"/>
              </a:rPr>
              <a:t>    在电网电压不变时，负载变化引起的输出电压的变化量与输出电流的变化量之比。</a:t>
            </a:r>
          </a:p>
        </p:txBody>
      </p:sp>
      <p:graphicFrame>
        <p:nvGraphicFramePr>
          <p:cNvPr id="39942" name="Object 6"/>
          <p:cNvGraphicFramePr>
            <a:graphicFrameLocks noChangeAspect="1"/>
          </p:cNvGraphicFramePr>
          <p:nvPr/>
        </p:nvGraphicFramePr>
        <p:xfrm>
          <a:off x="4532313" y="5113338"/>
          <a:ext cx="1524000" cy="838200"/>
        </p:xfrm>
        <a:graphic>
          <a:graphicData uri="http://schemas.openxmlformats.org/presentationml/2006/ole">
            <mc:AlternateContent xmlns:mc="http://schemas.openxmlformats.org/markup-compatibility/2006">
              <mc:Choice xmlns:v="urn:schemas-microsoft-com:vml" Requires="v">
                <p:oleObj spid="_x0000_s167945" name="公式" r:id="rId5" imgW="876240" imgH="482400" progId="Equation.3">
                  <p:embed/>
                </p:oleObj>
              </mc:Choice>
              <mc:Fallback>
                <p:oleObj name="公式" r:id="rId5" imgW="876240" imgH="482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2313" y="5113338"/>
                        <a:ext cx="1524000" cy="838200"/>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39943" name="Text Box 7"/>
          <p:cNvSpPr txBox="1">
            <a:spLocks noChangeArrowheads="1"/>
          </p:cNvSpPr>
          <p:nvPr/>
        </p:nvSpPr>
        <p:spPr bwMode="auto">
          <a:xfrm>
            <a:off x="646113" y="5951538"/>
            <a:ext cx="6400800" cy="519112"/>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5.  </a:t>
            </a:r>
            <a:r>
              <a:rPr kumimoji="1" lang="zh-CN" altLang="en-US" sz="2800">
                <a:latin typeface="华文行楷" pitchFamily="2" charset="-122"/>
                <a:ea typeface="华文行楷" pitchFamily="2" charset="-122"/>
              </a:rPr>
              <a:t>纹波电压</a:t>
            </a:r>
            <a:r>
              <a:rPr kumimoji="1" lang="zh-CN" altLang="en-US" sz="2400" b="1">
                <a:latin typeface="Times New Roman" pitchFamily="18" charset="0"/>
              </a:rPr>
              <a:t>   测试出输出电压的交流分量。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wipe(left)">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wipe(left)">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wipe(left)">
                                      <p:cBhvr>
                                        <p:cTn id="22" dur="500"/>
                                        <p:tgtEl>
                                          <p:spTgt spid="399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40"/>
                                        </p:tgtEl>
                                        <p:attrNameLst>
                                          <p:attrName>style.visibility</p:attrName>
                                        </p:attrNameLst>
                                      </p:cBhvr>
                                      <p:to>
                                        <p:strVal val="visible"/>
                                      </p:to>
                                    </p:set>
                                    <p:animEffect transition="in" filter="wipe(left)">
                                      <p:cBhvr>
                                        <p:cTn id="27" dur="500"/>
                                        <p:tgtEl>
                                          <p:spTgt spid="3994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941">
                                            <p:txEl>
                                              <p:pRg st="0" end="0"/>
                                            </p:txEl>
                                          </p:spTgt>
                                        </p:tgtEl>
                                        <p:attrNameLst>
                                          <p:attrName>style.visibility</p:attrName>
                                        </p:attrNameLst>
                                      </p:cBhvr>
                                      <p:to>
                                        <p:strVal val="visible"/>
                                      </p:to>
                                    </p:set>
                                    <p:animEffect transition="in" filter="wipe(left)">
                                      <p:cBhvr>
                                        <p:cTn id="32" dur="500"/>
                                        <p:tgtEl>
                                          <p:spTgt spid="3994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941">
                                            <p:txEl>
                                              <p:pRg st="1" end="1"/>
                                            </p:txEl>
                                          </p:spTgt>
                                        </p:tgtEl>
                                        <p:attrNameLst>
                                          <p:attrName>style.visibility</p:attrName>
                                        </p:attrNameLst>
                                      </p:cBhvr>
                                      <p:to>
                                        <p:strVal val="visible"/>
                                      </p:to>
                                    </p:set>
                                    <p:animEffect transition="in" filter="wipe(left)">
                                      <p:cBhvr>
                                        <p:cTn id="37" dur="500"/>
                                        <p:tgtEl>
                                          <p:spTgt spid="3994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942"/>
                                        </p:tgtEl>
                                        <p:attrNameLst>
                                          <p:attrName>style.visibility</p:attrName>
                                        </p:attrNameLst>
                                      </p:cBhvr>
                                      <p:to>
                                        <p:strVal val="visible"/>
                                      </p:to>
                                    </p:set>
                                    <p:animEffect transition="in" filter="wipe(left)">
                                      <p:cBhvr>
                                        <p:cTn id="42" dur="500"/>
                                        <p:tgtEl>
                                          <p:spTgt spid="399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943">
                                            <p:txEl>
                                              <p:pRg st="0" end="0"/>
                                            </p:txEl>
                                          </p:spTgt>
                                        </p:tgtEl>
                                        <p:attrNameLst>
                                          <p:attrName>style.visibility</p:attrName>
                                        </p:attrNameLst>
                                      </p:cBhvr>
                                      <p:to>
                                        <p:strVal val="visible"/>
                                      </p:to>
                                    </p:set>
                                    <p:animEffect transition="in" filter="wipe(left)">
                                      <p:cBhvr>
                                        <p:cTn id="47" dur="500"/>
                                        <p:tgtEl>
                                          <p:spTgt spid="399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P spid="39941" grpId="0" build="p" autoUpdateAnimBg="0"/>
      <p:bldP spid="399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79388" y="908968"/>
            <a:ext cx="4495800" cy="431800"/>
          </a:xfrm>
        </p:spPr>
        <p:txBody>
          <a:bodyPr/>
          <a:lstStyle/>
          <a:p>
            <a:pPr algn="l"/>
            <a:r>
              <a:rPr lang="zh-CN" altLang="en-US" sz="3200" dirty="0">
                <a:solidFill>
                  <a:schemeClr val="tx1"/>
                </a:solidFill>
                <a:latin typeface="华文行楷" pitchFamily="2" charset="-122"/>
                <a:ea typeface="华文行楷" pitchFamily="2" charset="-122"/>
              </a:rPr>
              <a:t>二、稳压管稳压电路</a:t>
            </a:r>
          </a:p>
        </p:txBody>
      </p:sp>
      <p:sp>
        <p:nvSpPr>
          <p:cNvPr id="40963" name="Text Box 3"/>
          <p:cNvSpPr txBox="1">
            <a:spLocks noChangeArrowheads="1"/>
          </p:cNvSpPr>
          <p:nvPr/>
        </p:nvSpPr>
        <p:spPr bwMode="auto">
          <a:xfrm>
            <a:off x="692150" y="4541838"/>
            <a:ext cx="8077200" cy="1822743"/>
          </a:xfrm>
          <a:prstGeom prst="rect">
            <a:avLst/>
          </a:prstGeom>
          <a:noFill/>
          <a:ln w="9525">
            <a:noFill/>
            <a:miter lim="800000"/>
            <a:headEnd/>
            <a:tailEnd/>
          </a:ln>
          <a:effectLst/>
        </p:spPr>
        <p:txBody>
          <a:bodyPr>
            <a:spAutoFit/>
          </a:bodyPr>
          <a:lstStyle/>
          <a:p>
            <a:pPr>
              <a:lnSpc>
                <a:spcPct val="120000"/>
              </a:lnSpc>
              <a:spcBef>
                <a:spcPts val="0"/>
              </a:spcBef>
            </a:pPr>
            <a:r>
              <a:rPr kumimoji="1" lang="zh-CN" altLang="en-US" sz="2400" b="1" dirty="0">
                <a:solidFill>
                  <a:srgbClr val="A50021"/>
                </a:solidFill>
                <a:latin typeface="Times New Roman" pitchFamily="18" charset="0"/>
              </a:rPr>
              <a:t>稳定电压 </a:t>
            </a:r>
            <a:r>
              <a:rPr kumimoji="1" lang="en-US" altLang="zh-CN" sz="2400" b="1" i="1" dirty="0">
                <a:solidFill>
                  <a:srgbClr val="A50021"/>
                </a:solidFill>
                <a:latin typeface="Times New Roman" pitchFamily="18" charset="0"/>
              </a:rPr>
              <a:t>U</a:t>
            </a:r>
            <a:r>
              <a:rPr kumimoji="1" lang="en-US" altLang="zh-CN" sz="2400" b="1" baseline="-25000" dirty="0">
                <a:solidFill>
                  <a:srgbClr val="A50021"/>
                </a:solidFill>
                <a:latin typeface="Times New Roman" pitchFamily="18" charset="0"/>
              </a:rPr>
              <a:t>Z</a:t>
            </a:r>
            <a:r>
              <a:rPr kumimoji="1" lang="zh-CN" altLang="en-US" sz="2400" b="1" dirty="0">
                <a:latin typeface="Times New Roman" pitchFamily="18" charset="0"/>
              </a:rPr>
              <a:t>：稳压管的击穿电压</a:t>
            </a:r>
          </a:p>
          <a:p>
            <a:pPr>
              <a:lnSpc>
                <a:spcPct val="120000"/>
              </a:lnSpc>
              <a:spcBef>
                <a:spcPts val="0"/>
              </a:spcBef>
            </a:pPr>
            <a:r>
              <a:rPr kumimoji="1" lang="zh-CN" altLang="en-US" sz="2400" b="1" dirty="0">
                <a:solidFill>
                  <a:srgbClr val="A50021"/>
                </a:solidFill>
                <a:latin typeface="Times New Roman" pitchFamily="18" charset="0"/>
              </a:rPr>
              <a:t>稳定电流 </a:t>
            </a:r>
            <a:r>
              <a:rPr kumimoji="1" lang="en-US" altLang="zh-CN" sz="2400" b="1" i="1" dirty="0">
                <a:solidFill>
                  <a:srgbClr val="A50021"/>
                </a:solidFill>
                <a:latin typeface="Times New Roman" pitchFamily="18" charset="0"/>
              </a:rPr>
              <a:t>I</a:t>
            </a:r>
            <a:r>
              <a:rPr kumimoji="1" lang="en-US" altLang="zh-CN" sz="2400" b="1" baseline="-25000" dirty="0">
                <a:solidFill>
                  <a:srgbClr val="A50021"/>
                </a:solidFill>
                <a:latin typeface="Times New Roman" pitchFamily="18" charset="0"/>
              </a:rPr>
              <a:t>Z</a:t>
            </a:r>
            <a:r>
              <a:rPr kumimoji="1" lang="zh-CN" altLang="en-US" sz="2400" b="1" dirty="0">
                <a:latin typeface="Times New Roman" pitchFamily="18" charset="0"/>
              </a:rPr>
              <a:t>：使稳压管工作在稳压状态的最小电流</a:t>
            </a:r>
          </a:p>
          <a:p>
            <a:pPr>
              <a:lnSpc>
                <a:spcPct val="120000"/>
              </a:lnSpc>
              <a:spcBef>
                <a:spcPts val="0"/>
              </a:spcBef>
            </a:pPr>
            <a:r>
              <a:rPr kumimoji="1" lang="zh-CN" altLang="en-US" sz="2400" b="1" dirty="0">
                <a:solidFill>
                  <a:srgbClr val="A50021"/>
                </a:solidFill>
                <a:latin typeface="Times New Roman" pitchFamily="18" charset="0"/>
              </a:rPr>
              <a:t>最大耗散功率 </a:t>
            </a:r>
            <a:r>
              <a:rPr kumimoji="1" lang="en-US" altLang="zh-CN" sz="2400" b="1" i="1" dirty="0">
                <a:solidFill>
                  <a:srgbClr val="A50021"/>
                </a:solidFill>
                <a:latin typeface="Times New Roman" pitchFamily="18" charset="0"/>
              </a:rPr>
              <a:t>P</a:t>
            </a:r>
            <a:r>
              <a:rPr kumimoji="1" lang="en-US" altLang="zh-CN" sz="2400" b="1" baseline="-25000" dirty="0">
                <a:solidFill>
                  <a:srgbClr val="A50021"/>
                </a:solidFill>
                <a:latin typeface="Times New Roman" pitchFamily="18" charset="0"/>
              </a:rPr>
              <a:t>ZM</a:t>
            </a:r>
            <a:r>
              <a:rPr kumimoji="1" lang="zh-CN" altLang="en-US" sz="2400" b="1" dirty="0">
                <a:latin typeface="Times New Roman" pitchFamily="18" charset="0"/>
              </a:rPr>
              <a:t>：允许的最大功率， </a:t>
            </a:r>
            <a:r>
              <a:rPr kumimoji="1" lang="en-US" altLang="zh-CN" sz="2400" b="1" i="1" dirty="0">
                <a:latin typeface="Times New Roman" pitchFamily="18" charset="0"/>
              </a:rPr>
              <a:t>P</a:t>
            </a:r>
            <a:r>
              <a:rPr kumimoji="1" lang="en-US" altLang="zh-CN" sz="2400" b="1" baseline="-25000" dirty="0">
                <a:latin typeface="Times New Roman" pitchFamily="18" charset="0"/>
              </a:rPr>
              <a:t>ZM</a:t>
            </a:r>
            <a:r>
              <a:rPr kumimoji="1" lang="en-US" altLang="zh-CN" sz="2400" b="1" dirty="0">
                <a:latin typeface="Times New Roman" pitchFamily="18" charset="0"/>
              </a:rPr>
              <a:t>= </a:t>
            </a:r>
            <a:r>
              <a:rPr kumimoji="1" lang="en-US" altLang="zh-CN" sz="2400" b="1" i="1" dirty="0">
                <a:latin typeface="Times New Roman" pitchFamily="18" charset="0"/>
              </a:rPr>
              <a:t>I</a:t>
            </a:r>
            <a:r>
              <a:rPr kumimoji="1" lang="en-US" altLang="zh-CN" sz="2400" b="1" baseline="-25000" dirty="0">
                <a:latin typeface="Times New Roman" pitchFamily="18" charset="0"/>
              </a:rPr>
              <a:t>ZM </a:t>
            </a:r>
            <a:r>
              <a:rPr kumimoji="1" lang="en-US" altLang="zh-CN" sz="2400" b="1" i="1" dirty="0">
                <a:latin typeface="Times New Roman" pitchFamily="18" charset="0"/>
              </a:rPr>
              <a:t>U</a:t>
            </a:r>
            <a:r>
              <a:rPr kumimoji="1" lang="en-US" altLang="zh-CN" sz="2400" b="1" baseline="-25000" dirty="0">
                <a:latin typeface="Times New Roman" pitchFamily="18" charset="0"/>
              </a:rPr>
              <a:t>Z</a:t>
            </a:r>
          </a:p>
          <a:p>
            <a:pPr>
              <a:lnSpc>
                <a:spcPct val="120000"/>
              </a:lnSpc>
              <a:spcBef>
                <a:spcPts val="0"/>
              </a:spcBef>
            </a:pPr>
            <a:r>
              <a:rPr kumimoji="1" lang="zh-CN" altLang="en-US" sz="2400" b="1" dirty="0">
                <a:solidFill>
                  <a:srgbClr val="A50021"/>
                </a:solidFill>
                <a:latin typeface="Times New Roman" pitchFamily="18" charset="0"/>
              </a:rPr>
              <a:t>动态电阻 </a:t>
            </a:r>
            <a:r>
              <a:rPr kumimoji="1" lang="en-US" altLang="zh-CN" sz="2400" b="1" i="1" dirty="0" err="1">
                <a:solidFill>
                  <a:srgbClr val="A50021"/>
                </a:solidFill>
                <a:latin typeface="Times New Roman" pitchFamily="18" charset="0"/>
              </a:rPr>
              <a:t>r</a:t>
            </a:r>
            <a:r>
              <a:rPr kumimoji="1" lang="en-US" altLang="zh-CN" sz="2400" b="1" baseline="-25000" dirty="0" err="1">
                <a:solidFill>
                  <a:srgbClr val="A50021"/>
                </a:solidFill>
                <a:latin typeface="Times New Roman" pitchFamily="18" charset="0"/>
              </a:rPr>
              <a:t>z</a:t>
            </a:r>
            <a:r>
              <a:rPr kumimoji="1" lang="zh-CN" altLang="en-US" sz="2400" b="1" dirty="0">
                <a:latin typeface="Times New Roman" pitchFamily="18" charset="0"/>
              </a:rPr>
              <a:t>：工作在稳压状态时，</a:t>
            </a:r>
            <a:r>
              <a:rPr kumimoji="1" lang="en-US" altLang="zh-CN" sz="2400" b="1" i="1" dirty="0" err="1">
                <a:latin typeface="Times New Roman" pitchFamily="18" charset="0"/>
              </a:rPr>
              <a:t>r</a:t>
            </a:r>
            <a:r>
              <a:rPr kumimoji="1" lang="en-US" altLang="zh-CN" sz="2400" b="1" baseline="-25000" dirty="0" err="1">
                <a:latin typeface="Times New Roman" pitchFamily="18" charset="0"/>
              </a:rPr>
              <a:t>z</a:t>
            </a:r>
            <a:r>
              <a:rPr kumimoji="1" lang="zh-CN" altLang="en-US" sz="2400" b="1" dirty="0">
                <a:latin typeface="Times New Roman" pitchFamily="18" charset="0"/>
              </a:rPr>
              <a:t>＝</a:t>
            </a:r>
            <a:r>
              <a:rPr kumimoji="1" lang="en-US" altLang="zh-CN" sz="2400" b="1" dirty="0">
                <a:latin typeface="Times New Roman" pitchFamily="18" charset="0"/>
                <a:cs typeface="Times New Roman" pitchFamily="18" charset="0"/>
              </a:rPr>
              <a:t>Δ</a:t>
            </a:r>
            <a:r>
              <a:rPr kumimoji="1" lang="en-US" altLang="zh-CN" sz="2400" b="1" i="1" dirty="0">
                <a:latin typeface="Times New Roman" pitchFamily="18" charset="0"/>
              </a:rPr>
              <a:t>U </a:t>
            </a:r>
            <a:r>
              <a:rPr kumimoji="1" lang="en-US" altLang="zh-CN" sz="2400" b="1" dirty="0">
                <a:latin typeface="Times New Roman" pitchFamily="18" charset="0"/>
              </a:rPr>
              <a:t>/ </a:t>
            </a:r>
            <a:r>
              <a:rPr kumimoji="1" lang="en-US" altLang="zh-CN" sz="2400" b="1" dirty="0">
                <a:latin typeface="Times New Roman" pitchFamily="18" charset="0"/>
                <a:cs typeface="Times New Roman" pitchFamily="18" charset="0"/>
              </a:rPr>
              <a:t>Δ</a:t>
            </a:r>
            <a:r>
              <a:rPr kumimoji="1" lang="en-US" altLang="zh-CN" sz="2400" b="1" i="1" dirty="0">
                <a:latin typeface="Times New Roman" pitchFamily="18" charset="0"/>
                <a:cs typeface="Times New Roman" pitchFamily="18" charset="0"/>
              </a:rPr>
              <a:t>I</a:t>
            </a:r>
          </a:p>
        </p:txBody>
      </p:sp>
      <p:sp>
        <p:nvSpPr>
          <p:cNvPr id="40964" name="Text Box 4"/>
          <p:cNvSpPr txBox="1">
            <a:spLocks noChangeArrowheads="1"/>
          </p:cNvSpPr>
          <p:nvPr/>
        </p:nvSpPr>
        <p:spPr bwMode="auto">
          <a:xfrm>
            <a:off x="539750" y="1341438"/>
            <a:ext cx="5562600" cy="519112"/>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稳压管的伏安特性和主要参数</a:t>
            </a:r>
          </a:p>
        </p:txBody>
      </p:sp>
      <p:grpSp>
        <p:nvGrpSpPr>
          <p:cNvPr id="2" name="Group 5"/>
          <p:cNvGrpSpPr>
            <a:grpSpLocks/>
          </p:cNvGrpSpPr>
          <p:nvPr/>
        </p:nvGrpSpPr>
        <p:grpSpPr bwMode="auto">
          <a:xfrm>
            <a:off x="1682750" y="1874838"/>
            <a:ext cx="5486400" cy="2533650"/>
            <a:chOff x="1056" y="1104"/>
            <a:chExt cx="3456" cy="1596"/>
          </a:xfrm>
        </p:grpSpPr>
        <p:graphicFrame>
          <p:nvGraphicFramePr>
            <p:cNvPr id="40966" name="Object 6"/>
            <p:cNvGraphicFramePr>
              <a:graphicFrameLocks noChangeAspect="1"/>
            </p:cNvGraphicFramePr>
            <p:nvPr/>
          </p:nvGraphicFramePr>
          <p:xfrm>
            <a:off x="2976" y="1248"/>
            <a:ext cx="912" cy="380"/>
          </p:xfrm>
          <a:graphic>
            <a:graphicData uri="http://schemas.openxmlformats.org/presentationml/2006/ole">
              <mc:AlternateContent xmlns:mc="http://schemas.openxmlformats.org/markup-compatibility/2006">
                <mc:Choice xmlns:v="urn:schemas-microsoft-com:vml" Requires="v">
                  <p:oleObj spid="_x0000_s168971" name="Photo Editor 照片" r:id="rId3" imgW="5877745" imgH="2448267" progId="MSPhotoEd.3">
                    <p:embed/>
                  </p:oleObj>
                </mc:Choice>
                <mc:Fallback>
                  <p:oleObj name="Photo Editor 照片" r:id="rId3" imgW="5877745" imgH="2448267"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1248"/>
                          <a:ext cx="912"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7" name="Object 7"/>
            <p:cNvGraphicFramePr>
              <a:graphicFrameLocks noChangeAspect="1"/>
            </p:cNvGraphicFramePr>
            <p:nvPr/>
          </p:nvGraphicFramePr>
          <p:xfrm>
            <a:off x="1056" y="1200"/>
            <a:ext cx="1584" cy="1500"/>
          </p:xfrm>
          <a:graphic>
            <a:graphicData uri="http://schemas.openxmlformats.org/presentationml/2006/ole">
              <mc:AlternateContent xmlns:mc="http://schemas.openxmlformats.org/markup-compatibility/2006">
                <mc:Choice xmlns:v="urn:schemas-microsoft-com:vml" Requires="v">
                  <p:oleObj spid="_x0000_s168972" name="Photo Editor 照片" r:id="rId5" imgW="10904762" imgH="10333333" progId="MSPhotoEd.3">
                    <p:embed/>
                  </p:oleObj>
                </mc:Choice>
                <mc:Fallback>
                  <p:oleObj name="Photo Editor 照片" r:id="rId5" imgW="10904762" imgH="10333333"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1200"/>
                          <a:ext cx="1584" cy="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8" name="Text Box 8"/>
            <p:cNvSpPr txBox="1">
              <a:spLocks noChangeArrowheads="1"/>
            </p:cNvSpPr>
            <p:nvPr/>
          </p:nvSpPr>
          <p:spPr bwMode="auto">
            <a:xfrm>
              <a:off x="1104" y="1152"/>
              <a:ext cx="960" cy="288"/>
            </a:xfrm>
            <a:prstGeom prst="rect">
              <a:avLst/>
            </a:prstGeom>
            <a:noFill/>
            <a:ln w="9525">
              <a:noFill/>
              <a:miter lim="800000"/>
              <a:headEnd/>
              <a:tailEnd/>
            </a:ln>
            <a:effectLst/>
          </p:spPr>
          <p:txBody>
            <a:bodyPr>
              <a:spAutoFit/>
            </a:bodyPr>
            <a:lstStyle/>
            <a:p>
              <a:pPr>
                <a:spcBef>
                  <a:spcPct val="50000"/>
                </a:spcBef>
              </a:pPr>
              <a:r>
                <a:rPr kumimoji="1" lang="zh-CN" altLang="en-US" sz="2400" b="1">
                  <a:solidFill>
                    <a:srgbClr val="A50021"/>
                  </a:solidFill>
                  <a:latin typeface="Times New Roman" pitchFamily="18" charset="0"/>
                </a:rPr>
                <a:t>伏安特性</a:t>
              </a:r>
            </a:p>
          </p:txBody>
        </p:sp>
        <p:sp>
          <p:nvSpPr>
            <p:cNvPr id="40969" name="Text Box 9"/>
            <p:cNvSpPr txBox="1">
              <a:spLocks noChangeArrowheads="1"/>
            </p:cNvSpPr>
            <p:nvPr/>
          </p:nvSpPr>
          <p:spPr bwMode="auto">
            <a:xfrm>
              <a:off x="2688" y="1104"/>
              <a:ext cx="576" cy="288"/>
            </a:xfrm>
            <a:prstGeom prst="rect">
              <a:avLst/>
            </a:prstGeom>
            <a:noFill/>
            <a:ln w="9525">
              <a:noFill/>
              <a:miter lim="800000"/>
              <a:headEnd/>
              <a:tailEnd/>
            </a:ln>
            <a:effectLst/>
          </p:spPr>
          <p:txBody>
            <a:bodyPr>
              <a:spAutoFit/>
            </a:bodyPr>
            <a:lstStyle/>
            <a:p>
              <a:pPr>
                <a:spcBef>
                  <a:spcPct val="50000"/>
                </a:spcBef>
              </a:pPr>
              <a:r>
                <a:rPr kumimoji="1" lang="zh-CN" altLang="en-US" sz="2400" b="1">
                  <a:solidFill>
                    <a:srgbClr val="A50021"/>
                  </a:solidFill>
                  <a:latin typeface="Times New Roman" pitchFamily="18" charset="0"/>
                </a:rPr>
                <a:t>符号</a:t>
              </a:r>
            </a:p>
          </p:txBody>
        </p:sp>
        <p:graphicFrame>
          <p:nvGraphicFramePr>
            <p:cNvPr id="40970" name="Object 10"/>
            <p:cNvGraphicFramePr>
              <a:graphicFrameLocks noChangeAspect="1"/>
            </p:cNvGraphicFramePr>
            <p:nvPr/>
          </p:nvGraphicFramePr>
          <p:xfrm>
            <a:off x="2880" y="1872"/>
            <a:ext cx="1632" cy="794"/>
          </p:xfrm>
          <a:graphic>
            <a:graphicData uri="http://schemas.openxmlformats.org/presentationml/2006/ole">
              <mc:AlternateContent xmlns:mc="http://schemas.openxmlformats.org/markup-compatibility/2006">
                <mc:Choice xmlns:v="urn:schemas-microsoft-com:vml" Requires="v">
                  <p:oleObj spid="_x0000_s168973" name="Photo Editor 照片" r:id="rId7" imgW="9345329" imgH="4544059" progId="MSPhotoEd.3">
                    <p:embed/>
                  </p:oleObj>
                </mc:Choice>
                <mc:Fallback>
                  <p:oleObj name="Photo Editor 照片" r:id="rId7" imgW="9345329" imgH="4544059" progId="MSPhotoEd.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 y="1872"/>
                          <a:ext cx="1632" cy="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1" name="Text Box 11"/>
            <p:cNvSpPr txBox="1">
              <a:spLocks noChangeArrowheads="1"/>
            </p:cNvSpPr>
            <p:nvPr/>
          </p:nvSpPr>
          <p:spPr bwMode="auto">
            <a:xfrm>
              <a:off x="2688" y="1728"/>
              <a:ext cx="1104" cy="288"/>
            </a:xfrm>
            <a:prstGeom prst="rect">
              <a:avLst/>
            </a:prstGeom>
            <a:noFill/>
            <a:ln w="9525">
              <a:noFill/>
              <a:miter lim="800000"/>
              <a:headEnd/>
              <a:tailEnd/>
            </a:ln>
            <a:effectLst/>
          </p:spPr>
          <p:txBody>
            <a:bodyPr>
              <a:spAutoFit/>
            </a:bodyPr>
            <a:lstStyle/>
            <a:p>
              <a:pPr>
                <a:spcBef>
                  <a:spcPct val="50000"/>
                </a:spcBef>
              </a:pPr>
              <a:r>
                <a:rPr kumimoji="1" lang="zh-CN" altLang="en-US" sz="2400" b="1">
                  <a:solidFill>
                    <a:srgbClr val="A50021"/>
                  </a:solidFill>
                  <a:latin typeface="Times New Roman" pitchFamily="18" charset="0"/>
                </a:rPr>
                <a:t>等效电路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3">
                                            <p:txEl>
                                              <p:pRg st="0" end="0"/>
                                            </p:txEl>
                                          </p:spTgt>
                                        </p:tgtEl>
                                        <p:attrNameLst>
                                          <p:attrName>style.visibility</p:attrName>
                                        </p:attrNameLst>
                                      </p:cBhvr>
                                      <p:to>
                                        <p:strVal val="visible"/>
                                      </p:to>
                                    </p:set>
                                    <p:animEffect transition="in" filter="wipe(left)">
                                      <p:cBhvr>
                                        <p:cTn id="12" dur="500"/>
                                        <p:tgtEl>
                                          <p:spTgt spid="409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3">
                                            <p:txEl>
                                              <p:pRg st="1" end="1"/>
                                            </p:txEl>
                                          </p:spTgt>
                                        </p:tgtEl>
                                        <p:attrNameLst>
                                          <p:attrName>style.visibility</p:attrName>
                                        </p:attrNameLst>
                                      </p:cBhvr>
                                      <p:to>
                                        <p:strVal val="visible"/>
                                      </p:to>
                                    </p:set>
                                    <p:animEffect transition="in" filter="wipe(left)">
                                      <p:cBhvr>
                                        <p:cTn id="17" dur="500"/>
                                        <p:tgtEl>
                                          <p:spTgt spid="409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xEl>
                                              <p:pRg st="2" end="2"/>
                                            </p:txEl>
                                          </p:spTgt>
                                        </p:tgtEl>
                                        <p:attrNameLst>
                                          <p:attrName>style.visibility</p:attrName>
                                        </p:attrNameLst>
                                      </p:cBhvr>
                                      <p:to>
                                        <p:strVal val="visible"/>
                                      </p:to>
                                    </p:set>
                                    <p:animEffect transition="in" filter="wipe(left)">
                                      <p:cBhvr>
                                        <p:cTn id="22" dur="500"/>
                                        <p:tgtEl>
                                          <p:spTgt spid="409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3">
                                            <p:txEl>
                                              <p:pRg st="3" end="3"/>
                                            </p:txEl>
                                          </p:spTgt>
                                        </p:tgtEl>
                                        <p:attrNameLst>
                                          <p:attrName>style.visibility</p:attrName>
                                        </p:attrNameLst>
                                      </p:cBhvr>
                                      <p:to>
                                        <p:strVal val="visible"/>
                                      </p:to>
                                    </p:set>
                                    <p:animEffect transition="in" filter="wipe(left)">
                                      <p:cBhvr>
                                        <p:cTn id="27"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79388" y="836613"/>
            <a:ext cx="6096000" cy="457200"/>
          </a:xfrm>
        </p:spPr>
        <p:txBody>
          <a:bodyPr/>
          <a:lstStyle/>
          <a:p>
            <a:pPr algn="l"/>
            <a:r>
              <a:rPr lang="en-US" altLang="zh-CN" sz="2800">
                <a:solidFill>
                  <a:schemeClr val="tx1"/>
                </a:solidFill>
                <a:latin typeface="华文行楷" pitchFamily="2" charset="-122"/>
                <a:ea typeface="华文行楷" pitchFamily="2" charset="-122"/>
              </a:rPr>
              <a:t>2. </a:t>
            </a:r>
            <a:r>
              <a:rPr lang="zh-CN" altLang="en-US" sz="2800">
                <a:solidFill>
                  <a:schemeClr val="tx1"/>
                </a:solidFill>
                <a:latin typeface="华文行楷" pitchFamily="2" charset="-122"/>
                <a:ea typeface="华文行楷" pitchFamily="2" charset="-122"/>
              </a:rPr>
              <a:t>稳压管稳压电路的工作原理</a:t>
            </a:r>
          </a:p>
        </p:txBody>
      </p:sp>
      <p:graphicFrame>
        <p:nvGraphicFramePr>
          <p:cNvPr id="46083" name="Object 3"/>
          <p:cNvGraphicFramePr>
            <a:graphicFrameLocks noChangeAspect="1"/>
          </p:cNvGraphicFramePr>
          <p:nvPr/>
        </p:nvGraphicFramePr>
        <p:xfrm>
          <a:off x="6545263" y="1782763"/>
          <a:ext cx="1600200" cy="906462"/>
        </p:xfrm>
        <a:graphic>
          <a:graphicData uri="http://schemas.openxmlformats.org/presentationml/2006/ole">
            <mc:AlternateContent xmlns:mc="http://schemas.openxmlformats.org/markup-compatibility/2006">
              <mc:Choice xmlns:v="urn:schemas-microsoft-com:vml" Requires="v">
                <p:oleObj spid="_x0000_s170004" name="公式" r:id="rId3" imgW="850680" imgH="482400" progId="Equation.3">
                  <p:embed/>
                </p:oleObj>
              </mc:Choice>
              <mc:Fallback>
                <p:oleObj name="公式" r:id="rId3" imgW="850680" imgH="482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5263" y="1782763"/>
                        <a:ext cx="1600200" cy="906462"/>
                      </a:xfrm>
                      <a:prstGeom prst="rect">
                        <a:avLst/>
                      </a:prstGeom>
                      <a:solidFill>
                        <a:srgbClr val="FFFFCC"/>
                      </a:solidFill>
                      <a:ln w="9525">
                        <a:solidFill>
                          <a:srgbClr val="FF3300"/>
                        </a:solidFill>
                        <a:miter lim="800000"/>
                        <a:headEnd/>
                        <a:tailEnd/>
                      </a:ln>
                    </p:spPr>
                  </p:pic>
                </p:oleObj>
              </mc:Fallback>
            </mc:AlternateContent>
          </a:graphicData>
        </a:graphic>
      </p:graphicFrame>
      <p:graphicFrame>
        <p:nvGraphicFramePr>
          <p:cNvPr id="46084" name="Object 4"/>
          <p:cNvGraphicFramePr>
            <a:graphicFrameLocks noChangeAspect="1"/>
          </p:cNvGraphicFramePr>
          <p:nvPr/>
        </p:nvGraphicFramePr>
        <p:xfrm>
          <a:off x="830263" y="3230563"/>
          <a:ext cx="7924800" cy="487362"/>
        </p:xfrm>
        <a:graphic>
          <a:graphicData uri="http://schemas.openxmlformats.org/presentationml/2006/ole">
            <mc:AlternateContent xmlns:mc="http://schemas.openxmlformats.org/markup-compatibility/2006">
              <mc:Choice xmlns:v="urn:schemas-microsoft-com:vml" Requires="v">
                <p:oleObj spid="_x0000_s170005" name="公式" r:id="rId5" imgW="4101840" imgH="253800" progId="Equation.3">
                  <p:embed/>
                </p:oleObj>
              </mc:Choice>
              <mc:Fallback>
                <p:oleObj name="公式" r:id="rId5" imgW="410184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263" y="3230563"/>
                        <a:ext cx="7924800" cy="487362"/>
                      </a:xfrm>
                      <a:prstGeom prst="rect">
                        <a:avLst/>
                      </a:prstGeom>
                      <a:solidFill>
                        <a:srgbClr val="FFFFFF"/>
                      </a:solidFill>
                      <a:ln>
                        <a:noFill/>
                      </a:ln>
                      <a:extLs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46085" name="Object 5"/>
          <p:cNvGraphicFramePr>
            <a:graphicFrameLocks noChangeAspect="1"/>
          </p:cNvGraphicFramePr>
          <p:nvPr/>
        </p:nvGraphicFramePr>
        <p:xfrm>
          <a:off x="311150" y="3787775"/>
          <a:ext cx="8832850" cy="454025"/>
        </p:xfrm>
        <a:graphic>
          <a:graphicData uri="http://schemas.openxmlformats.org/presentationml/2006/ole">
            <mc:AlternateContent xmlns:mc="http://schemas.openxmlformats.org/markup-compatibility/2006">
              <mc:Choice xmlns:v="urn:schemas-microsoft-com:vml" Requires="v">
                <p:oleObj spid="_x0000_s170006" name="Equation" r:id="rId7" imgW="4444920" imgH="228600" progId="Equation.3">
                  <p:embed/>
                </p:oleObj>
              </mc:Choice>
              <mc:Fallback>
                <p:oleObj name="Equation" r:id="rId7" imgW="444492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150" y="3787775"/>
                        <a:ext cx="8832850" cy="454025"/>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46086" name="Object 6"/>
          <p:cNvGraphicFramePr>
            <a:graphicFrameLocks noChangeAspect="1"/>
          </p:cNvGraphicFramePr>
          <p:nvPr/>
        </p:nvGraphicFramePr>
        <p:xfrm>
          <a:off x="1897063" y="4333875"/>
          <a:ext cx="4805362" cy="1092200"/>
        </p:xfrm>
        <a:graphic>
          <a:graphicData uri="http://schemas.openxmlformats.org/presentationml/2006/ole">
            <mc:AlternateContent xmlns:mc="http://schemas.openxmlformats.org/markup-compatibility/2006">
              <mc:Choice xmlns:v="urn:schemas-microsoft-com:vml" Requires="v">
                <p:oleObj spid="_x0000_s170007" name="公式" r:id="rId9" imgW="2336760" imgH="533160" progId="Equation.3">
                  <p:embed/>
                </p:oleObj>
              </mc:Choice>
              <mc:Fallback>
                <p:oleObj name="公式" r:id="rId9" imgW="2336760" imgH="5331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97063" y="4333875"/>
                        <a:ext cx="4805362" cy="1092200"/>
                      </a:xfrm>
                      <a:prstGeom prst="rect">
                        <a:avLst/>
                      </a:prstGeom>
                      <a:solidFill>
                        <a:schemeClr val="bg1"/>
                      </a:solidFill>
                    </p:spPr>
                  </p:pic>
                </p:oleObj>
              </mc:Fallback>
            </mc:AlternateContent>
          </a:graphicData>
        </a:graphic>
      </p:graphicFrame>
      <p:graphicFrame>
        <p:nvGraphicFramePr>
          <p:cNvPr id="46087" name="Object 7"/>
          <p:cNvGraphicFramePr>
            <a:graphicFrameLocks noChangeAspect="1"/>
          </p:cNvGraphicFramePr>
          <p:nvPr/>
        </p:nvGraphicFramePr>
        <p:xfrm>
          <a:off x="1135063" y="5516563"/>
          <a:ext cx="6637337" cy="1009650"/>
        </p:xfrm>
        <a:graphic>
          <a:graphicData uri="http://schemas.openxmlformats.org/presentationml/2006/ole">
            <mc:AlternateContent xmlns:mc="http://schemas.openxmlformats.org/markup-compatibility/2006">
              <mc:Choice xmlns:v="urn:schemas-microsoft-com:vml" Requires="v">
                <p:oleObj spid="_x0000_s170008" name="公式" r:id="rId11" imgW="3340080" imgH="507960" progId="Equation.3">
                  <p:embed/>
                </p:oleObj>
              </mc:Choice>
              <mc:Fallback>
                <p:oleObj name="公式" r:id="rId11" imgW="3340080" imgH="50796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5063" y="5516563"/>
                        <a:ext cx="6637337" cy="1009650"/>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46088" name="Object 8"/>
          <p:cNvGraphicFramePr>
            <a:graphicFrameLocks noChangeAspect="1"/>
          </p:cNvGraphicFramePr>
          <p:nvPr/>
        </p:nvGraphicFramePr>
        <p:xfrm>
          <a:off x="1439863" y="1325563"/>
          <a:ext cx="4876800" cy="1882775"/>
        </p:xfrm>
        <a:graphic>
          <a:graphicData uri="http://schemas.openxmlformats.org/presentationml/2006/ole">
            <mc:AlternateContent xmlns:mc="http://schemas.openxmlformats.org/markup-compatibility/2006">
              <mc:Choice xmlns:v="urn:schemas-microsoft-com:vml" Requires="v">
                <p:oleObj spid="_x0000_s170009" name="Photo Editor 照片" r:id="rId13" imgW="17933333" imgH="6923810" progId="MSPhotoEd.3">
                  <p:embed/>
                </p:oleObj>
              </mc:Choice>
              <mc:Fallback>
                <p:oleObj name="Photo Editor 照片" r:id="rId13" imgW="17933333" imgH="6923810" progId="MSPhotoEd.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39863" y="1325563"/>
                        <a:ext cx="4876800"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wipe(left)">
                                      <p:cBhvr>
                                        <p:cTn id="7" dur="500"/>
                                        <p:tgtEl>
                                          <p:spTgt spid="46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084"/>
                                        </p:tgtEl>
                                        <p:attrNameLst>
                                          <p:attrName>style.visibility</p:attrName>
                                        </p:attrNameLst>
                                      </p:cBhvr>
                                      <p:to>
                                        <p:strVal val="visible"/>
                                      </p:to>
                                    </p:set>
                                    <p:animEffect transition="in" filter="wipe(left)">
                                      <p:cBhvr>
                                        <p:cTn id="12" dur="500"/>
                                        <p:tgtEl>
                                          <p:spTgt spid="460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left)">
                                      <p:cBhvr>
                                        <p:cTn id="22" dur="500"/>
                                        <p:tgtEl>
                                          <p:spTgt spid="460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6087"/>
                                        </p:tgtEl>
                                        <p:attrNameLst>
                                          <p:attrName>style.visibility</p:attrName>
                                        </p:attrNameLst>
                                      </p:cBhvr>
                                      <p:to>
                                        <p:strVal val="visible"/>
                                      </p:to>
                                    </p:set>
                                    <p:animEffect transition="in" filter="wipe(left)">
                                      <p:cBhvr>
                                        <p:cTn id="27" dur="5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250825" y="836613"/>
            <a:ext cx="7072313" cy="381000"/>
          </a:xfrm>
        </p:spPr>
        <p:txBody>
          <a:bodyPr/>
          <a:lstStyle/>
          <a:p>
            <a:pPr algn="l"/>
            <a:r>
              <a:rPr lang="en-US" altLang="zh-CN" sz="2800">
                <a:solidFill>
                  <a:schemeClr val="tx1"/>
                </a:solidFill>
                <a:latin typeface="华文行楷" pitchFamily="2" charset="-122"/>
                <a:ea typeface="华文行楷" pitchFamily="2" charset="-122"/>
              </a:rPr>
              <a:t>3. </a:t>
            </a:r>
            <a:r>
              <a:rPr lang="zh-CN" altLang="en-US" sz="2800">
                <a:solidFill>
                  <a:schemeClr val="tx1"/>
                </a:solidFill>
                <a:latin typeface="华文行楷" pitchFamily="2" charset="-122"/>
                <a:ea typeface="华文行楷" pitchFamily="2" charset="-122"/>
              </a:rPr>
              <a:t>稳压管稳压电路的主要指标</a:t>
            </a:r>
          </a:p>
        </p:txBody>
      </p:sp>
      <p:graphicFrame>
        <p:nvGraphicFramePr>
          <p:cNvPr id="47107" name="Object 3"/>
          <p:cNvGraphicFramePr>
            <a:graphicFrameLocks noChangeAspect="1"/>
          </p:cNvGraphicFramePr>
          <p:nvPr/>
        </p:nvGraphicFramePr>
        <p:xfrm>
          <a:off x="804863" y="1268413"/>
          <a:ext cx="1828800" cy="1657350"/>
        </p:xfrm>
        <a:graphic>
          <a:graphicData uri="http://schemas.openxmlformats.org/presentationml/2006/ole">
            <mc:AlternateContent xmlns:mc="http://schemas.openxmlformats.org/markup-compatibility/2006">
              <mc:Choice xmlns:v="urn:schemas-microsoft-com:vml" Requires="v">
                <p:oleObj spid="_x0000_s171025" name="Photo Editor 照片" r:id="rId3" imgW="17704762" imgH="6687483" progId="MSPhotoEd.3">
                  <p:embed/>
                </p:oleObj>
              </mc:Choice>
              <mc:Fallback>
                <p:oleObj name="Photo Editor 照片" r:id="rId3" imgW="17704762" imgH="6687483"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62634" r="-1384" b="6966"/>
                      <a:stretch>
                        <a:fillRect/>
                      </a:stretch>
                    </p:blipFill>
                    <p:spPr bwMode="auto">
                      <a:xfrm>
                        <a:off x="804863" y="1268413"/>
                        <a:ext cx="182880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4"/>
          <p:cNvGraphicFramePr>
            <a:graphicFrameLocks noChangeAspect="1"/>
          </p:cNvGraphicFramePr>
          <p:nvPr/>
        </p:nvGraphicFramePr>
        <p:xfrm>
          <a:off x="5148263" y="1268413"/>
          <a:ext cx="2971800" cy="1643062"/>
        </p:xfrm>
        <a:graphic>
          <a:graphicData uri="http://schemas.openxmlformats.org/presentationml/2006/ole">
            <mc:AlternateContent xmlns:mc="http://schemas.openxmlformats.org/markup-compatibility/2006">
              <mc:Choice xmlns:v="urn:schemas-microsoft-com:vml" Requires="v">
                <p:oleObj spid="_x0000_s171026" name="Photo Editor 照片" r:id="rId5" imgW="9847619" imgH="4971429" progId="MSPhotoEd.3">
                  <p:embed/>
                </p:oleObj>
              </mc:Choice>
              <mc:Fallback>
                <p:oleObj name="Photo Editor 照片" r:id="rId5" imgW="9847619" imgH="4971429" progId="MSPhotoEd.3">
                  <p:embed/>
                  <p:pic>
                    <p:nvPicPr>
                      <p:cNvPr id="0" name="Picture 3"/>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5319" b="-4126"/>
                      <a:stretch>
                        <a:fillRect/>
                      </a:stretch>
                    </p:blipFill>
                    <p:spPr bwMode="auto">
                      <a:xfrm>
                        <a:off x="5148263" y="1268413"/>
                        <a:ext cx="2971800" cy="16430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09" name="Text Box 5"/>
          <p:cNvSpPr txBox="1">
            <a:spLocks noChangeArrowheads="1"/>
          </p:cNvSpPr>
          <p:nvPr/>
        </p:nvSpPr>
        <p:spPr bwMode="auto">
          <a:xfrm>
            <a:off x="423863" y="2868613"/>
            <a:ext cx="6096000" cy="1406525"/>
          </a:xfrm>
          <a:prstGeom prst="rect">
            <a:avLst/>
          </a:prstGeom>
          <a:noFill/>
          <a:ln w="9525">
            <a:noFill/>
            <a:miter lim="800000"/>
            <a:headEnd/>
            <a:tailEnd/>
          </a:ln>
          <a:effectLst/>
        </p:spPr>
        <p:txBody>
          <a:bodyPr>
            <a:spAutoFit/>
          </a:bodyPr>
          <a:lstStyle/>
          <a:p>
            <a:pPr>
              <a:lnSpc>
                <a:spcPct val="120000"/>
              </a:lnSpc>
            </a:pPr>
            <a:r>
              <a:rPr kumimoji="1" lang="zh-CN" altLang="en-US" sz="2400" b="1">
                <a:latin typeface="Times New Roman" pitchFamily="18" charset="0"/>
              </a:rPr>
              <a:t>（</a:t>
            </a:r>
            <a:r>
              <a:rPr kumimoji="1" lang="en-US" altLang="zh-CN" sz="2400" b="1">
                <a:latin typeface="Times New Roman" pitchFamily="18" charset="0"/>
              </a:rPr>
              <a:t>1</a:t>
            </a:r>
            <a:r>
              <a:rPr kumimoji="1" lang="zh-CN" altLang="en-US" sz="2400" b="1">
                <a:latin typeface="Times New Roman" pitchFamily="18" charset="0"/>
              </a:rPr>
              <a:t>）输出电压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Z</a:t>
            </a:r>
            <a:endParaRPr kumimoji="1" lang="en-US" altLang="zh-CN" sz="2400" b="1">
              <a:latin typeface="Times New Roman" pitchFamily="18" charset="0"/>
            </a:endParaRPr>
          </a:p>
          <a:p>
            <a:pPr>
              <a:lnSpc>
                <a:spcPct val="120000"/>
              </a:lnSpc>
            </a:pPr>
            <a:r>
              <a:rPr kumimoji="1" lang="zh-CN" altLang="en-US" sz="2400" b="1">
                <a:latin typeface="Times New Roman" pitchFamily="18" charset="0"/>
              </a:rPr>
              <a:t>（</a:t>
            </a:r>
            <a:r>
              <a:rPr kumimoji="1" lang="en-US" altLang="zh-CN" sz="2400" b="1">
                <a:latin typeface="Times New Roman" pitchFamily="18" charset="0"/>
              </a:rPr>
              <a:t>2</a:t>
            </a:r>
            <a:r>
              <a:rPr kumimoji="1" lang="zh-CN" altLang="en-US" sz="2400" b="1">
                <a:latin typeface="Times New Roman" pitchFamily="18" charset="0"/>
              </a:rPr>
              <a:t>）</a:t>
            </a:r>
            <a:r>
              <a:rPr kumimoji="1" lang="zh-CN" altLang="zh-CN" sz="2400" b="1">
                <a:latin typeface="Times New Roman" pitchFamily="18" charset="0"/>
              </a:rPr>
              <a:t>输出电流     </a:t>
            </a:r>
            <a:r>
              <a:rPr kumimoji="1" lang="en-US" altLang="zh-CN" sz="2400" b="1" i="1">
                <a:latin typeface="Times New Roman" pitchFamily="18" charset="0"/>
              </a:rPr>
              <a:t>I</a:t>
            </a:r>
            <a:r>
              <a:rPr kumimoji="1" lang="en-US" altLang="zh-CN" sz="2400" b="1" baseline="-25000">
                <a:latin typeface="Times New Roman" pitchFamily="18" charset="0"/>
              </a:rPr>
              <a:t>Zmax</a:t>
            </a:r>
            <a:r>
              <a:rPr kumimoji="1" lang="zh-CN" altLang="en-US" sz="2400" b="1">
                <a:latin typeface="Times New Roman" pitchFamily="18" charset="0"/>
              </a:rPr>
              <a:t>－ </a:t>
            </a:r>
            <a:r>
              <a:rPr kumimoji="1" lang="en-US" altLang="zh-CN" sz="2400" b="1" i="1">
                <a:latin typeface="Times New Roman" pitchFamily="18" charset="0"/>
              </a:rPr>
              <a:t>I</a:t>
            </a:r>
            <a:r>
              <a:rPr kumimoji="1" lang="en-US" altLang="zh-CN" sz="2400" b="1" baseline="-25000">
                <a:latin typeface="Times New Roman" pitchFamily="18" charset="0"/>
              </a:rPr>
              <a:t>Zmin</a:t>
            </a:r>
            <a:r>
              <a:rPr kumimoji="1" lang="en-US" altLang="zh-CN" sz="2400" b="1">
                <a:latin typeface="Times New Roman" pitchFamily="18" charset="0"/>
              </a:rPr>
              <a:t>≤ </a:t>
            </a:r>
            <a:r>
              <a:rPr kumimoji="1" lang="en-US" altLang="zh-CN" sz="2400" b="1" i="1">
                <a:latin typeface="Times New Roman" pitchFamily="18" charset="0"/>
              </a:rPr>
              <a:t>I</a:t>
            </a:r>
            <a:r>
              <a:rPr kumimoji="1" lang="en-US" altLang="zh-CN" sz="2400" b="1" baseline="-25000">
                <a:latin typeface="Times New Roman" pitchFamily="18" charset="0"/>
              </a:rPr>
              <a:t>ZM</a:t>
            </a:r>
            <a:r>
              <a:rPr kumimoji="1" lang="zh-CN" altLang="en-US" sz="2400" b="1">
                <a:latin typeface="Times New Roman" pitchFamily="18" charset="0"/>
              </a:rPr>
              <a:t>－ </a:t>
            </a:r>
            <a:r>
              <a:rPr kumimoji="1" lang="en-US" altLang="zh-CN" sz="2400" b="1" i="1">
                <a:latin typeface="Times New Roman" pitchFamily="18" charset="0"/>
              </a:rPr>
              <a:t>I</a:t>
            </a:r>
            <a:r>
              <a:rPr kumimoji="1" lang="en-US" altLang="zh-CN" sz="2400" b="1" baseline="-25000">
                <a:latin typeface="Times New Roman" pitchFamily="18" charset="0"/>
              </a:rPr>
              <a:t>Z</a:t>
            </a:r>
          </a:p>
          <a:p>
            <a:pPr>
              <a:lnSpc>
                <a:spcPct val="120000"/>
              </a:lnSpc>
            </a:pPr>
            <a:r>
              <a:rPr kumimoji="1" lang="zh-CN" altLang="en-US" sz="2400" b="1">
                <a:latin typeface="Times New Roman" pitchFamily="18" charset="0"/>
              </a:rPr>
              <a:t>（</a:t>
            </a:r>
            <a:r>
              <a:rPr kumimoji="1" lang="en-US" altLang="zh-CN" sz="2400" b="1">
                <a:latin typeface="Times New Roman" pitchFamily="18" charset="0"/>
              </a:rPr>
              <a:t>3</a:t>
            </a:r>
            <a:r>
              <a:rPr kumimoji="1" lang="zh-CN" altLang="en-US" sz="2400" b="1">
                <a:latin typeface="Times New Roman" pitchFamily="18" charset="0"/>
              </a:rPr>
              <a:t>）</a:t>
            </a:r>
            <a:r>
              <a:rPr kumimoji="1" lang="zh-CN" altLang="zh-CN" sz="2400" b="1">
                <a:latin typeface="Times New Roman" pitchFamily="18" charset="0"/>
              </a:rPr>
              <a:t>稳压系数</a:t>
            </a:r>
            <a:endParaRPr kumimoji="1" lang="zh-CN" altLang="en-US" sz="2400" b="1" baseline="-25000">
              <a:latin typeface="Times New Roman" pitchFamily="18" charset="0"/>
            </a:endParaRPr>
          </a:p>
        </p:txBody>
      </p:sp>
      <p:graphicFrame>
        <p:nvGraphicFramePr>
          <p:cNvPr id="47110" name="Object 6"/>
          <p:cNvGraphicFramePr>
            <a:graphicFrameLocks noChangeAspect="1"/>
          </p:cNvGraphicFramePr>
          <p:nvPr/>
        </p:nvGraphicFramePr>
        <p:xfrm>
          <a:off x="2862263" y="1268413"/>
          <a:ext cx="1981200" cy="1692275"/>
        </p:xfrm>
        <a:graphic>
          <a:graphicData uri="http://schemas.openxmlformats.org/presentationml/2006/ole">
            <mc:AlternateContent xmlns:mc="http://schemas.openxmlformats.org/markup-compatibility/2006">
              <mc:Choice xmlns:v="urn:schemas-microsoft-com:vml" Requires="v">
                <p:oleObj spid="_x0000_s171027" name="Photo Editor 照片" r:id="rId7" imgW="10161905" imgH="8678486" progId="MSPhotoEd.3">
                  <p:embed/>
                </p:oleObj>
              </mc:Choice>
              <mc:Fallback>
                <p:oleObj name="Photo Editor 照片" r:id="rId7" imgW="10161905" imgH="8678486" progId="MSPhotoEd.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2263" y="1268413"/>
                        <a:ext cx="1981200" cy="169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2722563" y="3859213"/>
          <a:ext cx="5765800" cy="868362"/>
        </p:xfrm>
        <a:graphic>
          <a:graphicData uri="http://schemas.openxmlformats.org/presentationml/2006/ole">
            <mc:AlternateContent xmlns:mc="http://schemas.openxmlformats.org/markup-compatibility/2006">
              <mc:Choice xmlns:v="urn:schemas-microsoft-com:vml" Requires="v">
                <p:oleObj spid="_x0000_s171028" name="Equation" r:id="rId9" imgW="2857320" imgH="431640" progId="Equation.3">
                  <p:embed/>
                </p:oleObj>
              </mc:Choice>
              <mc:Fallback>
                <p:oleObj name="Equation" r:id="rId9" imgW="2857320" imgH="431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2563" y="3859213"/>
                        <a:ext cx="5765800" cy="868362"/>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7112" name="Text Box 8"/>
          <p:cNvSpPr txBox="1">
            <a:spLocks noChangeArrowheads="1"/>
          </p:cNvSpPr>
          <p:nvPr/>
        </p:nvSpPr>
        <p:spPr bwMode="auto">
          <a:xfrm>
            <a:off x="423863" y="4773613"/>
            <a:ext cx="29718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a:t>
            </a:r>
            <a:r>
              <a:rPr kumimoji="1" lang="en-US" altLang="zh-CN" sz="2400" b="1">
                <a:latin typeface="Times New Roman" pitchFamily="18" charset="0"/>
              </a:rPr>
              <a:t>4</a:t>
            </a:r>
            <a:r>
              <a:rPr kumimoji="1" lang="zh-CN" altLang="en-US" sz="2400" b="1">
                <a:latin typeface="Times New Roman" pitchFamily="18" charset="0"/>
              </a:rPr>
              <a:t>）输出电阻</a:t>
            </a:r>
          </a:p>
        </p:txBody>
      </p:sp>
      <p:graphicFrame>
        <p:nvGraphicFramePr>
          <p:cNvPr id="47113" name="Object 9"/>
          <p:cNvGraphicFramePr>
            <a:graphicFrameLocks noChangeAspect="1"/>
          </p:cNvGraphicFramePr>
          <p:nvPr/>
        </p:nvGraphicFramePr>
        <p:xfrm>
          <a:off x="2709863" y="4773613"/>
          <a:ext cx="2057400" cy="474662"/>
        </p:xfrm>
        <a:graphic>
          <a:graphicData uri="http://schemas.openxmlformats.org/presentationml/2006/ole">
            <mc:AlternateContent xmlns:mc="http://schemas.openxmlformats.org/markup-compatibility/2006">
              <mc:Choice xmlns:v="urn:schemas-microsoft-com:vml" Requires="v">
                <p:oleObj spid="_x0000_s171029" name="公式" r:id="rId11" imgW="990360" imgH="228600" progId="Equation.3">
                  <p:embed/>
                </p:oleObj>
              </mc:Choice>
              <mc:Fallback>
                <p:oleObj name="公式" r:id="rId11" imgW="99036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9863" y="4773613"/>
                        <a:ext cx="2057400" cy="474662"/>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7114" name="Text Box 10"/>
          <p:cNvSpPr txBox="1">
            <a:spLocks noChangeArrowheads="1"/>
          </p:cNvSpPr>
          <p:nvPr/>
        </p:nvSpPr>
        <p:spPr bwMode="auto">
          <a:xfrm>
            <a:off x="728663" y="5688013"/>
            <a:ext cx="7924800" cy="830997"/>
          </a:xfrm>
          <a:prstGeom prst="rect">
            <a:avLst/>
          </a:prstGeom>
          <a:noFill/>
          <a:ln w="9525">
            <a:noFill/>
            <a:miter lim="800000"/>
            <a:headEnd/>
            <a:tailEnd/>
          </a:ln>
          <a:effectLst/>
        </p:spPr>
        <p:txBody>
          <a:bodyPr>
            <a:spAutoFit/>
          </a:bodyPr>
          <a:lstStyle/>
          <a:p>
            <a:pPr>
              <a:spcBef>
                <a:spcPct val="50000"/>
              </a:spcBef>
            </a:pPr>
            <a:r>
              <a:rPr kumimoji="1" lang="en-US" altLang="zh-CN" sz="2400" b="1" dirty="0">
                <a:solidFill>
                  <a:srgbClr val="CC0066"/>
                </a:solidFill>
                <a:latin typeface="Times New Roman" pitchFamily="18" charset="0"/>
              </a:rPr>
              <a:t>     </a:t>
            </a:r>
            <a:r>
              <a:rPr kumimoji="1" lang="en-US" altLang="zh-CN" sz="2400" b="1" dirty="0" smtClean="0">
                <a:solidFill>
                  <a:srgbClr val="CC0066"/>
                </a:solidFill>
                <a:latin typeface="Times New Roman" pitchFamily="18" charset="0"/>
              </a:rPr>
              <a:t>   </a:t>
            </a:r>
            <a:r>
              <a:rPr kumimoji="1" lang="zh-CN" altLang="en-US" sz="2400" b="1" dirty="0" smtClean="0">
                <a:solidFill>
                  <a:srgbClr val="A50021"/>
                </a:solidFill>
                <a:latin typeface="Times New Roman" pitchFamily="18" charset="0"/>
              </a:rPr>
              <a:t>简单易行</a:t>
            </a:r>
            <a:r>
              <a:rPr kumimoji="1" lang="zh-CN" altLang="en-US" sz="2400" b="1" dirty="0">
                <a:solidFill>
                  <a:srgbClr val="A50021"/>
                </a:solidFill>
                <a:latin typeface="Times New Roman" pitchFamily="18" charset="0"/>
              </a:rPr>
              <a:t>，稳压性能好。适用于输出电压固定、输出电流变化范围较小的场合。</a:t>
            </a:r>
          </a:p>
        </p:txBody>
      </p:sp>
      <p:sp>
        <p:nvSpPr>
          <p:cNvPr id="47115" name="Text Box 11"/>
          <p:cNvSpPr txBox="1">
            <a:spLocks noChangeArrowheads="1"/>
          </p:cNvSpPr>
          <p:nvPr/>
        </p:nvSpPr>
        <p:spPr bwMode="auto">
          <a:xfrm>
            <a:off x="500063" y="5230813"/>
            <a:ext cx="2133600" cy="519112"/>
          </a:xfrm>
          <a:prstGeom prst="rect">
            <a:avLst/>
          </a:prstGeom>
          <a:noFill/>
          <a:ln w="9525">
            <a:noFill/>
            <a:miter lim="800000"/>
            <a:headEnd/>
            <a:tailEnd/>
          </a:ln>
          <a:effectLst/>
        </p:spPr>
        <p:txBody>
          <a:bodyPr>
            <a:spAutoFit/>
          </a:bodyPr>
          <a:lstStyle/>
          <a:p>
            <a:pPr>
              <a:spcBef>
                <a:spcPct val="20000"/>
              </a:spcBef>
            </a:pPr>
            <a:r>
              <a:rPr kumimoji="1" lang="en-US" altLang="zh-CN" sz="2800">
                <a:latin typeface="华文行楷" pitchFamily="2" charset="-122"/>
                <a:ea typeface="华文行楷" pitchFamily="2" charset="-122"/>
              </a:rPr>
              <a:t>4. </a:t>
            </a:r>
            <a:r>
              <a:rPr kumimoji="1" lang="zh-CN" altLang="en-US" sz="2800">
                <a:latin typeface="华文行楷" pitchFamily="2" charset="-122"/>
                <a:ea typeface="华文行楷" pitchFamily="2" charset="-122"/>
              </a:rPr>
              <a:t>特点</a:t>
            </a:r>
            <a:endParaRPr kumimoji="1" lang="zh-CN" altLang="en-US" sz="2400">
              <a:latin typeface="华文行楷" pitchFamily="2"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Effect transition="in" filter="wipe(left)">
                                      <p:cBhvr>
                                        <p:cTn id="7" dur="500"/>
                                        <p:tgtEl>
                                          <p:spTgt spid="47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9">
                                            <p:txEl>
                                              <p:pRg st="1" end="1"/>
                                            </p:txEl>
                                          </p:spTgt>
                                        </p:tgtEl>
                                        <p:attrNameLst>
                                          <p:attrName>style.visibility</p:attrName>
                                        </p:attrNameLst>
                                      </p:cBhvr>
                                      <p:to>
                                        <p:strVal val="visible"/>
                                      </p:to>
                                    </p:set>
                                    <p:animEffect transition="in" filter="wipe(left)">
                                      <p:cBhvr>
                                        <p:cTn id="12" dur="500"/>
                                        <p:tgtEl>
                                          <p:spTgt spid="471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9">
                                            <p:txEl>
                                              <p:pRg st="2" end="2"/>
                                            </p:txEl>
                                          </p:spTgt>
                                        </p:tgtEl>
                                        <p:attrNameLst>
                                          <p:attrName>style.visibility</p:attrName>
                                        </p:attrNameLst>
                                      </p:cBhvr>
                                      <p:to>
                                        <p:strVal val="visible"/>
                                      </p:to>
                                    </p:set>
                                    <p:animEffect transition="in" filter="wipe(left)">
                                      <p:cBhvr>
                                        <p:cTn id="17" dur="500"/>
                                        <p:tgtEl>
                                          <p:spTgt spid="471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7108"/>
                                        </p:tgtEl>
                                        <p:attrNameLst>
                                          <p:attrName>style.visibility</p:attrName>
                                        </p:attrNameLst>
                                      </p:cBhvr>
                                      <p:to>
                                        <p:strVal val="visible"/>
                                      </p:to>
                                    </p:set>
                                    <p:animEffect transition="in" filter="dissolve">
                                      <p:cBhvr>
                                        <p:cTn id="22" dur="500"/>
                                        <p:tgtEl>
                                          <p:spTgt spid="471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11"/>
                                        </p:tgtEl>
                                        <p:attrNameLst>
                                          <p:attrName>style.visibility</p:attrName>
                                        </p:attrNameLst>
                                      </p:cBhvr>
                                      <p:to>
                                        <p:strVal val="visible"/>
                                      </p:to>
                                    </p:set>
                                    <p:animEffect transition="in" filter="wipe(left)">
                                      <p:cBhvr>
                                        <p:cTn id="27" dur="500"/>
                                        <p:tgtEl>
                                          <p:spTgt spid="471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47112">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7113"/>
                                        </p:tgtEl>
                                        <p:attrNameLst>
                                          <p:attrName>style.visibility</p:attrName>
                                        </p:attrNameLst>
                                      </p:cBhvr>
                                      <p:to>
                                        <p:strVal val="visible"/>
                                      </p:to>
                                    </p:set>
                                    <p:animEffect transition="in" filter="wipe(left)">
                                      <p:cBhvr>
                                        <p:cTn id="36" dur="500"/>
                                        <p:tgtEl>
                                          <p:spTgt spid="471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7115">
                                            <p:txEl>
                                              <p:pRg st="0" end="0"/>
                                            </p:txEl>
                                          </p:spTgt>
                                        </p:tgtEl>
                                        <p:attrNameLst>
                                          <p:attrName>style.visibility</p:attrName>
                                        </p:attrNameLst>
                                      </p:cBhvr>
                                      <p:to>
                                        <p:strVal val="visible"/>
                                      </p:to>
                                    </p:set>
                                    <p:animEffect transition="in" filter="wipe(left)">
                                      <p:cBhvr>
                                        <p:cTn id="41" dur="500"/>
                                        <p:tgtEl>
                                          <p:spTgt spid="4711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7114">
                                            <p:txEl>
                                              <p:pRg st="0" end="0"/>
                                            </p:txEl>
                                          </p:spTgt>
                                        </p:tgtEl>
                                        <p:attrNameLst>
                                          <p:attrName>style.visibility</p:attrName>
                                        </p:attrNameLst>
                                      </p:cBhvr>
                                      <p:to>
                                        <p:strVal val="visible"/>
                                      </p:to>
                                    </p:set>
                                    <p:animEffect transition="in" filter="wipe(left)">
                                      <p:cBhvr>
                                        <p:cTn id="46" dur="500"/>
                                        <p:tgtEl>
                                          <p:spTgt spid="471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build="p" autoUpdateAnimBg="0"/>
      <p:bldP spid="47112" grpId="0" build="p" autoUpdateAnimBg="0"/>
      <p:bldP spid="47114" grpId="0" build="p" autoUpdateAnimBg="0"/>
      <p:bldP spid="4711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55650" y="188913"/>
            <a:ext cx="4103688" cy="503237"/>
          </a:xfrm>
          <a:solidFill>
            <a:schemeClr val="bg1"/>
          </a:solidFill>
        </p:spPr>
        <p:txBody>
          <a:bodyPr/>
          <a:lstStyle/>
          <a:p>
            <a:pPr algn="l"/>
            <a:r>
              <a:rPr lang="en-US" altLang="zh-CN" sz="2800">
                <a:solidFill>
                  <a:schemeClr val="tx1"/>
                </a:solidFill>
                <a:latin typeface="华文行楷" pitchFamily="2" charset="-122"/>
                <a:ea typeface="华文行楷" pitchFamily="2" charset="-122"/>
              </a:rPr>
              <a:t>5. </a:t>
            </a:r>
            <a:r>
              <a:rPr lang="zh-CN" altLang="en-US" sz="2800">
                <a:solidFill>
                  <a:schemeClr val="tx1"/>
                </a:solidFill>
                <a:latin typeface="华文行楷" pitchFamily="2" charset="-122"/>
                <a:ea typeface="华文行楷" pitchFamily="2" charset="-122"/>
              </a:rPr>
              <a:t>稳压管稳压电路的设计</a:t>
            </a:r>
          </a:p>
        </p:txBody>
      </p:sp>
      <p:sp>
        <p:nvSpPr>
          <p:cNvPr id="48131" name="Text Box 3"/>
          <p:cNvSpPr txBox="1">
            <a:spLocks noChangeArrowheads="1"/>
          </p:cNvSpPr>
          <p:nvPr/>
        </p:nvSpPr>
        <p:spPr bwMode="auto">
          <a:xfrm>
            <a:off x="409575" y="828675"/>
            <a:ext cx="8686800" cy="1406525"/>
          </a:xfrm>
          <a:prstGeom prst="rect">
            <a:avLst/>
          </a:prstGeom>
          <a:noFill/>
          <a:ln w="9525">
            <a:noFill/>
            <a:miter lim="800000"/>
            <a:headEnd/>
            <a:tailEnd/>
          </a:ln>
          <a:effectLst/>
        </p:spPr>
        <p:txBody>
          <a:bodyPr>
            <a:spAutoFit/>
          </a:bodyPr>
          <a:lstStyle/>
          <a:p>
            <a:pPr>
              <a:lnSpc>
                <a:spcPct val="120000"/>
              </a:lnSpc>
            </a:pPr>
            <a:r>
              <a:rPr kumimoji="1" lang="zh-CN" altLang="en-US" sz="2400" b="1">
                <a:latin typeface="Times New Roman" pitchFamily="18" charset="0"/>
              </a:rPr>
              <a:t>（</a:t>
            </a:r>
            <a:r>
              <a:rPr kumimoji="1" lang="en-US" altLang="zh-CN" sz="2400" b="1">
                <a:latin typeface="Times New Roman" pitchFamily="18" charset="0"/>
              </a:rPr>
              <a:t>1</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I</a:t>
            </a:r>
            <a:r>
              <a:rPr kumimoji="1" lang="zh-CN" altLang="zh-CN" sz="2400" b="1">
                <a:latin typeface="Times New Roman" pitchFamily="18" charset="0"/>
              </a:rPr>
              <a:t>的</a:t>
            </a:r>
            <a:r>
              <a:rPr kumimoji="1" lang="zh-CN" altLang="en-US" sz="2400" b="1">
                <a:latin typeface="Times New Roman" pitchFamily="18" charset="0"/>
              </a:rPr>
              <a:t>选择   </a:t>
            </a:r>
            <a:r>
              <a:rPr kumimoji="1" lang="en-US" altLang="zh-CN" sz="2400" b="1" i="1">
                <a:latin typeface="Times New Roman" pitchFamily="18" charset="0"/>
              </a:rPr>
              <a:t>U</a:t>
            </a:r>
            <a:r>
              <a:rPr kumimoji="1" lang="en-US" altLang="zh-CN" sz="2400" b="1" baseline="-25000">
                <a:latin typeface="Times New Roman" pitchFamily="18" charset="0"/>
              </a:rPr>
              <a:t>I</a:t>
            </a:r>
            <a:r>
              <a:rPr kumimoji="1" lang="zh-CN" altLang="en-US" sz="2400" b="1">
                <a:latin typeface="Times New Roman" pitchFamily="18" charset="0"/>
              </a:rPr>
              <a:t>＝（</a:t>
            </a:r>
            <a:r>
              <a:rPr kumimoji="1" lang="en-US" altLang="zh-CN" sz="2400" b="1">
                <a:latin typeface="Times New Roman" pitchFamily="18" charset="0"/>
              </a:rPr>
              <a:t>2</a:t>
            </a:r>
            <a:r>
              <a:rPr kumimoji="1" lang="zh-CN" altLang="en-US" sz="2400" b="1">
                <a:latin typeface="Times New Roman" pitchFamily="18" charset="0"/>
              </a:rPr>
              <a:t>～</a:t>
            </a:r>
            <a:r>
              <a:rPr kumimoji="1" lang="en-US" altLang="zh-CN" sz="2400" b="1">
                <a:latin typeface="Times New Roman" pitchFamily="18" charset="0"/>
              </a:rPr>
              <a:t>3</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Z</a:t>
            </a:r>
            <a:endParaRPr kumimoji="1" lang="en-US" altLang="zh-CN" sz="2400" b="1">
              <a:latin typeface="Times New Roman" pitchFamily="18" charset="0"/>
            </a:endParaRPr>
          </a:p>
          <a:p>
            <a:pPr>
              <a:lnSpc>
                <a:spcPct val="120000"/>
              </a:lnSpc>
            </a:pPr>
            <a:r>
              <a:rPr kumimoji="1" lang="zh-CN" altLang="en-US" sz="2400" b="1">
                <a:latin typeface="Times New Roman" pitchFamily="18" charset="0"/>
              </a:rPr>
              <a:t>（</a:t>
            </a:r>
            <a:r>
              <a:rPr kumimoji="1" lang="en-US" altLang="zh-CN" sz="2400" b="1">
                <a:latin typeface="Times New Roman" pitchFamily="18" charset="0"/>
              </a:rPr>
              <a:t>2</a:t>
            </a:r>
            <a:r>
              <a:rPr kumimoji="1" lang="zh-CN" altLang="en-US" sz="2400" b="1">
                <a:latin typeface="Times New Roman" pitchFamily="18" charset="0"/>
              </a:rPr>
              <a:t>）</a:t>
            </a:r>
            <a:r>
              <a:rPr kumimoji="1" lang="zh-CN" altLang="zh-CN" sz="2400" b="1">
                <a:latin typeface="Times New Roman" pitchFamily="18" charset="0"/>
              </a:rPr>
              <a:t>稳压管的选择    </a:t>
            </a:r>
            <a:r>
              <a:rPr kumimoji="1" lang="en-US" altLang="zh-CN" sz="2400" b="1" i="1">
                <a:latin typeface="Times New Roman" pitchFamily="18" charset="0"/>
              </a:rPr>
              <a:t>U</a:t>
            </a:r>
            <a:r>
              <a:rPr kumimoji="1" lang="en-US" altLang="zh-CN" sz="2400" b="1" baseline="-25000">
                <a:latin typeface="Times New Roman" pitchFamily="18" charset="0"/>
              </a:rPr>
              <a:t>Z</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O     </a:t>
            </a:r>
            <a:r>
              <a:rPr kumimoji="1" lang="en-US" altLang="zh-CN" sz="2400" b="1">
                <a:latin typeface="Times New Roman" pitchFamily="18" charset="0"/>
              </a:rPr>
              <a:t> </a:t>
            </a:r>
            <a:r>
              <a:rPr kumimoji="1" lang="en-US" altLang="zh-CN" sz="2400" b="1" i="1">
                <a:latin typeface="Times New Roman" pitchFamily="18" charset="0"/>
              </a:rPr>
              <a:t> I</a:t>
            </a:r>
            <a:r>
              <a:rPr kumimoji="1" lang="en-US" altLang="zh-CN" sz="2400" b="1" baseline="-25000">
                <a:latin typeface="Times New Roman" pitchFamily="18" charset="0"/>
              </a:rPr>
              <a:t>ZM</a:t>
            </a:r>
            <a:r>
              <a:rPr kumimoji="1" lang="zh-CN" altLang="en-US" sz="2400" b="1">
                <a:latin typeface="Times New Roman" pitchFamily="18" charset="0"/>
              </a:rPr>
              <a:t>－</a:t>
            </a:r>
            <a:r>
              <a:rPr kumimoji="1" lang="en-US" altLang="zh-CN" sz="2400" b="1" i="1">
                <a:latin typeface="Times New Roman" pitchFamily="18" charset="0"/>
              </a:rPr>
              <a:t>I</a:t>
            </a:r>
            <a:r>
              <a:rPr kumimoji="1" lang="en-US" altLang="zh-CN" sz="2400" b="1" baseline="-25000">
                <a:latin typeface="Times New Roman" pitchFamily="18" charset="0"/>
              </a:rPr>
              <a:t>Z</a:t>
            </a:r>
            <a:r>
              <a:rPr kumimoji="1" lang="en-US" altLang="zh-CN" sz="2400" b="1">
                <a:latin typeface="Times New Roman" pitchFamily="18" charset="0"/>
              </a:rPr>
              <a:t> &gt; </a:t>
            </a:r>
            <a:r>
              <a:rPr kumimoji="1" lang="en-US" altLang="zh-CN" sz="2400" b="1" i="1">
                <a:latin typeface="Times New Roman" pitchFamily="18" charset="0"/>
              </a:rPr>
              <a:t>I</a:t>
            </a:r>
            <a:r>
              <a:rPr kumimoji="1" lang="en-US" altLang="zh-CN" sz="2400" b="1" baseline="-25000">
                <a:latin typeface="Times New Roman" pitchFamily="18" charset="0"/>
              </a:rPr>
              <a:t>Lmax</a:t>
            </a:r>
            <a:r>
              <a:rPr kumimoji="1" lang="zh-CN" altLang="en-US" sz="2400" b="1">
                <a:latin typeface="Times New Roman" pitchFamily="18" charset="0"/>
              </a:rPr>
              <a:t>－ </a:t>
            </a:r>
            <a:r>
              <a:rPr kumimoji="1" lang="en-US" altLang="zh-CN" sz="2400" b="1" i="1">
                <a:latin typeface="Times New Roman" pitchFamily="18" charset="0"/>
              </a:rPr>
              <a:t>I</a:t>
            </a:r>
            <a:r>
              <a:rPr kumimoji="1" lang="en-US" altLang="zh-CN" sz="2400" b="1" baseline="-25000">
                <a:latin typeface="Times New Roman" pitchFamily="18" charset="0"/>
              </a:rPr>
              <a:t>Lmin</a:t>
            </a:r>
            <a:endParaRPr kumimoji="1" lang="en-US" altLang="zh-CN" sz="2400" b="1">
              <a:latin typeface="Times New Roman" pitchFamily="18" charset="0"/>
            </a:endParaRPr>
          </a:p>
          <a:p>
            <a:pPr>
              <a:lnSpc>
                <a:spcPct val="120000"/>
              </a:lnSpc>
            </a:pPr>
            <a:r>
              <a:rPr kumimoji="1" lang="zh-CN" altLang="en-US" sz="2400" b="1">
                <a:latin typeface="Times New Roman" pitchFamily="18" charset="0"/>
              </a:rPr>
              <a:t>（</a:t>
            </a:r>
            <a:r>
              <a:rPr kumimoji="1" lang="en-US" altLang="zh-CN" sz="2400" b="1">
                <a:latin typeface="Times New Roman" pitchFamily="18" charset="0"/>
              </a:rPr>
              <a:t>3</a:t>
            </a:r>
            <a:r>
              <a:rPr kumimoji="1" lang="zh-CN" altLang="en-US" sz="2400" b="1">
                <a:latin typeface="Times New Roman" pitchFamily="18" charset="0"/>
              </a:rPr>
              <a:t>）</a:t>
            </a:r>
            <a:r>
              <a:rPr kumimoji="1" lang="zh-CN" altLang="zh-CN" sz="2400" b="1">
                <a:latin typeface="Times New Roman" pitchFamily="18" charset="0"/>
              </a:rPr>
              <a:t>限流电阻的选择     保证稳压管既稳压又不损坏。</a:t>
            </a:r>
            <a:endParaRPr kumimoji="1" lang="zh-CN" altLang="en-US" sz="2400" b="1">
              <a:latin typeface="Times New Roman" pitchFamily="18" charset="0"/>
            </a:endParaRPr>
          </a:p>
        </p:txBody>
      </p:sp>
      <p:graphicFrame>
        <p:nvGraphicFramePr>
          <p:cNvPr id="48132" name="Object 4"/>
          <p:cNvGraphicFramePr>
            <a:graphicFrameLocks noChangeAspect="1"/>
          </p:cNvGraphicFramePr>
          <p:nvPr/>
        </p:nvGraphicFramePr>
        <p:xfrm>
          <a:off x="7558088" y="576263"/>
          <a:ext cx="1585912" cy="895350"/>
        </p:xfrm>
        <a:graphic>
          <a:graphicData uri="http://schemas.openxmlformats.org/presentationml/2006/ole">
            <mc:AlternateContent xmlns:mc="http://schemas.openxmlformats.org/markup-compatibility/2006">
              <mc:Choice xmlns:v="urn:schemas-microsoft-com:vml" Requires="v">
                <p:oleObj spid="_x0000_s172052" name="Equation" r:id="rId3" imgW="761760" imgH="431640" progId="Equation.3">
                  <p:embed/>
                </p:oleObj>
              </mc:Choice>
              <mc:Fallback>
                <p:oleObj name="Equation" r:id="rId3" imgW="7617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8088" y="576263"/>
                        <a:ext cx="1585912" cy="895350"/>
                      </a:xfrm>
                      <a:prstGeom prst="rect">
                        <a:avLst/>
                      </a:prstGeom>
                      <a:solidFill>
                        <a:srgbClr val="66FFFF"/>
                      </a:solidFill>
                      <a:ln w="9525">
                        <a:solidFill>
                          <a:srgbClr val="FF0000"/>
                        </a:solidFill>
                        <a:miter lim="800000"/>
                        <a:headEnd/>
                        <a:tailEnd/>
                      </a:ln>
                    </p:spPr>
                  </p:pic>
                </p:oleObj>
              </mc:Fallback>
            </mc:AlternateContent>
          </a:graphicData>
        </a:graphic>
      </p:graphicFrame>
      <p:graphicFrame>
        <p:nvGraphicFramePr>
          <p:cNvPr id="48133" name="Object 5"/>
          <p:cNvGraphicFramePr>
            <a:graphicFrameLocks noChangeAspect="1"/>
          </p:cNvGraphicFramePr>
          <p:nvPr/>
        </p:nvGraphicFramePr>
        <p:xfrm>
          <a:off x="2771775" y="2276475"/>
          <a:ext cx="3733800" cy="511175"/>
        </p:xfrm>
        <a:graphic>
          <a:graphicData uri="http://schemas.openxmlformats.org/presentationml/2006/ole">
            <mc:AlternateContent xmlns:mc="http://schemas.openxmlformats.org/markup-compatibility/2006">
              <mc:Choice xmlns:v="urn:schemas-microsoft-com:vml" Requires="v">
                <p:oleObj spid="_x0000_s172053" name="公式" r:id="rId5" imgW="1752480" imgH="241200" progId="Equation.3">
                  <p:embed/>
                </p:oleObj>
              </mc:Choice>
              <mc:Fallback>
                <p:oleObj name="公式" r:id="rId5" imgW="175248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2276475"/>
                        <a:ext cx="3733800" cy="511175"/>
                      </a:xfrm>
                      <a:prstGeom prst="rect">
                        <a:avLst/>
                      </a:prstGeom>
                      <a:solidFill>
                        <a:srgbClr val="66FFFF"/>
                      </a:solidFill>
                      <a:ln w="9525">
                        <a:solidFill>
                          <a:srgbClr val="FF0000"/>
                        </a:solidFill>
                        <a:miter lim="800000"/>
                        <a:headEnd/>
                        <a:tailEnd/>
                      </a:ln>
                    </p:spPr>
                  </p:pic>
                </p:oleObj>
              </mc:Fallback>
            </mc:AlternateContent>
          </a:graphicData>
        </a:graphic>
      </p:graphicFrame>
      <p:graphicFrame>
        <p:nvGraphicFramePr>
          <p:cNvPr id="48134" name="Object 6"/>
          <p:cNvGraphicFramePr>
            <a:graphicFrameLocks noChangeAspect="1"/>
          </p:cNvGraphicFramePr>
          <p:nvPr/>
        </p:nvGraphicFramePr>
        <p:xfrm>
          <a:off x="1552575" y="3343275"/>
          <a:ext cx="3733800" cy="768350"/>
        </p:xfrm>
        <a:graphic>
          <a:graphicData uri="http://schemas.openxmlformats.org/presentationml/2006/ole">
            <mc:AlternateContent xmlns:mc="http://schemas.openxmlformats.org/markup-compatibility/2006">
              <mc:Choice xmlns:v="urn:schemas-microsoft-com:vml" Requires="v">
                <p:oleObj spid="_x0000_s172054" name="公式" r:id="rId7" imgW="1904760" imgH="393480" progId="Equation.3">
                  <p:embed/>
                </p:oleObj>
              </mc:Choice>
              <mc:Fallback>
                <p:oleObj name="公式" r:id="rId7" imgW="190476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2575" y="3343275"/>
                        <a:ext cx="3733800" cy="768350"/>
                      </a:xfrm>
                      <a:prstGeom prst="rect">
                        <a:avLst/>
                      </a:prstGeom>
                      <a:solidFill>
                        <a:srgbClr val="FFFFFF"/>
                      </a:solidFill>
                    </p:spPr>
                  </p:pic>
                </p:oleObj>
              </mc:Fallback>
            </mc:AlternateContent>
          </a:graphicData>
        </a:graphic>
      </p:graphicFrame>
      <p:sp>
        <p:nvSpPr>
          <p:cNvPr id="48135" name="Text Box 7"/>
          <p:cNvSpPr txBox="1">
            <a:spLocks noChangeArrowheads="1"/>
          </p:cNvSpPr>
          <p:nvPr/>
        </p:nvSpPr>
        <p:spPr bwMode="auto">
          <a:xfrm>
            <a:off x="866775" y="2809875"/>
            <a:ext cx="76200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电网电压最低且负载电流最大时，稳压管的电流最小。</a:t>
            </a:r>
          </a:p>
        </p:txBody>
      </p:sp>
      <p:graphicFrame>
        <p:nvGraphicFramePr>
          <p:cNvPr id="48136" name="Object 8"/>
          <p:cNvGraphicFramePr>
            <a:graphicFrameLocks noChangeAspect="1"/>
          </p:cNvGraphicFramePr>
          <p:nvPr/>
        </p:nvGraphicFramePr>
        <p:xfrm>
          <a:off x="5591175" y="3343275"/>
          <a:ext cx="1841500" cy="842963"/>
        </p:xfrm>
        <a:graphic>
          <a:graphicData uri="http://schemas.openxmlformats.org/presentationml/2006/ole">
            <mc:AlternateContent xmlns:mc="http://schemas.openxmlformats.org/markup-compatibility/2006">
              <mc:Choice xmlns:v="urn:schemas-microsoft-com:vml" Requires="v">
                <p:oleObj spid="_x0000_s172055" name="公式" r:id="rId9" imgW="939600" imgH="431640" progId="Equation.3">
                  <p:embed/>
                </p:oleObj>
              </mc:Choice>
              <mc:Fallback>
                <p:oleObj name="公式" r:id="rId9" imgW="939600" imgH="4316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1175" y="3343275"/>
                        <a:ext cx="1841500" cy="842963"/>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48137" name="Text Box 9"/>
          <p:cNvSpPr txBox="1">
            <a:spLocks noChangeArrowheads="1"/>
          </p:cNvSpPr>
          <p:nvPr/>
        </p:nvSpPr>
        <p:spPr bwMode="auto">
          <a:xfrm>
            <a:off x="866775" y="4181475"/>
            <a:ext cx="76200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电网电压最高且负载电流最小时，稳压管的电流最大。</a:t>
            </a:r>
          </a:p>
        </p:txBody>
      </p:sp>
      <p:graphicFrame>
        <p:nvGraphicFramePr>
          <p:cNvPr id="48138" name="Object 10"/>
          <p:cNvGraphicFramePr>
            <a:graphicFrameLocks noChangeAspect="1"/>
          </p:cNvGraphicFramePr>
          <p:nvPr/>
        </p:nvGraphicFramePr>
        <p:xfrm>
          <a:off x="1476375" y="4714875"/>
          <a:ext cx="3908425" cy="768350"/>
        </p:xfrm>
        <a:graphic>
          <a:graphicData uri="http://schemas.openxmlformats.org/presentationml/2006/ole">
            <mc:AlternateContent xmlns:mc="http://schemas.openxmlformats.org/markup-compatibility/2006">
              <mc:Choice xmlns:v="urn:schemas-microsoft-com:vml" Requires="v">
                <p:oleObj spid="_x0000_s172056" name="公式" r:id="rId11" imgW="1993680" imgH="393480" progId="Equation.3">
                  <p:embed/>
                </p:oleObj>
              </mc:Choice>
              <mc:Fallback>
                <p:oleObj name="公式" r:id="rId11" imgW="1993680" imgH="3934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4714875"/>
                        <a:ext cx="3908425" cy="768350"/>
                      </a:xfrm>
                      <a:prstGeom prst="rect">
                        <a:avLst/>
                      </a:prstGeom>
                      <a:solidFill>
                        <a:srgbClr val="FFFFFF"/>
                      </a:solidFill>
                    </p:spPr>
                  </p:pic>
                </p:oleObj>
              </mc:Fallback>
            </mc:AlternateContent>
          </a:graphicData>
        </a:graphic>
      </p:graphicFrame>
      <p:graphicFrame>
        <p:nvGraphicFramePr>
          <p:cNvPr id="48139" name="Object 11"/>
          <p:cNvGraphicFramePr>
            <a:graphicFrameLocks noChangeAspect="1"/>
          </p:cNvGraphicFramePr>
          <p:nvPr/>
        </p:nvGraphicFramePr>
        <p:xfrm>
          <a:off x="5667375" y="4714875"/>
          <a:ext cx="1892300" cy="842963"/>
        </p:xfrm>
        <a:graphic>
          <a:graphicData uri="http://schemas.openxmlformats.org/presentationml/2006/ole">
            <mc:AlternateContent xmlns:mc="http://schemas.openxmlformats.org/markup-compatibility/2006">
              <mc:Choice xmlns:v="urn:schemas-microsoft-com:vml" Requires="v">
                <p:oleObj spid="_x0000_s172057" name="公式" r:id="rId13" imgW="965160" imgH="431640" progId="Equation.3">
                  <p:embed/>
                </p:oleObj>
              </mc:Choice>
              <mc:Fallback>
                <p:oleObj name="公式" r:id="rId13" imgW="965160" imgH="431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67375" y="4714875"/>
                        <a:ext cx="1892300" cy="842963"/>
                      </a:xfrm>
                      <a:prstGeom prst="rect">
                        <a:avLst/>
                      </a:prstGeom>
                      <a:solidFill>
                        <a:srgbClr val="66FFFF"/>
                      </a:solidFill>
                      <a:ln w="9525">
                        <a:solidFill>
                          <a:srgbClr val="FF0000"/>
                        </a:solidFill>
                        <a:miter lim="800000"/>
                        <a:headEnd/>
                        <a:tailEnd/>
                      </a:ln>
                    </p:spPr>
                  </p:pic>
                </p:oleObj>
              </mc:Fallback>
            </mc:AlternateContent>
          </a:graphicData>
        </a:graphic>
      </p:graphicFrame>
      <p:grpSp>
        <p:nvGrpSpPr>
          <p:cNvPr id="2" name="Group 12"/>
          <p:cNvGrpSpPr>
            <a:grpSpLocks/>
          </p:cNvGrpSpPr>
          <p:nvPr/>
        </p:nvGrpSpPr>
        <p:grpSpPr bwMode="auto">
          <a:xfrm>
            <a:off x="5724525" y="0"/>
            <a:ext cx="2895600" cy="762000"/>
            <a:chOff x="3552" y="576"/>
            <a:chExt cx="1824" cy="480"/>
          </a:xfrm>
        </p:grpSpPr>
        <p:sp>
          <p:nvSpPr>
            <p:cNvPr id="48141" name="AutoShape 13"/>
            <p:cNvSpPr>
              <a:spLocks/>
            </p:cNvSpPr>
            <p:nvPr/>
          </p:nvSpPr>
          <p:spPr bwMode="auto">
            <a:xfrm>
              <a:off x="3552" y="576"/>
              <a:ext cx="1024" cy="432"/>
            </a:xfrm>
            <a:prstGeom prst="borderCallout1">
              <a:avLst>
                <a:gd name="adj1" fmla="val 16667"/>
                <a:gd name="adj2" fmla="val 104690"/>
                <a:gd name="adj3" fmla="val 169213"/>
                <a:gd name="adj4" fmla="val 150880"/>
              </a:avLst>
            </a:prstGeom>
            <a:solidFill>
              <a:srgbClr val="FFFFCC"/>
            </a:solidFill>
            <a:ln w="19050">
              <a:solidFill>
                <a:srgbClr val="FF3300"/>
              </a:solidFill>
              <a:miter lim="800000"/>
              <a:headEnd/>
              <a:tailEnd/>
            </a:ln>
            <a:effectLst/>
          </p:spPr>
          <p:txBody>
            <a:bodyPr/>
            <a:lstStyle/>
            <a:p>
              <a:pPr algn="ctr"/>
              <a:r>
                <a:rPr lang="zh-CN" altLang="en-US" sz="2000" b="1"/>
                <a:t>为减小</a:t>
              </a:r>
              <a:r>
                <a:rPr lang="en-US" altLang="zh-CN" sz="2000" b="1" i="1">
                  <a:latin typeface="Times New Roman" pitchFamily="18" charset="0"/>
                </a:rPr>
                <a:t>S</a:t>
              </a:r>
              <a:r>
                <a:rPr lang="en-US" altLang="zh-CN" sz="2000" b="1" baseline="-25000">
                  <a:latin typeface="Times New Roman" pitchFamily="18" charset="0"/>
                </a:rPr>
                <a:t>r</a:t>
              </a:r>
              <a:r>
                <a:rPr lang="en-US" altLang="zh-CN" sz="2000" b="1"/>
                <a:t>,</a:t>
              </a:r>
              <a:r>
                <a:rPr lang="zh-CN" altLang="en-US" sz="2000" b="1"/>
                <a:t>取值矛盾</a:t>
              </a:r>
              <a:r>
                <a:rPr lang="en-US" altLang="zh-CN" sz="2000" b="1"/>
                <a:t>!</a:t>
              </a:r>
            </a:p>
          </p:txBody>
        </p:sp>
        <p:sp>
          <p:nvSpPr>
            <p:cNvPr id="48142" name="Line 14"/>
            <p:cNvSpPr>
              <a:spLocks noChangeShapeType="1"/>
            </p:cNvSpPr>
            <p:nvPr/>
          </p:nvSpPr>
          <p:spPr bwMode="auto">
            <a:xfrm flipH="1" flipV="1">
              <a:off x="4656" y="624"/>
              <a:ext cx="720" cy="432"/>
            </a:xfrm>
            <a:prstGeom prst="line">
              <a:avLst/>
            </a:prstGeom>
            <a:noFill/>
            <a:ln w="19050">
              <a:solidFill>
                <a:srgbClr val="FF3300"/>
              </a:solidFill>
              <a:round/>
              <a:headEnd/>
              <a:tailEnd/>
            </a:ln>
            <a:effectLst/>
          </p:spPr>
          <p:txBody>
            <a:bodyPr/>
            <a:lstStyle/>
            <a:p>
              <a:endParaRPr lang="zh-CN" altLang="en-US"/>
            </a:p>
          </p:txBody>
        </p:sp>
      </p:grpSp>
      <p:sp>
        <p:nvSpPr>
          <p:cNvPr id="48143" name="Text Box 15"/>
          <p:cNvSpPr txBox="1">
            <a:spLocks noChangeArrowheads="1"/>
          </p:cNvSpPr>
          <p:nvPr/>
        </p:nvSpPr>
        <p:spPr bwMode="auto">
          <a:xfrm>
            <a:off x="180975" y="6021388"/>
            <a:ext cx="4468813" cy="457200"/>
          </a:xfrm>
          <a:prstGeom prst="rect">
            <a:avLst/>
          </a:prstGeom>
          <a:noFill/>
          <a:ln w="9525">
            <a:noFill/>
            <a:miter lim="800000"/>
            <a:headEnd/>
            <a:tailEnd/>
          </a:ln>
          <a:effectLst/>
        </p:spPr>
        <p:txBody>
          <a:bodyPr>
            <a:spAutoFit/>
          </a:bodyPr>
          <a:lstStyle/>
          <a:p>
            <a:pPr>
              <a:spcBef>
                <a:spcPct val="50000"/>
              </a:spcBef>
            </a:pPr>
            <a:r>
              <a:rPr lang="zh-CN" altLang="en-US" sz="2400" b="1"/>
              <a:t>若求得</a:t>
            </a:r>
            <a:r>
              <a:rPr lang="en-US" altLang="zh-CN" sz="2400" b="1" i="1">
                <a:latin typeface="Times New Roman" pitchFamily="18" charset="0"/>
              </a:rPr>
              <a:t>R</a:t>
            </a:r>
            <a:r>
              <a:rPr lang="en-US" altLang="zh-CN" sz="2400" b="1" baseline="-25000">
                <a:latin typeface="Times New Roman" pitchFamily="18" charset="0"/>
              </a:rPr>
              <a:t>min</a:t>
            </a:r>
            <a:r>
              <a:rPr lang="en-US" altLang="zh-CN" sz="2400" b="1">
                <a:latin typeface="Times New Roman" pitchFamily="18" charset="0"/>
              </a:rPr>
              <a:t>&gt;</a:t>
            </a:r>
            <a:r>
              <a:rPr lang="en-US" altLang="zh-CN" sz="2400" b="1" i="1">
                <a:latin typeface="Times New Roman" pitchFamily="18" charset="0"/>
              </a:rPr>
              <a:t>R</a:t>
            </a:r>
            <a:r>
              <a:rPr lang="en-US" altLang="zh-CN" sz="2400" b="1" baseline="-25000">
                <a:latin typeface="Times New Roman" pitchFamily="18" charset="0"/>
              </a:rPr>
              <a:t>max</a:t>
            </a:r>
            <a:r>
              <a:rPr lang="zh-CN" altLang="en-US" sz="2400" b="1"/>
              <a:t>，怎么办？</a:t>
            </a:r>
          </a:p>
        </p:txBody>
      </p:sp>
      <p:sp>
        <p:nvSpPr>
          <p:cNvPr id="48144" name="Text Box 16"/>
          <p:cNvSpPr txBox="1">
            <a:spLocks noChangeArrowheads="1"/>
          </p:cNvSpPr>
          <p:nvPr/>
        </p:nvSpPr>
        <p:spPr bwMode="auto">
          <a:xfrm>
            <a:off x="180975" y="5589588"/>
            <a:ext cx="91440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若求得</a:t>
            </a:r>
            <a:r>
              <a:rPr kumimoji="1" lang="en-US" altLang="zh-CN" sz="2400" b="1" i="1">
                <a:latin typeface="Times New Roman" pitchFamily="18" charset="0"/>
              </a:rPr>
              <a:t>R</a:t>
            </a:r>
            <a:r>
              <a:rPr kumimoji="1" lang="en-US" altLang="zh-CN" sz="2400" b="1">
                <a:latin typeface="Times New Roman" pitchFamily="18" charset="0"/>
              </a:rPr>
              <a:t>=200~300</a:t>
            </a:r>
            <a:r>
              <a:rPr kumimoji="1" lang="el-GR" altLang="zh-CN" sz="2400" b="1">
                <a:latin typeface="Times New Roman" pitchFamily="18" charset="0"/>
                <a:cs typeface="Times New Roman" pitchFamily="18" charset="0"/>
              </a:rPr>
              <a:t>Ω</a:t>
            </a:r>
            <a:r>
              <a:rPr kumimoji="1" lang="zh-CN" altLang="el-GR" sz="2400" b="1">
                <a:latin typeface="Times New Roman" pitchFamily="18" charset="0"/>
                <a:cs typeface="Times New Roman" pitchFamily="18" charset="0"/>
              </a:rPr>
              <a:t>，则该取接近</a:t>
            </a:r>
            <a:r>
              <a:rPr kumimoji="1" lang="en-US" altLang="zh-CN" sz="2400" b="1">
                <a:latin typeface="Times New Roman" pitchFamily="18" charset="0"/>
                <a:cs typeface="Times New Roman" pitchFamily="18" charset="0"/>
              </a:rPr>
              <a:t>200</a:t>
            </a:r>
            <a:r>
              <a:rPr kumimoji="1" lang="el-GR" altLang="zh-CN" sz="2400" b="1">
                <a:latin typeface="Times New Roman" pitchFamily="18" charset="0"/>
                <a:cs typeface="Times New Roman" pitchFamily="18" charset="0"/>
              </a:rPr>
              <a:t>Ω</a:t>
            </a:r>
            <a:r>
              <a:rPr kumimoji="1" lang="zh-CN" altLang="en-US" sz="2400" b="1">
                <a:latin typeface="Times New Roman" pitchFamily="18" charset="0"/>
                <a:cs typeface="Times New Roman" pitchFamily="18" charset="0"/>
              </a:rPr>
              <a:t>还是接近</a:t>
            </a:r>
            <a:r>
              <a:rPr kumimoji="1" lang="en-US" altLang="zh-CN" sz="2400" b="1">
                <a:latin typeface="Times New Roman" pitchFamily="18" charset="0"/>
                <a:cs typeface="Times New Roman" pitchFamily="18" charset="0"/>
              </a:rPr>
              <a:t>300</a:t>
            </a:r>
            <a:r>
              <a:rPr kumimoji="1" lang="el-GR" altLang="zh-CN" sz="2400" b="1">
                <a:latin typeface="Times New Roman" pitchFamily="18" charset="0"/>
                <a:cs typeface="Times New Roman" pitchFamily="18" charset="0"/>
              </a:rPr>
              <a:t>Ω</a:t>
            </a:r>
            <a:r>
              <a:rPr kumimoji="1" lang="zh-CN" altLang="el-GR" sz="2400" b="1">
                <a:latin typeface="Times New Roman" pitchFamily="18" charset="0"/>
                <a:cs typeface="Times New Roman" pitchFamily="18" charset="0"/>
              </a:rPr>
              <a:t>？为什么？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48131">
                                            <p:txEl>
                                              <p:pRg st="0" end="0"/>
                                            </p:txEl>
                                          </p:spTgt>
                                        </p:tgtEl>
                                        <p:attrNameLst>
                                          <p:attrName>style.visibility</p:attrName>
                                        </p:attrNameLst>
                                      </p:cBhvr>
                                      <p:to>
                                        <p:strVal val="visible"/>
                                      </p:to>
                                    </p:set>
                                    <p:animEffect transition="in" filter="wipe(left)">
                                      <p:cBhvr>
                                        <p:cTn id="11" dur="500"/>
                                        <p:tgtEl>
                                          <p:spTgt spid="4813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8131">
                                            <p:txEl>
                                              <p:pRg st="1" end="1"/>
                                            </p:txEl>
                                          </p:spTgt>
                                        </p:tgtEl>
                                        <p:attrNameLst>
                                          <p:attrName>style.visibility</p:attrName>
                                        </p:attrNameLst>
                                      </p:cBhvr>
                                      <p:to>
                                        <p:strVal val="visible"/>
                                      </p:to>
                                    </p:set>
                                    <p:animEffect transition="in" filter="wipe(left)">
                                      <p:cBhvr>
                                        <p:cTn id="16" dur="500"/>
                                        <p:tgtEl>
                                          <p:spTgt spid="4813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8131">
                                            <p:txEl>
                                              <p:pRg st="2" end="2"/>
                                            </p:txEl>
                                          </p:spTgt>
                                        </p:tgtEl>
                                        <p:attrNameLst>
                                          <p:attrName>style.visibility</p:attrName>
                                        </p:attrNameLst>
                                      </p:cBhvr>
                                      <p:to>
                                        <p:strVal val="visible"/>
                                      </p:to>
                                    </p:set>
                                    <p:animEffect transition="in" filter="wipe(left)">
                                      <p:cBhvr>
                                        <p:cTn id="21" dur="500"/>
                                        <p:tgtEl>
                                          <p:spTgt spid="4813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8133"/>
                                        </p:tgtEl>
                                        <p:attrNameLst>
                                          <p:attrName>style.visibility</p:attrName>
                                        </p:attrNameLst>
                                      </p:cBhvr>
                                      <p:to>
                                        <p:strVal val="visible"/>
                                      </p:to>
                                    </p:set>
                                    <p:animEffect transition="in" filter="wipe(left)">
                                      <p:cBhvr>
                                        <p:cTn id="26" dur="500"/>
                                        <p:tgtEl>
                                          <p:spTgt spid="4813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8135">
                                            <p:txEl>
                                              <p:pRg st="0" end="0"/>
                                            </p:txEl>
                                          </p:spTgt>
                                        </p:tgtEl>
                                        <p:attrNameLst>
                                          <p:attrName>style.visibility</p:attrName>
                                        </p:attrNameLst>
                                      </p:cBhvr>
                                      <p:to>
                                        <p:strVal val="visible"/>
                                      </p:to>
                                    </p:set>
                                    <p:animEffect transition="in" filter="wipe(left)">
                                      <p:cBhvr>
                                        <p:cTn id="31" dur="500"/>
                                        <p:tgtEl>
                                          <p:spTgt spid="48135">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8134"/>
                                        </p:tgtEl>
                                        <p:attrNameLst>
                                          <p:attrName>style.visibility</p:attrName>
                                        </p:attrNameLst>
                                      </p:cBhvr>
                                      <p:to>
                                        <p:strVal val="visible"/>
                                      </p:to>
                                    </p:set>
                                    <p:animEffect transition="in" filter="wipe(left)">
                                      <p:cBhvr>
                                        <p:cTn id="36" dur="500"/>
                                        <p:tgtEl>
                                          <p:spTgt spid="4813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8136"/>
                                        </p:tgtEl>
                                        <p:attrNameLst>
                                          <p:attrName>style.visibility</p:attrName>
                                        </p:attrNameLst>
                                      </p:cBhvr>
                                      <p:to>
                                        <p:strVal val="visible"/>
                                      </p:to>
                                    </p:set>
                                    <p:animEffect transition="in" filter="wipe(left)">
                                      <p:cBhvr>
                                        <p:cTn id="41" dur="500"/>
                                        <p:tgtEl>
                                          <p:spTgt spid="4813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137">
                                            <p:txEl>
                                              <p:pRg st="0" end="0"/>
                                            </p:txEl>
                                          </p:spTgt>
                                        </p:tgtEl>
                                        <p:attrNameLst>
                                          <p:attrName>style.visibility</p:attrName>
                                        </p:attrNameLst>
                                      </p:cBhvr>
                                      <p:to>
                                        <p:strVal val="visible"/>
                                      </p:to>
                                    </p:set>
                                    <p:animEffect transition="in" filter="wipe(left)">
                                      <p:cBhvr>
                                        <p:cTn id="46" dur="500"/>
                                        <p:tgtEl>
                                          <p:spTgt spid="4813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8138"/>
                                        </p:tgtEl>
                                        <p:attrNameLst>
                                          <p:attrName>style.visibility</p:attrName>
                                        </p:attrNameLst>
                                      </p:cBhvr>
                                      <p:to>
                                        <p:strVal val="visible"/>
                                      </p:to>
                                    </p:set>
                                    <p:animEffect transition="in" filter="wipe(left)">
                                      <p:cBhvr>
                                        <p:cTn id="51" dur="500"/>
                                        <p:tgtEl>
                                          <p:spTgt spid="4813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8139"/>
                                        </p:tgtEl>
                                        <p:attrNameLst>
                                          <p:attrName>style.visibility</p:attrName>
                                        </p:attrNameLst>
                                      </p:cBhvr>
                                      <p:to>
                                        <p:strVal val="visible"/>
                                      </p:to>
                                    </p:set>
                                    <p:animEffect transition="in" filter="wipe(left)">
                                      <p:cBhvr>
                                        <p:cTn id="56" dur="500"/>
                                        <p:tgtEl>
                                          <p:spTgt spid="4813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8144"/>
                                        </p:tgtEl>
                                        <p:attrNameLst>
                                          <p:attrName>style.visibility</p:attrName>
                                        </p:attrNameLst>
                                      </p:cBhvr>
                                      <p:to>
                                        <p:strVal val="visible"/>
                                      </p:to>
                                    </p:set>
                                    <p:animEffect transition="in" filter="wipe(left)">
                                      <p:cBhvr>
                                        <p:cTn id="61" dur="500"/>
                                        <p:tgtEl>
                                          <p:spTgt spid="481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8143">
                                            <p:txEl>
                                              <p:pRg st="0" end="0"/>
                                            </p:txEl>
                                          </p:spTgt>
                                        </p:tgtEl>
                                        <p:attrNameLst>
                                          <p:attrName>style.visibility</p:attrName>
                                        </p:attrNameLst>
                                      </p:cBhvr>
                                      <p:to>
                                        <p:strVal val="visible"/>
                                      </p:to>
                                    </p:set>
                                    <p:animEffect transition="in" filter="wipe(left)">
                                      <p:cBhvr>
                                        <p:cTn id="66" dur="500"/>
                                        <p:tgtEl>
                                          <p:spTgt spid="481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autoUpdateAnimBg="0"/>
      <p:bldP spid="48135" grpId="0" build="p" autoUpdateAnimBg="0"/>
      <p:bldP spid="48137" grpId="0" build="p" autoUpdateAnimBg="0"/>
      <p:bldP spid="48143" grpId="0" build="p" autoUpdateAnimBg="0"/>
      <p:bldP spid="4814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9388" y="836613"/>
            <a:ext cx="5562600" cy="609600"/>
          </a:xfrm>
        </p:spPr>
        <p:txBody>
          <a:bodyPr/>
          <a:lstStyle/>
          <a:p>
            <a:pPr algn="l"/>
            <a:r>
              <a:rPr lang="zh-CN" altLang="en-US" sz="3200">
                <a:solidFill>
                  <a:schemeClr val="tx1"/>
                </a:solidFill>
                <a:ea typeface="华文行楷" pitchFamily="2" charset="-122"/>
              </a:rPr>
              <a:t>讨论</a:t>
            </a:r>
            <a:r>
              <a:rPr lang="zh-CN" altLang="en-US" sz="2400" b="1">
                <a:solidFill>
                  <a:schemeClr val="tx1"/>
                </a:solidFill>
              </a:rPr>
              <a:t>：稳压管稳压电路的设计</a:t>
            </a:r>
            <a:endParaRPr lang="zh-CN" altLang="zh-CN" sz="2400" b="1">
              <a:solidFill>
                <a:schemeClr val="tx1"/>
              </a:solidFill>
            </a:endParaRPr>
          </a:p>
        </p:txBody>
      </p:sp>
      <p:graphicFrame>
        <p:nvGraphicFramePr>
          <p:cNvPr id="49155" name="Object 3"/>
          <p:cNvGraphicFramePr>
            <a:graphicFrameLocks noChangeAspect="1"/>
          </p:cNvGraphicFramePr>
          <p:nvPr>
            <p:extLst>
              <p:ext uri="{D42A27DB-BD31-4B8C-83A1-F6EECF244321}">
                <p14:modId xmlns:p14="http://schemas.microsoft.com/office/powerpoint/2010/main" val="2527672366"/>
              </p:ext>
            </p:extLst>
          </p:nvPr>
        </p:nvGraphicFramePr>
        <p:xfrm>
          <a:off x="467544" y="1412875"/>
          <a:ext cx="5562600" cy="1878013"/>
        </p:xfrm>
        <a:graphic>
          <a:graphicData uri="http://schemas.openxmlformats.org/presentationml/2006/ole">
            <mc:AlternateContent xmlns:mc="http://schemas.openxmlformats.org/markup-compatibility/2006">
              <mc:Choice xmlns:v="urn:schemas-microsoft-com:vml" Requires="v">
                <p:oleObj spid="_x0000_s173061" name="Photo Editor 照片" r:id="rId3" imgW="17704762" imgH="6687483" progId="MSPhotoEd.3">
                  <p:embed/>
                </p:oleObj>
              </mc:Choice>
              <mc:Fallback>
                <p:oleObj name="Photo Editor 照片" r:id="rId3" imgW="17704762" imgH="6687483"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b="10620"/>
                      <a:stretch>
                        <a:fillRect/>
                      </a:stretch>
                    </p:blipFill>
                    <p:spPr bwMode="auto">
                      <a:xfrm>
                        <a:off x="467544" y="1412875"/>
                        <a:ext cx="5562600" cy="187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6" name="Text Box 4"/>
          <p:cNvSpPr txBox="1">
            <a:spLocks noChangeArrowheads="1"/>
          </p:cNvSpPr>
          <p:nvPr/>
        </p:nvSpPr>
        <p:spPr bwMode="auto">
          <a:xfrm>
            <a:off x="1447800" y="3241675"/>
            <a:ext cx="7315200" cy="3159125"/>
          </a:xfrm>
          <a:prstGeom prst="rect">
            <a:avLst/>
          </a:prstGeom>
          <a:noFill/>
          <a:ln w="9525">
            <a:noFill/>
            <a:miter lim="800000"/>
            <a:headEnd/>
            <a:tailEnd/>
          </a:ln>
          <a:effectLst/>
        </p:spPr>
        <p:txBody>
          <a:bodyPr>
            <a:spAutoFit/>
          </a:bodyPr>
          <a:lstStyle/>
          <a:p>
            <a:pPr>
              <a:lnSpc>
                <a:spcPct val="120000"/>
              </a:lnSpc>
            </a:pPr>
            <a:r>
              <a:rPr kumimoji="1" lang="zh-CN" altLang="en-US" sz="2400" b="1">
                <a:latin typeface="Times New Roman" pitchFamily="18" charset="0"/>
              </a:rPr>
              <a:t>依次选择稳压管、 </a:t>
            </a:r>
            <a:r>
              <a:rPr kumimoji="1" lang="en-US" altLang="zh-CN" sz="2400" b="1" i="1">
                <a:latin typeface="Times New Roman" pitchFamily="18" charset="0"/>
              </a:rPr>
              <a:t>U</a:t>
            </a:r>
            <a:r>
              <a:rPr kumimoji="1" lang="en-US" altLang="zh-CN" sz="2400" b="1" baseline="-25000">
                <a:latin typeface="Times New Roman" pitchFamily="18" charset="0"/>
              </a:rPr>
              <a:t>I</a:t>
            </a:r>
            <a:r>
              <a:rPr kumimoji="1" lang="zh-CN" altLang="en-US" sz="2400" b="1">
                <a:latin typeface="Times New Roman" pitchFamily="18" charset="0"/>
              </a:rPr>
              <a:t>、 </a:t>
            </a:r>
            <a:r>
              <a:rPr kumimoji="1" lang="en-US" altLang="zh-CN" sz="2400" b="1" i="1">
                <a:latin typeface="Times New Roman" pitchFamily="18" charset="0"/>
              </a:rPr>
              <a:t>R</a:t>
            </a:r>
            <a:r>
              <a:rPr kumimoji="1" lang="zh-CN" altLang="en-US" sz="2400" b="1">
                <a:latin typeface="Times New Roman" pitchFamily="18" charset="0"/>
              </a:rPr>
              <a:t>、 </a:t>
            </a:r>
            <a:r>
              <a:rPr kumimoji="1" lang="en-US" altLang="zh-CN" sz="2400" b="1" i="1">
                <a:latin typeface="Times New Roman" pitchFamily="18" charset="0"/>
              </a:rPr>
              <a:t>C</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2</a:t>
            </a:r>
            <a:r>
              <a:rPr kumimoji="1" lang="zh-CN" altLang="en-US" sz="2400" b="1">
                <a:latin typeface="Times New Roman" pitchFamily="18" charset="0"/>
              </a:rPr>
              <a:t>、</a:t>
            </a:r>
            <a:r>
              <a:rPr kumimoji="1" lang="zh-CN" altLang="zh-CN" sz="2400" b="1">
                <a:latin typeface="Times New Roman" pitchFamily="18" charset="0"/>
              </a:rPr>
              <a:t>二极管</a:t>
            </a:r>
            <a:endParaRPr kumimoji="1" lang="zh-CN" altLang="en-US" sz="2400" b="1">
              <a:latin typeface="Times New Roman" pitchFamily="18" charset="0"/>
            </a:endParaRPr>
          </a:p>
          <a:p>
            <a:pPr>
              <a:lnSpc>
                <a:spcPct val="120000"/>
              </a:lnSpc>
            </a:pPr>
            <a:r>
              <a:rPr kumimoji="1" lang="en-US" altLang="zh-CN" sz="2400" b="1">
                <a:latin typeface="Times New Roman" pitchFamily="18" charset="0"/>
              </a:rPr>
              <a:t>1.  </a:t>
            </a:r>
            <a:r>
              <a:rPr kumimoji="1" lang="zh-CN" altLang="en-US" sz="2400" b="1">
                <a:latin typeface="Times New Roman" pitchFamily="18" charset="0"/>
              </a:rPr>
              <a:t>输出电压、负载电流→稳压管</a:t>
            </a:r>
          </a:p>
          <a:p>
            <a:pPr>
              <a:lnSpc>
                <a:spcPct val="120000"/>
              </a:lnSpc>
            </a:pPr>
            <a:r>
              <a:rPr kumimoji="1" lang="en-US" altLang="zh-CN" sz="2400" b="1">
                <a:latin typeface="Times New Roman" pitchFamily="18" charset="0"/>
              </a:rPr>
              <a:t>2.  </a:t>
            </a:r>
            <a:r>
              <a:rPr kumimoji="1" lang="zh-CN" altLang="en-US" sz="2400" b="1">
                <a:latin typeface="Times New Roman" pitchFamily="18" charset="0"/>
              </a:rPr>
              <a:t>输出电压→</a:t>
            </a:r>
            <a:r>
              <a:rPr kumimoji="1" lang="en-US" altLang="zh-CN" sz="2400" b="1" i="1">
                <a:latin typeface="Times New Roman" pitchFamily="18" charset="0"/>
              </a:rPr>
              <a:t>U</a:t>
            </a:r>
            <a:r>
              <a:rPr kumimoji="1" lang="en-US" altLang="zh-CN" sz="2400" b="1" baseline="-25000">
                <a:latin typeface="Times New Roman" pitchFamily="18" charset="0"/>
              </a:rPr>
              <a:t>I</a:t>
            </a:r>
            <a:endParaRPr kumimoji="1" lang="en-US" altLang="zh-CN" sz="2400" b="1">
              <a:latin typeface="Times New Roman" pitchFamily="18" charset="0"/>
            </a:endParaRPr>
          </a:p>
          <a:p>
            <a:pPr>
              <a:lnSpc>
                <a:spcPct val="120000"/>
              </a:lnSpc>
            </a:pPr>
            <a:r>
              <a:rPr kumimoji="1" lang="en-US" altLang="zh-CN" sz="2400" b="1">
                <a:latin typeface="Times New Roman" pitchFamily="18" charset="0"/>
              </a:rPr>
              <a:t>3.  </a:t>
            </a:r>
            <a:r>
              <a:rPr kumimoji="1" lang="zh-CN" altLang="en-US" sz="2400" b="1">
                <a:latin typeface="Times New Roman" pitchFamily="18" charset="0"/>
              </a:rPr>
              <a:t>输出电压、负载电流、稳压管电流、 </a:t>
            </a:r>
            <a:r>
              <a:rPr kumimoji="1" lang="en-US" altLang="zh-CN" sz="2400" b="1" i="1">
                <a:latin typeface="Times New Roman" pitchFamily="18" charset="0"/>
              </a:rPr>
              <a:t>U</a:t>
            </a:r>
            <a:r>
              <a:rPr kumimoji="1" lang="en-US" altLang="zh-CN" sz="2400" b="1" baseline="-25000">
                <a:latin typeface="Times New Roman" pitchFamily="18" charset="0"/>
              </a:rPr>
              <a:t>I</a:t>
            </a:r>
            <a:r>
              <a:rPr kumimoji="1" lang="en-US" altLang="zh-CN" sz="2400" b="1">
                <a:latin typeface="Times New Roman" pitchFamily="18" charset="0"/>
              </a:rPr>
              <a:t> →</a:t>
            </a:r>
            <a:r>
              <a:rPr kumimoji="1" lang="en-US" altLang="zh-CN" sz="2400" b="1" i="1">
                <a:latin typeface="Times New Roman" pitchFamily="18" charset="0"/>
              </a:rPr>
              <a:t>R</a:t>
            </a:r>
            <a:endParaRPr kumimoji="1" lang="en-US" altLang="zh-CN" sz="2400" b="1">
              <a:latin typeface="Times New Roman" pitchFamily="18" charset="0"/>
            </a:endParaRPr>
          </a:p>
          <a:p>
            <a:pPr>
              <a:lnSpc>
                <a:spcPct val="120000"/>
              </a:lnSpc>
            </a:pPr>
            <a:r>
              <a:rPr kumimoji="1" lang="en-US" altLang="zh-CN" sz="2400" b="1">
                <a:latin typeface="Times New Roman" pitchFamily="18" charset="0"/>
              </a:rPr>
              <a:t>4.  </a:t>
            </a:r>
            <a:r>
              <a:rPr kumimoji="1" lang="en-US" altLang="zh-CN" sz="2400" b="1" i="1">
                <a:latin typeface="Times New Roman" pitchFamily="18" charset="0"/>
              </a:rPr>
              <a:t>U</a:t>
            </a:r>
            <a:r>
              <a:rPr kumimoji="1" lang="en-US" altLang="zh-CN" sz="2400" b="1" baseline="-25000">
                <a:latin typeface="Times New Roman" pitchFamily="18" charset="0"/>
              </a:rPr>
              <a:t>I</a:t>
            </a:r>
            <a:r>
              <a:rPr kumimoji="1" lang="en-US" altLang="zh-CN" sz="2400" b="1">
                <a:latin typeface="Times New Roman" pitchFamily="18" charset="0"/>
              </a:rPr>
              <a:t> </a:t>
            </a:r>
            <a:r>
              <a:rPr kumimoji="1" lang="zh-CN" altLang="en-US" sz="2400" b="1">
                <a:latin typeface="Times New Roman" pitchFamily="18" charset="0"/>
              </a:rPr>
              <a:t>、 </a:t>
            </a:r>
            <a:r>
              <a:rPr kumimoji="1" lang="en-US" altLang="zh-CN" sz="2400" b="1" i="1">
                <a:latin typeface="Times New Roman" pitchFamily="18" charset="0"/>
              </a:rPr>
              <a:t>R</a:t>
            </a:r>
            <a:r>
              <a:rPr kumimoji="1" lang="en-US" altLang="zh-CN" sz="2400" b="1">
                <a:latin typeface="Times New Roman" pitchFamily="18" charset="0"/>
              </a:rPr>
              <a:t> →</a:t>
            </a:r>
            <a:r>
              <a:rPr kumimoji="1" lang="zh-CN" altLang="zh-CN" sz="2400" b="1">
                <a:latin typeface="Times New Roman" pitchFamily="18" charset="0"/>
              </a:rPr>
              <a:t>滤波电路的等效负载电阻</a:t>
            </a:r>
            <a:r>
              <a:rPr kumimoji="1" lang="zh-CN" altLang="en-US" sz="2400" b="1">
                <a:latin typeface="Times New Roman" pitchFamily="18" charset="0"/>
              </a:rPr>
              <a:t>→</a:t>
            </a:r>
            <a:r>
              <a:rPr kumimoji="1" lang="en-US" altLang="zh-CN" sz="2400" b="1" i="1">
                <a:latin typeface="Times New Roman" pitchFamily="18" charset="0"/>
              </a:rPr>
              <a:t>C</a:t>
            </a:r>
            <a:endParaRPr kumimoji="1" lang="en-US" altLang="zh-CN" sz="2400" b="1">
              <a:latin typeface="Times New Roman" pitchFamily="18" charset="0"/>
            </a:endParaRPr>
          </a:p>
          <a:p>
            <a:pPr>
              <a:lnSpc>
                <a:spcPct val="120000"/>
              </a:lnSpc>
            </a:pPr>
            <a:r>
              <a:rPr kumimoji="1" lang="en-US" altLang="zh-CN" sz="2400" b="1">
                <a:latin typeface="Times New Roman" pitchFamily="18" charset="0"/>
              </a:rPr>
              <a:t>5.  </a:t>
            </a:r>
            <a:r>
              <a:rPr kumimoji="1" lang="en-US" altLang="zh-CN" sz="2400" b="1" i="1">
                <a:latin typeface="Times New Roman" pitchFamily="18" charset="0"/>
              </a:rPr>
              <a:t>U</a:t>
            </a:r>
            <a:r>
              <a:rPr kumimoji="1" lang="en-US" altLang="zh-CN" sz="2400" b="1" baseline="-25000">
                <a:latin typeface="Times New Roman" pitchFamily="18" charset="0"/>
              </a:rPr>
              <a:t>I</a:t>
            </a:r>
            <a:r>
              <a:rPr kumimoji="1" lang="en-US" altLang="zh-CN" sz="2400" b="1">
                <a:latin typeface="Times New Roman" pitchFamily="18" charset="0"/>
              </a:rPr>
              <a:t> → </a:t>
            </a:r>
            <a:r>
              <a:rPr kumimoji="1" lang="en-US" altLang="zh-CN" sz="2400" b="1" i="1">
                <a:latin typeface="Times New Roman" pitchFamily="18" charset="0"/>
              </a:rPr>
              <a:t>U</a:t>
            </a:r>
            <a:r>
              <a:rPr kumimoji="1" lang="en-US" altLang="zh-CN" sz="2400" b="1" baseline="-25000">
                <a:latin typeface="Times New Roman" pitchFamily="18" charset="0"/>
              </a:rPr>
              <a:t>2</a:t>
            </a:r>
          </a:p>
          <a:p>
            <a:pPr>
              <a:lnSpc>
                <a:spcPct val="120000"/>
              </a:lnSpc>
            </a:pPr>
            <a:r>
              <a:rPr kumimoji="1" lang="en-US" altLang="zh-CN" sz="2400" b="1">
                <a:latin typeface="Times New Roman" pitchFamily="18" charset="0"/>
              </a:rPr>
              <a:t>6.  </a:t>
            </a:r>
            <a:r>
              <a:rPr kumimoji="1" lang="en-US" altLang="zh-CN" sz="2400" b="1" i="1">
                <a:latin typeface="Times New Roman" pitchFamily="18" charset="0"/>
              </a:rPr>
              <a:t>U</a:t>
            </a:r>
            <a:r>
              <a:rPr kumimoji="1" lang="en-US" altLang="zh-CN" sz="2400" b="1" baseline="-25000">
                <a:latin typeface="Times New Roman" pitchFamily="18" charset="0"/>
              </a:rPr>
              <a:t>2</a:t>
            </a:r>
            <a:r>
              <a:rPr kumimoji="1" lang="zh-CN" altLang="en-US" sz="2400" b="1">
                <a:latin typeface="Times New Roman" pitchFamily="18" charset="0"/>
              </a:rPr>
              <a:t>、 </a:t>
            </a:r>
            <a:r>
              <a:rPr kumimoji="1" lang="en-US" altLang="zh-CN" sz="2400" b="1" i="1">
                <a:latin typeface="Times New Roman" pitchFamily="18" charset="0"/>
              </a:rPr>
              <a:t>R</a:t>
            </a:r>
            <a:r>
              <a:rPr kumimoji="1" lang="zh-CN" altLang="zh-CN" sz="2400" b="1">
                <a:latin typeface="Times New Roman" pitchFamily="18" charset="0"/>
              </a:rPr>
              <a:t>中电流</a:t>
            </a:r>
            <a:r>
              <a:rPr kumimoji="1" lang="zh-CN" altLang="en-US" sz="2400" b="1">
                <a:latin typeface="Times New Roman" pitchFamily="18" charset="0"/>
              </a:rPr>
              <a:t>→</a:t>
            </a:r>
            <a:r>
              <a:rPr kumimoji="1" lang="zh-CN" altLang="zh-CN" sz="2400" b="1">
                <a:latin typeface="Times New Roman" pitchFamily="18" charset="0"/>
              </a:rPr>
              <a:t>整流二极管</a:t>
            </a:r>
            <a:endParaRPr kumimoji="1" lang="zh-CN" altLang="en-US" sz="2400" b="1">
              <a:latin typeface="Times New Roman" pitchFamily="18" charset="0"/>
            </a:endParaRPr>
          </a:p>
        </p:txBody>
      </p:sp>
      <p:sp>
        <p:nvSpPr>
          <p:cNvPr id="49157" name="Text Box 5"/>
          <p:cNvSpPr txBox="1">
            <a:spLocks noChangeArrowheads="1"/>
          </p:cNvSpPr>
          <p:nvPr/>
        </p:nvSpPr>
        <p:spPr bwMode="auto">
          <a:xfrm>
            <a:off x="6156176" y="1641475"/>
            <a:ext cx="2895600" cy="1552575"/>
          </a:xfrm>
          <a:prstGeom prst="rect">
            <a:avLst/>
          </a:prstGeom>
          <a:noFill/>
          <a:ln w="9525">
            <a:noFill/>
            <a:miter lim="800000"/>
            <a:headEnd/>
            <a:tailEnd/>
          </a:ln>
          <a:effectLst/>
        </p:spPr>
        <p:txBody>
          <a:bodyPr>
            <a:spAutoFit/>
          </a:bodyPr>
          <a:lstStyle/>
          <a:p>
            <a:pPr>
              <a:spcBef>
                <a:spcPct val="50000"/>
              </a:spcBef>
            </a:pPr>
            <a:r>
              <a:rPr kumimoji="1" lang="en-US" altLang="zh-CN" sz="2400" b="1" dirty="0">
                <a:latin typeface="Times New Roman" pitchFamily="18" charset="0"/>
              </a:rPr>
              <a:t>      </a:t>
            </a:r>
            <a:r>
              <a:rPr kumimoji="1" lang="zh-CN" altLang="en-US" sz="2400" b="1" dirty="0">
                <a:latin typeface="Times New Roman" pitchFamily="18" charset="0"/>
              </a:rPr>
              <a:t>已知输出电压为</a:t>
            </a:r>
            <a:r>
              <a:rPr kumimoji="1" lang="en-US" altLang="zh-CN" sz="2400" b="1" dirty="0">
                <a:latin typeface="Times New Roman" pitchFamily="18" charset="0"/>
              </a:rPr>
              <a:t>6V</a:t>
            </a:r>
            <a:r>
              <a:rPr kumimoji="1" lang="zh-CN" altLang="en-US" sz="2400" b="1" dirty="0">
                <a:latin typeface="Times New Roman" pitchFamily="18" charset="0"/>
              </a:rPr>
              <a:t>，负载电流为</a:t>
            </a:r>
            <a:r>
              <a:rPr kumimoji="1" lang="en-US" altLang="zh-CN" sz="2400" b="1" dirty="0">
                <a:latin typeface="Times New Roman" pitchFamily="18" charset="0"/>
              </a:rPr>
              <a:t>0</a:t>
            </a:r>
            <a:r>
              <a:rPr kumimoji="1" lang="zh-CN" altLang="en-US" sz="2400" b="1" dirty="0">
                <a:latin typeface="Times New Roman" pitchFamily="18" charset="0"/>
              </a:rPr>
              <a:t>～</a:t>
            </a:r>
            <a:r>
              <a:rPr kumimoji="1" lang="en-US" altLang="zh-CN" sz="2400" b="1" dirty="0">
                <a:latin typeface="Times New Roman" pitchFamily="18" charset="0"/>
              </a:rPr>
              <a:t>30mA</a:t>
            </a:r>
            <a:r>
              <a:rPr kumimoji="1" lang="zh-CN" altLang="en-US" sz="2400" b="1" dirty="0">
                <a:latin typeface="Times New Roman" pitchFamily="18" charset="0"/>
              </a:rPr>
              <a:t>。</a:t>
            </a:r>
            <a:r>
              <a:rPr kumimoji="1" lang="zh-CN" altLang="zh-CN" sz="2400" b="1" dirty="0">
                <a:latin typeface="Times New Roman" pitchFamily="18" charset="0"/>
              </a:rPr>
              <a:t>试</a:t>
            </a:r>
            <a:r>
              <a:rPr kumimoji="1" lang="zh-CN" altLang="en-US" sz="2400" b="1" dirty="0">
                <a:latin typeface="Times New Roman" pitchFamily="18" charset="0"/>
              </a:rPr>
              <a:t>求</a:t>
            </a:r>
            <a:r>
              <a:rPr kumimoji="1" lang="zh-CN" altLang="zh-CN" sz="2400" b="1" dirty="0">
                <a:latin typeface="Times New Roman" pitchFamily="18" charset="0"/>
              </a:rPr>
              <a:t>图示电路的参数。</a:t>
            </a:r>
            <a:endParaRPr kumimoji="1" lang="zh-CN" altLang="en-US" sz="2400" b="1"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6">
                                            <p:txEl>
                                              <p:pRg st="0" end="0"/>
                                            </p:txEl>
                                          </p:spTgt>
                                        </p:tgtEl>
                                        <p:attrNameLst>
                                          <p:attrName>style.visibility</p:attrName>
                                        </p:attrNameLst>
                                      </p:cBhvr>
                                      <p:to>
                                        <p:strVal val="visible"/>
                                      </p:to>
                                    </p:set>
                                    <p:animEffect transition="in" filter="wipe(left)">
                                      <p:cBhvr>
                                        <p:cTn id="7" dur="500"/>
                                        <p:tgtEl>
                                          <p:spTgt spid="49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6">
                                            <p:txEl>
                                              <p:pRg st="1" end="1"/>
                                            </p:txEl>
                                          </p:spTgt>
                                        </p:tgtEl>
                                        <p:attrNameLst>
                                          <p:attrName>style.visibility</p:attrName>
                                        </p:attrNameLst>
                                      </p:cBhvr>
                                      <p:to>
                                        <p:strVal val="visible"/>
                                      </p:to>
                                    </p:set>
                                    <p:animEffect transition="in" filter="wipe(left)">
                                      <p:cBhvr>
                                        <p:cTn id="12" dur="500"/>
                                        <p:tgtEl>
                                          <p:spTgt spid="491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6">
                                            <p:txEl>
                                              <p:pRg st="2" end="2"/>
                                            </p:txEl>
                                          </p:spTgt>
                                        </p:tgtEl>
                                        <p:attrNameLst>
                                          <p:attrName>style.visibility</p:attrName>
                                        </p:attrNameLst>
                                      </p:cBhvr>
                                      <p:to>
                                        <p:strVal val="visible"/>
                                      </p:to>
                                    </p:set>
                                    <p:animEffect transition="in" filter="wipe(left)">
                                      <p:cBhvr>
                                        <p:cTn id="17" dur="500"/>
                                        <p:tgtEl>
                                          <p:spTgt spid="491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6">
                                            <p:txEl>
                                              <p:pRg st="3" end="3"/>
                                            </p:txEl>
                                          </p:spTgt>
                                        </p:tgtEl>
                                        <p:attrNameLst>
                                          <p:attrName>style.visibility</p:attrName>
                                        </p:attrNameLst>
                                      </p:cBhvr>
                                      <p:to>
                                        <p:strVal val="visible"/>
                                      </p:to>
                                    </p:set>
                                    <p:animEffect transition="in" filter="wipe(left)">
                                      <p:cBhvr>
                                        <p:cTn id="22" dur="500"/>
                                        <p:tgtEl>
                                          <p:spTgt spid="491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6">
                                            <p:txEl>
                                              <p:pRg st="4" end="4"/>
                                            </p:txEl>
                                          </p:spTgt>
                                        </p:tgtEl>
                                        <p:attrNameLst>
                                          <p:attrName>style.visibility</p:attrName>
                                        </p:attrNameLst>
                                      </p:cBhvr>
                                      <p:to>
                                        <p:strVal val="visible"/>
                                      </p:to>
                                    </p:set>
                                    <p:animEffect transition="in" filter="wipe(left)">
                                      <p:cBhvr>
                                        <p:cTn id="27" dur="500"/>
                                        <p:tgtEl>
                                          <p:spTgt spid="491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6">
                                            <p:txEl>
                                              <p:pRg st="5" end="5"/>
                                            </p:txEl>
                                          </p:spTgt>
                                        </p:tgtEl>
                                        <p:attrNameLst>
                                          <p:attrName>style.visibility</p:attrName>
                                        </p:attrNameLst>
                                      </p:cBhvr>
                                      <p:to>
                                        <p:strVal val="visible"/>
                                      </p:to>
                                    </p:set>
                                    <p:animEffect transition="in" filter="wipe(left)">
                                      <p:cBhvr>
                                        <p:cTn id="32" dur="500"/>
                                        <p:tgtEl>
                                          <p:spTgt spid="491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6">
                                            <p:txEl>
                                              <p:pRg st="6" end="6"/>
                                            </p:txEl>
                                          </p:spTgt>
                                        </p:tgtEl>
                                        <p:attrNameLst>
                                          <p:attrName>style.visibility</p:attrName>
                                        </p:attrNameLst>
                                      </p:cBhvr>
                                      <p:to>
                                        <p:strVal val="visible"/>
                                      </p:to>
                                    </p:set>
                                    <p:animEffect transition="in" filter="wipe(left)">
                                      <p:cBhvr>
                                        <p:cTn id="37" dur="500"/>
                                        <p:tgtEl>
                                          <p:spTgt spid="491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a:xfrm>
            <a:off x="539750" y="2420938"/>
            <a:ext cx="7423150" cy="533400"/>
          </a:xfrm>
        </p:spPr>
        <p:txBody>
          <a:bodyPr/>
          <a:lstStyle/>
          <a:p>
            <a:r>
              <a:rPr lang="en-US" altLang="zh-CN" sz="4000" dirty="0" smtClean="0">
                <a:latin typeface="华文行楷" pitchFamily="2" charset="-122"/>
                <a:ea typeface="华文行楷" pitchFamily="2" charset="-122"/>
              </a:rPr>
              <a:t>§</a:t>
            </a:r>
            <a:r>
              <a:rPr lang="en-US" altLang="zh-CN" sz="4000" dirty="0">
                <a:latin typeface="华文行楷" pitchFamily="2" charset="-122"/>
                <a:ea typeface="华文行楷" pitchFamily="2" charset="-122"/>
              </a:rPr>
              <a:t>9</a:t>
            </a:r>
            <a:r>
              <a:rPr lang="en-US" altLang="zh-CN" sz="4000" dirty="0" smtClean="0">
                <a:latin typeface="华文行楷" pitchFamily="2" charset="-122"/>
                <a:ea typeface="华文行楷" pitchFamily="2" charset="-122"/>
              </a:rPr>
              <a:t>.3  </a:t>
            </a:r>
            <a:r>
              <a:rPr lang="zh-CN" altLang="en-US" sz="4000" dirty="0">
                <a:latin typeface="华文行楷" pitchFamily="2" charset="-122"/>
                <a:ea typeface="华文行楷" pitchFamily="2" charset="-122"/>
              </a:rPr>
              <a:t>串联型稳压电路</a:t>
            </a:r>
          </a:p>
        </p:txBody>
      </p:sp>
      <p:sp>
        <p:nvSpPr>
          <p:cNvPr id="50184" name="Text Box 8">
            <a:hlinkClick r:id="rId3" action="ppaction://hlinksldjump"/>
          </p:cNvPr>
          <p:cNvSpPr txBox="1">
            <a:spLocks noChangeArrowheads="1"/>
          </p:cNvSpPr>
          <p:nvPr/>
        </p:nvSpPr>
        <p:spPr bwMode="auto">
          <a:xfrm>
            <a:off x="1619250" y="3284538"/>
            <a:ext cx="4465638" cy="519112"/>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一、</a:t>
            </a:r>
            <a:r>
              <a:rPr kumimoji="1" lang="zh-CN" altLang="zh-CN" sz="2800" b="1">
                <a:latin typeface="Times New Roman" pitchFamily="18" charset="0"/>
                <a:ea typeface="华文楷体" pitchFamily="2" charset="-122"/>
              </a:rPr>
              <a:t>基本调整管稳压电路</a:t>
            </a:r>
            <a:endParaRPr kumimoji="1" lang="zh-CN" altLang="en-US" sz="2800" b="1">
              <a:latin typeface="Times New Roman" pitchFamily="18" charset="0"/>
              <a:ea typeface="华文楷体" pitchFamily="2" charset="-122"/>
            </a:endParaRPr>
          </a:p>
        </p:txBody>
      </p:sp>
      <p:sp>
        <p:nvSpPr>
          <p:cNvPr id="50185" name="Text Box 9">
            <a:hlinkClick r:id="rId4" action="ppaction://hlinksldjump"/>
          </p:cNvPr>
          <p:cNvSpPr txBox="1">
            <a:spLocks noChangeArrowheads="1"/>
          </p:cNvSpPr>
          <p:nvPr/>
        </p:nvSpPr>
        <p:spPr bwMode="auto">
          <a:xfrm>
            <a:off x="1619250" y="3933825"/>
            <a:ext cx="6048375" cy="519113"/>
          </a:xfrm>
          <a:prstGeom prst="rect">
            <a:avLst/>
          </a:prstGeom>
          <a:noFill/>
          <a:ln w="9525">
            <a:noFill/>
            <a:miter lim="800000"/>
            <a:headEnd/>
            <a:tailEnd/>
          </a:ln>
          <a:effectLst/>
        </p:spPr>
        <p:txBody>
          <a:bodyPr>
            <a:spAutoFit/>
          </a:bodyPr>
          <a:lstStyle/>
          <a:p>
            <a:pPr>
              <a:spcBef>
                <a:spcPct val="10000"/>
              </a:spcBef>
            </a:pPr>
            <a:r>
              <a:rPr kumimoji="1" lang="zh-CN" altLang="en-US" sz="2800" b="1">
                <a:latin typeface="Times New Roman" pitchFamily="18" charset="0"/>
                <a:ea typeface="华文楷体" pitchFamily="2" charset="-122"/>
              </a:rPr>
              <a:t>二、</a:t>
            </a:r>
            <a:r>
              <a:rPr kumimoji="1" lang="zh-CN" altLang="zh-CN" sz="2800" b="1">
                <a:latin typeface="Times New Roman" pitchFamily="18" charset="0"/>
                <a:ea typeface="华文楷体" pitchFamily="2" charset="-122"/>
              </a:rPr>
              <a:t>具有放大环节的串联型稳压电路</a:t>
            </a:r>
            <a:endParaRPr kumimoji="1" lang="zh-CN" altLang="en-US" sz="2800" b="1">
              <a:latin typeface="Times New Roman" pitchFamily="18" charset="0"/>
              <a:ea typeface="华文楷体" pitchFamily="2" charset="-122"/>
            </a:endParaRPr>
          </a:p>
        </p:txBody>
      </p:sp>
      <p:sp>
        <p:nvSpPr>
          <p:cNvPr id="50186" name="Text Box 10">
            <a:hlinkClick r:id="rId5" action="ppaction://hlinksldjump"/>
          </p:cNvPr>
          <p:cNvSpPr txBox="1">
            <a:spLocks noChangeArrowheads="1"/>
          </p:cNvSpPr>
          <p:nvPr/>
        </p:nvSpPr>
        <p:spPr bwMode="auto">
          <a:xfrm>
            <a:off x="1619250" y="4581525"/>
            <a:ext cx="5257800" cy="519113"/>
          </a:xfrm>
          <a:prstGeom prst="rect">
            <a:avLst/>
          </a:prstGeom>
          <a:noFill/>
          <a:ln w="9525">
            <a:noFill/>
            <a:miter lim="800000"/>
            <a:headEnd/>
            <a:tailEnd/>
          </a:ln>
          <a:effectLst/>
        </p:spPr>
        <p:txBody>
          <a:bodyPr>
            <a:spAutoFit/>
          </a:bodyPr>
          <a:lstStyle/>
          <a:p>
            <a:pPr>
              <a:spcBef>
                <a:spcPct val="10000"/>
              </a:spcBef>
            </a:pPr>
            <a:r>
              <a:rPr kumimoji="1" lang="zh-CN" altLang="en-US" sz="2800" b="1">
                <a:latin typeface="Times New Roman" pitchFamily="18" charset="0"/>
                <a:ea typeface="华文楷体" pitchFamily="2" charset="-122"/>
              </a:rPr>
              <a:t>三、集成稳压器（三端稳压器）</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95288" y="1341438"/>
            <a:ext cx="7885112"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为了使稳压管稳压电路输出大电流，需要加晶体管放大。</a:t>
            </a:r>
          </a:p>
        </p:txBody>
      </p:sp>
      <p:sp>
        <p:nvSpPr>
          <p:cNvPr id="52227" name="Text Box 3"/>
          <p:cNvSpPr txBox="1">
            <a:spLocks noChangeArrowheads="1"/>
          </p:cNvSpPr>
          <p:nvPr/>
        </p:nvSpPr>
        <p:spPr bwMode="auto">
          <a:xfrm>
            <a:off x="682625" y="3573463"/>
            <a:ext cx="779145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稳压原理：电路引入</a:t>
            </a:r>
            <a:r>
              <a:rPr kumimoji="1" lang="zh-CN" altLang="en-US" sz="2400" b="1">
                <a:effectLst>
                  <a:outerShdw blurRad="38100" dist="38100" dir="2700000" algn="tl">
                    <a:srgbClr val="C0C0C0"/>
                  </a:outerShdw>
                </a:effectLst>
                <a:latin typeface="Times New Roman" pitchFamily="18" charset="0"/>
              </a:rPr>
              <a:t>电压负反馈</a:t>
            </a:r>
            <a:r>
              <a:rPr kumimoji="1" lang="zh-CN" altLang="en-US" sz="2400" b="1">
                <a:latin typeface="Times New Roman" pitchFamily="18" charset="0"/>
              </a:rPr>
              <a:t>，稳定输出电压。</a:t>
            </a:r>
          </a:p>
        </p:txBody>
      </p:sp>
      <p:graphicFrame>
        <p:nvGraphicFramePr>
          <p:cNvPr id="52228" name="Object 4"/>
          <p:cNvGraphicFramePr>
            <a:graphicFrameLocks noChangeAspect="1"/>
          </p:cNvGraphicFramePr>
          <p:nvPr/>
        </p:nvGraphicFramePr>
        <p:xfrm>
          <a:off x="538163" y="1989138"/>
          <a:ext cx="2881312" cy="1576387"/>
        </p:xfrm>
        <a:graphic>
          <a:graphicData uri="http://schemas.openxmlformats.org/presentationml/2006/ole">
            <mc:AlternateContent xmlns:mc="http://schemas.openxmlformats.org/markup-compatibility/2006">
              <mc:Choice xmlns:v="urn:schemas-microsoft-com:vml" Requires="v">
                <p:oleObj spid="_x0000_s174100" name="Photo Editor 照片" r:id="rId3" imgW="9116698" imgH="4963218" progId="MSPhotoEd.3">
                  <p:embed/>
                </p:oleObj>
              </mc:Choice>
              <mc:Fallback>
                <p:oleObj name="Photo Editor 照片" r:id="rId3" imgW="9116698" imgH="4963218"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163" y="1989138"/>
                        <a:ext cx="2881312"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29" name="Object 5"/>
          <p:cNvGraphicFramePr>
            <a:graphicFrameLocks noChangeAspect="1"/>
          </p:cNvGraphicFramePr>
          <p:nvPr/>
        </p:nvGraphicFramePr>
        <p:xfrm>
          <a:off x="3635375" y="1916113"/>
          <a:ext cx="2805113" cy="1620837"/>
        </p:xfrm>
        <a:graphic>
          <a:graphicData uri="http://schemas.openxmlformats.org/presentationml/2006/ole">
            <mc:AlternateContent xmlns:mc="http://schemas.openxmlformats.org/markup-compatibility/2006">
              <mc:Choice xmlns:v="urn:schemas-microsoft-com:vml" Requires="v">
                <p:oleObj spid="_x0000_s174101" name="Photo Editor 照片" r:id="rId5" imgW="9764488" imgH="5609524" progId="MSPhotoEd.3">
                  <p:embed/>
                </p:oleObj>
              </mc:Choice>
              <mc:Fallback>
                <p:oleObj name="Photo Editor 照片" r:id="rId5" imgW="9764488" imgH="5609524"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1916113"/>
                        <a:ext cx="2805113"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0" name="Object 6"/>
          <p:cNvGraphicFramePr>
            <a:graphicFrameLocks noChangeAspect="1"/>
          </p:cNvGraphicFramePr>
          <p:nvPr/>
        </p:nvGraphicFramePr>
        <p:xfrm>
          <a:off x="6804025" y="2133600"/>
          <a:ext cx="1668463" cy="438150"/>
        </p:xfrm>
        <a:graphic>
          <a:graphicData uri="http://schemas.openxmlformats.org/presentationml/2006/ole">
            <mc:AlternateContent xmlns:mc="http://schemas.openxmlformats.org/markup-compatibility/2006">
              <mc:Choice xmlns:v="urn:schemas-microsoft-com:vml" Requires="v">
                <p:oleObj spid="_x0000_s174102" name="Equation" r:id="rId7" imgW="876240" imgH="228600" progId="Equation.3">
                  <p:embed/>
                </p:oleObj>
              </mc:Choice>
              <mc:Fallback>
                <p:oleObj name="Equation" r:id="rId7" imgW="87624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2133600"/>
                        <a:ext cx="1668463" cy="438150"/>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52231" name="Object 7"/>
          <p:cNvGraphicFramePr>
            <a:graphicFrameLocks noChangeAspect="1"/>
          </p:cNvGraphicFramePr>
          <p:nvPr/>
        </p:nvGraphicFramePr>
        <p:xfrm>
          <a:off x="6804025" y="2781300"/>
          <a:ext cx="1789113" cy="438150"/>
        </p:xfrm>
        <a:graphic>
          <a:graphicData uri="http://schemas.openxmlformats.org/presentationml/2006/ole">
            <mc:AlternateContent xmlns:mc="http://schemas.openxmlformats.org/markup-compatibility/2006">
              <mc:Choice xmlns:v="urn:schemas-microsoft-com:vml" Requires="v">
                <p:oleObj spid="_x0000_s174103" name="Equation" r:id="rId9" imgW="939600" imgH="228600" progId="Equation.3">
                  <p:embed/>
                </p:oleObj>
              </mc:Choice>
              <mc:Fallback>
                <p:oleObj name="Equation" r:id="rId9" imgW="93960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025" y="2781300"/>
                        <a:ext cx="1789113" cy="438150"/>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52232" name="Rectangle 8"/>
          <p:cNvSpPr>
            <a:spLocks noChangeArrowheads="1"/>
          </p:cNvSpPr>
          <p:nvPr/>
        </p:nvSpPr>
        <p:spPr bwMode="auto">
          <a:xfrm>
            <a:off x="179388" y="836613"/>
            <a:ext cx="6735762" cy="576262"/>
          </a:xfrm>
          <a:prstGeom prst="rect">
            <a:avLst/>
          </a:prstGeom>
          <a:noFill/>
          <a:ln w="9525">
            <a:noFill/>
            <a:miter lim="800000"/>
            <a:headEnd/>
            <a:tailEnd/>
          </a:ln>
          <a:effectLst/>
        </p:spPr>
        <p:txBody>
          <a:bodyPr anchor="ctr"/>
          <a:lstStyle/>
          <a:p>
            <a:r>
              <a:rPr lang="zh-CN" altLang="en-US" sz="3200">
                <a:solidFill>
                  <a:schemeClr val="tx2"/>
                </a:solidFill>
                <a:ea typeface="华文行楷" pitchFamily="2" charset="-122"/>
              </a:rPr>
              <a:t>一、</a:t>
            </a:r>
            <a:r>
              <a:rPr lang="zh-CN" altLang="zh-CN" sz="3200">
                <a:solidFill>
                  <a:schemeClr val="tx2"/>
                </a:solidFill>
                <a:latin typeface="隶书" pitchFamily="49" charset="-122"/>
                <a:ea typeface="华文行楷" pitchFamily="2" charset="-122"/>
              </a:rPr>
              <a:t>基本调整管稳压电路</a:t>
            </a:r>
            <a:endParaRPr lang="zh-CN" altLang="zh-CN" sz="3600">
              <a:solidFill>
                <a:schemeClr val="tx2"/>
              </a:solidFill>
              <a:ea typeface="华文行楷" pitchFamily="2" charset="-122"/>
            </a:endParaRPr>
          </a:p>
        </p:txBody>
      </p:sp>
      <p:graphicFrame>
        <p:nvGraphicFramePr>
          <p:cNvPr id="52238" name="Object 14"/>
          <p:cNvGraphicFramePr>
            <a:graphicFrameLocks noChangeAspect="1"/>
          </p:cNvGraphicFramePr>
          <p:nvPr/>
        </p:nvGraphicFramePr>
        <p:xfrm>
          <a:off x="466725" y="4149725"/>
          <a:ext cx="3033713" cy="1819275"/>
        </p:xfrm>
        <a:graphic>
          <a:graphicData uri="http://schemas.openxmlformats.org/presentationml/2006/ole">
            <mc:AlternateContent xmlns:mc="http://schemas.openxmlformats.org/markup-compatibility/2006">
              <mc:Choice xmlns:v="urn:schemas-microsoft-com:vml" Requires="v">
                <p:oleObj spid="_x0000_s174104" name="Photo Editor 照片" r:id="rId11" imgW="10866667" imgH="6485714" progId="MSPhotoEd.3">
                  <p:embed/>
                </p:oleObj>
              </mc:Choice>
              <mc:Fallback>
                <p:oleObj name="Photo Editor 照片" r:id="rId11" imgW="10866667" imgH="6485714" progId="MSPhotoEd.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6725" y="4149725"/>
                        <a:ext cx="3033713"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239" name="Object 15"/>
          <p:cNvGraphicFramePr>
            <a:graphicFrameLocks noGrp="1" noChangeAspect="1"/>
          </p:cNvGraphicFramePr>
          <p:nvPr>
            <p:ph/>
          </p:nvPr>
        </p:nvGraphicFramePr>
        <p:xfrm>
          <a:off x="1185863" y="5949950"/>
          <a:ext cx="1863725" cy="468313"/>
        </p:xfrm>
        <a:graphic>
          <a:graphicData uri="http://schemas.openxmlformats.org/presentationml/2006/ole">
            <mc:AlternateContent xmlns:mc="http://schemas.openxmlformats.org/markup-compatibility/2006">
              <mc:Choice xmlns:v="urn:schemas-microsoft-com:vml" Requires="v">
                <p:oleObj spid="_x0000_s174105" name="Equation" r:id="rId13" imgW="914400" imgH="228600" progId="Equation.3">
                  <p:embed/>
                </p:oleObj>
              </mc:Choice>
              <mc:Fallback>
                <p:oleObj name="Equation" r:id="rId13" imgW="914400" imgH="228600" progId="Equation.3">
                  <p:embed/>
                  <p:pic>
                    <p:nvPicPr>
                      <p:cNvPr id="0" name="Picture 7"/>
                      <p:cNvPicPr>
                        <a:picLocks noGrp="1"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5863" y="5949950"/>
                        <a:ext cx="1863725" cy="468313"/>
                      </a:xfrm>
                      <a:prstGeom prst="rect">
                        <a:avLst/>
                      </a:prstGeom>
                      <a:solidFill>
                        <a:srgbClr val="66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40" name="Text Box 16"/>
          <p:cNvSpPr txBox="1">
            <a:spLocks noChangeArrowheads="1"/>
          </p:cNvSpPr>
          <p:nvPr/>
        </p:nvSpPr>
        <p:spPr bwMode="auto">
          <a:xfrm>
            <a:off x="3778250" y="3970338"/>
            <a:ext cx="5041900" cy="1296987"/>
          </a:xfrm>
          <a:prstGeom prst="rect">
            <a:avLst/>
          </a:prstGeom>
          <a:noFill/>
          <a:ln w="9525">
            <a:noFill/>
            <a:miter lim="800000"/>
            <a:headEnd/>
            <a:tailEnd/>
          </a:ln>
          <a:effectLst/>
        </p:spPr>
        <p:txBody>
          <a:bodyPr>
            <a:spAutoFit/>
          </a:bodyPr>
          <a:lstStyle/>
          <a:p>
            <a:pPr>
              <a:lnSpc>
                <a:spcPct val="110000"/>
              </a:lnSpc>
              <a:spcBef>
                <a:spcPct val="10000"/>
              </a:spcBef>
            </a:pPr>
            <a:r>
              <a:rPr kumimoji="1" lang="en-US" altLang="zh-CN" sz="2400" b="1">
                <a:latin typeface="Times New Roman" pitchFamily="18" charset="0"/>
              </a:rPr>
              <a:t>    </a:t>
            </a:r>
            <a:r>
              <a:rPr kumimoji="1" lang="zh-CN" altLang="en-US" sz="2400" b="1">
                <a:latin typeface="Times New Roman" pitchFamily="18" charset="0"/>
              </a:rPr>
              <a:t>不管什么原因引起</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变化，都将通过</a:t>
            </a:r>
            <a:r>
              <a:rPr kumimoji="1" lang="en-US" altLang="zh-CN" sz="2400" b="1" i="1">
                <a:latin typeface="Times New Roman" pitchFamily="18" charset="0"/>
              </a:rPr>
              <a:t>U</a:t>
            </a:r>
            <a:r>
              <a:rPr kumimoji="1" lang="en-US" altLang="zh-CN" sz="2400" b="1" baseline="-25000">
                <a:latin typeface="Times New Roman" pitchFamily="18" charset="0"/>
              </a:rPr>
              <a:t>CE</a:t>
            </a:r>
            <a:r>
              <a:rPr kumimoji="1" lang="zh-CN" altLang="zh-CN" sz="2400" b="1">
                <a:latin typeface="Times New Roman" pitchFamily="18" charset="0"/>
              </a:rPr>
              <a:t>的调节使</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zh-CN" sz="2400" b="1">
                <a:latin typeface="Times New Roman" pitchFamily="18" charset="0"/>
              </a:rPr>
              <a:t>稳定，故称晶体管为调整管。</a:t>
            </a:r>
            <a:endParaRPr kumimoji="1" lang="zh-CN" altLang="en-US" sz="2400" b="1">
              <a:latin typeface="Times New Roman" pitchFamily="18" charset="0"/>
            </a:endParaRPr>
          </a:p>
        </p:txBody>
      </p:sp>
      <p:sp>
        <p:nvSpPr>
          <p:cNvPr id="52241" name="Text Box 17"/>
          <p:cNvSpPr txBox="1">
            <a:spLocks noChangeArrowheads="1"/>
          </p:cNvSpPr>
          <p:nvPr/>
        </p:nvSpPr>
        <p:spPr bwMode="auto">
          <a:xfrm>
            <a:off x="3851275" y="5229225"/>
            <a:ext cx="4249738" cy="1296988"/>
          </a:xfrm>
          <a:prstGeom prst="rect">
            <a:avLst/>
          </a:prstGeom>
          <a:noFill/>
          <a:ln w="9525">
            <a:noFill/>
            <a:miter lim="800000"/>
            <a:headEnd/>
            <a:tailEnd/>
          </a:ln>
          <a:effectLst/>
        </p:spPr>
        <p:txBody>
          <a:bodyPr>
            <a:spAutoFit/>
          </a:bodyPr>
          <a:lstStyle/>
          <a:p>
            <a:pPr>
              <a:lnSpc>
                <a:spcPct val="110000"/>
              </a:lnSpc>
              <a:spcBef>
                <a:spcPct val="10000"/>
              </a:spcBef>
            </a:pPr>
            <a:r>
              <a:rPr kumimoji="1" lang="en-US" altLang="zh-CN" sz="2400" b="1">
                <a:latin typeface="Times New Roman" pitchFamily="18" charset="0"/>
              </a:rPr>
              <a:t>    </a:t>
            </a:r>
            <a:r>
              <a:rPr kumimoji="1" lang="zh-CN" altLang="zh-CN" sz="2400" b="1">
                <a:latin typeface="Times New Roman" pitchFamily="18" charset="0"/>
              </a:rPr>
              <a:t>若要提高电路的稳压性能，则应加深电路的负反馈，即提高放大电路的放大倍数。</a:t>
            </a:r>
            <a:endParaRPr kumimoji="1" lang="zh-CN" altLang="en-US" sz="24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wipe(left)">
                                      <p:cBhvr>
                                        <p:cTn id="7" dur="500"/>
                                        <p:tgtEl>
                                          <p:spTgt spid="52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9"/>
                                        </p:tgtEl>
                                        <p:attrNameLst>
                                          <p:attrName>style.visibility</p:attrName>
                                        </p:attrNameLst>
                                      </p:cBhvr>
                                      <p:to>
                                        <p:strVal val="visible"/>
                                      </p:to>
                                    </p:set>
                                    <p:animEffect transition="in" filter="wipe(left)">
                                      <p:cBhvr>
                                        <p:cTn id="12" dur="500"/>
                                        <p:tgtEl>
                                          <p:spTgt spid="522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230"/>
                                        </p:tgtEl>
                                        <p:attrNameLst>
                                          <p:attrName>style.visibility</p:attrName>
                                        </p:attrNameLst>
                                      </p:cBhvr>
                                      <p:to>
                                        <p:strVal val="visible"/>
                                      </p:to>
                                    </p:set>
                                    <p:animEffect transition="in" filter="wipe(left)">
                                      <p:cBhvr>
                                        <p:cTn id="17" dur="500"/>
                                        <p:tgtEl>
                                          <p:spTgt spid="522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31"/>
                                        </p:tgtEl>
                                        <p:attrNameLst>
                                          <p:attrName>style.visibility</p:attrName>
                                        </p:attrNameLst>
                                      </p:cBhvr>
                                      <p:to>
                                        <p:strVal val="visible"/>
                                      </p:to>
                                    </p:set>
                                    <p:animEffect transition="in" filter="wipe(left)">
                                      <p:cBhvr>
                                        <p:cTn id="22" dur="500"/>
                                        <p:tgtEl>
                                          <p:spTgt spid="522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7">
                                            <p:txEl>
                                              <p:pRg st="0" end="0"/>
                                            </p:txEl>
                                          </p:spTgt>
                                        </p:tgtEl>
                                        <p:attrNameLst>
                                          <p:attrName>style.visibility</p:attrName>
                                        </p:attrNameLst>
                                      </p:cBhvr>
                                      <p:to>
                                        <p:strVal val="visible"/>
                                      </p:to>
                                    </p:set>
                                    <p:animEffect transition="in" filter="wipe(left)">
                                      <p:cBhvr>
                                        <p:cTn id="27" dur="500"/>
                                        <p:tgtEl>
                                          <p:spTgt spid="522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238"/>
                                        </p:tgtEl>
                                        <p:attrNameLst>
                                          <p:attrName>style.visibility</p:attrName>
                                        </p:attrNameLst>
                                      </p:cBhvr>
                                      <p:to>
                                        <p:strVal val="visible"/>
                                      </p:to>
                                    </p:set>
                                    <p:animEffect transition="in" filter="wipe(left)">
                                      <p:cBhvr>
                                        <p:cTn id="32" dur="500"/>
                                        <p:tgtEl>
                                          <p:spTgt spid="5223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239"/>
                                        </p:tgtEl>
                                        <p:attrNameLst>
                                          <p:attrName>style.visibility</p:attrName>
                                        </p:attrNameLst>
                                      </p:cBhvr>
                                      <p:to>
                                        <p:strVal val="visible"/>
                                      </p:to>
                                    </p:set>
                                    <p:animEffect transition="in" filter="wipe(left)">
                                      <p:cBhvr>
                                        <p:cTn id="37" dur="500"/>
                                        <p:tgtEl>
                                          <p:spTgt spid="522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240">
                                            <p:txEl>
                                              <p:pRg st="0" end="0"/>
                                            </p:txEl>
                                          </p:spTgt>
                                        </p:tgtEl>
                                        <p:attrNameLst>
                                          <p:attrName>style.visibility</p:attrName>
                                        </p:attrNameLst>
                                      </p:cBhvr>
                                      <p:to>
                                        <p:strVal val="visible"/>
                                      </p:to>
                                    </p:set>
                                    <p:animEffect transition="in" filter="wipe(left)">
                                      <p:cBhvr>
                                        <p:cTn id="42" dur="500"/>
                                        <p:tgtEl>
                                          <p:spTgt spid="5224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241">
                                            <p:txEl>
                                              <p:pRg st="0" end="0"/>
                                            </p:txEl>
                                          </p:spTgt>
                                        </p:tgtEl>
                                        <p:attrNameLst>
                                          <p:attrName>style.visibility</p:attrName>
                                        </p:attrNameLst>
                                      </p:cBhvr>
                                      <p:to>
                                        <p:strVal val="visible"/>
                                      </p:to>
                                    </p:set>
                                    <p:animEffect transition="in" filter="wipe(left)">
                                      <p:cBhvr>
                                        <p:cTn id="47" dur="500"/>
                                        <p:tgtEl>
                                          <p:spTgt spid="522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autoUpdateAnimBg="0"/>
      <p:bldP spid="52227" grpId="0" build="p" autoUpdateAnimBg="0"/>
      <p:bldP spid="52240" grpId="0" build="p" autoUpdateAnimBg="0"/>
      <p:bldP spid="5224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nvGraphicFramePr>
        <p:xfrm>
          <a:off x="1143000" y="1519238"/>
          <a:ext cx="3657600" cy="2320925"/>
        </p:xfrm>
        <a:graphic>
          <a:graphicData uri="http://schemas.openxmlformats.org/presentationml/2006/ole">
            <mc:AlternateContent xmlns:mc="http://schemas.openxmlformats.org/markup-compatibility/2006">
              <mc:Choice xmlns:v="urn:schemas-microsoft-com:vml" Requires="v">
                <p:oleObj spid="_x0000_s175127" name="Photo Editor 照片" r:id="rId3" imgW="12961905" imgH="8221223" progId="MSPhotoEd.3">
                  <p:embed/>
                </p:oleObj>
              </mc:Choice>
              <mc:Fallback>
                <p:oleObj name="Photo Editor 照片" r:id="rId3" imgW="12961905" imgH="8221223"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519238"/>
                        <a:ext cx="3657600"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1" name="Object 3"/>
          <p:cNvGraphicFramePr>
            <a:graphicFrameLocks noChangeAspect="1"/>
          </p:cNvGraphicFramePr>
          <p:nvPr/>
        </p:nvGraphicFramePr>
        <p:xfrm>
          <a:off x="5029200" y="1747838"/>
          <a:ext cx="3200400" cy="2068512"/>
        </p:xfrm>
        <a:graphic>
          <a:graphicData uri="http://schemas.openxmlformats.org/presentationml/2006/ole">
            <mc:AlternateContent xmlns:mc="http://schemas.openxmlformats.org/markup-compatibility/2006">
              <mc:Choice xmlns:v="urn:schemas-microsoft-com:vml" Requires="v">
                <p:oleObj spid="_x0000_s175128" name="Photo Editor 照片" r:id="rId5" imgW="12600000" imgH="8142857" progId="MSPhotoEd.3">
                  <p:embed/>
                </p:oleObj>
              </mc:Choice>
              <mc:Fallback>
                <p:oleObj name="Photo Editor 照片" r:id="rId5" imgW="12600000" imgH="8142857"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747838"/>
                        <a:ext cx="3200400" cy="206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2" name="Text Box 4"/>
          <p:cNvSpPr txBox="1">
            <a:spLocks noChangeArrowheads="1"/>
          </p:cNvSpPr>
          <p:nvPr/>
        </p:nvSpPr>
        <p:spPr bwMode="auto">
          <a:xfrm>
            <a:off x="609600" y="4033838"/>
            <a:ext cx="6553200" cy="519112"/>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稳压原理</a:t>
            </a:r>
            <a:r>
              <a:rPr kumimoji="1" lang="zh-CN" altLang="en-US" sz="2400" b="1">
                <a:latin typeface="Times New Roman" pitchFamily="18" charset="0"/>
              </a:rPr>
              <a:t>：若由于某种原因使</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增大</a:t>
            </a:r>
          </a:p>
        </p:txBody>
      </p:sp>
      <p:sp>
        <p:nvSpPr>
          <p:cNvPr id="53253" name="Text Box 5"/>
          <p:cNvSpPr txBox="1">
            <a:spLocks noChangeArrowheads="1"/>
          </p:cNvSpPr>
          <p:nvPr/>
        </p:nvSpPr>
        <p:spPr bwMode="auto">
          <a:xfrm>
            <a:off x="611188" y="5084763"/>
            <a:ext cx="7391400" cy="519112"/>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2. </a:t>
            </a:r>
            <a:r>
              <a:rPr kumimoji="1" lang="zh-CN" altLang="en-US" sz="2800">
                <a:latin typeface="华文行楷" pitchFamily="2" charset="-122"/>
                <a:ea typeface="华文行楷" pitchFamily="2" charset="-122"/>
              </a:rPr>
              <a:t>输出电压的调节范围</a:t>
            </a:r>
          </a:p>
        </p:txBody>
      </p:sp>
      <p:graphicFrame>
        <p:nvGraphicFramePr>
          <p:cNvPr id="53254" name="Object 6"/>
          <p:cNvGraphicFramePr>
            <a:graphicFrameLocks noChangeAspect="1"/>
          </p:cNvGraphicFramePr>
          <p:nvPr/>
        </p:nvGraphicFramePr>
        <p:xfrm>
          <a:off x="2339975" y="5589588"/>
          <a:ext cx="4724400" cy="803275"/>
        </p:xfrm>
        <a:graphic>
          <a:graphicData uri="http://schemas.openxmlformats.org/presentationml/2006/ole">
            <mc:AlternateContent xmlns:mc="http://schemas.openxmlformats.org/markup-compatibility/2006">
              <mc:Choice xmlns:v="urn:schemas-microsoft-com:vml" Requires="v">
                <p:oleObj spid="_x0000_s175129" name="公式" r:id="rId7" imgW="2527200" imgH="431640" progId="Equation.3">
                  <p:embed/>
                </p:oleObj>
              </mc:Choice>
              <mc:Fallback>
                <p:oleObj name="公式" r:id="rId7" imgW="252720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5589588"/>
                        <a:ext cx="4724400" cy="803275"/>
                      </a:xfrm>
                      <a:prstGeom prst="rect">
                        <a:avLst/>
                      </a:prstGeom>
                      <a:solidFill>
                        <a:srgbClr val="00FFFF"/>
                      </a:solidFill>
                      <a:ln w="9525">
                        <a:solidFill>
                          <a:srgbClr val="FF0000"/>
                        </a:solidFill>
                        <a:miter lim="800000"/>
                        <a:headEnd/>
                        <a:tailEnd/>
                      </a:ln>
                    </p:spPr>
                  </p:pic>
                </p:oleObj>
              </mc:Fallback>
            </mc:AlternateContent>
          </a:graphicData>
        </a:graphic>
      </p:graphicFrame>
      <p:sp>
        <p:nvSpPr>
          <p:cNvPr id="53255" name="AutoShape 7"/>
          <p:cNvSpPr>
            <a:spLocks/>
          </p:cNvSpPr>
          <p:nvPr/>
        </p:nvSpPr>
        <p:spPr bwMode="auto">
          <a:xfrm>
            <a:off x="7596188" y="1123950"/>
            <a:ext cx="1323975" cy="685800"/>
          </a:xfrm>
          <a:prstGeom prst="borderCallout1">
            <a:avLst>
              <a:gd name="adj1" fmla="val 16667"/>
              <a:gd name="adj2" fmla="val -5755"/>
              <a:gd name="adj3" fmla="val 87963"/>
              <a:gd name="adj4" fmla="val -41366"/>
            </a:avLst>
          </a:prstGeom>
          <a:solidFill>
            <a:srgbClr val="FFFFCC"/>
          </a:solidFill>
          <a:ln w="19050">
            <a:solidFill>
              <a:srgbClr val="FF3300"/>
            </a:solidFill>
            <a:miter lim="800000"/>
            <a:headEnd/>
            <a:tailEnd/>
          </a:ln>
          <a:effectLst/>
        </p:spPr>
        <p:txBody>
          <a:bodyPr/>
          <a:lstStyle/>
          <a:p>
            <a:pPr algn="ctr"/>
            <a:r>
              <a:rPr kumimoji="1" lang="zh-CN" altLang="en-US" sz="2000" b="1">
                <a:latin typeface="Times New Roman" pitchFamily="18" charset="0"/>
              </a:rPr>
              <a:t>同相比例</a:t>
            </a:r>
          </a:p>
          <a:p>
            <a:pPr algn="ctr"/>
            <a:r>
              <a:rPr kumimoji="1" lang="zh-CN" altLang="en-US" sz="2000" b="1">
                <a:latin typeface="Times New Roman" pitchFamily="18" charset="0"/>
              </a:rPr>
              <a:t>运算电路</a:t>
            </a:r>
          </a:p>
        </p:txBody>
      </p:sp>
      <p:graphicFrame>
        <p:nvGraphicFramePr>
          <p:cNvPr id="53256" name="Object 8"/>
          <p:cNvGraphicFramePr>
            <a:graphicFrameLocks noChangeAspect="1"/>
          </p:cNvGraphicFramePr>
          <p:nvPr/>
        </p:nvGraphicFramePr>
        <p:xfrm>
          <a:off x="4267200" y="1824038"/>
          <a:ext cx="157163" cy="228600"/>
        </p:xfrm>
        <a:graphic>
          <a:graphicData uri="http://schemas.openxmlformats.org/presentationml/2006/ole">
            <mc:AlternateContent xmlns:mc="http://schemas.openxmlformats.org/markup-compatibility/2006">
              <mc:Choice xmlns:v="urn:schemas-microsoft-com:vml" Requires="v">
                <p:oleObj spid="_x0000_s175130" name="Equation" r:id="rId9" imgW="139680" imgH="203040" progId="Equation.3">
                  <p:embed/>
                </p:oleObj>
              </mc:Choice>
              <mc:Fallback>
                <p:oleObj name="Equation" r:id="rId9" imgW="13968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1824038"/>
                        <a:ext cx="157163" cy="228600"/>
                      </a:xfrm>
                      <a:prstGeom prst="rect">
                        <a:avLst/>
                      </a:prstGeom>
                      <a:solidFill>
                        <a:srgbClr val="CCFFFF"/>
                      </a:solidFill>
                    </p:spPr>
                  </p:pic>
                </p:oleObj>
              </mc:Fallback>
            </mc:AlternateContent>
          </a:graphicData>
        </a:graphic>
      </p:graphicFrame>
      <p:graphicFrame>
        <p:nvGraphicFramePr>
          <p:cNvPr id="53257" name="Object 9"/>
          <p:cNvGraphicFramePr>
            <a:graphicFrameLocks noChangeAspect="1"/>
          </p:cNvGraphicFramePr>
          <p:nvPr/>
        </p:nvGraphicFramePr>
        <p:xfrm>
          <a:off x="3657600" y="2128838"/>
          <a:ext cx="157163" cy="228600"/>
        </p:xfrm>
        <a:graphic>
          <a:graphicData uri="http://schemas.openxmlformats.org/presentationml/2006/ole">
            <mc:AlternateContent xmlns:mc="http://schemas.openxmlformats.org/markup-compatibility/2006">
              <mc:Choice xmlns:v="urn:schemas-microsoft-com:vml" Requires="v">
                <p:oleObj spid="_x0000_s175131" name="Equation" r:id="rId11" imgW="139680" imgH="203040" progId="Equation.3">
                  <p:embed/>
                </p:oleObj>
              </mc:Choice>
              <mc:Fallback>
                <p:oleObj name="Equation" r:id="rId11" imgW="139680" imgH="20304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2128838"/>
                        <a:ext cx="157163" cy="228600"/>
                      </a:xfrm>
                      <a:prstGeom prst="rect">
                        <a:avLst/>
                      </a:prstGeom>
                      <a:solidFill>
                        <a:srgbClr val="CCFFFF"/>
                      </a:solidFill>
                    </p:spPr>
                  </p:pic>
                </p:oleObj>
              </mc:Fallback>
            </mc:AlternateContent>
          </a:graphicData>
        </a:graphic>
      </p:graphicFrame>
      <p:graphicFrame>
        <p:nvGraphicFramePr>
          <p:cNvPr id="53258" name="Object 10"/>
          <p:cNvGraphicFramePr>
            <a:graphicFrameLocks noChangeAspect="1"/>
          </p:cNvGraphicFramePr>
          <p:nvPr/>
        </p:nvGraphicFramePr>
        <p:xfrm>
          <a:off x="2209800" y="2662238"/>
          <a:ext cx="157163" cy="228600"/>
        </p:xfrm>
        <a:graphic>
          <a:graphicData uri="http://schemas.openxmlformats.org/presentationml/2006/ole">
            <mc:AlternateContent xmlns:mc="http://schemas.openxmlformats.org/markup-compatibility/2006">
              <mc:Choice xmlns:v="urn:schemas-microsoft-com:vml" Requires="v">
                <p:oleObj spid="_x0000_s175132" name="Equation" r:id="rId12" imgW="139680" imgH="203040" progId="Equation.3">
                  <p:embed/>
                </p:oleObj>
              </mc:Choice>
              <mc:Fallback>
                <p:oleObj name="Equation" r:id="rId12" imgW="139680" imgH="20304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2662238"/>
                        <a:ext cx="157163" cy="228600"/>
                      </a:xfrm>
                      <a:prstGeom prst="rect">
                        <a:avLst/>
                      </a:prstGeom>
                      <a:solidFill>
                        <a:srgbClr val="CCFFFF"/>
                      </a:solidFill>
                    </p:spPr>
                  </p:pic>
                </p:oleObj>
              </mc:Fallback>
            </mc:AlternateContent>
          </a:graphicData>
        </a:graphic>
      </p:graphicFrame>
      <p:graphicFrame>
        <p:nvGraphicFramePr>
          <p:cNvPr id="53259" name="Object 11"/>
          <p:cNvGraphicFramePr>
            <a:graphicFrameLocks noChangeAspect="1"/>
          </p:cNvGraphicFramePr>
          <p:nvPr/>
        </p:nvGraphicFramePr>
        <p:xfrm>
          <a:off x="2590800" y="1824038"/>
          <a:ext cx="157163" cy="228600"/>
        </p:xfrm>
        <a:graphic>
          <a:graphicData uri="http://schemas.openxmlformats.org/presentationml/2006/ole">
            <mc:AlternateContent xmlns:mc="http://schemas.openxmlformats.org/markup-compatibility/2006">
              <mc:Choice xmlns:v="urn:schemas-microsoft-com:vml" Requires="v">
                <p:oleObj spid="_x0000_s175133" name="公式" r:id="rId14" imgW="139680" imgH="203040" progId="Equation.3">
                  <p:embed/>
                </p:oleObj>
              </mc:Choice>
              <mc:Fallback>
                <p:oleObj name="公式" r:id="rId14" imgW="139680" imgH="20304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90800" y="1824038"/>
                        <a:ext cx="157163" cy="228600"/>
                      </a:xfrm>
                      <a:prstGeom prst="rect">
                        <a:avLst/>
                      </a:prstGeom>
                      <a:solidFill>
                        <a:srgbClr val="FF00FF">
                          <a:alpha val="50999"/>
                        </a:srgbClr>
                      </a:solidFill>
                    </p:spPr>
                  </p:pic>
                </p:oleObj>
              </mc:Fallback>
            </mc:AlternateContent>
          </a:graphicData>
        </a:graphic>
      </p:graphicFrame>
      <p:sp>
        <p:nvSpPr>
          <p:cNvPr id="53260" name="Text Box 12"/>
          <p:cNvSpPr txBox="1">
            <a:spLocks noChangeArrowheads="1"/>
          </p:cNvSpPr>
          <p:nvPr/>
        </p:nvSpPr>
        <p:spPr bwMode="auto">
          <a:xfrm>
            <a:off x="2268538" y="4581525"/>
            <a:ext cx="52578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则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N</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B</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a:t>
            </a:r>
          </a:p>
        </p:txBody>
      </p:sp>
      <p:sp>
        <p:nvSpPr>
          <p:cNvPr id="53261" name="Rectangle 13"/>
          <p:cNvSpPr>
            <a:spLocks noChangeArrowheads="1"/>
          </p:cNvSpPr>
          <p:nvPr/>
        </p:nvSpPr>
        <p:spPr bwMode="auto">
          <a:xfrm>
            <a:off x="250825" y="836613"/>
            <a:ext cx="7772400" cy="576262"/>
          </a:xfrm>
          <a:prstGeom prst="rect">
            <a:avLst/>
          </a:prstGeom>
          <a:noFill/>
          <a:ln w="9525">
            <a:noFill/>
            <a:miter lim="800000"/>
            <a:headEnd/>
            <a:tailEnd/>
          </a:ln>
          <a:effectLst/>
        </p:spPr>
        <p:txBody>
          <a:bodyPr anchor="ctr"/>
          <a:lstStyle/>
          <a:p>
            <a:r>
              <a:rPr lang="zh-CN" altLang="en-US" sz="3200">
                <a:ea typeface="华文行楷" pitchFamily="2" charset="-122"/>
              </a:rPr>
              <a:t>二、</a:t>
            </a:r>
            <a:r>
              <a:rPr lang="zh-CN" altLang="zh-CN" sz="3200">
                <a:latin typeface="宋体" charset="-122"/>
                <a:ea typeface="华文行楷" pitchFamily="2" charset="-122"/>
              </a:rPr>
              <a:t>具有放大环节的串联型稳压电路</a:t>
            </a:r>
            <a:endParaRPr lang="zh-CN" altLang="en-US" sz="3200">
              <a:latin typeface="宋体" charset="-122"/>
              <a:ea typeface="华文行楷"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2">
                                            <p:txEl>
                                              <p:pRg st="0" end="0"/>
                                            </p:txEl>
                                          </p:spTgt>
                                        </p:tgtEl>
                                        <p:attrNameLst>
                                          <p:attrName>style.visibility</p:attrName>
                                        </p:attrNameLst>
                                      </p:cBhvr>
                                      <p:to>
                                        <p:strVal val="visible"/>
                                      </p:to>
                                    </p:set>
                                    <p:animEffect transition="in" filter="wipe(left)">
                                      <p:cBhvr>
                                        <p:cTn id="12" dur="500"/>
                                        <p:tgtEl>
                                          <p:spTgt spid="5325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3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532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32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532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53260"/>
                                        </p:tgtEl>
                                        <p:attrNameLst>
                                          <p:attrName>style.visibility</p:attrName>
                                        </p:attrNameLst>
                                      </p:cBhvr>
                                      <p:to>
                                        <p:strVal val="visible"/>
                                      </p:to>
                                    </p:set>
                                    <p:anim calcmode="lin" valueType="num">
                                      <p:cBhvr additive="base">
                                        <p:cTn id="33" dur="500" fill="hold"/>
                                        <p:tgtEl>
                                          <p:spTgt spid="53260"/>
                                        </p:tgtEl>
                                        <p:attrNameLst>
                                          <p:attrName>ppt_x</p:attrName>
                                        </p:attrNameLst>
                                      </p:cBhvr>
                                      <p:tavLst>
                                        <p:tav tm="0">
                                          <p:val>
                                            <p:strVal val="0-#ppt_w/2"/>
                                          </p:val>
                                        </p:tav>
                                        <p:tav tm="100000">
                                          <p:val>
                                            <p:strVal val="#ppt_x"/>
                                          </p:val>
                                        </p:tav>
                                      </p:tavLst>
                                    </p:anim>
                                    <p:anim calcmode="lin" valueType="num">
                                      <p:cBhvr additive="base">
                                        <p:cTn id="34" dur="500" fill="hold"/>
                                        <p:tgtEl>
                                          <p:spTgt spid="53260"/>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3253">
                                            <p:txEl>
                                              <p:pRg st="0" end="0"/>
                                            </p:txEl>
                                          </p:spTgt>
                                        </p:tgtEl>
                                        <p:attrNameLst>
                                          <p:attrName>style.visibility</p:attrName>
                                        </p:attrNameLst>
                                      </p:cBhvr>
                                      <p:to>
                                        <p:strVal val="visible"/>
                                      </p:to>
                                    </p:set>
                                    <p:animEffect transition="in" filter="wipe(left)">
                                      <p:cBhvr>
                                        <p:cTn id="39" dur="500"/>
                                        <p:tgtEl>
                                          <p:spTgt spid="5325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3251"/>
                                        </p:tgtEl>
                                        <p:attrNameLst>
                                          <p:attrName>style.visibility</p:attrName>
                                        </p:attrNameLst>
                                      </p:cBhvr>
                                      <p:to>
                                        <p:strVal val="visible"/>
                                      </p:to>
                                    </p:set>
                                    <p:animEffect transition="in" filter="blinds(horizontal)">
                                      <p:cBhvr>
                                        <p:cTn id="44" dur="500"/>
                                        <p:tgtEl>
                                          <p:spTgt spid="53251"/>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5325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3254"/>
                                        </p:tgtEl>
                                        <p:attrNameLst>
                                          <p:attrName>style.visibility</p:attrName>
                                        </p:attrNameLst>
                                      </p:cBhvr>
                                      <p:to>
                                        <p:strVal val="visible"/>
                                      </p:to>
                                    </p:set>
                                    <p:animEffect transition="in" filter="wipe(left)">
                                      <p:cBhvr>
                                        <p:cTn id="53" dur="500"/>
                                        <p:tgtEl>
                                          <p:spTgt spid="53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build="p" autoUpdateAnimBg="0"/>
      <p:bldP spid="53253" grpId="0" build="p" autoUpdateAnimBg="0"/>
      <p:bldP spid="53255" grpId="0" animBg="1" autoUpdateAnimBg="0"/>
      <p:bldP spid="5326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50825" y="981075"/>
            <a:ext cx="7829550" cy="381000"/>
          </a:xfrm>
        </p:spPr>
        <p:txBody>
          <a:bodyPr/>
          <a:lstStyle/>
          <a:p>
            <a:pPr algn="l"/>
            <a:r>
              <a:rPr lang="en-US" altLang="zh-CN" sz="2800">
                <a:solidFill>
                  <a:schemeClr val="tx1"/>
                </a:solidFill>
                <a:latin typeface="华文行楷" pitchFamily="2" charset="-122"/>
                <a:ea typeface="华文行楷" pitchFamily="2" charset="-122"/>
              </a:rPr>
              <a:t>3. </a:t>
            </a:r>
            <a:r>
              <a:rPr lang="zh-CN" altLang="zh-CN" sz="2800">
                <a:solidFill>
                  <a:schemeClr val="tx1"/>
                </a:solidFill>
                <a:latin typeface="华文行楷" pitchFamily="2" charset="-122"/>
                <a:ea typeface="华文行楷" pitchFamily="2" charset="-122"/>
              </a:rPr>
              <a:t>串联型稳压电路</a:t>
            </a:r>
            <a:r>
              <a:rPr lang="zh-CN" altLang="en-US" sz="2800">
                <a:solidFill>
                  <a:schemeClr val="tx1"/>
                </a:solidFill>
                <a:latin typeface="华文行楷" pitchFamily="2" charset="-122"/>
                <a:ea typeface="华文行楷" pitchFamily="2" charset="-122"/>
              </a:rPr>
              <a:t>的基本组成及其作用</a:t>
            </a:r>
          </a:p>
        </p:txBody>
      </p:sp>
      <p:graphicFrame>
        <p:nvGraphicFramePr>
          <p:cNvPr id="54275" name="Object 3"/>
          <p:cNvGraphicFramePr>
            <a:graphicFrameLocks noChangeAspect="1"/>
          </p:cNvGraphicFramePr>
          <p:nvPr/>
        </p:nvGraphicFramePr>
        <p:xfrm>
          <a:off x="1116013" y="1916113"/>
          <a:ext cx="4038600" cy="2562225"/>
        </p:xfrm>
        <a:graphic>
          <a:graphicData uri="http://schemas.openxmlformats.org/presentationml/2006/ole">
            <mc:AlternateContent xmlns:mc="http://schemas.openxmlformats.org/markup-compatibility/2006">
              <mc:Choice xmlns:v="urn:schemas-microsoft-com:vml" Requires="v">
                <p:oleObj spid="_x0000_s176133" name="Photo Editor 照片" r:id="rId3" imgW="12961905" imgH="8221223" progId="MSPhotoEd.3">
                  <p:embed/>
                </p:oleObj>
              </mc:Choice>
              <mc:Fallback>
                <p:oleObj name="Photo Editor 照片" r:id="rId3" imgW="12961905" imgH="8221223"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916113"/>
                        <a:ext cx="403860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2030413" y="3668713"/>
            <a:ext cx="1828800" cy="762000"/>
            <a:chOff x="1200" y="1872"/>
            <a:chExt cx="1152" cy="480"/>
          </a:xfrm>
        </p:grpSpPr>
        <p:sp>
          <p:nvSpPr>
            <p:cNvPr id="54277" name="Line 5"/>
            <p:cNvSpPr>
              <a:spLocks noChangeShapeType="1"/>
            </p:cNvSpPr>
            <p:nvPr/>
          </p:nvSpPr>
          <p:spPr bwMode="auto">
            <a:xfrm>
              <a:off x="1200" y="1872"/>
              <a:ext cx="1152" cy="0"/>
            </a:xfrm>
            <a:prstGeom prst="line">
              <a:avLst/>
            </a:prstGeom>
            <a:noFill/>
            <a:ln w="19050">
              <a:solidFill>
                <a:srgbClr val="FF0000"/>
              </a:solidFill>
              <a:prstDash val="lgDash"/>
              <a:round/>
              <a:headEnd/>
              <a:tailEnd/>
            </a:ln>
            <a:effectLst/>
          </p:spPr>
          <p:txBody>
            <a:bodyPr wrap="none" anchor="ctr"/>
            <a:lstStyle/>
            <a:p>
              <a:endParaRPr lang="zh-CN" altLang="en-US"/>
            </a:p>
          </p:txBody>
        </p:sp>
        <p:sp>
          <p:nvSpPr>
            <p:cNvPr id="54278" name="Line 6"/>
            <p:cNvSpPr>
              <a:spLocks noChangeShapeType="1"/>
            </p:cNvSpPr>
            <p:nvPr/>
          </p:nvSpPr>
          <p:spPr bwMode="auto">
            <a:xfrm>
              <a:off x="2352" y="1872"/>
              <a:ext cx="0" cy="480"/>
            </a:xfrm>
            <a:prstGeom prst="line">
              <a:avLst/>
            </a:prstGeom>
            <a:noFill/>
            <a:ln w="19050">
              <a:solidFill>
                <a:srgbClr val="FF0000"/>
              </a:solidFill>
              <a:prstDash val="lgDash"/>
              <a:round/>
              <a:headEnd/>
              <a:tailEnd/>
            </a:ln>
            <a:effectLst/>
          </p:spPr>
          <p:txBody>
            <a:bodyPr wrap="none" anchor="ctr"/>
            <a:lstStyle/>
            <a:p>
              <a:endParaRPr lang="zh-CN" altLang="en-US"/>
            </a:p>
          </p:txBody>
        </p:sp>
      </p:grpSp>
      <p:grpSp>
        <p:nvGrpSpPr>
          <p:cNvPr id="3" name="Group 7"/>
          <p:cNvGrpSpPr>
            <a:grpSpLocks/>
          </p:cNvGrpSpPr>
          <p:nvPr/>
        </p:nvGrpSpPr>
        <p:grpSpPr bwMode="auto">
          <a:xfrm>
            <a:off x="2030413" y="1992313"/>
            <a:ext cx="685800" cy="1676400"/>
            <a:chOff x="1200" y="816"/>
            <a:chExt cx="432" cy="1056"/>
          </a:xfrm>
        </p:grpSpPr>
        <p:sp>
          <p:nvSpPr>
            <p:cNvPr id="54280" name="Line 8"/>
            <p:cNvSpPr>
              <a:spLocks noChangeShapeType="1"/>
            </p:cNvSpPr>
            <p:nvPr/>
          </p:nvSpPr>
          <p:spPr bwMode="auto">
            <a:xfrm>
              <a:off x="1200" y="816"/>
              <a:ext cx="0" cy="1056"/>
            </a:xfrm>
            <a:prstGeom prst="line">
              <a:avLst/>
            </a:prstGeom>
            <a:noFill/>
            <a:ln w="19050">
              <a:solidFill>
                <a:srgbClr val="FF0000"/>
              </a:solidFill>
              <a:prstDash val="lgDash"/>
              <a:round/>
              <a:headEnd/>
              <a:tailEnd/>
            </a:ln>
            <a:effectLst/>
          </p:spPr>
          <p:txBody>
            <a:bodyPr wrap="none" anchor="ctr"/>
            <a:lstStyle/>
            <a:p>
              <a:endParaRPr lang="zh-CN" altLang="en-US"/>
            </a:p>
          </p:txBody>
        </p:sp>
        <p:sp>
          <p:nvSpPr>
            <p:cNvPr id="54281" name="Line 9"/>
            <p:cNvSpPr>
              <a:spLocks noChangeShapeType="1"/>
            </p:cNvSpPr>
            <p:nvPr/>
          </p:nvSpPr>
          <p:spPr bwMode="auto">
            <a:xfrm>
              <a:off x="1200" y="1344"/>
              <a:ext cx="432" cy="0"/>
            </a:xfrm>
            <a:prstGeom prst="line">
              <a:avLst/>
            </a:prstGeom>
            <a:noFill/>
            <a:ln w="19050">
              <a:solidFill>
                <a:srgbClr val="FF0000"/>
              </a:solidFill>
              <a:prstDash val="lgDash"/>
              <a:round/>
              <a:headEnd/>
              <a:tailEnd/>
            </a:ln>
            <a:effectLst/>
          </p:spPr>
          <p:txBody>
            <a:bodyPr wrap="none" anchor="ctr"/>
            <a:lstStyle/>
            <a:p>
              <a:endParaRPr lang="zh-CN" altLang="en-US"/>
            </a:p>
          </p:txBody>
        </p:sp>
        <p:sp>
          <p:nvSpPr>
            <p:cNvPr id="54282" name="Line 10"/>
            <p:cNvSpPr>
              <a:spLocks noChangeShapeType="1"/>
            </p:cNvSpPr>
            <p:nvPr/>
          </p:nvSpPr>
          <p:spPr bwMode="auto">
            <a:xfrm flipV="1">
              <a:off x="1632" y="816"/>
              <a:ext cx="0" cy="480"/>
            </a:xfrm>
            <a:prstGeom prst="line">
              <a:avLst/>
            </a:prstGeom>
            <a:noFill/>
            <a:ln w="19050">
              <a:solidFill>
                <a:srgbClr val="FF0000"/>
              </a:solidFill>
              <a:prstDash val="lgDash"/>
              <a:round/>
              <a:headEnd/>
              <a:tailEnd/>
            </a:ln>
            <a:effectLst/>
          </p:spPr>
          <p:txBody>
            <a:bodyPr wrap="none" anchor="ctr"/>
            <a:lstStyle/>
            <a:p>
              <a:endParaRPr lang="zh-CN" altLang="en-US"/>
            </a:p>
          </p:txBody>
        </p:sp>
      </p:grpSp>
      <p:sp>
        <p:nvSpPr>
          <p:cNvPr id="54283" name="AutoShape 11"/>
          <p:cNvSpPr>
            <a:spLocks/>
          </p:cNvSpPr>
          <p:nvPr/>
        </p:nvSpPr>
        <p:spPr bwMode="auto">
          <a:xfrm>
            <a:off x="354013" y="2449513"/>
            <a:ext cx="1060450" cy="406400"/>
          </a:xfrm>
          <a:prstGeom prst="borderCallout1">
            <a:avLst>
              <a:gd name="adj1" fmla="val 28125"/>
              <a:gd name="adj2" fmla="val 107185"/>
              <a:gd name="adj3" fmla="val -72657"/>
              <a:gd name="adj4" fmla="val 181287"/>
            </a:avLst>
          </a:prstGeom>
          <a:solidFill>
            <a:srgbClr val="CCFFFF"/>
          </a:solidFill>
          <a:ln w="9525">
            <a:solidFill>
              <a:srgbClr val="FF0000"/>
            </a:solidFill>
            <a:miter lim="800000"/>
            <a:headEnd/>
            <a:tailEnd/>
          </a:ln>
          <a:effectLst/>
        </p:spPr>
        <p:txBody>
          <a:bodyPr>
            <a:spAutoFit/>
          </a:bodyPr>
          <a:lstStyle/>
          <a:p>
            <a:r>
              <a:rPr kumimoji="1" lang="zh-CN" altLang="en-US" sz="2000" b="1">
                <a:solidFill>
                  <a:srgbClr val="000000"/>
                </a:solidFill>
                <a:latin typeface="Times New Roman" pitchFamily="18" charset="0"/>
              </a:rPr>
              <a:t>调整管</a:t>
            </a:r>
          </a:p>
        </p:txBody>
      </p:sp>
      <p:grpSp>
        <p:nvGrpSpPr>
          <p:cNvPr id="4" name="Group 12"/>
          <p:cNvGrpSpPr>
            <a:grpSpLocks/>
          </p:cNvGrpSpPr>
          <p:nvPr/>
        </p:nvGrpSpPr>
        <p:grpSpPr bwMode="auto">
          <a:xfrm>
            <a:off x="3859213" y="1992313"/>
            <a:ext cx="609600" cy="2438400"/>
            <a:chOff x="2352" y="816"/>
            <a:chExt cx="384" cy="1536"/>
          </a:xfrm>
        </p:grpSpPr>
        <p:sp>
          <p:nvSpPr>
            <p:cNvPr id="54285" name="Line 13"/>
            <p:cNvSpPr>
              <a:spLocks noChangeShapeType="1"/>
            </p:cNvSpPr>
            <p:nvPr/>
          </p:nvSpPr>
          <p:spPr bwMode="auto">
            <a:xfrm flipV="1">
              <a:off x="2352" y="816"/>
              <a:ext cx="0" cy="1056"/>
            </a:xfrm>
            <a:prstGeom prst="line">
              <a:avLst/>
            </a:prstGeom>
            <a:noFill/>
            <a:ln w="19050">
              <a:solidFill>
                <a:srgbClr val="FF0000"/>
              </a:solidFill>
              <a:prstDash val="lgDash"/>
              <a:round/>
              <a:headEnd/>
              <a:tailEnd/>
            </a:ln>
            <a:effectLst/>
          </p:spPr>
          <p:txBody>
            <a:bodyPr wrap="none" anchor="ctr"/>
            <a:lstStyle/>
            <a:p>
              <a:endParaRPr lang="zh-CN" altLang="en-US"/>
            </a:p>
          </p:txBody>
        </p:sp>
        <p:sp>
          <p:nvSpPr>
            <p:cNvPr id="54286" name="Line 14"/>
            <p:cNvSpPr>
              <a:spLocks noChangeShapeType="1"/>
            </p:cNvSpPr>
            <p:nvPr/>
          </p:nvSpPr>
          <p:spPr bwMode="auto">
            <a:xfrm>
              <a:off x="2736" y="816"/>
              <a:ext cx="0" cy="1536"/>
            </a:xfrm>
            <a:prstGeom prst="line">
              <a:avLst/>
            </a:prstGeom>
            <a:noFill/>
            <a:ln w="19050">
              <a:solidFill>
                <a:srgbClr val="FF0000"/>
              </a:solidFill>
              <a:prstDash val="lgDash"/>
              <a:round/>
              <a:headEnd/>
              <a:tailEnd/>
            </a:ln>
            <a:effectLst/>
          </p:spPr>
          <p:txBody>
            <a:bodyPr wrap="none" anchor="ctr"/>
            <a:lstStyle/>
            <a:p>
              <a:endParaRPr lang="zh-CN" altLang="en-US"/>
            </a:p>
          </p:txBody>
        </p:sp>
      </p:grpSp>
      <p:sp>
        <p:nvSpPr>
          <p:cNvPr id="54287" name="AutoShape 15"/>
          <p:cNvSpPr>
            <a:spLocks/>
          </p:cNvSpPr>
          <p:nvPr/>
        </p:nvSpPr>
        <p:spPr bwMode="auto">
          <a:xfrm>
            <a:off x="5154613" y="1611313"/>
            <a:ext cx="1371600" cy="406400"/>
          </a:xfrm>
          <a:prstGeom prst="borderCallout1">
            <a:avLst>
              <a:gd name="adj1" fmla="val 28125"/>
              <a:gd name="adj2" fmla="val -5556"/>
              <a:gd name="adj3" fmla="val 272264"/>
              <a:gd name="adj4" fmla="val -63542"/>
            </a:avLst>
          </a:prstGeom>
          <a:solidFill>
            <a:srgbClr val="CCFFFF"/>
          </a:solidFill>
          <a:ln w="9525">
            <a:solidFill>
              <a:srgbClr val="FF0000"/>
            </a:solidFill>
            <a:miter lim="800000"/>
            <a:headEnd/>
            <a:tailEnd/>
          </a:ln>
          <a:effectLst/>
        </p:spPr>
        <p:txBody>
          <a:bodyPr>
            <a:spAutoFit/>
          </a:bodyPr>
          <a:lstStyle/>
          <a:p>
            <a:pPr algn="ctr"/>
            <a:r>
              <a:rPr kumimoji="1" lang="zh-CN" altLang="en-US" sz="2000" b="1">
                <a:latin typeface="Times New Roman" pitchFamily="18" charset="0"/>
              </a:rPr>
              <a:t>取样电阻</a:t>
            </a:r>
            <a:endParaRPr kumimoji="1" lang="zh-CN" altLang="en-US" sz="2400" b="1">
              <a:latin typeface="Times New Roman" pitchFamily="18" charset="0"/>
            </a:endParaRPr>
          </a:p>
        </p:txBody>
      </p:sp>
      <p:sp>
        <p:nvSpPr>
          <p:cNvPr id="54288" name="Text Box 16"/>
          <p:cNvSpPr txBox="1">
            <a:spLocks noChangeArrowheads="1"/>
          </p:cNvSpPr>
          <p:nvPr/>
        </p:nvSpPr>
        <p:spPr bwMode="auto">
          <a:xfrm>
            <a:off x="5307013" y="2220913"/>
            <a:ext cx="3048000" cy="1296987"/>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CC0066"/>
                </a:solidFill>
                <a:effectLst>
                  <a:outerShdw blurRad="38100" dist="38100" dir="2700000" algn="tl">
                    <a:srgbClr val="C0C0C0"/>
                  </a:outerShdw>
                </a:effectLst>
                <a:latin typeface="Times New Roman" pitchFamily="18" charset="0"/>
              </a:rPr>
              <a:t>调整管</a:t>
            </a:r>
            <a:r>
              <a:rPr kumimoji="1" lang="zh-CN" altLang="en-US" sz="2400" b="1">
                <a:latin typeface="Times New Roman" pitchFamily="18" charset="0"/>
              </a:rPr>
              <a:t>：是电路的核心，</a:t>
            </a:r>
            <a:r>
              <a:rPr kumimoji="1" lang="en-US" altLang="zh-CN" sz="2400" b="1" i="1">
                <a:latin typeface="Times New Roman" pitchFamily="18" charset="0"/>
              </a:rPr>
              <a:t>U</a:t>
            </a:r>
            <a:r>
              <a:rPr kumimoji="1" lang="en-US" altLang="zh-CN" sz="2400" b="1" baseline="-25000">
                <a:latin typeface="Times New Roman" pitchFamily="18" charset="0"/>
              </a:rPr>
              <a:t>CE</a:t>
            </a:r>
            <a:r>
              <a:rPr kumimoji="1" lang="zh-CN" altLang="en-US" sz="2400" b="1">
                <a:latin typeface="Times New Roman" pitchFamily="18" charset="0"/>
              </a:rPr>
              <a:t>随</a:t>
            </a:r>
            <a:r>
              <a:rPr kumimoji="1" lang="en-US" altLang="zh-CN" sz="2400" b="1" i="1">
                <a:latin typeface="Times New Roman" pitchFamily="18" charset="0"/>
              </a:rPr>
              <a:t>U</a:t>
            </a:r>
            <a:r>
              <a:rPr kumimoji="1" lang="en-US" altLang="zh-CN" sz="2400" b="1" baseline="-25000">
                <a:latin typeface="Times New Roman" pitchFamily="18" charset="0"/>
              </a:rPr>
              <a:t>I</a:t>
            </a:r>
            <a:r>
              <a:rPr kumimoji="1" lang="zh-CN" altLang="en-US" sz="2400" b="1">
                <a:latin typeface="Times New Roman" pitchFamily="18" charset="0"/>
              </a:rPr>
              <a:t>和负载产生变化以稳定</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a:t>
            </a:r>
          </a:p>
        </p:txBody>
      </p:sp>
      <p:sp>
        <p:nvSpPr>
          <p:cNvPr id="54289" name="Text Box 17"/>
          <p:cNvSpPr txBox="1">
            <a:spLocks noChangeArrowheads="1"/>
          </p:cNvSpPr>
          <p:nvPr/>
        </p:nvSpPr>
        <p:spPr bwMode="auto">
          <a:xfrm>
            <a:off x="2678113" y="1606550"/>
            <a:ext cx="1219200" cy="406400"/>
          </a:xfrm>
          <a:prstGeom prst="rect">
            <a:avLst/>
          </a:prstGeom>
          <a:solidFill>
            <a:srgbClr val="CCFFFF"/>
          </a:solidFill>
          <a:ln w="9525">
            <a:solidFill>
              <a:srgbClr val="FF3300"/>
            </a:solidFill>
            <a:miter lim="800000"/>
            <a:headEnd/>
            <a:tailEnd/>
          </a:ln>
          <a:effectLst/>
        </p:spPr>
        <p:txBody>
          <a:bodyPr>
            <a:spAutoFit/>
          </a:bodyPr>
          <a:lstStyle/>
          <a:p>
            <a:pPr>
              <a:spcBef>
                <a:spcPct val="50000"/>
              </a:spcBef>
            </a:pPr>
            <a:r>
              <a:rPr kumimoji="1" lang="zh-CN" altLang="en-US" sz="2000" b="1">
                <a:latin typeface="Times New Roman" pitchFamily="18" charset="0"/>
              </a:rPr>
              <a:t>比较放大</a:t>
            </a:r>
          </a:p>
        </p:txBody>
      </p:sp>
      <p:sp>
        <p:nvSpPr>
          <p:cNvPr id="54290" name="Text Box 18"/>
          <p:cNvSpPr txBox="1">
            <a:spLocks noChangeArrowheads="1"/>
          </p:cNvSpPr>
          <p:nvPr/>
        </p:nvSpPr>
        <p:spPr bwMode="auto">
          <a:xfrm>
            <a:off x="1878013" y="3816350"/>
            <a:ext cx="1219200" cy="406400"/>
          </a:xfrm>
          <a:prstGeom prst="rect">
            <a:avLst/>
          </a:prstGeom>
          <a:solidFill>
            <a:srgbClr val="CCFFFF"/>
          </a:solidFill>
          <a:ln w="9525">
            <a:solidFill>
              <a:srgbClr val="FF3300"/>
            </a:solidFill>
            <a:miter lim="800000"/>
            <a:headEnd/>
            <a:tailEnd/>
          </a:ln>
          <a:effectLst/>
        </p:spPr>
        <p:txBody>
          <a:bodyPr>
            <a:spAutoFit/>
          </a:bodyPr>
          <a:lstStyle/>
          <a:p>
            <a:pPr>
              <a:spcBef>
                <a:spcPct val="50000"/>
              </a:spcBef>
            </a:pPr>
            <a:r>
              <a:rPr kumimoji="1" lang="zh-CN" altLang="en-US" sz="2000" b="1">
                <a:latin typeface="Times New Roman" pitchFamily="18" charset="0"/>
              </a:rPr>
              <a:t>基准电压</a:t>
            </a:r>
          </a:p>
        </p:txBody>
      </p:sp>
      <p:sp>
        <p:nvSpPr>
          <p:cNvPr id="54291" name="Text Box 19"/>
          <p:cNvSpPr txBox="1">
            <a:spLocks noChangeArrowheads="1"/>
          </p:cNvSpPr>
          <p:nvPr/>
        </p:nvSpPr>
        <p:spPr bwMode="auto">
          <a:xfrm>
            <a:off x="5383213" y="3440113"/>
            <a:ext cx="2895600" cy="895350"/>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CC0066"/>
                </a:solidFill>
                <a:effectLst>
                  <a:outerShdw blurRad="38100" dist="38100" dir="2700000" algn="tl">
                    <a:srgbClr val="C0C0C0"/>
                  </a:outerShdw>
                </a:effectLst>
                <a:latin typeface="Times New Roman" pitchFamily="18" charset="0"/>
              </a:rPr>
              <a:t>基准电压</a:t>
            </a:r>
            <a:r>
              <a:rPr kumimoji="1" lang="zh-CN" altLang="en-US" sz="2400" b="1">
                <a:latin typeface="Times New Roman" pitchFamily="18" charset="0"/>
              </a:rPr>
              <a:t>：是</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的参考电压。</a:t>
            </a:r>
            <a:endParaRPr kumimoji="1" lang="zh-CN" altLang="en-US" sz="2400">
              <a:latin typeface="Times New Roman" pitchFamily="18" charset="0"/>
            </a:endParaRPr>
          </a:p>
        </p:txBody>
      </p:sp>
      <p:sp>
        <p:nvSpPr>
          <p:cNvPr id="54292" name="Text Box 20"/>
          <p:cNvSpPr txBox="1">
            <a:spLocks noChangeArrowheads="1"/>
          </p:cNvSpPr>
          <p:nvPr/>
        </p:nvSpPr>
        <p:spPr bwMode="auto">
          <a:xfrm>
            <a:off x="506413" y="4659313"/>
            <a:ext cx="8054975" cy="512762"/>
          </a:xfrm>
          <a:prstGeom prst="rect">
            <a:avLst/>
          </a:prstGeom>
          <a:noFill/>
          <a:ln w="9525">
            <a:noFill/>
            <a:miter lim="800000"/>
            <a:headEnd/>
            <a:tailEnd/>
          </a:ln>
          <a:effectLst/>
        </p:spPr>
        <p:txBody>
          <a:bodyPr>
            <a:spAutoFit/>
          </a:bodyPr>
          <a:lstStyle/>
          <a:p>
            <a:pPr>
              <a:lnSpc>
                <a:spcPct val="115000"/>
              </a:lnSpc>
            </a:pPr>
            <a:r>
              <a:rPr kumimoji="1" lang="zh-CN" altLang="en-US" sz="2400" b="1">
                <a:solidFill>
                  <a:srgbClr val="CC0066"/>
                </a:solidFill>
                <a:effectLst>
                  <a:outerShdw blurRad="38100" dist="38100" dir="2700000" algn="tl">
                    <a:srgbClr val="C0C0C0"/>
                  </a:outerShdw>
                </a:effectLst>
                <a:latin typeface="Times New Roman" pitchFamily="18" charset="0"/>
              </a:rPr>
              <a:t>取样电阻</a:t>
            </a:r>
            <a:r>
              <a:rPr kumimoji="1" lang="zh-CN" altLang="en-US" sz="2400" b="1">
                <a:latin typeface="Times New Roman" pitchFamily="18" charset="0"/>
              </a:rPr>
              <a:t>： 对</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 </a:t>
            </a:r>
            <a:r>
              <a:rPr kumimoji="1" lang="zh-CN" altLang="en-US" sz="2400" b="1">
                <a:latin typeface="Times New Roman" pitchFamily="18" charset="0"/>
              </a:rPr>
              <a:t>的取样，与基准电压共同决定</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 </a:t>
            </a:r>
            <a:r>
              <a:rPr kumimoji="1" lang="zh-CN" altLang="en-US" sz="2400" b="1">
                <a:latin typeface="Times New Roman" pitchFamily="18" charset="0"/>
              </a:rPr>
              <a:t>。</a:t>
            </a:r>
          </a:p>
        </p:txBody>
      </p:sp>
      <p:sp>
        <p:nvSpPr>
          <p:cNvPr id="54293" name="Text Box 21"/>
          <p:cNvSpPr txBox="1">
            <a:spLocks noChangeArrowheads="1"/>
          </p:cNvSpPr>
          <p:nvPr/>
        </p:nvSpPr>
        <p:spPr bwMode="auto">
          <a:xfrm>
            <a:off x="506413" y="5116513"/>
            <a:ext cx="8001000" cy="895350"/>
          </a:xfrm>
          <a:prstGeom prst="rect">
            <a:avLst/>
          </a:prstGeom>
          <a:noFill/>
          <a:ln w="9525">
            <a:noFill/>
            <a:miter lim="800000"/>
            <a:headEnd/>
            <a:tailEnd/>
          </a:ln>
          <a:effectLst/>
        </p:spPr>
        <p:txBody>
          <a:bodyPr>
            <a:spAutoFit/>
          </a:bodyPr>
          <a:lstStyle/>
          <a:p>
            <a:pPr>
              <a:lnSpc>
                <a:spcPct val="110000"/>
              </a:lnSpc>
            </a:pPr>
            <a:r>
              <a:rPr kumimoji="1" lang="zh-CN" altLang="en-US" sz="2400" b="1">
                <a:solidFill>
                  <a:srgbClr val="CC0066"/>
                </a:solidFill>
                <a:effectLst>
                  <a:outerShdw blurRad="38100" dist="38100" dir="2700000" algn="tl">
                    <a:srgbClr val="C0C0C0"/>
                  </a:outerShdw>
                </a:effectLst>
                <a:latin typeface="Times New Roman" pitchFamily="18" charset="0"/>
              </a:rPr>
              <a:t>比较放大</a:t>
            </a:r>
            <a:r>
              <a:rPr kumimoji="1" lang="zh-CN" altLang="en-US" sz="2400" b="1">
                <a:latin typeface="Times New Roman" pitchFamily="18" charset="0"/>
              </a:rPr>
              <a:t>：将</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 </a:t>
            </a:r>
            <a:r>
              <a:rPr kumimoji="1" lang="zh-CN" altLang="en-US" sz="2400" b="1">
                <a:latin typeface="Times New Roman" pitchFamily="18" charset="0"/>
              </a:rPr>
              <a:t>的取样电压与基准电压比较后放大，决定电路的稳压性能。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4288">
                                            <p:txEl>
                                              <p:pRg st="0" end="0"/>
                                            </p:txEl>
                                          </p:spTgt>
                                        </p:tgtEl>
                                        <p:attrNameLst>
                                          <p:attrName>style.visibility</p:attrName>
                                        </p:attrNameLst>
                                      </p:cBhvr>
                                      <p:to>
                                        <p:strVal val="visible"/>
                                      </p:to>
                                    </p:set>
                                    <p:animEffect transition="in" filter="wipe(left)">
                                      <p:cBhvr>
                                        <p:cTn id="15" dur="500"/>
                                        <p:tgtEl>
                                          <p:spTgt spid="5428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5429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4291">
                                            <p:txEl>
                                              <p:pRg st="0" end="0"/>
                                            </p:txEl>
                                          </p:spTgt>
                                        </p:tgtEl>
                                        <p:attrNameLst>
                                          <p:attrName>style.visibility</p:attrName>
                                        </p:attrNameLst>
                                      </p:cBhvr>
                                      <p:to>
                                        <p:strVal val="visible"/>
                                      </p:to>
                                    </p:set>
                                    <p:animEffect transition="in" filter="wipe(left)">
                                      <p:cBhvr>
                                        <p:cTn id="28" dur="500"/>
                                        <p:tgtEl>
                                          <p:spTgt spid="5429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5428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4292">
                                            <p:txEl>
                                              <p:pRg st="0" end="0"/>
                                            </p:txEl>
                                          </p:spTgt>
                                        </p:tgtEl>
                                        <p:attrNameLst>
                                          <p:attrName>style.visibility</p:attrName>
                                        </p:attrNameLst>
                                      </p:cBhvr>
                                      <p:to>
                                        <p:strVal val="visible"/>
                                      </p:to>
                                    </p:set>
                                    <p:animEffect transition="in" filter="wipe(left)">
                                      <p:cBhvr>
                                        <p:cTn id="41" dur="500"/>
                                        <p:tgtEl>
                                          <p:spTgt spid="54292">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428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4293">
                                            <p:txEl>
                                              <p:pRg st="0" end="0"/>
                                            </p:txEl>
                                          </p:spTgt>
                                        </p:tgtEl>
                                        <p:attrNameLst>
                                          <p:attrName>style.visibility</p:attrName>
                                        </p:attrNameLst>
                                      </p:cBhvr>
                                      <p:to>
                                        <p:strVal val="visible"/>
                                      </p:to>
                                    </p:set>
                                    <p:animEffect transition="in" filter="wipe(left)">
                                      <p:cBhvr>
                                        <p:cTn id="50" dur="500"/>
                                        <p:tgtEl>
                                          <p:spTgt spid="542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3" grpId="0" animBg="1" autoUpdateAnimBg="0"/>
      <p:bldP spid="54287" grpId="0" animBg="1" autoUpdateAnimBg="0"/>
      <p:bldP spid="54288" grpId="0" build="p" autoUpdateAnimBg="0"/>
      <p:bldP spid="54289" grpId="0" animBg="1" autoUpdateAnimBg="0"/>
      <p:bldP spid="54290" grpId="0" animBg="1" autoUpdateAnimBg="0"/>
      <p:bldP spid="54291" grpId="0" build="p" autoUpdateAnimBg="0"/>
      <p:bldP spid="54292" grpId="0" build="p" autoUpdateAnimBg="0"/>
      <p:bldP spid="5429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500033" y="2133600"/>
            <a:ext cx="8208991" cy="1143000"/>
          </a:xfrm>
        </p:spPr>
        <p:txBody>
          <a:bodyPr/>
          <a:lstStyle/>
          <a:p>
            <a:pPr>
              <a:lnSpc>
                <a:spcPct val="80000"/>
              </a:lnSpc>
            </a:pPr>
            <a:r>
              <a:rPr lang="en-US" altLang="zh-CN" sz="4000" b="1" dirty="0" smtClean="0">
                <a:latin typeface="华文行楷" pitchFamily="2" charset="-122"/>
                <a:ea typeface="华文行楷" pitchFamily="2" charset="-122"/>
                <a:cs typeface="Times New Roman" pitchFamily="18" charset="0"/>
              </a:rPr>
              <a:t>§9.1</a:t>
            </a:r>
            <a:r>
              <a:rPr lang="en-US" altLang="zh-CN" sz="4000" dirty="0" smtClean="0">
                <a:latin typeface="华文行楷" pitchFamily="2" charset="-122"/>
                <a:ea typeface="华文行楷" pitchFamily="2" charset="-122"/>
                <a:cs typeface="Times New Roman" pitchFamily="18" charset="0"/>
              </a:rPr>
              <a:t>  </a:t>
            </a:r>
            <a:r>
              <a:rPr lang="zh-CN" altLang="en-US" sz="4000" dirty="0">
                <a:latin typeface="华文行楷" pitchFamily="2" charset="-122"/>
                <a:ea typeface="华文行楷" pitchFamily="2" charset="-122"/>
                <a:cs typeface="Times New Roman" pitchFamily="18" charset="0"/>
              </a:rPr>
              <a:t>直流电源的组成</a:t>
            </a:r>
          </a:p>
        </p:txBody>
      </p:sp>
      <p:sp>
        <p:nvSpPr>
          <p:cNvPr id="19464" name="Text Box 8">
            <a:hlinkClick r:id="" action="ppaction://hlinkshowjump?jump=nextslide"/>
          </p:cNvPr>
          <p:cNvSpPr txBox="1">
            <a:spLocks noChangeArrowheads="1"/>
          </p:cNvSpPr>
          <p:nvPr/>
        </p:nvSpPr>
        <p:spPr bwMode="auto">
          <a:xfrm>
            <a:off x="1187450" y="3573463"/>
            <a:ext cx="6934200" cy="579437"/>
          </a:xfrm>
          <a:prstGeom prst="rect">
            <a:avLst/>
          </a:prstGeom>
          <a:noFill/>
          <a:ln w="9525">
            <a:noFill/>
            <a:miter lim="800000"/>
            <a:headEnd/>
            <a:tailEnd/>
          </a:ln>
          <a:effectLst/>
        </p:spPr>
        <p:txBody>
          <a:bodyPr>
            <a:spAutoFit/>
          </a:bodyPr>
          <a:lstStyle/>
          <a:p>
            <a:pPr algn="ctr">
              <a:spcBef>
                <a:spcPct val="50000"/>
              </a:spcBef>
            </a:pPr>
            <a:r>
              <a:rPr kumimoji="1" lang="zh-CN" altLang="en-US" sz="3200" b="1">
                <a:latin typeface="Times New Roman" pitchFamily="18" charset="0"/>
                <a:ea typeface="华文楷体" pitchFamily="2" charset="-122"/>
              </a:rPr>
              <a:t>直流电源的组成及各部分的作用</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836613"/>
            <a:ext cx="7772400" cy="609600"/>
          </a:xfrm>
        </p:spPr>
        <p:txBody>
          <a:bodyPr/>
          <a:lstStyle/>
          <a:p>
            <a:pPr algn="l"/>
            <a:r>
              <a:rPr lang="en-US" altLang="zh-CN" sz="2800">
                <a:solidFill>
                  <a:schemeClr val="tx1"/>
                </a:solidFill>
                <a:latin typeface="华文行楷" pitchFamily="2" charset="-122"/>
                <a:ea typeface="华文行楷" pitchFamily="2" charset="-122"/>
              </a:rPr>
              <a:t>4. </a:t>
            </a:r>
            <a:r>
              <a:rPr lang="zh-CN" altLang="en-US" sz="2800">
                <a:solidFill>
                  <a:schemeClr val="tx1"/>
                </a:solidFill>
                <a:latin typeface="华文行楷" pitchFamily="2" charset="-122"/>
                <a:ea typeface="华文行楷" pitchFamily="2" charset="-122"/>
              </a:rPr>
              <a:t>串联型稳压电源中调整管的选择</a:t>
            </a:r>
          </a:p>
        </p:txBody>
      </p:sp>
      <p:graphicFrame>
        <p:nvGraphicFramePr>
          <p:cNvPr id="55299" name="Object 3"/>
          <p:cNvGraphicFramePr>
            <a:graphicFrameLocks noChangeAspect="1"/>
          </p:cNvGraphicFramePr>
          <p:nvPr/>
        </p:nvGraphicFramePr>
        <p:xfrm>
          <a:off x="2339975" y="2420938"/>
          <a:ext cx="3581400" cy="2225675"/>
        </p:xfrm>
        <a:graphic>
          <a:graphicData uri="http://schemas.openxmlformats.org/presentationml/2006/ole">
            <mc:AlternateContent xmlns:mc="http://schemas.openxmlformats.org/markup-compatibility/2006">
              <mc:Choice xmlns:v="urn:schemas-microsoft-com:vml" Requires="v">
                <p:oleObj spid="_x0000_s177157" name="Photo Editor 照片" r:id="rId3" imgW="12961905" imgH="8221223" progId="MSPhotoEd.3">
                  <p:embed/>
                </p:oleObj>
              </mc:Choice>
              <mc:Fallback>
                <p:oleObj name="Photo Editor 照片" r:id="rId3" imgW="12961905" imgH="8221223"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r="-2083"/>
                      <a:stretch>
                        <a:fillRect/>
                      </a:stretch>
                    </p:blipFill>
                    <p:spPr bwMode="auto">
                      <a:xfrm>
                        <a:off x="2339975" y="2420938"/>
                        <a:ext cx="35814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Text Box 4"/>
          <p:cNvSpPr txBox="1">
            <a:spLocks noChangeArrowheads="1"/>
          </p:cNvSpPr>
          <p:nvPr/>
        </p:nvSpPr>
        <p:spPr bwMode="auto">
          <a:xfrm>
            <a:off x="1196975" y="4554538"/>
            <a:ext cx="5334000" cy="1735137"/>
          </a:xfrm>
          <a:prstGeom prst="rect">
            <a:avLst/>
          </a:prstGeom>
          <a:noFill/>
          <a:ln w="9525">
            <a:noFill/>
            <a:miter lim="800000"/>
            <a:headEnd/>
            <a:tailEnd/>
          </a:ln>
          <a:effectLst/>
        </p:spPr>
        <p:txBody>
          <a:bodyPr>
            <a:spAutoFit/>
          </a:bodyPr>
          <a:lstStyle/>
          <a:p>
            <a:pPr>
              <a:lnSpc>
                <a:spcPct val="150000"/>
              </a:lnSpc>
            </a:pPr>
            <a:r>
              <a:rPr kumimoji="1" lang="en-US" altLang="zh-CN" sz="2400" b="1" i="1">
                <a:latin typeface="Times New Roman" pitchFamily="18" charset="0"/>
              </a:rPr>
              <a:t>I</a:t>
            </a:r>
            <a:r>
              <a:rPr kumimoji="1" lang="en-US" altLang="zh-CN" sz="2400" b="1" baseline="-25000">
                <a:latin typeface="Times New Roman" pitchFamily="18" charset="0"/>
              </a:rPr>
              <a:t>Emax</a:t>
            </a:r>
            <a:r>
              <a:rPr kumimoji="1" lang="zh-CN" altLang="en-US" sz="2400" b="1">
                <a:latin typeface="Times New Roman" pitchFamily="18" charset="0"/>
              </a:rPr>
              <a:t>＝</a:t>
            </a:r>
            <a:r>
              <a:rPr kumimoji="1" lang="en-US" altLang="zh-CN" sz="2400" b="1" i="1">
                <a:latin typeface="Times New Roman" pitchFamily="18" charset="0"/>
              </a:rPr>
              <a:t>I</a:t>
            </a:r>
            <a:r>
              <a:rPr kumimoji="1" lang="en-US" altLang="zh-CN" sz="2400" b="1" i="1" baseline="-25000">
                <a:latin typeface="Times New Roman" pitchFamily="18" charset="0"/>
              </a:rPr>
              <a:t>R</a:t>
            </a:r>
            <a:r>
              <a:rPr kumimoji="1" lang="en-US" altLang="zh-CN" sz="2400" b="1" baseline="-25000">
                <a:latin typeface="Times New Roman" pitchFamily="18" charset="0"/>
              </a:rPr>
              <a:t>1</a:t>
            </a:r>
            <a:r>
              <a:rPr kumimoji="1" lang="zh-CN" altLang="en-US" sz="2400" b="1">
                <a:latin typeface="Times New Roman" pitchFamily="18" charset="0"/>
              </a:rPr>
              <a:t>＋</a:t>
            </a:r>
            <a:r>
              <a:rPr kumimoji="1" lang="en-US" altLang="zh-CN" sz="2400" b="1" i="1">
                <a:latin typeface="Times New Roman" pitchFamily="18" charset="0"/>
              </a:rPr>
              <a:t>I</a:t>
            </a:r>
            <a:r>
              <a:rPr kumimoji="1" lang="en-US" altLang="zh-CN" sz="2400" b="1" baseline="-25000">
                <a:latin typeface="Times New Roman" pitchFamily="18" charset="0"/>
              </a:rPr>
              <a:t>Lmax</a:t>
            </a:r>
            <a:r>
              <a:rPr kumimoji="1" lang="en-US" altLang="zh-CN" sz="2400" b="1">
                <a:latin typeface="Times New Roman" pitchFamily="18" charset="0"/>
              </a:rPr>
              <a:t>≈ </a:t>
            </a:r>
            <a:r>
              <a:rPr kumimoji="1" lang="en-US" altLang="zh-CN" sz="2400" b="1" i="1">
                <a:latin typeface="Times New Roman" pitchFamily="18" charset="0"/>
              </a:rPr>
              <a:t>I</a:t>
            </a:r>
            <a:r>
              <a:rPr kumimoji="1" lang="en-US" altLang="zh-CN" sz="2400" b="1" baseline="-25000">
                <a:latin typeface="Times New Roman" pitchFamily="18" charset="0"/>
              </a:rPr>
              <a:t>Lmax</a:t>
            </a:r>
            <a:r>
              <a:rPr kumimoji="1" lang="en-US" altLang="zh-CN" sz="2400" b="1">
                <a:latin typeface="Times New Roman" pitchFamily="18" charset="0"/>
              </a:rPr>
              <a:t>&lt; </a:t>
            </a:r>
            <a:r>
              <a:rPr kumimoji="1" lang="en-US" altLang="zh-CN" sz="2400" b="1" i="1">
                <a:latin typeface="Times New Roman" pitchFamily="18" charset="0"/>
              </a:rPr>
              <a:t>I</a:t>
            </a:r>
            <a:r>
              <a:rPr kumimoji="1" lang="en-US" altLang="zh-CN" sz="2400" b="1" baseline="-25000">
                <a:latin typeface="Times New Roman" pitchFamily="18" charset="0"/>
              </a:rPr>
              <a:t>CM</a:t>
            </a:r>
          </a:p>
          <a:p>
            <a:pPr>
              <a:lnSpc>
                <a:spcPct val="150000"/>
              </a:lnSpc>
            </a:pPr>
            <a:r>
              <a:rPr kumimoji="1" lang="en-US" altLang="zh-CN" sz="2400" b="1" i="1">
                <a:latin typeface="Times New Roman" pitchFamily="18" charset="0"/>
              </a:rPr>
              <a:t>U</a:t>
            </a:r>
            <a:r>
              <a:rPr kumimoji="1" lang="en-US" altLang="zh-CN" sz="2400" b="1" baseline="-25000">
                <a:latin typeface="Times New Roman" pitchFamily="18" charset="0"/>
              </a:rPr>
              <a:t>CEmax</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Imax</a:t>
            </a:r>
            <a:r>
              <a:rPr kumimoji="1" lang="zh-CN" altLang="en-US"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Omin </a:t>
            </a:r>
            <a:r>
              <a:rPr kumimoji="1" lang="en-US" altLang="zh-CN" sz="2400" b="1">
                <a:latin typeface="Times New Roman" pitchFamily="18" charset="0"/>
              </a:rPr>
              <a:t>&lt; </a:t>
            </a:r>
            <a:r>
              <a:rPr kumimoji="1" lang="en-US" altLang="zh-CN" sz="2400" b="1" i="1">
                <a:latin typeface="Times New Roman" pitchFamily="18" charset="0"/>
              </a:rPr>
              <a:t>U</a:t>
            </a:r>
            <a:r>
              <a:rPr kumimoji="1" lang="en-US" altLang="zh-CN" sz="2400" b="1" baseline="-25000">
                <a:latin typeface="Times New Roman" pitchFamily="18" charset="0"/>
              </a:rPr>
              <a:t>(BR)CEO </a:t>
            </a:r>
            <a:r>
              <a:rPr kumimoji="1" lang="en-US" altLang="zh-CN" sz="2400" b="1">
                <a:latin typeface="Times New Roman" pitchFamily="18" charset="0"/>
              </a:rPr>
              <a:t> </a:t>
            </a:r>
          </a:p>
          <a:p>
            <a:pPr>
              <a:lnSpc>
                <a:spcPct val="150000"/>
              </a:lnSpc>
            </a:pPr>
            <a:r>
              <a:rPr kumimoji="1" lang="en-US" altLang="zh-CN" sz="2400" b="1" i="1">
                <a:latin typeface="Times New Roman" pitchFamily="18" charset="0"/>
              </a:rPr>
              <a:t>P</a:t>
            </a:r>
            <a:r>
              <a:rPr kumimoji="1" lang="en-US" altLang="zh-CN" sz="2400" b="1" baseline="-25000">
                <a:latin typeface="Times New Roman" pitchFamily="18" charset="0"/>
              </a:rPr>
              <a:t>Tmax</a:t>
            </a:r>
            <a:r>
              <a:rPr kumimoji="1" lang="zh-CN" altLang="en-US" sz="2400" b="1">
                <a:latin typeface="Times New Roman" pitchFamily="18" charset="0"/>
              </a:rPr>
              <a:t>＝ </a:t>
            </a:r>
            <a:r>
              <a:rPr kumimoji="1" lang="en-US" altLang="zh-CN" sz="2400" b="1" i="1">
                <a:latin typeface="Times New Roman" pitchFamily="18" charset="0"/>
              </a:rPr>
              <a:t>I</a:t>
            </a:r>
            <a:r>
              <a:rPr kumimoji="1" lang="en-US" altLang="zh-CN" sz="2400" b="1" baseline="-25000">
                <a:latin typeface="Times New Roman" pitchFamily="18" charset="0"/>
              </a:rPr>
              <a:t>Emax </a:t>
            </a:r>
            <a:r>
              <a:rPr kumimoji="1" lang="en-US" altLang="zh-CN" sz="2400" b="1" i="1">
                <a:latin typeface="Times New Roman" pitchFamily="18" charset="0"/>
              </a:rPr>
              <a:t>U</a:t>
            </a:r>
            <a:r>
              <a:rPr kumimoji="1" lang="en-US" altLang="zh-CN" sz="2400" b="1" baseline="-25000">
                <a:latin typeface="Times New Roman" pitchFamily="18" charset="0"/>
              </a:rPr>
              <a:t>CEmax </a:t>
            </a:r>
            <a:r>
              <a:rPr kumimoji="1" lang="en-US" altLang="zh-CN" sz="2400" b="1">
                <a:latin typeface="Times New Roman" pitchFamily="18" charset="0"/>
              </a:rPr>
              <a:t>&lt; </a:t>
            </a:r>
            <a:r>
              <a:rPr kumimoji="1" lang="en-US" altLang="zh-CN" sz="2400" b="1" i="1">
                <a:latin typeface="Times New Roman" pitchFamily="18" charset="0"/>
              </a:rPr>
              <a:t>P</a:t>
            </a:r>
            <a:r>
              <a:rPr kumimoji="1" lang="en-US" altLang="zh-CN" sz="2400" b="1" baseline="-25000">
                <a:latin typeface="Times New Roman" pitchFamily="18" charset="0"/>
              </a:rPr>
              <a:t>CM</a:t>
            </a:r>
          </a:p>
        </p:txBody>
      </p:sp>
      <p:sp>
        <p:nvSpPr>
          <p:cNvPr id="55301" name="Text Box 5"/>
          <p:cNvSpPr txBox="1">
            <a:spLocks noChangeArrowheads="1"/>
          </p:cNvSpPr>
          <p:nvPr/>
        </p:nvSpPr>
        <p:spPr bwMode="auto">
          <a:xfrm>
            <a:off x="892175" y="1430338"/>
            <a:ext cx="7391400" cy="530225"/>
          </a:xfrm>
          <a:prstGeom prst="rect">
            <a:avLst/>
          </a:prstGeom>
          <a:noFill/>
          <a:ln w="9525">
            <a:noFill/>
            <a:miter lim="800000"/>
            <a:headEnd/>
            <a:tailEnd/>
          </a:ln>
          <a:effectLst/>
        </p:spPr>
        <p:txBody>
          <a:bodyPr>
            <a:spAutoFit/>
          </a:bodyPr>
          <a:lstStyle/>
          <a:p>
            <a:pPr>
              <a:lnSpc>
                <a:spcPct val="120000"/>
              </a:lnSpc>
            </a:pPr>
            <a:r>
              <a:rPr kumimoji="1" lang="zh-CN" altLang="en-US" sz="2400" b="1">
                <a:solidFill>
                  <a:srgbClr val="A50021"/>
                </a:solidFill>
                <a:latin typeface="Times New Roman" pitchFamily="18" charset="0"/>
              </a:rPr>
              <a:t>根据极限参数</a:t>
            </a:r>
            <a:r>
              <a:rPr kumimoji="1" lang="en-US" altLang="zh-CN" sz="2400" b="1" i="1">
                <a:solidFill>
                  <a:srgbClr val="A50021"/>
                </a:solidFill>
                <a:latin typeface="Times New Roman" pitchFamily="18" charset="0"/>
              </a:rPr>
              <a:t>I</a:t>
            </a:r>
            <a:r>
              <a:rPr kumimoji="1" lang="en-US" altLang="zh-CN" sz="2400" b="1" baseline="-25000">
                <a:solidFill>
                  <a:srgbClr val="A50021"/>
                </a:solidFill>
                <a:latin typeface="Times New Roman" pitchFamily="18" charset="0"/>
              </a:rPr>
              <a:t>CM</a:t>
            </a:r>
            <a:r>
              <a:rPr kumimoji="1" lang="zh-CN" altLang="en-US" sz="2400" b="1">
                <a:solidFill>
                  <a:srgbClr val="A50021"/>
                </a:solidFill>
                <a:latin typeface="Times New Roman" pitchFamily="18" charset="0"/>
              </a:rPr>
              <a:t>、 </a:t>
            </a:r>
            <a:r>
              <a:rPr kumimoji="1" lang="en-US" altLang="zh-CN" sz="2400" b="1" i="1">
                <a:solidFill>
                  <a:srgbClr val="A50021"/>
                </a:solidFill>
                <a:latin typeface="Times New Roman" pitchFamily="18" charset="0"/>
              </a:rPr>
              <a:t>U</a:t>
            </a:r>
            <a:r>
              <a:rPr kumimoji="1" lang="en-US" altLang="zh-CN" sz="2400" b="1" baseline="-25000">
                <a:solidFill>
                  <a:srgbClr val="A50021"/>
                </a:solidFill>
                <a:latin typeface="Times New Roman" pitchFamily="18" charset="0"/>
              </a:rPr>
              <a:t>(BR)CEO</a:t>
            </a:r>
            <a:r>
              <a:rPr kumimoji="1" lang="zh-CN" altLang="en-US" sz="2400" b="1">
                <a:solidFill>
                  <a:srgbClr val="A50021"/>
                </a:solidFill>
                <a:latin typeface="Times New Roman" pitchFamily="18" charset="0"/>
              </a:rPr>
              <a:t>、</a:t>
            </a:r>
            <a:r>
              <a:rPr kumimoji="1" lang="en-US" altLang="zh-CN" sz="2400" b="1" i="1">
                <a:solidFill>
                  <a:srgbClr val="A50021"/>
                </a:solidFill>
                <a:latin typeface="Times New Roman" pitchFamily="18" charset="0"/>
              </a:rPr>
              <a:t>P</a:t>
            </a:r>
            <a:r>
              <a:rPr kumimoji="1" lang="en-US" altLang="zh-CN" sz="2400" b="1" baseline="-25000">
                <a:solidFill>
                  <a:srgbClr val="A50021"/>
                </a:solidFill>
                <a:latin typeface="Times New Roman" pitchFamily="18" charset="0"/>
              </a:rPr>
              <a:t>CM      </a:t>
            </a:r>
            <a:r>
              <a:rPr kumimoji="1" lang="zh-CN" altLang="en-US" sz="2400" b="1">
                <a:solidFill>
                  <a:srgbClr val="A50021"/>
                </a:solidFill>
                <a:latin typeface="Times New Roman" pitchFamily="18" charset="0"/>
              </a:rPr>
              <a:t>选择调整管！</a:t>
            </a:r>
          </a:p>
        </p:txBody>
      </p:sp>
      <p:sp>
        <p:nvSpPr>
          <p:cNvPr id="55302" name="Text Box 6"/>
          <p:cNvSpPr txBox="1">
            <a:spLocks noChangeArrowheads="1"/>
          </p:cNvSpPr>
          <p:nvPr/>
        </p:nvSpPr>
        <p:spPr bwMode="auto">
          <a:xfrm>
            <a:off x="892175" y="1811338"/>
            <a:ext cx="7467600" cy="530225"/>
          </a:xfrm>
          <a:prstGeom prst="rect">
            <a:avLst/>
          </a:prstGeom>
          <a:noFill/>
          <a:ln w="9525">
            <a:noFill/>
            <a:miter lim="800000"/>
            <a:headEnd/>
            <a:tailEnd/>
          </a:ln>
          <a:effectLst/>
        </p:spPr>
        <p:txBody>
          <a:bodyPr>
            <a:spAutoFit/>
          </a:bodyPr>
          <a:lstStyle/>
          <a:p>
            <a:pPr>
              <a:lnSpc>
                <a:spcPct val="120000"/>
              </a:lnSpc>
            </a:pPr>
            <a:r>
              <a:rPr kumimoji="1" lang="zh-CN" altLang="en-US" sz="2400" b="1">
                <a:solidFill>
                  <a:srgbClr val="A50021"/>
                </a:solidFill>
                <a:latin typeface="Times New Roman" pitchFamily="18" charset="0"/>
              </a:rPr>
              <a:t>应考虑电网电压的波动和负载电流的变化！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animEffect transition="in" filter="wipe(left)">
                                      <p:cBhvr>
                                        <p:cTn id="7" dur="500"/>
                                        <p:tgtEl>
                                          <p:spTgt spid="553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2">
                                            <p:txEl>
                                              <p:pRg st="0" end="0"/>
                                            </p:txEl>
                                          </p:spTgt>
                                        </p:tgtEl>
                                        <p:attrNameLst>
                                          <p:attrName>style.visibility</p:attrName>
                                        </p:attrNameLst>
                                      </p:cBhvr>
                                      <p:to>
                                        <p:strVal val="visible"/>
                                      </p:to>
                                    </p:set>
                                    <p:animEffect transition="in" filter="wipe(left)">
                                      <p:cBhvr>
                                        <p:cTn id="12" dur="500"/>
                                        <p:tgtEl>
                                          <p:spTgt spid="5530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5300">
                                            <p:txEl>
                                              <p:pRg st="0" end="0"/>
                                            </p:txEl>
                                          </p:spTgt>
                                        </p:tgtEl>
                                        <p:attrNameLst>
                                          <p:attrName>style.visibility</p:attrName>
                                        </p:attrNameLst>
                                      </p:cBhvr>
                                      <p:to>
                                        <p:strVal val="visible"/>
                                      </p:to>
                                    </p:set>
                                    <p:animEffect transition="in" filter="wipe(up)">
                                      <p:cBhvr>
                                        <p:cTn id="17" dur="75"/>
                                        <p:tgtEl>
                                          <p:spTgt spid="5530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5300">
                                            <p:txEl>
                                              <p:pRg st="1" end="1"/>
                                            </p:txEl>
                                          </p:spTgt>
                                        </p:tgtEl>
                                        <p:attrNameLst>
                                          <p:attrName>style.visibility</p:attrName>
                                        </p:attrNameLst>
                                      </p:cBhvr>
                                      <p:to>
                                        <p:strVal val="visible"/>
                                      </p:to>
                                    </p:set>
                                    <p:animEffect transition="in" filter="wipe(up)">
                                      <p:cBhvr>
                                        <p:cTn id="22" dur="75"/>
                                        <p:tgtEl>
                                          <p:spTgt spid="5530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55300">
                                            <p:txEl>
                                              <p:pRg st="2" end="2"/>
                                            </p:txEl>
                                          </p:spTgt>
                                        </p:tgtEl>
                                        <p:attrNameLst>
                                          <p:attrName>style.visibility</p:attrName>
                                        </p:attrNameLst>
                                      </p:cBhvr>
                                      <p:to>
                                        <p:strVal val="visible"/>
                                      </p:to>
                                    </p:set>
                                    <p:animEffect transition="in" filter="wipe(up)">
                                      <p:cBhvr>
                                        <p:cTn id="27" dur="75"/>
                                        <p:tgtEl>
                                          <p:spTgt spid="553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autoUpdateAnimBg="0"/>
      <p:bldP spid="55301" grpId="0" build="p" autoUpdateAnimBg="0"/>
      <p:bldP spid="5530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323850" y="836613"/>
            <a:ext cx="7772400" cy="609600"/>
          </a:xfrm>
        </p:spPr>
        <p:txBody>
          <a:bodyPr/>
          <a:lstStyle/>
          <a:p>
            <a:pPr algn="l"/>
            <a:r>
              <a:rPr lang="zh-CN" altLang="en-US" sz="3200">
                <a:solidFill>
                  <a:schemeClr val="tx1"/>
                </a:solidFill>
                <a:latin typeface="华文行楷" pitchFamily="2" charset="-122"/>
                <a:ea typeface="华文行楷" pitchFamily="2" charset="-122"/>
              </a:rPr>
              <a:t>讨论一</a:t>
            </a:r>
            <a:r>
              <a:rPr lang="zh-CN" altLang="en-US" sz="2400" b="1">
                <a:solidFill>
                  <a:schemeClr val="tx1"/>
                </a:solidFill>
                <a:latin typeface="隶书" pitchFamily="49" charset="-122"/>
                <a:ea typeface="隶书" pitchFamily="49" charset="-122"/>
              </a:rPr>
              <a:t>：</a:t>
            </a:r>
            <a:r>
              <a:rPr lang="zh-CN" altLang="en-US" sz="2400" b="1">
                <a:solidFill>
                  <a:schemeClr val="tx1"/>
                </a:solidFill>
                <a:latin typeface="宋体" charset="-122"/>
              </a:rPr>
              <a:t>对于基本串联型稳压电源的讨论</a:t>
            </a:r>
          </a:p>
        </p:txBody>
      </p:sp>
      <p:graphicFrame>
        <p:nvGraphicFramePr>
          <p:cNvPr id="56323" name="Object 3"/>
          <p:cNvGraphicFramePr>
            <a:graphicFrameLocks noChangeAspect="1"/>
          </p:cNvGraphicFramePr>
          <p:nvPr/>
        </p:nvGraphicFramePr>
        <p:xfrm>
          <a:off x="684213" y="1412875"/>
          <a:ext cx="3886200" cy="2416175"/>
        </p:xfrm>
        <a:graphic>
          <a:graphicData uri="http://schemas.openxmlformats.org/presentationml/2006/ole">
            <mc:AlternateContent xmlns:mc="http://schemas.openxmlformats.org/markup-compatibility/2006">
              <mc:Choice xmlns:v="urn:schemas-microsoft-com:vml" Requires="v">
                <p:oleObj spid="_x0000_s178181" name="Photo Editor 照片" r:id="rId4" imgW="12961905" imgH="8221223" progId="MSPhotoEd.3">
                  <p:embed/>
                </p:oleObj>
              </mc:Choice>
              <mc:Fallback>
                <p:oleObj name="Photo Editor 照片" r:id="rId4" imgW="12961905" imgH="8221223" progId="MSPhotoEd.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r="-2083"/>
                      <a:stretch>
                        <a:fillRect/>
                      </a:stretch>
                    </p:blipFill>
                    <p:spPr bwMode="auto">
                      <a:xfrm>
                        <a:off x="684213" y="1412875"/>
                        <a:ext cx="3886200" cy="241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4" name="Text Box 4"/>
          <p:cNvSpPr txBox="1">
            <a:spLocks noChangeArrowheads="1"/>
          </p:cNvSpPr>
          <p:nvPr/>
        </p:nvSpPr>
        <p:spPr bwMode="auto">
          <a:xfrm>
            <a:off x="539750" y="4005263"/>
            <a:ext cx="8077200" cy="1406525"/>
          </a:xfrm>
          <a:prstGeom prst="rect">
            <a:avLst/>
          </a:prstGeom>
          <a:noFill/>
          <a:ln w="9525">
            <a:noFill/>
            <a:miter lim="800000"/>
            <a:headEnd/>
            <a:tailEnd/>
          </a:ln>
          <a:effectLst/>
        </p:spPr>
        <p:txBody>
          <a:bodyPr>
            <a:spAutoFit/>
          </a:bodyPr>
          <a:lstStyle/>
          <a:p>
            <a:pPr>
              <a:lnSpc>
                <a:spcPct val="120000"/>
              </a:lnSpc>
            </a:pPr>
            <a:r>
              <a:rPr kumimoji="1" lang="en-US" altLang="zh-CN" sz="2400" b="1">
                <a:latin typeface="Times New Roman" pitchFamily="18" charset="0"/>
              </a:rPr>
              <a:t>3.  </a:t>
            </a:r>
            <a:r>
              <a:rPr kumimoji="1" lang="zh-CN" altLang="zh-CN" sz="2400" b="1">
                <a:latin typeface="Times New Roman" pitchFamily="18" charset="0"/>
              </a:rPr>
              <a:t>若电网电压波动±10％， </a:t>
            </a:r>
            <a:r>
              <a:rPr kumimoji="1" lang="en-US" altLang="zh-CN" sz="2400" b="1" i="1">
                <a:latin typeface="Times New Roman" pitchFamily="18" charset="0"/>
              </a:rPr>
              <a:t>U</a:t>
            </a:r>
            <a:r>
              <a:rPr kumimoji="1" lang="en-US" altLang="zh-CN" sz="2400" b="1" baseline="-25000">
                <a:latin typeface="Times New Roman" pitchFamily="18" charset="0"/>
              </a:rPr>
              <a:t>I</a:t>
            </a:r>
            <a:r>
              <a:rPr kumimoji="1" lang="zh-CN" altLang="en-US" sz="2400" b="1">
                <a:latin typeface="Times New Roman" pitchFamily="18" charset="0"/>
              </a:rPr>
              <a:t>为</a:t>
            </a:r>
            <a:r>
              <a:rPr kumimoji="1" lang="en-US" altLang="zh-CN" sz="2400" b="1">
                <a:latin typeface="Times New Roman" pitchFamily="18" charset="0"/>
              </a:rPr>
              <a:t>28V </a:t>
            </a:r>
            <a:r>
              <a:rPr kumimoji="1" lang="zh-CN" altLang="en-US" sz="2400" b="1">
                <a:latin typeface="Times New Roman" pitchFamily="18" charset="0"/>
              </a:rPr>
              <a:t>，</a:t>
            </a:r>
            <a:r>
              <a:rPr kumimoji="1" lang="zh-CN"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为</a:t>
            </a:r>
            <a:r>
              <a:rPr kumimoji="1" lang="en-US" altLang="zh-CN" sz="2400" b="1">
                <a:latin typeface="Times New Roman" pitchFamily="18" charset="0"/>
              </a:rPr>
              <a:t>10V</a:t>
            </a:r>
            <a:r>
              <a:rPr kumimoji="1" lang="zh-CN" altLang="en-US" sz="2400" b="1">
                <a:latin typeface="Times New Roman" pitchFamily="18" charset="0"/>
              </a:rPr>
              <a:t>～</a:t>
            </a:r>
            <a:r>
              <a:rPr kumimoji="1" lang="en-US" altLang="zh-CN" sz="2400" b="1">
                <a:latin typeface="Times New Roman" pitchFamily="18" charset="0"/>
              </a:rPr>
              <a:t>20V </a:t>
            </a:r>
            <a:r>
              <a:rPr kumimoji="1" lang="zh-CN" altLang="en-US" sz="2400" b="1">
                <a:latin typeface="Times New Roman" pitchFamily="18" charset="0"/>
              </a:rPr>
              <a:t>；</a:t>
            </a:r>
            <a:r>
              <a:rPr kumimoji="1" lang="zh-CN" altLang="zh-CN" sz="2400" b="1">
                <a:latin typeface="Times New Roman" pitchFamily="18" charset="0"/>
              </a:rPr>
              <a:t>晶体管的电流放大系数为50，</a:t>
            </a:r>
            <a:r>
              <a:rPr kumimoji="1" lang="en-US" altLang="zh-CN" sz="2400" b="1" i="1">
                <a:latin typeface="Times New Roman" pitchFamily="18" charset="0"/>
              </a:rPr>
              <a:t>P</a:t>
            </a:r>
            <a:r>
              <a:rPr kumimoji="1" lang="en-US" altLang="zh-CN" sz="2400" b="1" baseline="-25000">
                <a:latin typeface="Times New Roman" pitchFamily="18" charset="0"/>
              </a:rPr>
              <a:t>CM</a:t>
            </a:r>
            <a:r>
              <a:rPr kumimoji="1" lang="zh-CN" altLang="en-US" sz="2400" b="1">
                <a:latin typeface="Times New Roman" pitchFamily="18" charset="0"/>
              </a:rPr>
              <a:t>＝</a:t>
            </a:r>
            <a:r>
              <a:rPr kumimoji="1" lang="en-US" altLang="zh-CN" sz="2400" b="1">
                <a:latin typeface="Times New Roman" pitchFamily="18" charset="0"/>
              </a:rPr>
              <a:t>5W</a:t>
            </a:r>
            <a:r>
              <a:rPr kumimoji="1" lang="zh-CN" altLang="en-US" sz="2400" b="1">
                <a:latin typeface="Times New Roman" pitchFamily="18" charset="0"/>
              </a:rPr>
              <a:t>，</a:t>
            </a:r>
            <a:r>
              <a:rPr kumimoji="1" lang="en-US" altLang="zh-CN" sz="2400" b="1" i="1">
                <a:latin typeface="Times New Roman" pitchFamily="18" charset="0"/>
              </a:rPr>
              <a:t>I</a:t>
            </a:r>
            <a:r>
              <a:rPr kumimoji="1" lang="en-US" altLang="zh-CN" sz="2400" b="1" baseline="-25000">
                <a:latin typeface="Times New Roman" pitchFamily="18" charset="0"/>
              </a:rPr>
              <a:t>CM</a:t>
            </a:r>
            <a:r>
              <a:rPr kumimoji="1" lang="zh-CN" altLang="en-US" sz="2400" b="1">
                <a:latin typeface="Times New Roman" pitchFamily="18" charset="0"/>
              </a:rPr>
              <a:t>＝</a:t>
            </a:r>
            <a:r>
              <a:rPr kumimoji="1" lang="en-US" altLang="zh-CN" sz="2400" b="1">
                <a:latin typeface="Times New Roman" pitchFamily="18" charset="0"/>
              </a:rPr>
              <a:t>1A</a:t>
            </a:r>
            <a:r>
              <a:rPr kumimoji="1" lang="zh-CN" altLang="en-US" sz="2400" b="1">
                <a:latin typeface="Times New Roman" pitchFamily="18" charset="0"/>
              </a:rPr>
              <a:t>；</a:t>
            </a:r>
            <a:r>
              <a:rPr kumimoji="1" lang="zh-CN" altLang="zh-CN" sz="2400" b="1">
                <a:latin typeface="Times New Roman" pitchFamily="18" charset="0"/>
              </a:rPr>
              <a:t>集成运放最大输出电流为10</a:t>
            </a:r>
            <a:r>
              <a:rPr kumimoji="1" lang="en-US" altLang="zh-CN" sz="2400" b="1">
                <a:latin typeface="Times New Roman" pitchFamily="18" charset="0"/>
              </a:rPr>
              <a:t>mA</a:t>
            </a:r>
            <a:r>
              <a:rPr kumimoji="1" lang="zh-CN" altLang="en-US" sz="2400" b="1">
                <a:latin typeface="Times New Roman" pitchFamily="18" charset="0"/>
              </a:rPr>
              <a:t>，</a:t>
            </a:r>
            <a:r>
              <a:rPr kumimoji="1" lang="zh-CN" altLang="zh-CN" sz="2400" b="1">
                <a:latin typeface="Times New Roman" pitchFamily="18" charset="0"/>
              </a:rPr>
              <a:t>则最大负载电流约为多少？</a:t>
            </a:r>
            <a:endParaRPr kumimoji="1" lang="zh-CN" altLang="en-US" sz="2400" b="1">
              <a:latin typeface="Times New Roman" pitchFamily="18" charset="0"/>
            </a:endParaRPr>
          </a:p>
        </p:txBody>
      </p:sp>
      <p:sp>
        <p:nvSpPr>
          <p:cNvPr id="56325" name="Text Box 5"/>
          <p:cNvSpPr txBox="1">
            <a:spLocks noChangeArrowheads="1"/>
          </p:cNvSpPr>
          <p:nvPr/>
        </p:nvSpPr>
        <p:spPr bwMode="auto">
          <a:xfrm>
            <a:off x="4722813" y="1336675"/>
            <a:ext cx="3962400" cy="2720975"/>
          </a:xfrm>
          <a:prstGeom prst="rect">
            <a:avLst/>
          </a:prstGeom>
          <a:noFill/>
          <a:ln w="9525">
            <a:noFill/>
            <a:miter lim="800000"/>
            <a:headEnd/>
            <a:tailEnd/>
          </a:ln>
          <a:effectLst/>
        </p:spPr>
        <p:txBody>
          <a:bodyPr>
            <a:spAutoFit/>
          </a:bodyPr>
          <a:lstStyle/>
          <a:p>
            <a:pPr>
              <a:lnSpc>
                <a:spcPct val="120000"/>
              </a:lnSpc>
            </a:pPr>
            <a:r>
              <a:rPr kumimoji="1" lang="en-US" altLang="zh-CN" sz="2400" b="1">
                <a:latin typeface="Times New Roman" pitchFamily="18" charset="0"/>
              </a:rPr>
              <a:t>1.  </a:t>
            </a:r>
            <a:r>
              <a:rPr kumimoji="1" lang="zh-CN" altLang="en-US" sz="2400" b="1">
                <a:latin typeface="Times New Roman" pitchFamily="18" charset="0"/>
              </a:rPr>
              <a:t>若</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为</a:t>
            </a:r>
            <a:r>
              <a:rPr kumimoji="1" lang="en-US" altLang="zh-CN" sz="2400" b="1">
                <a:latin typeface="Times New Roman" pitchFamily="18" charset="0"/>
              </a:rPr>
              <a:t>10V</a:t>
            </a:r>
            <a:r>
              <a:rPr kumimoji="1" lang="zh-CN" altLang="en-US" sz="2400" b="1">
                <a:latin typeface="Times New Roman" pitchFamily="18" charset="0"/>
              </a:rPr>
              <a:t>～</a:t>
            </a:r>
            <a:r>
              <a:rPr kumimoji="1" lang="en-US" altLang="zh-CN" sz="2400" b="1">
                <a:latin typeface="Times New Roman" pitchFamily="18" charset="0"/>
              </a:rPr>
              <a:t>20V</a:t>
            </a:r>
            <a:r>
              <a:rPr kumimoji="1" lang="zh-CN" altLang="en-US" sz="2400" b="1">
                <a:latin typeface="Times New Roman" pitchFamily="18" charset="0"/>
              </a:rPr>
              <a:t>，</a:t>
            </a:r>
            <a:r>
              <a:rPr kumimoji="1" lang="en-US" altLang="zh-CN" sz="2400" b="1" i="1">
                <a:latin typeface="Times New Roman" pitchFamily="18" charset="0"/>
              </a:rPr>
              <a:t>R</a:t>
            </a:r>
            <a:r>
              <a:rPr kumimoji="1" lang="en-US" altLang="zh-CN" sz="2400" b="1" baseline="-25000">
                <a:latin typeface="Times New Roman" pitchFamily="18" charset="0"/>
              </a:rPr>
              <a:t>1</a:t>
            </a:r>
            <a:r>
              <a:rPr kumimoji="1" lang="zh-CN" altLang="en-US" sz="2400" b="1">
                <a:latin typeface="Times New Roman" pitchFamily="18" charset="0"/>
              </a:rPr>
              <a:t>＝</a:t>
            </a:r>
            <a:r>
              <a:rPr kumimoji="1" lang="en-US" altLang="zh-CN" sz="2400" b="1" i="1">
                <a:latin typeface="Times New Roman" pitchFamily="18" charset="0"/>
              </a:rPr>
              <a:t>R</a:t>
            </a:r>
            <a:r>
              <a:rPr kumimoji="1" lang="en-US" altLang="zh-CN" sz="2400" b="1" baseline="-25000">
                <a:latin typeface="Times New Roman" pitchFamily="18" charset="0"/>
              </a:rPr>
              <a:t>3</a:t>
            </a:r>
            <a:r>
              <a:rPr kumimoji="1" lang="zh-CN" altLang="en-US" sz="2400" b="1">
                <a:latin typeface="Times New Roman" pitchFamily="18" charset="0"/>
              </a:rPr>
              <a:t>＝</a:t>
            </a:r>
            <a:r>
              <a:rPr kumimoji="1" lang="en-US" altLang="zh-CN" sz="2400" b="1">
                <a:latin typeface="Times New Roman" pitchFamily="18" charset="0"/>
              </a:rPr>
              <a:t>1kΩ</a:t>
            </a:r>
            <a:r>
              <a:rPr kumimoji="1" lang="zh-CN" altLang="en-US" sz="2400" b="1">
                <a:latin typeface="Times New Roman" pitchFamily="18" charset="0"/>
              </a:rPr>
              <a:t>，</a:t>
            </a:r>
            <a:r>
              <a:rPr kumimoji="1" lang="zh-CN" altLang="zh-CN" sz="2400" b="1">
                <a:latin typeface="Times New Roman" pitchFamily="18" charset="0"/>
              </a:rPr>
              <a:t>则</a:t>
            </a:r>
            <a:r>
              <a:rPr kumimoji="1" lang="en-US" altLang="zh-CN" sz="2400" b="1" i="1">
                <a:latin typeface="Times New Roman" pitchFamily="18" charset="0"/>
              </a:rPr>
              <a:t>R</a:t>
            </a:r>
            <a:r>
              <a:rPr kumimoji="1" lang="en-US" altLang="zh-CN" sz="2400" b="1" baseline="-25000">
                <a:latin typeface="Times New Roman" pitchFamily="18" charset="0"/>
              </a:rPr>
              <a:t>3</a:t>
            </a:r>
            <a:r>
              <a:rPr kumimoji="1" lang="zh-CN" altLang="zh-CN" sz="2400" b="1">
                <a:latin typeface="Times New Roman" pitchFamily="18" charset="0"/>
              </a:rPr>
              <a:t>和</a:t>
            </a:r>
            <a:r>
              <a:rPr kumimoji="1" lang="en-US" altLang="zh-CN" sz="2400" b="1" i="1">
                <a:latin typeface="Times New Roman" pitchFamily="18" charset="0"/>
              </a:rPr>
              <a:t>U</a:t>
            </a:r>
            <a:r>
              <a:rPr kumimoji="1" lang="en-US" altLang="zh-CN" sz="2400" b="1" baseline="-25000">
                <a:latin typeface="Times New Roman" pitchFamily="18" charset="0"/>
              </a:rPr>
              <a:t>Z</a:t>
            </a:r>
            <a:r>
              <a:rPr kumimoji="1" lang="zh-CN" altLang="zh-CN" sz="2400" b="1">
                <a:latin typeface="Times New Roman" pitchFamily="18" charset="0"/>
              </a:rPr>
              <a:t>各为多少？</a:t>
            </a:r>
            <a:endParaRPr kumimoji="1" lang="zh-CN" altLang="en-US" sz="2400" b="1">
              <a:latin typeface="Times New Roman" pitchFamily="18" charset="0"/>
            </a:endParaRPr>
          </a:p>
          <a:p>
            <a:pPr>
              <a:lnSpc>
                <a:spcPct val="120000"/>
              </a:lnSpc>
            </a:pPr>
            <a:r>
              <a:rPr kumimoji="1" lang="zh-CN" altLang="zh-CN" sz="2400" b="1">
                <a:latin typeface="Times New Roman" pitchFamily="18" charset="0"/>
              </a:rPr>
              <a:t>2</a:t>
            </a:r>
            <a:r>
              <a:rPr kumimoji="1" lang="en-US" altLang="zh-CN" sz="2400" b="1">
                <a:latin typeface="Times New Roman" pitchFamily="18" charset="0"/>
              </a:rPr>
              <a:t>.  </a:t>
            </a:r>
            <a:r>
              <a:rPr kumimoji="1" lang="zh-CN" altLang="zh-CN" sz="2400" b="1">
                <a:latin typeface="Times New Roman" pitchFamily="18" charset="0"/>
              </a:rPr>
              <a:t>若电网电压波动±10％，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为</a:t>
            </a:r>
            <a:r>
              <a:rPr kumimoji="1" lang="en-US" altLang="zh-CN" sz="2400" b="1">
                <a:latin typeface="Times New Roman" pitchFamily="18" charset="0"/>
              </a:rPr>
              <a:t>10V</a:t>
            </a:r>
            <a:r>
              <a:rPr kumimoji="1" lang="zh-CN" altLang="en-US" sz="2400" b="1">
                <a:latin typeface="Times New Roman" pitchFamily="18" charset="0"/>
              </a:rPr>
              <a:t>～</a:t>
            </a:r>
            <a:r>
              <a:rPr kumimoji="1" lang="en-US" altLang="zh-CN" sz="2400" b="1">
                <a:latin typeface="Times New Roman" pitchFamily="18" charset="0"/>
              </a:rPr>
              <a:t>20V</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CES</a:t>
            </a:r>
            <a:r>
              <a:rPr kumimoji="1" lang="zh-CN" altLang="en-US" sz="2400" b="1">
                <a:latin typeface="Times New Roman" pitchFamily="18" charset="0"/>
              </a:rPr>
              <a:t>＝</a:t>
            </a:r>
            <a:r>
              <a:rPr kumimoji="1" lang="en-US" altLang="zh-CN" sz="2400" b="1">
                <a:latin typeface="Times New Roman" pitchFamily="18" charset="0"/>
              </a:rPr>
              <a:t>3V</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I</a:t>
            </a:r>
            <a:r>
              <a:rPr kumimoji="1" lang="zh-CN" altLang="zh-CN" sz="2400" b="1">
                <a:latin typeface="Times New Roman" pitchFamily="18" charset="0"/>
              </a:rPr>
              <a:t>至少选取多少伏？</a:t>
            </a:r>
            <a:endParaRPr kumimoji="1" lang="zh-CN" altLang="en-US" sz="2400" b="1">
              <a:latin typeface="Times New Roman" pitchFamily="18" charset="0"/>
            </a:endParaRPr>
          </a:p>
        </p:txBody>
      </p:sp>
      <p:sp>
        <p:nvSpPr>
          <p:cNvPr id="56327" name="Text Box 7"/>
          <p:cNvSpPr txBox="1">
            <a:spLocks noChangeArrowheads="1"/>
          </p:cNvSpPr>
          <p:nvPr/>
        </p:nvSpPr>
        <p:spPr bwMode="auto">
          <a:xfrm>
            <a:off x="682625" y="5478463"/>
            <a:ext cx="7775575" cy="831850"/>
          </a:xfrm>
          <a:prstGeom prst="rect">
            <a:avLst/>
          </a:prstGeom>
          <a:solidFill>
            <a:srgbClr val="FFFFCC"/>
          </a:solidFill>
          <a:ln w="9525">
            <a:solidFill>
              <a:srgbClr val="FF0000"/>
            </a:solidFill>
            <a:miter lim="800000"/>
            <a:headEnd/>
            <a:tailEnd/>
          </a:ln>
          <a:effectLst/>
        </p:spPr>
        <p:txBody>
          <a:bodyPr>
            <a:spAutoFit/>
          </a:bodyPr>
          <a:lstStyle/>
          <a:p>
            <a:pPr>
              <a:spcBef>
                <a:spcPct val="50000"/>
              </a:spcBef>
            </a:pPr>
            <a:r>
              <a:rPr kumimoji="1" lang="en-US" altLang="zh-CN" sz="2400">
                <a:latin typeface="Times New Roman" pitchFamily="18" charset="0"/>
              </a:rPr>
              <a:t>    </a:t>
            </a:r>
            <a:r>
              <a:rPr kumimoji="1" lang="zh-CN" altLang="en-US" sz="2400" b="1">
                <a:latin typeface="Times New Roman" pitchFamily="18" charset="0"/>
              </a:rPr>
              <a:t>应取几个极限值求出的负载电流最大值中最小的那个作为电源的性能指标</a:t>
            </a:r>
            <a:r>
              <a:rPr kumimoji="1" lang="en-US" altLang="zh-CN" sz="2400" b="1">
                <a:latin typeface="Times New Roman" pitchFamily="18" charset="0"/>
              </a:rPr>
              <a:t>——</a:t>
            </a:r>
            <a:r>
              <a:rPr kumimoji="1" lang="zh-CN" altLang="en-US" sz="2400" b="1">
                <a:latin typeface="Times New Roman" pitchFamily="18" charset="0"/>
              </a:rPr>
              <a:t>最大负载电流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5">
                                            <p:txEl>
                                              <p:pRg st="0" end="0"/>
                                            </p:txEl>
                                          </p:spTgt>
                                        </p:tgtEl>
                                        <p:attrNameLst>
                                          <p:attrName>style.visibility</p:attrName>
                                        </p:attrNameLst>
                                      </p:cBhvr>
                                      <p:to>
                                        <p:strVal val="visible"/>
                                      </p:to>
                                    </p:set>
                                    <p:animEffect transition="in" filter="wipe(left)">
                                      <p:cBhvr>
                                        <p:cTn id="7" dur="500"/>
                                        <p:tgtEl>
                                          <p:spTgt spid="563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5">
                                            <p:txEl>
                                              <p:pRg st="1" end="1"/>
                                            </p:txEl>
                                          </p:spTgt>
                                        </p:tgtEl>
                                        <p:attrNameLst>
                                          <p:attrName>style.visibility</p:attrName>
                                        </p:attrNameLst>
                                      </p:cBhvr>
                                      <p:to>
                                        <p:strVal val="visible"/>
                                      </p:to>
                                    </p:set>
                                    <p:animEffect transition="in" filter="wipe(left)">
                                      <p:cBhvr>
                                        <p:cTn id="12" dur="500"/>
                                        <p:tgtEl>
                                          <p:spTgt spid="563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4">
                                            <p:txEl>
                                              <p:pRg st="0" end="0"/>
                                            </p:txEl>
                                          </p:spTgt>
                                        </p:tgtEl>
                                        <p:attrNameLst>
                                          <p:attrName>style.visibility</p:attrName>
                                        </p:attrNameLst>
                                      </p:cBhvr>
                                      <p:to>
                                        <p:strVal val="visible"/>
                                      </p:to>
                                    </p:set>
                                    <p:animEffect transition="in" filter="wipe(left)">
                                      <p:cBhvr>
                                        <p:cTn id="17" dur="500"/>
                                        <p:tgtEl>
                                          <p:spTgt spid="5632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327"/>
                                        </p:tgtEl>
                                        <p:attrNameLst>
                                          <p:attrName>style.visibility</p:attrName>
                                        </p:attrNameLst>
                                      </p:cBhvr>
                                      <p:to>
                                        <p:strVal val="visible"/>
                                      </p:to>
                                    </p:set>
                                    <p:animEffect transition="in" filter="wipe(left)">
                                      <p:cBhvr>
                                        <p:cTn id="22" dur="500"/>
                                        <p:tgtEl>
                                          <p:spTgt spid="56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build="p" autoUpdateAnimBg="0"/>
      <p:bldP spid="56325" grpId="0" build="p" autoUpdateAnimBg="0"/>
      <p:bldP spid="563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79388" y="836613"/>
            <a:ext cx="7162800" cy="457200"/>
          </a:xfrm>
        </p:spPr>
        <p:txBody>
          <a:bodyPr/>
          <a:lstStyle/>
          <a:p>
            <a:pPr algn="l"/>
            <a:r>
              <a:rPr lang="zh-CN" altLang="en-US" sz="3200">
                <a:solidFill>
                  <a:schemeClr val="tx1"/>
                </a:solidFill>
                <a:ea typeface="华文行楷" pitchFamily="2" charset="-122"/>
              </a:rPr>
              <a:t>讨论二</a:t>
            </a:r>
            <a:r>
              <a:rPr lang="zh-CN" altLang="en-US" sz="2400" b="1">
                <a:solidFill>
                  <a:schemeClr val="tx1"/>
                </a:solidFill>
              </a:rPr>
              <a:t>：关于实用串联型稳压电源的讨论</a:t>
            </a:r>
          </a:p>
        </p:txBody>
      </p:sp>
      <p:graphicFrame>
        <p:nvGraphicFramePr>
          <p:cNvPr id="58371" name="Object 3"/>
          <p:cNvGraphicFramePr>
            <a:graphicFrameLocks noChangeAspect="1"/>
          </p:cNvGraphicFramePr>
          <p:nvPr/>
        </p:nvGraphicFramePr>
        <p:xfrm>
          <a:off x="7258050" y="3089275"/>
          <a:ext cx="1371600" cy="763588"/>
        </p:xfrm>
        <a:graphic>
          <a:graphicData uri="http://schemas.openxmlformats.org/presentationml/2006/ole">
            <mc:AlternateContent xmlns:mc="http://schemas.openxmlformats.org/markup-compatibility/2006">
              <mc:Choice xmlns:v="urn:schemas-microsoft-com:vml" Requires="v">
                <p:oleObj spid="_x0000_s179208" name="公式" r:id="rId4" imgW="774360" imgH="431640" progId="Equation.3">
                  <p:embed/>
                </p:oleObj>
              </mc:Choice>
              <mc:Fallback>
                <p:oleObj name="公式" r:id="rId4" imgW="774360" imgH="431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8050" y="3089275"/>
                        <a:ext cx="1371600" cy="763588"/>
                      </a:xfrm>
                      <a:prstGeom prst="rect">
                        <a:avLst/>
                      </a:prstGeom>
                      <a:solidFill>
                        <a:srgbClr val="FFFFCC"/>
                      </a:solidFill>
                      <a:ln w="19050">
                        <a:solidFill>
                          <a:srgbClr val="FF3300"/>
                        </a:solidFill>
                        <a:miter lim="800000"/>
                        <a:headEnd/>
                        <a:tailEnd/>
                      </a:ln>
                    </p:spPr>
                  </p:pic>
                </p:oleObj>
              </mc:Fallback>
            </mc:AlternateContent>
          </a:graphicData>
        </a:graphic>
      </p:graphicFrame>
      <p:graphicFrame>
        <p:nvGraphicFramePr>
          <p:cNvPr id="58372" name="Object 4"/>
          <p:cNvGraphicFramePr>
            <a:graphicFrameLocks noChangeAspect="1"/>
          </p:cNvGraphicFramePr>
          <p:nvPr/>
        </p:nvGraphicFramePr>
        <p:xfrm>
          <a:off x="323850" y="1412875"/>
          <a:ext cx="6781800" cy="2743200"/>
        </p:xfrm>
        <a:graphic>
          <a:graphicData uri="http://schemas.openxmlformats.org/presentationml/2006/ole">
            <mc:AlternateContent xmlns:mc="http://schemas.openxmlformats.org/markup-compatibility/2006">
              <mc:Choice xmlns:v="urn:schemas-microsoft-com:vml" Requires="v">
                <p:oleObj spid="_x0000_s179209" name="Photo Editor 照片" r:id="rId6" imgW="23409524" imgH="9171429" progId="MSPhotoEd.3">
                  <p:embed/>
                </p:oleObj>
              </mc:Choice>
              <mc:Fallback>
                <p:oleObj name="Photo Editor 照片" r:id="rId6" imgW="23409524" imgH="9171429" progId="MSPhotoEd.3">
                  <p:embed/>
                  <p:pic>
                    <p:nvPicPr>
                      <p:cNvPr id="0" name="Picture 3"/>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b="-3297"/>
                      <a:stretch>
                        <a:fillRect/>
                      </a:stretch>
                    </p:blipFill>
                    <p:spPr bwMode="auto">
                      <a:xfrm>
                        <a:off x="323850" y="1412875"/>
                        <a:ext cx="6781800" cy="2743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3" name="Text Box 5"/>
          <p:cNvSpPr txBox="1">
            <a:spLocks noChangeArrowheads="1"/>
          </p:cNvSpPr>
          <p:nvPr/>
        </p:nvSpPr>
        <p:spPr bwMode="auto">
          <a:xfrm>
            <a:off x="781050" y="4156075"/>
            <a:ext cx="8077200" cy="2282825"/>
          </a:xfrm>
          <a:prstGeom prst="rect">
            <a:avLst/>
          </a:prstGeom>
          <a:noFill/>
          <a:ln w="9525">
            <a:noFill/>
            <a:miter lim="800000"/>
            <a:headEnd/>
            <a:tailEnd/>
          </a:ln>
          <a:effectLst/>
        </p:spPr>
        <p:txBody>
          <a:bodyPr>
            <a:spAutoFit/>
          </a:bodyPr>
          <a:lstStyle/>
          <a:p>
            <a:pPr>
              <a:lnSpc>
                <a:spcPct val="120000"/>
              </a:lnSpc>
            </a:pPr>
            <a:r>
              <a:rPr kumimoji="1" lang="en-US" altLang="zh-CN" sz="2400" b="1">
                <a:latin typeface="Times New Roman" pitchFamily="18" charset="0"/>
              </a:rPr>
              <a:t>1.  </a:t>
            </a:r>
            <a:r>
              <a:rPr kumimoji="1" lang="zh-CN" altLang="en-US" sz="2400" b="1">
                <a:latin typeface="Times New Roman" pitchFamily="18" charset="0"/>
              </a:rPr>
              <a:t>标出集成运放的同相输入端和反相输入端；</a:t>
            </a:r>
          </a:p>
          <a:p>
            <a:pPr>
              <a:lnSpc>
                <a:spcPct val="120000"/>
              </a:lnSpc>
            </a:pPr>
            <a:r>
              <a:rPr kumimoji="1" lang="en-US" altLang="zh-CN" sz="2400" b="1">
                <a:latin typeface="Times New Roman" pitchFamily="18" charset="0"/>
              </a:rPr>
              <a:t>2.  </a:t>
            </a:r>
            <a:r>
              <a:rPr kumimoji="1" lang="zh-CN" altLang="en-US" sz="2400" b="1">
                <a:latin typeface="Times New Roman" pitchFamily="18" charset="0"/>
              </a:rPr>
              <a:t>电路由哪些部分组成？</a:t>
            </a:r>
          </a:p>
          <a:p>
            <a:pPr>
              <a:lnSpc>
                <a:spcPct val="120000"/>
              </a:lnSpc>
            </a:pPr>
            <a:r>
              <a:rPr kumimoji="1" lang="en-US" altLang="zh-CN" sz="2400" b="1">
                <a:latin typeface="Times New Roman" pitchFamily="18" charset="0"/>
              </a:rPr>
              <a:t>3.  </a:t>
            </a:r>
            <a:r>
              <a:rPr kumimoji="1" lang="en-US" altLang="zh-CN" sz="2400" b="1" i="1">
                <a:latin typeface="Times New Roman" pitchFamily="18" charset="0"/>
              </a:rPr>
              <a:t>U</a:t>
            </a:r>
            <a:r>
              <a:rPr kumimoji="1" lang="en-US" altLang="zh-CN" sz="2400" b="1" baseline="-25000">
                <a:latin typeface="Times New Roman" pitchFamily="18" charset="0"/>
              </a:rPr>
              <a:t>I</a:t>
            </a:r>
            <a:r>
              <a:rPr kumimoji="1" lang="zh-CN" altLang="en-US" sz="2400" b="1">
                <a:latin typeface="Times New Roman" pitchFamily="18" charset="0"/>
              </a:rPr>
              <a:t>＝</a:t>
            </a:r>
            <a:r>
              <a:rPr kumimoji="1" lang="en-US" altLang="zh-CN" sz="2400" b="1">
                <a:latin typeface="Times New Roman" pitchFamily="18" charset="0"/>
              </a:rPr>
              <a:t>21V</a:t>
            </a:r>
            <a:r>
              <a:rPr kumimoji="1" lang="zh-CN" altLang="en-US" sz="2400" b="1">
                <a:latin typeface="Times New Roman" pitchFamily="18" charset="0"/>
              </a:rPr>
              <a:t>，</a:t>
            </a:r>
            <a:r>
              <a:rPr kumimoji="1" lang="en-US" altLang="zh-CN" sz="2400" b="1" i="1">
                <a:latin typeface="Times New Roman" pitchFamily="18" charset="0"/>
              </a:rPr>
              <a:t>R</a:t>
            </a:r>
            <a:r>
              <a:rPr kumimoji="1" lang="en-US" altLang="zh-CN" sz="2400" b="1" baseline="-25000">
                <a:latin typeface="Times New Roman" pitchFamily="18" charset="0"/>
              </a:rPr>
              <a:t>1</a:t>
            </a:r>
            <a:r>
              <a:rPr kumimoji="1" lang="zh-CN" altLang="en-US"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2</a:t>
            </a:r>
            <a:r>
              <a:rPr kumimoji="1" lang="zh-CN" altLang="en-US"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3</a:t>
            </a:r>
            <a:r>
              <a:rPr kumimoji="1" lang="zh-CN" altLang="en-US" sz="2400" b="1">
                <a:latin typeface="Times New Roman" pitchFamily="18" charset="0"/>
              </a:rPr>
              <a:t>＝</a:t>
            </a:r>
            <a:r>
              <a:rPr kumimoji="1" lang="en-US" altLang="zh-CN" sz="2400" b="1">
                <a:latin typeface="Times New Roman" pitchFamily="18" charset="0"/>
              </a:rPr>
              <a:t>300Ω</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Z</a:t>
            </a:r>
            <a:r>
              <a:rPr kumimoji="1" lang="zh-CN" altLang="en-US" sz="2400" b="1">
                <a:latin typeface="Times New Roman" pitchFamily="18" charset="0"/>
              </a:rPr>
              <a:t>＝</a:t>
            </a:r>
            <a:r>
              <a:rPr kumimoji="1" lang="en-US" altLang="zh-CN" sz="2400" b="1">
                <a:latin typeface="Times New Roman" pitchFamily="18" charset="0"/>
              </a:rPr>
              <a:t>6V</a:t>
            </a:r>
            <a:r>
              <a:rPr kumimoji="1" lang="zh-CN" altLang="en-US"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CES</a:t>
            </a:r>
            <a:r>
              <a:rPr kumimoji="1" lang="zh-CN" altLang="en-US" sz="2400" b="1">
                <a:latin typeface="Times New Roman" pitchFamily="18" charset="0"/>
              </a:rPr>
              <a:t>＝</a:t>
            </a:r>
            <a:r>
              <a:rPr kumimoji="1" lang="en-US" altLang="zh-CN" sz="2400" b="1">
                <a:latin typeface="Times New Roman" pitchFamily="18" charset="0"/>
              </a:rPr>
              <a:t>3V</a:t>
            </a:r>
            <a:r>
              <a:rPr kumimoji="1" lang="zh-CN" altLang="en-US"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a:t>
            </a:r>
          </a:p>
          <a:p>
            <a:pPr>
              <a:lnSpc>
                <a:spcPct val="120000"/>
              </a:lnSpc>
            </a:pPr>
            <a:r>
              <a:rPr kumimoji="1" lang="en-US" altLang="zh-CN" sz="2400" b="1">
                <a:latin typeface="Times New Roman" pitchFamily="18" charset="0"/>
              </a:rPr>
              <a:t>4.  </a:t>
            </a:r>
            <a:r>
              <a:rPr kumimoji="1" lang="zh-CN" altLang="en-US" sz="2400" b="1">
                <a:latin typeface="Times New Roman" pitchFamily="18" charset="0"/>
              </a:rPr>
              <a:t>如何选取</a:t>
            </a:r>
            <a:r>
              <a:rPr kumimoji="1" lang="en-US" altLang="zh-CN" sz="2400" b="1" i="1">
                <a:latin typeface="Times New Roman" pitchFamily="18" charset="0"/>
              </a:rPr>
              <a:t>R</a:t>
            </a:r>
            <a:r>
              <a:rPr kumimoji="1" lang="en-US" altLang="zh-CN" sz="2400" b="1">
                <a:latin typeface="Times New Roman" pitchFamily="18" charset="0"/>
              </a:rPr>
              <a:t>’</a:t>
            </a:r>
            <a:r>
              <a:rPr kumimoji="1" lang="zh-CN" altLang="zh-CN" sz="2400" b="1">
                <a:latin typeface="Times New Roman" pitchFamily="18" charset="0"/>
              </a:rPr>
              <a:t>和</a:t>
            </a:r>
            <a:r>
              <a:rPr kumimoji="1" lang="en-US" altLang="zh-CN" sz="2400" b="1" i="1">
                <a:latin typeface="Times New Roman" pitchFamily="18" charset="0"/>
              </a:rPr>
              <a:t>R</a:t>
            </a:r>
            <a:r>
              <a:rPr kumimoji="1" lang="zh-CN" altLang="en-US" sz="2400" b="1">
                <a:latin typeface="Times New Roman" pitchFamily="18" charset="0"/>
              </a:rPr>
              <a:t>？</a:t>
            </a:r>
          </a:p>
        </p:txBody>
      </p:sp>
      <p:grpSp>
        <p:nvGrpSpPr>
          <p:cNvPr id="2" name="Group 6"/>
          <p:cNvGrpSpPr>
            <a:grpSpLocks/>
          </p:cNvGrpSpPr>
          <p:nvPr/>
        </p:nvGrpSpPr>
        <p:grpSpPr bwMode="auto">
          <a:xfrm>
            <a:off x="4591050" y="1524000"/>
            <a:ext cx="4267200" cy="1447800"/>
            <a:chOff x="2880" y="838"/>
            <a:chExt cx="2688" cy="912"/>
          </a:xfrm>
        </p:grpSpPr>
        <p:sp>
          <p:nvSpPr>
            <p:cNvPr id="58375" name="AutoShape 7"/>
            <p:cNvSpPr>
              <a:spLocks/>
            </p:cNvSpPr>
            <p:nvPr/>
          </p:nvSpPr>
          <p:spPr bwMode="auto">
            <a:xfrm>
              <a:off x="4560" y="1296"/>
              <a:ext cx="1008" cy="454"/>
            </a:xfrm>
            <a:prstGeom prst="borderCallout1">
              <a:avLst>
                <a:gd name="adj1" fmla="val 16069"/>
                <a:gd name="adj2" fmla="val -4764"/>
                <a:gd name="adj3" fmla="val -2903"/>
                <a:gd name="adj4" fmla="val -98315"/>
              </a:avLst>
            </a:prstGeom>
            <a:solidFill>
              <a:srgbClr val="FFFFCC"/>
            </a:solidFill>
            <a:ln w="19050">
              <a:solidFill>
                <a:srgbClr val="FF3300"/>
              </a:solidFill>
              <a:miter lim="800000"/>
              <a:headEnd/>
              <a:tailEnd/>
            </a:ln>
            <a:effectLst/>
          </p:spPr>
          <p:txBody>
            <a:bodyPr>
              <a:spAutoFit/>
            </a:bodyPr>
            <a:lstStyle/>
            <a:p>
              <a:r>
                <a:rPr kumimoji="1" lang="zh-CN" altLang="en-US" sz="2000" b="1">
                  <a:solidFill>
                    <a:srgbClr val="000000"/>
                  </a:solidFill>
                  <a:latin typeface="Times New Roman" pitchFamily="18" charset="0"/>
                </a:rPr>
                <a:t>限流型过流保护电路</a:t>
              </a:r>
              <a:endParaRPr kumimoji="1" lang="zh-CN" altLang="en-US" sz="2400" b="1">
                <a:solidFill>
                  <a:srgbClr val="000000"/>
                </a:solidFill>
                <a:latin typeface="Times New Roman" pitchFamily="18" charset="0"/>
              </a:endParaRPr>
            </a:p>
          </p:txBody>
        </p:sp>
        <p:sp>
          <p:nvSpPr>
            <p:cNvPr id="58376" name="Rectangle 8"/>
            <p:cNvSpPr>
              <a:spLocks noChangeArrowheads="1"/>
            </p:cNvSpPr>
            <p:nvPr/>
          </p:nvSpPr>
          <p:spPr bwMode="auto">
            <a:xfrm>
              <a:off x="2880" y="838"/>
              <a:ext cx="672" cy="624"/>
            </a:xfrm>
            <a:prstGeom prst="rect">
              <a:avLst/>
            </a:prstGeom>
            <a:solidFill>
              <a:srgbClr val="FFFF66">
                <a:alpha val="50000"/>
              </a:srgbClr>
            </a:solidFill>
            <a:ln w="9525">
              <a:noFill/>
              <a:miter lim="800000"/>
              <a:headEnd/>
              <a:tailEnd/>
            </a:ln>
            <a:effectLst/>
          </p:spPr>
          <p:txBody>
            <a:bodyPr wrap="none" anchor="ctr"/>
            <a:lstStyle/>
            <a:p>
              <a:endParaRPr lang="zh-CN" altLang="en-US"/>
            </a:p>
          </p:txBody>
        </p:sp>
      </p:grpSp>
      <p:sp>
        <p:nvSpPr>
          <p:cNvPr id="58377" name="AutoShape 9"/>
          <p:cNvSpPr>
            <a:spLocks/>
          </p:cNvSpPr>
          <p:nvPr/>
        </p:nvSpPr>
        <p:spPr bwMode="auto">
          <a:xfrm>
            <a:off x="7258050" y="1336675"/>
            <a:ext cx="1371600" cy="762000"/>
          </a:xfrm>
          <a:prstGeom prst="borderCallout1">
            <a:avLst>
              <a:gd name="adj1" fmla="val 15000"/>
              <a:gd name="adj2" fmla="val -5556"/>
              <a:gd name="adj3" fmla="val 30000"/>
              <a:gd name="adj4" fmla="val -151042"/>
            </a:avLst>
          </a:prstGeom>
          <a:solidFill>
            <a:srgbClr val="FFFFCC"/>
          </a:solidFill>
          <a:ln w="19050">
            <a:solidFill>
              <a:srgbClr val="FF3300"/>
            </a:solidFill>
            <a:miter lim="800000"/>
            <a:headEnd/>
            <a:tailEnd/>
          </a:ln>
          <a:effectLst/>
        </p:spPr>
        <p:txBody>
          <a:bodyPr/>
          <a:lstStyle/>
          <a:p>
            <a:pPr algn="ctr"/>
            <a:r>
              <a:rPr kumimoji="1" lang="zh-CN" altLang="en-US" sz="2000" b="1">
                <a:latin typeface="Times New Roman" pitchFamily="18" charset="0"/>
              </a:rPr>
              <a:t>输出电流取样电阻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7"/>
                                        </p:tgtEl>
                                        <p:attrNameLst>
                                          <p:attrName>style.visibility</p:attrName>
                                        </p:attrNameLst>
                                      </p:cBhvr>
                                      <p:to>
                                        <p:strVal val="visible"/>
                                      </p:to>
                                    </p:set>
                                    <p:animEffect transition="in" filter="wipe(left)">
                                      <p:cBhvr>
                                        <p:cTn id="7" dur="500"/>
                                        <p:tgtEl>
                                          <p:spTgt spid="583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5837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8373">
                                            <p:txEl>
                                              <p:pRg st="0" end="0"/>
                                            </p:txEl>
                                          </p:spTgt>
                                        </p:tgtEl>
                                        <p:attrNameLst>
                                          <p:attrName>style.visibility</p:attrName>
                                        </p:attrNameLst>
                                      </p:cBhvr>
                                      <p:to>
                                        <p:strVal val="visible"/>
                                      </p:to>
                                    </p:set>
                                    <p:animEffect transition="in" filter="wipe(left)">
                                      <p:cBhvr>
                                        <p:cTn id="21" dur="500"/>
                                        <p:tgtEl>
                                          <p:spTgt spid="5837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8373">
                                            <p:txEl>
                                              <p:pRg st="1" end="1"/>
                                            </p:txEl>
                                          </p:spTgt>
                                        </p:tgtEl>
                                        <p:attrNameLst>
                                          <p:attrName>style.visibility</p:attrName>
                                        </p:attrNameLst>
                                      </p:cBhvr>
                                      <p:to>
                                        <p:strVal val="visible"/>
                                      </p:to>
                                    </p:set>
                                    <p:animEffect transition="in" filter="wipe(left)">
                                      <p:cBhvr>
                                        <p:cTn id="26" dur="500"/>
                                        <p:tgtEl>
                                          <p:spTgt spid="5837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8373">
                                            <p:txEl>
                                              <p:pRg st="2" end="2"/>
                                            </p:txEl>
                                          </p:spTgt>
                                        </p:tgtEl>
                                        <p:attrNameLst>
                                          <p:attrName>style.visibility</p:attrName>
                                        </p:attrNameLst>
                                      </p:cBhvr>
                                      <p:to>
                                        <p:strVal val="visible"/>
                                      </p:to>
                                    </p:set>
                                    <p:animEffect transition="in" filter="wipe(left)">
                                      <p:cBhvr>
                                        <p:cTn id="31" dur="500"/>
                                        <p:tgtEl>
                                          <p:spTgt spid="5837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8373">
                                            <p:txEl>
                                              <p:pRg st="3" end="3"/>
                                            </p:txEl>
                                          </p:spTgt>
                                        </p:tgtEl>
                                        <p:attrNameLst>
                                          <p:attrName>style.visibility</p:attrName>
                                        </p:attrNameLst>
                                      </p:cBhvr>
                                      <p:to>
                                        <p:strVal val="visible"/>
                                      </p:to>
                                    </p:set>
                                    <p:animEffect transition="in" filter="wipe(left)">
                                      <p:cBhvr>
                                        <p:cTn id="36" dur="500"/>
                                        <p:tgtEl>
                                          <p:spTgt spid="583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autoUpdateAnimBg="0"/>
      <p:bldP spid="58377"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55650" y="188913"/>
            <a:ext cx="7162800" cy="431800"/>
          </a:xfrm>
          <a:solidFill>
            <a:schemeClr val="bg1"/>
          </a:solidFill>
        </p:spPr>
        <p:txBody>
          <a:bodyPr/>
          <a:lstStyle/>
          <a:p>
            <a:pPr algn="l"/>
            <a:r>
              <a:rPr lang="zh-CN" altLang="en-US" sz="3600">
                <a:solidFill>
                  <a:schemeClr val="tx1"/>
                </a:solidFill>
                <a:ea typeface="华文行楷" pitchFamily="2" charset="-122"/>
              </a:rPr>
              <a:t>讨论三</a:t>
            </a:r>
            <a:r>
              <a:rPr lang="zh-CN" altLang="en-US" sz="2800" b="1">
                <a:solidFill>
                  <a:schemeClr val="tx1"/>
                </a:solidFill>
              </a:rPr>
              <a:t>：关于实用串联型稳压电源的讨论</a:t>
            </a:r>
            <a:endParaRPr lang="zh-CN" altLang="en-US" sz="2800">
              <a:solidFill>
                <a:schemeClr val="tx1"/>
              </a:solidFill>
            </a:endParaRPr>
          </a:p>
        </p:txBody>
      </p:sp>
      <p:graphicFrame>
        <p:nvGraphicFramePr>
          <p:cNvPr id="66563" name="Object 3"/>
          <p:cNvGraphicFramePr>
            <a:graphicFrameLocks noChangeAspect="1"/>
          </p:cNvGraphicFramePr>
          <p:nvPr/>
        </p:nvGraphicFramePr>
        <p:xfrm>
          <a:off x="1042988" y="1052513"/>
          <a:ext cx="6781800" cy="2743200"/>
        </p:xfrm>
        <a:graphic>
          <a:graphicData uri="http://schemas.openxmlformats.org/presentationml/2006/ole">
            <mc:AlternateContent xmlns:mc="http://schemas.openxmlformats.org/markup-compatibility/2006">
              <mc:Choice xmlns:v="urn:schemas-microsoft-com:vml" Requires="v">
                <p:oleObj spid="_x0000_s180229" name="Photo Editor 照片" r:id="rId4" imgW="23409524" imgH="9171429" progId="MSPhotoEd.3">
                  <p:embed/>
                </p:oleObj>
              </mc:Choice>
              <mc:Fallback>
                <p:oleObj name="Photo Editor 照片" r:id="rId4" imgW="23409524" imgH="9171429" progId="MSPhotoEd.3">
                  <p:embed/>
                  <p:pic>
                    <p:nvPicPr>
                      <p:cNvPr id="0" name="Picture 2"/>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3297"/>
                      <a:stretch>
                        <a:fillRect/>
                      </a:stretch>
                    </p:blipFill>
                    <p:spPr bwMode="auto">
                      <a:xfrm>
                        <a:off x="1042988" y="1052513"/>
                        <a:ext cx="6781800" cy="2743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4" name="Text Box 4"/>
          <p:cNvSpPr txBox="1">
            <a:spLocks noChangeArrowheads="1"/>
          </p:cNvSpPr>
          <p:nvPr/>
        </p:nvSpPr>
        <p:spPr bwMode="auto">
          <a:xfrm>
            <a:off x="179388" y="4648200"/>
            <a:ext cx="9193212" cy="530225"/>
          </a:xfrm>
          <a:prstGeom prst="rect">
            <a:avLst/>
          </a:prstGeom>
          <a:noFill/>
          <a:ln w="9525">
            <a:noFill/>
            <a:miter lim="800000"/>
            <a:headEnd/>
            <a:tailEnd/>
          </a:ln>
          <a:effectLst/>
        </p:spPr>
        <p:txBody>
          <a:bodyPr>
            <a:spAutoFit/>
          </a:bodyPr>
          <a:lstStyle/>
          <a:p>
            <a:pPr>
              <a:lnSpc>
                <a:spcPct val="120000"/>
              </a:lnSpc>
            </a:pPr>
            <a:r>
              <a:rPr kumimoji="1" lang="en-US" altLang="zh-CN" sz="2400" b="1">
                <a:latin typeface="Times New Roman" pitchFamily="18" charset="0"/>
              </a:rPr>
              <a:t>5.  </a:t>
            </a:r>
            <a:r>
              <a:rPr kumimoji="1" lang="zh-CN" altLang="en-US" sz="2400" b="1">
                <a:latin typeface="Times New Roman" pitchFamily="18" charset="0"/>
              </a:rPr>
              <a:t>取</a:t>
            </a:r>
            <a:r>
              <a:rPr kumimoji="1" lang="zh-CN" altLang="zh-CN" sz="2400" b="1">
                <a:latin typeface="Times New Roman" pitchFamily="18" charset="0"/>
              </a:rPr>
              <a:t>样电阻的取值应大些还是小些，为什么？它们有上限值吗？</a:t>
            </a:r>
            <a:endParaRPr kumimoji="1" lang="zh-CN" altLang="en-US" sz="2400" b="1">
              <a:latin typeface="Times New Roman" pitchFamily="18" charset="0"/>
            </a:endParaRPr>
          </a:p>
        </p:txBody>
      </p:sp>
      <p:sp>
        <p:nvSpPr>
          <p:cNvPr id="66565" name="Text Box 5"/>
          <p:cNvSpPr txBox="1">
            <a:spLocks noChangeArrowheads="1"/>
          </p:cNvSpPr>
          <p:nvPr/>
        </p:nvSpPr>
        <p:spPr bwMode="auto">
          <a:xfrm>
            <a:off x="179388" y="5157788"/>
            <a:ext cx="8640762" cy="457200"/>
          </a:xfrm>
          <a:prstGeom prst="rect">
            <a:avLst/>
          </a:prstGeom>
          <a:noFill/>
          <a:ln w="9525">
            <a:noFill/>
            <a:miter lim="800000"/>
            <a:headEnd/>
            <a:tailEnd/>
          </a:ln>
          <a:effectLst/>
        </p:spPr>
        <p:txBody>
          <a:bodyPr>
            <a:spAutoFit/>
          </a:bodyPr>
          <a:lstStyle/>
          <a:p>
            <a:r>
              <a:rPr kumimoji="1" lang="en-US" altLang="zh-CN" sz="2400" b="1">
                <a:latin typeface="Times New Roman" pitchFamily="18" charset="0"/>
              </a:rPr>
              <a:t>6.  </a:t>
            </a:r>
            <a:r>
              <a:rPr kumimoji="1" lang="zh-CN" altLang="zh-CN" sz="2400" b="1">
                <a:latin typeface="Times New Roman" pitchFamily="18" charset="0"/>
              </a:rPr>
              <a:t>若电路输出纹波电压很大，则其原因最大的可能性是什么？</a:t>
            </a:r>
            <a:endParaRPr kumimoji="1" lang="zh-CN" altLang="en-US" sz="2400" b="1">
              <a:latin typeface="Times New Roman" pitchFamily="18" charset="0"/>
            </a:endParaRPr>
          </a:p>
        </p:txBody>
      </p:sp>
      <p:sp>
        <p:nvSpPr>
          <p:cNvPr id="66566" name="Text Box 6"/>
          <p:cNvSpPr txBox="1">
            <a:spLocks noChangeArrowheads="1"/>
          </p:cNvSpPr>
          <p:nvPr/>
        </p:nvSpPr>
        <p:spPr bwMode="auto">
          <a:xfrm>
            <a:off x="179388" y="5589588"/>
            <a:ext cx="8964612" cy="457200"/>
          </a:xfrm>
          <a:prstGeom prst="rect">
            <a:avLst/>
          </a:prstGeom>
          <a:noFill/>
          <a:ln w="9525">
            <a:noFill/>
            <a:miter lim="800000"/>
            <a:headEnd/>
            <a:tailEnd/>
          </a:ln>
          <a:effectLst/>
        </p:spPr>
        <p:txBody>
          <a:bodyPr>
            <a:spAutoFit/>
          </a:bodyPr>
          <a:lstStyle/>
          <a:p>
            <a:r>
              <a:rPr kumimoji="1" lang="en-US" altLang="zh-CN" sz="2400" b="1">
                <a:latin typeface="Times New Roman" pitchFamily="18" charset="0"/>
              </a:rPr>
              <a:t>7.  </a:t>
            </a:r>
            <a:r>
              <a:rPr kumimoji="1" lang="zh-CN" altLang="en-US" sz="2400" b="1">
                <a:latin typeface="Times New Roman" pitchFamily="18" charset="0"/>
              </a:rPr>
              <a:t>根据图中过流保护电路的原理组成一种限流型过流保护电路。</a:t>
            </a:r>
            <a:endParaRPr kumimoji="1" lang="zh-CN" altLang="en-US" sz="2400">
              <a:latin typeface="Times New Roman" pitchFamily="18" charset="0"/>
            </a:endParaRPr>
          </a:p>
        </p:txBody>
      </p:sp>
      <p:sp>
        <p:nvSpPr>
          <p:cNvPr id="66567" name="AutoShape 7"/>
          <p:cNvSpPr>
            <a:spLocks/>
          </p:cNvSpPr>
          <p:nvPr/>
        </p:nvSpPr>
        <p:spPr bwMode="auto">
          <a:xfrm>
            <a:off x="2051050" y="4005263"/>
            <a:ext cx="4603750" cy="474662"/>
          </a:xfrm>
          <a:prstGeom prst="borderCallout1">
            <a:avLst>
              <a:gd name="adj1" fmla="val 24079"/>
              <a:gd name="adj2" fmla="val 101657"/>
              <a:gd name="adj3" fmla="val 145486"/>
              <a:gd name="adj4" fmla="val 119278"/>
            </a:avLst>
          </a:prstGeom>
          <a:solidFill>
            <a:srgbClr val="FFFFCC"/>
          </a:solidFill>
          <a:ln w="19050">
            <a:solidFill>
              <a:srgbClr val="FF0000"/>
            </a:solidFill>
            <a:miter lim="800000"/>
            <a:headEnd/>
            <a:tailEnd/>
          </a:ln>
          <a:effectLst/>
        </p:spPr>
        <p:txBody>
          <a:bodyPr/>
          <a:lstStyle/>
          <a:p>
            <a:pPr algn="ctr"/>
            <a:r>
              <a:rPr kumimoji="1" lang="zh-CN" altLang="en-US" sz="2400" b="1">
                <a:latin typeface="Times New Roman" pitchFamily="18" charset="0"/>
              </a:rPr>
              <a:t>其电流应大于调整管的穿透电流</a:t>
            </a:r>
          </a:p>
        </p:txBody>
      </p:sp>
      <p:sp>
        <p:nvSpPr>
          <p:cNvPr id="66568" name="AutoShape 8"/>
          <p:cNvSpPr>
            <a:spLocks/>
          </p:cNvSpPr>
          <p:nvPr/>
        </p:nvSpPr>
        <p:spPr bwMode="auto">
          <a:xfrm>
            <a:off x="4360863" y="4076700"/>
            <a:ext cx="3595687" cy="495300"/>
          </a:xfrm>
          <a:prstGeom prst="borderCallout1">
            <a:avLst>
              <a:gd name="adj1" fmla="val 23079"/>
              <a:gd name="adj2" fmla="val -2120"/>
              <a:gd name="adj3" fmla="val 232694"/>
              <a:gd name="adj4" fmla="val -17750"/>
            </a:avLst>
          </a:prstGeom>
          <a:solidFill>
            <a:srgbClr val="FFFFCC"/>
          </a:solidFill>
          <a:ln w="19050">
            <a:solidFill>
              <a:srgbClr val="FF0000"/>
            </a:solidFill>
            <a:miter lim="800000"/>
            <a:headEnd/>
            <a:tailEnd/>
          </a:ln>
          <a:effectLst/>
        </p:spPr>
        <p:txBody>
          <a:bodyPr/>
          <a:lstStyle/>
          <a:p>
            <a:pPr algn="ctr"/>
            <a:r>
              <a:rPr kumimoji="1" lang="zh-CN" altLang="en-US" sz="2400" b="1">
                <a:latin typeface="Times New Roman" pitchFamily="18" charset="0"/>
              </a:rPr>
              <a:t>电路可能产生了自激振荡</a:t>
            </a:r>
          </a:p>
        </p:txBody>
      </p:sp>
      <p:grpSp>
        <p:nvGrpSpPr>
          <p:cNvPr id="2" name="Group 9"/>
          <p:cNvGrpSpPr>
            <a:grpSpLocks/>
          </p:cNvGrpSpPr>
          <p:nvPr/>
        </p:nvGrpSpPr>
        <p:grpSpPr bwMode="auto">
          <a:xfrm>
            <a:off x="5003800" y="2492375"/>
            <a:ext cx="215900" cy="1069975"/>
            <a:chOff x="3152" y="1661"/>
            <a:chExt cx="136" cy="674"/>
          </a:xfrm>
        </p:grpSpPr>
        <p:sp>
          <p:nvSpPr>
            <p:cNvPr id="66570" name="Line 10"/>
            <p:cNvSpPr>
              <a:spLocks noChangeShapeType="1"/>
            </p:cNvSpPr>
            <p:nvPr/>
          </p:nvSpPr>
          <p:spPr bwMode="auto">
            <a:xfrm>
              <a:off x="3152" y="2115"/>
              <a:ext cx="136" cy="0"/>
            </a:xfrm>
            <a:prstGeom prst="line">
              <a:avLst/>
            </a:prstGeom>
            <a:noFill/>
            <a:ln w="28575">
              <a:solidFill>
                <a:srgbClr val="FF0000"/>
              </a:solidFill>
              <a:round/>
              <a:headEnd/>
              <a:tailEnd/>
            </a:ln>
            <a:effectLst/>
          </p:spPr>
          <p:txBody>
            <a:bodyPr/>
            <a:lstStyle/>
            <a:p>
              <a:endParaRPr lang="zh-CN" altLang="en-US"/>
            </a:p>
          </p:txBody>
        </p:sp>
        <p:sp>
          <p:nvSpPr>
            <p:cNvPr id="66571" name="Line 11"/>
            <p:cNvSpPr>
              <a:spLocks noChangeShapeType="1"/>
            </p:cNvSpPr>
            <p:nvPr/>
          </p:nvSpPr>
          <p:spPr bwMode="auto">
            <a:xfrm>
              <a:off x="3152" y="2160"/>
              <a:ext cx="136" cy="0"/>
            </a:xfrm>
            <a:prstGeom prst="line">
              <a:avLst/>
            </a:prstGeom>
            <a:noFill/>
            <a:ln w="28575">
              <a:solidFill>
                <a:srgbClr val="FF0000"/>
              </a:solidFill>
              <a:round/>
              <a:headEnd/>
              <a:tailEnd/>
            </a:ln>
            <a:effectLst/>
          </p:spPr>
          <p:txBody>
            <a:bodyPr/>
            <a:lstStyle/>
            <a:p>
              <a:endParaRPr lang="zh-CN" altLang="en-US"/>
            </a:p>
          </p:txBody>
        </p:sp>
        <p:sp>
          <p:nvSpPr>
            <p:cNvPr id="66572" name="Line 12"/>
            <p:cNvSpPr>
              <a:spLocks noChangeShapeType="1"/>
            </p:cNvSpPr>
            <p:nvPr/>
          </p:nvSpPr>
          <p:spPr bwMode="auto">
            <a:xfrm>
              <a:off x="3221" y="1661"/>
              <a:ext cx="0" cy="454"/>
            </a:xfrm>
            <a:prstGeom prst="line">
              <a:avLst/>
            </a:prstGeom>
            <a:noFill/>
            <a:ln w="9525">
              <a:solidFill>
                <a:srgbClr val="FF0000"/>
              </a:solidFill>
              <a:round/>
              <a:headEnd/>
              <a:tailEnd/>
            </a:ln>
            <a:effectLst/>
          </p:spPr>
          <p:txBody>
            <a:bodyPr/>
            <a:lstStyle/>
            <a:p>
              <a:endParaRPr lang="zh-CN" altLang="en-US"/>
            </a:p>
          </p:txBody>
        </p:sp>
        <p:sp>
          <p:nvSpPr>
            <p:cNvPr id="66573" name="Line 13"/>
            <p:cNvSpPr>
              <a:spLocks noChangeShapeType="1"/>
            </p:cNvSpPr>
            <p:nvPr/>
          </p:nvSpPr>
          <p:spPr bwMode="auto">
            <a:xfrm>
              <a:off x="3221" y="2160"/>
              <a:ext cx="0" cy="136"/>
            </a:xfrm>
            <a:prstGeom prst="line">
              <a:avLst/>
            </a:prstGeom>
            <a:noFill/>
            <a:ln w="9525">
              <a:solidFill>
                <a:srgbClr val="FF0000"/>
              </a:solidFill>
              <a:round/>
              <a:headEnd/>
              <a:tailEnd/>
            </a:ln>
            <a:effectLst/>
          </p:spPr>
          <p:txBody>
            <a:bodyPr/>
            <a:lstStyle/>
            <a:p>
              <a:endParaRPr lang="zh-CN" altLang="en-US"/>
            </a:p>
          </p:txBody>
        </p:sp>
        <p:sp>
          <p:nvSpPr>
            <p:cNvPr id="66574" name="Oval 14"/>
            <p:cNvSpPr>
              <a:spLocks noChangeArrowheads="1"/>
            </p:cNvSpPr>
            <p:nvPr/>
          </p:nvSpPr>
          <p:spPr bwMode="auto">
            <a:xfrm>
              <a:off x="3198" y="2289"/>
              <a:ext cx="45" cy="4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sp>
          <p:nvSpPr>
            <p:cNvPr id="66575" name="Oval 15"/>
            <p:cNvSpPr>
              <a:spLocks noChangeArrowheads="1"/>
            </p:cNvSpPr>
            <p:nvPr/>
          </p:nvSpPr>
          <p:spPr bwMode="auto">
            <a:xfrm>
              <a:off x="3198" y="1661"/>
              <a:ext cx="45" cy="46"/>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4">
                                            <p:txEl>
                                              <p:pRg st="0" end="0"/>
                                            </p:txEl>
                                          </p:spTgt>
                                        </p:tgtEl>
                                        <p:attrNameLst>
                                          <p:attrName>style.visibility</p:attrName>
                                        </p:attrNameLst>
                                      </p:cBhvr>
                                      <p:to>
                                        <p:strVal val="visible"/>
                                      </p:to>
                                    </p:set>
                                    <p:animEffect transition="in" filter="wipe(left)">
                                      <p:cBhvr>
                                        <p:cTn id="7" dur="500"/>
                                        <p:tgtEl>
                                          <p:spTgt spid="665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6567"/>
                                        </p:tgtEl>
                                        <p:attrNameLst>
                                          <p:attrName>style.visibility</p:attrName>
                                        </p:attrNameLst>
                                      </p:cBhvr>
                                      <p:to>
                                        <p:strVal val="visible"/>
                                      </p:to>
                                    </p:set>
                                    <p:animEffect transition="in" filter="wipe(right)">
                                      <p:cBhvr>
                                        <p:cTn id="12" dur="500"/>
                                        <p:tgtEl>
                                          <p:spTgt spid="66567"/>
                                        </p:tgtEl>
                                      </p:cBhvr>
                                    </p:animEffect>
                                  </p:childTnLst>
                                  <p:subTnLst>
                                    <p:set>
                                      <p:cBhvr override="childStyle">
                                        <p:cTn dur="1" fill="hold" display="0" masterRel="nextClick" afterEffect="1"/>
                                        <p:tgtEl>
                                          <p:spTgt spid="6656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5"/>
                                        </p:tgtEl>
                                        <p:attrNameLst>
                                          <p:attrName>style.visibility</p:attrName>
                                        </p:attrNameLst>
                                      </p:cBhvr>
                                      <p:to>
                                        <p:strVal val="visible"/>
                                      </p:to>
                                    </p:set>
                                    <p:animEffect transition="in" filter="wipe(left)">
                                      <p:cBhvr>
                                        <p:cTn id="17" dur="500"/>
                                        <p:tgtEl>
                                          <p:spTgt spid="665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8"/>
                                        </p:tgtEl>
                                        <p:attrNameLst>
                                          <p:attrName>style.visibility</p:attrName>
                                        </p:attrNameLst>
                                      </p:cBhvr>
                                      <p:to>
                                        <p:strVal val="visible"/>
                                      </p:to>
                                    </p:set>
                                    <p:animEffect transition="in" filter="wipe(left)">
                                      <p:cBhvr>
                                        <p:cTn id="22" dur="500"/>
                                        <p:tgtEl>
                                          <p:spTgt spid="665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66"/>
                                        </p:tgtEl>
                                        <p:attrNameLst>
                                          <p:attrName>style.visibility</p:attrName>
                                        </p:attrNameLst>
                                      </p:cBhvr>
                                      <p:to>
                                        <p:strVal val="visible"/>
                                      </p:to>
                                    </p:set>
                                    <p:animEffect transition="in" filter="wipe(left)">
                                      <p:cBhvr>
                                        <p:cTn id="32" dur="5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build="p" autoUpdateAnimBg="0"/>
      <p:bldP spid="66565" grpId="0"/>
      <p:bldP spid="66566" grpId="0"/>
      <p:bldP spid="66567" grpId="0" animBg="1"/>
      <p:bldP spid="6656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79388" y="836613"/>
            <a:ext cx="7200900" cy="647700"/>
          </a:xfrm>
          <a:noFill/>
        </p:spPr>
        <p:txBody>
          <a:bodyPr/>
          <a:lstStyle/>
          <a:p>
            <a:pPr algn="l"/>
            <a:r>
              <a:rPr lang="zh-CN" altLang="en-US" sz="3200">
                <a:solidFill>
                  <a:schemeClr val="tx1"/>
                </a:solidFill>
                <a:ea typeface="华文行楷" pitchFamily="2" charset="-122"/>
              </a:rPr>
              <a:t>三、集成稳压器</a:t>
            </a:r>
            <a:r>
              <a:rPr lang="zh-CN" altLang="en-US" sz="3200">
                <a:solidFill>
                  <a:schemeClr val="tx1"/>
                </a:solidFill>
                <a:latin typeface="隶书" pitchFamily="49" charset="-122"/>
                <a:ea typeface="华文行楷" pitchFamily="2" charset="-122"/>
              </a:rPr>
              <a:t>（三端稳压器）</a:t>
            </a:r>
            <a:endParaRPr lang="zh-CN" altLang="zh-CN" sz="3200">
              <a:solidFill>
                <a:schemeClr val="tx1"/>
              </a:solidFill>
              <a:ea typeface="华文行楷" pitchFamily="2" charset="-122"/>
            </a:endParaRPr>
          </a:p>
        </p:txBody>
      </p:sp>
      <p:graphicFrame>
        <p:nvGraphicFramePr>
          <p:cNvPr id="62467" name="Object 3"/>
          <p:cNvGraphicFramePr>
            <a:graphicFrameLocks noChangeAspect="1"/>
          </p:cNvGraphicFramePr>
          <p:nvPr/>
        </p:nvGraphicFramePr>
        <p:xfrm>
          <a:off x="1676400" y="2514600"/>
          <a:ext cx="5638800" cy="1838325"/>
        </p:xfrm>
        <a:graphic>
          <a:graphicData uri="http://schemas.openxmlformats.org/presentationml/2006/ole">
            <mc:AlternateContent xmlns:mc="http://schemas.openxmlformats.org/markup-compatibility/2006">
              <mc:Choice xmlns:v="urn:schemas-microsoft-com:vml" Requires="v">
                <p:oleObj spid="_x0000_s181253" name="Photo Editor 照片" r:id="rId3" imgW="23628571" imgH="7706801" progId="MSPhotoEd.3">
                  <p:embed/>
                </p:oleObj>
              </mc:Choice>
              <mc:Fallback>
                <p:oleObj name="Photo Editor 照片" r:id="rId3" imgW="23628571" imgH="7706801"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14600"/>
                        <a:ext cx="56388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8" name="Text Box 4"/>
          <p:cNvSpPr txBox="1">
            <a:spLocks noChangeArrowheads="1"/>
          </p:cNvSpPr>
          <p:nvPr/>
        </p:nvSpPr>
        <p:spPr bwMode="auto">
          <a:xfrm>
            <a:off x="762000" y="4572000"/>
            <a:ext cx="7696200" cy="1406525"/>
          </a:xfrm>
          <a:prstGeom prst="rect">
            <a:avLst/>
          </a:prstGeom>
          <a:noFill/>
          <a:ln w="9525">
            <a:noFill/>
            <a:miter lim="800000"/>
            <a:headEnd/>
            <a:tailEnd/>
          </a:ln>
          <a:effectLst/>
        </p:spPr>
        <p:txBody>
          <a:bodyPr>
            <a:spAutoFit/>
          </a:bodyPr>
          <a:lstStyle/>
          <a:p>
            <a:pPr>
              <a:lnSpc>
                <a:spcPct val="120000"/>
              </a:lnSpc>
            </a:pPr>
            <a:r>
              <a:rPr kumimoji="1" lang="zh-CN" altLang="en-US" sz="2400" b="1">
                <a:latin typeface="Times New Roman" pitchFamily="18" charset="0"/>
              </a:rPr>
              <a:t>输出电压：</a:t>
            </a:r>
            <a:r>
              <a:rPr kumimoji="1" lang="en-US" altLang="zh-CN" sz="2400" b="1">
                <a:latin typeface="Times New Roman" pitchFamily="18" charset="0"/>
              </a:rPr>
              <a:t>5V</a:t>
            </a:r>
            <a:r>
              <a:rPr kumimoji="1" lang="zh-CN" altLang="en-US" sz="2400" b="1">
                <a:latin typeface="Times New Roman" pitchFamily="18" charset="0"/>
              </a:rPr>
              <a:t>、</a:t>
            </a:r>
            <a:r>
              <a:rPr kumimoji="1" lang="en-US" altLang="zh-CN" sz="2400" b="1">
                <a:latin typeface="Times New Roman" pitchFamily="18" charset="0"/>
              </a:rPr>
              <a:t>6V</a:t>
            </a:r>
            <a:r>
              <a:rPr kumimoji="1" lang="zh-CN" altLang="en-US" sz="2400" b="1">
                <a:latin typeface="Times New Roman" pitchFamily="18" charset="0"/>
              </a:rPr>
              <a:t>、</a:t>
            </a:r>
            <a:r>
              <a:rPr kumimoji="1" lang="en-US" altLang="zh-CN" sz="2400" b="1">
                <a:latin typeface="Times New Roman" pitchFamily="18" charset="0"/>
              </a:rPr>
              <a:t>9V</a:t>
            </a:r>
            <a:r>
              <a:rPr kumimoji="1" lang="zh-CN" altLang="en-US" sz="2400" b="1">
                <a:latin typeface="Times New Roman" pitchFamily="18" charset="0"/>
              </a:rPr>
              <a:t>、</a:t>
            </a:r>
            <a:r>
              <a:rPr kumimoji="1" lang="en-US" altLang="zh-CN" sz="2400" b="1">
                <a:latin typeface="Times New Roman" pitchFamily="18" charset="0"/>
              </a:rPr>
              <a:t>12V</a:t>
            </a:r>
            <a:r>
              <a:rPr kumimoji="1" lang="zh-CN" altLang="en-US" sz="2400" b="1">
                <a:latin typeface="Times New Roman" pitchFamily="18" charset="0"/>
              </a:rPr>
              <a:t>、</a:t>
            </a:r>
            <a:r>
              <a:rPr kumimoji="1" lang="en-US" altLang="zh-CN" sz="2400" b="1">
                <a:latin typeface="Times New Roman" pitchFamily="18" charset="0"/>
              </a:rPr>
              <a:t>15V</a:t>
            </a:r>
            <a:r>
              <a:rPr kumimoji="1" lang="zh-CN" altLang="en-US" sz="2400" b="1">
                <a:latin typeface="Times New Roman" pitchFamily="18" charset="0"/>
              </a:rPr>
              <a:t>、</a:t>
            </a:r>
            <a:r>
              <a:rPr kumimoji="1" lang="en-US" altLang="zh-CN" sz="2400" b="1">
                <a:latin typeface="Times New Roman" pitchFamily="18" charset="0"/>
              </a:rPr>
              <a:t>18V</a:t>
            </a:r>
            <a:r>
              <a:rPr kumimoji="1" lang="zh-CN" altLang="en-US" sz="2400" b="1">
                <a:latin typeface="Times New Roman" pitchFamily="18" charset="0"/>
              </a:rPr>
              <a:t>、</a:t>
            </a:r>
            <a:r>
              <a:rPr kumimoji="1" lang="en-US" altLang="zh-CN" sz="2400" b="1">
                <a:latin typeface="Times New Roman" pitchFamily="18" charset="0"/>
              </a:rPr>
              <a:t>24V</a:t>
            </a:r>
          </a:p>
          <a:p>
            <a:pPr>
              <a:lnSpc>
                <a:spcPct val="120000"/>
              </a:lnSpc>
            </a:pPr>
            <a:r>
              <a:rPr kumimoji="1" lang="zh-CN" altLang="en-US" sz="2400" b="1">
                <a:latin typeface="Times New Roman" pitchFamily="18" charset="0"/>
              </a:rPr>
              <a:t>输出电流：</a:t>
            </a:r>
            <a:r>
              <a:rPr kumimoji="1" lang="en-US" altLang="zh-CN" sz="2400" b="1">
                <a:latin typeface="Times New Roman" pitchFamily="18" charset="0"/>
              </a:rPr>
              <a:t>1.5A</a:t>
            </a:r>
            <a:r>
              <a:rPr kumimoji="1" lang="zh-CN" altLang="en-US" sz="2400" b="1">
                <a:latin typeface="Times New Roman" pitchFamily="18" charset="0"/>
              </a:rPr>
              <a:t>（</a:t>
            </a:r>
            <a:r>
              <a:rPr kumimoji="1" lang="en-US" altLang="zh-CN" sz="2400" b="1">
                <a:latin typeface="Times New Roman" pitchFamily="18" charset="0"/>
              </a:rPr>
              <a:t>W7800</a:t>
            </a:r>
            <a:r>
              <a:rPr kumimoji="1" lang="zh-CN" altLang="en-US" sz="2400" b="1">
                <a:latin typeface="Times New Roman" pitchFamily="18" charset="0"/>
              </a:rPr>
              <a:t>）、</a:t>
            </a:r>
            <a:r>
              <a:rPr kumimoji="1" lang="en-US" altLang="zh-CN" sz="2400" b="1">
                <a:latin typeface="Times New Roman" pitchFamily="18" charset="0"/>
              </a:rPr>
              <a:t>0.5A </a:t>
            </a:r>
            <a:r>
              <a:rPr kumimoji="1" lang="zh-CN" altLang="en-US" sz="2400" b="1">
                <a:latin typeface="Times New Roman" pitchFamily="18" charset="0"/>
              </a:rPr>
              <a:t>（</a:t>
            </a:r>
            <a:r>
              <a:rPr kumimoji="1" lang="en-US" altLang="zh-CN" sz="2400" b="1">
                <a:latin typeface="Times New Roman" pitchFamily="18" charset="0"/>
              </a:rPr>
              <a:t>W78M00</a:t>
            </a:r>
            <a:r>
              <a:rPr kumimoji="1" lang="zh-CN" altLang="en-US" sz="2400" b="1">
                <a:latin typeface="Times New Roman" pitchFamily="18" charset="0"/>
              </a:rPr>
              <a:t>）、</a:t>
            </a:r>
            <a:r>
              <a:rPr kumimoji="1" lang="en-US" altLang="zh-CN" sz="2400" b="1">
                <a:latin typeface="Times New Roman" pitchFamily="18" charset="0"/>
              </a:rPr>
              <a:t>0.1A</a:t>
            </a:r>
            <a:r>
              <a:rPr kumimoji="1" lang="zh-CN" altLang="en-US" sz="2400" b="1">
                <a:latin typeface="Times New Roman" pitchFamily="18" charset="0"/>
              </a:rPr>
              <a:t>（</a:t>
            </a:r>
            <a:r>
              <a:rPr kumimoji="1" lang="en-US" altLang="zh-CN" sz="2400" b="1">
                <a:latin typeface="Times New Roman" pitchFamily="18" charset="0"/>
              </a:rPr>
              <a:t>W78L00</a:t>
            </a:r>
            <a:r>
              <a:rPr kumimoji="1" lang="zh-CN" altLang="en-US" sz="2400" b="1">
                <a:latin typeface="Times New Roman" pitchFamily="18" charset="0"/>
              </a:rPr>
              <a:t>）</a:t>
            </a:r>
          </a:p>
        </p:txBody>
      </p:sp>
      <p:sp>
        <p:nvSpPr>
          <p:cNvPr id="62469" name="Text Box 5"/>
          <p:cNvSpPr txBox="1">
            <a:spLocks noChangeArrowheads="1"/>
          </p:cNvSpPr>
          <p:nvPr/>
        </p:nvSpPr>
        <p:spPr bwMode="auto">
          <a:xfrm>
            <a:off x="609600" y="1524000"/>
            <a:ext cx="3429000" cy="884238"/>
          </a:xfrm>
          <a:prstGeom prst="rect">
            <a:avLst/>
          </a:prstGeom>
          <a:noFill/>
          <a:ln w="9525">
            <a:noFill/>
            <a:miter lim="800000"/>
            <a:headEnd/>
            <a:tailEnd/>
          </a:ln>
          <a:effectLst/>
        </p:spPr>
        <p:txBody>
          <a:bodyPr>
            <a:spAutoFit/>
          </a:bodyPr>
          <a:lstStyle/>
          <a:p>
            <a:pPr>
              <a:spcBef>
                <a:spcPct val="50000"/>
              </a:spcBef>
            </a:pPr>
            <a:r>
              <a:rPr lang="en-US" altLang="zh-CN" sz="2800">
                <a:latin typeface="华文行楷" pitchFamily="2" charset="-122"/>
                <a:ea typeface="华文行楷" pitchFamily="2" charset="-122"/>
              </a:rPr>
              <a:t>1.</a:t>
            </a:r>
            <a:r>
              <a:rPr lang="en-US" altLang="zh-CN" sz="2800" b="1">
                <a:latin typeface="宋体" charset="-122"/>
              </a:rPr>
              <a:t> </a:t>
            </a:r>
            <a:r>
              <a:rPr lang="en-US" altLang="zh-CN" sz="2800" b="1">
                <a:latin typeface="Times New Roman" pitchFamily="18" charset="0"/>
              </a:rPr>
              <a:t>W7800</a:t>
            </a:r>
            <a:r>
              <a:rPr lang="zh-CN" altLang="zh-CN" sz="2800">
                <a:latin typeface="宋体" charset="-122"/>
                <a:ea typeface="华文行楷" pitchFamily="2" charset="-122"/>
              </a:rPr>
              <a:t>系列</a:t>
            </a:r>
            <a:r>
              <a:rPr lang="zh-CN" altLang="zh-CN" sz="2400">
                <a:ea typeface="华文行楷" pitchFamily="2" charset="-122"/>
              </a:rPr>
              <a:t/>
            </a:r>
            <a:br>
              <a:rPr lang="zh-CN" altLang="zh-CN" sz="2400">
                <a:ea typeface="华文行楷" pitchFamily="2" charset="-122"/>
              </a:rPr>
            </a:br>
            <a:r>
              <a:rPr lang="zh-CN" altLang="zh-CN" sz="2400" b="1"/>
              <a:t>（1）简介</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animEffect transition="in" filter="wipe(left)">
                                      <p:cBhvr>
                                        <p:cTn id="7" dur="500"/>
                                        <p:tgtEl>
                                          <p:spTgt spid="624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wipe(left)">
                                      <p:cBhvr>
                                        <p:cTn id="12" dur="500"/>
                                        <p:tgtEl>
                                          <p:spTgt spid="624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8">
                                            <p:txEl>
                                              <p:pRg st="0" end="0"/>
                                            </p:txEl>
                                          </p:spTgt>
                                        </p:tgtEl>
                                        <p:attrNameLst>
                                          <p:attrName>style.visibility</p:attrName>
                                        </p:attrNameLst>
                                      </p:cBhvr>
                                      <p:to>
                                        <p:strVal val="visible"/>
                                      </p:to>
                                    </p:set>
                                    <p:animEffect transition="in" filter="wipe(left)">
                                      <p:cBhvr>
                                        <p:cTn id="17" dur="500"/>
                                        <p:tgtEl>
                                          <p:spTgt spid="6246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8">
                                            <p:txEl>
                                              <p:pRg st="1" end="1"/>
                                            </p:txEl>
                                          </p:spTgt>
                                        </p:tgtEl>
                                        <p:attrNameLst>
                                          <p:attrName>style.visibility</p:attrName>
                                        </p:attrNameLst>
                                      </p:cBhvr>
                                      <p:to>
                                        <p:strVal val="visible"/>
                                      </p:to>
                                    </p:set>
                                    <p:animEffect transition="in" filter="wipe(left)">
                                      <p:cBhvr>
                                        <p:cTn id="22" dur="500"/>
                                        <p:tgtEl>
                                          <p:spTgt spid="6246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build="p" autoUpdateAnimBg="0"/>
      <p:bldP spid="6246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0825" y="836712"/>
            <a:ext cx="4572000" cy="609600"/>
          </a:xfrm>
          <a:noFill/>
        </p:spPr>
        <p:txBody>
          <a:bodyPr/>
          <a:lstStyle/>
          <a:p>
            <a:pPr algn="l"/>
            <a:r>
              <a:rPr lang="zh-CN" altLang="en-US" sz="2800">
                <a:solidFill>
                  <a:schemeClr val="tx1"/>
                </a:solidFill>
                <a:latin typeface="华文行楷" pitchFamily="2" charset="-122"/>
                <a:ea typeface="华文行楷" pitchFamily="2" charset="-122"/>
              </a:rPr>
              <a:t>（</a:t>
            </a:r>
            <a:r>
              <a:rPr lang="en-US" altLang="zh-CN" sz="2800">
                <a:solidFill>
                  <a:schemeClr val="tx1"/>
                </a:solidFill>
                <a:latin typeface="华文行楷" pitchFamily="2" charset="-122"/>
                <a:ea typeface="华文行楷" pitchFamily="2" charset="-122"/>
              </a:rPr>
              <a:t>2</a:t>
            </a:r>
            <a:r>
              <a:rPr lang="zh-CN" altLang="en-US" sz="2800">
                <a:solidFill>
                  <a:schemeClr val="tx1"/>
                </a:solidFill>
                <a:latin typeface="华文行楷" pitchFamily="2" charset="-122"/>
                <a:ea typeface="华文行楷" pitchFamily="2" charset="-122"/>
              </a:rPr>
              <a:t>）基本应用</a:t>
            </a:r>
            <a:endParaRPr lang="zh-CN" altLang="zh-CN" sz="2800">
              <a:solidFill>
                <a:schemeClr val="tx1"/>
              </a:solidFill>
              <a:latin typeface="华文行楷" pitchFamily="2" charset="-122"/>
              <a:ea typeface="华文行楷" pitchFamily="2" charset="-122"/>
            </a:endParaRPr>
          </a:p>
        </p:txBody>
      </p:sp>
      <p:graphicFrame>
        <p:nvGraphicFramePr>
          <p:cNvPr id="63491" name="Object 3"/>
          <p:cNvGraphicFramePr>
            <a:graphicFrameLocks noChangeAspect="1"/>
          </p:cNvGraphicFramePr>
          <p:nvPr/>
        </p:nvGraphicFramePr>
        <p:xfrm>
          <a:off x="1681163" y="3343275"/>
          <a:ext cx="3733800" cy="1905000"/>
        </p:xfrm>
        <a:graphic>
          <a:graphicData uri="http://schemas.openxmlformats.org/presentationml/2006/ole">
            <mc:AlternateContent xmlns:mc="http://schemas.openxmlformats.org/markup-compatibility/2006">
              <mc:Choice xmlns:v="urn:schemas-microsoft-com:vml" Requires="v">
                <p:oleObj spid="_x0000_s182280" name="Photo Editor 照片" r:id="rId3" imgW="11685714" imgH="5687219" progId="MSPhotoEd.3">
                  <p:embed/>
                </p:oleObj>
              </mc:Choice>
              <mc:Fallback>
                <p:oleObj name="Photo Editor 照片" r:id="rId3" imgW="11685714" imgH="5687219" progId="MSPhotoEd.3">
                  <p:embed/>
                  <p:pic>
                    <p:nvPicPr>
                      <p:cNvPr id="0" name="Picture 2"/>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4895"/>
                      <a:stretch>
                        <a:fillRect/>
                      </a:stretch>
                    </p:blipFill>
                    <p:spPr bwMode="auto">
                      <a:xfrm>
                        <a:off x="1681163" y="3343275"/>
                        <a:ext cx="3733800" cy="19050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2" name="AutoShape 4"/>
          <p:cNvSpPr>
            <a:spLocks/>
          </p:cNvSpPr>
          <p:nvPr/>
        </p:nvSpPr>
        <p:spPr bwMode="auto">
          <a:xfrm>
            <a:off x="5414963" y="5095875"/>
            <a:ext cx="1828800" cy="415925"/>
          </a:xfrm>
          <a:prstGeom prst="borderCallout2">
            <a:avLst>
              <a:gd name="adj1" fmla="val 28125"/>
              <a:gd name="adj2" fmla="val -4167"/>
              <a:gd name="adj3" fmla="val 28125"/>
              <a:gd name="adj4" fmla="val -27519"/>
              <a:gd name="adj5" fmla="val -166796"/>
              <a:gd name="adj6" fmla="val -51736"/>
            </a:avLst>
          </a:prstGeom>
          <a:solidFill>
            <a:srgbClr val="CCFFFF"/>
          </a:solidFill>
          <a:ln w="19050">
            <a:solidFill>
              <a:srgbClr val="FF3300"/>
            </a:solidFill>
            <a:miter lim="800000"/>
            <a:headEnd/>
            <a:tailEnd/>
          </a:ln>
          <a:effectLst/>
        </p:spPr>
        <p:txBody>
          <a:bodyPr>
            <a:spAutoFit/>
          </a:bodyPr>
          <a:lstStyle/>
          <a:p>
            <a:r>
              <a:rPr kumimoji="1" lang="zh-CN" altLang="en-US" sz="2000" b="1">
                <a:solidFill>
                  <a:srgbClr val="000000"/>
                </a:solidFill>
                <a:latin typeface="Times New Roman" pitchFamily="18" charset="0"/>
              </a:rPr>
              <a:t>消除高频噪声</a:t>
            </a:r>
            <a:endParaRPr kumimoji="1" lang="zh-CN" altLang="en-US" sz="2400" b="1">
              <a:solidFill>
                <a:srgbClr val="000000"/>
              </a:solidFill>
              <a:latin typeface="Times New Roman" pitchFamily="18" charset="0"/>
            </a:endParaRPr>
          </a:p>
        </p:txBody>
      </p:sp>
      <p:graphicFrame>
        <p:nvGraphicFramePr>
          <p:cNvPr id="63493" name="Object 5"/>
          <p:cNvGraphicFramePr>
            <a:graphicFrameLocks noChangeAspect="1"/>
          </p:cNvGraphicFramePr>
          <p:nvPr/>
        </p:nvGraphicFramePr>
        <p:xfrm>
          <a:off x="2195513" y="2781300"/>
          <a:ext cx="2249487" cy="1084263"/>
        </p:xfrm>
        <a:graphic>
          <a:graphicData uri="http://schemas.openxmlformats.org/presentationml/2006/ole">
            <mc:AlternateContent xmlns:mc="http://schemas.openxmlformats.org/markup-compatibility/2006">
              <mc:Choice xmlns:v="urn:schemas-microsoft-com:vml" Requires="v">
                <p:oleObj spid="_x0000_s182281" name="Photo Editor 照片" r:id="rId5" imgW="7039958" imgH="3400900" progId="MSPhotoEd.3">
                  <p:embed/>
                </p:oleObj>
              </mc:Choice>
              <mc:Fallback>
                <p:oleObj name="Photo Editor 照片" r:id="rId5" imgW="7039958" imgH="3400900"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2781300"/>
                        <a:ext cx="2249487"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4" name="AutoShape 6"/>
          <p:cNvSpPr>
            <a:spLocks/>
          </p:cNvSpPr>
          <p:nvPr/>
        </p:nvSpPr>
        <p:spPr bwMode="auto">
          <a:xfrm>
            <a:off x="4729163" y="2581275"/>
            <a:ext cx="1651000" cy="720725"/>
          </a:xfrm>
          <a:prstGeom prst="borderCallout2">
            <a:avLst>
              <a:gd name="adj1" fmla="val 16069"/>
              <a:gd name="adj2" fmla="val -4616"/>
              <a:gd name="adj3" fmla="val 16069"/>
              <a:gd name="adj4" fmla="val -39616"/>
              <a:gd name="adj5" fmla="val 52903"/>
              <a:gd name="adj6" fmla="val -76056"/>
            </a:avLst>
          </a:prstGeom>
          <a:solidFill>
            <a:srgbClr val="CCFFFF"/>
          </a:solidFill>
          <a:ln w="19050">
            <a:solidFill>
              <a:srgbClr val="FF3300"/>
            </a:solidFill>
            <a:miter lim="800000"/>
            <a:headEnd/>
            <a:tailEnd/>
          </a:ln>
          <a:effectLst/>
        </p:spPr>
        <p:txBody>
          <a:bodyPr>
            <a:spAutoFit/>
          </a:bodyPr>
          <a:lstStyle/>
          <a:p>
            <a:r>
              <a:rPr kumimoji="1" lang="zh-CN" altLang="en-US" sz="2000" b="1">
                <a:solidFill>
                  <a:srgbClr val="000000"/>
                </a:solidFill>
                <a:latin typeface="Times New Roman" pitchFamily="18" charset="0"/>
              </a:rPr>
              <a:t>使</a:t>
            </a:r>
            <a:r>
              <a:rPr kumimoji="1" lang="en-US" altLang="zh-CN" sz="2000" b="1" i="1">
                <a:solidFill>
                  <a:srgbClr val="000000"/>
                </a:solidFill>
                <a:latin typeface="Times New Roman" pitchFamily="18" charset="0"/>
              </a:rPr>
              <a:t>C</a:t>
            </a:r>
            <a:r>
              <a:rPr kumimoji="1" lang="en-US" altLang="zh-CN" sz="2000" b="1" baseline="-25000">
                <a:solidFill>
                  <a:srgbClr val="000000"/>
                </a:solidFill>
                <a:latin typeface="Times New Roman" pitchFamily="18" charset="0"/>
              </a:rPr>
              <a:t>o</a:t>
            </a:r>
            <a:r>
              <a:rPr kumimoji="1" lang="zh-CN" altLang="zh-CN" sz="2000" b="1">
                <a:solidFill>
                  <a:srgbClr val="000000"/>
                </a:solidFill>
                <a:latin typeface="Times New Roman" pitchFamily="18" charset="0"/>
              </a:rPr>
              <a:t>不通过稳压器放电</a:t>
            </a:r>
            <a:endParaRPr kumimoji="1" lang="zh-CN" altLang="en-US" sz="2400" b="1">
              <a:solidFill>
                <a:srgbClr val="000000"/>
              </a:solidFill>
              <a:latin typeface="Times New Roman" pitchFamily="18" charset="0"/>
            </a:endParaRPr>
          </a:p>
        </p:txBody>
      </p:sp>
      <p:sp>
        <p:nvSpPr>
          <p:cNvPr id="63495" name="AutoShape 7"/>
          <p:cNvSpPr>
            <a:spLocks/>
          </p:cNvSpPr>
          <p:nvPr/>
        </p:nvSpPr>
        <p:spPr bwMode="auto">
          <a:xfrm>
            <a:off x="2900363" y="5324475"/>
            <a:ext cx="2362200" cy="695325"/>
          </a:xfrm>
          <a:prstGeom prst="borderCallout2">
            <a:avLst>
              <a:gd name="adj1" fmla="val 16440"/>
              <a:gd name="adj2" fmla="val -3227"/>
              <a:gd name="adj3" fmla="val 16440"/>
              <a:gd name="adj4" fmla="val -7394"/>
              <a:gd name="adj5" fmla="val -102056"/>
              <a:gd name="adj6" fmla="val -11560"/>
            </a:avLst>
          </a:prstGeom>
          <a:solidFill>
            <a:srgbClr val="CCFFFF"/>
          </a:solidFill>
          <a:ln w="19050">
            <a:solidFill>
              <a:srgbClr val="FF3300"/>
            </a:solidFill>
            <a:miter lim="800000"/>
            <a:headEnd/>
            <a:tailEnd/>
          </a:ln>
          <a:effectLst/>
        </p:spPr>
        <p:txBody>
          <a:bodyPr/>
          <a:lstStyle/>
          <a:p>
            <a:r>
              <a:rPr kumimoji="1" lang="zh-CN" altLang="en-US" sz="2000" b="1">
                <a:solidFill>
                  <a:srgbClr val="000000"/>
                </a:solidFill>
                <a:latin typeface="Times New Roman" pitchFamily="18" charset="0"/>
              </a:rPr>
              <a:t>抵销长线电感效应，消除自激振荡</a:t>
            </a:r>
            <a:endParaRPr kumimoji="1" lang="zh-CN" altLang="en-US" sz="2400" b="1">
              <a:solidFill>
                <a:srgbClr val="000000"/>
              </a:solidFill>
              <a:latin typeface="Times New Roman" pitchFamily="18" charset="0"/>
            </a:endParaRPr>
          </a:p>
          <a:p>
            <a:pPr algn="ctr"/>
            <a:endParaRPr kumimoji="1" lang="en-US" altLang="zh-CN" sz="2400">
              <a:latin typeface="Times New Roman" pitchFamily="18" charset="0"/>
            </a:endParaRPr>
          </a:p>
        </p:txBody>
      </p:sp>
      <p:sp>
        <p:nvSpPr>
          <p:cNvPr id="63496" name="Text Box 8"/>
          <p:cNvSpPr txBox="1">
            <a:spLocks noChangeArrowheads="1"/>
          </p:cNvSpPr>
          <p:nvPr/>
        </p:nvSpPr>
        <p:spPr bwMode="auto">
          <a:xfrm>
            <a:off x="842963" y="1514475"/>
            <a:ext cx="7086600" cy="968375"/>
          </a:xfrm>
          <a:prstGeom prst="rect">
            <a:avLst/>
          </a:prstGeom>
          <a:noFill/>
          <a:ln w="9525">
            <a:noFill/>
            <a:miter lim="800000"/>
            <a:headEnd/>
            <a:tailEnd/>
          </a:ln>
          <a:effectLst/>
        </p:spPr>
        <p:txBody>
          <a:bodyPr>
            <a:spAutoFit/>
          </a:bodyPr>
          <a:lstStyle/>
          <a:p>
            <a:pPr>
              <a:lnSpc>
                <a:spcPct val="120000"/>
              </a:lnSpc>
              <a:spcBef>
                <a:spcPct val="50000"/>
              </a:spcBef>
            </a:pPr>
            <a:r>
              <a:rPr kumimoji="1" lang="en-US" altLang="zh-CN" sz="2400">
                <a:latin typeface="Times New Roman" pitchFamily="18" charset="0"/>
              </a:rPr>
              <a:t>    </a:t>
            </a:r>
            <a:r>
              <a:rPr kumimoji="1" lang="zh-CN" altLang="en-US" sz="2400" b="1">
                <a:latin typeface="Times New Roman" pitchFamily="18" charset="0"/>
              </a:rPr>
              <a:t>将输入端接整流滤波电路的输出，将输出端接负载电阻，构成串类型稳压电路。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6">
                                            <p:txEl>
                                              <p:pRg st="0" end="0"/>
                                            </p:txEl>
                                          </p:spTgt>
                                        </p:tgtEl>
                                        <p:attrNameLst>
                                          <p:attrName>style.visibility</p:attrName>
                                        </p:attrNameLst>
                                      </p:cBhvr>
                                      <p:to>
                                        <p:strVal val="visible"/>
                                      </p:to>
                                    </p:set>
                                    <p:animEffect transition="in" filter="wipe(left)">
                                      <p:cBhvr>
                                        <p:cTn id="7" dur="500"/>
                                        <p:tgtEl>
                                          <p:spTgt spid="634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3491"/>
                                        </p:tgtEl>
                                        <p:attrNameLst>
                                          <p:attrName>style.visibility</p:attrName>
                                        </p:attrNameLst>
                                      </p:cBhvr>
                                      <p:to>
                                        <p:strVal val="visible"/>
                                      </p:to>
                                    </p:set>
                                    <p:animEffect transition="in" filter="box(out)">
                                      <p:cBhvr>
                                        <p:cTn id="12" dur="500"/>
                                        <p:tgtEl>
                                          <p:spTgt spid="6349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34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34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6349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3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autoUpdateAnimBg="0"/>
      <p:bldP spid="63494" grpId="0" animBg="1" autoUpdateAnimBg="0"/>
      <p:bldP spid="63495" grpId="0" animBg="1" autoUpdateAnimBg="0"/>
      <p:bldP spid="63496"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79388" y="908050"/>
            <a:ext cx="6624637" cy="457200"/>
          </a:xfrm>
        </p:spPr>
        <p:txBody>
          <a:bodyPr/>
          <a:lstStyle/>
          <a:p>
            <a:pPr algn="l"/>
            <a:r>
              <a:rPr lang="zh-CN" altLang="zh-CN" sz="2800">
                <a:solidFill>
                  <a:schemeClr val="tx1"/>
                </a:solidFill>
                <a:latin typeface="华文行楷" pitchFamily="2" charset="-122"/>
                <a:ea typeface="华文行楷" pitchFamily="2" charset="-122"/>
              </a:rPr>
              <a:t>（3</a:t>
            </a:r>
            <a:r>
              <a:rPr lang="zh-CN" altLang="en-US" sz="2800">
                <a:solidFill>
                  <a:schemeClr val="tx1"/>
                </a:solidFill>
                <a:latin typeface="华文行楷" pitchFamily="2" charset="-122"/>
                <a:ea typeface="华文行楷" pitchFamily="2" charset="-122"/>
              </a:rPr>
              <a:t>） </a:t>
            </a:r>
            <a:r>
              <a:rPr lang="zh-CN" altLang="zh-CN" sz="2800">
                <a:solidFill>
                  <a:schemeClr val="tx1"/>
                </a:solidFill>
                <a:latin typeface="华文行楷" pitchFamily="2" charset="-122"/>
                <a:ea typeface="华文行楷" pitchFamily="2" charset="-122"/>
              </a:rPr>
              <a:t>输出电流扩展电路</a:t>
            </a:r>
            <a:endParaRPr lang="zh-CN" altLang="en-US" sz="2800">
              <a:solidFill>
                <a:schemeClr val="tx1"/>
              </a:solidFill>
              <a:latin typeface="华文行楷" pitchFamily="2" charset="-122"/>
              <a:ea typeface="华文行楷" pitchFamily="2" charset="-122"/>
            </a:endParaRPr>
          </a:p>
        </p:txBody>
      </p:sp>
      <p:graphicFrame>
        <p:nvGraphicFramePr>
          <p:cNvPr id="70659" name="Object 3"/>
          <p:cNvGraphicFramePr>
            <a:graphicFrameLocks noChangeAspect="1"/>
          </p:cNvGraphicFramePr>
          <p:nvPr/>
        </p:nvGraphicFramePr>
        <p:xfrm>
          <a:off x="900113" y="2420938"/>
          <a:ext cx="3886200" cy="2195512"/>
        </p:xfrm>
        <a:graphic>
          <a:graphicData uri="http://schemas.openxmlformats.org/presentationml/2006/ole">
            <mc:AlternateContent xmlns:mc="http://schemas.openxmlformats.org/markup-compatibility/2006">
              <mc:Choice xmlns:v="urn:schemas-microsoft-com:vml" Requires="v">
                <p:oleObj spid="_x0000_s183310" name="Photo Editor 照片" r:id="rId3" imgW="13003440" imgH="7342857" progId="MSPhotoEd.3">
                  <p:embed/>
                </p:oleObj>
              </mc:Choice>
              <mc:Fallback>
                <p:oleObj name="Photo Editor 照片" r:id="rId3" imgW="13003440" imgH="7342857"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420938"/>
                        <a:ext cx="3886200" cy="219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0" name="Text Box 4"/>
          <p:cNvSpPr txBox="1">
            <a:spLocks noChangeArrowheads="1"/>
          </p:cNvSpPr>
          <p:nvPr/>
        </p:nvSpPr>
        <p:spPr bwMode="auto">
          <a:xfrm>
            <a:off x="755650" y="1484313"/>
            <a:ext cx="7086600" cy="822325"/>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    </a:t>
            </a:r>
            <a:r>
              <a:rPr kumimoji="1" lang="zh-CN" altLang="en-US" sz="2400" b="1">
                <a:latin typeface="Times New Roman" pitchFamily="18" charset="0"/>
              </a:rPr>
              <a:t>为使负载电流大于三端稳压器的输出电流，可采用射极输出器进行电流放大。</a:t>
            </a:r>
          </a:p>
        </p:txBody>
      </p:sp>
      <p:graphicFrame>
        <p:nvGraphicFramePr>
          <p:cNvPr id="70661" name="Object 5"/>
          <p:cNvGraphicFramePr>
            <a:graphicFrameLocks noChangeAspect="1"/>
          </p:cNvGraphicFramePr>
          <p:nvPr/>
        </p:nvGraphicFramePr>
        <p:xfrm>
          <a:off x="5014913" y="2497138"/>
          <a:ext cx="2590800" cy="465137"/>
        </p:xfrm>
        <a:graphic>
          <a:graphicData uri="http://schemas.openxmlformats.org/presentationml/2006/ole">
            <mc:AlternateContent xmlns:mc="http://schemas.openxmlformats.org/markup-compatibility/2006">
              <mc:Choice xmlns:v="urn:schemas-microsoft-com:vml" Requires="v">
                <p:oleObj spid="_x0000_s183311" name="Equation" r:id="rId5" imgW="1269720" imgH="228600" progId="Equation.3">
                  <p:embed/>
                </p:oleObj>
              </mc:Choice>
              <mc:Fallback>
                <p:oleObj name="Equation" r:id="rId5" imgW="126972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4913" y="2497138"/>
                        <a:ext cx="2590800" cy="465137"/>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70662" name="AutoShape 6"/>
          <p:cNvSpPr>
            <a:spLocks/>
          </p:cNvSpPr>
          <p:nvPr/>
        </p:nvSpPr>
        <p:spPr bwMode="auto">
          <a:xfrm>
            <a:off x="6013450" y="3119438"/>
            <a:ext cx="914400" cy="520700"/>
          </a:xfrm>
          <a:prstGeom prst="borderCallout1">
            <a:avLst>
              <a:gd name="adj1" fmla="val 21949"/>
              <a:gd name="adj2" fmla="val 108333"/>
              <a:gd name="adj3" fmla="val -42074"/>
              <a:gd name="adj4" fmla="val 133681"/>
            </a:avLst>
          </a:prstGeom>
          <a:solidFill>
            <a:srgbClr val="FFFFCC"/>
          </a:solidFill>
          <a:ln w="19050">
            <a:solidFill>
              <a:srgbClr val="FF3300"/>
            </a:solidFill>
            <a:miter lim="800000"/>
            <a:headEnd/>
            <a:tailEnd/>
          </a:ln>
          <a:effectLst/>
        </p:spPr>
        <p:txBody>
          <a:bodyPr/>
          <a:lstStyle/>
          <a:p>
            <a:pPr algn="ctr"/>
            <a:r>
              <a:rPr kumimoji="1" lang="zh-CN" altLang="en-US" sz="2400" b="1">
                <a:latin typeface="Times New Roman" pitchFamily="18" charset="0"/>
              </a:rPr>
              <a:t>很小</a:t>
            </a:r>
          </a:p>
        </p:txBody>
      </p:sp>
      <p:graphicFrame>
        <p:nvGraphicFramePr>
          <p:cNvPr id="70663" name="Object 7"/>
          <p:cNvGraphicFramePr>
            <a:graphicFrameLocks noChangeAspect="1"/>
          </p:cNvGraphicFramePr>
          <p:nvPr/>
        </p:nvGraphicFramePr>
        <p:xfrm>
          <a:off x="1052513" y="4783138"/>
          <a:ext cx="2819400" cy="534987"/>
        </p:xfrm>
        <a:graphic>
          <a:graphicData uri="http://schemas.openxmlformats.org/presentationml/2006/ole">
            <mc:AlternateContent xmlns:mc="http://schemas.openxmlformats.org/markup-compatibility/2006">
              <mc:Choice xmlns:v="urn:schemas-microsoft-com:vml" Requires="v">
                <p:oleObj spid="_x0000_s183312" name="Equation" r:id="rId7" imgW="1269720" imgH="241200" progId="Equation.3">
                  <p:embed/>
                </p:oleObj>
              </mc:Choice>
              <mc:Fallback>
                <p:oleObj name="Equation" r:id="rId7" imgW="126972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2513" y="4783138"/>
                        <a:ext cx="2819400" cy="534987"/>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70664" name="AutoShape 8"/>
          <p:cNvSpPr>
            <a:spLocks/>
          </p:cNvSpPr>
          <p:nvPr/>
        </p:nvSpPr>
        <p:spPr bwMode="auto">
          <a:xfrm>
            <a:off x="2576513" y="5545138"/>
            <a:ext cx="3352800" cy="457200"/>
          </a:xfrm>
          <a:prstGeom prst="borderCallout1">
            <a:avLst>
              <a:gd name="adj1" fmla="val 25000"/>
              <a:gd name="adj2" fmla="val -2273"/>
              <a:gd name="adj3" fmla="val -62847"/>
              <a:gd name="adj4" fmla="val -14111"/>
            </a:avLst>
          </a:prstGeom>
          <a:solidFill>
            <a:srgbClr val="FFFFCC"/>
          </a:solidFill>
          <a:ln w="19050">
            <a:solidFill>
              <a:srgbClr val="FF3300"/>
            </a:solidFill>
            <a:miter lim="800000"/>
            <a:headEnd/>
            <a:tailEnd/>
          </a:ln>
          <a:effectLst/>
        </p:spPr>
        <p:txBody>
          <a:bodyPr/>
          <a:lstStyle/>
          <a:p>
            <a:pPr algn="ctr"/>
            <a:r>
              <a:rPr kumimoji="1" lang="zh-CN" altLang="en-US" sz="2400" b="1">
                <a:latin typeface="Times New Roman" pitchFamily="18" charset="0"/>
              </a:rPr>
              <a:t>三端稳压器的输出电压</a:t>
            </a:r>
          </a:p>
        </p:txBody>
      </p:sp>
      <p:grpSp>
        <p:nvGrpSpPr>
          <p:cNvPr id="2" name="Group 9"/>
          <p:cNvGrpSpPr>
            <a:grpSpLocks/>
          </p:cNvGrpSpPr>
          <p:nvPr/>
        </p:nvGrpSpPr>
        <p:grpSpPr bwMode="auto">
          <a:xfrm>
            <a:off x="4100513" y="4784725"/>
            <a:ext cx="3505200" cy="514350"/>
            <a:chOff x="2688" y="2881"/>
            <a:chExt cx="2208" cy="324"/>
          </a:xfrm>
        </p:grpSpPr>
        <p:sp>
          <p:nvSpPr>
            <p:cNvPr id="70666" name="Text Box 10"/>
            <p:cNvSpPr txBox="1">
              <a:spLocks noChangeArrowheads="1"/>
            </p:cNvSpPr>
            <p:nvPr/>
          </p:nvSpPr>
          <p:spPr bwMode="auto">
            <a:xfrm>
              <a:off x="2688" y="2906"/>
              <a:ext cx="1536" cy="288"/>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若</a:t>
              </a:r>
              <a:r>
                <a:rPr kumimoji="1" lang="en-US" altLang="zh-CN" sz="2400" b="1" i="1">
                  <a:latin typeface="Times New Roman" pitchFamily="18" charset="0"/>
                </a:rPr>
                <a:t>U</a:t>
              </a:r>
              <a:r>
                <a:rPr kumimoji="1" lang="en-US" altLang="zh-CN" sz="2400" b="1" baseline="-25000">
                  <a:latin typeface="Times New Roman" pitchFamily="18" charset="0"/>
                </a:rPr>
                <a:t>BE</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D</a:t>
              </a:r>
              <a:r>
                <a:rPr kumimoji="1" lang="zh-CN" altLang="en-US" sz="2400" b="1">
                  <a:latin typeface="Times New Roman" pitchFamily="18" charset="0"/>
                </a:rPr>
                <a:t>，则</a:t>
              </a:r>
              <a:endParaRPr kumimoji="1" lang="zh-CN" altLang="en-US" sz="2400" b="1" baseline="-25000">
                <a:latin typeface="Times New Roman" pitchFamily="18" charset="0"/>
              </a:endParaRPr>
            </a:p>
          </p:txBody>
        </p:sp>
        <p:graphicFrame>
          <p:nvGraphicFramePr>
            <p:cNvPr id="70667" name="Object 11"/>
            <p:cNvGraphicFramePr>
              <a:graphicFrameLocks noChangeAspect="1"/>
            </p:cNvGraphicFramePr>
            <p:nvPr/>
          </p:nvGraphicFramePr>
          <p:xfrm>
            <a:off x="4128" y="2881"/>
            <a:ext cx="768" cy="324"/>
          </p:xfrm>
          <a:graphic>
            <a:graphicData uri="http://schemas.openxmlformats.org/presentationml/2006/ole">
              <mc:AlternateContent xmlns:mc="http://schemas.openxmlformats.org/markup-compatibility/2006">
                <mc:Choice xmlns:v="urn:schemas-microsoft-com:vml" Requires="v">
                  <p:oleObj spid="_x0000_s183313" name="Equation" r:id="rId9" imgW="571320" imgH="241200" progId="Equation.3">
                    <p:embed/>
                  </p:oleObj>
                </mc:Choice>
                <mc:Fallback>
                  <p:oleObj name="Equation" r:id="rId9" imgW="571320" imgH="241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8" y="2881"/>
                          <a:ext cx="768" cy="324"/>
                        </a:xfrm>
                        <a:prstGeom prst="rect">
                          <a:avLst/>
                        </a:prstGeom>
                        <a:solidFill>
                          <a:srgbClr val="66FFFF"/>
                        </a:solidFill>
                        <a:ln w="9525">
                          <a:solidFill>
                            <a:srgbClr val="FF3300"/>
                          </a:solidFill>
                          <a:miter lim="800000"/>
                          <a:headEnd/>
                          <a:tailEnd/>
                        </a:ln>
                      </p:spPr>
                    </p:pic>
                  </p:oleObj>
                </mc:Fallback>
              </mc:AlternateContent>
            </a:graphicData>
          </a:graphic>
        </p:graphicFrame>
      </p:grpSp>
      <p:sp>
        <p:nvSpPr>
          <p:cNvPr id="70668" name="Text Box 12"/>
          <p:cNvSpPr txBox="1">
            <a:spLocks noChangeArrowheads="1"/>
          </p:cNvSpPr>
          <p:nvPr/>
        </p:nvSpPr>
        <p:spPr bwMode="auto">
          <a:xfrm>
            <a:off x="4862513" y="3792538"/>
            <a:ext cx="3124200" cy="822325"/>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二极管的作用：消除</a:t>
            </a:r>
            <a:r>
              <a:rPr kumimoji="1" lang="en-US" altLang="zh-CN" sz="2400" b="1" i="1">
                <a:latin typeface="Times New Roman" pitchFamily="18" charset="0"/>
              </a:rPr>
              <a:t>U</a:t>
            </a:r>
            <a:r>
              <a:rPr kumimoji="1" lang="en-US" altLang="zh-CN" sz="2400" b="1" baseline="-25000">
                <a:latin typeface="Times New Roman" pitchFamily="18" charset="0"/>
              </a:rPr>
              <a:t>BE</a:t>
            </a:r>
            <a:r>
              <a:rPr kumimoji="1" lang="zh-CN" altLang="en-US" sz="2400" b="1">
                <a:latin typeface="Times New Roman" pitchFamily="18" charset="0"/>
              </a:rPr>
              <a:t>对</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的影响。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60">
                                            <p:txEl>
                                              <p:pRg st="0" end="0"/>
                                            </p:txEl>
                                          </p:spTgt>
                                        </p:tgtEl>
                                        <p:attrNameLst>
                                          <p:attrName>style.visibility</p:attrName>
                                        </p:attrNameLst>
                                      </p:cBhvr>
                                      <p:to>
                                        <p:strVal val="visible"/>
                                      </p:to>
                                    </p:set>
                                    <p:animEffect transition="in" filter="wipe(left)">
                                      <p:cBhvr>
                                        <p:cTn id="7" dur="500"/>
                                        <p:tgtEl>
                                          <p:spTgt spid="706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wipe(left)">
                                      <p:cBhvr>
                                        <p:cTn id="12" dur="500"/>
                                        <p:tgtEl>
                                          <p:spTgt spid="706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0661"/>
                                        </p:tgtEl>
                                        <p:attrNameLst>
                                          <p:attrName>style.visibility</p:attrName>
                                        </p:attrNameLst>
                                      </p:cBhvr>
                                      <p:to>
                                        <p:strVal val="visible"/>
                                      </p:to>
                                    </p:set>
                                    <p:animEffect transition="in" filter="wipe(left)">
                                      <p:cBhvr>
                                        <p:cTn id="17" dur="500"/>
                                        <p:tgtEl>
                                          <p:spTgt spid="7066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06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0663"/>
                                        </p:tgtEl>
                                        <p:attrNameLst>
                                          <p:attrName>style.visibility</p:attrName>
                                        </p:attrNameLst>
                                      </p:cBhvr>
                                      <p:to>
                                        <p:strVal val="visible"/>
                                      </p:to>
                                    </p:set>
                                    <p:animEffect transition="in" filter="wipe(left)">
                                      <p:cBhvr>
                                        <p:cTn id="26" dur="500"/>
                                        <p:tgtEl>
                                          <p:spTgt spid="7066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06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70668">
                                            <p:txEl>
                                              <p:pRg st="0" end="0"/>
                                            </p:txEl>
                                          </p:spTgt>
                                        </p:tgtEl>
                                        <p:attrNameLst>
                                          <p:attrName>style.visibility</p:attrName>
                                        </p:attrNameLst>
                                      </p:cBhvr>
                                      <p:to>
                                        <p:strVal val="visible"/>
                                      </p:to>
                                    </p:set>
                                    <p:animEffect transition="in" filter="wipe(left)">
                                      <p:cBhvr>
                                        <p:cTn id="40" dur="500"/>
                                        <p:tgtEl>
                                          <p:spTgt spid="706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build="p" autoUpdateAnimBg="0"/>
      <p:bldP spid="70662" grpId="0" animBg="1" autoUpdateAnimBg="0"/>
      <p:bldP spid="70664" grpId="0" animBg="1" autoUpdateAnimBg="0"/>
      <p:bldP spid="7066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79388" y="981075"/>
            <a:ext cx="5130800" cy="457200"/>
          </a:xfrm>
        </p:spPr>
        <p:txBody>
          <a:bodyPr/>
          <a:lstStyle/>
          <a:p>
            <a:pPr algn="l"/>
            <a:r>
              <a:rPr lang="zh-CN" altLang="zh-CN" sz="2800">
                <a:solidFill>
                  <a:schemeClr val="tx1"/>
                </a:solidFill>
                <a:latin typeface="华文行楷" pitchFamily="2" charset="-122"/>
                <a:ea typeface="华文行楷" pitchFamily="2" charset="-122"/>
              </a:rPr>
              <a:t>（4</a:t>
            </a:r>
            <a:r>
              <a:rPr lang="zh-CN" altLang="en-US" sz="2800">
                <a:solidFill>
                  <a:schemeClr val="tx1"/>
                </a:solidFill>
                <a:latin typeface="华文行楷" pitchFamily="2" charset="-122"/>
                <a:ea typeface="华文行楷" pitchFamily="2" charset="-122"/>
              </a:rPr>
              <a:t>）</a:t>
            </a:r>
            <a:r>
              <a:rPr lang="zh-CN" altLang="zh-CN" sz="2800">
                <a:solidFill>
                  <a:schemeClr val="tx1"/>
                </a:solidFill>
                <a:latin typeface="华文行楷" pitchFamily="2" charset="-122"/>
                <a:ea typeface="华文行楷" pitchFamily="2" charset="-122"/>
              </a:rPr>
              <a:t>输出电压扩展电路</a:t>
            </a:r>
            <a:endParaRPr lang="zh-CN" altLang="en-US" sz="2800">
              <a:solidFill>
                <a:schemeClr val="tx1"/>
              </a:solidFill>
              <a:latin typeface="华文行楷" pitchFamily="2" charset="-122"/>
              <a:ea typeface="华文行楷" pitchFamily="2" charset="-122"/>
            </a:endParaRPr>
          </a:p>
        </p:txBody>
      </p:sp>
      <p:graphicFrame>
        <p:nvGraphicFramePr>
          <p:cNvPr id="71683" name="Object 3"/>
          <p:cNvGraphicFramePr>
            <a:graphicFrameLocks noChangeAspect="1"/>
          </p:cNvGraphicFramePr>
          <p:nvPr/>
        </p:nvGraphicFramePr>
        <p:xfrm>
          <a:off x="5216525" y="1666875"/>
          <a:ext cx="2971800" cy="819150"/>
        </p:xfrm>
        <a:graphic>
          <a:graphicData uri="http://schemas.openxmlformats.org/presentationml/2006/ole">
            <mc:AlternateContent xmlns:mc="http://schemas.openxmlformats.org/markup-compatibility/2006">
              <mc:Choice xmlns:v="urn:schemas-microsoft-com:vml" Requires="v">
                <p:oleObj spid="_x0000_s184334" name="公式" r:id="rId3" imgW="1562040" imgH="431640" progId="Equation.3">
                  <p:embed/>
                </p:oleObj>
              </mc:Choice>
              <mc:Fallback>
                <p:oleObj name="公式" r:id="rId3" imgW="156204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525" y="1666875"/>
                        <a:ext cx="2971800" cy="819150"/>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71684" name="Object 4"/>
          <p:cNvGraphicFramePr>
            <a:graphicFrameLocks noChangeAspect="1"/>
          </p:cNvGraphicFramePr>
          <p:nvPr/>
        </p:nvGraphicFramePr>
        <p:xfrm>
          <a:off x="949325" y="1666875"/>
          <a:ext cx="3733800" cy="1636713"/>
        </p:xfrm>
        <a:graphic>
          <a:graphicData uri="http://schemas.openxmlformats.org/presentationml/2006/ole">
            <mc:AlternateContent xmlns:mc="http://schemas.openxmlformats.org/markup-compatibility/2006">
              <mc:Choice xmlns:v="urn:schemas-microsoft-com:vml" Requires="v">
                <p:oleObj spid="_x0000_s184335" name="Photo Editor 照片" r:id="rId5" imgW="13495238" imgH="5915851" progId="MSPhotoEd.3">
                  <p:embed/>
                </p:oleObj>
              </mc:Choice>
              <mc:Fallback>
                <p:oleObj name="Photo Editor 照片" r:id="rId5" imgW="13495238" imgH="5915851"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9325" y="1666875"/>
                        <a:ext cx="3733800" cy="163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5" name="Text Box 5"/>
          <p:cNvSpPr txBox="1">
            <a:spLocks noChangeArrowheads="1"/>
          </p:cNvSpPr>
          <p:nvPr/>
        </p:nvSpPr>
        <p:spPr bwMode="auto">
          <a:xfrm>
            <a:off x="5064125" y="2581275"/>
            <a:ext cx="3200400" cy="822325"/>
          </a:xfrm>
          <a:prstGeom prst="rect">
            <a:avLst/>
          </a:prstGeom>
          <a:noFill/>
          <a:ln w="9525">
            <a:noFill/>
            <a:miter lim="800000"/>
            <a:headEnd/>
            <a:tailEnd/>
          </a:ln>
          <a:effectLst/>
        </p:spPr>
        <p:txBody>
          <a:bodyPr>
            <a:spAutoFit/>
          </a:bodyPr>
          <a:lstStyle/>
          <a:p>
            <a:pPr>
              <a:spcBef>
                <a:spcPct val="50000"/>
              </a:spcBef>
            </a:pPr>
            <a:r>
              <a:rPr lang="en-US" altLang="zh-CN" sz="2400" b="1" i="1">
                <a:latin typeface="Times New Roman" pitchFamily="18" charset="0"/>
              </a:rPr>
              <a:t>I</a:t>
            </a:r>
            <a:r>
              <a:rPr lang="en-US" altLang="zh-CN" sz="2400" b="1" baseline="-25000">
                <a:latin typeface="Times New Roman" pitchFamily="18" charset="0"/>
              </a:rPr>
              <a:t>W</a:t>
            </a:r>
            <a:r>
              <a:rPr lang="zh-CN" altLang="en-US" sz="2400" b="1">
                <a:latin typeface="Times New Roman" pitchFamily="18" charset="0"/>
              </a:rPr>
              <a:t>为几</a:t>
            </a:r>
            <a:r>
              <a:rPr lang="en-US" altLang="zh-CN" sz="2400" b="1">
                <a:latin typeface="Times New Roman" pitchFamily="18" charset="0"/>
              </a:rPr>
              <a:t>mA</a:t>
            </a:r>
            <a:r>
              <a:rPr lang="zh-CN" altLang="en-US" sz="2400" b="1">
                <a:latin typeface="Times New Roman" pitchFamily="18" charset="0"/>
              </a:rPr>
              <a:t>，</a:t>
            </a:r>
            <a:r>
              <a:rPr lang="en-US" altLang="zh-CN" sz="2400" b="1" i="1">
                <a:latin typeface="Times New Roman" pitchFamily="18" charset="0"/>
              </a:rPr>
              <a:t>U</a:t>
            </a:r>
            <a:r>
              <a:rPr lang="en-US" altLang="zh-CN" sz="2400" b="1" baseline="-25000">
                <a:latin typeface="Times New Roman" pitchFamily="18" charset="0"/>
              </a:rPr>
              <a:t>O</a:t>
            </a:r>
            <a:r>
              <a:rPr lang="zh-CN" altLang="en-US" sz="2400" b="1">
                <a:latin typeface="Times New Roman" pitchFamily="18" charset="0"/>
              </a:rPr>
              <a:t>与三端稳压器参数有关。</a:t>
            </a:r>
          </a:p>
        </p:txBody>
      </p:sp>
      <p:graphicFrame>
        <p:nvGraphicFramePr>
          <p:cNvPr id="71686" name="Object 6"/>
          <p:cNvGraphicFramePr>
            <a:graphicFrameLocks noChangeAspect="1"/>
          </p:cNvGraphicFramePr>
          <p:nvPr/>
        </p:nvGraphicFramePr>
        <p:xfrm>
          <a:off x="949325" y="3648075"/>
          <a:ext cx="3962400" cy="2162175"/>
        </p:xfrm>
        <a:graphic>
          <a:graphicData uri="http://schemas.openxmlformats.org/presentationml/2006/ole">
            <mc:AlternateContent xmlns:mc="http://schemas.openxmlformats.org/markup-compatibility/2006">
              <mc:Choice xmlns:v="urn:schemas-microsoft-com:vml" Requires="v">
                <p:oleObj spid="_x0000_s184336" name="Photo Editor 照片" r:id="rId7" imgW="15457143" imgH="8430802" progId="MSPhotoEd.3">
                  <p:embed/>
                </p:oleObj>
              </mc:Choice>
              <mc:Fallback>
                <p:oleObj name="Photo Editor 照片" r:id="rId7" imgW="15457143" imgH="8430802" progId="MSPhotoEd.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9325" y="3648075"/>
                        <a:ext cx="39624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687" name="AutoShape 7"/>
          <p:cNvSpPr>
            <a:spLocks/>
          </p:cNvSpPr>
          <p:nvPr/>
        </p:nvSpPr>
        <p:spPr bwMode="auto">
          <a:xfrm>
            <a:off x="3235325" y="3267075"/>
            <a:ext cx="1343025" cy="457200"/>
          </a:xfrm>
          <a:prstGeom prst="borderCallout1">
            <a:avLst>
              <a:gd name="adj1" fmla="val 25000"/>
              <a:gd name="adj2" fmla="val -5676"/>
              <a:gd name="adj3" fmla="val 285764"/>
              <a:gd name="adj4" fmla="val -15130"/>
            </a:avLst>
          </a:prstGeom>
          <a:solidFill>
            <a:srgbClr val="FFFFCC"/>
          </a:solidFill>
          <a:ln w="19050">
            <a:solidFill>
              <a:srgbClr val="FF3300"/>
            </a:solidFill>
            <a:miter lim="800000"/>
            <a:headEnd/>
            <a:tailEnd/>
          </a:ln>
          <a:effectLst/>
        </p:spPr>
        <p:txBody>
          <a:bodyPr/>
          <a:lstStyle/>
          <a:p>
            <a:pPr algn="ctr"/>
            <a:r>
              <a:rPr kumimoji="1" lang="zh-CN" altLang="en-US" sz="2000" b="1">
                <a:latin typeface="Times New Roman" pitchFamily="18" charset="0"/>
              </a:rPr>
              <a:t>隔离作用</a:t>
            </a:r>
          </a:p>
        </p:txBody>
      </p:sp>
      <p:graphicFrame>
        <p:nvGraphicFramePr>
          <p:cNvPr id="71688" name="Object 8"/>
          <p:cNvGraphicFramePr>
            <a:graphicFrameLocks noChangeAspect="1"/>
          </p:cNvGraphicFramePr>
          <p:nvPr/>
        </p:nvGraphicFramePr>
        <p:xfrm>
          <a:off x="5292725" y="4076700"/>
          <a:ext cx="2590800" cy="1668463"/>
        </p:xfrm>
        <a:graphic>
          <a:graphicData uri="http://schemas.openxmlformats.org/presentationml/2006/ole">
            <mc:AlternateContent xmlns:mc="http://schemas.openxmlformats.org/markup-compatibility/2006">
              <mc:Choice xmlns:v="urn:schemas-microsoft-com:vml" Requires="v">
                <p:oleObj spid="_x0000_s184337" name="Equation" r:id="rId9" imgW="1384200" imgH="888840" progId="Equation.3">
                  <p:embed/>
                </p:oleObj>
              </mc:Choice>
              <mc:Fallback>
                <p:oleObj name="Equation" r:id="rId9" imgW="1384200" imgH="8888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4076700"/>
                        <a:ext cx="2590800" cy="1668463"/>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71689" name="AutoShape 9"/>
          <p:cNvSpPr>
            <a:spLocks/>
          </p:cNvSpPr>
          <p:nvPr/>
        </p:nvSpPr>
        <p:spPr bwMode="auto">
          <a:xfrm>
            <a:off x="5140325" y="3495675"/>
            <a:ext cx="1295400" cy="457200"/>
          </a:xfrm>
          <a:prstGeom prst="borderCallout1">
            <a:avLst>
              <a:gd name="adj1" fmla="val 25000"/>
              <a:gd name="adj2" fmla="val -5884"/>
              <a:gd name="adj3" fmla="val 175347"/>
              <a:gd name="adj4" fmla="val -123528"/>
            </a:avLst>
          </a:prstGeom>
          <a:solidFill>
            <a:srgbClr val="FFFFCC"/>
          </a:solidFill>
          <a:ln w="19050">
            <a:solidFill>
              <a:srgbClr val="FF3300"/>
            </a:solidFill>
            <a:miter lim="800000"/>
            <a:headEnd/>
            <a:tailEnd/>
          </a:ln>
          <a:effectLst/>
        </p:spPr>
        <p:txBody>
          <a:bodyPr/>
          <a:lstStyle/>
          <a:p>
            <a:pPr algn="ctr"/>
            <a:r>
              <a:rPr kumimoji="1" lang="zh-CN" altLang="en-US" sz="2000" b="1">
                <a:latin typeface="Times New Roman" pitchFamily="18" charset="0"/>
              </a:rPr>
              <a:t>基准电压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683"/>
                                        </p:tgtEl>
                                        <p:attrNameLst>
                                          <p:attrName>style.visibility</p:attrName>
                                        </p:attrNameLst>
                                      </p:cBhvr>
                                      <p:to>
                                        <p:strVal val="visible"/>
                                      </p:to>
                                    </p:set>
                                    <p:animEffect transition="in" filter="wipe(left)">
                                      <p:cBhvr>
                                        <p:cTn id="12" dur="500"/>
                                        <p:tgtEl>
                                          <p:spTgt spid="716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5">
                                            <p:txEl>
                                              <p:pRg st="0" end="0"/>
                                            </p:txEl>
                                          </p:spTgt>
                                        </p:tgtEl>
                                        <p:attrNameLst>
                                          <p:attrName>style.visibility</p:attrName>
                                        </p:attrNameLst>
                                      </p:cBhvr>
                                      <p:to>
                                        <p:strVal val="visible"/>
                                      </p:to>
                                    </p:set>
                                    <p:animEffect transition="in" filter="wipe(left)">
                                      <p:cBhvr>
                                        <p:cTn id="17" dur="500"/>
                                        <p:tgtEl>
                                          <p:spTgt spid="7168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686"/>
                                        </p:tgtEl>
                                        <p:attrNameLst>
                                          <p:attrName>style.visibility</p:attrName>
                                        </p:attrNameLst>
                                      </p:cBhvr>
                                      <p:to>
                                        <p:strVal val="visible"/>
                                      </p:to>
                                    </p:set>
                                    <p:animEffect transition="in" filter="wipe(left)">
                                      <p:cBhvr>
                                        <p:cTn id="22" dur="500"/>
                                        <p:tgtEl>
                                          <p:spTgt spid="7168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6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6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1688"/>
                                        </p:tgtEl>
                                        <p:attrNameLst>
                                          <p:attrName>style.visibility</p:attrName>
                                        </p:attrNameLst>
                                      </p:cBhvr>
                                      <p:to>
                                        <p:strVal val="visible"/>
                                      </p:to>
                                    </p:set>
                                    <p:animEffect transition="in" filter="wipe(left)">
                                      <p:cBhvr>
                                        <p:cTn id="35" dur="500"/>
                                        <p:tgtEl>
                                          <p:spTgt spid="71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autoUpdateAnimBg="0"/>
      <p:bldP spid="71687" grpId="0" animBg="1" autoUpdateAnimBg="0"/>
      <p:bldP spid="71689"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95288" y="765175"/>
            <a:ext cx="6997700" cy="533400"/>
          </a:xfrm>
        </p:spPr>
        <p:txBody>
          <a:bodyPr/>
          <a:lstStyle/>
          <a:p>
            <a:pPr algn="l"/>
            <a:r>
              <a:rPr lang="en-US" altLang="zh-CN" sz="3200" dirty="0">
                <a:solidFill>
                  <a:schemeClr val="tx1"/>
                </a:solidFill>
                <a:latin typeface="华文行楷" pitchFamily="2" charset="-122"/>
                <a:ea typeface="华文行楷" pitchFamily="2" charset="-122"/>
              </a:rPr>
              <a:t>2. </a:t>
            </a:r>
            <a:r>
              <a:rPr lang="zh-CN" altLang="zh-CN" sz="3200" dirty="0">
                <a:solidFill>
                  <a:schemeClr val="tx1"/>
                </a:solidFill>
                <a:latin typeface="华文行楷" pitchFamily="2" charset="-122"/>
                <a:ea typeface="华文行楷" pitchFamily="2" charset="-122"/>
              </a:rPr>
              <a:t>基准电压源</a:t>
            </a:r>
            <a:r>
              <a:rPr lang="zh-CN" altLang="en-US" sz="3200" dirty="0">
                <a:solidFill>
                  <a:schemeClr val="tx1"/>
                </a:solidFill>
                <a:latin typeface="华文行楷" pitchFamily="2" charset="-122"/>
                <a:ea typeface="华文行楷" pitchFamily="2" charset="-122"/>
              </a:rPr>
              <a:t>三端稳压器</a:t>
            </a:r>
            <a:r>
              <a:rPr lang="zh-CN" altLang="en-US" sz="2800" b="1" dirty="0">
                <a:solidFill>
                  <a:schemeClr val="tx1"/>
                </a:solidFill>
                <a:latin typeface="宋体" charset="-122"/>
              </a:rPr>
              <a:t> </a:t>
            </a:r>
            <a:r>
              <a:rPr lang="en-US" altLang="zh-CN" sz="2800" b="1" dirty="0">
                <a:solidFill>
                  <a:schemeClr val="tx1"/>
                </a:solidFill>
                <a:latin typeface="Times New Roman" panose="02020603050405020304" pitchFamily="18" charset="0"/>
                <a:cs typeface="Times New Roman" panose="02020603050405020304" pitchFamily="18" charset="0"/>
              </a:rPr>
              <a:t>W117</a:t>
            </a:r>
            <a:r>
              <a:rPr lang="en-US" altLang="zh-CN" sz="2400" dirty="0">
                <a:solidFill>
                  <a:schemeClr val="tx1"/>
                </a:solidFill>
              </a:rPr>
              <a:t> </a:t>
            </a:r>
            <a:endParaRPr lang="en-US" altLang="zh-CN" sz="2400" b="1" dirty="0">
              <a:solidFill>
                <a:schemeClr val="tx1"/>
              </a:solidFill>
            </a:endParaRPr>
          </a:p>
        </p:txBody>
      </p:sp>
      <p:sp>
        <p:nvSpPr>
          <p:cNvPr id="72707" name="Text Box 3"/>
          <p:cNvSpPr txBox="1">
            <a:spLocks noChangeArrowheads="1"/>
          </p:cNvSpPr>
          <p:nvPr/>
        </p:nvSpPr>
        <p:spPr bwMode="auto">
          <a:xfrm>
            <a:off x="838200" y="1371600"/>
            <a:ext cx="7696200"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输出电压</a:t>
            </a:r>
            <a:r>
              <a:rPr kumimoji="1" lang="en-US" altLang="zh-CN" sz="2400" b="1" i="1">
                <a:latin typeface="Times New Roman" pitchFamily="18" charset="0"/>
              </a:rPr>
              <a:t>U</a:t>
            </a:r>
            <a:r>
              <a:rPr kumimoji="1" lang="en-US" altLang="zh-CN" sz="2400" b="1" baseline="-25000">
                <a:latin typeface="Times New Roman" pitchFamily="18" charset="0"/>
              </a:rPr>
              <a:t>REF</a:t>
            </a:r>
            <a:r>
              <a:rPr kumimoji="1" lang="zh-CN" altLang="en-US" sz="2400" b="1">
                <a:latin typeface="Times New Roman" pitchFamily="18" charset="0"/>
              </a:rPr>
              <a:t>＝</a:t>
            </a:r>
            <a:r>
              <a:rPr kumimoji="1" lang="en-US" altLang="zh-CN" sz="2400" b="1">
                <a:latin typeface="Times New Roman" pitchFamily="18" charset="0"/>
              </a:rPr>
              <a:t>1.25V</a:t>
            </a:r>
            <a:r>
              <a:rPr kumimoji="1" lang="zh-CN" altLang="en-US" sz="2400" b="1">
                <a:latin typeface="Times New Roman" pitchFamily="18" charset="0"/>
              </a:rPr>
              <a:t>，调整端电流只有几微安。</a:t>
            </a:r>
          </a:p>
        </p:txBody>
      </p:sp>
      <p:graphicFrame>
        <p:nvGraphicFramePr>
          <p:cNvPr id="72708" name="Object 4"/>
          <p:cNvGraphicFramePr>
            <a:graphicFrameLocks noChangeAspect="1"/>
          </p:cNvGraphicFramePr>
          <p:nvPr/>
        </p:nvGraphicFramePr>
        <p:xfrm>
          <a:off x="5791200" y="3810000"/>
          <a:ext cx="2295525" cy="819150"/>
        </p:xfrm>
        <a:graphic>
          <a:graphicData uri="http://schemas.openxmlformats.org/presentationml/2006/ole">
            <mc:AlternateContent xmlns:mc="http://schemas.openxmlformats.org/markup-compatibility/2006">
              <mc:Choice xmlns:v="urn:schemas-microsoft-com:vml" Requires="v">
                <p:oleObj spid="_x0000_s185358" name="Equation" r:id="rId3" imgW="1206360" imgH="431640" progId="Equation.3">
                  <p:embed/>
                </p:oleObj>
              </mc:Choice>
              <mc:Fallback>
                <p:oleObj name="Equation" r:id="rId3" imgW="12063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810000"/>
                        <a:ext cx="2295525" cy="819150"/>
                      </a:xfrm>
                      <a:prstGeom prst="rect">
                        <a:avLst/>
                      </a:prstGeom>
                      <a:solidFill>
                        <a:srgbClr val="66FFFF"/>
                      </a:solidFill>
                      <a:ln w="9525">
                        <a:solidFill>
                          <a:srgbClr val="FF3300"/>
                        </a:solidFill>
                        <a:miter lim="800000"/>
                        <a:headEnd/>
                        <a:tailEnd/>
                      </a:ln>
                    </p:spPr>
                  </p:pic>
                </p:oleObj>
              </mc:Fallback>
            </mc:AlternateContent>
          </a:graphicData>
        </a:graphic>
      </p:graphicFrame>
      <p:graphicFrame>
        <p:nvGraphicFramePr>
          <p:cNvPr id="72709" name="Object 5"/>
          <p:cNvGraphicFramePr>
            <a:graphicFrameLocks noChangeAspect="1"/>
          </p:cNvGraphicFramePr>
          <p:nvPr/>
        </p:nvGraphicFramePr>
        <p:xfrm>
          <a:off x="685800" y="1981200"/>
          <a:ext cx="4114800" cy="1795463"/>
        </p:xfrm>
        <a:graphic>
          <a:graphicData uri="http://schemas.openxmlformats.org/presentationml/2006/ole">
            <mc:AlternateContent xmlns:mc="http://schemas.openxmlformats.org/markup-compatibility/2006">
              <mc:Choice xmlns:v="urn:schemas-microsoft-com:vml" Requires="v">
                <p:oleObj spid="_x0000_s185359" name="Photo Editor 照片" r:id="rId5" imgW="13285714" imgH="5800000" progId="MSPhotoEd.3">
                  <p:embed/>
                </p:oleObj>
              </mc:Choice>
              <mc:Fallback>
                <p:oleObj name="Photo Editor 照片" r:id="rId5" imgW="13285714" imgH="5800000"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981200"/>
                        <a:ext cx="4114800" cy="179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0" name="Object 6"/>
          <p:cNvGraphicFramePr>
            <a:graphicFrameLocks noChangeAspect="1"/>
          </p:cNvGraphicFramePr>
          <p:nvPr/>
        </p:nvGraphicFramePr>
        <p:xfrm>
          <a:off x="4953000" y="1905000"/>
          <a:ext cx="3657600" cy="1866900"/>
        </p:xfrm>
        <a:graphic>
          <a:graphicData uri="http://schemas.openxmlformats.org/presentationml/2006/ole">
            <mc:AlternateContent xmlns:mc="http://schemas.openxmlformats.org/markup-compatibility/2006">
              <mc:Choice xmlns:v="urn:schemas-microsoft-com:vml" Requires="v">
                <p:oleObj spid="_x0000_s185360" name="Photo Editor 照片" r:id="rId7" imgW="11403017" imgH="5819048" progId="MSPhotoEd.3">
                  <p:embed/>
                </p:oleObj>
              </mc:Choice>
              <mc:Fallback>
                <p:oleObj name="Photo Editor 照片" r:id="rId7" imgW="11403017" imgH="5819048" progId="MSPhotoEd.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905000"/>
                        <a:ext cx="36576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11" name="Object 7"/>
          <p:cNvGraphicFramePr>
            <a:graphicFrameLocks noChangeAspect="1"/>
          </p:cNvGraphicFramePr>
          <p:nvPr/>
        </p:nvGraphicFramePr>
        <p:xfrm>
          <a:off x="611188" y="4005263"/>
          <a:ext cx="4114800" cy="2325687"/>
        </p:xfrm>
        <a:graphic>
          <a:graphicData uri="http://schemas.openxmlformats.org/presentationml/2006/ole">
            <mc:AlternateContent xmlns:mc="http://schemas.openxmlformats.org/markup-compatibility/2006">
              <mc:Choice xmlns:v="urn:schemas-microsoft-com:vml" Requires="v">
                <p:oleObj spid="_x0000_s185361" name="Photo Editor 照片" r:id="rId9" imgW="13898915" imgH="7857143" progId="MSPhotoEd.3">
                  <p:embed/>
                </p:oleObj>
              </mc:Choice>
              <mc:Fallback>
                <p:oleObj name="Photo Editor 照片" r:id="rId9" imgW="13898915" imgH="7857143" progId="MSPhotoEd.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4005263"/>
                        <a:ext cx="4114800"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2" name="AutoShape 8"/>
          <p:cNvSpPr>
            <a:spLocks/>
          </p:cNvSpPr>
          <p:nvPr/>
        </p:nvSpPr>
        <p:spPr bwMode="auto">
          <a:xfrm>
            <a:off x="4878388" y="5300663"/>
            <a:ext cx="1752600" cy="455612"/>
          </a:xfrm>
          <a:prstGeom prst="borderCallout1">
            <a:avLst>
              <a:gd name="adj1" fmla="val 25088"/>
              <a:gd name="adj2" fmla="val -4347"/>
              <a:gd name="adj3" fmla="val 99301"/>
              <a:gd name="adj4" fmla="val -102718"/>
            </a:avLst>
          </a:prstGeom>
          <a:solidFill>
            <a:srgbClr val="FFFFCC"/>
          </a:solidFill>
          <a:ln w="19050">
            <a:solidFill>
              <a:srgbClr val="FF3300"/>
            </a:solidFill>
            <a:miter lim="800000"/>
            <a:headEnd/>
            <a:tailEnd/>
          </a:ln>
          <a:effectLst/>
        </p:spPr>
        <p:txBody>
          <a:bodyPr/>
          <a:lstStyle/>
          <a:p>
            <a:pPr algn="ctr"/>
            <a:r>
              <a:rPr kumimoji="1" lang="zh-CN" altLang="en-US" sz="2000" b="1">
                <a:latin typeface="Times New Roman" pitchFamily="18" charset="0"/>
              </a:rPr>
              <a:t>减小纹波电压</a:t>
            </a:r>
          </a:p>
        </p:txBody>
      </p:sp>
      <p:grpSp>
        <p:nvGrpSpPr>
          <p:cNvPr id="2" name="Group 9"/>
          <p:cNvGrpSpPr>
            <a:grpSpLocks/>
          </p:cNvGrpSpPr>
          <p:nvPr/>
        </p:nvGrpSpPr>
        <p:grpSpPr bwMode="auto">
          <a:xfrm>
            <a:off x="2287588" y="4005263"/>
            <a:ext cx="2362200" cy="685800"/>
            <a:chOff x="1776" y="2400"/>
            <a:chExt cx="1488" cy="432"/>
          </a:xfrm>
        </p:grpSpPr>
        <p:sp>
          <p:nvSpPr>
            <p:cNvPr id="72714" name="AutoShape 10"/>
            <p:cNvSpPr>
              <a:spLocks/>
            </p:cNvSpPr>
            <p:nvPr/>
          </p:nvSpPr>
          <p:spPr bwMode="auto">
            <a:xfrm>
              <a:off x="2640" y="2400"/>
              <a:ext cx="624" cy="432"/>
            </a:xfrm>
            <a:prstGeom prst="borderCallout1">
              <a:avLst>
                <a:gd name="adj1" fmla="val 16667"/>
                <a:gd name="adj2" fmla="val -7694"/>
                <a:gd name="adj3" fmla="val 150463"/>
                <a:gd name="adj4" fmla="val -27884"/>
              </a:avLst>
            </a:prstGeom>
            <a:solidFill>
              <a:srgbClr val="FFFFCC"/>
            </a:solidFill>
            <a:ln w="19050">
              <a:solidFill>
                <a:srgbClr val="FF3300"/>
              </a:solidFill>
              <a:miter lim="800000"/>
              <a:headEnd/>
              <a:tailEnd/>
            </a:ln>
            <a:effectLst/>
          </p:spPr>
          <p:txBody>
            <a:bodyPr/>
            <a:lstStyle/>
            <a:p>
              <a:pPr algn="ctr"/>
              <a:r>
                <a:rPr kumimoji="1" lang="zh-CN" altLang="en-US" sz="2000" b="1">
                  <a:latin typeface="Times New Roman" pitchFamily="18" charset="0"/>
                </a:rPr>
                <a:t>保护</a:t>
              </a:r>
            </a:p>
            <a:p>
              <a:pPr algn="ctr"/>
              <a:r>
                <a:rPr kumimoji="1" lang="zh-CN" altLang="en-US" sz="2000" b="1">
                  <a:latin typeface="Times New Roman" pitchFamily="18" charset="0"/>
                </a:rPr>
                <a:t>稳压器</a:t>
              </a:r>
            </a:p>
          </p:txBody>
        </p:sp>
        <p:sp>
          <p:nvSpPr>
            <p:cNvPr id="72715" name="Line 11"/>
            <p:cNvSpPr>
              <a:spLocks noChangeShapeType="1"/>
            </p:cNvSpPr>
            <p:nvPr/>
          </p:nvSpPr>
          <p:spPr bwMode="auto">
            <a:xfrm flipV="1">
              <a:off x="1776" y="2448"/>
              <a:ext cx="816" cy="144"/>
            </a:xfrm>
            <a:prstGeom prst="line">
              <a:avLst/>
            </a:prstGeom>
            <a:noFill/>
            <a:ln w="19050">
              <a:solidFill>
                <a:srgbClr val="FF33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left)">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710"/>
                                        </p:tgtEl>
                                        <p:attrNameLst>
                                          <p:attrName>style.visibility</p:attrName>
                                        </p:attrNameLst>
                                      </p:cBhvr>
                                      <p:to>
                                        <p:strVal val="visible"/>
                                      </p:to>
                                    </p:set>
                                    <p:animEffect transition="in" filter="wipe(left)">
                                      <p:cBhvr>
                                        <p:cTn id="12" dur="500"/>
                                        <p:tgtEl>
                                          <p:spTgt spid="727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708"/>
                                        </p:tgtEl>
                                        <p:attrNameLst>
                                          <p:attrName>style.visibility</p:attrName>
                                        </p:attrNameLst>
                                      </p:cBhvr>
                                      <p:to>
                                        <p:strVal val="visible"/>
                                      </p:to>
                                    </p:set>
                                    <p:animEffect transition="in" filter="wipe(left)">
                                      <p:cBhvr>
                                        <p:cTn id="17" dur="500"/>
                                        <p:tgtEl>
                                          <p:spTgt spid="727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711"/>
                                        </p:tgtEl>
                                        <p:attrNameLst>
                                          <p:attrName>style.visibility</p:attrName>
                                        </p:attrNameLst>
                                      </p:cBhvr>
                                      <p:to>
                                        <p:strVal val="visible"/>
                                      </p:to>
                                    </p:set>
                                    <p:animEffect transition="in" filter="wipe(left)">
                                      <p:cBhvr>
                                        <p:cTn id="22" dur="500"/>
                                        <p:tgtEl>
                                          <p:spTgt spid="727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27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P spid="72712"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730" name="Object 2"/>
          <p:cNvGraphicFramePr>
            <a:graphicFrameLocks noChangeAspect="1"/>
          </p:cNvGraphicFramePr>
          <p:nvPr/>
        </p:nvGraphicFramePr>
        <p:xfrm>
          <a:off x="900113" y="1341438"/>
          <a:ext cx="3657600" cy="1866900"/>
        </p:xfrm>
        <a:graphic>
          <a:graphicData uri="http://schemas.openxmlformats.org/presentationml/2006/ole">
            <mc:AlternateContent xmlns:mc="http://schemas.openxmlformats.org/markup-compatibility/2006">
              <mc:Choice xmlns:v="urn:schemas-microsoft-com:vml" Requires="v">
                <p:oleObj spid="_x0000_s186376" name="Photo Editor 照片" r:id="rId3" imgW="11403017" imgH="5819048" progId="MSPhotoEd.3">
                  <p:embed/>
                </p:oleObj>
              </mc:Choice>
              <mc:Fallback>
                <p:oleObj name="Photo Editor 照片" r:id="rId3" imgW="11403017" imgH="5819048"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1341438"/>
                        <a:ext cx="36576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1" name="Rectangle 3"/>
          <p:cNvSpPr>
            <a:spLocks noGrp="1" noChangeArrowheads="1"/>
          </p:cNvSpPr>
          <p:nvPr>
            <p:ph type="title"/>
          </p:nvPr>
        </p:nvSpPr>
        <p:spPr>
          <a:xfrm>
            <a:off x="323850" y="765175"/>
            <a:ext cx="4724400" cy="533400"/>
          </a:xfrm>
        </p:spPr>
        <p:txBody>
          <a:bodyPr/>
          <a:lstStyle/>
          <a:p>
            <a:pPr algn="l"/>
            <a:r>
              <a:rPr lang="zh-CN" altLang="en-US" sz="3600" dirty="0">
                <a:solidFill>
                  <a:schemeClr val="tx1"/>
                </a:solidFill>
                <a:latin typeface="华文行楷" pitchFamily="2" charset="-122"/>
                <a:ea typeface="华文行楷" pitchFamily="2" charset="-122"/>
              </a:rPr>
              <a:t>讨论三</a:t>
            </a:r>
            <a:r>
              <a:rPr lang="zh-CN" altLang="en-US" sz="3600" b="1" dirty="0">
                <a:solidFill>
                  <a:schemeClr val="tx1"/>
                </a:solidFill>
                <a:latin typeface="隶书" pitchFamily="49" charset="-122"/>
                <a:ea typeface="隶书" pitchFamily="49" charset="-122"/>
              </a:rPr>
              <a:t>：</a:t>
            </a:r>
            <a:r>
              <a:rPr lang="en-US" altLang="zh-CN" sz="2800" b="1" dirty="0">
                <a:solidFill>
                  <a:schemeClr val="tx1"/>
                </a:solidFill>
                <a:latin typeface="Times New Roman" panose="02020603050405020304" pitchFamily="18" charset="0"/>
                <a:cs typeface="Times New Roman" panose="02020603050405020304" pitchFamily="18" charset="0"/>
              </a:rPr>
              <a:t>W117</a:t>
            </a:r>
            <a:r>
              <a:rPr lang="zh-CN" altLang="en-US" sz="2800" b="1" dirty="0">
                <a:solidFill>
                  <a:schemeClr val="tx1"/>
                </a:solidFill>
              </a:rPr>
              <a:t>的应用</a:t>
            </a:r>
          </a:p>
        </p:txBody>
      </p:sp>
      <p:graphicFrame>
        <p:nvGraphicFramePr>
          <p:cNvPr id="73732" name="Object 4"/>
          <p:cNvGraphicFramePr>
            <a:graphicFrameLocks noChangeAspect="1"/>
          </p:cNvGraphicFramePr>
          <p:nvPr/>
        </p:nvGraphicFramePr>
        <p:xfrm>
          <a:off x="5014913" y="1722438"/>
          <a:ext cx="2438400" cy="868362"/>
        </p:xfrm>
        <a:graphic>
          <a:graphicData uri="http://schemas.openxmlformats.org/presentationml/2006/ole">
            <mc:AlternateContent xmlns:mc="http://schemas.openxmlformats.org/markup-compatibility/2006">
              <mc:Choice xmlns:v="urn:schemas-microsoft-com:vml" Requires="v">
                <p:oleObj spid="_x0000_s186377" name="公式" r:id="rId5" imgW="1282680" imgH="457200" progId="Equation.3">
                  <p:embed/>
                </p:oleObj>
              </mc:Choice>
              <mc:Fallback>
                <p:oleObj name="公式" r:id="rId5" imgW="128268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4913" y="1722438"/>
                        <a:ext cx="2438400" cy="868362"/>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sp>
        <p:nvSpPr>
          <p:cNvPr id="73733" name="Text Box 5"/>
          <p:cNvSpPr txBox="1">
            <a:spLocks noChangeArrowheads="1"/>
          </p:cNvSpPr>
          <p:nvPr/>
        </p:nvSpPr>
        <p:spPr bwMode="auto">
          <a:xfrm>
            <a:off x="747713" y="3246438"/>
            <a:ext cx="8001000" cy="2720975"/>
          </a:xfrm>
          <a:prstGeom prst="rect">
            <a:avLst/>
          </a:prstGeom>
          <a:noFill/>
          <a:ln w="9525">
            <a:noFill/>
            <a:miter lim="800000"/>
            <a:headEnd/>
            <a:tailEnd/>
          </a:ln>
          <a:effectLst/>
        </p:spPr>
        <p:txBody>
          <a:bodyPr>
            <a:spAutoFit/>
          </a:bodyPr>
          <a:lstStyle/>
          <a:p>
            <a:pPr>
              <a:lnSpc>
                <a:spcPct val="120000"/>
              </a:lnSpc>
            </a:pPr>
            <a:r>
              <a:rPr kumimoji="1" lang="en-US" altLang="zh-CN" sz="2400" b="1">
                <a:latin typeface="Times New Roman" pitchFamily="18" charset="0"/>
              </a:rPr>
              <a:t>1.  </a:t>
            </a:r>
            <a:r>
              <a:rPr kumimoji="1" lang="en-US" altLang="zh-CN" sz="2400" b="1" i="1">
                <a:latin typeface="Times New Roman" pitchFamily="18" charset="0"/>
              </a:rPr>
              <a:t>R</a:t>
            </a:r>
            <a:r>
              <a:rPr kumimoji="1" lang="en-US" altLang="zh-CN" sz="2400" b="1" baseline="-25000">
                <a:latin typeface="Times New Roman" pitchFamily="18" charset="0"/>
              </a:rPr>
              <a:t>1</a:t>
            </a:r>
            <a:r>
              <a:rPr kumimoji="1" lang="zh-CN" altLang="zh-CN" sz="2400" b="1">
                <a:latin typeface="Times New Roman" pitchFamily="18" charset="0"/>
              </a:rPr>
              <a:t>的上限值为多少？</a:t>
            </a:r>
          </a:p>
          <a:p>
            <a:pPr>
              <a:lnSpc>
                <a:spcPct val="120000"/>
              </a:lnSpc>
            </a:pPr>
            <a:r>
              <a:rPr kumimoji="1" lang="zh-CN" altLang="zh-CN" sz="2400" b="1">
                <a:latin typeface="Times New Roman" pitchFamily="18" charset="0"/>
              </a:rPr>
              <a:t>2</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zh-CN" altLang="en-US" sz="2400" b="1">
                <a:latin typeface="Times New Roman" pitchFamily="18" charset="0"/>
              </a:rPr>
              <a:t>可能的最大值为多少？</a:t>
            </a:r>
            <a:endParaRPr kumimoji="1" lang="zh-CN" altLang="zh-CN" sz="2400" b="1">
              <a:latin typeface="Times New Roman" pitchFamily="18" charset="0"/>
            </a:endParaRPr>
          </a:p>
          <a:p>
            <a:pPr>
              <a:lnSpc>
                <a:spcPct val="120000"/>
              </a:lnSpc>
            </a:pPr>
            <a:r>
              <a:rPr kumimoji="1" lang="zh-CN" altLang="zh-CN" sz="2400" b="1">
                <a:latin typeface="Times New Roman" pitchFamily="18" charset="0"/>
              </a:rPr>
              <a:t>3</a:t>
            </a:r>
            <a:r>
              <a:rPr kumimoji="1" lang="en-US" altLang="zh-CN" sz="2400" b="1">
                <a:latin typeface="Times New Roman" pitchFamily="18" charset="0"/>
              </a:rPr>
              <a:t>.  </a:t>
            </a:r>
            <a:r>
              <a:rPr kumimoji="1" lang="zh-CN" altLang="zh-CN" sz="2400" b="1">
                <a:latin typeface="Times New Roman" pitchFamily="18" charset="0"/>
              </a:rPr>
              <a:t>输出电压最小值为多少？</a:t>
            </a:r>
          </a:p>
          <a:p>
            <a:pPr>
              <a:lnSpc>
                <a:spcPct val="120000"/>
              </a:lnSpc>
            </a:pPr>
            <a:r>
              <a:rPr kumimoji="1" lang="zh-CN" altLang="zh-CN" sz="2400" b="1">
                <a:latin typeface="Times New Roman" pitchFamily="18" charset="0"/>
              </a:rPr>
              <a:t>4</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Omax</a:t>
            </a:r>
            <a:r>
              <a:rPr kumimoji="1" lang="zh-CN" altLang="en-US" sz="2400" b="1">
                <a:latin typeface="Times New Roman" pitchFamily="18" charset="0"/>
              </a:rPr>
              <a:t>＝</a:t>
            </a:r>
            <a:r>
              <a:rPr kumimoji="1" lang="zh-CN" altLang="zh-CN" sz="2400" b="1">
                <a:latin typeface="Times New Roman" pitchFamily="18" charset="0"/>
              </a:rPr>
              <a:t>30</a:t>
            </a:r>
            <a:r>
              <a:rPr kumimoji="1" lang="en-US" altLang="zh-CN" sz="2400" b="1">
                <a:latin typeface="Times New Roman" pitchFamily="18" charset="0"/>
              </a:rPr>
              <a:t>V</a:t>
            </a:r>
            <a:r>
              <a:rPr kumimoji="1" lang="zh-CN" altLang="en-US" sz="2400" b="1">
                <a:latin typeface="Times New Roman" pitchFamily="18" charset="0"/>
              </a:rPr>
              <a:t>，</a:t>
            </a:r>
            <a:r>
              <a:rPr kumimoji="1" lang="zh-CN" altLang="zh-CN" sz="2400" b="1">
                <a:latin typeface="Times New Roman" pitchFamily="18" charset="0"/>
              </a:rPr>
              <a:t>选取</a:t>
            </a:r>
            <a:r>
              <a:rPr kumimoji="1" lang="en-US" altLang="zh-CN" sz="2400" b="1" i="1">
                <a:latin typeface="Times New Roman" pitchFamily="18" charset="0"/>
              </a:rPr>
              <a:t>R</a:t>
            </a:r>
            <a:r>
              <a:rPr kumimoji="1" lang="en-US" altLang="zh-CN" sz="2400" b="1" baseline="-25000">
                <a:latin typeface="Times New Roman" pitchFamily="18" charset="0"/>
              </a:rPr>
              <a:t>1</a:t>
            </a:r>
            <a:r>
              <a:rPr kumimoji="1" lang="zh-CN" altLang="en-US" sz="2400" b="1">
                <a:latin typeface="Times New Roman" pitchFamily="18" charset="0"/>
              </a:rPr>
              <a:t>、 </a:t>
            </a:r>
            <a:r>
              <a:rPr kumimoji="1" lang="en-US" altLang="zh-CN" sz="2400" b="1" i="1">
                <a:latin typeface="Times New Roman" pitchFamily="18" charset="0"/>
              </a:rPr>
              <a:t>R</a:t>
            </a:r>
            <a:r>
              <a:rPr kumimoji="1" lang="en-US" altLang="zh-CN" sz="2400" b="1" baseline="-25000">
                <a:latin typeface="Times New Roman" pitchFamily="18" charset="0"/>
              </a:rPr>
              <a:t>2</a:t>
            </a:r>
            <a:r>
              <a:rPr kumimoji="1" lang="zh-CN" altLang="en-US" sz="2400" b="1">
                <a:latin typeface="Times New Roman" pitchFamily="18" charset="0"/>
              </a:rPr>
              <a:t>；</a:t>
            </a:r>
          </a:p>
          <a:p>
            <a:pPr>
              <a:lnSpc>
                <a:spcPct val="120000"/>
              </a:lnSpc>
            </a:pPr>
            <a:r>
              <a:rPr kumimoji="1" lang="en-US" altLang="zh-CN" sz="2400" b="1">
                <a:latin typeface="Times New Roman" pitchFamily="18" charset="0"/>
              </a:rPr>
              <a:t>5.  </a:t>
            </a:r>
            <a:r>
              <a:rPr kumimoji="1" lang="zh-CN" altLang="zh-CN" sz="2400" b="1">
                <a:latin typeface="Times New Roman" pitchFamily="18" charset="0"/>
              </a:rPr>
              <a:t>已知电网电压波动±10％，输出电压最大值为30</a:t>
            </a:r>
            <a:r>
              <a:rPr kumimoji="1" lang="en-US" altLang="zh-CN" sz="2400" b="1">
                <a:latin typeface="Times New Roman" pitchFamily="18" charset="0"/>
              </a:rPr>
              <a:t>V</a:t>
            </a:r>
            <a:r>
              <a:rPr kumimoji="1" lang="zh-CN" altLang="en-US"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I</a:t>
            </a:r>
            <a:r>
              <a:rPr kumimoji="1" lang="zh-CN" altLang="en-US" sz="2400" b="1">
                <a:latin typeface="Times New Roman" pitchFamily="18" charset="0"/>
              </a:rPr>
              <a:t>至少取多少伏？</a:t>
            </a:r>
            <a:endParaRPr kumimoji="1" lang="zh-CN" altLang="en-US" sz="2400" b="1" baseline="-25000">
              <a:latin typeface="Times New Roman" pitchFamily="18" charset="0"/>
            </a:endParaRPr>
          </a:p>
        </p:txBody>
      </p:sp>
      <p:sp>
        <p:nvSpPr>
          <p:cNvPr id="73734" name="AutoShape 6"/>
          <p:cNvSpPr>
            <a:spLocks/>
          </p:cNvSpPr>
          <p:nvPr/>
        </p:nvSpPr>
        <p:spPr bwMode="auto">
          <a:xfrm>
            <a:off x="5167313" y="2865438"/>
            <a:ext cx="1676400" cy="385762"/>
          </a:xfrm>
          <a:prstGeom prst="borderCallout2">
            <a:avLst>
              <a:gd name="adj1" fmla="val 29630"/>
              <a:gd name="adj2" fmla="val -4546"/>
              <a:gd name="adj3" fmla="val 29630"/>
              <a:gd name="adj4" fmla="val -39866"/>
              <a:gd name="adj5" fmla="val 173250"/>
              <a:gd name="adj6" fmla="val -76801"/>
            </a:avLst>
          </a:prstGeom>
          <a:solidFill>
            <a:srgbClr val="CCFFFF"/>
          </a:solidFill>
          <a:ln w="9525">
            <a:solidFill>
              <a:srgbClr val="FF3300"/>
            </a:solidFill>
            <a:miter lim="800000"/>
            <a:headEnd/>
            <a:tailEnd/>
          </a:ln>
          <a:effectLst/>
        </p:spPr>
        <p:txBody>
          <a:bodyPr/>
          <a:lstStyle/>
          <a:p>
            <a:pPr algn="ctr" eaLnBrk="0" hangingPunct="0"/>
            <a:r>
              <a:rPr lang="zh-CN" altLang="en-US" sz="2000" b="1">
                <a:latin typeface="Times New Roman" pitchFamily="18" charset="0"/>
              </a:rPr>
              <a:t>决定于</a:t>
            </a:r>
            <a:r>
              <a:rPr lang="en-US" altLang="zh-CN" sz="2000" b="1" i="1">
                <a:latin typeface="Times New Roman" pitchFamily="18" charset="0"/>
              </a:rPr>
              <a:t>I</a:t>
            </a:r>
            <a:r>
              <a:rPr lang="en-US" altLang="zh-CN" sz="2000" b="1" baseline="-25000">
                <a:latin typeface="Times New Roman" pitchFamily="18" charset="0"/>
              </a:rPr>
              <a:t>Omin</a:t>
            </a:r>
            <a:endParaRPr lang="en-US" altLang="zh-CN" sz="2000" b="1">
              <a:latin typeface="Times New Roman" pitchFamily="18" charset="0"/>
            </a:endParaRPr>
          </a:p>
        </p:txBody>
      </p:sp>
      <p:sp>
        <p:nvSpPr>
          <p:cNvPr id="73735" name="AutoShape 7"/>
          <p:cNvSpPr>
            <a:spLocks/>
          </p:cNvSpPr>
          <p:nvPr/>
        </p:nvSpPr>
        <p:spPr bwMode="auto">
          <a:xfrm>
            <a:off x="5167313" y="3322638"/>
            <a:ext cx="3048000" cy="685800"/>
          </a:xfrm>
          <a:prstGeom prst="borderCallout2">
            <a:avLst>
              <a:gd name="adj1" fmla="val 16667"/>
              <a:gd name="adj2" fmla="val -2500"/>
              <a:gd name="adj3" fmla="val 16667"/>
              <a:gd name="adj4" fmla="val -11875"/>
              <a:gd name="adj5" fmla="val 89583"/>
              <a:gd name="adj6" fmla="val -21565"/>
            </a:avLst>
          </a:prstGeom>
          <a:solidFill>
            <a:srgbClr val="CCFFFF"/>
          </a:solidFill>
          <a:ln w="9525">
            <a:solidFill>
              <a:srgbClr val="FF3300"/>
            </a:solidFill>
            <a:miter lim="800000"/>
            <a:headEnd/>
            <a:tailEnd/>
          </a:ln>
          <a:effectLst/>
        </p:spPr>
        <p:txBody>
          <a:bodyPr/>
          <a:lstStyle/>
          <a:p>
            <a:pPr eaLnBrk="0" hangingPunct="0"/>
            <a:r>
              <a:rPr lang="zh-CN" altLang="en-US" sz="2000" b="1">
                <a:latin typeface="Times New Roman" pitchFamily="18" charset="0"/>
              </a:rPr>
              <a:t>两种情况：</a:t>
            </a:r>
            <a:r>
              <a:rPr lang="en-US" altLang="zh-CN" sz="2000" b="1">
                <a:latin typeface="Times New Roman" pitchFamily="18" charset="0"/>
              </a:rPr>
              <a:t>1.</a:t>
            </a:r>
            <a:r>
              <a:rPr lang="zh-CN" altLang="en-US" sz="2000" b="1">
                <a:latin typeface="Times New Roman" pitchFamily="18" charset="0"/>
              </a:rPr>
              <a:t>已知</a:t>
            </a:r>
            <a:r>
              <a:rPr lang="en-US" altLang="zh-CN" sz="2000" b="1" i="1">
                <a:latin typeface="Times New Roman" pitchFamily="18" charset="0"/>
              </a:rPr>
              <a:t>U</a:t>
            </a:r>
            <a:r>
              <a:rPr lang="en-US" altLang="zh-CN" sz="2000" b="1" baseline="-25000">
                <a:latin typeface="Times New Roman" pitchFamily="18" charset="0"/>
              </a:rPr>
              <a:t>I</a:t>
            </a:r>
          </a:p>
          <a:p>
            <a:pPr eaLnBrk="0" hangingPunct="0"/>
            <a:r>
              <a:rPr lang="en-US" altLang="zh-CN" sz="2000" b="1">
                <a:latin typeface="Times New Roman" pitchFamily="18" charset="0"/>
              </a:rPr>
              <a:t>                    2.</a:t>
            </a:r>
            <a:r>
              <a:rPr lang="zh-CN" altLang="en-US" sz="2000" b="1">
                <a:latin typeface="Times New Roman" pitchFamily="18" charset="0"/>
              </a:rPr>
              <a:t>自己选取</a:t>
            </a:r>
            <a:r>
              <a:rPr lang="en-US" altLang="zh-CN" sz="2000" b="1" i="1">
                <a:latin typeface="Times New Roman" pitchFamily="18" charset="0"/>
              </a:rPr>
              <a:t>U</a:t>
            </a:r>
            <a:r>
              <a:rPr lang="en-US" altLang="zh-CN" sz="2000" b="1" baseline="-25000">
                <a:latin typeface="Times New Roman" pitchFamily="18" charset="0"/>
              </a:rPr>
              <a:t>I</a:t>
            </a:r>
          </a:p>
        </p:txBody>
      </p:sp>
      <p:sp>
        <p:nvSpPr>
          <p:cNvPr id="73736" name="AutoShape 8"/>
          <p:cNvSpPr>
            <a:spLocks/>
          </p:cNvSpPr>
          <p:nvPr/>
        </p:nvSpPr>
        <p:spPr bwMode="auto">
          <a:xfrm>
            <a:off x="5167313" y="4084638"/>
            <a:ext cx="2430462" cy="393700"/>
          </a:xfrm>
          <a:prstGeom prst="borderCallout2">
            <a:avLst>
              <a:gd name="adj1" fmla="val 29032"/>
              <a:gd name="adj2" fmla="val -3134"/>
              <a:gd name="adj3" fmla="val 29032"/>
              <a:gd name="adj4" fmla="val -15676"/>
              <a:gd name="adj5" fmla="val 70565"/>
              <a:gd name="adj6" fmla="val -28935"/>
            </a:avLst>
          </a:prstGeom>
          <a:solidFill>
            <a:srgbClr val="CCFFFF"/>
          </a:solidFill>
          <a:ln w="9525">
            <a:solidFill>
              <a:srgbClr val="FF3300"/>
            </a:solidFill>
            <a:miter lim="800000"/>
            <a:headEnd/>
            <a:tailEnd/>
          </a:ln>
          <a:effectLst/>
        </p:spPr>
        <p:txBody>
          <a:bodyPr/>
          <a:lstStyle/>
          <a:p>
            <a:pPr algn="ctr" eaLnBrk="0" hangingPunct="0"/>
            <a:r>
              <a:rPr lang="zh-CN" altLang="en-US" sz="2000" b="1">
                <a:latin typeface="Times New Roman" pitchFamily="18" charset="0"/>
              </a:rPr>
              <a:t>决定于</a:t>
            </a:r>
            <a:r>
              <a:rPr lang="en-US" altLang="zh-CN" sz="2000" b="1">
                <a:latin typeface="Times New Roman" pitchFamily="18" charset="0"/>
              </a:rPr>
              <a:t>W117</a:t>
            </a:r>
            <a:r>
              <a:rPr lang="zh-CN" altLang="en-US" sz="2000" b="1">
                <a:latin typeface="Times New Roman" pitchFamily="18" charset="0"/>
              </a:rPr>
              <a:t>的输出</a:t>
            </a:r>
          </a:p>
        </p:txBody>
      </p:sp>
      <p:sp>
        <p:nvSpPr>
          <p:cNvPr id="73737" name="AutoShape 9"/>
          <p:cNvSpPr>
            <a:spLocks/>
          </p:cNvSpPr>
          <p:nvPr/>
        </p:nvSpPr>
        <p:spPr bwMode="auto">
          <a:xfrm>
            <a:off x="3109913" y="5532438"/>
            <a:ext cx="4191000" cy="822325"/>
          </a:xfrm>
          <a:prstGeom prst="borderCallout2">
            <a:avLst>
              <a:gd name="adj1" fmla="val 13898"/>
              <a:gd name="adj2" fmla="val 101819"/>
              <a:gd name="adj3" fmla="val 13898"/>
              <a:gd name="adj4" fmla="val 111403"/>
              <a:gd name="adj5" fmla="val -9074"/>
              <a:gd name="adj6" fmla="val 121477"/>
            </a:avLst>
          </a:prstGeom>
          <a:solidFill>
            <a:srgbClr val="CCFFFF"/>
          </a:solidFill>
          <a:ln w="9525">
            <a:solidFill>
              <a:srgbClr val="FF3300"/>
            </a:solidFill>
            <a:miter lim="800000"/>
            <a:headEnd/>
            <a:tailEnd/>
          </a:ln>
          <a:effectLst/>
        </p:spPr>
        <p:txBody>
          <a:bodyPr/>
          <a:lstStyle/>
          <a:p>
            <a:pPr eaLnBrk="0" hangingPunct="0"/>
            <a:r>
              <a:rPr lang="zh-CN" altLang="en-US" sz="2000" b="1">
                <a:latin typeface="Times New Roman" pitchFamily="18" charset="0"/>
              </a:rPr>
              <a:t>输入电压最低、输出电压最高时，</a:t>
            </a:r>
          </a:p>
          <a:p>
            <a:pPr eaLnBrk="0" hangingPunct="0"/>
            <a:r>
              <a:rPr lang="en-US" altLang="zh-CN" sz="2000" b="1" i="1">
                <a:latin typeface="Times New Roman" pitchFamily="18" charset="0"/>
              </a:rPr>
              <a:t>U</a:t>
            </a:r>
            <a:r>
              <a:rPr lang="en-US" altLang="zh-CN" sz="2000" b="1" baseline="-25000">
                <a:latin typeface="Times New Roman" pitchFamily="18" charset="0"/>
              </a:rPr>
              <a:t>Imin</a:t>
            </a:r>
            <a:r>
              <a:rPr lang="zh-CN" altLang="en-US" sz="2000" b="1">
                <a:latin typeface="Times New Roman" pitchFamily="18" charset="0"/>
              </a:rPr>
              <a:t>－</a:t>
            </a:r>
            <a:r>
              <a:rPr lang="en-US" altLang="zh-CN" sz="2000" b="1" i="1">
                <a:latin typeface="Times New Roman" pitchFamily="18" charset="0"/>
              </a:rPr>
              <a:t>U</a:t>
            </a:r>
            <a:r>
              <a:rPr lang="en-US" altLang="zh-CN" sz="2000" b="1" baseline="-25000">
                <a:latin typeface="Times New Roman" pitchFamily="18" charset="0"/>
              </a:rPr>
              <a:t>Omax</a:t>
            </a:r>
            <a:r>
              <a:rPr lang="zh-CN" altLang="en-US" sz="2000" b="1">
                <a:latin typeface="Times New Roman" pitchFamily="18" charset="0"/>
              </a:rPr>
              <a:t>＞</a:t>
            </a:r>
            <a:r>
              <a:rPr lang="en-US" altLang="zh-CN" sz="2000" b="1">
                <a:latin typeface="Times New Roman" pitchFamily="18" charset="0"/>
              </a:rPr>
              <a:t>3V</a:t>
            </a:r>
            <a:r>
              <a:rPr lang="zh-CN" altLang="en-US" sz="2000" b="1">
                <a:latin typeface="Times New Roman" pitchFamily="18" charset="0"/>
              </a:rPr>
              <a:t>。</a:t>
            </a:r>
          </a:p>
        </p:txBody>
      </p:sp>
      <p:sp>
        <p:nvSpPr>
          <p:cNvPr id="73738" name="AutoShape 10"/>
          <p:cNvSpPr>
            <a:spLocks/>
          </p:cNvSpPr>
          <p:nvPr/>
        </p:nvSpPr>
        <p:spPr bwMode="auto">
          <a:xfrm>
            <a:off x="5141913" y="4587875"/>
            <a:ext cx="2540000" cy="411163"/>
          </a:xfrm>
          <a:prstGeom prst="borderCallout1">
            <a:avLst>
              <a:gd name="adj1" fmla="val 27801"/>
              <a:gd name="adj2" fmla="val -3000"/>
              <a:gd name="adj3" fmla="val 66407"/>
              <a:gd name="adj4" fmla="val -10440"/>
            </a:avLst>
          </a:prstGeom>
          <a:solidFill>
            <a:srgbClr val="CCFFFF"/>
          </a:solidFill>
          <a:ln w="9525">
            <a:solidFill>
              <a:srgbClr val="FF3300"/>
            </a:solidFill>
            <a:miter lim="800000"/>
            <a:headEnd/>
            <a:tailEnd/>
          </a:ln>
          <a:effectLst/>
        </p:spPr>
        <p:txBody>
          <a:bodyPr/>
          <a:lstStyle/>
          <a:p>
            <a:pPr algn="ctr"/>
            <a:r>
              <a:rPr kumimoji="1" lang="zh-CN" altLang="en-US" sz="2000" b="1">
                <a:latin typeface="Times New Roman" pitchFamily="18" charset="0"/>
              </a:rPr>
              <a:t>根据输出电压表达式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3733"/>
                                        </p:tgtEl>
                                        <p:attrNameLst>
                                          <p:attrName>style.visibility</p:attrName>
                                        </p:attrNameLst>
                                      </p:cBhvr>
                                      <p:to>
                                        <p:strVal val="visible"/>
                                      </p:to>
                                    </p:set>
                                    <p:animEffect transition="in" filter="checkerboard(across)">
                                      <p:cBhvr>
                                        <p:cTn id="7" dur="500"/>
                                        <p:tgtEl>
                                          <p:spTgt spid="737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4"/>
                                        </p:tgtEl>
                                        <p:attrNameLst>
                                          <p:attrName>style.visibility</p:attrName>
                                        </p:attrNameLst>
                                      </p:cBhvr>
                                      <p:to>
                                        <p:strVal val="visible"/>
                                      </p:to>
                                    </p:set>
                                    <p:animEffect transition="in" filter="wipe(left)">
                                      <p:cBhvr>
                                        <p:cTn id="12" dur="500"/>
                                        <p:tgtEl>
                                          <p:spTgt spid="737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3735"/>
                                        </p:tgtEl>
                                        <p:attrNameLst>
                                          <p:attrName>style.visibility</p:attrName>
                                        </p:attrNameLst>
                                      </p:cBhvr>
                                      <p:to>
                                        <p:strVal val="visible"/>
                                      </p:to>
                                    </p:set>
                                    <p:animEffect transition="in" filter="wipe(left)">
                                      <p:cBhvr>
                                        <p:cTn id="17" dur="500"/>
                                        <p:tgtEl>
                                          <p:spTgt spid="737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36"/>
                                        </p:tgtEl>
                                        <p:attrNameLst>
                                          <p:attrName>style.visibility</p:attrName>
                                        </p:attrNameLst>
                                      </p:cBhvr>
                                      <p:to>
                                        <p:strVal val="visible"/>
                                      </p:to>
                                    </p:set>
                                    <p:animEffect transition="in" filter="wipe(left)">
                                      <p:cBhvr>
                                        <p:cTn id="22" dur="500"/>
                                        <p:tgtEl>
                                          <p:spTgt spid="737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38"/>
                                        </p:tgtEl>
                                        <p:attrNameLst>
                                          <p:attrName>style.visibility</p:attrName>
                                        </p:attrNameLst>
                                      </p:cBhvr>
                                      <p:to>
                                        <p:strVal val="visible"/>
                                      </p:to>
                                    </p:set>
                                    <p:animEffect transition="in" filter="wipe(left)">
                                      <p:cBhvr>
                                        <p:cTn id="27" dur="500"/>
                                        <p:tgtEl>
                                          <p:spTgt spid="7373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73737"/>
                                        </p:tgtEl>
                                        <p:attrNameLst>
                                          <p:attrName>style.visibility</p:attrName>
                                        </p:attrNameLst>
                                      </p:cBhvr>
                                      <p:to>
                                        <p:strVal val="visible"/>
                                      </p:to>
                                    </p:set>
                                    <p:animEffect transition="in" filter="wipe(right)">
                                      <p:cBhvr>
                                        <p:cTn id="32" dur="500"/>
                                        <p:tgtEl>
                                          <p:spTgt spid="73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autoUpdateAnimBg="0"/>
      <p:bldP spid="73734" grpId="0" animBg="1" autoUpdateAnimBg="0"/>
      <p:bldP spid="73735" grpId="0" animBg="1" autoUpdateAnimBg="0"/>
      <p:bldP spid="73736" grpId="0" animBg="1" autoUpdateAnimBg="0"/>
      <p:bldP spid="73737" grpId="0" animBg="1" autoUpdateAnimBg="0"/>
      <p:bldP spid="7373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0825" y="971536"/>
            <a:ext cx="5976938" cy="457200"/>
          </a:xfrm>
          <a:noFill/>
        </p:spPr>
        <p:txBody>
          <a:bodyPr/>
          <a:lstStyle/>
          <a:p>
            <a:pPr algn="l"/>
            <a:r>
              <a:rPr lang="zh-CN" altLang="en-US" sz="3200" dirty="0">
                <a:ea typeface="华文行楷" pitchFamily="2" charset="-122"/>
              </a:rPr>
              <a:t>直流电源的组成及各部分的作用</a:t>
            </a:r>
            <a:endParaRPr lang="zh-CN" altLang="en-US" dirty="0">
              <a:ea typeface="华文行楷" pitchFamily="2" charset="-122"/>
            </a:endParaRPr>
          </a:p>
        </p:txBody>
      </p:sp>
      <p:graphicFrame>
        <p:nvGraphicFramePr>
          <p:cNvPr id="21507" name="Object 3"/>
          <p:cNvGraphicFramePr>
            <a:graphicFrameLocks noChangeAspect="1"/>
          </p:cNvGraphicFramePr>
          <p:nvPr/>
        </p:nvGraphicFramePr>
        <p:xfrm>
          <a:off x="1219200" y="3340119"/>
          <a:ext cx="533400" cy="555625"/>
        </p:xfrm>
        <a:graphic>
          <a:graphicData uri="http://schemas.openxmlformats.org/presentationml/2006/ole">
            <mc:AlternateContent xmlns:mc="http://schemas.openxmlformats.org/markup-compatibility/2006">
              <mc:Choice xmlns:v="urn:schemas-microsoft-com:vml" Requires="v">
                <p:oleObj spid="_x0000_s155668" name="Photo Editor 照片" r:id="rId3" imgW="23663403" imgH="4315427" progId="MSPhotoEd.3">
                  <p:embed/>
                </p:oleObj>
              </mc:Choice>
              <mc:Fallback>
                <p:oleObj name="Photo Editor 照片" r:id="rId3" imgW="23663403" imgH="4315427"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l="5000" t="50000" r="86250"/>
                      <a:stretch>
                        <a:fillRect/>
                      </a:stretch>
                    </p:blipFill>
                    <p:spPr bwMode="auto">
                      <a:xfrm>
                        <a:off x="1219200" y="3340119"/>
                        <a:ext cx="5334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2743200" y="3340119"/>
          <a:ext cx="533400" cy="555625"/>
        </p:xfrm>
        <a:graphic>
          <a:graphicData uri="http://schemas.openxmlformats.org/presentationml/2006/ole">
            <mc:AlternateContent xmlns:mc="http://schemas.openxmlformats.org/markup-compatibility/2006">
              <mc:Choice xmlns:v="urn:schemas-microsoft-com:vml" Requires="v">
                <p:oleObj spid="_x0000_s155669" name="Photo Editor 照片" r:id="rId5" imgW="23663403" imgH="4315427" progId="MSPhotoEd.3">
                  <p:embed/>
                </p:oleObj>
              </mc:Choice>
              <mc:Fallback>
                <p:oleObj name="Photo Editor 照片" r:id="rId5" imgW="23663403" imgH="4315427" progId="MSPhotoEd.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l="5000" t="50000" r="86250"/>
                      <a:stretch>
                        <a:fillRect/>
                      </a:stretch>
                    </p:blipFill>
                    <p:spPr bwMode="auto">
                      <a:xfrm>
                        <a:off x="2743200" y="3340119"/>
                        <a:ext cx="5334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7772400" y="3340119"/>
          <a:ext cx="609600" cy="434975"/>
        </p:xfrm>
        <a:graphic>
          <a:graphicData uri="http://schemas.openxmlformats.org/presentationml/2006/ole">
            <mc:AlternateContent xmlns:mc="http://schemas.openxmlformats.org/markup-compatibility/2006">
              <mc:Choice xmlns:v="urn:schemas-microsoft-com:vml" Requires="v">
                <p:oleObj spid="_x0000_s155670" name="Photo Editor 照片" r:id="rId6" imgW="23663403" imgH="4315427" progId="MSPhotoEd.3">
                  <p:embed/>
                </p:oleObj>
              </mc:Choice>
              <mc:Fallback>
                <p:oleObj name="Photo Editor 照片" r:id="rId6" imgW="23663403" imgH="4315427" progId="MSPhotoEd.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l="91251" t="48000" b="17714"/>
                      <a:stretch>
                        <a:fillRect/>
                      </a:stretch>
                    </p:blipFill>
                    <p:spPr bwMode="auto">
                      <a:xfrm>
                        <a:off x="7772400" y="3340119"/>
                        <a:ext cx="609600"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6"/>
          <p:cNvGraphicFramePr>
            <a:graphicFrameLocks noChangeAspect="1"/>
          </p:cNvGraphicFramePr>
          <p:nvPr/>
        </p:nvGraphicFramePr>
        <p:xfrm>
          <a:off x="5943600" y="3416319"/>
          <a:ext cx="762000" cy="352425"/>
        </p:xfrm>
        <a:graphic>
          <a:graphicData uri="http://schemas.openxmlformats.org/presentationml/2006/ole">
            <mc:AlternateContent xmlns:mc="http://schemas.openxmlformats.org/markup-compatibility/2006">
              <mc:Choice xmlns:v="urn:schemas-microsoft-com:vml" Requires="v">
                <p:oleObj spid="_x0000_s155671" name="Photo Editor 照片" r:id="rId7" imgW="23663403" imgH="4315427" progId="MSPhotoEd.3">
                  <p:embed/>
                </p:oleObj>
              </mc:Choice>
              <mc:Fallback>
                <p:oleObj name="Photo Editor 照片" r:id="rId7" imgW="23663403" imgH="4315427" progId="MSPhotoEd.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l="66666" t="52222" r="23016" b="21667"/>
                      <a:stretch>
                        <a:fillRect/>
                      </a:stretch>
                    </p:blipFill>
                    <p:spPr bwMode="auto">
                      <a:xfrm>
                        <a:off x="5943600" y="3416319"/>
                        <a:ext cx="7620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1" name="Object 7"/>
          <p:cNvGraphicFramePr>
            <a:graphicFrameLocks noChangeAspect="1"/>
          </p:cNvGraphicFramePr>
          <p:nvPr/>
        </p:nvGraphicFramePr>
        <p:xfrm>
          <a:off x="4419600" y="3340119"/>
          <a:ext cx="685800" cy="598488"/>
        </p:xfrm>
        <a:graphic>
          <a:graphicData uri="http://schemas.openxmlformats.org/presentationml/2006/ole">
            <mc:AlternateContent xmlns:mc="http://schemas.openxmlformats.org/markup-compatibility/2006">
              <mc:Choice xmlns:v="urn:schemas-microsoft-com:vml" Requires="v">
                <p:oleObj spid="_x0000_s155672" name="Photo Editor 照片" r:id="rId8" imgW="23663403" imgH="4315427" progId="MSPhotoEd.3">
                  <p:embed/>
                </p:oleObj>
              </mc:Choice>
              <mc:Fallback>
                <p:oleObj name="Photo Editor 照片" r:id="rId8" imgW="23663403" imgH="4315427" progId="MSPhotoEd.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l="45859" t="52402" r="42676" b="-7205"/>
                      <a:stretch>
                        <a:fillRect/>
                      </a:stretch>
                    </p:blipFill>
                    <p:spPr bwMode="auto">
                      <a:xfrm>
                        <a:off x="4419600" y="3340119"/>
                        <a:ext cx="685800" cy="598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2" name="Text Box 8"/>
          <p:cNvSpPr txBox="1">
            <a:spLocks noChangeArrowheads="1"/>
          </p:cNvSpPr>
          <p:nvPr/>
        </p:nvSpPr>
        <p:spPr bwMode="auto">
          <a:xfrm>
            <a:off x="1371600" y="3949719"/>
            <a:ext cx="1524000" cy="701675"/>
          </a:xfrm>
          <a:prstGeom prst="rect">
            <a:avLst/>
          </a:prstGeom>
          <a:noFill/>
          <a:ln w="9525">
            <a:noFill/>
            <a:miter lim="800000"/>
            <a:headEnd/>
            <a:tailEnd/>
          </a:ln>
          <a:effectLst/>
        </p:spPr>
        <p:txBody>
          <a:bodyPr>
            <a:spAutoFit/>
          </a:bodyPr>
          <a:lstStyle/>
          <a:p>
            <a:r>
              <a:rPr kumimoji="1" lang="zh-CN" altLang="en-US" sz="2000" b="1">
                <a:solidFill>
                  <a:srgbClr val="A50021"/>
                </a:solidFill>
                <a:latin typeface="Times New Roman" pitchFamily="18" charset="0"/>
              </a:rPr>
              <a:t>改变电压值通常为降压</a:t>
            </a:r>
            <a:endParaRPr kumimoji="1" lang="zh-CN" altLang="en-US" sz="2400" b="1">
              <a:solidFill>
                <a:srgbClr val="A50021"/>
              </a:solidFill>
              <a:latin typeface="Times New Roman" pitchFamily="18" charset="0"/>
            </a:endParaRPr>
          </a:p>
        </p:txBody>
      </p:sp>
      <p:sp>
        <p:nvSpPr>
          <p:cNvPr id="21513" name="Text Box 9"/>
          <p:cNvSpPr txBox="1">
            <a:spLocks noChangeArrowheads="1"/>
          </p:cNvSpPr>
          <p:nvPr/>
        </p:nvSpPr>
        <p:spPr bwMode="auto">
          <a:xfrm>
            <a:off x="3200400" y="3949719"/>
            <a:ext cx="1295400" cy="701675"/>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A50021"/>
                </a:solidFill>
                <a:latin typeface="Times New Roman" pitchFamily="18" charset="0"/>
              </a:rPr>
              <a:t>交流变脉动的直流</a:t>
            </a:r>
            <a:endParaRPr kumimoji="1" lang="zh-CN" altLang="en-US" sz="2400" b="1">
              <a:solidFill>
                <a:srgbClr val="A50021"/>
              </a:solidFill>
              <a:latin typeface="Times New Roman" pitchFamily="18" charset="0"/>
            </a:endParaRPr>
          </a:p>
        </p:txBody>
      </p:sp>
      <p:sp>
        <p:nvSpPr>
          <p:cNvPr id="21514" name="Text Box 10"/>
          <p:cNvSpPr txBox="1">
            <a:spLocks noChangeArrowheads="1"/>
          </p:cNvSpPr>
          <p:nvPr/>
        </p:nvSpPr>
        <p:spPr bwMode="auto">
          <a:xfrm>
            <a:off x="4876800" y="4102119"/>
            <a:ext cx="1219200" cy="396875"/>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A50021"/>
                </a:solidFill>
                <a:latin typeface="Times New Roman" pitchFamily="18" charset="0"/>
              </a:rPr>
              <a:t>减小脉动</a:t>
            </a:r>
            <a:endParaRPr kumimoji="1" lang="zh-CN" altLang="en-US" sz="2400" b="1">
              <a:solidFill>
                <a:srgbClr val="A50021"/>
              </a:solidFill>
              <a:latin typeface="Times New Roman" pitchFamily="18" charset="0"/>
            </a:endParaRPr>
          </a:p>
        </p:txBody>
      </p:sp>
      <p:sp>
        <p:nvSpPr>
          <p:cNvPr id="21515" name="Text Box 11"/>
          <p:cNvSpPr txBox="1">
            <a:spLocks noChangeArrowheads="1"/>
          </p:cNvSpPr>
          <p:nvPr/>
        </p:nvSpPr>
        <p:spPr bwMode="auto">
          <a:xfrm>
            <a:off x="6172200" y="3873519"/>
            <a:ext cx="2590800" cy="1311275"/>
          </a:xfrm>
          <a:prstGeom prst="rect">
            <a:avLst/>
          </a:prstGeom>
          <a:noFill/>
          <a:ln w="9525">
            <a:noFill/>
            <a:miter lim="800000"/>
            <a:headEnd/>
            <a:tailEnd/>
          </a:ln>
          <a:effectLst/>
        </p:spPr>
        <p:txBody>
          <a:bodyPr>
            <a:spAutoFit/>
          </a:bodyPr>
          <a:lstStyle/>
          <a:p>
            <a:r>
              <a:rPr kumimoji="1" lang="en-US" altLang="zh-CN" sz="2000" b="1">
                <a:solidFill>
                  <a:srgbClr val="A50021"/>
                </a:solidFill>
                <a:latin typeface="Times New Roman" pitchFamily="18" charset="0"/>
              </a:rPr>
              <a:t>1) </a:t>
            </a:r>
            <a:r>
              <a:rPr kumimoji="1" lang="zh-CN" altLang="en-US" sz="2000" b="1">
                <a:solidFill>
                  <a:srgbClr val="A50021"/>
                </a:solidFill>
                <a:latin typeface="Times New Roman" pitchFamily="18" charset="0"/>
              </a:rPr>
              <a:t>负载变化输出电压基本不变；</a:t>
            </a:r>
          </a:p>
          <a:p>
            <a:r>
              <a:rPr kumimoji="1" lang="en-US" altLang="zh-CN" sz="2000" b="1">
                <a:solidFill>
                  <a:srgbClr val="A50021"/>
                </a:solidFill>
                <a:latin typeface="Times New Roman" pitchFamily="18" charset="0"/>
              </a:rPr>
              <a:t>2) </a:t>
            </a:r>
            <a:r>
              <a:rPr kumimoji="1" lang="zh-CN" altLang="en-US" sz="2000" b="1">
                <a:solidFill>
                  <a:srgbClr val="A50021"/>
                </a:solidFill>
                <a:latin typeface="Times New Roman" pitchFamily="18" charset="0"/>
              </a:rPr>
              <a:t>电网电压变化输出电压基本不变。</a:t>
            </a:r>
          </a:p>
        </p:txBody>
      </p:sp>
      <p:sp>
        <p:nvSpPr>
          <p:cNvPr id="21516" name="Text Box 12"/>
          <p:cNvSpPr txBox="1">
            <a:spLocks noChangeArrowheads="1"/>
          </p:cNvSpPr>
          <p:nvPr/>
        </p:nvSpPr>
        <p:spPr bwMode="auto">
          <a:xfrm>
            <a:off x="533400" y="1587519"/>
            <a:ext cx="7772400" cy="822325"/>
          </a:xfrm>
          <a:prstGeom prst="rect">
            <a:avLst/>
          </a:prstGeom>
          <a:noFill/>
          <a:ln w="9525">
            <a:noFill/>
            <a:miter lim="800000"/>
            <a:headEnd/>
            <a:tailEnd/>
          </a:ln>
          <a:effectLst/>
        </p:spPr>
        <p:txBody>
          <a:bodyPr>
            <a:spAutoFit/>
          </a:bodyPr>
          <a:lstStyle/>
          <a:p>
            <a:pPr>
              <a:spcBef>
                <a:spcPct val="50000"/>
              </a:spcBef>
            </a:pPr>
            <a:r>
              <a:rPr kumimoji="1" lang="en-US" altLang="zh-CN" sz="2400">
                <a:latin typeface="Times New Roman" pitchFamily="18" charset="0"/>
              </a:rPr>
              <a:t>    </a:t>
            </a:r>
            <a:r>
              <a:rPr kumimoji="1" lang="zh-CN" altLang="en-US" sz="2400" b="1">
                <a:latin typeface="Times New Roman" pitchFamily="18" charset="0"/>
              </a:rPr>
              <a:t>直流电源是能量转换电路，将</a:t>
            </a:r>
            <a:r>
              <a:rPr kumimoji="1" lang="en-US" altLang="zh-CN" sz="2400" b="1">
                <a:latin typeface="Times New Roman" pitchFamily="18" charset="0"/>
              </a:rPr>
              <a:t>220V</a:t>
            </a:r>
            <a:r>
              <a:rPr kumimoji="1" lang="zh-CN" altLang="en-US" sz="2400" b="1">
                <a:latin typeface="Times New Roman" pitchFamily="18" charset="0"/>
              </a:rPr>
              <a:t>（</a:t>
            </a:r>
            <a:r>
              <a:rPr kumimoji="1" lang="zh-CN" altLang="zh-CN" sz="2400" b="1">
                <a:latin typeface="Times New Roman" pitchFamily="18" charset="0"/>
              </a:rPr>
              <a:t>或380</a:t>
            </a:r>
            <a:r>
              <a:rPr kumimoji="1" lang="en-US" altLang="zh-CN" sz="2400" b="1">
                <a:latin typeface="Times New Roman" pitchFamily="18" charset="0"/>
              </a:rPr>
              <a:t>V</a:t>
            </a:r>
            <a:r>
              <a:rPr kumimoji="1" lang="zh-CN" altLang="en-US" sz="2400" b="1">
                <a:latin typeface="Times New Roman" pitchFamily="18" charset="0"/>
              </a:rPr>
              <a:t>）</a:t>
            </a:r>
            <a:r>
              <a:rPr kumimoji="1" lang="en-US" altLang="zh-CN" sz="2400" b="1">
                <a:latin typeface="Times New Roman" pitchFamily="18" charset="0"/>
              </a:rPr>
              <a:t>50Hz</a:t>
            </a:r>
            <a:r>
              <a:rPr kumimoji="1" lang="zh-CN" altLang="zh-CN" sz="2400" b="1">
                <a:latin typeface="Times New Roman" pitchFamily="18" charset="0"/>
              </a:rPr>
              <a:t>的</a:t>
            </a:r>
            <a:r>
              <a:rPr kumimoji="1" lang="zh-CN" altLang="en-US" sz="2400" b="1">
                <a:latin typeface="Times New Roman" pitchFamily="18" charset="0"/>
              </a:rPr>
              <a:t>交流电转换为直流电。</a:t>
            </a:r>
          </a:p>
        </p:txBody>
      </p:sp>
      <p:sp>
        <p:nvSpPr>
          <p:cNvPr id="21517" name="AutoShape 13"/>
          <p:cNvSpPr>
            <a:spLocks/>
          </p:cNvSpPr>
          <p:nvPr/>
        </p:nvSpPr>
        <p:spPr bwMode="auto">
          <a:xfrm>
            <a:off x="1371600" y="4791094"/>
            <a:ext cx="1433513" cy="415925"/>
          </a:xfrm>
          <a:prstGeom prst="borderCallout1">
            <a:avLst>
              <a:gd name="adj1" fmla="val 27481"/>
              <a:gd name="adj2" fmla="val 105315"/>
              <a:gd name="adj3" fmla="val -315269"/>
              <a:gd name="adj4" fmla="val 210190"/>
            </a:avLst>
          </a:prstGeom>
          <a:solidFill>
            <a:srgbClr val="CCFFFF"/>
          </a:solidFill>
          <a:ln w="19050">
            <a:solidFill>
              <a:srgbClr val="FF0000"/>
            </a:solidFill>
            <a:miter lim="800000"/>
            <a:headEnd/>
            <a:tailEnd/>
          </a:ln>
          <a:effectLst/>
        </p:spPr>
        <p:txBody>
          <a:bodyPr anchor="ctr">
            <a:spAutoFit/>
          </a:bodyPr>
          <a:lstStyle/>
          <a:p>
            <a:pPr algn="ctr"/>
            <a:r>
              <a:rPr kumimoji="1" lang="zh-CN" altLang="en-US" sz="2000" b="1">
                <a:solidFill>
                  <a:srgbClr val="000000"/>
                </a:solidFill>
                <a:latin typeface="Times New Roman" pitchFamily="18" charset="0"/>
              </a:rPr>
              <a:t>半波整流</a:t>
            </a:r>
          </a:p>
        </p:txBody>
      </p:sp>
      <p:sp>
        <p:nvSpPr>
          <p:cNvPr id="21518" name="AutoShape 14"/>
          <p:cNvSpPr>
            <a:spLocks/>
          </p:cNvSpPr>
          <p:nvPr/>
        </p:nvSpPr>
        <p:spPr bwMode="auto">
          <a:xfrm>
            <a:off x="3200400" y="4791094"/>
            <a:ext cx="1285875" cy="415925"/>
          </a:xfrm>
          <a:prstGeom prst="borderCallout1">
            <a:avLst>
              <a:gd name="adj1" fmla="val 27481"/>
              <a:gd name="adj2" fmla="val 105926"/>
              <a:gd name="adj3" fmla="val -227481"/>
              <a:gd name="adj4" fmla="val 126296"/>
            </a:avLst>
          </a:prstGeom>
          <a:solidFill>
            <a:srgbClr val="CCFFFF"/>
          </a:solidFill>
          <a:ln w="19050">
            <a:solidFill>
              <a:srgbClr val="FF0000"/>
            </a:solidFill>
            <a:miter lim="800000"/>
            <a:headEnd/>
            <a:tailEnd/>
          </a:ln>
          <a:effectLst/>
        </p:spPr>
        <p:txBody>
          <a:bodyPr anchor="ctr">
            <a:spAutoFit/>
          </a:bodyPr>
          <a:lstStyle/>
          <a:p>
            <a:pPr algn="ctr"/>
            <a:r>
              <a:rPr kumimoji="1" lang="zh-CN" altLang="en-US" sz="2000" b="1">
                <a:solidFill>
                  <a:srgbClr val="000000"/>
                </a:solidFill>
                <a:latin typeface="Times New Roman" pitchFamily="18" charset="0"/>
              </a:rPr>
              <a:t>全波整流</a:t>
            </a:r>
            <a:endParaRPr kumimoji="1" lang="zh-CN" altLang="en-US" sz="2400" b="1">
              <a:solidFill>
                <a:srgbClr val="000000"/>
              </a:solidFill>
              <a:latin typeface="Times New Roman" pitchFamily="18" charset="0"/>
            </a:endParaRPr>
          </a:p>
        </p:txBody>
      </p:sp>
      <p:sp>
        <p:nvSpPr>
          <p:cNvPr id="21519" name="Text Box 15"/>
          <p:cNvSpPr txBox="1">
            <a:spLocks noChangeArrowheads="1"/>
          </p:cNvSpPr>
          <p:nvPr/>
        </p:nvSpPr>
        <p:spPr bwMode="auto">
          <a:xfrm>
            <a:off x="838200" y="5321319"/>
            <a:ext cx="8001000" cy="822325"/>
          </a:xfrm>
          <a:prstGeom prst="rect">
            <a:avLst/>
          </a:prstGeom>
          <a:noFill/>
          <a:ln w="9525">
            <a:noFill/>
            <a:miter lim="800000"/>
            <a:headEnd/>
            <a:tailEnd/>
          </a:ln>
          <a:effectLst/>
        </p:spPr>
        <p:txBody>
          <a:bodyPr anchor="ctr">
            <a:spAutoFit/>
          </a:bodyPr>
          <a:lstStyle/>
          <a:p>
            <a:pPr>
              <a:spcBef>
                <a:spcPct val="50000"/>
              </a:spcBef>
            </a:pPr>
            <a:r>
              <a:rPr kumimoji="1" lang="en-US" altLang="zh-CN" sz="2400">
                <a:latin typeface="Times New Roman" pitchFamily="18" charset="0"/>
              </a:rPr>
              <a:t>    </a:t>
            </a:r>
            <a:r>
              <a:rPr kumimoji="1" lang="zh-CN" altLang="en-US" sz="2400" b="1">
                <a:latin typeface="Times New Roman" pitchFamily="18" charset="0"/>
              </a:rPr>
              <a:t>在分析电源电路时要特别考虑的两个问题：允许电网电压波动</a:t>
            </a:r>
            <a:r>
              <a:rPr kumimoji="1" lang="en-US" altLang="zh-CN" sz="2400" b="1">
                <a:latin typeface="Times New Roman" pitchFamily="18" charset="0"/>
              </a:rPr>
              <a:t>±10</a:t>
            </a:r>
            <a:r>
              <a:rPr kumimoji="1" lang="zh-CN" altLang="en-US" sz="2400" b="1">
                <a:latin typeface="Times New Roman" pitchFamily="18" charset="0"/>
              </a:rPr>
              <a:t>％，且负载有一定的变化范围。</a:t>
            </a:r>
          </a:p>
        </p:txBody>
      </p:sp>
      <p:graphicFrame>
        <p:nvGraphicFramePr>
          <p:cNvPr id="21520" name="Object 16"/>
          <p:cNvGraphicFramePr>
            <a:graphicFrameLocks noChangeAspect="1"/>
          </p:cNvGraphicFramePr>
          <p:nvPr/>
        </p:nvGraphicFramePr>
        <p:xfrm>
          <a:off x="304800" y="2501919"/>
          <a:ext cx="8229600" cy="823913"/>
        </p:xfrm>
        <a:graphic>
          <a:graphicData uri="http://schemas.openxmlformats.org/presentationml/2006/ole">
            <mc:AlternateContent xmlns:mc="http://schemas.openxmlformats.org/markup-compatibility/2006">
              <mc:Choice xmlns:v="urn:schemas-microsoft-com:vml" Requires="v">
                <p:oleObj spid="_x0000_s155673" name="Photo Editor 照片" r:id="rId9" imgW="23247619" imgH="2333333" progId="MSPhotoEd.3">
                  <p:embed/>
                </p:oleObj>
              </mc:Choice>
              <mc:Fallback>
                <p:oleObj name="Photo Editor 照片" r:id="rId9" imgW="23247619" imgH="2333333" progId="MSPhotoEd.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 y="2501919"/>
                        <a:ext cx="8229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16">
                                            <p:txEl>
                                              <p:pRg st="0" end="0"/>
                                            </p:txEl>
                                          </p:spTgt>
                                        </p:tgtEl>
                                        <p:attrNameLst>
                                          <p:attrName>style.visibility</p:attrName>
                                        </p:attrNameLst>
                                      </p:cBhvr>
                                      <p:to>
                                        <p:strVal val="visible"/>
                                      </p:to>
                                    </p:set>
                                    <p:animEffect transition="in" filter="wipe(left)">
                                      <p:cBhvr>
                                        <p:cTn id="7" dur="500"/>
                                        <p:tgtEl>
                                          <p:spTgt spid="215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20"/>
                                        </p:tgtEl>
                                        <p:attrNameLst>
                                          <p:attrName>style.visibility</p:attrName>
                                        </p:attrNameLst>
                                      </p:cBhvr>
                                      <p:to>
                                        <p:strVal val="visible"/>
                                      </p:to>
                                    </p:set>
                                    <p:animEffect transition="in" filter="wipe(left)">
                                      <p:cBhvr>
                                        <p:cTn id="12" dur="500"/>
                                        <p:tgtEl>
                                          <p:spTgt spid="2152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15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1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151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215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15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15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151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215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151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150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1515">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1515">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519">
                                            <p:txEl>
                                              <p:pRg st="0" end="0"/>
                                            </p:txEl>
                                          </p:spTgt>
                                        </p:tgtEl>
                                        <p:attrNameLst>
                                          <p:attrName>style.visibility</p:attrName>
                                        </p:attrNameLst>
                                      </p:cBhvr>
                                      <p:to>
                                        <p:strVal val="visible"/>
                                      </p:to>
                                    </p:set>
                                    <p:animEffect transition="in" filter="wipe(left)">
                                      <p:cBhvr>
                                        <p:cTn id="65" dur="500"/>
                                        <p:tgtEl>
                                          <p:spTgt spid="215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2" grpId="0" build="p" autoUpdateAnimBg="0"/>
      <p:bldP spid="21513" grpId="0" build="p" autoUpdateAnimBg="0"/>
      <p:bldP spid="21514" grpId="0" build="p" autoUpdateAnimBg="0"/>
      <p:bldP spid="21515" grpId="0" build="p" autoUpdateAnimBg="0"/>
      <p:bldP spid="21516" grpId="0" build="p" autoUpdateAnimBg="0"/>
      <p:bldP spid="21517" grpId="0" animBg="1" autoUpdateAnimBg="0"/>
      <p:bldP spid="21518" grpId="0" animBg="1" autoUpdateAnimBg="0"/>
      <p:bldP spid="2151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ctrTitle"/>
          </p:nvPr>
        </p:nvSpPr>
        <p:spPr>
          <a:xfrm>
            <a:off x="539750" y="2420938"/>
            <a:ext cx="7423150" cy="533400"/>
          </a:xfrm>
        </p:spPr>
        <p:txBody>
          <a:bodyPr/>
          <a:lstStyle/>
          <a:p>
            <a:r>
              <a:rPr lang="en-US" altLang="zh-CN" sz="4000" dirty="0" smtClean="0">
                <a:latin typeface="华文行楷" pitchFamily="2" charset="-122"/>
                <a:ea typeface="华文行楷" pitchFamily="2" charset="-122"/>
              </a:rPr>
              <a:t>§</a:t>
            </a:r>
            <a:r>
              <a:rPr lang="en-US" altLang="zh-CN" sz="4000" dirty="0">
                <a:latin typeface="华文行楷" pitchFamily="2" charset="-122"/>
                <a:ea typeface="华文行楷" pitchFamily="2" charset="-122"/>
              </a:rPr>
              <a:t>9</a:t>
            </a:r>
            <a:r>
              <a:rPr lang="en-US" altLang="zh-CN" sz="4000" dirty="0" smtClean="0">
                <a:latin typeface="华文行楷" pitchFamily="2" charset="-122"/>
                <a:ea typeface="华文行楷" pitchFamily="2" charset="-122"/>
              </a:rPr>
              <a:t>.4  </a:t>
            </a:r>
            <a:r>
              <a:rPr lang="zh-CN" altLang="en-US" sz="4000" dirty="0">
                <a:latin typeface="华文行楷" pitchFamily="2" charset="-122"/>
                <a:ea typeface="华文行楷" pitchFamily="2" charset="-122"/>
              </a:rPr>
              <a:t>开关型稳压电路</a:t>
            </a:r>
          </a:p>
        </p:txBody>
      </p:sp>
      <p:sp>
        <p:nvSpPr>
          <p:cNvPr id="74760" name="Text Box 8">
            <a:hlinkClick r:id="rId3" action="ppaction://hlinksldjump"/>
          </p:cNvPr>
          <p:cNvSpPr txBox="1">
            <a:spLocks noChangeArrowheads="1"/>
          </p:cNvSpPr>
          <p:nvPr/>
        </p:nvSpPr>
        <p:spPr bwMode="auto">
          <a:xfrm>
            <a:off x="1403350" y="3284538"/>
            <a:ext cx="6481763" cy="519112"/>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一、</a:t>
            </a:r>
            <a:r>
              <a:rPr kumimoji="1" lang="zh-CN" altLang="zh-CN" sz="2800" b="1">
                <a:latin typeface="Times New Roman" pitchFamily="18" charset="0"/>
                <a:ea typeface="华文楷体" pitchFamily="2" charset="-122"/>
              </a:rPr>
              <a:t>开关型稳压电路的特点和基本原理</a:t>
            </a:r>
            <a:endParaRPr kumimoji="1" lang="zh-CN" altLang="en-US" sz="2800" b="1">
              <a:latin typeface="Times New Roman" pitchFamily="18" charset="0"/>
              <a:ea typeface="华文楷体" pitchFamily="2" charset="-122"/>
            </a:endParaRPr>
          </a:p>
        </p:txBody>
      </p:sp>
      <p:sp>
        <p:nvSpPr>
          <p:cNvPr id="74761" name="Text Box 9">
            <a:hlinkClick r:id="rId4" action="ppaction://hlinksldjump"/>
          </p:cNvPr>
          <p:cNvSpPr txBox="1">
            <a:spLocks noChangeArrowheads="1"/>
          </p:cNvSpPr>
          <p:nvPr/>
        </p:nvSpPr>
        <p:spPr bwMode="auto">
          <a:xfrm>
            <a:off x="1403350" y="3933825"/>
            <a:ext cx="4176713" cy="519113"/>
          </a:xfrm>
          <a:prstGeom prst="rect">
            <a:avLst/>
          </a:prstGeom>
          <a:noFill/>
          <a:ln w="9525">
            <a:noFill/>
            <a:miter lim="800000"/>
            <a:headEnd/>
            <a:tailEnd/>
          </a:ln>
          <a:effectLst/>
        </p:spPr>
        <p:txBody>
          <a:bodyPr>
            <a:spAutoFit/>
          </a:bodyPr>
          <a:lstStyle/>
          <a:p>
            <a:pPr>
              <a:spcBef>
                <a:spcPct val="10000"/>
              </a:spcBef>
            </a:pPr>
            <a:r>
              <a:rPr kumimoji="1" lang="zh-CN" altLang="en-US" sz="2800" b="1">
                <a:latin typeface="Times New Roman" pitchFamily="18" charset="0"/>
                <a:ea typeface="华文楷体" pitchFamily="2" charset="-122"/>
              </a:rPr>
              <a:t>二、</a:t>
            </a:r>
            <a:r>
              <a:rPr kumimoji="1" lang="zh-CN" altLang="zh-CN" sz="2800" b="1">
                <a:latin typeface="Times New Roman" pitchFamily="18" charset="0"/>
                <a:ea typeface="华文楷体" pitchFamily="2" charset="-122"/>
              </a:rPr>
              <a:t>串联开关型稳压电路</a:t>
            </a:r>
            <a:endParaRPr kumimoji="1" lang="zh-CN" altLang="en-US" sz="2800" b="1">
              <a:latin typeface="Times New Roman" pitchFamily="18" charset="0"/>
              <a:ea typeface="华文楷体" pitchFamily="2" charset="-122"/>
            </a:endParaRPr>
          </a:p>
        </p:txBody>
      </p:sp>
      <p:sp>
        <p:nvSpPr>
          <p:cNvPr id="74762" name="Text Box 10">
            <a:hlinkClick r:id="rId5" action="ppaction://hlinksldjump"/>
          </p:cNvPr>
          <p:cNvSpPr txBox="1">
            <a:spLocks noChangeArrowheads="1"/>
          </p:cNvSpPr>
          <p:nvPr/>
        </p:nvSpPr>
        <p:spPr bwMode="auto">
          <a:xfrm>
            <a:off x="1403350" y="4581525"/>
            <a:ext cx="4392613" cy="519113"/>
          </a:xfrm>
          <a:prstGeom prst="rect">
            <a:avLst/>
          </a:prstGeom>
          <a:noFill/>
          <a:ln w="9525">
            <a:noFill/>
            <a:miter lim="800000"/>
            <a:headEnd/>
            <a:tailEnd/>
          </a:ln>
          <a:effectLst/>
        </p:spPr>
        <p:txBody>
          <a:bodyPr>
            <a:spAutoFit/>
          </a:bodyPr>
          <a:lstStyle/>
          <a:p>
            <a:pPr>
              <a:spcBef>
                <a:spcPct val="10000"/>
              </a:spcBef>
            </a:pPr>
            <a:r>
              <a:rPr kumimoji="1" lang="zh-CN" altLang="en-US" sz="2800" b="1">
                <a:latin typeface="Times New Roman" pitchFamily="18" charset="0"/>
                <a:ea typeface="华文楷体" pitchFamily="2" charset="-122"/>
              </a:rPr>
              <a:t>三、</a:t>
            </a:r>
            <a:r>
              <a:rPr kumimoji="1" lang="zh-CN" altLang="zh-CN" sz="2800" b="1">
                <a:latin typeface="Times New Roman" pitchFamily="18" charset="0"/>
                <a:ea typeface="华文楷体" pitchFamily="2" charset="-122"/>
              </a:rPr>
              <a:t>并联开关型稳压电路</a:t>
            </a:r>
            <a:endParaRPr kumimoji="1" lang="zh-CN" altLang="en-US" sz="2800" b="1">
              <a:latin typeface="Times New Roman" pitchFamily="18" charset="0"/>
              <a:ea typeface="华文楷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611188" y="908050"/>
            <a:ext cx="7561262" cy="936625"/>
          </a:xfrm>
        </p:spPr>
        <p:txBody>
          <a:bodyPr/>
          <a:lstStyle/>
          <a:p>
            <a:pPr algn="l">
              <a:lnSpc>
                <a:spcPct val="110000"/>
              </a:lnSpc>
            </a:pPr>
            <a:r>
              <a:rPr lang="zh-CN" altLang="en-US" sz="3200">
                <a:ea typeface="华文行楷" pitchFamily="2" charset="-122"/>
              </a:rPr>
              <a:t>一、</a:t>
            </a:r>
            <a:r>
              <a:rPr lang="zh-CN" altLang="zh-CN" sz="3200">
                <a:solidFill>
                  <a:schemeClr val="tx1"/>
                </a:solidFill>
                <a:latin typeface="隶书" pitchFamily="49" charset="-122"/>
                <a:ea typeface="华文行楷" pitchFamily="2" charset="-122"/>
              </a:rPr>
              <a:t>开关型稳压电源的特点及基本原理</a:t>
            </a:r>
            <a:endParaRPr lang="zh-CN" altLang="en-US" sz="3200">
              <a:solidFill>
                <a:schemeClr val="tx1"/>
              </a:solidFill>
              <a:latin typeface="隶书" pitchFamily="49" charset="-122"/>
              <a:ea typeface="华文行楷" pitchFamily="2" charset="-122"/>
            </a:endParaRPr>
          </a:p>
        </p:txBody>
      </p:sp>
      <p:sp>
        <p:nvSpPr>
          <p:cNvPr id="76803" name="Text Box 3"/>
          <p:cNvSpPr txBox="1">
            <a:spLocks noChangeArrowheads="1"/>
          </p:cNvSpPr>
          <p:nvPr/>
        </p:nvSpPr>
        <p:spPr bwMode="auto">
          <a:xfrm>
            <a:off x="762000" y="1905000"/>
            <a:ext cx="7848600" cy="3816350"/>
          </a:xfrm>
          <a:prstGeom prst="rect">
            <a:avLst/>
          </a:prstGeom>
          <a:noFill/>
          <a:ln w="9525">
            <a:noFill/>
            <a:miter lim="800000"/>
            <a:headEnd/>
            <a:tailEnd/>
          </a:ln>
          <a:effectLst/>
        </p:spPr>
        <p:txBody>
          <a:bodyPr>
            <a:spAutoFit/>
          </a:bodyPr>
          <a:lstStyle/>
          <a:p>
            <a:pPr>
              <a:lnSpc>
                <a:spcPct val="120000"/>
              </a:lnSpc>
              <a:spcAft>
                <a:spcPct val="20000"/>
              </a:spcAft>
            </a:pPr>
            <a:r>
              <a:rPr kumimoji="1" lang="en-US" altLang="zh-CN" sz="2800" b="1" dirty="0">
                <a:latin typeface="隶书" pitchFamily="49" charset="-122"/>
                <a:ea typeface="隶书" pitchFamily="49" charset="-122"/>
              </a:rPr>
              <a:t>  </a:t>
            </a:r>
            <a:r>
              <a:rPr kumimoji="1" lang="en-US" altLang="zh-CN" sz="2800" b="1" dirty="0" smtClean="0">
                <a:latin typeface="隶书" pitchFamily="49" charset="-122"/>
                <a:ea typeface="隶书" pitchFamily="49" charset="-122"/>
              </a:rPr>
              <a:t> </a:t>
            </a:r>
            <a:r>
              <a:rPr kumimoji="1" lang="zh-CN" altLang="en-US" sz="3200" dirty="0" smtClean="0">
                <a:latin typeface="华文行楷" pitchFamily="2" charset="-122"/>
                <a:ea typeface="华文行楷" pitchFamily="2" charset="-122"/>
              </a:rPr>
              <a:t>线性</a:t>
            </a:r>
            <a:r>
              <a:rPr kumimoji="1" lang="zh-CN" altLang="en-US" sz="3200" dirty="0">
                <a:latin typeface="华文行楷" pitchFamily="2" charset="-122"/>
                <a:ea typeface="华文行楷" pitchFamily="2" charset="-122"/>
              </a:rPr>
              <a:t>稳压电源</a:t>
            </a:r>
            <a:r>
              <a:rPr kumimoji="1" lang="zh-CN" altLang="en-US" sz="3200" b="1" dirty="0">
                <a:latin typeface="隶书" pitchFamily="49" charset="-122"/>
                <a:ea typeface="隶书" pitchFamily="49" charset="-122"/>
              </a:rPr>
              <a:t>：</a:t>
            </a:r>
            <a:r>
              <a:rPr kumimoji="1" lang="zh-CN" altLang="en-US" sz="2400" b="1" dirty="0">
                <a:latin typeface="Times New Roman" pitchFamily="18" charset="0"/>
              </a:rPr>
              <a:t>结构简单，调节方便，输出电压稳定性强，纹波电压小。缺点是调整管工作在甲类状态，因而功耗大，效率低（</a:t>
            </a:r>
            <a:r>
              <a:rPr kumimoji="1" lang="en-US" altLang="zh-CN" sz="2400" b="1" dirty="0">
                <a:latin typeface="Times New Roman" pitchFamily="18" charset="0"/>
              </a:rPr>
              <a:t>20</a:t>
            </a:r>
            <a:r>
              <a:rPr kumimoji="1" lang="zh-CN" altLang="en-US" sz="2400" b="1" dirty="0">
                <a:latin typeface="Times New Roman" pitchFamily="18" charset="0"/>
              </a:rPr>
              <a:t>％～</a:t>
            </a:r>
            <a:r>
              <a:rPr kumimoji="1" lang="en-US" altLang="zh-CN" sz="2400" b="1" dirty="0">
                <a:latin typeface="Times New Roman" pitchFamily="18" charset="0"/>
              </a:rPr>
              <a:t>49</a:t>
            </a:r>
            <a:r>
              <a:rPr kumimoji="1" lang="zh-CN" altLang="en-US" sz="2400" b="1" dirty="0">
                <a:latin typeface="Times New Roman" pitchFamily="18" charset="0"/>
              </a:rPr>
              <a:t>％）；需加散热器，因而设备体积大，笨重，成本高。</a:t>
            </a:r>
          </a:p>
          <a:p>
            <a:pPr>
              <a:lnSpc>
                <a:spcPct val="120000"/>
              </a:lnSpc>
            </a:pPr>
            <a:r>
              <a:rPr kumimoji="1" lang="zh-CN" altLang="en-US" sz="2400" dirty="0">
                <a:latin typeface="Times New Roman" pitchFamily="18" charset="0"/>
              </a:rPr>
              <a:t>    </a:t>
            </a:r>
            <a:r>
              <a:rPr kumimoji="1" lang="zh-CN" altLang="en-US" sz="2400" dirty="0" smtClean="0">
                <a:latin typeface="Times New Roman" pitchFamily="18" charset="0"/>
              </a:rPr>
              <a:t>  </a:t>
            </a:r>
            <a:r>
              <a:rPr kumimoji="1" lang="zh-CN" altLang="en-US" sz="2400" b="1" dirty="0" smtClean="0">
                <a:latin typeface="Times New Roman" pitchFamily="18" charset="0"/>
              </a:rPr>
              <a:t>若</a:t>
            </a:r>
            <a:r>
              <a:rPr kumimoji="1" lang="zh-CN" altLang="en-US" sz="2400" b="1" dirty="0">
                <a:latin typeface="Times New Roman" pitchFamily="18" charset="0"/>
              </a:rPr>
              <a:t>调整管工作在开关状态，则势必大大减小功耗，提高效率，开关型稳压电源的效率可达</a:t>
            </a:r>
            <a:r>
              <a:rPr kumimoji="1" lang="en-US" altLang="zh-CN" sz="2400" b="1" dirty="0">
                <a:latin typeface="Times New Roman" pitchFamily="18" charset="0"/>
              </a:rPr>
              <a:t>70</a:t>
            </a:r>
            <a:r>
              <a:rPr kumimoji="1" lang="zh-CN" altLang="en-US" sz="2400" b="1" dirty="0">
                <a:latin typeface="Times New Roman" pitchFamily="18" charset="0"/>
              </a:rPr>
              <a:t>％～</a:t>
            </a:r>
            <a:r>
              <a:rPr kumimoji="1" lang="en-US" altLang="zh-CN" sz="2400" b="1" dirty="0">
                <a:latin typeface="Times New Roman" pitchFamily="18" charset="0"/>
              </a:rPr>
              <a:t>95</a:t>
            </a:r>
            <a:r>
              <a:rPr kumimoji="1" lang="zh-CN" altLang="en-US" sz="2400" b="1" dirty="0">
                <a:latin typeface="Times New Roman" pitchFamily="18" charset="0"/>
              </a:rPr>
              <a:t>％。体积小，重量轻。适于固定的大负载电流、输出电压小范围调节的场合。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Effect transition="in" filter="wipe(left)">
                                      <p:cBhvr>
                                        <p:cTn id="7" dur="500"/>
                                        <p:tgtEl>
                                          <p:spTgt spid="76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3">
                                            <p:txEl>
                                              <p:pRg st="1" end="1"/>
                                            </p:txEl>
                                          </p:spTgt>
                                        </p:tgtEl>
                                        <p:attrNameLst>
                                          <p:attrName>style.visibility</p:attrName>
                                        </p:attrNameLst>
                                      </p:cBhvr>
                                      <p:to>
                                        <p:strVal val="visible"/>
                                      </p:to>
                                    </p:set>
                                    <p:animEffect transition="in" filter="wipe(left)">
                                      <p:cBhvr>
                                        <p:cTn id="12" dur="500"/>
                                        <p:tgtEl>
                                          <p:spTgt spid="76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23850" y="981075"/>
            <a:ext cx="6872288" cy="533400"/>
          </a:xfrm>
        </p:spPr>
        <p:txBody>
          <a:bodyPr/>
          <a:lstStyle/>
          <a:p>
            <a:pPr algn="l">
              <a:lnSpc>
                <a:spcPct val="85000"/>
              </a:lnSpc>
            </a:pPr>
            <a:r>
              <a:rPr lang="zh-CN" altLang="en-US" sz="3200">
                <a:solidFill>
                  <a:schemeClr val="tx1"/>
                </a:solidFill>
                <a:latin typeface="华文行楷" pitchFamily="2" charset="-122"/>
                <a:ea typeface="华文行楷" pitchFamily="2" charset="-122"/>
              </a:rPr>
              <a:t>构成开关型稳压电源的基本思路</a:t>
            </a:r>
            <a:r>
              <a:rPr lang="en-US" altLang="zh-CN" sz="3200">
                <a:solidFill>
                  <a:schemeClr val="tx1"/>
                </a:solidFill>
                <a:latin typeface="华文行楷" pitchFamily="2" charset="-122"/>
                <a:ea typeface="华文行楷" pitchFamily="2" charset="-122"/>
              </a:rPr>
              <a:t>:</a:t>
            </a:r>
          </a:p>
        </p:txBody>
      </p:sp>
      <p:sp>
        <p:nvSpPr>
          <p:cNvPr id="77827" name="Rectangle 3"/>
          <p:cNvSpPr>
            <a:spLocks noGrp="1" noChangeArrowheads="1"/>
          </p:cNvSpPr>
          <p:nvPr>
            <p:ph type="body" idx="1"/>
          </p:nvPr>
        </p:nvSpPr>
        <p:spPr>
          <a:xfrm>
            <a:off x="827088" y="2420938"/>
            <a:ext cx="7391400" cy="2519362"/>
          </a:xfrm>
          <a:noFill/>
          <a:ln/>
        </p:spPr>
        <p:txBody>
          <a:bodyPr/>
          <a:lstStyle/>
          <a:p>
            <a:pPr>
              <a:lnSpc>
                <a:spcPct val="110000"/>
              </a:lnSpc>
              <a:spcBef>
                <a:spcPct val="0"/>
              </a:spcBef>
              <a:buFontTx/>
              <a:buNone/>
            </a:pPr>
            <a:r>
              <a:rPr lang="zh-CN" altLang="zh-CN" sz="2400"/>
              <a:t>  </a:t>
            </a:r>
            <a:r>
              <a:rPr lang="zh-CN" altLang="zh-CN" sz="2800" b="1"/>
              <a:t>将交流电经变压器、整流滤波得到直流电压</a:t>
            </a:r>
          </a:p>
          <a:p>
            <a:pPr>
              <a:lnSpc>
                <a:spcPct val="110000"/>
              </a:lnSpc>
              <a:spcBef>
                <a:spcPct val="0"/>
              </a:spcBef>
              <a:buFontTx/>
              <a:buNone/>
            </a:pPr>
            <a:r>
              <a:rPr lang="zh-CN" altLang="zh-CN" sz="2800" b="1"/>
              <a:t>                                 ↓</a:t>
            </a:r>
          </a:p>
          <a:p>
            <a:pPr>
              <a:lnSpc>
                <a:spcPct val="110000"/>
              </a:lnSpc>
              <a:spcBef>
                <a:spcPct val="0"/>
              </a:spcBef>
              <a:buFontTx/>
              <a:buNone/>
            </a:pPr>
            <a:r>
              <a:rPr lang="zh-CN" altLang="zh-CN" sz="2800" b="1"/>
              <a:t>  控制调整管按一定频率开关，得到矩形波</a:t>
            </a:r>
          </a:p>
          <a:p>
            <a:pPr>
              <a:lnSpc>
                <a:spcPct val="110000"/>
              </a:lnSpc>
              <a:spcBef>
                <a:spcPct val="0"/>
              </a:spcBef>
              <a:buFontTx/>
              <a:buNone/>
            </a:pPr>
            <a:r>
              <a:rPr lang="zh-CN" altLang="zh-CN" sz="2800" b="1"/>
              <a:t>                                 ↓</a:t>
            </a:r>
          </a:p>
          <a:p>
            <a:pPr>
              <a:lnSpc>
                <a:spcPct val="110000"/>
              </a:lnSpc>
              <a:spcBef>
                <a:spcPct val="0"/>
              </a:spcBef>
              <a:buFontTx/>
              <a:buNone/>
            </a:pPr>
            <a:r>
              <a:rPr lang="zh-CN" altLang="zh-CN" sz="2800" b="1"/>
              <a:t>                  滤波，得到直流电压</a:t>
            </a:r>
            <a:endParaRPr lang="zh-CN" altLang="en-US" sz="2800" b="1"/>
          </a:p>
        </p:txBody>
      </p:sp>
      <p:grpSp>
        <p:nvGrpSpPr>
          <p:cNvPr id="2" name="Group 4"/>
          <p:cNvGrpSpPr>
            <a:grpSpLocks/>
          </p:cNvGrpSpPr>
          <p:nvPr/>
        </p:nvGrpSpPr>
        <p:grpSpPr bwMode="auto">
          <a:xfrm>
            <a:off x="6415608" y="3640138"/>
            <a:ext cx="1396752" cy="914400"/>
            <a:chOff x="3216" y="3408"/>
            <a:chExt cx="1152" cy="528"/>
          </a:xfrm>
        </p:grpSpPr>
        <p:sp>
          <p:nvSpPr>
            <p:cNvPr id="77829" name="Line 5"/>
            <p:cNvSpPr>
              <a:spLocks noChangeShapeType="1"/>
            </p:cNvSpPr>
            <p:nvPr/>
          </p:nvSpPr>
          <p:spPr bwMode="auto">
            <a:xfrm>
              <a:off x="3216" y="3936"/>
              <a:ext cx="1152" cy="0"/>
            </a:xfrm>
            <a:prstGeom prst="line">
              <a:avLst/>
            </a:prstGeom>
            <a:noFill/>
            <a:ln w="28575">
              <a:solidFill>
                <a:srgbClr val="FF3300"/>
              </a:solidFill>
              <a:round/>
              <a:headEnd/>
              <a:tailEnd/>
            </a:ln>
            <a:effectLst/>
          </p:spPr>
          <p:txBody>
            <a:bodyPr wrap="none" anchor="ctr"/>
            <a:lstStyle/>
            <a:p>
              <a:endParaRPr lang="zh-CN" altLang="en-US"/>
            </a:p>
          </p:txBody>
        </p:sp>
        <p:sp>
          <p:nvSpPr>
            <p:cNvPr id="77830" name="Line 6"/>
            <p:cNvSpPr>
              <a:spLocks noChangeShapeType="1"/>
            </p:cNvSpPr>
            <p:nvPr/>
          </p:nvSpPr>
          <p:spPr bwMode="auto">
            <a:xfrm flipV="1">
              <a:off x="4368" y="3408"/>
              <a:ext cx="0" cy="528"/>
            </a:xfrm>
            <a:prstGeom prst="line">
              <a:avLst/>
            </a:prstGeom>
            <a:noFill/>
            <a:ln w="28575">
              <a:solidFill>
                <a:srgbClr val="FF3300"/>
              </a:solidFill>
              <a:round/>
              <a:headEnd/>
              <a:tailEnd/>
            </a:ln>
            <a:effectLst/>
          </p:spPr>
          <p:txBody>
            <a:bodyPr wrap="none" anchor="ctr"/>
            <a:lstStyle/>
            <a:p>
              <a:endParaRPr lang="zh-CN" altLang="en-US"/>
            </a:p>
          </p:txBody>
        </p:sp>
        <p:sp>
          <p:nvSpPr>
            <p:cNvPr id="77831" name="Line 7"/>
            <p:cNvSpPr>
              <a:spLocks noChangeShapeType="1"/>
            </p:cNvSpPr>
            <p:nvPr/>
          </p:nvSpPr>
          <p:spPr bwMode="auto">
            <a:xfrm flipH="1">
              <a:off x="4224" y="3408"/>
              <a:ext cx="144" cy="0"/>
            </a:xfrm>
            <a:prstGeom prst="line">
              <a:avLst/>
            </a:prstGeom>
            <a:noFill/>
            <a:ln w="28575">
              <a:solidFill>
                <a:srgbClr val="FF3300"/>
              </a:solidFill>
              <a:round/>
              <a:headEnd/>
              <a:tailEnd type="triangle" w="med" len="med"/>
            </a:ln>
            <a:effectLst/>
          </p:spPr>
          <p:txBody>
            <a:bodyPr wrap="none" anchor="ctr"/>
            <a:lstStyle/>
            <a:p>
              <a:endParaRPr lang="zh-CN" altLang="en-US"/>
            </a:p>
          </p:txBody>
        </p:sp>
      </p:grpSp>
      <p:sp>
        <p:nvSpPr>
          <p:cNvPr id="77832" name="Text Box 8"/>
          <p:cNvSpPr txBox="1">
            <a:spLocks noChangeArrowheads="1"/>
          </p:cNvSpPr>
          <p:nvPr/>
        </p:nvSpPr>
        <p:spPr bwMode="auto">
          <a:xfrm>
            <a:off x="682625" y="5300663"/>
            <a:ext cx="7391400" cy="528637"/>
          </a:xfrm>
          <a:prstGeom prst="rect">
            <a:avLst/>
          </a:prstGeom>
          <a:solidFill>
            <a:srgbClr val="66FFFF"/>
          </a:solidFill>
          <a:ln w="9525">
            <a:solidFill>
              <a:srgbClr val="FF3300"/>
            </a:solidFill>
            <a:miter lim="800000"/>
            <a:headEnd/>
            <a:tailEnd/>
          </a:ln>
          <a:effectLst/>
        </p:spPr>
        <p:txBody>
          <a:bodyPr>
            <a:spAutoFit/>
          </a:bodyPr>
          <a:lstStyle/>
          <a:p>
            <a:pPr>
              <a:spcBef>
                <a:spcPct val="50000"/>
              </a:spcBef>
            </a:pPr>
            <a:r>
              <a:rPr kumimoji="1" lang="zh-CN" altLang="en-US" sz="2800" b="1">
                <a:latin typeface="Times New Roman" pitchFamily="18" charset="0"/>
              </a:rPr>
              <a:t>引入负反馈，控制占空比，使输出电压稳定。</a:t>
            </a:r>
          </a:p>
        </p:txBody>
      </p:sp>
      <p:sp>
        <p:nvSpPr>
          <p:cNvPr id="77833" name="Text Box 9"/>
          <p:cNvSpPr txBox="1">
            <a:spLocks noChangeArrowheads="1"/>
          </p:cNvSpPr>
          <p:nvPr/>
        </p:nvSpPr>
        <p:spPr bwMode="auto">
          <a:xfrm>
            <a:off x="2193925" y="1700213"/>
            <a:ext cx="5040313" cy="519112"/>
          </a:xfrm>
          <a:prstGeom prst="rect">
            <a:avLst/>
          </a:prstGeom>
          <a:noFill/>
          <a:ln w="9525">
            <a:noFill/>
            <a:miter lim="800000"/>
            <a:headEnd/>
            <a:tailEnd/>
          </a:ln>
          <a:effectLst/>
        </p:spPr>
        <p:txBody>
          <a:bodyPr>
            <a:spAutoFit/>
          </a:bodyPr>
          <a:lstStyle/>
          <a:p>
            <a:pPr>
              <a:spcBef>
                <a:spcPct val="50000"/>
              </a:spcBef>
            </a:pPr>
            <a:r>
              <a:rPr kumimoji="1" lang="en-US" altLang="zh-CN" sz="2800" b="1">
                <a:latin typeface="Times New Roman" pitchFamily="18" charset="0"/>
              </a:rPr>
              <a:t>AC→DC→AC→DC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33"/>
                                        </p:tgtEl>
                                        <p:attrNameLst>
                                          <p:attrName>style.visibility</p:attrName>
                                        </p:attrNameLst>
                                      </p:cBhvr>
                                      <p:to>
                                        <p:strVal val="visible"/>
                                      </p:to>
                                    </p:set>
                                    <p:animEffect transition="in" filter="wipe(left)">
                                      <p:cBhvr>
                                        <p:cTn id="7" dur="500"/>
                                        <p:tgtEl>
                                          <p:spTgt spid="778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782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7827">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77827">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7827">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7827">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77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autoUpdateAnimBg="0"/>
      <p:bldP spid="77832" grpId="0" animBg="1" autoUpdateAnimBg="0"/>
      <p:bldP spid="778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79388" y="765175"/>
            <a:ext cx="4824412" cy="600075"/>
          </a:xfrm>
          <a:solidFill>
            <a:schemeClr val="bg1"/>
          </a:solidFill>
        </p:spPr>
        <p:txBody>
          <a:bodyPr/>
          <a:lstStyle/>
          <a:p>
            <a:pPr algn="l"/>
            <a:r>
              <a:rPr lang="zh-CN" altLang="en-US" sz="3200">
                <a:solidFill>
                  <a:schemeClr val="tx1"/>
                </a:solidFill>
                <a:ea typeface="华文行楷" pitchFamily="2" charset="-122"/>
              </a:rPr>
              <a:t>二、</a:t>
            </a:r>
            <a:r>
              <a:rPr lang="zh-CN" altLang="zh-CN" sz="3200">
                <a:solidFill>
                  <a:schemeClr val="tx1"/>
                </a:solidFill>
                <a:latin typeface="宋体" charset="-122"/>
                <a:ea typeface="华文行楷" pitchFamily="2" charset="-122"/>
              </a:rPr>
              <a:t>串联开关型稳压电路</a:t>
            </a:r>
            <a:endParaRPr lang="zh-CN" altLang="zh-CN" sz="3200">
              <a:solidFill>
                <a:schemeClr val="tx1"/>
              </a:solidFill>
              <a:ea typeface="华文行楷" pitchFamily="2" charset="-122"/>
            </a:endParaRPr>
          </a:p>
        </p:txBody>
      </p:sp>
      <p:graphicFrame>
        <p:nvGraphicFramePr>
          <p:cNvPr id="78851" name="Object 3"/>
          <p:cNvGraphicFramePr>
            <a:graphicFrameLocks noChangeAspect="1"/>
          </p:cNvGraphicFramePr>
          <p:nvPr/>
        </p:nvGraphicFramePr>
        <p:xfrm>
          <a:off x="395288" y="1917700"/>
          <a:ext cx="4343400" cy="1822450"/>
        </p:xfrm>
        <a:graphic>
          <a:graphicData uri="http://schemas.openxmlformats.org/presentationml/2006/ole">
            <mc:AlternateContent xmlns:mc="http://schemas.openxmlformats.org/markup-compatibility/2006">
              <mc:Choice xmlns:v="urn:schemas-microsoft-com:vml" Requires="v">
                <p:oleObj spid="_x0000_s187412" name="Photo Editor 照片" r:id="rId3" imgW="13917968" imgH="5838095" progId="MSPhotoEd.3">
                  <p:embed/>
                </p:oleObj>
              </mc:Choice>
              <mc:Fallback>
                <p:oleObj name="Photo Editor 照片" r:id="rId3" imgW="13917968" imgH="5838095"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1917700"/>
                        <a:ext cx="4343400"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2" name="Text Box 4"/>
          <p:cNvSpPr txBox="1">
            <a:spLocks noChangeArrowheads="1"/>
          </p:cNvSpPr>
          <p:nvPr/>
        </p:nvSpPr>
        <p:spPr bwMode="auto">
          <a:xfrm>
            <a:off x="4891088" y="5105400"/>
            <a:ext cx="2994025" cy="1416050"/>
          </a:xfrm>
          <a:prstGeom prst="rect">
            <a:avLst/>
          </a:prstGeom>
          <a:solidFill>
            <a:srgbClr val="FFCCFF"/>
          </a:solidFill>
          <a:ln w="9525">
            <a:solidFill>
              <a:srgbClr val="FF3300"/>
            </a:solidFill>
            <a:miter lim="800000"/>
            <a:headEnd/>
            <a:tailEnd/>
          </a:ln>
          <a:effectLst/>
        </p:spPr>
        <p:txBody>
          <a:bodyPr>
            <a:spAutoFit/>
          </a:bodyPr>
          <a:lstStyle/>
          <a:p>
            <a:pPr>
              <a:lnSpc>
                <a:spcPct val="120000"/>
              </a:lnSpc>
            </a:pPr>
            <a:r>
              <a:rPr kumimoji="1" lang="en-US" altLang="zh-CN" sz="2400" b="1">
                <a:latin typeface="Times New Roman" pitchFamily="18" charset="0"/>
              </a:rPr>
              <a:t>     </a:t>
            </a:r>
            <a:r>
              <a:rPr kumimoji="1" lang="zh-CN" altLang="zh-CN" sz="2400" b="1">
                <a:latin typeface="Times New Roman" pitchFamily="18" charset="0"/>
              </a:rPr>
              <a:t>T截止， D导通， </a:t>
            </a:r>
            <a:r>
              <a:rPr kumimoji="1" lang="zh-CN" altLang="zh-CN" sz="2400" b="1" i="1">
                <a:latin typeface="Times New Roman" pitchFamily="18" charset="0"/>
              </a:rPr>
              <a:t>u</a:t>
            </a:r>
            <a:r>
              <a:rPr kumimoji="1" lang="zh-CN" altLang="zh-CN" sz="2400" b="1" baseline="-25000">
                <a:latin typeface="Times New Roman" pitchFamily="18" charset="0"/>
              </a:rPr>
              <a:t>E</a:t>
            </a:r>
            <a:r>
              <a:rPr kumimoji="1" lang="zh-CN" altLang="zh-CN" sz="2400" b="1">
                <a:latin typeface="Times New Roman" pitchFamily="18" charset="0"/>
              </a:rPr>
              <a:t>≈ －</a:t>
            </a:r>
            <a:r>
              <a:rPr kumimoji="1" lang="zh-CN" altLang="zh-CN" sz="2400" b="1" i="1">
                <a:latin typeface="Times New Roman" pitchFamily="18" charset="0"/>
              </a:rPr>
              <a:t>U</a:t>
            </a:r>
            <a:r>
              <a:rPr kumimoji="1" lang="zh-CN" altLang="zh-CN" sz="2400" b="1" baseline="-25000">
                <a:latin typeface="Times New Roman" pitchFamily="18" charset="0"/>
              </a:rPr>
              <a:t>D</a:t>
            </a:r>
            <a:r>
              <a:rPr kumimoji="1" lang="zh-CN" altLang="zh-CN" sz="2400" b="1">
                <a:latin typeface="Times New Roman" pitchFamily="18" charset="0"/>
              </a:rPr>
              <a:t> ；</a:t>
            </a:r>
            <a:r>
              <a:rPr kumimoji="1" lang="zh-CN" altLang="zh-CN" sz="2400" b="1" i="1">
                <a:latin typeface="Times New Roman" pitchFamily="18" charset="0"/>
              </a:rPr>
              <a:t>L</a:t>
            </a:r>
            <a:r>
              <a:rPr kumimoji="1" lang="en-US" altLang="zh-CN" sz="2400" b="1" i="1">
                <a:latin typeface="Times New Roman" pitchFamily="18" charset="0"/>
              </a:rPr>
              <a:t> </a:t>
            </a:r>
            <a:r>
              <a:rPr kumimoji="1" lang="zh-CN" altLang="zh-CN" sz="2400" b="1">
                <a:latin typeface="Times New Roman" pitchFamily="18" charset="0"/>
              </a:rPr>
              <a:t>释放能量，</a:t>
            </a:r>
            <a:r>
              <a:rPr kumimoji="1" lang="zh-CN" altLang="zh-CN" sz="2400" b="1" i="1">
                <a:latin typeface="Times New Roman" pitchFamily="18" charset="0"/>
              </a:rPr>
              <a:t>C </a:t>
            </a:r>
            <a:r>
              <a:rPr kumimoji="1" lang="zh-CN" altLang="zh-CN" sz="2400" b="1">
                <a:latin typeface="Times New Roman" pitchFamily="18" charset="0"/>
              </a:rPr>
              <a:t>放电。</a:t>
            </a:r>
            <a:endParaRPr kumimoji="1" lang="zh-CN" altLang="en-US" sz="2400" b="1">
              <a:latin typeface="Times New Roman" pitchFamily="18" charset="0"/>
            </a:endParaRPr>
          </a:p>
        </p:txBody>
      </p:sp>
      <p:sp>
        <p:nvSpPr>
          <p:cNvPr id="78853" name="Line 5"/>
          <p:cNvSpPr>
            <a:spLocks noChangeShapeType="1"/>
          </p:cNvSpPr>
          <p:nvPr/>
        </p:nvSpPr>
        <p:spPr bwMode="auto">
          <a:xfrm>
            <a:off x="1843088" y="1993900"/>
            <a:ext cx="0" cy="1981200"/>
          </a:xfrm>
          <a:prstGeom prst="line">
            <a:avLst/>
          </a:prstGeom>
          <a:noFill/>
          <a:ln w="9525">
            <a:solidFill>
              <a:srgbClr val="FF3300"/>
            </a:solidFill>
            <a:prstDash val="lgDash"/>
            <a:round/>
            <a:headEnd/>
            <a:tailEnd/>
          </a:ln>
          <a:effectLst/>
        </p:spPr>
        <p:txBody>
          <a:bodyPr wrap="none" anchor="ctr"/>
          <a:lstStyle/>
          <a:p>
            <a:endParaRPr lang="zh-CN" altLang="en-US"/>
          </a:p>
        </p:txBody>
      </p:sp>
      <p:sp>
        <p:nvSpPr>
          <p:cNvPr id="78854" name="Line 6"/>
          <p:cNvSpPr>
            <a:spLocks noChangeShapeType="1"/>
          </p:cNvSpPr>
          <p:nvPr/>
        </p:nvSpPr>
        <p:spPr bwMode="auto">
          <a:xfrm>
            <a:off x="2452688" y="1993900"/>
            <a:ext cx="0" cy="1905000"/>
          </a:xfrm>
          <a:prstGeom prst="line">
            <a:avLst/>
          </a:prstGeom>
          <a:noFill/>
          <a:ln w="9525">
            <a:solidFill>
              <a:srgbClr val="FF3300"/>
            </a:solidFill>
            <a:prstDash val="lgDash"/>
            <a:round/>
            <a:headEnd/>
            <a:tailEnd/>
          </a:ln>
          <a:effectLst/>
        </p:spPr>
        <p:txBody>
          <a:bodyPr wrap="none" anchor="ctr"/>
          <a:lstStyle/>
          <a:p>
            <a:endParaRPr lang="zh-CN" altLang="en-US"/>
          </a:p>
        </p:txBody>
      </p:sp>
      <p:sp>
        <p:nvSpPr>
          <p:cNvPr id="78855" name="Line 7"/>
          <p:cNvSpPr>
            <a:spLocks noChangeShapeType="1"/>
          </p:cNvSpPr>
          <p:nvPr/>
        </p:nvSpPr>
        <p:spPr bwMode="auto">
          <a:xfrm>
            <a:off x="3900488" y="1993900"/>
            <a:ext cx="0" cy="1905000"/>
          </a:xfrm>
          <a:prstGeom prst="line">
            <a:avLst/>
          </a:prstGeom>
          <a:noFill/>
          <a:ln w="9525">
            <a:solidFill>
              <a:srgbClr val="FF3300"/>
            </a:solidFill>
            <a:prstDash val="lgDash"/>
            <a:round/>
            <a:headEnd/>
            <a:tailEnd/>
          </a:ln>
          <a:effectLst/>
        </p:spPr>
        <p:txBody>
          <a:bodyPr wrap="none" anchor="ctr"/>
          <a:lstStyle/>
          <a:p>
            <a:endParaRPr lang="zh-CN" altLang="en-US"/>
          </a:p>
        </p:txBody>
      </p:sp>
      <p:graphicFrame>
        <p:nvGraphicFramePr>
          <p:cNvPr id="78856" name="Object 8"/>
          <p:cNvGraphicFramePr>
            <a:graphicFrameLocks noChangeAspect="1"/>
          </p:cNvGraphicFramePr>
          <p:nvPr/>
        </p:nvGraphicFramePr>
        <p:xfrm>
          <a:off x="852488" y="3670300"/>
          <a:ext cx="762000" cy="311150"/>
        </p:xfrm>
        <a:graphic>
          <a:graphicData uri="http://schemas.openxmlformats.org/presentationml/2006/ole">
            <mc:AlternateContent xmlns:mc="http://schemas.openxmlformats.org/markup-compatibility/2006">
              <mc:Choice xmlns:v="urn:schemas-microsoft-com:vml" Requires="v">
                <p:oleObj spid="_x0000_s187413" name="公式" r:id="rId5" imgW="495000" imgH="203040" progId="Equation.3">
                  <p:embed/>
                </p:oleObj>
              </mc:Choice>
              <mc:Fallback>
                <p:oleObj name="公式" r:id="rId5" imgW="49500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488" y="3670300"/>
                        <a:ext cx="762000" cy="311150"/>
                      </a:xfrm>
                      <a:prstGeom prst="rect">
                        <a:avLst/>
                      </a:prstGeom>
                      <a:solidFill>
                        <a:srgbClr val="66FFFF"/>
                      </a:solidFill>
                    </p:spPr>
                  </p:pic>
                </p:oleObj>
              </mc:Fallback>
            </mc:AlternateContent>
          </a:graphicData>
        </a:graphic>
      </p:graphicFrame>
      <p:graphicFrame>
        <p:nvGraphicFramePr>
          <p:cNvPr id="78857" name="Object 9"/>
          <p:cNvGraphicFramePr>
            <a:graphicFrameLocks noChangeAspect="1"/>
          </p:cNvGraphicFramePr>
          <p:nvPr/>
        </p:nvGraphicFramePr>
        <p:xfrm>
          <a:off x="1766888" y="3670300"/>
          <a:ext cx="762000" cy="665163"/>
        </p:xfrm>
        <a:graphic>
          <a:graphicData uri="http://schemas.openxmlformats.org/presentationml/2006/ole">
            <mc:AlternateContent xmlns:mc="http://schemas.openxmlformats.org/markup-compatibility/2006">
              <mc:Choice xmlns:v="urn:schemas-microsoft-com:vml" Requires="v">
                <p:oleObj spid="_x0000_s187414" name="公式" r:id="rId7" imgW="495000" imgH="431640" progId="Equation.3">
                  <p:embed/>
                </p:oleObj>
              </mc:Choice>
              <mc:Fallback>
                <p:oleObj name="公式" r:id="rId7" imgW="49500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6888" y="3670300"/>
                        <a:ext cx="762000" cy="665163"/>
                      </a:xfrm>
                      <a:prstGeom prst="rect">
                        <a:avLst/>
                      </a:prstGeom>
                      <a:solidFill>
                        <a:srgbClr val="66FFFF"/>
                      </a:solidFill>
                    </p:spPr>
                  </p:pic>
                </p:oleObj>
              </mc:Fallback>
            </mc:AlternateContent>
          </a:graphicData>
        </a:graphic>
      </p:graphicFrame>
      <p:graphicFrame>
        <p:nvGraphicFramePr>
          <p:cNvPr id="78858" name="Object 10"/>
          <p:cNvGraphicFramePr>
            <a:graphicFrameLocks noChangeAspect="1"/>
          </p:cNvGraphicFramePr>
          <p:nvPr/>
        </p:nvGraphicFramePr>
        <p:xfrm>
          <a:off x="2681288" y="3670300"/>
          <a:ext cx="990600" cy="307975"/>
        </p:xfrm>
        <a:graphic>
          <a:graphicData uri="http://schemas.openxmlformats.org/presentationml/2006/ole">
            <mc:AlternateContent xmlns:mc="http://schemas.openxmlformats.org/markup-compatibility/2006">
              <mc:Choice xmlns:v="urn:schemas-microsoft-com:vml" Requires="v">
                <p:oleObj spid="_x0000_s187415" name="公式" r:id="rId9" imgW="647640" imgH="203040" progId="Equation.3">
                  <p:embed/>
                </p:oleObj>
              </mc:Choice>
              <mc:Fallback>
                <p:oleObj name="公式" r:id="rId9" imgW="64764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1288" y="3670300"/>
                        <a:ext cx="990600" cy="307975"/>
                      </a:xfrm>
                      <a:prstGeom prst="rect">
                        <a:avLst/>
                      </a:prstGeom>
                      <a:solidFill>
                        <a:srgbClr val="66FFFF"/>
                      </a:solidFill>
                    </p:spPr>
                  </p:pic>
                </p:oleObj>
              </mc:Fallback>
            </mc:AlternateContent>
          </a:graphicData>
        </a:graphic>
      </p:graphicFrame>
      <p:sp>
        <p:nvSpPr>
          <p:cNvPr id="78859" name="Text Box 11"/>
          <p:cNvSpPr txBox="1">
            <a:spLocks noChangeArrowheads="1"/>
          </p:cNvSpPr>
          <p:nvPr/>
        </p:nvSpPr>
        <p:spPr bwMode="auto">
          <a:xfrm>
            <a:off x="4716463" y="1485900"/>
            <a:ext cx="3810000" cy="45720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T</a:t>
            </a:r>
            <a:r>
              <a:rPr kumimoji="1" lang="zh-CN" altLang="en-US" sz="2400" b="1">
                <a:latin typeface="Times New Roman" pitchFamily="18" charset="0"/>
              </a:rPr>
              <a:t>、</a:t>
            </a:r>
            <a:r>
              <a:rPr kumimoji="1" lang="en-US" altLang="zh-CN" sz="2400" b="1">
                <a:latin typeface="Times New Roman" pitchFamily="18" charset="0"/>
              </a:rPr>
              <a:t>D </a:t>
            </a:r>
            <a:r>
              <a:rPr kumimoji="1" lang="zh-CN" altLang="en-US" sz="2400" b="1">
                <a:latin typeface="Times New Roman" pitchFamily="18" charset="0"/>
              </a:rPr>
              <a:t>均工作在开关状态。</a:t>
            </a:r>
          </a:p>
        </p:txBody>
      </p:sp>
      <p:graphicFrame>
        <p:nvGraphicFramePr>
          <p:cNvPr id="78860" name="Object 12"/>
          <p:cNvGraphicFramePr>
            <a:graphicFrameLocks noChangeAspect="1"/>
          </p:cNvGraphicFramePr>
          <p:nvPr/>
        </p:nvGraphicFramePr>
        <p:xfrm>
          <a:off x="4967288" y="2514600"/>
          <a:ext cx="3657600" cy="1533525"/>
        </p:xfrm>
        <a:graphic>
          <a:graphicData uri="http://schemas.openxmlformats.org/presentationml/2006/ole">
            <mc:AlternateContent xmlns:mc="http://schemas.openxmlformats.org/markup-compatibility/2006">
              <mc:Choice xmlns:v="urn:schemas-microsoft-com:vml" Requires="v">
                <p:oleObj spid="_x0000_s187416" name="Photo Editor 照片" r:id="rId11" imgW="13514286" imgH="5668166" progId="MSPhotoEd.3">
                  <p:embed/>
                </p:oleObj>
              </mc:Choice>
              <mc:Fallback>
                <p:oleObj name="Photo Editor 照片" r:id="rId11" imgW="13514286" imgH="5668166" progId="MSPhotoEd.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67288" y="2514600"/>
                        <a:ext cx="3657600" cy="153352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61" name="Text Box 13"/>
          <p:cNvSpPr txBox="1">
            <a:spLocks noChangeArrowheads="1"/>
          </p:cNvSpPr>
          <p:nvPr/>
        </p:nvSpPr>
        <p:spPr bwMode="auto">
          <a:xfrm>
            <a:off x="4891088" y="4114800"/>
            <a:ext cx="3886200" cy="831850"/>
          </a:xfrm>
          <a:prstGeom prst="rect">
            <a:avLst/>
          </a:prstGeom>
          <a:solidFill>
            <a:srgbClr val="CCFFFF"/>
          </a:solidFill>
          <a:ln w="9525">
            <a:solidFill>
              <a:srgbClr val="FF3300"/>
            </a:solidFill>
            <a:miter lim="800000"/>
            <a:headEnd/>
            <a:tailEnd/>
          </a:ln>
          <a:effectLst/>
        </p:spPr>
        <p:txBody>
          <a:bodyPr>
            <a:spAutoFit/>
          </a:bodyPr>
          <a:lstStyle/>
          <a:p>
            <a:pPr>
              <a:spcBef>
                <a:spcPct val="50000"/>
              </a:spcBef>
            </a:pPr>
            <a:r>
              <a:rPr kumimoji="1" lang="en-US" altLang="zh-CN" sz="2400" b="1">
                <a:latin typeface="Times New Roman" pitchFamily="18" charset="0"/>
              </a:rPr>
              <a:t>     </a:t>
            </a:r>
            <a:r>
              <a:rPr kumimoji="1" lang="zh-CN" altLang="zh-CN" sz="2400" b="1">
                <a:latin typeface="Times New Roman" pitchFamily="18" charset="0"/>
              </a:rPr>
              <a:t>T饱和导通， D截止，</a:t>
            </a:r>
            <a:r>
              <a:rPr kumimoji="1" lang="zh-CN" altLang="zh-CN" sz="2400" b="1" i="1">
                <a:latin typeface="Times New Roman" pitchFamily="18" charset="0"/>
              </a:rPr>
              <a:t>u</a:t>
            </a:r>
            <a:r>
              <a:rPr kumimoji="1" lang="zh-CN" altLang="zh-CN" sz="2400" b="1" baseline="-25000">
                <a:latin typeface="Times New Roman" pitchFamily="18" charset="0"/>
              </a:rPr>
              <a:t>E</a:t>
            </a:r>
            <a:r>
              <a:rPr kumimoji="1" lang="zh-CN" altLang="zh-CN" sz="2400" b="1">
                <a:latin typeface="Times New Roman" pitchFamily="18" charset="0"/>
              </a:rPr>
              <a:t>≈ </a:t>
            </a:r>
            <a:r>
              <a:rPr kumimoji="1" lang="zh-CN" altLang="zh-CN" sz="2400" b="1" i="1">
                <a:latin typeface="Times New Roman" pitchFamily="18" charset="0"/>
              </a:rPr>
              <a:t>U</a:t>
            </a:r>
            <a:r>
              <a:rPr kumimoji="1" lang="zh-CN" altLang="zh-CN" sz="2400" b="1" baseline="-25000">
                <a:latin typeface="Times New Roman" pitchFamily="18" charset="0"/>
              </a:rPr>
              <a:t>I</a:t>
            </a:r>
            <a:r>
              <a:rPr kumimoji="1" lang="zh-CN" altLang="zh-CN" sz="2400" b="1">
                <a:latin typeface="Times New Roman" pitchFamily="18" charset="0"/>
              </a:rPr>
              <a:t>；</a:t>
            </a:r>
            <a:r>
              <a:rPr kumimoji="1" lang="zh-CN" altLang="zh-CN" sz="2400" b="1" i="1">
                <a:latin typeface="Times New Roman" pitchFamily="18" charset="0"/>
              </a:rPr>
              <a:t>L </a:t>
            </a:r>
            <a:r>
              <a:rPr kumimoji="1" lang="zh-CN" altLang="zh-CN" sz="2400" b="1">
                <a:latin typeface="Times New Roman" pitchFamily="18" charset="0"/>
              </a:rPr>
              <a:t>储能，</a:t>
            </a:r>
            <a:r>
              <a:rPr kumimoji="1" lang="zh-CN" altLang="zh-CN" sz="2400" b="1" i="1">
                <a:latin typeface="Times New Roman" pitchFamily="18" charset="0"/>
              </a:rPr>
              <a:t>C </a:t>
            </a:r>
            <a:r>
              <a:rPr kumimoji="1" lang="zh-CN" altLang="zh-CN" sz="2400" b="1">
                <a:latin typeface="Times New Roman" pitchFamily="18" charset="0"/>
              </a:rPr>
              <a:t>充电。</a:t>
            </a:r>
            <a:endParaRPr kumimoji="1" lang="zh-CN" altLang="en-US" sz="2400" b="1">
              <a:latin typeface="Times New Roman" pitchFamily="18" charset="0"/>
            </a:endParaRPr>
          </a:p>
        </p:txBody>
      </p:sp>
      <p:graphicFrame>
        <p:nvGraphicFramePr>
          <p:cNvPr id="78862" name="Object 14"/>
          <p:cNvGraphicFramePr>
            <a:graphicFrameLocks noChangeAspect="1"/>
          </p:cNvGraphicFramePr>
          <p:nvPr/>
        </p:nvGraphicFramePr>
        <p:xfrm>
          <a:off x="684213" y="4941888"/>
          <a:ext cx="3810000" cy="1592262"/>
        </p:xfrm>
        <a:graphic>
          <a:graphicData uri="http://schemas.openxmlformats.org/presentationml/2006/ole">
            <mc:AlternateContent xmlns:mc="http://schemas.openxmlformats.org/markup-compatibility/2006">
              <mc:Choice xmlns:v="urn:schemas-microsoft-com:vml" Requires="v">
                <p:oleObj spid="_x0000_s187417" name="Photo Editor 照片" r:id="rId13" imgW="13479757" imgH="5630061" progId="MSPhotoEd.3">
                  <p:embed/>
                </p:oleObj>
              </mc:Choice>
              <mc:Fallback>
                <p:oleObj name="Photo Editor 照片" r:id="rId13" imgW="13479757" imgH="5630061" progId="MSPhotoEd.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4941888"/>
                        <a:ext cx="3810000"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63" name="Text Box 15"/>
          <p:cNvSpPr txBox="1">
            <a:spLocks noChangeArrowheads="1"/>
          </p:cNvSpPr>
          <p:nvPr/>
        </p:nvSpPr>
        <p:spPr bwMode="auto">
          <a:xfrm>
            <a:off x="4787900" y="2062163"/>
            <a:ext cx="1524000" cy="466725"/>
          </a:xfrm>
          <a:prstGeom prst="rect">
            <a:avLst/>
          </a:prstGeom>
          <a:solidFill>
            <a:srgbClr val="CCFFFF"/>
          </a:solidFill>
          <a:ln w="9525">
            <a:solidFill>
              <a:srgbClr val="FF3300"/>
            </a:solidFill>
            <a:miter lim="800000"/>
            <a:headEnd/>
            <a:tailEnd/>
          </a:ln>
          <a:effectLst/>
        </p:spPr>
        <p:txBody>
          <a:bodyPr>
            <a:spAutoFit/>
          </a:bodyPr>
          <a:lstStyle/>
          <a:p>
            <a:pPr>
              <a:spcBef>
                <a:spcPct val="50000"/>
              </a:spcBef>
            </a:pPr>
            <a:r>
              <a:rPr kumimoji="1" lang="zh-CN" altLang="zh-CN" sz="2400" b="1" i="1">
                <a:latin typeface="Times New Roman" pitchFamily="18" charset="0"/>
              </a:rPr>
              <a:t>u</a:t>
            </a:r>
            <a:r>
              <a:rPr kumimoji="1" lang="zh-CN" altLang="zh-CN" sz="2400" b="1" baseline="-25000">
                <a:latin typeface="Times New Roman" pitchFamily="18" charset="0"/>
              </a:rPr>
              <a:t>B</a:t>
            </a:r>
            <a:r>
              <a:rPr kumimoji="1" lang="zh-CN" altLang="zh-CN" sz="2400" b="1">
                <a:latin typeface="Times New Roman" pitchFamily="18" charset="0"/>
              </a:rPr>
              <a:t>＝</a:t>
            </a:r>
            <a:r>
              <a:rPr kumimoji="1" lang="zh-CN" altLang="zh-CN" sz="2400" b="1" i="1">
                <a:latin typeface="Times New Roman" pitchFamily="18" charset="0"/>
              </a:rPr>
              <a:t>U</a:t>
            </a:r>
            <a:r>
              <a:rPr kumimoji="1" lang="zh-CN" altLang="zh-CN" sz="2400" b="1" baseline="-25000">
                <a:latin typeface="Times New Roman" pitchFamily="18" charset="0"/>
              </a:rPr>
              <a:t>H</a:t>
            </a:r>
            <a:r>
              <a:rPr kumimoji="1" lang="zh-CN" altLang="zh-CN" sz="2400" b="1">
                <a:latin typeface="Times New Roman" pitchFamily="18" charset="0"/>
              </a:rPr>
              <a:t>时</a:t>
            </a:r>
            <a:endParaRPr kumimoji="1" lang="zh-CN" altLang="en-US" sz="2400" b="1">
              <a:latin typeface="Times New Roman" pitchFamily="18" charset="0"/>
            </a:endParaRPr>
          </a:p>
        </p:txBody>
      </p:sp>
      <p:sp>
        <p:nvSpPr>
          <p:cNvPr id="78864" name="Text Box 16"/>
          <p:cNvSpPr txBox="1">
            <a:spLocks noChangeArrowheads="1"/>
          </p:cNvSpPr>
          <p:nvPr/>
        </p:nvSpPr>
        <p:spPr bwMode="auto">
          <a:xfrm>
            <a:off x="611188" y="4438650"/>
            <a:ext cx="1524000" cy="466725"/>
          </a:xfrm>
          <a:prstGeom prst="rect">
            <a:avLst/>
          </a:prstGeom>
          <a:solidFill>
            <a:srgbClr val="FFCCFF"/>
          </a:solidFill>
          <a:ln w="9525">
            <a:solidFill>
              <a:srgbClr val="FF3300"/>
            </a:solidFill>
            <a:miter lim="800000"/>
            <a:headEnd/>
            <a:tailEnd/>
          </a:ln>
          <a:effectLst/>
        </p:spPr>
        <p:txBody>
          <a:bodyPr>
            <a:spAutoFit/>
          </a:bodyPr>
          <a:lstStyle/>
          <a:p>
            <a:pPr>
              <a:spcBef>
                <a:spcPct val="50000"/>
              </a:spcBef>
            </a:pPr>
            <a:r>
              <a:rPr kumimoji="1" lang="zh-CN" altLang="zh-CN" sz="2400" b="1" i="1">
                <a:latin typeface="Times New Roman" pitchFamily="18" charset="0"/>
              </a:rPr>
              <a:t>u</a:t>
            </a:r>
            <a:r>
              <a:rPr kumimoji="1" lang="zh-CN" altLang="zh-CN" sz="2400" b="1" baseline="-25000">
                <a:latin typeface="Times New Roman" pitchFamily="18" charset="0"/>
              </a:rPr>
              <a:t>B</a:t>
            </a:r>
            <a:r>
              <a:rPr kumimoji="1" lang="zh-CN" altLang="zh-CN" sz="2400" b="1">
                <a:latin typeface="Times New Roman" pitchFamily="18" charset="0"/>
              </a:rPr>
              <a:t>＝</a:t>
            </a:r>
            <a:r>
              <a:rPr kumimoji="1" lang="zh-CN" altLang="zh-CN" sz="2400" b="1" i="1">
                <a:latin typeface="Times New Roman" pitchFamily="18" charset="0"/>
              </a:rPr>
              <a:t>U</a:t>
            </a:r>
            <a:r>
              <a:rPr kumimoji="1" lang="en-US" altLang="zh-CN" sz="2400" b="1" baseline="-25000">
                <a:latin typeface="Times New Roman" pitchFamily="18" charset="0"/>
              </a:rPr>
              <a:t>L</a:t>
            </a:r>
            <a:r>
              <a:rPr kumimoji="1" lang="zh-CN" altLang="zh-CN" sz="2400" b="1">
                <a:latin typeface="Times New Roman" pitchFamily="18" charset="0"/>
              </a:rPr>
              <a:t>时</a:t>
            </a:r>
            <a:endParaRPr kumimoji="1" lang="zh-CN" altLang="en-US" sz="2400" b="1">
              <a:latin typeface="Times New Roman" pitchFamily="18" charset="0"/>
            </a:endParaRPr>
          </a:p>
        </p:txBody>
      </p:sp>
      <p:sp>
        <p:nvSpPr>
          <p:cNvPr id="78865" name="Text Box 17"/>
          <p:cNvSpPr txBox="1">
            <a:spLocks noChangeArrowheads="1"/>
          </p:cNvSpPr>
          <p:nvPr/>
        </p:nvSpPr>
        <p:spPr bwMode="auto">
          <a:xfrm>
            <a:off x="323850" y="1341438"/>
            <a:ext cx="4032250" cy="519112"/>
          </a:xfrm>
          <a:prstGeom prst="rect">
            <a:avLst/>
          </a:prstGeom>
          <a:noFill/>
          <a:ln w="9525">
            <a:noFill/>
            <a:miter lim="800000"/>
            <a:headEnd/>
            <a:tailEnd/>
          </a:ln>
          <a:effectLst/>
        </p:spPr>
        <p:txBody>
          <a:bodyPr>
            <a:spAutoFit/>
          </a:bodyPr>
          <a:lstStyle/>
          <a:p>
            <a:pPr>
              <a:spcBef>
                <a:spcPct val="50000"/>
              </a:spcBef>
            </a:pPr>
            <a:r>
              <a:rPr kumimoji="1" lang="zh-CN" altLang="zh-CN" sz="2800">
                <a:latin typeface="华文行楷" pitchFamily="2" charset="-122"/>
                <a:ea typeface="华文行楷" pitchFamily="2" charset="-122"/>
              </a:rPr>
              <a:t>1</a:t>
            </a:r>
            <a:r>
              <a:rPr kumimoji="1" lang="en-US" altLang="zh-CN" sz="2800">
                <a:latin typeface="华文行楷" pitchFamily="2" charset="-122"/>
                <a:ea typeface="华文行楷" pitchFamily="2" charset="-122"/>
              </a:rPr>
              <a:t>. </a:t>
            </a:r>
            <a:r>
              <a:rPr kumimoji="1" lang="zh-CN" altLang="en-US" sz="2800">
                <a:latin typeface="华文行楷" pitchFamily="2" charset="-122"/>
                <a:ea typeface="华文行楷" pitchFamily="2" charset="-122"/>
              </a:rPr>
              <a:t>电路组成及工作原理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wipe(left)">
                                      <p:cBhvr>
                                        <p:cTn id="7" dur="500"/>
                                        <p:tgtEl>
                                          <p:spTgt spid="788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wipe(up)">
                                      <p:cBhvr>
                                        <p:cTn id="12" dur="500"/>
                                        <p:tgtEl>
                                          <p:spTgt spid="788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788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8854"/>
                                        </p:tgtEl>
                                        <p:attrNameLst>
                                          <p:attrName>style.visibility</p:attrName>
                                        </p:attrNameLst>
                                      </p:cBhvr>
                                      <p:to>
                                        <p:strVal val="visible"/>
                                      </p:to>
                                    </p:set>
                                    <p:animEffect transition="in" filter="wipe(up)">
                                      <p:cBhvr>
                                        <p:cTn id="21" dur="500"/>
                                        <p:tgtEl>
                                          <p:spTgt spid="7885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7885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8855"/>
                                        </p:tgtEl>
                                        <p:attrNameLst>
                                          <p:attrName>style.visibility</p:attrName>
                                        </p:attrNameLst>
                                      </p:cBhvr>
                                      <p:to>
                                        <p:strVal val="visible"/>
                                      </p:to>
                                    </p:set>
                                    <p:animEffect transition="in" filter="wipe(up)">
                                      <p:cBhvr>
                                        <p:cTn id="30" dur="500"/>
                                        <p:tgtEl>
                                          <p:spTgt spid="7885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788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8859">
                                            <p:txEl>
                                              <p:pRg st="0" end="0"/>
                                            </p:txEl>
                                          </p:spTgt>
                                        </p:tgtEl>
                                        <p:attrNameLst>
                                          <p:attrName>style.visibility</p:attrName>
                                        </p:attrNameLst>
                                      </p:cBhvr>
                                      <p:to>
                                        <p:strVal val="visible"/>
                                      </p:to>
                                    </p:set>
                                    <p:animEffect transition="in" filter="wipe(left)">
                                      <p:cBhvr>
                                        <p:cTn id="39" dur="500"/>
                                        <p:tgtEl>
                                          <p:spTgt spid="7885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8863"/>
                                        </p:tgtEl>
                                        <p:attrNameLst>
                                          <p:attrName>style.visibility</p:attrName>
                                        </p:attrNameLst>
                                      </p:cBhvr>
                                      <p:to>
                                        <p:strVal val="visible"/>
                                      </p:to>
                                    </p:set>
                                    <p:animEffect transition="in" filter="wipe(left)">
                                      <p:cBhvr>
                                        <p:cTn id="44" dur="500"/>
                                        <p:tgtEl>
                                          <p:spTgt spid="7886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8860"/>
                                        </p:tgtEl>
                                        <p:attrNameLst>
                                          <p:attrName>style.visibility</p:attrName>
                                        </p:attrNameLst>
                                      </p:cBhvr>
                                      <p:to>
                                        <p:strVal val="visible"/>
                                      </p:to>
                                    </p:set>
                                    <p:animEffect transition="in" filter="wipe(left)">
                                      <p:cBhvr>
                                        <p:cTn id="49" dur="500"/>
                                        <p:tgtEl>
                                          <p:spTgt spid="7886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8861"/>
                                        </p:tgtEl>
                                        <p:attrNameLst>
                                          <p:attrName>style.visibility</p:attrName>
                                        </p:attrNameLst>
                                      </p:cBhvr>
                                      <p:to>
                                        <p:strVal val="visible"/>
                                      </p:to>
                                    </p:set>
                                    <p:animEffect transition="in" filter="wipe(left)">
                                      <p:cBhvr>
                                        <p:cTn id="54" dur="500"/>
                                        <p:tgtEl>
                                          <p:spTgt spid="7886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8864"/>
                                        </p:tgtEl>
                                        <p:attrNameLst>
                                          <p:attrName>style.visibility</p:attrName>
                                        </p:attrNameLst>
                                      </p:cBhvr>
                                      <p:to>
                                        <p:strVal val="visible"/>
                                      </p:to>
                                    </p:set>
                                    <p:animEffect transition="in" filter="wipe(left)">
                                      <p:cBhvr>
                                        <p:cTn id="59" dur="500"/>
                                        <p:tgtEl>
                                          <p:spTgt spid="7886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78862"/>
                                        </p:tgtEl>
                                        <p:attrNameLst>
                                          <p:attrName>style.visibility</p:attrName>
                                        </p:attrNameLst>
                                      </p:cBhvr>
                                      <p:to>
                                        <p:strVal val="visible"/>
                                      </p:to>
                                    </p:set>
                                    <p:animEffect transition="in" filter="wipe(left)">
                                      <p:cBhvr>
                                        <p:cTn id="64" dur="500"/>
                                        <p:tgtEl>
                                          <p:spTgt spid="7886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8852"/>
                                        </p:tgtEl>
                                        <p:attrNameLst>
                                          <p:attrName>style.visibility</p:attrName>
                                        </p:attrNameLst>
                                      </p:cBhvr>
                                      <p:to>
                                        <p:strVal val="visible"/>
                                      </p:to>
                                    </p:set>
                                    <p:animEffect transition="in" filter="wipe(left)">
                                      <p:cBhvr>
                                        <p:cTn id="69" dur="500"/>
                                        <p:tgtEl>
                                          <p:spTgt spid="78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nimBg="1" autoUpdateAnimBg="0"/>
      <p:bldP spid="78853" grpId="0" animBg="1"/>
      <p:bldP spid="78854" grpId="0" animBg="1"/>
      <p:bldP spid="78855" grpId="0" animBg="1"/>
      <p:bldP spid="78859" grpId="0" build="p" autoUpdateAnimBg="0"/>
      <p:bldP spid="78861" grpId="0" animBg="1" autoUpdateAnimBg="0"/>
      <p:bldP spid="78863" grpId="0" animBg="1" autoUpdateAnimBg="0"/>
      <p:bldP spid="7886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50825" y="981075"/>
            <a:ext cx="7073900" cy="457200"/>
          </a:xfrm>
        </p:spPr>
        <p:txBody>
          <a:bodyPr/>
          <a:lstStyle/>
          <a:p>
            <a:pPr algn="l"/>
            <a:r>
              <a:rPr lang="en-US" altLang="zh-CN" sz="2800">
                <a:solidFill>
                  <a:schemeClr val="tx1"/>
                </a:solidFill>
                <a:latin typeface="华文行楷" pitchFamily="2" charset="-122"/>
                <a:ea typeface="华文行楷" pitchFamily="2" charset="-122"/>
              </a:rPr>
              <a:t>2.  </a:t>
            </a:r>
            <a:r>
              <a:rPr lang="zh-CN" altLang="zh-CN" sz="2800">
                <a:solidFill>
                  <a:schemeClr val="tx1"/>
                </a:solidFill>
                <a:latin typeface="华文行楷" pitchFamily="2" charset="-122"/>
                <a:ea typeface="华文行楷" pitchFamily="2" charset="-122"/>
              </a:rPr>
              <a:t>波形分析及输出电压平均值</a:t>
            </a:r>
          </a:p>
        </p:txBody>
      </p:sp>
      <p:graphicFrame>
        <p:nvGraphicFramePr>
          <p:cNvPr id="79875" name="Object 3"/>
          <p:cNvGraphicFramePr>
            <a:graphicFrameLocks noChangeAspect="1"/>
          </p:cNvGraphicFramePr>
          <p:nvPr/>
        </p:nvGraphicFramePr>
        <p:xfrm>
          <a:off x="863600" y="1712913"/>
          <a:ext cx="4343400" cy="1822450"/>
        </p:xfrm>
        <a:graphic>
          <a:graphicData uri="http://schemas.openxmlformats.org/presentationml/2006/ole">
            <mc:AlternateContent xmlns:mc="http://schemas.openxmlformats.org/markup-compatibility/2006">
              <mc:Choice xmlns:v="urn:schemas-microsoft-com:vml" Requires="v">
                <p:oleObj spid="_x0000_s188436" name="Photo Editor 照片" r:id="rId3" imgW="13917968" imgH="5838095" progId="MSPhotoEd.3">
                  <p:embed/>
                </p:oleObj>
              </mc:Choice>
              <mc:Fallback>
                <p:oleObj name="Photo Editor 照片" r:id="rId3" imgW="13917968" imgH="5838095"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1712913"/>
                        <a:ext cx="4343400"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76" name="Object 4"/>
          <p:cNvGraphicFramePr>
            <a:graphicFrameLocks noChangeAspect="1"/>
          </p:cNvGraphicFramePr>
          <p:nvPr/>
        </p:nvGraphicFramePr>
        <p:xfrm>
          <a:off x="5435600" y="1484313"/>
          <a:ext cx="2859088" cy="2895600"/>
        </p:xfrm>
        <a:graphic>
          <a:graphicData uri="http://schemas.openxmlformats.org/presentationml/2006/ole">
            <mc:AlternateContent xmlns:mc="http://schemas.openxmlformats.org/markup-compatibility/2006">
              <mc:Choice xmlns:v="urn:schemas-microsoft-com:vml" Requires="v">
                <p:oleObj spid="_x0000_s188437" name="Photo Editor 照片" r:id="rId5" imgW="11174385" imgH="11323810" progId="MSPhotoEd.3">
                  <p:embed/>
                </p:oleObj>
              </mc:Choice>
              <mc:Fallback>
                <p:oleObj name="Photo Editor 照片" r:id="rId5" imgW="11174385" imgH="11323810"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5600" y="1484313"/>
                        <a:ext cx="28590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7" name="Line 5"/>
          <p:cNvSpPr>
            <a:spLocks noChangeShapeType="1"/>
          </p:cNvSpPr>
          <p:nvPr/>
        </p:nvSpPr>
        <p:spPr bwMode="auto">
          <a:xfrm>
            <a:off x="5857875" y="3733800"/>
            <a:ext cx="2130425" cy="0"/>
          </a:xfrm>
          <a:prstGeom prst="line">
            <a:avLst/>
          </a:prstGeom>
          <a:noFill/>
          <a:ln w="28575">
            <a:solidFill>
              <a:srgbClr val="FF3300"/>
            </a:solidFill>
            <a:round/>
            <a:headEnd/>
            <a:tailEnd/>
          </a:ln>
          <a:effectLst/>
        </p:spPr>
        <p:txBody>
          <a:bodyPr wrap="none" anchor="ctr"/>
          <a:lstStyle/>
          <a:p>
            <a:endParaRPr lang="zh-CN" altLang="en-US"/>
          </a:p>
        </p:txBody>
      </p:sp>
      <p:graphicFrame>
        <p:nvGraphicFramePr>
          <p:cNvPr id="79878" name="Object 6"/>
          <p:cNvGraphicFramePr>
            <a:graphicFrameLocks noChangeAspect="1"/>
          </p:cNvGraphicFramePr>
          <p:nvPr>
            <p:extLst>
              <p:ext uri="{D42A27DB-BD31-4B8C-83A1-F6EECF244321}">
                <p14:modId xmlns:p14="http://schemas.microsoft.com/office/powerpoint/2010/main" val="1602706592"/>
              </p:ext>
            </p:extLst>
          </p:nvPr>
        </p:nvGraphicFramePr>
        <p:xfrm>
          <a:off x="2311400" y="4365104"/>
          <a:ext cx="4191000" cy="798512"/>
        </p:xfrm>
        <a:graphic>
          <a:graphicData uri="http://schemas.openxmlformats.org/presentationml/2006/ole">
            <mc:AlternateContent xmlns:mc="http://schemas.openxmlformats.org/markup-compatibility/2006">
              <mc:Choice xmlns:v="urn:schemas-microsoft-com:vml" Requires="v">
                <p:oleObj spid="_x0000_s188438" name="公式" r:id="rId7" imgW="2057400" imgH="393480" progId="Equation.3">
                  <p:embed/>
                </p:oleObj>
              </mc:Choice>
              <mc:Fallback>
                <p:oleObj name="公式" r:id="rId7" imgW="20574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1400" y="4365104"/>
                        <a:ext cx="4191000" cy="798512"/>
                      </a:xfrm>
                      <a:prstGeom prst="rect">
                        <a:avLst/>
                      </a:prstGeom>
                      <a:solidFill>
                        <a:srgbClr val="66FFFF"/>
                      </a:solidFill>
                      <a:ln w="9525">
                        <a:solidFill>
                          <a:srgbClr val="FF3300"/>
                        </a:solidFill>
                        <a:miter lim="800000"/>
                        <a:headEnd/>
                        <a:tailEnd/>
                      </a:ln>
                    </p:spPr>
                  </p:pic>
                </p:oleObj>
              </mc:Fallback>
            </mc:AlternateContent>
          </a:graphicData>
        </a:graphic>
      </p:graphicFrame>
      <p:sp>
        <p:nvSpPr>
          <p:cNvPr id="79879" name="Line 7"/>
          <p:cNvSpPr>
            <a:spLocks noChangeShapeType="1"/>
          </p:cNvSpPr>
          <p:nvPr/>
        </p:nvSpPr>
        <p:spPr bwMode="auto">
          <a:xfrm>
            <a:off x="2311400" y="1789113"/>
            <a:ext cx="0" cy="1981200"/>
          </a:xfrm>
          <a:prstGeom prst="line">
            <a:avLst/>
          </a:prstGeom>
          <a:noFill/>
          <a:ln w="9525">
            <a:solidFill>
              <a:srgbClr val="FF3300"/>
            </a:solidFill>
            <a:prstDash val="lgDash"/>
            <a:round/>
            <a:headEnd/>
            <a:tailEnd/>
          </a:ln>
          <a:effectLst/>
        </p:spPr>
        <p:txBody>
          <a:bodyPr wrap="none" anchor="ctr"/>
          <a:lstStyle/>
          <a:p>
            <a:endParaRPr lang="zh-CN" altLang="en-US"/>
          </a:p>
        </p:txBody>
      </p:sp>
      <p:sp>
        <p:nvSpPr>
          <p:cNvPr id="79880" name="Line 8"/>
          <p:cNvSpPr>
            <a:spLocks noChangeShapeType="1"/>
          </p:cNvSpPr>
          <p:nvPr/>
        </p:nvSpPr>
        <p:spPr bwMode="auto">
          <a:xfrm>
            <a:off x="2921000" y="1789113"/>
            <a:ext cx="0" cy="1905000"/>
          </a:xfrm>
          <a:prstGeom prst="line">
            <a:avLst/>
          </a:prstGeom>
          <a:noFill/>
          <a:ln w="9525">
            <a:solidFill>
              <a:srgbClr val="FF3300"/>
            </a:solidFill>
            <a:prstDash val="lgDash"/>
            <a:round/>
            <a:headEnd/>
            <a:tailEnd/>
          </a:ln>
          <a:effectLst/>
        </p:spPr>
        <p:txBody>
          <a:bodyPr wrap="none" anchor="ctr"/>
          <a:lstStyle/>
          <a:p>
            <a:endParaRPr lang="zh-CN" altLang="en-US"/>
          </a:p>
        </p:txBody>
      </p:sp>
      <p:sp>
        <p:nvSpPr>
          <p:cNvPr id="79881" name="Line 9"/>
          <p:cNvSpPr>
            <a:spLocks noChangeShapeType="1"/>
          </p:cNvSpPr>
          <p:nvPr/>
        </p:nvSpPr>
        <p:spPr bwMode="auto">
          <a:xfrm>
            <a:off x="4368800" y="1789113"/>
            <a:ext cx="0" cy="1905000"/>
          </a:xfrm>
          <a:prstGeom prst="line">
            <a:avLst/>
          </a:prstGeom>
          <a:noFill/>
          <a:ln w="9525">
            <a:solidFill>
              <a:srgbClr val="FF3300"/>
            </a:solidFill>
            <a:prstDash val="lgDash"/>
            <a:round/>
            <a:headEnd/>
            <a:tailEnd/>
          </a:ln>
          <a:effectLst/>
        </p:spPr>
        <p:txBody>
          <a:bodyPr wrap="none" anchor="ctr"/>
          <a:lstStyle/>
          <a:p>
            <a:endParaRPr lang="zh-CN" altLang="en-US"/>
          </a:p>
        </p:txBody>
      </p:sp>
      <p:graphicFrame>
        <p:nvGraphicFramePr>
          <p:cNvPr id="79882" name="Object 10"/>
          <p:cNvGraphicFramePr>
            <a:graphicFrameLocks noChangeAspect="1"/>
          </p:cNvGraphicFramePr>
          <p:nvPr/>
        </p:nvGraphicFramePr>
        <p:xfrm>
          <a:off x="1320800" y="3617913"/>
          <a:ext cx="762000" cy="311150"/>
        </p:xfrm>
        <a:graphic>
          <a:graphicData uri="http://schemas.openxmlformats.org/presentationml/2006/ole">
            <mc:AlternateContent xmlns:mc="http://schemas.openxmlformats.org/markup-compatibility/2006">
              <mc:Choice xmlns:v="urn:schemas-microsoft-com:vml" Requires="v">
                <p:oleObj spid="_x0000_s188439" name="公式" r:id="rId9" imgW="495000" imgH="203040" progId="Equation.3">
                  <p:embed/>
                </p:oleObj>
              </mc:Choice>
              <mc:Fallback>
                <p:oleObj name="公式" r:id="rId9" imgW="49500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0800" y="3617913"/>
                        <a:ext cx="762000" cy="311150"/>
                      </a:xfrm>
                      <a:prstGeom prst="rect">
                        <a:avLst/>
                      </a:prstGeom>
                      <a:solidFill>
                        <a:srgbClr val="FFFFCC"/>
                      </a:solidFill>
                    </p:spPr>
                  </p:pic>
                </p:oleObj>
              </mc:Fallback>
            </mc:AlternateContent>
          </a:graphicData>
        </a:graphic>
      </p:graphicFrame>
      <p:graphicFrame>
        <p:nvGraphicFramePr>
          <p:cNvPr id="79883" name="Object 11"/>
          <p:cNvGraphicFramePr>
            <a:graphicFrameLocks noChangeAspect="1"/>
          </p:cNvGraphicFramePr>
          <p:nvPr/>
        </p:nvGraphicFramePr>
        <p:xfrm>
          <a:off x="2235200" y="3541713"/>
          <a:ext cx="762000" cy="665162"/>
        </p:xfrm>
        <a:graphic>
          <a:graphicData uri="http://schemas.openxmlformats.org/presentationml/2006/ole">
            <mc:AlternateContent xmlns:mc="http://schemas.openxmlformats.org/markup-compatibility/2006">
              <mc:Choice xmlns:v="urn:schemas-microsoft-com:vml" Requires="v">
                <p:oleObj spid="_x0000_s188440" name="公式" r:id="rId11" imgW="495000" imgH="431640" progId="Equation.3">
                  <p:embed/>
                </p:oleObj>
              </mc:Choice>
              <mc:Fallback>
                <p:oleObj name="公式" r:id="rId11" imgW="495000" imgH="4316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35200" y="3541713"/>
                        <a:ext cx="762000" cy="665162"/>
                      </a:xfrm>
                      <a:prstGeom prst="rect">
                        <a:avLst/>
                      </a:prstGeom>
                      <a:solidFill>
                        <a:srgbClr val="FFFFCC"/>
                      </a:solidFill>
                    </p:spPr>
                  </p:pic>
                </p:oleObj>
              </mc:Fallback>
            </mc:AlternateContent>
          </a:graphicData>
        </a:graphic>
      </p:graphicFrame>
      <p:graphicFrame>
        <p:nvGraphicFramePr>
          <p:cNvPr id="79884" name="Object 12"/>
          <p:cNvGraphicFramePr>
            <a:graphicFrameLocks noChangeAspect="1"/>
          </p:cNvGraphicFramePr>
          <p:nvPr/>
        </p:nvGraphicFramePr>
        <p:xfrm>
          <a:off x="3225800" y="3617913"/>
          <a:ext cx="990600" cy="307975"/>
        </p:xfrm>
        <a:graphic>
          <a:graphicData uri="http://schemas.openxmlformats.org/presentationml/2006/ole">
            <mc:AlternateContent xmlns:mc="http://schemas.openxmlformats.org/markup-compatibility/2006">
              <mc:Choice xmlns:v="urn:schemas-microsoft-com:vml" Requires="v">
                <p:oleObj spid="_x0000_s188441" name="公式" r:id="rId13" imgW="647640" imgH="203040" progId="Equation.3">
                  <p:embed/>
                </p:oleObj>
              </mc:Choice>
              <mc:Fallback>
                <p:oleObj name="公式" r:id="rId13" imgW="647640" imgH="2030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25800" y="3617913"/>
                        <a:ext cx="990600" cy="307975"/>
                      </a:xfrm>
                      <a:prstGeom prst="rect">
                        <a:avLst/>
                      </a:prstGeom>
                      <a:solidFill>
                        <a:srgbClr val="FFFFCC"/>
                      </a:solidFill>
                    </p:spPr>
                  </p:pic>
                </p:oleObj>
              </mc:Fallback>
            </mc:AlternateContent>
          </a:graphicData>
        </a:graphic>
      </p:graphicFrame>
      <p:sp>
        <p:nvSpPr>
          <p:cNvPr id="79885" name="Text Box 13"/>
          <p:cNvSpPr txBox="1">
            <a:spLocks noChangeArrowheads="1"/>
          </p:cNvSpPr>
          <p:nvPr/>
        </p:nvSpPr>
        <p:spPr bwMode="auto">
          <a:xfrm>
            <a:off x="711200" y="5218113"/>
            <a:ext cx="8153400" cy="968375"/>
          </a:xfrm>
          <a:prstGeom prst="rect">
            <a:avLst/>
          </a:prstGeom>
          <a:noFill/>
          <a:ln w="9525">
            <a:noFill/>
            <a:miter lim="800000"/>
            <a:headEnd/>
            <a:tailEnd/>
          </a:ln>
          <a:effectLst/>
        </p:spPr>
        <p:txBody>
          <a:bodyPr>
            <a:spAutoFit/>
          </a:bodyPr>
          <a:lstStyle/>
          <a:p>
            <a:pPr>
              <a:lnSpc>
                <a:spcPct val="120000"/>
              </a:lnSpc>
            </a:pPr>
            <a:r>
              <a:rPr kumimoji="1" lang="zh-CN" altLang="en-US" sz="2400" b="1">
                <a:latin typeface="Times New Roman" pitchFamily="18" charset="0"/>
              </a:rPr>
              <a:t>关键技术：大功率高频管，高质量磁性材料</a:t>
            </a:r>
          </a:p>
          <a:p>
            <a:pPr>
              <a:lnSpc>
                <a:spcPct val="120000"/>
              </a:lnSpc>
            </a:pPr>
            <a:r>
              <a:rPr kumimoji="1" lang="zh-CN" altLang="en-US" sz="2400" b="1">
                <a:latin typeface="Times New Roman" pitchFamily="18" charset="0"/>
              </a:rPr>
              <a:t>稳压原理：若某种原因使输出电压升高，则应减小占空比。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wipe(left)">
                                      <p:cBhvr>
                                        <p:cTn id="7" dur="500"/>
                                        <p:tgtEl>
                                          <p:spTgt spid="798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wipe(left)">
                                      <p:cBhvr>
                                        <p:cTn id="12" dur="500"/>
                                        <p:tgtEl>
                                          <p:spTgt spid="798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878"/>
                                        </p:tgtEl>
                                        <p:attrNameLst>
                                          <p:attrName>style.visibility</p:attrName>
                                        </p:attrNameLst>
                                      </p:cBhvr>
                                      <p:to>
                                        <p:strVal val="visible"/>
                                      </p:to>
                                    </p:set>
                                    <p:animEffect transition="in" filter="wipe(left)">
                                      <p:cBhvr>
                                        <p:cTn id="17" dur="500"/>
                                        <p:tgtEl>
                                          <p:spTgt spid="798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9885">
                                            <p:txEl>
                                              <p:pRg st="0" end="0"/>
                                            </p:txEl>
                                          </p:spTgt>
                                        </p:tgtEl>
                                        <p:attrNameLst>
                                          <p:attrName>style.visibility</p:attrName>
                                        </p:attrNameLst>
                                      </p:cBhvr>
                                      <p:to>
                                        <p:strVal val="visible"/>
                                      </p:to>
                                    </p:set>
                                    <p:animEffect transition="in" filter="wipe(left)">
                                      <p:cBhvr>
                                        <p:cTn id="22" dur="500"/>
                                        <p:tgtEl>
                                          <p:spTgt spid="7988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885">
                                            <p:txEl>
                                              <p:pRg st="1" end="1"/>
                                            </p:txEl>
                                          </p:spTgt>
                                        </p:tgtEl>
                                        <p:attrNameLst>
                                          <p:attrName>style.visibility</p:attrName>
                                        </p:attrNameLst>
                                      </p:cBhvr>
                                      <p:to>
                                        <p:strVal val="visible"/>
                                      </p:to>
                                    </p:set>
                                    <p:animEffect transition="in" filter="wipe(left)">
                                      <p:cBhvr>
                                        <p:cTn id="27" dur="500"/>
                                        <p:tgtEl>
                                          <p:spTgt spid="7988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nimBg="1"/>
      <p:bldP spid="7988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23850" y="836712"/>
            <a:ext cx="4648200" cy="533400"/>
          </a:xfrm>
        </p:spPr>
        <p:txBody>
          <a:bodyPr/>
          <a:lstStyle/>
          <a:p>
            <a:pPr marL="838200" indent="-838200" algn="l"/>
            <a:r>
              <a:rPr lang="en-US" altLang="zh-CN" sz="2800" dirty="0">
                <a:solidFill>
                  <a:schemeClr val="tx1"/>
                </a:solidFill>
                <a:latin typeface="华文行楷" pitchFamily="2" charset="-122"/>
                <a:ea typeface="华文行楷" pitchFamily="2" charset="-122"/>
              </a:rPr>
              <a:t>3.  </a:t>
            </a:r>
            <a:r>
              <a:rPr lang="zh-CN" altLang="zh-CN" sz="2800" dirty="0">
                <a:solidFill>
                  <a:schemeClr val="tx1"/>
                </a:solidFill>
                <a:latin typeface="华文行楷" pitchFamily="2" charset="-122"/>
                <a:ea typeface="华文行楷" pitchFamily="2" charset="-122"/>
              </a:rPr>
              <a:t>稳压原理</a:t>
            </a:r>
            <a:endParaRPr lang="zh-CN" altLang="en-US" sz="2800" dirty="0">
              <a:solidFill>
                <a:schemeClr val="tx1"/>
              </a:solidFill>
              <a:latin typeface="华文行楷" pitchFamily="2" charset="-122"/>
              <a:ea typeface="华文行楷" pitchFamily="2" charset="-122"/>
            </a:endParaRPr>
          </a:p>
        </p:txBody>
      </p:sp>
      <p:graphicFrame>
        <p:nvGraphicFramePr>
          <p:cNvPr id="80899" name="Object 3"/>
          <p:cNvGraphicFramePr>
            <a:graphicFrameLocks noChangeAspect="1"/>
          </p:cNvGraphicFramePr>
          <p:nvPr/>
        </p:nvGraphicFramePr>
        <p:xfrm>
          <a:off x="1981200" y="2349500"/>
          <a:ext cx="4419600" cy="1716088"/>
        </p:xfrm>
        <a:graphic>
          <a:graphicData uri="http://schemas.openxmlformats.org/presentationml/2006/ole">
            <mc:AlternateContent xmlns:mc="http://schemas.openxmlformats.org/markup-compatibility/2006">
              <mc:Choice xmlns:v="urn:schemas-microsoft-com:vml" Requires="v">
                <p:oleObj spid="_x0000_s189445" name="Photo Editor 照片" r:id="rId3" imgW="13917968" imgH="5401429" progId="MSPhotoEd.3">
                  <p:embed/>
                </p:oleObj>
              </mc:Choice>
              <mc:Fallback>
                <p:oleObj name="Photo Editor 照片" r:id="rId3" imgW="13917968" imgH="5401429"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349500"/>
                        <a:ext cx="44196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0" name="Text Box 4"/>
          <p:cNvSpPr txBox="1">
            <a:spLocks noChangeArrowheads="1"/>
          </p:cNvSpPr>
          <p:nvPr/>
        </p:nvSpPr>
        <p:spPr bwMode="auto">
          <a:xfrm>
            <a:off x="762000" y="1358900"/>
            <a:ext cx="7162800" cy="968375"/>
          </a:xfrm>
          <a:prstGeom prst="rect">
            <a:avLst/>
          </a:prstGeom>
          <a:noFill/>
          <a:ln w="9525">
            <a:noFill/>
            <a:miter lim="800000"/>
            <a:headEnd/>
            <a:tailEnd/>
          </a:ln>
          <a:effectLst/>
        </p:spPr>
        <p:txBody>
          <a:bodyPr>
            <a:spAutoFit/>
          </a:bodyPr>
          <a:lstStyle/>
          <a:p>
            <a:pPr>
              <a:lnSpc>
                <a:spcPct val="120000"/>
              </a:lnSpc>
            </a:pPr>
            <a:r>
              <a:rPr kumimoji="1" lang="zh-CN" altLang="zh-CN" sz="2400" b="1">
                <a:latin typeface="Times New Roman" pitchFamily="18" charset="0"/>
              </a:rPr>
              <a:t>脉冲宽度调制式：</a:t>
            </a:r>
            <a:r>
              <a:rPr kumimoji="1" lang="en-US" altLang="zh-CN" sz="2400" b="1">
                <a:latin typeface="Times New Roman" pitchFamily="18" charset="0"/>
              </a:rPr>
              <a:t>PWM</a:t>
            </a:r>
            <a:r>
              <a:rPr kumimoji="1" lang="zh-CN" altLang="zh-CN" sz="2400" b="1">
                <a:latin typeface="Times New Roman" pitchFamily="18" charset="0"/>
              </a:rPr>
              <a:t>电路作用：</a:t>
            </a:r>
          </a:p>
          <a:p>
            <a:pPr>
              <a:lnSpc>
                <a:spcPct val="120000"/>
              </a:lnSpc>
            </a:pPr>
            <a:r>
              <a:rPr kumimoji="1" lang="zh-CN" altLang="zh-CN" sz="2400" b="1">
                <a:latin typeface="Times New Roman" pitchFamily="18" charset="0"/>
              </a:rPr>
              <a:t>                   </a:t>
            </a:r>
            <a:r>
              <a:rPr kumimoji="1" lang="zh-CN" altLang="zh-CN" sz="2400" b="1" i="1">
                <a:latin typeface="Times New Roman" pitchFamily="18" charset="0"/>
              </a:rPr>
              <a:t>U</a:t>
            </a:r>
            <a:r>
              <a:rPr kumimoji="1" lang="zh-CN" altLang="zh-CN" sz="2400" b="1" baseline="-25000">
                <a:latin typeface="Times New Roman" pitchFamily="18" charset="0"/>
              </a:rPr>
              <a:t>O</a:t>
            </a:r>
            <a:r>
              <a:rPr kumimoji="1" lang="zh-CN" altLang="zh-CN" sz="2400" b="1">
                <a:latin typeface="Times New Roman" pitchFamily="18" charset="0"/>
              </a:rPr>
              <a:t>↑→ </a:t>
            </a:r>
            <a:r>
              <a:rPr kumimoji="1" lang="zh-CN" altLang="zh-CN" sz="2400" b="1" i="1">
                <a:latin typeface="Times New Roman" pitchFamily="18" charset="0"/>
              </a:rPr>
              <a:t>T</a:t>
            </a:r>
            <a:r>
              <a:rPr kumimoji="1" lang="zh-CN" altLang="zh-CN" sz="2400" b="1" baseline="-25000">
                <a:latin typeface="Times New Roman" pitchFamily="18" charset="0"/>
              </a:rPr>
              <a:t>on</a:t>
            </a:r>
            <a:r>
              <a:rPr kumimoji="1" lang="zh-CN" altLang="zh-CN" sz="2400" b="1">
                <a:latin typeface="Times New Roman" pitchFamily="18" charset="0"/>
              </a:rPr>
              <a:t>↓→ </a:t>
            </a:r>
            <a:r>
              <a:rPr kumimoji="1" lang="zh-CN" altLang="zh-CN" sz="2400" b="1" i="1">
                <a:latin typeface="Times New Roman" pitchFamily="18" charset="0"/>
              </a:rPr>
              <a:t>δ</a:t>
            </a:r>
            <a:r>
              <a:rPr kumimoji="1" lang="zh-CN" altLang="zh-CN" sz="2400" b="1">
                <a:latin typeface="Times New Roman" pitchFamily="18" charset="0"/>
              </a:rPr>
              <a:t>↓→ </a:t>
            </a:r>
            <a:r>
              <a:rPr kumimoji="1" lang="zh-CN" altLang="zh-CN" sz="2400" b="1" i="1">
                <a:latin typeface="Times New Roman" pitchFamily="18" charset="0"/>
              </a:rPr>
              <a:t>U</a:t>
            </a:r>
            <a:r>
              <a:rPr kumimoji="1" lang="zh-CN" altLang="zh-CN" sz="2400" b="1" baseline="-25000">
                <a:latin typeface="Times New Roman" pitchFamily="18" charset="0"/>
              </a:rPr>
              <a:t>O</a:t>
            </a:r>
            <a:r>
              <a:rPr kumimoji="1" lang="zh-CN" altLang="zh-CN" sz="2400" b="1">
                <a:latin typeface="Times New Roman" pitchFamily="18" charset="0"/>
              </a:rPr>
              <a:t> ↓</a:t>
            </a:r>
            <a:endParaRPr kumimoji="1" lang="en-US" altLang="zh-CN" sz="2400" b="1">
              <a:latin typeface="Times New Roman" pitchFamily="18" charset="0"/>
            </a:endParaRPr>
          </a:p>
        </p:txBody>
      </p:sp>
      <p:sp>
        <p:nvSpPr>
          <p:cNvPr id="80901" name="Text Box 5"/>
          <p:cNvSpPr txBox="1">
            <a:spLocks noChangeArrowheads="1"/>
          </p:cNvSpPr>
          <p:nvPr/>
        </p:nvSpPr>
        <p:spPr bwMode="auto">
          <a:xfrm>
            <a:off x="533400" y="4182715"/>
            <a:ext cx="8610600" cy="1406525"/>
          </a:xfrm>
          <a:prstGeom prst="rect">
            <a:avLst/>
          </a:prstGeom>
          <a:noFill/>
          <a:ln w="9525">
            <a:noFill/>
            <a:miter lim="800000"/>
            <a:headEnd/>
            <a:tailEnd/>
          </a:ln>
          <a:effectLst/>
        </p:spPr>
        <p:txBody>
          <a:bodyPr>
            <a:spAutoFit/>
          </a:bodyPr>
          <a:lstStyle/>
          <a:p>
            <a:pPr>
              <a:lnSpc>
                <a:spcPct val="120000"/>
              </a:lnSpc>
            </a:pPr>
            <a:r>
              <a:rPr kumimoji="1" lang="zh-CN" altLang="en-US" sz="2400" b="1">
                <a:latin typeface="Times New Roman" pitchFamily="18" charset="0"/>
              </a:rPr>
              <a:t>其它控制方式：</a:t>
            </a:r>
          </a:p>
          <a:p>
            <a:pPr>
              <a:lnSpc>
                <a:spcPct val="120000"/>
              </a:lnSpc>
            </a:pPr>
            <a:r>
              <a:rPr kumimoji="1" lang="zh-CN" altLang="en-US" sz="2400" b="1">
                <a:latin typeface="Times New Roman" pitchFamily="18" charset="0"/>
              </a:rPr>
              <a:t>脉冲频率调制式： </a:t>
            </a:r>
            <a:r>
              <a:rPr kumimoji="1" lang="zh-CN" altLang="zh-CN" sz="2400" b="1" i="1">
                <a:latin typeface="Times New Roman" pitchFamily="18" charset="0"/>
              </a:rPr>
              <a:t>U</a:t>
            </a:r>
            <a:r>
              <a:rPr kumimoji="1" lang="zh-CN" altLang="zh-CN" sz="2400" b="1" baseline="-25000">
                <a:latin typeface="Times New Roman" pitchFamily="18" charset="0"/>
              </a:rPr>
              <a:t>O</a:t>
            </a:r>
            <a:r>
              <a:rPr kumimoji="1" lang="zh-CN" altLang="zh-CN" sz="2400" b="1">
                <a:latin typeface="Times New Roman" pitchFamily="18" charset="0"/>
              </a:rPr>
              <a:t>↑→ </a:t>
            </a:r>
            <a:r>
              <a:rPr kumimoji="1" lang="zh-CN" altLang="zh-CN" sz="2400" b="1" i="1">
                <a:latin typeface="Times New Roman" pitchFamily="18" charset="0"/>
              </a:rPr>
              <a:t>T</a:t>
            </a:r>
            <a:r>
              <a:rPr kumimoji="1" lang="zh-CN" altLang="zh-CN" sz="2400" b="1">
                <a:latin typeface="Times New Roman" pitchFamily="18" charset="0"/>
              </a:rPr>
              <a:t>↑（脉宽不变）→ </a:t>
            </a:r>
            <a:r>
              <a:rPr kumimoji="1" lang="zh-CN" altLang="zh-CN" sz="2400" b="1" i="1">
                <a:latin typeface="Times New Roman" pitchFamily="18" charset="0"/>
              </a:rPr>
              <a:t>δ</a:t>
            </a:r>
            <a:r>
              <a:rPr kumimoji="1" lang="zh-CN" altLang="zh-CN" sz="2400" b="1">
                <a:latin typeface="Times New Roman" pitchFamily="18" charset="0"/>
              </a:rPr>
              <a:t>↓→ </a:t>
            </a:r>
            <a:r>
              <a:rPr kumimoji="1" lang="zh-CN" altLang="zh-CN" sz="2400" b="1" i="1">
                <a:latin typeface="Times New Roman" pitchFamily="18" charset="0"/>
              </a:rPr>
              <a:t>U</a:t>
            </a:r>
            <a:r>
              <a:rPr kumimoji="1" lang="zh-CN" altLang="zh-CN" sz="2400" b="1" baseline="-25000">
                <a:latin typeface="Times New Roman" pitchFamily="18" charset="0"/>
              </a:rPr>
              <a:t>O</a:t>
            </a:r>
            <a:r>
              <a:rPr kumimoji="1" lang="zh-CN" altLang="zh-CN" sz="2400" b="1">
                <a:latin typeface="Times New Roman" pitchFamily="18" charset="0"/>
              </a:rPr>
              <a:t> ↓</a:t>
            </a:r>
          </a:p>
          <a:p>
            <a:pPr>
              <a:lnSpc>
                <a:spcPct val="120000"/>
              </a:lnSpc>
            </a:pPr>
            <a:r>
              <a:rPr kumimoji="1" lang="zh-CN" altLang="zh-CN" sz="2400" b="1">
                <a:latin typeface="Times New Roman" pitchFamily="18" charset="0"/>
              </a:rPr>
              <a:t>混合调制式： </a:t>
            </a:r>
            <a:r>
              <a:rPr kumimoji="1" lang="zh-CN" altLang="zh-CN" sz="2400" b="1" i="1">
                <a:latin typeface="Times New Roman" pitchFamily="18" charset="0"/>
              </a:rPr>
              <a:t>U</a:t>
            </a:r>
            <a:r>
              <a:rPr kumimoji="1" lang="zh-CN" altLang="zh-CN" sz="2400" b="1" baseline="-25000">
                <a:latin typeface="Times New Roman" pitchFamily="18" charset="0"/>
              </a:rPr>
              <a:t>O</a:t>
            </a:r>
            <a:r>
              <a:rPr kumimoji="1" lang="zh-CN" altLang="zh-CN" sz="2400" b="1">
                <a:latin typeface="Times New Roman" pitchFamily="18" charset="0"/>
              </a:rPr>
              <a:t>↑→ </a:t>
            </a:r>
            <a:r>
              <a:rPr kumimoji="1" lang="zh-CN" altLang="zh-CN" sz="2400" b="1" i="1">
                <a:latin typeface="Times New Roman" pitchFamily="18" charset="0"/>
              </a:rPr>
              <a:t>T</a:t>
            </a:r>
            <a:r>
              <a:rPr kumimoji="1" lang="zh-CN" altLang="zh-CN" sz="2400" b="1">
                <a:latin typeface="Times New Roman" pitchFamily="18" charset="0"/>
              </a:rPr>
              <a:t>↑ </a:t>
            </a:r>
            <a:r>
              <a:rPr kumimoji="1" lang="zh-CN" altLang="zh-CN" sz="2400" b="1" i="1">
                <a:latin typeface="Times New Roman" pitchFamily="18" charset="0"/>
              </a:rPr>
              <a:t>T</a:t>
            </a:r>
            <a:r>
              <a:rPr kumimoji="1" lang="zh-CN" altLang="zh-CN" sz="2400" b="1" baseline="-25000">
                <a:latin typeface="Times New Roman" pitchFamily="18" charset="0"/>
              </a:rPr>
              <a:t>on</a:t>
            </a:r>
            <a:r>
              <a:rPr kumimoji="1" lang="zh-CN" altLang="zh-CN" sz="2400" b="1" i="1">
                <a:latin typeface="Times New Roman" pitchFamily="18" charset="0"/>
              </a:rPr>
              <a:t> </a:t>
            </a:r>
            <a:r>
              <a:rPr kumimoji="1" lang="zh-CN" altLang="zh-CN" sz="2400" b="1">
                <a:latin typeface="Times New Roman" pitchFamily="18" charset="0"/>
              </a:rPr>
              <a:t>↓→ </a:t>
            </a:r>
            <a:r>
              <a:rPr kumimoji="1" lang="zh-CN" altLang="zh-CN" sz="2400" b="1" i="1">
                <a:latin typeface="Times New Roman" pitchFamily="18" charset="0"/>
              </a:rPr>
              <a:t>δ</a:t>
            </a:r>
            <a:r>
              <a:rPr kumimoji="1" lang="zh-CN" altLang="zh-CN" sz="2400" b="1">
                <a:latin typeface="Times New Roman" pitchFamily="18" charset="0"/>
              </a:rPr>
              <a:t>↓→ </a:t>
            </a:r>
            <a:r>
              <a:rPr kumimoji="1" lang="zh-CN" altLang="zh-CN" sz="2400" b="1" i="1">
                <a:latin typeface="Times New Roman" pitchFamily="18" charset="0"/>
              </a:rPr>
              <a:t>U</a:t>
            </a:r>
            <a:r>
              <a:rPr kumimoji="1" lang="zh-CN" altLang="zh-CN" sz="2400" b="1" baseline="-25000">
                <a:latin typeface="Times New Roman" pitchFamily="18" charset="0"/>
              </a:rPr>
              <a:t>O</a:t>
            </a:r>
            <a:r>
              <a:rPr kumimoji="1" lang="zh-CN" altLang="zh-CN" sz="2400" b="1">
                <a:latin typeface="Times New Roman" pitchFamily="18" charset="0"/>
              </a:rPr>
              <a:t> ↓</a:t>
            </a:r>
            <a:endParaRPr kumimoji="1" lang="en-US" altLang="zh-CN" sz="2400" b="1">
              <a:latin typeface="Times New Roman" pitchFamily="18" charset="0"/>
            </a:endParaRPr>
          </a:p>
        </p:txBody>
      </p:sp>
      <p:sp>
        <p:nvSpPr>
          <p:cNvPr id="80902" name="Text Box 6"/>
          <p:cNvSpPr txBox="1">
            <a:spLocks noChangeArrowheads="1"/>
          </p:cNvSpPr>
          <p:nvPr/>
        </p:nvSpPr>
        <p:spPr bwMode="auto">
          <a:xfrm>
            <a:off x="914400" y="5626100"/>
            <a:ext cx="7696200" cy="457200"/>
          </a:xfrm>
          <a:prstGeom prst="rect">
            <a:avLst/>
          </a:prstGeom>
          <a:noFill/>
          <a:ln w="9525">
            <a:noFill/>
            <a:miter lim="800000"/>
            <a:headEnd/>
            <a:tailEnd/>
          </a:ln>
          <a:effectLst/>
        </p:spPr>
        <p:txBody>
          <a:bodyPr>
            <a:spAutoFit/>
          </a:bodyPr>
          <a:lstStyle/>
          <a:p>
            <a:pPr>
              <a:spcBef>
                <a:spcPct val="50000"/>
              </a:spcBef>
            </a:pPr>
            <a:r>
              <a:rPr kumimoji="1" lang="zh-CN" altLang="zh-CN" sz="2400" b="1">
                <a:solidFill>
                  <a:srgbClr val="A50021"/>
                </a:solidFill>
                <a:latin typeface="Times New Roman" pitchFamily="18" charset="0"/>
              </a:rPr>
              <a:t>在串联开关型稳压电路中  </a:t>
            </a:r>
            <a:r>
              <a:rPr kumimoji="1" lang="en-US" altLang="zh-CN" sz="2400" b="1" i="1">
                <a:solidFill>
                  <a:srgbClr val="A50021"/>
                </a:solidFill>
                <a:latin typeface="Times New Roman" pitchFamily="18" charset="0"/>
              </a:rPr>
              <a:t>U</a:t>
            </a:r>
            <a:r>
              <a:rPr kumimoji="1" lang="en-US" altLang="zh-CN" sz="2400" b="1" baseline="-25000">
                <a:solidFill>
                  <a:srgbClr val="A50021"/>
                </a:solidFill>
                <a:latin typeface="Times New Roman" pitchFamily="18" charset="0"/>
              </a:rPr>
              <a:t>O</a:t>
            </a:r>
            <a:r>
              <a:rPr kumimoji="1" lang="en-US" altLang="zh-CN" sz="2400" b="1">
                <a:solidFill>
                  <a:srgbClr val="A50021"/>
                </a:solidFill>
                <a:latin typeface="Times New Roman" pitchFamily="18" charset="0"/>
              </a:rPr>
              <a:t> &lt; </a:t>
            </a:r>
            <a:r>
              <a:rPr kumimoji="1" lang="en-US" altLang="zh-CN" sz="2400" b="1" i="1">
                <a:solidFill>
                  <a:srgbClr val="A50021"/>
                </a:solidFill>
                <a:latin typeface="Times New Roman" pitchFamily="18" charset="0"/>
              </a:rPr>
              <a:t>U</a:t>
            </a:r>
            <a:r>
              <a:rPr kumimoji="1" lang="en-US" altLang="zh-CN" sz="2400" b="1" baseline="-25000">
                <a:solidFill>
                  <a:srgbClr val="A50021"/>
                </a:solidFill>
                <a:latin typeface="Times New Roman" pitchFamily="18" charset="0"/>
              </a:rPr>
              <a:t>I</a:t>
            </a:r>
            <a:r>
              <a:rPr kumimoji="1" lang="zh-CN" altLang="en-US" sz="2400" b="1">
                <a:solidFill>
                  <a:srgbClr val="A50021"/>
                </a:solidFill>
                <a:latin typeface="Times New Roman" pitchFamily="18" charset="0"/>
              </a:rPr>
              <a:t>，</a:t>
            </a:r>
            <a:r>
              <a:rPr kumimoji="1" lang="zh-CN" altLang="zh-CN" sz="2400" b="1">
                <a:solidFill>
                  <a:srgbClr val="A50021"/>
                </a:solidFill>
                <a:latin typeface="Times New Roman" pitchFamily="18" charset="0"/>
              </a:rPr>
              <a:t>故为降压型电路。</a:t>
            </a:r>
            <a:endParaRPr kumimoji="1" lang="zh-CN" altLang="en-US" sz="2400" b="1" baseline="-25000">
              <a:solidFill>
                <a:srgbClr val="A50021"/>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animEffect transition="in" filter="wipe(left)">
                                      <p:cBhvr>
                                        <p:cTn id="7" dur="500"/>
                                        <p:tgtEl>
                                          <p:spTgt spid="809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00">
                                            <p:txEl>
                                              <p:pRg st="1" end="1"/>
                                            </p:txEl>
                                          </p:spTgt>
                                        </p:tgtEl>
                                        <p:attrNameLst>
                                          <p:attrName>style.visibility</p:attrName>
                                        </p:attrNameLst>
                                      </p:cBhvr>
                                      <p:to>
                                        <p:strVal val="visible"/>
                                      </p:to>
                                    </p:set>
                                    <p:animEffect transition="in" filter="wipe(left)">
                                      <p:cBhvr>
                                        <p:cTn id="12" dur="500"/>
                                        <p:tgtEl>
                                          <p:spTgt spid="809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901">
                                            <p:txEl>
                                              <p:pRg st="0" end="0"/>
                                            </p:txEl>
                                          </p:spTgt>
                                        </p:tgtEl>
                                        <p:attrNameLst>
                                          <p:attrName>style.visibility</p:attrName>
                                        </p:attrNameLst>
                                      </p:cBhvr>
                                      <p:to>
                                        <p:strVal val="visible"/>
                                      </p:to>
                                    </p:set>
                                    <p:animEffect transition="in" filter="wipe(left)">
                                      <p:cBhvr>
                                        <p:cTn id="17" dur="500"/>
                                        <p:tgtEl>
                                          <p:spTgt spid="8090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901">
                                            <p:txEl>
                                              <p:pRg st="1" end="1"/>
                                            </p:txEl>
                                          </p:spTgt>
                                        </p:tgtEl>
                                        <p:attrNameLst>
                                          <p:attrName>style.visibility</p:attrName>
                                        </p:attrNameLst>
                                      </p:cBhvr>
                                      <p:to>
                                        <p:strVal val="visible"/>
                                      </p:to>
                                    </p:set>
                                    <p:animEffect transition="in" filter="wipe(left)">
                                      <p:cBhvr>
                                        <p:cTn id="22" dur="500"/>
                                        <p:tgtEl>
                                          <p:spTgt spid="8090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0901">
                                            <p:txEl>
                                              <p:pRg st="2" end="2"/>
                                            </p:txEl>
                                          </p:spTgt>
                                        </p:tgtEl>
                                        <p:attrNameLst>
                                          <p:attrName>style.visibility</p:attrName>
                                        </p:attrNameLst>
                                      </p:cBhvr>
                                      <p:to>
                                        <p:strVal val="visible"/>
                                      </p:to>
                                    </p:set>
                                    <p:animEffect transition="in" filter="wipe(left)">
                                      <p:cBhvr>
                                        <p:cTn id="27" dur="500"/>
                                        <p:tgtEl>
                                          <p:spTgt spid="8090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80902">
                                            <p:txEl>
                                              <p:pRg st="0" end="0"/>
                                            </p:txEl>
                                          </p:spTgt>
                                        </p:tgtEl>
                                        <p:attrNameLst>
                                          <p:attrName>style.visibility</p:attrName>
                                        </p:attrNameLst>
                                      </p:cBhvr>
                                      <p:to>
                                        <p:strVal val="visible"/>
                                      </p:to>
                                    </p:set>
                                    <p:animEffect transition="in" filter="wipe(up)">
                                      <p:cBhvr>
                                        <p:cTn id="32" dur="75"/>
                                        <p:tgtEl>
                                          <p:spTgt spid="809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build="p" autoUpdateAnimBg="0"/>
      <p:bldP spid="80901" grpId="0" build="p" autoUpdateAnimBg="0"/>
      <p:bldP spid="80902"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476672"/>
            <a:ext cx="7339013" cy="863600"/>
          </a:xfrm>
        </p:spPr>
        <p:txBody>
          <a:bodyPr/>
          <a:lstStyle/>
          <a:p>
            <a:pPr algn="l">
              <a:lnSpc>
                <a:spcPct val="130000"/>
              </a:lnSpc>
            </a:pPr>
            <a:r>
              <a:rPr lang="zh-CN" altLang="en-US" sz="3200" dirty="0">
                <a:solidFill>
                  <a:schemeClr val="tx1"/>
                </a:solidFill>
                <a:ea typeface="华文行楷" pitchFamily="2" charset="-122"/>
              </a:rPr>
              <a:t>三、</a:t>
            </a:r>
            <a:r>
              <a:rPr lang="zh-CN" altLang="en-US" sz="3200" dirty="0">
                <a:solidFill>
                  <a:schemeClr val="tx1"/>
                </a:solidFill>
                <a:latin typeface="宋体" charset="-122"/>
                <a:ea typeface="华文行楷" pitchFamily="2" charset="-122"/>
              </a:rPr>
              <a:t>并联</a:t>
            </a:r>
            <a:r>
              <a:rPr lang="zh-CN" altLang="zh-CN" sz="3200" dirty="0">
                <a:solidFill>
                  <a:schemeClr val="tx1"/>
                </a:solidFill>
                <a:latin typeface="宋体" charset="-122"/>
                <a:ea typeface="华文行楷" pitchFamily="2" charset="-122"/>
              </a:rPr>
              <a:t>开关型稳压电路（升压型）</a:t>
            </a:r>
            <a:endParaRPr lang="zh-CN" altLang="en-US" sz="2400" dirty="0">
              <a:solidFill>
                <a:schemeClr val="tx1"/>
              </a:solidFill>
              <a:latin typeface="宋体" charset="-122"/>
              <a:ea typeface="华文行楷" pitchFamily="2" charset="-122"/>
            </a:endParaRPr>
          </a:p>
        </p:txBody>
      </p:sp>
      <p:graphicFrame>
        <p:nvGraphicFramePr>
          <p:cNvPr id="81923" name="Object 3"/>
          <p:cNvGraphicFramePr>
            <a:graphicFrameLocks noChangeAspect="1"/>
          </p:cNvGraphicFramePr>
          <p:nvPr/>
        </p:nvGraphicFramePr>
        <p:xfrm>
          <a:off x="684213" y="1774825"/>
          <a:ext cx="3962400" cy="1744663"/>
        </p:xfrm>
        <a:graphic>
          <a:graphicData uri="http://schemas.openxmlformats.org/presentationml/2006/ole">
            <mc:AlternateContent xmlns:mc="http://schemas.openxmlformats.org/markup-compatibility/2006">
              <mc:Choice xmlns:v="urn:schemas-microsoft-com:vml" Requires="v">
                <p:oleObj spid="_x0000_s190475" name="Photo Editor 照片" r:id="rId3" imgW="13266667" imgH="5838095" progId="MSPhotoEd.3">
                  <p:embed/>
                </p:oleObj>
              </mc:Choice>
              <mc:Fallback>
                <p:oleObj name="Photo Editor 照片" r:id="rId3" imgW="13266667" imgH="5838095"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74825"/>
                        <a:ext cx="396240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4" name="Text Box 4"/>
          <p:cNvSpPr txBox="1">
            <a:spLocks noChangeArrowheads="1"/>
          </p:cNvSpPr>
          <p:nvPr/>
        </p:nvSpPr>
        <p:spPr bwMode="auto">
          <a:xfrm>
            <a:off x="4724400" y="4713288"/>
            <a:ext cx="3663950" cy="1784350"/>
          </a:xfrm>
          <a:prstGeom prst="rect">
            <a:avLst/>
          </a:prstGeom>
          <a:solidFill>
            <a:srgbClr val="FF99FF"/>
          </a:solidFill>
          <a:ln w="9525">
            <a:solidFill>
              <a:srgbClr val="FF3300"/>
            </a:solidFill>
            <a:miter lim="800000"/>
            <a:headEnd/>
            <a:tailEnd/>
          </a:ln>
          <a:effectLst/>
        </p:spPr>
        <p:txBody>
          <a:bodyPr>
            <a:spAutoFit/>
          </a:bodyPr>
          <a:lstStyle/>
          <a:p>
            <a:pPr>
              <a:lnSpc>
                <a:spcPct val="115000"/>
              </a:lnSpc>
            </a:pPr>
            <a:r>
              <a:rPr kumimoji="1" lang="en-US" altLang="zh-CN" sz="2400" b="1">
                <a:latin typeface="Times New Roman" pitchFamily="18" charset="0"/>
              </a:rPr>
              <a:t>       T</a:t>
            </a:r>
            <a:r>
              <a:rPr kumimoji="1" lang="zh-CN" altLang="zh-CN" sz="2400" b="1">
                <a:latin typeface="Times New Roman" pitchFamily="18" charset="0"/>
              </a:rPr>
              <a:t>截止，</a:t>
            </a:r>
            <a:r>
              <a:rPr kumimoji="1" lang="en-US" altLang="zh-CN" sz="2400" b="1" i="1">
                <a:latin typeface="Times New Roman" pitchFamily="18" charset="0"/>
              </a:rPr>
              <a:t>L</a:t>
            </a:r>
            <a:r>
              <a:rPr kumimoji="1" lang="zh-CN" altLang="zh-CN" sz="2400" b="1">
                <a:latin typeface="Times New Roman" pitchFamily="18" charset="0"/>
              </a:rPr>
              <a:t>产生感生电动势， </a:t>
            </a:r>
            <a:r>
              <a:rPr kumimoji="1" lang="en-US" altLang="zh-CN" sz="2400" b="1">
                <a:latin typeface="Times New Roman" pitchFamily="18" charset="0"/>
              </a:rPr>
              <a:t>D</a:t>
            </a:r>
            <a:r>
              <a:rPr kumimoji="1" lang="zh-CN" altLang="zh-CN" sz="2400" b="1">
                <a:latin typeface="Times New Roman" pitchFamily="18" charset="0"/>
              </a:rPr>
              <a:t>导通；</a:t>
            </a:r>
            <a:r>
              <a:rPr kumimoji="1" lang="zh-CN" altLang="en-US"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I</a:t>
            </a:r>
            <a:r>
              <a:rPr kumimoji="1" lang="zh-CN" altLang="zh-CN" sz="2400" b="1">
                <a:latin typeface="Times New Roman" pitchFamily="18" charset="0"/>
              </a:rPr>
              <a:t>与</a:t>
            </a:r>
            <a:r>
              <a:rPr kumimoji="1" lang="en-US" altLang="zh-CN" sz="2400" b="1" i="1">
                <a:latin typeface="Times New Roman" pitchFamily="18" charset="0"/>
              </a:rPr>
              <a:t>L</a:t>
            </a:r>
            <a:r>
              <a:rPr kumimoji="1" lang="zh-CN" altLang="zh-CN" sz="2400" b="1">
                <a:latin typeface="Times New Roman" pitchFamily="18" charset="0"/>
              </a:rPr>
              <a:t>所产生的感生电动势相加对</a:t>
            </a:r>
            <a:r>
              <a:rPr kumimoji="1" lang="en-US" altLang="zh-CN" sz="2400" b="1" i="1">
                <a:latin typeface="Times New Roman" pitchFamily="18" charset="0"/>
              </a:rPr>
              <a:t>C </a:t>
            </a:r>
            <a:r>
              <a:rPr kumimoji="1" lang="zh-CN" altLang="zh-CN" sz="2400" b="1">
                <a:latin typeface="Times New Roman" pitchFamily="18" charset="0"/>
              </a:rPr>
              <a:t>充电</a:t>
            </a:r>
            <a:r>
              <a:rPr kumimoji="1" lang="zh-CN" altLang="en-US" sz="2400" b="1">
                <a:latin typeface="Times New Roman" pitchFamily="18" charset="0"/>
              </a:rPr>
              <a:t>。</a:t>
            </a:r>
          </a:p>
        </p:txBody>
      </p:sp>
      <p:graphicFrame>
        <p:nvGraphicFramePr>
          <p:cNvPr id="81925" name="Object 5"/>
          <p:cNvGraphicFramePr>
            <a:graphicFrameLocks noChangeAspect="1"/>
          </p:cNvGraphicFramePr>
          <p:nvPr/>
        </p:nvGraphicFramePr>
        <p:xfrm>
          <a:off x="990600" y="3951288"/>
          <a:ext cx="3124200" cy="1587500"/>
        </p:xfrm>
        <a:graphic>
          <a:graphicData uri="http://schemas.openxmlformats.org/presentationml/2006/ole">
            <mc:AlternateContent xmlns:mc="http://schemas.openxmlformats.org/markup-compatibility/2006">
              <mc:Choice xmlns:v="urn:schemas-microsoft-com:vml" Requires="v">
                <p:oleObj spid="_x0000_s190476" name="Photo Editor 照片" r:id="rId5" imgW="11476190" imgH="5838095" progId="MSPhotoEd.3">
                  <p:embed/>
                </p:oleObj>
              </mc:Choice>
              <mc:Fallback>
                <p:oleObj name="Photo Editor 照片" r:id="rId5" imgW="11476190" imgH="5838095"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951288"/>
                        <a:ext cx="3124200"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6" name="Text Box 6"/>
          <p:cNvSpPr txBox="1">
            <a:spLocks noChangeArrowheads="1"/>
          </p:cNvSpPr>
          <p:nvPr/>
        </p:nvSpPr>
        <p:spPr bwMode="auto">
          <a:xfrm>
            <a:off x="827088" y="5591175"/>
            <a:ext cx="3529012" cy="831850"/>
          </a:xfrm>
          <a:prstGeom prst="rect">
            <a:avLst/>
          </a:prstGeom>
          <a:solidFill>
            <a:srgbClr val="66FFFF"/>
          </a:solidFill>
          <a:ln w="9525">
            <a:solidFill>
              <a:srgbClr val="00CCFF"/>
            </a:solidFill>
            <a:miter lim="800000"/>
            <a:headEnd/>
            <a:tailEnd/>
          </a:ln>
          <a:effectLst/>
        </p:spPr>
        <p:txBody>
          <a:bodyPr>
            <a:spAutoFit/>
          </a:bodyPr>
          <a:lstStyle/>
          <a:p>
            <a:pPr>
              <a:spcBef>
                <a:spcPct val="50000"/>
              </a:spcBef>
            </a:pPr>
            <a:r>
              <a:rPr kumimoji="1" lang="en-US" altLang="zh-CN" sz="2400" b="1">
                <a:latin typeface="Times New Roman" pitchFamily="18" charset="0"/>
              </a:rPr>
              <a:t>    T</a:t>
            </a:r>
            <a:r>
              <a:rPr kumimoji="1" lang="zh-CN" altLang="zh-CN" sz="2400" b="1">
                <a:latin typeface="Times New Roman" pitchFamily="18" charset="0"/>
              </a:rPr>
              <a:t>饱和导通， </a:t>
            </a:r>
            <a:r>
              <a:rPr kumimoji="1" lang="en-US" altLang="zh-CN" sz="2400" b="1" i="1">
                <a:latin typeface="Times New Roman" pitchFamily="18" charset="0"/>
              </a:rPr>
              <a:t>L </a:t>
            </a:r>
            <a:r>
              <a:rPr kumimoji="1" lang="zh-CN" altLang="zh-CN" sz="2400" b="1">
                <a:latin typeface="Times New Roman" pitchFamily="18" charset="0"/>
              </a:rPr>
              <a:t>储能， </a:t>
            </a:r>
            <a:r>
              <a:rPr kumimoji="1" lang="en-US" altLang="zh-CN" sz="2400" b="1">
                <a:latin typeface="Times New Roman" pitchFamily="18" charset="0"/>
              </a:rPr>
              <a:t>D</a:t>
            </a:r>
            <a:r>
              <a:rPr kumimoji="1" lang="zh-CN" altLang="zh-CN" sz="2400" b="1">
                <a:latin typeface="Times New Roman" pitchFamily="18" charset="0"/>
              </a:rPr>
              <a:t>截止</a:t>
            </a:r>
            <a:r>
              <a:rPr kumimoji="1" lang="zh-CN" altLang="en-US" sz="2400" b="1">
                <a:latin typeface="Times New Roman" pitchFamily="18" charset="0"/>
              </a:rPr>
              <a:t>，</a:t>
            </a:r>
            <a:r>
              <a:rPr kumimoji="1" lang="en-US" altLang="zh-CN" sz="2400" b="1" i="1">
                <a:latin typeface="Times New Roman" pitchFamily="18" charset="0"/>
              </a:rPr>
              <a:t>C </a:t>
            </a:r>
            <a:r>
              <a:rPr kumimoji="1" lang="zh-CN" altLang="zh-CN" sz="2400" b="1">
                <a:latin typeface="Times New Roman" pitchFamily="18" charset="0"/>
              </a:rPr>
              <a:t>对负载放电。</a:t>
            </a:r>
            <a:endParaRPr kumimoji="1" lang="zh-CN" altLang="en-US" sz="2400" b="1">
              <a:latin typeface="Times New Roman" pitchFamily="18" charset="0"/>
            </a:endParaRPr>
          </a:p>
        </p:txBody>
      </p:sp>
      <p:graphicFrame>
        <p:nvGraphicFramePr>
          <p:cNvPr id="81927" name="Object 7"/>
          <p:cNvGraphicFramePr>
            <a:graphicFrameLocks noChangeAspect="1"/>
          </p:cNvGraphicFramePr>
          <p:nvPr/>
        </p:nvGraphicFramePr>
        <p:xfrm>
          <a:off x="5076825" y="3141663"/>
          <a:ext cx="2971800" cy="1492250"/>
        </p:xfrm>
        <a:graphic>
          <a:graphicData uri="http://schemas.openxmlformats.org/presentationml/2006/ole">
            <mc:AlternateContent xmlns:mc="http://schemas.openxmlformats.org/markup-compatibility/2006">
              <mc:Choice xmlns:v="urn:schemas-microsoft-com:vml" Requires="v">
                <p:oleObj spid="_x0000_s190477" name="Photo Editor 照片" r:id="rId7" imgW="11403017" imgH="5723810" progId="MSPhotoEd.3">
                  <p:embed/>
                </p:oleObj>
              </mc:Choice>
              <mc:Fallback>
                <p:oleObj name="Photo Editor 照片" r:id="rId7" imgW="11403017" imgH="5723810" progId="MSPhotoEd.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3141663"/>
                        <a:ext cx="2971800"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8" name="Text Box 8"/>
          <p:cNvSpPr txBox="1">
            <a:spLocks noChangeArrowheads="1"/>
          </p:cNvSpPr>
          <p:nvPr/>
        </p:nvSpPr>
        <p:spPr bwMode="auto">
          <a:xfrm>
            <a:off x="914400" y="3494088"/>
            <a:ext cx="1600200" cy="466725"/>
          </a:xfrm>
          <a:prstGeom prst="rect">
            <a:avLst/>
          </a:prstGeom>
          <a:solidFill>
            <a:srgbClr val="66FFFF"/>
          </a:solidFill>
          <a:ln w="9525">
            <a:solidFill>
              <a:srgbClr val="00CCFF"/>
            </a:solidFill>
            <a:miter lim="800000"/>
            <a:headEnd/>
            <a:tailEnd/>
          </a:ln>
          <a:effectLst/>
        </p:spPr>
        <p:txBody>
          <a:bodyPr>
            <a:spAutoFit/>
          </a:bodyPr>
          <a:lstStyle/>
          <a:p>
            <a:pPr>
              <a:spcBef>
                <a:spcPct val="50000"/>
              </a:spcBef>
            </a:pPr>
            <a:r>
              <a:rPr kumimoji="1" lang="en-US" altLang="zh-CN" sz="2400" b="1" i="1">
                <a:latin typeface="Times New Roman" pitchFamily="18" charset="0"/>
              </a:rPr>
              <a:t>u</a:t>
            </a:r>
            <a:r>
              <a:rPr kumimoji="1" lang="en-US" altLang="zh-CN" sz="2400" b="1" baseline="-25000">
                <a:latin typeface="Times New Roman" pitchFamily="18" charset="0"/>
              </a:rPr>
              <a:t>B</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H</a:t>
            </a:r>
            <a:r>
              <a:rPr kumimoji="1" lang="zh-CN" altLang="zh-CN" sz="2400" b="1">
                <a:latin typeface="Times New Roman" pitchFamily="18" charset="0"/>
              </a:rPr>
              <a:t>时</a:t>
            </a:r>
            <a:endParaRPr kumimoji="1" lang="zh-CN" altLang="en-US" sz="2400" b="1">
              <a:latin typeface="Times New Roman" pitchFamily="18" charset="0"/>
            </a:endParaRPr>
          </a:p>
        </p:txBody>
      </p:sp>
      <p:sp>
        <p:nvSpPr>
          <p:cNvPr id="81929" name="Text Box 9"/>
          <p:cNvSpPr txBox="1">
            <a:spLocks noChangeArrowheads="1"/>
          </p:cNvSpPr>
          <p:nvPr/>
        </p:nvSpPr>
        <p:spPr bwMode="auto">
          <a:xfrm>
            <a:off x="4724400" y="2579688"/>
            <a:ext cx="1676400" cy="466725"/>
          </a:xfrm>
          <a:prstGeom prst="rect">
            <a:avLst/>
          </a:prstGeom>
          <a:solidFill>
            <a:srgbClr val="FF99FF"/>
          </a:solidFill>
          <a:ln w="9525">
            <a:solidFill>
              <a:srgbClr val="FF3300"/>
            </a:solidFill>
            <a:miter lim="800000"/>
            <a:headEnd/>
            <a:tailEnd/>
          </a:ln>
          <a:effectLst/>
        </p:spPr>
        <p:txBody>
          <a:bodyPr>
            <a:spAutoFit/>
          </a:bodyPr>
          <a:lstStyle/>
          <a:p>
            <a:pPr>
              <a:spcBef>
                <a:spcPct val="50000"/>
              </a:spcBef>
            </a:pPr>
            <a:r>
              <a:rPr kumimoji="1" lang="en-US" altLang="zh-CN" sz="2400" b="1" i="1">
                <a:latin typeface="Times New Roman" pitchFamily="18" charset="0"/>
              </a:rPr>
              <a:t>u</a:t>
            </a:r>
            <a:r>
              <a:rPr kumimoji="1" lang="en-US" altLang="zh-CN" sz="2400" b="1" baseline="-25000">
                <a:latin typeface="Times New Roman" pitchFamily="18" charset="0"/>
              </a:rPr>
              <a:t>B</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L</a:t>
            </a:r>
            <a:r>
              <a:rPr kumimoji="1" lang="zh-CN" altLang="zh-CN" sz="2400" b="1">
                <a:latin typeface="Times New Roman" pitchFamily="18" charset="0"/>
              </a:rPr>
              <a:t>时</a:t>
            </a:r>
            <a:endParaRPr kumimoji="1" lang="zh-CN" altLang="en-US" sz="2400" b="1">
              <a:latin typeface="Times New Roman" pitchFamily="18" charset="0"/>
            </a:endParaRPr>
          </a:p>
        </p:txBody>
      </p:sp>
      <p:sp>
        <p:nvSpPr>
          <p:cNvPr id="81930" name="Text Box 10"/>
          <p:cNvSpPr txBox="1">
            <a:spLocks noChangeArrowheads="1"/>
          </p:cNvSpPr>
          <p:nvPr/>
        </p:nvSpPr>
        <p:spPr bwMode="auto">
          <a:xfrm>
            <a:off x="4648200" y="1589088"/>
            <a:ext cx="4267200" cy="822325"/>
          </a:xfrm>
          <a:prstGeom prst="rect">
            <a:avLst/>
          </a:prstGeom>
          <a:noFill/>
          <a:ln w="9525">
            <a:noFill/>
            <a:miter lim="800000"/>
            <a:headEnd/>
            <a:tailEnd/>
          </a:ln>
          <a:effectLst/>
        </p:spPr>
        <p:txBody>
          <a:bodyPr>
            <a:spAutoFit/>
          </a:bodyPr>
          <a:lstStyle/>
          <a:p>
            <a:pPr>
              <a:spcBef>
                <a:spcPct val="50000"/>
              </a:spcBef>
            </a:pPr>
            <a:r>
              <a:rPr kumimoji="1" lang="en-US" altLang="zh-CN" sz="2400">
                <a:latin typeface="Times New Roman" pitchFamily="18" charset="0"/>
              </a:rPr>
              <a:t>    </a:t>
            </a:r>
            <a:r>
              <a:rPr kumimoji="1" lang="zh-CN" altLang="en-US" sz="2400" b="1">
                <a:latin typeface="Times New Roman" pitchFamily="18" charset="0"/>
              </a:rPr>
              <a:t>要研究调整管在饱和导通和截止状态下电路的工作情况。</a:t>
            </a:r>
          </a:p>
        </p:txBody>
      </p:sp>
      <p:sp>
        <p:nvSpPr>
          <p:cNvPr id="81936" name="Text Box 16"/>
          <p:cNvSpPr txBox="1">
            <a:spLocks noChangeArrowheads="1"/>
          </p:cNvSpPr>
          <p:nvPr/>
        </p:nvSpPr>
        <p:spPr bwMode="auto">
          <a:xfrm>
            <a:off x="395288" y="1270000"/>
            <a:ext cx="3598862" cy="519113"/>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工作原理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30">
                                            <p:txEl>
                                              <p:pRg st="0" end="0"/>
                                            </p:txEl>
                                          </p:spTgt>
                                        </p:tgtEl>
                                        <p:attrNameLst>
                                          <p:attrName>style.visibility</p:attrName>
                                        </p:attrNameLst>
                                      </p:cBhvr>
                                      <p:to>
                                        <p:strVal val="visible"/>
                                      </p:to>
                                    </p:set>
                                    <p:animEffect transition="in" filter="wipe(left)">
                                      <p:cBhvr>
                                        <p:cTn id="7" dur="500"/>
                                        <p:tgtEl>
                                          <p:spTgt spid="81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8"/>
                                        </p:tgtEl>
                                        <p:attrNameLst>
                                          <p:attrName>style.visibility</p:attrName>
                                        </p:attrNameLst>
                                      </p:cBhvr>
                                      <p:to>
                                        <p:strVal val="visible"/>
                                      </p:to>
                                    </p:set>
                                    <p:animEffect transition="in" filter="wipe(left)">
                                      <p:cBhvr>
                                        <p:cTn id="12" dur="500"/>
                                        <p:tgtEl>
                                          <p:spTgt spid="819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25"/>
                                        </p:tgtEl>
                                        <p:attrNameLst>
                                          <p:attrName>style.visibility</p:attrName>
                                        </p:attrNameLst>
                                      </p:cBhvr>
                                      <p:to>
                                        <p:strVal val="visible"/>
                                      </p:to>
                                    </p:set>
                                    <p:animEffect transition="in" filter="wipe(left)">
                                      <p:cBhvr>
                                        <p:cTn id="17" dur="500"/>
                                        <p:tgtEl>
                                          <p:spTgt spid="819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26"/>
                                        </p:tgtEl>
                                        <p:attrNameLst>
                                          <p:attrName>style.visibility</p:attrName>
                                        </p:attrNameLst>
                                      </p:cBhvr>
                                      <p:to>
                                        <p:strVal val="visible"/>
                                      </p:to>
                                    </p:set>
                                    <p:animEffect transition="in" filter="wipe(left)">
                                      <p:cBhvr>
                                        <p:cTn id="22" dur="500"/>
                                        <p:tgtEl>
                                          <p:spTgt spid="819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29"/>
                                        </p:tgtEl>
                                        <p:attrNameLst>
                                          <p:attrName>style.visibility</p:attrName>
                                        </p:attrNameLst>
                                      </p:cBhvr>
                                      <p:to>
                                        <p:strVal val="visible"/>
                                      </p:to>
                                    </p:set>
                                    <p:animEffect transition="in" filter="wipe(left)">
                                      <p:cBhvr>
                                        <p:cTn id="27" dur="500"/>
                                        <p:tgtEl>
                                          <p:spTgt spid="819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927"/>
                                        </p:tgtEl>
                                        <p:attrNameLst>
                                          <p:attrName>style.visibility</p:attrName>
                                        </p:attrNameLst>
                                      </p:cBhvr>
                                      <p:to>
                                        <p:strVal val="visible"/>
                                      </p:to>
                                    </p:set>
                                    <p:animEffect transition="in" filter="wipe(left)">
                                      <p:cBhvr>
                                        <p:cTn id="32" dur="500"/>
                                        <p:tgtEl>
                                          <p:spTgt spid="819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1924"/>
                                        </p:tgtEl>
                                        <p:attrNameLst>
                                          <p:attrName>style.visibility</p:attrName>
                                        </p:attrNameLst>
                                      </p:cBhvr>
                                      <p:to>
                                        <p:strVal val="visible"/>
                                      </p:to>
                                    </p:set>
                                    <p:animEffect transition="in" filter="wipe(left)">
                                      <p:cBhvr>
                                        <p:cTn id="37" dur="500"/>
                                        <p:tgtEl>
                                          <p:spTgt spid="81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autoUpdateAnimBg="0"/>
      <p:bldP spid="81926" grpId="0" animBg="1" autoUpdateAnimBg="0"/>
      <p:bldP spid="81928" grpId="0" animBg="1" autoUpdateAnimBg="0"/>
      <p:bldP spid="81929" grpId="0" animBg="1" autoUpdateAnimBg="0"/>
      <p:bldP spid="81930"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395288" y="908050"/>
            <a:ext cx="7772400" cy="579438"/>
          </a:xfrm>
        </p:spPr>
        <p:txBody>
          <a:bodyPr/>
          <a:lstStyle/>
          <a:p>
            <a:pPr algn="l"/>
            <a:r>
              <a:rPr lang="en-US" altLang="zh-CN" sz="2800">
                <a:solidFill>
                  <a:schemeClr val="tx1"/>
                </a:solidFill>
                <a:latin typeface="华文行楷" pitchFamily="2" charset="-122"/>
                <a:ea typeface="华文行楷" pitchFamily="2" charset="-122"/>
              </a:rPr>
              <a:t>2. </a:t>
            </a:r>
            <a:r>
              <a:rPr lang="zh-CN" altLang="en-US" sz="2800">
                <a:solidFill>
                  <a:schemeClr val="tx1"/>
                </a:solidFill>
                <a:latin typeface="华文行楷" pitchFamily="2" charset="-122"/>
                <a:ea typeface="华文行楷" pitchFamily="2" charset="-122"/>
              </a:rPr>
              <a:t>输出电压</a:t>
            </a:r>
          </a:p>
        </p:txBody>
      </p:sp>
      <p:graphicFrame>
        <p:nvGraphicFramePr>
          <p:cNvPr id="82947" name="Object 3"/>
          <p:cNvGraphicFramePr>
            <a:graphicFrameLocks noChangeAspect="1"/>
          </p:cNvGraphicFramePr>
          <p:nvPr>
            <p:extLst>
              <p:ext uri="{D42A27DB-BD31-4B8C-83A1-F6EECF244321}">
                <p14:modId xmlns:p14="http://schemas.microsoft.com/office/powerpoint/2010/main" val="1434080119"/>
              </p:ext>
            </p:extLst>
          </p:nvPr>
        </p:nvGraphicFramePr>
        <p:xfrm>
          <a:off x="828675" y="1632992"/>
          <a:ext cx="3962400" cy="1744662"/>
        </p:xfrm>
        <a:graphic>
          <a:graphicData uri="http://schemas.openxmlformats.org/presentationml/2006/ole">
            <mc:AlternateContent xmlns:mc="http://schemas.openxmlformats.org/markup-compatibility/2006">
              <mc:Choice xmlns:v="urn:schemas-microsoft-com:vml" Requires="v">
                <p:oleObj spid="_x0000_s191493" name="Photo Editor 照片" r:id="rId3" imgW="13266667" imgH="5838095" progId="MSPhotoEd.3">
                  <p:embed/>
                </p:oleObj>
              </mc:Choice>
              <mc:Fallback>
                <p:oleObj name="Photo Editor 照片" r:id="rId3" imgW="13266667" imgH="5838095"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1632992"/>
                        <a:ext cx="3962400" cy="174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48" name="Text Box 4"/>
          <p:cNvSpPr txBox="1">
            <a:spLocks noChangeArrowheads="1"/>
          </p:cNvSpPr>
          <p:nvPr/>
        </p:nvSpPr>
        <p:spPr bwMode="auto">
          <a:xfrm>
            <a:off x="5005388" y="1848892"/>
            <a:ext cx="3743325" cy="1296987"/>
          </a:xfrm>
          <a:prstGeom prst="rect">
            <a:avLst/>
          </a:prstGeom>
          <a:noFill/>
          <a:ln w="9525">
            <a:noFill/>
            <a:miter lim="800000"/>
            <a:headEnd/>
            <a:tailEnd/>
          </a:ln>
          <a:effectLst/>
        </p:spPr>
        <p:txBody>
          <a:bodyPr>
            <a:spAutoFit/>
          </a:bodyPr>
          <a:lstStyle/>
          <a:p>
            <a:pPr algn="just">
              <a:lnSpc>
                <a:spcPct val="110000"/>
              </a:lnSpc>
            </a:pPr>
            <a:r>
              <a:rPr kumimoji="1" lang="en-US" altLang="zh-CN" sz="2400" b="1" dirty="0">
                <a:latin typeface="Times New Roman" pitchFamily="18" charset="0"/>
              </a:rPr>
              <a:t>       </a:t>
            </a:r>
            <a:r>
              <a:rPr kumimoji="1" lang="en-US" altLang="zh-CN" sz="2400" b="1" dirty="0" smtClean="0">
                <a:latin typeface="Times New Roman" pitchFamily="18" charset="0"/>
              </a:rPr>
              <a:t>  </a:t>
            </a:r>
            <a:r>
              <a:rPr kumimoji="1" lang="zh-CN" altLang="en-US" sz="2400" b="1" dirty="0" smtClean="0">
                <a:latin typeface="Times New Roman" pitchFamily="18" charset="0"/>
              </a:rPr>
              <a:t>只有</a:t>
            </a:r>
            <a:r>
              <a:rPr kumimoji="1" lang="en-US" altLang="zh-CN" sz="2400" b="1" i="1" dirty="0">
                <a:latin typeface="Times New Roman" pitchFamily="18" charset="0"/>
              </a:rPr>
              <a:t>L</a:t>
            </a:r>
            <a:r>
              <a:rPr kumimoji="1" lang="zh-CN" altLang="zh-CN" sz="2400" b="1" dirty="0">
                <a:latin typeface="Times New Roman" pitchFamily="18" charset="0"/>
              </a:rPr>
              <a:t>足够大，才能升压；只有</a:t>
            </a:r>
            <a:r>
              <a:rPr kumimoji="1" lang="en-US" altLang="zh-CN" sz="2400" b="1" i="1" dirty="0">
                <a:latin typeface="Times New Roman" pitchFamily="18" charset="0"/>
              </a:rPr>
              <a:t>C</a:t>
            </a:r>
            <a:r>
              <a:rPr kumimoji="1" lang="zh-CN" altLang="zh-CN" sz="2400" b="1" dirty="0">
                <a:latin typeface="Times New Roman" pitchFamily="18" charset="0"/>
              </a:rPr>
              <a:t>足够大，输出电压交流分量才足够小</a:t>
            </a:r>
            <a:r>
              <a:rPr kumimoji="1" lang="en-US" altLang="zh-CN" sz="2400" b="1" dirty="0">
                <a:latin typeface="Times New Roman" pitchFamily="18" charset="0"/>
              </a:rPr>
              <a:t>!</a:t>
            </a:r>
          </a:p>
        </p:txBody>
      </p:sp>
      <p:sp>
        <p:nvSpPr>
          <p:cNvPr id="82949" name="Text Box 5"/>
          <p:cNvSpPr txBox="1">
            <a:spLocks noChangeArrowheads="1"/>
          </p:cNvSpPr>
          <p:nvPr/>
        </p:nvSpPr>
        <p:spPr bwMode="auto">
          <a:xfrm>
            <a:off x="828675" y="3504654"/>
            <a:ext cx="7704138" cy="830997"/>
          </a:xfrm>
          <a:prstGeom prst="rect">
            <a:avLst/>
          </a:prstGeom>
          <a:noFill/>
          <a:ln w="9525">
            <a:noFill/>
            <a:miter lim="800000"/>
            <a:headEnd/>
            <a:tailEnd/>
          </a:ln>
          <a:effectLst/>
        </p:spPr>
        <p:txBody>
          <a:bodyPr>
            <a:spAutoFit/>
          </a:bodyPr>
          <a:lstStyle/>
          <a:p>
            <a:pPr>
              <a:spcBef>
                <a:spcPct val="50000"/>
              </a:spcBef>
            </a:pPr>
            <a:r>
              <a:rPr kumimoji="1" lang="en-US" altLang="zh-CN" sz="2400" b="1" dirty="0">
                <a:latin typeface="Times New Roman" pitchFamily="18" charset="0"/>
              </a:rPr>
              <a:t>      </a:t>
            </a:r>
            <a:r>
              <a:rPr kumimoji="1" lang="en-US" altLang="zh-CN" sz="2400" b="1" dirty="0" smtClean="0">
                <a:latin typeface="Times New Roman" pitchFamily="18" charset="0"/>
              </a:rPr>
              <a:t> </a:t>
            </a:r>
            <a:r>
              <a:rPr kumimoji="1" lang="zh-CN" altLang="en-US" sz="2400" b="1" dirty="0" smtClean="0">
                <a:latin typeface="Times New Roman" pitchFamily="18" charset="0"/>
              </a:rPr>
              <a:t>在</a:t>
            </a:r>
            <a:r>
              <a:rPr kumimoji="1" lang="zh-CN" altLang="en-US" sz="2400" b="1" dirty="0">
                <a:latin typeface="Times New Roman" pitchFamily="18" charset="0"/>
              </a:rPr>
              <a:t>周期不变的情况下，</a:t>
            </a:r>
            <a:r>
              <a:rPr kumimoji="1" lang="en-US" altLang="zh-CN" sz="2400" b="1" i="1" dirty="0" err="1">
                <a:latin typeface="Times New Roman" pitchFamily="18" charset="0"/>
              </a:rPr>
              <a:t>u</a:t>
            </a:r>
            <a:r>
              <a:rPr kumimoji="1" lang="en-US" altLang="zh-CN" sz="2400" b="1" baseline="-25000" dirty="0" err="1">
                <a:latin typeface="Times New Roman" pitchFamily="18" charset="0"/>
              </a:rPr>
              <a:t>B</a:t>
            </a:r>
            <a:r>
              <a:rPr kumimoji="1" lang="zh-CN" altLang="en-US" sz="2400" b="1" dirty="0">
                <a:latin typeface="Times New Roman" pitchFamily="18" charset="0"/>
              </a:rPr>
              <a:t>占空比越大，输出电压平均值越高。</a:t>
            </a:r>
          </a:p>
        </p:txBody>
      </p:sp>
      <p:grpSp>
        <p:nvGrpSpPr>
          <p:cNvPr id="2" name="Group 6"/>
          <p:cNvGrpSpPr>
            <a:grpSpLocks/>
          </p:cNvGrpSpPr>
          <p:nvPr/>
        </p:nvGrpSpPr>
        <p:grpSpPr bwMode="auto">
          <a:xfrm>
            <a:off x="676275" y="1556792"/>
            <a:ext cx="1981200" cy="1692275"/>
            <a:chOff x="528" y="864"/>
            <a:chExt cx="1248" cy="1066"/>
          </a:xfrm>
        </p:grpSpPr>
        <p:sp>
          <p:nvSpPr>
            <p:cNvPr id="82951" name="Text Box 7"/>
            <p:cNvSpPr txBox="1">
              <a:spLocks noChangeArrowheads="1"/>
            </p:cNvSpPr>
            <p:nvPr/>
          </p:nvSpPr>
          <p:spPr bwMode="auto">
            <a:xfrm>
              <a:off x="1440" y="864"/>
              <a:ext cx="336" cy="250"/>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FF3300"/>
                  </a:solidFill>
                  <a:latin typeface="Times New Roman" pitchFamily="18" charset="0"/>
                </a:rPr>
                <a:t>＋</a:t>
              </a:r>
            </a:p>
          </p:txBody>
        </p:sp>
        <p:sp>
          <p:nvSpPr>
            <p:cNvPr id="82952" name="Text Box 8"/>
            <p:cNvSpPr txBox="1">
              <a:spLocks noChangeArrowheads="1"/>
            </p:cNvSpPr>
            <p:nvPr/>
          </p:nvSpPr>
          <p:spPr bwMode="auto">
            <a:xfrm>
              <a:off x="720" y="912"/>
              <a:ext cx="240" cy="250"/>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FF3300"/>
                  </a:solidFill>
                  <a:latin typeface="Times New Roman" pitchFamily="18" charset="0"/>
                </a:rPr>
                <a:t>－</a:t>
              </a:r>
            </a:p>
          </p:txBody>
        </p:sp>
        <p:sp>
          <p:nvSpPr>
            <p:cNvPr id="82953" name="Text Box 9"/>
            <p:cNvSpPr txBox="1">
              <a:spLocks noChangeArrowheads="1"/>
            </p:cNvSpPr>
            <p:nvPr/>
          </p:nvSpPr>
          <p:spPr bwMode="auto">
            <a:xfrm>
              <a:off x="528" y="1008"/>
              <a:ext cx="336" cy="250"/>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FF3300"/>
                  </a:solidFill>
                  <a:latin typeface="Times New Roman" pitchFamily="18" charset="0"/>
                </a:rPr>
                <a:t>＋</a:t>
              </a:r>
            </a:p>
          </p:txBody>
        </p:sp>
        <p:sp>
          <p:nvSpPr>
            <p:cNvPr id="82954" name="Text Box 10"/>
            <p:cNvSpPr txBox="1">
              <a:spLocks noChangeArrowheads="1"/>
            </p:cNvSpPr>
            <p:nvPr/>
          </p:nvSpPr>
          <p:spPr bwMode="auto">
            <a:xfrm>
              <a:off x="528" y="1680"/>
              <a:ext cx="240" cy="250"/>
            </a:xfrm>
            <a:prstGeom prst="rect">
              <a:avLst/>
            </a:prstGeom>
            <a:noFill/>
            <a:ln w="9525">
              <a:noFill/>
              <a:miter lim="800000"/>
              <a:headEnd/>
              <a:tailEnd/>
            </a:ln>
            <a:effectLst/>
          </p:spPr>
          <p:txBody>
            <a:bodyPr>
              <a:spAutoFit/>
            </a:bodyPr>
            <a:lstStyle/>
            <a:p>
              <a:pPr>
                <a:spcBef>
                  <a:spcPct val="50000"/>
                </a:spcBef>
              </a:pPr>
              <a:r>
                <a:rPr kumimoji="1" lang="zh-CN" altLang="en-US" sz="2000" b="1">
                  <a:solidFill>
                    <a:srgbClr val="FF3300"/>
                  </a:solidFill>
                  <a:latin typeface="Times New Roman" pitchFamily="18" charset="0"/>
                </a:rPr>
                <a:t>－</a:t>
              </a:r>
            </a:p>
          </p:txBody>
        </p:sp>
      </p:grpSp>
      <p:sp>
        <p:nvSpPr>
          <p:cNvPr id="82955" name="Freeform 11"/>
          <p:cNvSpPr>
            <a:spLocks/>
          </p:cNvSpPr>
          <p:nvPr/>
        </p:nvSpPr>
        <p:spPr bwMode="auto">
          <a:xfrm>
            <a:off x="1438275" y="2026692"/>
            <a:ext cx="2222500" cy="1079500"/>
          </a:xfrm>
          <a:custGeom>
            <a:avLst/>
            <a:gdLst/>
            <a:ahLst/>
            <a:cxnLst>
              <a:cxn ang="0">
                <a:pos x="720" y="40"/>
              </a:cxn>
              <a:cxn ang="0">
                <a:pos x="1296" y="88"/>
              </a:cxn>
              <a:cxn ang="0">
                <a:pos x="1296" y="568"/>
              </a:cxn>
              <a:cxn ang="0">
                <a:pos x="672" y="664"/>
              </a:cxn>
              <a:cxn ang="0">
                <a:pos x="0" y="664"/>
              </a:cxn>
            </a:cxnLst>
            <a:rect l="0" t="0" r="r" b="b"/>
            <a:pathLst>
              <a:path w="1400" h="680">
                <a:moveTo>
                  <a:pt x="720" y="40"/>
                </a:moveTo>
                <a:cubicBezTo>
                  <a:pt x="960" y="20"/>
                  <a:pt x="1200" y="0"/>
                  <a:pt x="1296" y="88"/>
                </a:cubicBezTo>
                <a:cubicBezTo>
                  <a:pt x="1392" y="176"/>
                  <a:pt x="1400" y="472"/>
                  <a:pt x="1296" y="568"/>
                </a:cubicBezTo>
                <a:cubicBezTo>
                  <a:pt x="1192" y="664"/>
                  <a:pt x="888" y="648"/>
                  <a:pt x="672" y="664"/>
                </a:cubicBezTo>
                <a:cubicBezTo>
                  <a:pt x="456" y="680"/>
                  <a:pt x="112" y="664"/>
                  <a:pt x="0" y="664"/>
                </a:cubicBezTo>
              </a:path>
            </a:pathLst>
          </a:custGeom>
          <a:noFill/>
          <a:ln w="28575" cmpd="sng">
            <a:solidFill>
              <a:srgbClr val="FF3300"/>
            </a:solidFill>
            <a:round/>
            <a:headEnd type="none" w="med" len="med"/>
            <a:tailEnd type="triangle" w="med" len="med"/>
          </a:ln>
          <a:effectLst/>
        </p:spPr>
        <p:txBody>
          <a:bodyPr/>
          <a:lstStyle/>
          <a:p>
            <a:endParaRPr lang="zh-CN" altLang="en-US"/>
          </a:p>
        </p:txBody>
      </p:sp>
      <p:pic>
        <p:nvPicPr>
          <p:cNvPr id="82956" name="Picture 12"/>
          <p:cNvPicPr>
            <a:picLocks noGrp="1" noChangeAspect="1" noChangeArrowheads="1"/>
          </p:cNvPicPr>
          <p:nvPr>
            <p:ph idx="1"/>
          </p:nvPr>
        </p:nvPicPr>
        <p:blipFill>
          <a:blip r:embed="rId5" cstate="print"/>
          <a:srcRect/>
          <a:stretch>
            <a:fillRect/>
          </a:stretch>
        </p:blipFill>
        <p:spPr>
          <a:xfrm>
            <a:off x="2339975" y="4437112"/>
            <a:ext cx="4402138" cy="1524000"/>
          </a:xfrm>
          <a:noFill/>
          <a:ln/>
        </p:spPr>
      </p:pic>
      <p:grpSp>
        <p:nvGrpSpPr>
          <p:cNvPr id="3" name="Group 13"/>
          <p:cNvGrpSpPr>
            <a:grpSpLocks/>
          </p:cNvGrpSpPr>
          <p:nvPr/>
        </p:nvGrpSpPr>
        <p:grpSpPr bwMode="auto">
          <a:xfrm>
            <a:off x="2339975" y="2064792"/>
            <a:ext cx="215900" cy="144462"/>
            <a:chOff x="1519" y="1162"/>
            <a:chExt cx="136" cy="91"/>
          </a:xfrm>
        </p:grpSpPr>
        <p:sp>
          <p:nvSpPr>
            <p:cNvPr id="82958" name="Line 14"/>
            <p:cNvSpPr>
              <a:spLocks noChangeShapeType="1"/>
            </p:cNvSpPr>
            <p:nvPr/>
          </p:nvSpPr>
          <p:spPr bwMode="auto">
            <a:xfrm>
              <a:off x="1519" y="1162"/>
              <a:ext cx="136" cy="91"/>
            </a:xfrm>
            <a:prstGeom prst="line">
              <a:avLst/>
            </a:prstGeom>
            <a:noFill/>
            <a:ln w="28575">
              <a:solidFill>
                <a:srgbClr val="FF0000"/>
              </a:solidFill>
              <a:round/>
              <a:headEnd/>
              <a:tailEnd/>
            </a:ln>
            <a:effectLst/>
          </p:spPr>
          <p:txBody>
            <a:bodyPr/>
            <a:lstStyle/>
            <a:p>
              <a:endParaRPr lang="zh-CN" altLang="en-US"/>
            </a:p>
          </p:txBody>
        </p:sp>
        <p:sp>
          <p:nvSpPr>
            <p:cNvPr id="82959" name="Line 15"/>
            <p:cNvSpPr>
              <a:spLocks noChangeShapeType="1"/>
            </p:cNvSpPr>
            <p:nvPr/>
          </p:nvSpPr>
          <p:spPr bwMode="auto">
            <a:xfrm flipV="1">
              <a:off x="1519" y="1162"/>
              <a:ext cx="136" cy="91"/>
            </a:xfrm>
            <a:prstGeom prst="line">
              <a:avLst/>
            </a:prstGeom>
            <a:noFill/>
            <a:ln w="28575">
              <a:solidFill>
                <a:srgbClr val="FF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2955"/>
                                        </p:tgtEl>
                                        <p:attrNameLst>
                                          <p:attrName>style.visibility</p:attrName>
                                        </p:attrNameLst>
                                      </p:cBhvr>
                                      <p:to>
                                        <p:strVal val="visible"/>
                                      </p:to>
                                    </p:set>
                                    <p:animEffect transition="in" filter="wipe(up)">
                                      <p:cBhvr>
                                        <p:cTn id="16" dur="500"/>
                                        <p:tgtEl>
                                          <p:spTgt spid="8295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2948"/>
                                        </p:tgtEl>
                                        <p:attrNameLst>
                                          <p:attrName>style.visibility</p:attrName>
                                        </p:attrNameLst>
                                      </p:cBhvr>
                                      <p:to>
                                        <p:strVal val="visible"/>
                                      </p:to>
                                    </p:set>
                                    <p:animEffect transition="in" filter="wipe(left)">
                                      <p:cBhvr>
                                        <p:cTn id="21" dur="500"/>
                                        <p:tgtEl>
                                          <p:spTgt spid="829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2949">
                                            <p:txEl>
                                              <p:pRg st="0" end="0"/>
                                            </p:txEl>
                                          </p:spTgt>
                                        </p:tgtEl>
                                        <p:attrNameLst>
                                          <p:attrName>style.visibility</p:attrName>
                                        </p:attrNameLst>
                                      </p:cBhvr>
                                      <p:to>
                                        <p:strVal val="visible"/>
                                      </p:to>
                                    </p:set>
                                    <p:animEffect transition="in" filter="wipe(left)">
                                      <p:cBhvr>
                                        <p:cTn id="26" dur="500"/>
                                        <p:tgtEl>
                                          <p:spTgt spid="8294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2956"/>
                                        </p:tgtEl>
                                        <p:attrNameLst>
                                          <p:attrName>style.visibility</p:attrName>
                                        </p:attrNameLst>
                                      </p:cBhvr>
                                      <p:to>
                                        <p:strVal val="visible"/>
                                      </p:to>
                                    </p:set>
                                    <p:animEffect transition="in" filter="wipe(left)">
                                      <p:cBhvr>
                                        <p:cTn id="31" dur="500"/>
                                        <p:tgtEl>
                                          <p:spTgt spid="82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p:bldP spid="82949" grpId="0" build="p" autoUpdateAnimBg="0"/>
      <p:bldP spid="8295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95288" y="1125538"/>
            <a:ext cx="1954212" cy="509587"/>
          </a:xfrm>
        </p:spPr>
        <p:txBody>
          <a:bodyPr/>
          <a:lstStyle/>
          <a:p>
            <a:pPr algn="l"/>
            <a:r>
              <a:rPr lang="zh-CN" altLang="en-US" sz="3600">
                <a:ea typeface="华文行楷" pitchFamily="2" charset="-122"/>
              </a:rPr>
              <a:t>讨论</a:t>
            </a:r>
          </a:p>
        </p:txBody>
      </p:sp>
      <p:sp>
        <p:nvSpPr>
          <p:cNvPr id="91140" name="Text Box 4"/>
          <p:cNvSpPr txBox="1">
            <a:spLocks noChangeArrowheads="1"/>
          </p:cNvSpPr>
          <p:nvPr/>
        </p:nvSpPr>
        <p:spPr bwMode="auto">
          <a:xfrm>
            <a:off x="1258888" y="1916113"/>
            <a:ext cx="6626225" cy="3865289"/>
          </a:xfrm>
          <a:prstGeom prst="rect">
            <a:avLst/>
          </a:prstGeom>
          <a:noFill/>
          <a:ln w="9525">
            <a:noFill/>
            <a:miter lim="800000"/>
            <a:headEnd/>
            <a:tailEnd/>
          </a:ln>
          <a:effectLst/>
        </p:spPr>
        <p:txBody>
          <a:bodyPr>
            <a:spAutoFit/>
          </a:bodyPr>
          <a:lstStyle/>
          <a:p>
            <a:pPr marL="342900" indent="-342900">
              <a:lnSpc>
                <a:spcPct val="130000"/>
              </a:lnSpc>
              <a:spcBef>
                <a:spcPts val="0"/>
              </a:spcBef>
            </a:pPr>
            <a:r>
              <a:rPr lang="en-US" altLang="zh-CN" sz="2400" b="1" dirty="0">
                <a:latin typeface="宋体" charset="-122"/>
              </a:rPr>
              <a:t>1. </a:t>
            </a:r>
            <a:r>
              <a:rPr lang="zh-CN" altLang="en-US" sz="2400" b="1" dirty="0">
                <a:latin typeface="宋体" charset="-122"/>
              </a:rPr>
              <a:t>什么样的电子设备适于用开关型稳压电源作能源？</a:t>
            </a:r>
          </a:p>
          <a:p>
            <a:pPr marL="342900" indent="-342900">
              <a:lnSpc>
                <a:spcPct val="130000"/>
              </a:lnSpc>
              <a:spcBef>
                <a:spcPts val="0"/>
              </a:spcBef>
            </a:pPr>
            <a:r>
              <a:rPr lang="en-US" altLang="zh-CN" sz="2400" b="1" dirty="0">
                <a:latin typeface="宋体" charset="-122"/>
              </a:rPr>
              <a:t>2. </a:t>
            </a:r>
            <a:r>
              <a:rPr lang="zh-CN" altLang="en-US" sz="2400" b="1" dirty="0">
                <a:latin typeface="宋体" charset="-122"/>
              </a:rPr>
              <a:t>在开关型稳压电源中，调整管的开关信号频率高些好还是低些好？为什么？</a:t>
            </a:r>
          </a:p>
          <a:p>
            <a:pPr marL="342900" indent="-342900">
              <a:lnSpc>
                <a:spcPct val="130000"/>
              </a:lnSpc>
              <a:spcBef>
                <a:spcPts val="0"/>
              </a:spcBef>
            </a:pPr>
            <a:r>
              <a:rPr lang="en-US" altLang="zh-CN" sz="2400" b="1" dirty="0">
                <a:latin typeface="宋体" charset="-122"/>
              </a:rPr>
              <a:t>3. </a:t>
            </a:r>
            <a:r>
              <a:rPr lang="zh-CN" altLang="en-US" sz="2400" b="1" dirty="0">
                <a:latin typeface="宋体" charset="-122"/>
              </a:rPr>
              <a:t>在开关型稳压电源中是否可不用电源变压器而直接进行整流？为什么？</a:t>
            </a:r>
          </a:p>
          <a:p>
            <a:pPr marL="342900" indent="-342900">
              <a:lnSpc>
                <a:spcPct val="130000"/>
              </a:lnSpc>
              <a:spcBef>
                <a:spcPts val="0"/>
              </a:spcBef>
            </a:pPr>
            <a:r>
              <a:rPr lang="en-US" altLang="zh-CN" sz="2400" b="1" dirty="0">
                <a:latin typeface="宋体" charset="-122"/>
              </a:rPr>
              <a:t>4. </a:t>
            </a:r>
            <a:r>
              <a:rPr lang="zh-CN" altLang="en-US" sz="2400" b="1" dirty="0">
                <a:latin typeface="宋体" charset="-122"/>
              </a:rPr>
              <a:t>如何使开关型稳压电路输出电压有较小的调节范围？</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1115616" y="1916832"/>
            <a:ext cx="5759450" cy="863600"/>
          </a:xfrm>
        </p:spPr>
        <p:txBody>
          <a:bodyPr/>
          <a:lstStyle/>
          <a:p>
            <a:pPr>
              <a:lnSpc>
                <a:spcPct val="80000"/>
              </a:lnSpc>
            </a:pPr>
            <a:r>
              <a:rPr lang="en-US" altLang="zh-CN" sz="4000" b="1" dirty="0" smtClean="0">
                <a:latin typeface="华文行楷" pitchFamily="2" charset="-122"/>
                <a:ea typeface="华文行楷" pitchFamily="2" charset="-122"/>
                <a:cs typeface="Times New Roman" pitchFamily="18" charset="0"/>
              </a:rPr>
              <a:t>§9.2</a:t>
            </a:r>
            <a:r>
              <a:rPr lang="en-US" altLang="zh-CN" sz="4000" dirty="0" smtClean="0">
                <a:latin typeface="华文行楷" pitchFamily="2" charset="-122"/>
                <a:ea typeface="华文行楷" pitchFamily="2" charset="-122"/>
                <a:cs typeface="Times New Roman" pitchFamily="18" charset="0"/>
              </a:rPr>
              <a:t>  </a:t>
            </a:r>
            <a:r>
              <a:rPr lang="zh-CN" altLang="en-US" sz="4000" dirty="0">
                <a:latin typeface="华文行楷" pitchFamily="2" charset="-122"/>
                <a:ea typeface="华文行楷" pitchFamily="2" charset="-122"/>
                <a:cs typeface="Times New Roman" pitchFamily="18" charset="0"/>
              </a:rPr>
              <a:t>单相整流电路</a:t>
            </a:r>
          </a:p>
        </p:txBody>
      </p:sp>
      <p:sp>
        <p:nvSpPr>
          <p:cNvPr id="88068" name="Text Box 4">
            <a:hlinkClick r:id="rId3" action="ppaction://hlinksldjump"/>
          </p:cNvPr>
          <p:cNvSpPr txBox="1">
            <a:spLocks noChangeArrowheads="1"/>
          </p:cNvSpPr>
          <p:nvPr/>
        </p:nvSpPr>
        <p:spPr bwMode="auto">
          <a:xfrm>
            <a:off x="2339975" y="3213100"/>
            <a:ext cx="5111750" cy="519113"/>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一、</a:t>
            </a:r>
            <a:r>
              <a:rPr kumimoji="1" lang="zh-CN" altLang="en-US" sz="2800" b="1">
                <a:ea typeface="华文楷体" pitchFamily="2" charset="-122"/>
              </a:rPr>
              <a:t>对整流电路要研究的问题</a:t>
            </a:r>
          </a:p>
        </p:txBody>
      </p:sp>
      <p:sp>
        <p:nvSpPr>
          <p:cNvPr id="88070" name="Text Box 6">
            <a:hlinkClick r:id="rId4" action="ppaction://hlinksldjump"/>
          </p:cNvPr>
          <p:cNvSpPr txBox="1">
            <a:spLocks noChangeArrowheads="1"/>
          </p:cNvSpPr>
          <p:nvPr/>
        </p:nvSpPr>
        <p:spPr bwMode="auto">
          <a:xfrm>
            <a:off x="2339975" y="3933825"/>
            <a:ext cx="4103688" cy="519113"/>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二、单相桥式整流电路</a:t>
            </a:r>
          </a:p>
        </p:txBody>
      </p:sp>
      <p:sp>
        <p:nvSpPr>
          <p:cNvPr id="88071" name="Text Box 7">
            <a:hlinkClick r:id="rId5" action="ppaction://hlinksldjump"/>
          </p:cNvPr>
          <p:cNvSpPr txBox="1">
            <a:spLocks noChangeArrowheads="1"/>
          </p:cNvSpPr>
          <p:nvPr/>
        </p:nvSpPr>
        <p:spPr bwMode="auto">
          <a:xfrm>
            <a:off x="2339975" y="4652963"/>
            <a:ext cx="4103688" cy="519112"/>
          </a:xfrm>
          <a:prstGeom prst="rect">
            <a:avLst/>
          </a:prstGeom>
          <a:noFill/>
          <a:ln w="9525">
            <a:noFill/>
            <a:miter lim="800000"/>
            <a:headEnd/>
            <a:tailEnd/>
          </a:ln>
          <a:effectLst/>
        </p:spPr>
        <p:txBody>
          <a:bodyPr>
            <a:spAutoFit/>
          </a:bodyPr>
          <a:lstStyle/>
          <a:p>
            <a:pPr>
              <a:spcBef>
                <a:spcPct val="50000"/>
              </a:spcBef>
            </a:pPr>
            <a:r>
              <a:rPr kumimoji="1" lang="zh-CN" altLang="en-US" sz="2800" b="1">
                <a:latin typeface="Times New Roman" pitchFamily="18" charset="0"/>
                <a:ea typeface="华文楷体" pitchFamily="2" charset="-122"/>
              </a:rPr>
              <a:t>三、单相桥式整流电路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79388" y="908050"/>
            <a:ext cx="7345362" cy="457200"/>
          </a:xfrm>
          <a:noFill/>
        </p:spPr>
        <p:txBody>
          <a:bodyPr/>
          <a:lstStyle/>
          <a:p>
            <a:pPr algn="l"/>
            <a:r>
              <a:rPr lang="zh-CN" altLang="en-US" sz="3200">
                <a:ea typeface="华文行楷" pitchFamily="2" charset="-122"/>
              </a:rPr>
              <a:t>一、</a:t>
            </a:r>
            <a:r>
              <a:rPr kumimoji="1" lang="zh-CN" altLang="en-US" sz="3200">
                <a:solidFill>
                  <a:schemeClr val="tx1"/>
                </a:solidFill>
                <a:ea typeface="华文行楷" pitchFamily="2" charset="-122"/>
              </a:rPr>
              <a:t>对整流电路要研究的问题</a:t>
            </a:r>
            <a:endParaRPr lang="zh-CN" altLang="en-US" sz="3200">
              <a:ea typeface="华文行楷" pitchFamily="2" charset="-122"/>
            </a:endParaRPr>
          </a:p>
        </p:txBody>
      </p:sp>
      <p:sp>
        <p:nvSpPr>
          <p:cNvPr id="22531" name="Text Box 3"/>
          <p:cNvSpPr txBox="1">
            <a:spLocks noChangeArrowheads="1"/>
          </p:cNvSpPr>
          <p:nvPr/>
        </p:nvSpPr>
        <p:spPr bwMode="auto">
          <a:xfrm>
            <a:off x="539750" y="1341438"/>
            <a:ext cx="8353425" cy="2305050"/>
          </a:xfrm>
          <a:prstGeom prst="rect">
            <a:avLst/>
          </a:prstGeom>
          <a:noFill/>
          <a:ln w="9525">
            <a:noFill/>
            <a:miter lim="800000"/>
            <a:headEnd/>
            <a:tailEnd/>
          </a:ln>
          <a:effectLst/>
        </p:spPr>
        <p:txBody>
          <a:bodyPr>
            <a:spAutoFit/>
          </a:bodyPr>
          <a:lstStyle/>
          <a:p>
            <a:pPr>
              <a:lnSpc>
                <a:spcPct val="110000"/>
              </a:lnSpc>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电路的工作原理</a:t>
            </a:r>
            <a:r>
              <a:rPr kumimoji="1" lang="zh-CN" altLang="en-US" sz="2400" b="1">
                <a:latin typeface="Times New Roman" pitchFamily="18" charset="0"/>
              </a:rPr>
              <a:t>：即二极管工作状态、电路波形的分析</a:t>
            </a:r>
          </a:p>
          <a:p>
            <a:pPr>
              <a:lnSpc>
                <a:spcPct val="110000"/>
              </a:lnSpc>
            </a:pPr>
            <a:r>
              <a:rPr kumimoji="1" lang="en-US" altLang="zh-CN" sz="2800">
                <a:latin typeface="华文行楷" pitchFamily="2" charset="-122"/>
                <a:ea typeface="华文行楷" pitchFamily="2" charset="-122"/>
              </a:rPr>
              <a:t>2.  </a:t>
            </a:r>
            <a:r>
              <a:rPr kumimoji="1" lang="zh-CN" altLang="en-US" sz="2800">
                <a:latin typeface="华文行楷" pitchFamily="2" charset="-122"/>
                <a:ea typeface="华文行楷" pitchFamily="2" charset="-122"/>
              </a:rPr>
              <a:t>输出电压和输出电流平均值</a:t>
            </a:r>
            <a:r>
              <a:rPr kumimoji="1" lang="zh-CN" altLang="en-US" sz="2400" b="1">
                <a:latin typeface="Times New Roman" pitchFamily="18" charset="0"/>
              </a:rPr>
              <a:t>：即输出脉动直流电压和电流平均值的求解方法</a:t>
            </a:r>
          </a:p>
          <a:p>
            <a:pPr>
              <a:lnSpc>
                <a:spcPct val="110000"/>
              </a:lnSpc>
            </a:pPr>
            <a:r>
              <a:rPr kumimoji="1" lang="en-US" altLang="zh-CN" sz="2800">
                <a:latin typeface="华文行楷" pitchFamily="2" charset="-122"/>
                <a:ea typeface="华文行楷" pitchFamily="2" charset="-122"/>
              </a:rPr>
              <a:t>3. </a:t>
            </a:r>
            <a:r>
              <a:rPr kumimoji="1" lang="zh-CN" altLang="en-US" sz="2800">
                <a:latin typeface="华文行楷" pitchFamily="2" charset="-122"/>
                <a:ea typeface="华文行楷" pitchFamily="2" charset="-122"/>
              </a:rPr>
              <a:t>整流二极管的选择</a:t>
            </a:r>
            <a:r>
              <a:rPr kumimoji="1" lang="zh-CN" altLang="en-US" sz="2400" b="1">
                <a:latin typeface="Times New Roman" pitchFamily="18" charset="0"/>
              </a:rPr>
              <a:t>：即二极管承受的最大整流平均电流和最高反向工作电压的分析</a:t>
            </a:r>
          </a:p>
        </p:txBody>
      </p:sp>
      <p:sp>
        <p:nvSpPr>
          <p:cNvPr id="22532" name="Text Box 4"/>
          <p:cNvSpPr txBox="1">
            <a:spLocks noChangeArrowheads="1"/>
          </p:cNvSpPr>
          <p:nvPr/>
        </p:nvSpPr>
        <p:spPr bwMode="auto">
          <a:xfrm>
            <a:off x="250825" y="3646488"/>
            <a:ext cx="9072563" cy="457200"/>
          </a:xfrm>
          <a:prstGeom prst="rect">
            <a:avLst/>
          </a:prstGeom>
          <a:noFill/>
          <a:ln w="9525">
            <a:noFill/>
            <a:miter lim="800000"/>
            <a:headEnd/>
            <a:tailEnd/>
          </a:ln>
          <a:effectLst/>
        </p:spPr>
        <p:txBody>
          <a:bodyPr>
            <a:spAutoFit/>
          </a:bodyPr>
          <a:lstStyle/>
          <a:p>
            <a:pPr>
              <a:spcBef>
                <a:spcPct val="50000"/>
              </a:spcBef>
            </a:pPr>
            <a:r>
              <a:rPr kumimoji="1" lang="zh-CN" altLang="en-US" sz="2400" b="1">
                <a:solidFill>
                  <a:srgbClr val="A50021"/>
                </a:solidFill>
                <a:latin typeface="Times New Roman" pitchFamily="18" charset="0"/>
              </a:rPr>
              <a:t>为分析问题简单起见，设二极管为理想二极管，变压器内阻为</a:t>
            </a:r>
            <a:r>
              <a:rPr kumimoji="1" lang="en-US" altLang="zh-CN" sz="2400" b="1">
                <a:solidFill>
                  <a:srgbClr val="A50021"/>
                </a:solidFill>
                <a:latin typeface="Times New Roman" pitchFamily="18" charset="0"/>
              </a:rPr>
              <a:t>0</a:t>
            </a:r>
            <a:r>
              <a:rPr kumimoji="1" lang="zh-CN" altLang="en-US" sz="2400" b="1">
                <a:solidFill>
                  <a:srgbClr val="A50021"/>
                </a:solidFill>
                <a:latin typeface="Times New Roman" pitchFamily="18" charset="0"/>
              </a:rPr>
              <a:t>。</a:t>
            </a:r>
          </a:p>
        </p:txBody>
      </p:sp>
      <p:sp>
        <p:nvSpPr>
          <p:cNvPr id="22533" name="Text Box 5"/>
          <p:cNvSpPr txBox="1">
            <a:spLocks noChangeArrowheads="1"/>
          </p:cNvSpPr>
          <p:nvPr/>
        </p:nvSpPr>
        <p:spPr bwMode="auto">
          <a:xfrm>
            <a:off x="250825" y="4149725"/>
            <a:ext cx="4264025" cy="457200"/>
          </a:xfrm>
          <a:prstGeom prst="rect">
            <a:avLst/>
          </a:prstGeom>
          <a:noFill/>
          <a:ln w="9525">
            <a:noFill/>
            <a:miter lim="800000"/>
            <a:headEnd/>
            <a:tailEnd/>
          </a:ln>
          <a:effectLst/>
        </p:spPr>
        <p:txBody>
          <a:bodyPr>
            <a:spAutoFit/>
          </a:bodyPr>
          <a:lstStyle/>
          <a:p>
            <a:pPr>
              <a:spcBef>
                <a:spcPct val="50000"/>
              </a:spcBef>
            </a:pPr>
            <a:r>
              <a:rPr kumimoji="1" lang="zh-CN" altLang="en-US" sz="2400" b="1">
                <a:latin typeface="Times New Roman" pitchFamily="18" charset="0"/>
              </a:rPr>
              <a:t>整流二极管的伏安特性：</a:t>
            </a:r>
          </a:p>
        </p:txBody>
      </p:sp>
      <p:pic>
        <p:nvPicPr>
          <p:cNvPr id="22534" name="Picture 6" descr="Dz010110"/>
          <p:cNvPicPr>
            <a:picLocks noChangeAspect="1" noChangeArrowheads="1"/>
          </p:cNvPicPr>
          <p:nvPr/>
        </p:nvPicPr>
        <p:blipFill>
          <a:blip r:embed="rId2"/>
          <a:srcRect l="14706" b="9911"/>
          <a:stretch>
            <a:fillRect/>
          </a:stretch>
        </p:blipFill>
        <p:spPr bwMode="auto">
          <a:xfrm>
            <a:off x="4572000" y="4149725"/>
            <a:ext cx="2819400" cy="2430463"/>
          </a:xfrm>
          <a:prstGeom prst="rect">
            <a:avLst/>
          </a:prstGeom>
          <a:noFill/>
        </p:spPr>
      </p:pic>
      <p:grpSp>
        <p:nvGrpSpPr>
          <p:cNvPr id="2" name="Group 7"/>
          <p:cNvGrpSpPr>
            <a:grpSpLocks/>
          </p:cNvGrpSpPr>
          <p:nvPr/>
        </p:nvGrpSpPr>
        <p:grpSpPr bwMode="auto">
          <a:xfrm>
            <a:off x="4837113" y="4454525"/>
            <a:ext cx="1219200" cy="1766888"/>
            <a:chOff x="2951" y="2496"/>
            <a:chExt cx="768" cy="1113"/>
          </a:xfrm>
        </p:grpSpPr>
        <p:sp>
          <p:nvSpPr>
            <p:cNvPr id="22536" name="Line 8"/>
            <p:cNvSpPr>
              <a:spLocks noChangeShapeType="1"/>
            </p:cNvSpPr>
            <p:nvPr/>
          </p:nvSpPr>
          <p:spPr bwMode="auto">
            <a:xfrm>
              <a:off x="2951" y="3609"/>
              <a:ext cx="768" cy="0"/>
            </a:xfrm>
            <a:prstGeom prst="line">
              <a:avLst/>
            </a:prstGeom>
            <a:noFill/>
            <a:ln w="28575">
              <a:solidFill>
                <a:srgbClr val="FF0000"/>
              </a:solidFill>
              <a:round/>
              <a:headEnd/>
              <a:tailEnd/>
            </a:ln>
            <a:effectLst/>
          </p:spPr>
          <p:txBody>
            <a:bodyPr/>
            <a:lstStyle/>
            <a:p>
              <a:endParaRPr lang="zh-CN" altLang="en-US"/>
            </a:p>
          </p:txBody>
        </p:sp>
        <p:sp>
          <p:nvSpPr>
            <p:cNvPr id="22537" name="Line 9"/>
            <p:cNvSpPr>
              <a:spLocks noChangeShapeType="1"/>
            </p:cNvSpPr>
            <p:nvPr/>
          </p:nvSpPr>
          <p:spPr bwMode="auto">
            <a:xfrm flipV="1">
              <a:off x="3717" y="2496"/>
              <a:ext cx="0" cy="1104"/>
            </a:xfrm>
            <a:prstGeom prst="line">
              <a:avLst/>
            </a:prstGeom>
            <a:noFill/>
            <a:ln w="28575">
              <a:solidFill>
                <a:srgbClr val="FF0000"/>
              </a:solidFill>
              <a:round/>
              <a:headEnd/>
              <a:tailEnd/>
            </a:ln>
            <a:effectLst/>
          </p:spPr>
          <p:txBody>
            <a:bodyPr/>
            <a:lstStyle/>
            <a:p>
              <a:endParaRPr lang="zh-CN" altLang="en-US"/>
            </a:p>
          </p:txBody>
        </p:sp>
      </p:grpSp>
      <p:grpSp>
        <p:nvGrpSpPr>
          <p:cNvPr id="3" name="Group 10"/>
          <p:cNvGrpSpPr>
            <a:grpSpLocks/>
          </p:cNvGrpSpPr>
          <p:nvPr/>
        </p:nvGrpSpPr>
        <p:grpSpPr bwMode="auto">
          <a:xfrm>
            <a:off x="3716338" y="4132263"/>
            <a:ext cx="5046662" cy="931862"/>
            <a:chOff x="2245" y="2341"/>
            <a:chExt cx="3179" cy="587"/>
          </a:xfrm>
        </p:grpSpPr>
        <p:sp>
          <p:nvSpPr>
            <p:cNvPr id="22539" name="AutoShape 11"/>
            <p:cNvSpPr>
              <a:spLocks/>
            </p:cNvSpPr>
            <p:nvPr/>
          </p:nvSpPr>
          <p:spPr bwMode="auto">
            <a:xfrm>
              <a:off x="4601" y="2655"/>
              <a:ext cx="823" cy="273"/>
            </a:xfrm>
            <a:prstGeom prst="borderCallout1">
              <a:avLst>
                <a:gd name="adj1" fmla="val 26375"/>
                <a:gd name="adj2" fmla="val -5833"/>
                <a:gd name="adj3" fmla="val 153481"/>
                <a:gd name="adj4" fmla="val -47995"/>
              </a:avLst>
            </a:prstGeom>
            <a:solidFill>
              <a:srgbClr val="66FFFF"/>
            </a:solidFill>
            <a:ln w="19050">
              <a:solidFill>
                <a:srgbClr val="FF0000"/>
              </a:solidFill>
              <a:miter lim="800000"/>
              <a:headEnd/>
              <a:tailEnd/>
            </a:ln>
            <a:effectLst/>
          </p:spPr>
          <p:txBody>
            <a:bodyPr/>
            <a:lstStyle/>
            <a:p>
              <a:pPr algn="ctr"/>
              <a:r>
                <a:rPr kumimoji="1" lang="zh-CN" altLang="en-US" sz="2000" b="1">
                  <a:latin typeface="Times New Roman" pitchFamily="18" charset="0"/>
                </a:rPr>
                <a:t>实际特性</a:t>
              </a:r>
            </a:p>
          </p:txBody>
        </p:sp>
        <p:sp>
          <p:nvSpPr>
            <p:cNvPr id="22540" name="AutoShape 12"/>
            <p:cNvSpPr>
              <a:spLocks/>
            </p:cNvSpPr>
            <p:nvPr/>
          </p:nvSpPr>
          <p:spPr bwMode="auto">
            <a:xfrm>
              <a:off x="2245" y="2341"/>
              <a:ext cx="1074" cy="269"/>
            </a:xfrm>
            <a:prstGeom prst="borderCallout1">
              <a:avLst>
                <a:gd name="adj1" fmla="val 26764"/>
                <a:gd name="adj2" fmla="val 104468"/>
                <a:gd name="adj3" fmla="val 159481"/>
                <a:gd name="adj4" fmla="val 131097"/>
              </a:avLst>
            </a:prstGeom>
            <a:solidFill>
              <a:srgbClr val="66FFFF"/>
            </a:solidFill>
            <a:ln w="19050">
              <a:solidFill>
                <a:srgbClr val="FF0000"/>
              </a:solidFill>
              <a:miter lim="800000"/>
              <a:headEnd/>
              <a:tailEnd/>
            </a:ln>
            <a:effectLst/>
          </p:spPr>
          <p:txBody>
            <a:bodyPr/>
            <a:lstStyle/>
            <a:p>
              <a:pPr algn="ctr"/>
              <a:r>
                <a:rPr kumimoji="1" lang="zh-CN" altLang="en-US" sz="2000" b="1">
                  <a:latin typeface="Times New Roman" pitchFamily="18" charset="0"/>
                </a:rPr>
                <a:t>理想化特性</a:t>
              </a:r>
            </a:p>
          </p:txBody>
        </p:sp>
      </p:grpSp>
      <p:sp>
        <p:nvSpPr>
          <p:cNvPr id="22541" name="Text Box 13"/>
          <p:cNvSpPr txBox="1">
            <a:spLocks noChangeArrowheads="1"/>
          </p:cNvSpPr>
          <p:nvPr/>
        </p:nvSpPr>
        <p:spPr bwMode="auto">
          <a:xfrm>
            <a:off x="395536" y="4652963"/>
            <a:ext cx="3600202" cy="1569660"/>
          </a:xfrm>
          <a:prstGeom prst="rect">
            <a:avLst/>
          </a:prstGeom>
          <a:noFill/>
          <a:ln w="9525">
            <a:noFill/>
            <a:miter lim="800000"/>
            <a:headEnd/>
            <a:tailEnd/>
          </a:ln>
          <a:effectLst/>
        </p:spPr>
        <p:txBody>
          <a:bodyPr wrap="square">
            <a:spAutoFit/>
          </a:bodyPr>
          <a:lstStyle/>
          <a:p>
            <a:pPr>
              <a:spcBef>
                <a:spcPct val="50000"/>
              </a:spcBef>
            </a:pPr>
            <a:r>
              <a:rPr kumimoji="1" lang="en-US" altLang="zh-CN" sz="2400" b="1" dirty="0">
                <a:latin typeface="Times New Roman" pitchFamily="18" charset="0"/>
              </a:rPr>
              <a:t>  </a:t>
            </a:r>
            <a:r>
              <a:rPr kumimoji="1" lang="en-US" altLang="zh-CN" sz="2400" b="1" dirty="0" smtClean="0">
                <a:latin typeface="Times New Roman" pitchFamily="18" charset="0"/>
              </a:rPr>
              <a:t>      </a:t>
            </a:r>
            <a:r>
              <a:rPr kumimoji="1" lang="zh-CN" altLang="en-US" sz="2400" b="1" dirty="0" smtClean="0">
                <a:latin typeface="Times New Roman" pitchFamily="18" charset="0"/>
              </a:rPr>
              <a:t>理想</a:t>
            </a:r>
            <a:r>
              <a:rPr kumimoji="1" lang="zh-CN" altLang="en-US" sz="2400" b="1" dirty="0">
                <a:latin typeface="Times New Roman" pitchFamily="18" charset="0"/>
              </a:rPr>
              <a:t>二极管的正向导通电压为</a:t>
            </a:r>
            <a:r>
              <a:rPr kumimoji="1" lang="en-US" altLang="zh-CN" sz="2400" b="1" dirty="0">
                <a:latin typeface="Times New Roman" pitchFamily="18" charset="0"/>
              </a:rPr>
              <a:t>0</a:t>
            </a:r>
            <a:r>
              <a:rPr kumimoji="1" lang="zh-CN" altLang="en-US" sz="2400" b="1" dirty="0">
                <a:latin typeface="Times New Roman" pitchFamily="18" charset="0"/>
              </a:rPr>
              <a:t>，即正向电阻为</a:t>
            </a:r>
            <a:r>
              <a:rPr kumimoji="1" lang="en-US" altLang="zh-CN" sz="2400" b="1" dirty="0">
                <a:latin typeface="Times New Roman" pitchFamily="18" charset="0"/>
              </a:rPr>
              <a:t>0</a:t>
            </a:r>
            <a:r>
              <a:rPr kumimoji="1" lang="zh-CN" altLang="en-US" sz="2400" b="1" dirty="0">
                <a:latin typeface="Times New Roman" pitchFamily="18" charset="0"/>
              </a:rPr>
              <a:t>；反向电流为</a:t>
            </a:r>
            <a:r>
              <a:rPr kumimoji="1" lang="en-US" altLang="zh-CN" sz="2400" b="1" dirty="0">
                <a:latin typeface="Times New Roman" pitchFamily="18" charset="0"/>
              </a:rPr>
              <a:t>0</a:t>
            </a:r>
            <a:r>
              <a:rPr kumimoji="1" lang="zh-CN" altLang="en-US" sz="2400" b="1" dirty="0">
                <a:latin typeface="Times New Roman" pitchFamily="18" charset="0"/>
              </a:rPr>
              <a:t>，即反向电阻为无穷大。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wipe(left)">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wipe(left)">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2">
                                            <p:txEl>
                                              <p:pRg st="0" end="0"/>
                                            </p:txEl>
                                          </p:spTgt>
                                        </p:tgtEl>
                                        <p:attrNameLst>
                                          <p:attrName>style.visibility</p:attrName>
                                        </p:attrNameLst>
                                      </p:cBhvr>
                                      <p:to>
                                        <p:strVal val="visible"/>
                                      </p:to>
                                    </p:set>
                                    <p:animEffect transition="in" filter="wipe(left)">
                                      <p:cBhvr>
                                        <p:cTn id="22" dur="500"/>
                                        <p:tgtEl>
                                          <p:spTgt spid="2253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33">
                                            <p:txEl>
                                              <p:pRg st="0" end="0"/>
                                            </p:txEl>
                                          </p:spTgt>
                                        </p:tgtEl>
                                        <p:attrNameLst>
                                          <p:attrName>style.visibility</p:attrName>
                                        </p:attrNameLst>
                                      </p:cBhvr>
                                      <p:to>
                                        <p:strVal val="visible"/>
                                      </p:to>
                                    </p:set>
                                    <p:animEffect transition="in" filter="wipe(left)">
                                      <p:cBhvr>
                                        <p:cTn id="27" dur="500"/>
                                        <p:tgtEl>
                                          <p:spTgt spid="2253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2534"/>
                                        </p:tgtEl>
                                        <p:attrNameLst>
                                          <p:attrName>style.visibility</p:attrName>
                                        </p:attrNameLst>
                                      </p:cBhvr>
                                      <p:to>
                                        <p:strVal val="visible"/>
                                      </p:to>
                                    </p:set>
                                    <p:animEffect transition="in" filter="dissolve">
                                      <p:cBhvr>
                                        <p:cTn id="32" dur="500"/>
                                        <p:tgtEl>
                                          <p:spTgt spid="225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541">
                                            <p:txEl>
                                              <p:pRg st="0" end="0"/>
                                            </p:txEl>
                                          </p:spTgt>
                                        </p:tgtEl>
                                        <p:attrNameLst>
                                          <p:attrName>style.visibility</p:attrName>
                                        </p:attrNameLst>
                                      </p:cBhvr>
                                      <p:to>
                                        <p:strVal val="visible"/>
                                      </p:to>
                                    </p:set>
                                    <p:animEffect transition="in" filter="wipe(left)">
                                      <p:cBhvr>
                                        <p:cTn id="46" dur="500"/>
                                        <p:tgtEl>
                                          <p:spTgt spid="225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P spid="22532" grpId="0" build="p" autoUpdateAnimBg="0"/>
      <p:bldP spid="22533" grpId="0" build="p" autoUpdateAnimBg="0"/>
      <p:bldP spid="2254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23850" y="908050"/>
            <a:ext cx="4186238" cy="457200"/>
          </a:xfrm>
          <a:noFill/>
        </p:spPr>
        <p:txBody>
          <a:bodyPr/>
          <a:lstStyle/>
          <a:p>
            <a:pPr algn="l"/>
            <a:r>
              <a:rPr lang="zh-CN" altLang="en-US" sz="2800">
                <a:solidFill>
                  <a:schemeClr val="tx1"/>
                </a:solidFill>
                <a:latin typeface="华文行楷" pitchFamily="2" charset="-122"/>
                <a:ea typeface="华文行楷" pitchFamily="2" charset="-122"/>
              </a:rPr>
              <a:t>二、单相半波整流电路</a:t>
            </a:r>
            <a:endParaRPr lang="zh-CN" altLang="en-US" sz="2800">
              <a:latin typeface="华文行楷" pitchFamily="2" charset="-122"/>
              <a:ea typeface="华文行楷" pitchFamily="2" charset="-122"/>
            </a:endParaRPr>
          </a:p>
        </p:txBody>
      </p:sp>
      <p:sp>
        <p:nvSpPr>
          <p:cNvPr id="23555" name="Text Box 3"/>
          <p:cNvSpPr txBox="1">
            <a:spLocks noChangeArrowheads="1"/>
          </p:cNvSpPr>
          <p:nvPr/>
        </p:nvSpPr>
        <p:spPr bwMode="auto">
          <a:xfrm>
            <a:off x="685800" y="1447800"/>
            <a:ext cx="4343400" cy="582613"/>
          </a:xfrm>
          <a:prstGeom prst="rect">
            <a:avLst/>
          </a:prstGeom>
          <a:noFill/>
          <a:ln w="9525">
            <a:noFill/>
            <a:miter lim="800000"/>
            <a:headEnd/>
            <a:tailEnd/>
          </a:ln>
          <a:effectLst/>
        </p:spPr>
        <p:txBody>
          <a:bodyPr>
            <a:spAutoFit/>
          </a:bodyPr>
          <a:lstStyle/>
          <a:p>
            <a:pPr>
              <a:lnSpc>
                <a:spcPct val="115000"/>
              </a:lnSpc>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工作原理</a:t>
            </a:r>
          </a:p>
        </p:txBody>
      </p:sp>
      <p:graphicFrame>
        <p:nvGraphicFramePr>
          <p:cNvPr id="23556" name="Object 4"/>
          <p:cNvGraphicFramePr>
            <a:graphicFrameLocks noChangeAspect="1"/>
          </p:cNvGraphicFramePr>
          <p:nvPr/>
        </p:nvGraphicFramePr>
        <p:xfrm>
          <a:off x="838200" y="2286000"/>
          <a:ext cx="3581400" cy="1928813"/>
        </p:xfrm>
        <a:graphic>
          <a:graphicData uri="http://schemas.openxmlformats.org/presentationml/2006/ole">
            <mc:AlternateContent xmlns:mc="http://schemas.openxmlformats.org/markup-compatibility/2006">
              <mc:Choice xmlns:v="urn:schemas-microsoft-com:vml" Requires="v">
                <p:oleObj spid="_x0000_s156710" name="Photo Editor 照片" r:id="rId3" imgW="10895238" imgH="5866667" progId="MSPhotoEd.3">
                  <p:embed/>
                </p:oleObj>
              </mc:Choice>
              <mc:Fallback>
                <p:oleObj name="Photo Editor 照片" r:id="rId3" imgW="10895238" imgH="5866667" progId="MSPhotoEd.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86000"/>
                        <a:ext cx="3581400" cy="192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Text Box 5"/>
          <p:cNvSpPr txBox="1">
            <a:spLocks noChangeArrowheads="1"/>
          </p:cNvSpPr>
          <p:nvPr/>
        </p:nvSpPr>
        <p:spPr bwMode="auto">
          <a:xfrm>
            <a:off x="914400" y="4800600"/>
            <a:ext cx="7315200" cy="530225"/>
          </a:xfrm>
          <a:prstGeom prst="rect">
            <a:avLst/>
          </a:prstGeom>
          <a:noFill/>
          <a:ln w="9525">
            <a:noFill/>
            <a:miter lim="800000"/>
            <a:headEnd/>
            <a:tailEnd/>
          </a:ln>
          <a:effectLst/>
        </p:spPr>
        <p:txBody>
          <a:bodyPr>
            <a:spAutoFit/>
          </a:bodyPr>
          <a:lstStyle/>
          <a:p>
            <a:pPr>
              <a:lnSpc>
                <a:spcPct val="120000"/>
              </a:lnSpc>
            </a:pPr>
            <a:r>
              <a:rPr kumimoji="1" lang="en-US" altLang="zh-CN" sz="2400" b="1" i="1">
                <a:latin typeface="Times New Roman" pitchFamily="18" charset="0"/>
              </a:rPr>
              <a:t>u</a:t>
            </a:r>
            <a:r>
              <a:rPr kumimoji="1" lang="en-US" altLang="zh-CN" sz="2400" b="1" baseline="-25000">
                <a:latin typeface="Times New Roman" pitchFamily="18" charset="0"/>
              </a:rPr>
              <a:t>2</a:t>
            </a:r>
            <a:r>
              <a:rPr kumimoji="1" lang="zh-CN" altLang="zh-CN" sz="2400" b="1">
                <a:latin typeface="Times New Roman" pitchFamily="18" charset="0"/>
              </a:rPr>
              <a:t>的正半周，</a:t>
            </a:r>
            <a:r>
              <a:rPr kumimoji="1" lang="en-US" altLang="zh-CN" sz="2400" b="1">
                <a:latin typeface="Times New Roman" pitchFamily="18" charset="0"/>
              </a:rPr>
              <a:t>D</a:t>
            </a:r>
            <a:r>
              <a:rPr kumimoji="1" lang="zh-CN" altLang="zh-CN" sz="2400" b="1">
                <a:latin typeface="Times New Roman" pitchFamily="18" charset="0"/>
              </a:rPr>
              <a:t>导通， </a:t>
            </a:r>
            <a:r>
              <a:rPr kumimoji="1" lang="en-US" altLang="zh-CN" sz="2400" b="1">
                <a:latin typeface="Times New Roman" pitchFamily="18" charset="0"/>
              </a:rPr>
              <a:t>A→D→</a:t>
            </a:r>
            <a:r>
              <a:rPr kumimoji="1" lang="en-US" altLang="zh-CN" sz="2400" b="1" i="1">
                <a:latin typeface="Times New Roman" pitchFamily="18" charset="0"/>
              </a:rPr>
              <a:t>R</a:t>
            </a:r>
            <a:r>
              <a:rPr kumimoji="1" lang="en-US" altLang="zh-CN" sz="2400" b="1" baseline="-25000">
                <a:latin typeface="Times New Roman" pitchFamily="18" charset="0"/>
              </a:rPr>
              <a:t>L</a:t>
            </a:r>
            <a:r>
              <a:rPr kumimoji="1" lang="en-US" altLang="zh-CN" sz="2400" b="1">
                <a:latin typeface="Times New Roman" pitchFamily="18" charset="0"/>
              </a:rPr>
              <a:t>→B</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2</a:t>
            </a:r>
            <a:r>
              <a:rPr kumimoji="1" lang="en-US" altLang="zh-CN" sz="2400" b="1">
                <a:latin typeface="Times New Roman" pitchFamily="18" charset="0"/>
              </a:rPr>
              <a:t> </a:t>
            </a:r>
            <a:r>
              <a:rPr kumimoji="1" lang="zh-CN" altLang="en-US" sz="2400" b="1">
                <a:latin typeface="Times New Roman" pitchFamily="18" charset="0"/>
              </a:rPr>
              <a:t>。 </a:t>
            </a:r>
          </a:p>
        </p:txBody>
      </p:sp>
      <p:graphicFrame>
        <p:nvGraphicFramePr>
          <p:cNvPr id="23558" name="Object 6"/>
          <p:cNvGraphicFramePr>
            <a:graphicFrameLocks noChangeAspect="1"/>
          </p:cNvGraphicFramePr>
          <p:nvPr/>
        </p:nvGraphicFramePr>
        <p:xfrm>
          <a:off x="4859338" y="1484313"/>
          <a:ext cx="3276600" cy="3225800"/>
        </p:xfrm>
        <a:graphic>
          <a:graphicData uri="http://schemas.openxmlformats.org/presentationml/2006/ole">
            <mc:AlternateContent xmlns:mc="http://schemas.openxmlformats.org/markup-compatibility/2006">
              <mc:Choice xmlns:v="urn:schemas-microsoft-com:vml" Requires="v">
                <p:oleObj spid="_x0000_s156711" name="Photo Editor 照片" r:id="rId5" imgW="12174649" imgH="11984123" progId="MSPhotoEd.3">
                  <p:embed/>
                </p:oleObj>
              </mc:Choice>
              <mc:Fallback>
                <p:oleObj name="Photo Editor 照片" r:id="rId5" imgW="12174649" imgH="11984123" progId="MSPhotoEd.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1484313"/>
                        <a:ext cx="3276600" cy="322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a:grpSpLocks/>
          </p:cNvGrpSpPr>
          <p:nvPr/>
        </p:nvGrpSpPr>
        <p:grpSpPr bwMode="auto">
          <a:xfrm>
            <a:off x="2209800" y="2209800"/>
            <a:ext cx="228600" cy="2081213"/>
            <a:chOff x="1392" y="1296"/>
            <a:chExt cx="144" cy="1311"/>
          </a:xfrm>
        </p:grpSpPr>
        <p:graphicFrame>
          <p:nvGraphicFramePr>
            <p:cNvPr id="23560" name="Object 8"/>
            <p:cNvGraphicFramePr>
              <a:graphicFrameLocks noChangeAspect="1"/>
            </p:cNvGraphicFramePr>
            <p:nvPr/>
          </p:nvGraphicFramePr>
          <p:xfrm>
            <a:off x="1392" y="1296"/>
            <a:ext cx="144" cy="144"/>
          </p:xfrm>
          <a:graphic>
            <a:graphicData uri="http://schemas.openxmlformats.org/presentationml/2006/ole">
              <mc:AlternateContent xmlns:mc="http://schemas.openxmlformats.org/markup-compatibility/2006">
                <mc:Choice xmlns:v="urn:schemas-microsoft-com:vml" Requires="v">
                  <p:oleObj spid="_x0000_s156712" name="Equation" r:id="rId7" imgW="139680" imgH="139680" progId="Equation.3">
                    <p:embed/>
                  </p:oleObj>
                </mc:Choice>
                <mc:Fallback>
                  <p:oleObj name="Equation" r:id="rId7" imgW="139680" imgH="139680"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1296"/>
                          <a:ext cx="144" cy="144"/>
                        </a:xfrm>
                        <a:prstGeom prst="rect">
                          <a:avLst/>
                        </a:prstGeom>
                        <a:solidFill>
                          <a:srgbClr val="FF0000"/>
                        </a:solidFill>
                      </p:spPr>
                    </p:pic>
                  </p:oleObj>
                </mc:Fallback>
              </mc:AlternateContent>
            </a:graphicData>
          </a:graphic>
        </p:graphicFrame>
        <p:graphicFrame>
          <p:nvGraphicFramePr>
            <p:cNvPr id="23561" name="Object 9"/>
            <p:cNvGraphicFramePr>
              <a:graphicFrameLocks noChangeAspect="1"/>
            </p:cNvGraphicFramePr>
            <p:nvPr/>
          </p:nvGraphicFramePr>
          <p:xfrm>
            <a:off x="1398" y="2528"/>
            <a:ext cx="131" cy="79"/>
          </p:xfrm>
          <a:graphic>
            <a:graphicData uri="http://schemas.openxmlformats.org/presentationml/2006/ole">
              <mc:AlternateContent xmlns:mc="http://schemas.openxmlformats.org/markup-compatibility/2006">
                <mc:Choice xmlns:v="urn:schemas-microsoft-com:vml" Requires="v">
                  <p:oleObj spid="_x0000_s156713" name="Equation" r:id="rId9" imgW="126720" imgH="75960" progId="Equation.3">
                    <p:embed/>
                  </p:oleObj>
                </mc:Choice>
                <mc:Fallback>
                  <p:oleObj name="Equation" r:id="rId9" imgW="126720" imgH="75960" progId="Equation.3">
                    <p:embed/>
                    <p:pic>
                      <p:nvPicPr>
                        <p:cNvPr id="0" name="Picture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8" y="2528"/>
                          <a:ext cx="131" cy="79"/>
                        </a:xfrm>
                        <a:prstGeom prst="rect">
                          <a:avLst/>
                        </a:prstGeom>
                        <a:solidFill>
                          <a:srgbClr val="FF0000"/>
                        </a:solidFill>
                      </p:spPr>
                    </p:pic>
                  </p:oleObj>
                </mc:Fallback>
              </mc:AlternateContent>
            </a:graphicData>
          </a:graphic>
        </p:graphicFrame>
      </p:grpSp>
      <p:grpSp>
        <p:nvGrpSpPr>
          <p:cNvPr id="3" name="Group 10"/>
          <p:cNvGrpSpPr>
            <a:grpSpLocks/>
          </p:cNvGrpSpPr>
          <p:nvPr/>
        </p:nvGrpSpPr>
        <p:grpSpPr bwMode="auto">
          <a:xfrm>
            <a:off x="2362200" y="2743200"/>
            <a:ext cx="228600" cy="1143000"/>
            <a:chOff x="1488" y="1632"/>
            <a:chExt cx="144" cy="720"/>
          </a:xfrm>
        </p:grpSpPr>
        <p:graphicFrame>
          <p:nvGraphicFramePr>
            <p:cNvPr id="23563" name="Object 11"/>
            <p:cNvGraphicFramePr>
              <a:graphicFrameLocks noChangeAspect="1"/>
            </p:cNvGraphicFramePr>
            <p:nvPr/>
          </p:nvGraphicFramePr>
          <p:xfrm>
            <a:off x="1488" y="2208"/>
            <a:ext cx="144" cy="144"/>
          </p:xfrm>
          <a:graphic>
            <a:graphicData uri="http://schemas.openxmlformats.org/presentationml/2006/ole">
              <mc:AlternateContent xmlns:mc="http://schemas.openxmlformats.org/markup-compatibility/2006">
                <mc:Choice xmlns:v="urn:schemas-microsoft-com:vml" Requires="v">
                  <p:oleObj spid="_x0000_s156714" name="Equation" r:id="rId11" imgW="139680" imgH="139680" progId="Equation.3">
                    <p:embed/>
                  </p:oleObj>
                </mc:Choice>
                <mc:Fallback>
                  <p:oleObj name="Equation" r:id="rId11" imgW="139680" imgH="13968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8" y="2208"/>
                          <a:ext cx="144" cy="144"/>
                        </a:xfrm>
                        <a:prstGeom prst="rect">
                          <a:avLst/>
                        </a:prstGeom>
                        <a:solidFill>
                          <a:schemeClr val="accent1"/>
                        </a:solidFill>
                      </p:spPr>
                    </p:pic>
                  </p:oleObj>
                </mc:Fallback>
              </mc:AlternateContent>
            </a:graphicData>
          </a:graphic>
        </p:graphicFrame>
        <p:graphicFrame>
          <p:nvGraphicFramePr>
            <p:cNvPr id="23564" name="Object 12"/>
            <p:cNvGraphicFramePr>
              <a:graphicFrameLocks noChangeAspect="1"/>
            </p:cNvGraphicFramePr>
            <p:nvPr/>
          </p:nvGraphicFramePr>
          <p:xfrm>
            <a:off x="1488" y="1632"/>
            <a:ext cx="131" cy="79"/>
          </p:xfrm>
          <a:graphic>
            <a:graphicData uri="http://schemas.openxmlformats.org/presentationml/2006/ole">
              <mc:AlternateContent xmlns:mc="http://schemas.openxmlformats.org/markup-compatibility/2006">
                <mc:Choice xmlns:v="urn:schemas-microsoft-com:vml" Requires="v">
                  <p:oleObj spid="_x0000_s156715" name="Equation" r:id="rId13" imgW="126720" imgH="75960" progId="Equation.3">
                    <p:embed/>
                  </p:oleObj>
                </mc:Choice>
                <mc:Fallback>
                  <p:oleObj name="Equation" r:id="rId13" imgW="126720" imgH="7596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8" y="1632"/>
                          <a:ext cx="131" cy="79"/>
                        </a:xfrm>
                        <a:prstGeom prst="rect">
                          <a:avLst/>
                        </a:prstGeom>
                        <a:solidFill>
                          <a:schemeClr val="accent1"/>
                        </a:solidFill>
                      </p:spPr>
                    </p:pic>
                  </p:oleObj>
                </mc:Fallback>
              </mc:AlternateContent>
            </a:graphicData>
          </a:graphic>
        </p:graphicFrame>
      </p:grpSp>
      <p:grpSp>
        <p:nvGrpSpPr>
          <p:cNvPr id="4" name="Group 13"/>
          <p:cNvGrpSpPr>
            <a:grpSpLocks/>
          </p:cNvGrpSpPr>
          <p:nvPr/>
        </p:nvGrpSpPr>
        <p:grpSpPr bwMode="auto">
          <a:xfrm>
            <a:off x="2743200" y="2057400"/>
            <a:ext cx="838200" cy="457200"/>
            <a:chOff x="1728" y="1200"/>
            <a:chExt cx="528" cy="288"/>
          </a:xfrm>
        </p:grpSpPr>
        <p:graphicFrame>
          <p:nvGraphicFramePr>
            <p:cNvPr id="23566" name="Object 14"/>
            <p:cNvGraphicFramePr>
              <a:graphicFrameLocks noChangeAspect="1"/>
            </p:cNvGraphicFramePr>
            <p:nvPr/>
          </p:nvGraphicFramePr>
          <p:xfrm>
            <a:off x="1728" y="1392"/>
            <a:ext cx="131" cy="79"/>
          </p:xfrm>
          <a:graphic>
            <a:graphicData uri="http://schemas.openxmlformats.org/presentationml/2006/ole">
              <mc:AlternateContent xmlns:mc="http://schemas.openxmlformats.org/markup-compatibility/2006">
                <mc:Choice xmlns:v="urn:schemas-microsoft-com:vml" Requires="v">
                  <p:oleObj spid="_x0000_s156716" name="Equation" r:id="rId14" imgW="126720" imgH="75960" progId="Equation.3">
                    <p:embed/>
                  </p:oleObj>
                </mc:Choice>
                <mc:Fallback>
                  <p:oleObj name="Equation" r:id="rId14" imgW="126720" imgH="7596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28" y="1392"/>
                          <a:ext cx="131" cy="79"/>
                        </a:xfrm>
                        <a:prstGeom prst="rect">
                          <a:avLst/>
                        </a:prstGeom>
                        <a:solidFill>
                          <a:schemeClr val="accent1"/>
                        </a:solidFill>
                      </p:spPr>
                    </p:pic>
                  </p:oleObj>
                </mc:Fallback>
              </mc:AlternateContent>
            </a:graphicData>
          </a:graphic>
        </p:graphicFrame>
        <p:graphicFrame>
          <p:nvGraphicFramePr>
            <p:cNvPr id="23567" name="Object 15"/>
            <p:cNvGraphicFramePr>
              <a:graphicFrameLocks noChangeAspect="1"/>
            </p:cNvGraphicFramePr>
            <p:nvPr/>
          </p:nvGraphicFramePr>
          <p:xfrm>
            <a:off x="2112" y="1344"/>
            <a:ext cx="144" cy="144"/>
          </p:xfrm>
          <a:graphic>
            <a:graphicData uri="http://schemas.openxmlformats.org/presentationml/2006/ole">
              <mc:AlternateContent xmlns:mc="http://schemas.openxmlformats.org/markup-compatibility/2006">
                <mc:Choice xmlns:v="urn:schemas-microsoft-com:vml" Requires="v">
                  <p:oleObj spid="_x0000_s156717" name="Equation" r:id="rId15" imgW="139680" imgH="139680" progId="Equation.3">
                    <p:embed/>
                  </p:oleObj>
                </mc:Choice>
                <mc:Fallback>
                  <p:oleObj name="Equation" r:id="rId15" imgW="139680" imgH="139680" progId="Equation.3">
                    <p:embed/>
                    <p:pic>
                      <p:nvPicPr>
                        <p:cNvPr id="0"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1344"/>
                          <a:ext cx="144" cy="144"/>
                        </a:xfrm>
                        <a:prstGeom prst="rect">
                          <a:avLst/>
                        </a:prstGeom>
                        <a:solidFill>
                          <a:schemeClr val="accent1"/>
                        </a:solidFill>
                      </p:spPr>
                    </p:pic>
                  </p:oleObj>
                </mc:Fallback>
              </mc:AlternateContent>
            </a:graphicData>
          </a:graphic>
        </p:graphicFrame>
        <p:graphicFrame>
          <p:nvGraphicFramePr>
            <p:cNvPr id="23568" name="Object 16"/>
            <p:cNvGraphicFramePr>
              <a:graphicFrameLocks noChangeAspect="1"/>
            </p:cNvGraphicFramePr>
            <p:nvPr/>
          </p:nvGraphicFramePr>
          <p:xfrm>
            <a:off x="1920" y="1200"/>
            <a:ext cx="162" cy="212"/>
          </p:xfrm>
          <a:graphic>
            <a:graphicData uri="http://schemas.openxmlformats.org/presentationml/2006/ole">
              <mc:AlternateContent xmlns:mc="http://schemas.openxmlformats.org/markup-compatibility/2006">
                <mc:Choice xmlns:v="urn:schemas-microsoft-com:vml" Requires="v">
                  <p:oleObj spid="_x0000_s156718" name="Equation" r:id="rId16" imgW="164880" imgH="215640" progId="Equation.3">
                    <p:embed/>
                  </p:oleObj>
                </mc:Choice>
                <mc:Fallback>
                  <p:oleObj name="Equation" r:id="rId16" imgW="164880" imgH="21564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20" y="1200"/>
                          <a:ext cx="162" cy="212"/>
                        </a:xfrm>
                        <a:prstGeom prst="rect">
                          <a:avLst/>
                        </a:prstGeom>
                        <a:solidFill>
                          <a:schemeClr val="accent1"/>
                        </a:solidFill>
                      </p:spPr>
                    </p:pic>
                  </p:oleObj>
                </mc:Fallback>
              </mc:AlternateContent>
            </a:graphicData>
          </a:graphic>
        </p:graphicFrame>
      </p:grpSp>
      <p:sp>
        <p:nvSpPr>
          <p:cNvPr id="23569" name="Freeform 17"/>
          <p:cNvSpPr>
            <a:spLocks/>
          </p:cNvSpPr>
          <p:nvPr/>
        </p:nvSpPr>
        <p:spPr bwMode="auto">
          <a:xfrm>
            <a:off x="2667000" y="2743200"/>
            <a:ext cx="1066800" cy="1066800"/>
          </a:xfrm>
          <a:custGeom>
            <a:avLst/>
            <a:gdLst/>
            <a:ahLst/>
            <a:cxnLst>
              <a:cxn ang="0">
                <a:pos x="0" y="0"/>
              </a:cxn>
              <a:cxn ang="0">
                <a:pos x="576" y="96"/>
              </a:cxn>
              <a:cxn ang="0">
                <a:pos x="576" y="528"/>
              </a:cxn>
              <a:cxn ang="0">
                <a:pos x="48" y="624"/>
              </a:cxn>
            </a:cxnLst>
            <a:rect l="0" t="0" r="r" b="b"/>
            <a:pathLst>
              <a:path w="672" h="624">
                <a:moveTo>
                  <a:pt x="0" y="0"/>
                </a:moveTo>
                <a:cubicBezTo>
                  <a:pt x="240" y="4"/>
                  <a:pt x="480" y="8"/>
                  <a:pt x="576" y="96"/>
                </a:cubicBezTo>
                <a:cubicBezTo>
                  <a:pt x="672" y="184"/>
                  <a:pt x="664" y="440"/>
                  <a:pt x="576" y="528"/>
                </a:cubicBezTo>
                <a:cubicBezTo>
                  <a:pt x="488" y="616"/>
                  <a:pt x="144" y="608"/>
                  <a:pt x="48" y="624"/>
                </a:cubicBezTo>
              </a:path>
            </a:pathLst>
          </a:custGeom>
          <a:noFill/>
          <a:ln w="28575" cmpd="sng">
            <a:solidFill>
              <a:srgbClr val="FF0000"/>
            </a:solidFill>
            <a:round/>
            <a:headEnd type="none" w="med" len="med"/>
            <a:tailEnd type="triangle" w="med" len="med"/>
          </a:ln>
          <a:effectLst/>
        </p:spPr>
        <p:txBody>
          <a:bodyPr/>
          <a:lstStyle/>
          <a:p>
            <a:endParaRPr lang="zh-CN" altLang="en-US"/>
          </a:p>
        </p:txBody>
      </p:sp>
      <p:sp>
        <p:nvSpPr>
          <p:cNvPr id="23570" name="Text Box 18"/>
          <p:cNvSpPr txBox="1">
            <a:spLocks noChangeArrowheads="1"/>
          </p:cNvSpPr>
          <p:nvPr/>
        </p:nvSpPr>
        <p:spPr bwMode="auto">
          <a:xfrm>
            <a:off x="914400" y="5334000"/>
            <a:ext cx="8001000" cy="457200"/>
          </a:xfrm>
          <a:prstGeom prst="rect">
            <a:avLst/>
          </a:prstGeom>
          <a:noFill/>
          <a:ln w="9525">
            <a:noFill/>
            <a:miter lim="800000"/>
            <a:headEnd/>
            <a:tailEnd/>
          </a:ln>
          <a:effectLst/>
        </p:spPr>
        <p:txBody>
          <a:bodyPr>
            <a:spAutoFit/>
          </a:bodyPr>
          <a:lstStyle/>
          <a:p>
            <a:pPr>
              <a:spcBef>
                <a:spcPct val="50000"/>
              </a:spcBef>
            </a:pPr>
            <a:r>
              <a:rPr kumimoji="1" lang="en-US" altLang="zh-CN" sz="2400" b="1" i="1">
                <a:latin typeface="Times New Roman" pitchFamily="18" charset="0"/>
              </a:rPr>
              <a:t>u</a:t>
            </a:r>
            <a:r>
              <a:rPr kumimoji="1" lang="en-US" altLang="zh-CN" sz="2400" b="1" baseline="-25000">
                <a:latin typeface="Times New Roman" pitchFamily="18" charset="0"/>
              </a:rPr>
              <a:t>2</a:t>
            </a:r>
            <a:r>
              <a:rPr kumimoji="1" lang="zh-CN" altLang="zh-CN" sz="2400" b="1">
                <a:latin typeface="Times New Roman" pitchFamily="18" charset="0"/>
              </a:rPr>
              <a:t>的负半周，</a:t>
            </a:r>
            <a:r>
              <a:rPr kumimoji="1" lang="en-US" altLang="zh-CN" sz="2400" b="1">
                <a:latin typeface="Times New Roman" pitchFamily="18" charset="0"/>
              </a:rPr>
              <a:t>D</a:t>
            </a:r>
            <a:r>
              <a:rPr kumimoji="1" lang="zh-CN" altLang="zh-CN" sz="2400" b="1">
                <a:latin typeface="Times New Roman" pitchFamily="18" charset="0"/>
              </a:rPr>
              <a:t>截止，承受反向电压，为</a:t>
            </a:r>
            <a:r>
              <a:rPr kumimoji="1" lang="en-US" altLang="zh-CN" sz="2400" b="1" i="1">
                <a:latin typeface="Times New Roman" pitchFamily="18" charset="0"/>
              </a:rPr>
              <a:t>u</a:t>
            </a:r>
            <a:r>
              <a:rPr kumimoji="1" lang="en-US" altLang="zh-CN" sz="2400" b="1" baseline="-25000">
                <a:latin typeface="Times New Roman" pitchFamily="18" charset="0"/>
              </a:rPr>
              <a:t>2</a:t>
            </a:r>
            <a:r>
              <a:rPr kumimoji="1" lang="zh-CN" altLang="en-US" sz="2400" b="1" baseline="-25000">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=0</a:t>
            </a:r>
            <a:r>
              <a:rPr kumimoji="1" lang="zh-CN" altLang="zh-CN" sz="2400" b="1">
                <a:latin typeface="Times New Roman" pitchFamily="18" charset="0"/>
              </a:rPr>
              <a:t>。</a:t>
            </a:r>
            <a:endParaRPr kumimoji="1" lang="zh-CN" altLang="en-US" sz="2400" b="1">
              <a:latin typeface="Times New Roman" pitchFamily="18" charset="0"/>
            </a:endParaRPr>
          </a:p>
        </p:txBody>
      </p:sp>
      <p:grpSp>
        <p:nvGrpSpPr>
          <p:cNvPr id="5" name="Group 19"/>
          <p:cNvGrpSpPr>
            <a:grpSpLocks/>
          </p:cNvGrpSpPr>
          <p:nvPr/>
        </p:nvGrpSpPr>
        <p:grpSpPr bwMode="auto">
          <a:xfrm>
            <a:off x="4495800" y="2492375"/>
            <a:ext cx="257175" cy="1585913"/>
            <a:chOff x="2832" y="1570"/>
            <a:chExt cx="162" cy="999"/>
          </a:xfrm>
        </p:grpSpPr>
        <p:graphicFrame>
          <p:nvGraphicFramePr>
            <p:cNvPr id="23572" name="Object 20"/>
            <p:cNvGraphicFramePr>
              <a:graphicFrameLocks noChangeAspect="1"/>
            </p:cNvGraphicFramePr>
            <p:nvPr/>
          </p:nvGraphicFramePr>
          <p:xfrm>
            <a:off x="2832" y="1968"/>
            <a:ext cx="162" cy="212"/>
          </p:xfrm>
          <a:graphic>
            <a:graphicData uri="http://schemas.openxmlformats.org/presentationml/2006/ole">
              <mc:AlternateContent xmlns:mc="http://schemas.openxmlformats.org/markup-compatibility/2006">
                <mc:Choice xmlns:v="urn:schemas-microsoft-com:vml" Requires="v">
                  <p:oleObj spid="_x0000_s156719" name="Equation" r:id="rId18" imgW="164880" imgH="215640" progId="Equation.3">
                    <p:embed/>
                  </p:oleObj>
                </mc:Choice>
                <mc:Fallback>
                  <p:oleObj name="Equation" r:id="rId18" imgW="164880" imgH="215640" progId="Equation.3">
                    <p:embed/>
                    <p:pic>
                      <p:nvPicPr>
                        <p:cNvPr id="0" name="Picture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32" y="1968"/>
                          <a:ext cx="162" cy="212"/>
                        </a:xfrm>
                        <a:prstGeom prst="rect">
                          <a:avLst/>
                        </a:prstGeom>
                        <a:solidFill>
                          <a:srgbClr val="FF0000"/>
                        </a:solidFill>
                      </p:spPr>
                    </p:pic>
                  </p:oleObj>
                </mc:Fallback>
              </mc:AlternateContent>
            </a:graphicData>
          </a:graphic>
        </p:graphicFrame>
        <p:grpSp>
          <p:nvGrpSpPr>
            <p:cNvPr id="6" name="Group 21"/>
            <p:cNvGrpSpPr>
              <a:grpSpLocks/>
            </p:cNvGrpSpPr>
            <p:nvPr/>
          </p:nvGrpSpPr>
          <p:grpSpPr bwMode="auto">
            <a:xfrm>
              <a:off x="2835" y="1570"/>
              <a:ext cx="136" cy="999"/>
              <a:chOff x="1392" y="1296"/>
              <a:chExt cx="144" cy="1311"/>
            </a:xfrm>
          </p:grpSpPr>
          <p:graphicFrame>
            <p:nvGraphicFramePr>
              <p:cNvPr id="23574" name="Object 22"/>
              <p:cNvGraphicFramePr>
                <a:graphicFrameLocks noChangeAspect="1"/>
              </p:cNvGraphicFramePr>
              <p:nvPr/>
            </p:nvGraphicFramePr>
            <p:xfrm>
              <a:off x="1392" y="1296"/>
              <a:ext cx="144" cy="144"/>
            </p:xfrm>
            <a:graphic>
              <a:graphicData uri="http://schemas.openxmlformats.org/presentationml/2006/ole">
                <mc:AlternateContent xmlns:mc="http://schemas.openxmlformats.org/markup-compatibility/2006">
                  <mc:Choice xmlns:v="urn:schemas-microsoft-com:vml" Requires="v">
                    <p:oleObj spid="_x0000_s156720" name="Equation" r:id="rId19" imgW="139680" imgH="139680" progId="Equation.3">
                      <p:embed/>
                    </p:oleObj>
                  </mc:Choice>
                  <mc:Fallback>
                    <p:oleObj name="Equation" r:id="rId19" imgW="139680" imgH="13968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1296"/>
                            <a:ext cx="144" cy="144"/>
                          </a:xfrm>
                          <a:prstGeom prst="rect">
                            <a:avLst/>
                          </a:prstGeom>
                          <a:solidFill>
                            <a:srgbClr val="FF0000"/>
                          </a:solidFill>
                        </p:spPr>
                      </p:pic>
                    </p:oleObj>
                  </mc:Fallback>
                </mc:AlternateContent>
              </a:graphicData>
            </a:graphic>
          </p:graphicFrame>
          <p:graphicFrame>
            <p:nvGraphicFramePr>
              <p:cNvPr id="23575" name="Object 23"/>
              <p:cNvGraphicFramePr>
                <a:graphicFrameLocks noChangeAspect="1"/>
              </p:cNvGraphicFramePr>
              <p:nvPr/>
            </p:nvGraphicFramePr>
            <p:xfrm>
              <a:off x="1398" y="2528"/>
              <a:ext cx="131" cy="79"/>
            </p:xfrm>
            <a:graphic>
              <a:graphicData uri="http://schemas.openxmlformats.org/presentationml/2006/ole">
                <mc:AlternateContent xmlns:mc="http://schemas.openxmlformats.org/markup-compatibility/2006">
                  <mc:Choice xmlns:v="urn:schemas-microsoft-com:vml" Requires="v">
                    <p:oleObj spid="_x0000_s156721" name="Equation" r:id="rId20" imgW="126720" imgH="75960" progId="Equation.3">
                      <p:embed/>
                    </p:oleObj>
                  </mc:Choice>
                  <mc:Fallback>
                    <p:oleObj name="Equation" r:id="rId20" imgW="126720" imgH="7596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8" y="2528"/>
                            <a:ext cx="131" cy="79"/>
                          </a:xfrm>
                          <a:prstGeom prst="rect">
                            <a:avLst/>
                          </a:prstGeom>
                          <a:solidFill>
                            <a:srgbClr val="FF0000"/>
                          </a:solidFill>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ssolve">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wipe(left)">
                                      <p:cBhvr>
                                        <p:cTn id="12" dur="500"/>
                                        <p:tgtEl>
                                          <p:spTgt spid="2355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3569"/>
                                        </p:tgtEl>
                                        <p:attrNameLst>
                                          <p:attrName>style.visibility</p:attrName>
                                        </p:attrNameLst>
                                      </p:cBhvr>
                                      <p:to>
                                        <p:strVal val="visible"/>
                                      </p:to>
                                    </p:set>
                                    <p:animEffect transition="in" filter="wipe(up)">
                                      <p:cBhvr>
                                        <p:cTn id="21" dur="500"/>
                                        <p:tgtEl>
                                          <p:spTgt spid="2356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up)">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557">
                                            <p:txEl>
                                              <p:pRg st="0" end="0"/>
                                            </p:txEl>
                                          </p:spTgt>
                                        </p:tgtEl>
                                        <p:attrNameLst>
                                          <p:attrName>style.visibility</p:attrName>
                                        </p:attrNameLst>
                                      </p:cBhvr>
                                      <p:to>
                                        <p:strVal val="visible"/>
                                      </p:to>
                                    </p:set>
                                    <p:animEffect transition="in" filter="wipe(left)">
                                      <p:cBhvr>
                                        <p:cTn id="31" dur="500"/>
                                        <p:tgtEl>
                                          <p:spTgt spid="2355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right)">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570">
                                            <p:txEl>
                                              <p:pRg st="0" end="0"/>
                                            </p:txEl>
                                          </p:spTgt>
                                        </p:tgtEl>
                                        <p:attrNameLst>
                                          <p:attrName>style.visibility</p:attrName>
                                        </p:attrNameLst>
                                      </p:cBhvr>
                                      <p:to>
                                        <p:strVal val="visible"/>
                                      </p:to>
                                    </p:set>
                                    <p:animEffect transition="in" filter="wipe(left)">
                                      <p:cBhvr>
                                        <p:cTn id="45" dur="500"/>
                                        <p:tgtEl>
                                          <p:spTgt spid="23570">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558"/>
                                        </p:tgtEl>
                                        <p:attrNameLst>
                                          <p:attrName>style.visibility</p:attrName>
                                        </p:attrNameLst>
                                      </p:cBhvr>
                                      <p:to>
                                        <p:strVal val="visible"/>
                                      </p:to>
                                    </p:set>
                                    <p:animEffect transition="in" filter="wipe(left)">
                                      <p:cBhvr>
                                        <p:cTn id="50"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P spid="23557" grpId="0" build="p" autoUpdateAnimBg="0"/>
      <p:bldP spid="23569" grpId="0" animBg="1"/>
      <p:bldP spid="23570"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23850" y="866800"/>
            <a:ext cx="7073900" cy="762000"/>
          </a:xfrm>
        </p:spPr>
        <p:txBody>
          <a:bodyPr/>
          <a:lstStyle/>
          <a:p>
            <a:pPr algn="l">
              <a:lnSpc>
                <a:spcPct val="120000"/>
              </a:lnSpc>
            </a:pPr>
            <a:r>
              <a:rPr lang="en-US" altLang="zh-CN" sz="2400" b="1" dirty="0">
                <a:solidFill>
                  <a:schemeClr val="tx1"/>
                </a:solidFill>
                <a:latin typeface="华文行楷" pitchFamily="2" charset="-122"/>
                <a:ea typeface="华文行楷" pitchFamily="2" charset="-122"/>
              </a:rPr>
              <a:t>2.</a:t>
            </a:r>
            <a:r>
              <a:rPr lang="en-US" altLang="zh-CN" sz="2400" b="1" dirty="0">
                <a:solidFill>
                  <a:schemeClr val="tx1"/>
                </a:solidFill>
              </a:rPr>
              <a:t> </a:t>
            </a:r>
            <a:r>
              <a:rPr lang="en-US" altLang="zh-CN" sz="2400" b="1" i="1" dirty="0">
                <a:solidFill>
                  <a:schemeClr val="tx1"/>
                </a:solidFill>
                <a:latin typeface="Times New Roman" panose="02020603050405020304" pitchFamily="18" charset="0"/>
                <a:cs typeface="Times New Roman" panose="02020603050405020304" pitchFamily="18" charset="0"/>
              </a:rPr>
              <a:t>U</a:t>
            </a:r>
            <a:r>
              <a:rPr lang="en-US" altLang="zh-CN" sz="2400" b="1" baseline="-25000" dirty="0">
                <a:solidFill>
                  <a:schemeClr val="tx1"/>
                </a:solidFill>
                <a:latin typeface="Times New Roman" panose="02020603050405020304" pitchFamily="18" charset="0"/>
                <a:cs typeface="Times New Roman" panose="02020603050405020304" pitchFamily="18" charset="0"/>
              </a:rPr>
              <a:t>O</a:t>
            </a:r>
            <a:r>
              <a:rPr lang="zh-CN" altLang="en-US" sz="2400" b="1" baseline="-25000" dirty="0">
                <a:solidFill>
                  <a:schemeClr val="tx1"/>
                </a:solidFill>
                <a:latin typeface="Times New Roman" panose="02020603050405020304" pitchFamily="18" charset="0"/>
                <a:cs typeface="Times New Roman" panose="02020603050405020304" pitchFamily="18" charset="0"/>
              </a:rPr>
              <a:t>（</a:t>
            </a:r>
            <a:r>
              <a:rPr lang="en-US" altLang="zh-CN" sz="2400" b="1" baseline="-25000" dirty="0">
                <a:solidFill>
                  <a:schemeClr val="tx1"/>
                </a:solidFill>
                <a:latin typeface="Times New Roman" panose="02020603050405020304" pitchFamily="18" charset="0"/>
                <a:cs typeface="Times New Roman" panose="02020603050405020304" pitchFamily="18" charset="0"/>
              </a:rPr>
              <a:t>AV</a:t>
            </a:r>
            <a:r>
              <a:rPr lang="zh-CN" altLang="en-US" sz="2400" b="1" baseline="-25000" dirty="0">
                <a:solidFill>
                  <a:schemeClr val="tx1"/>
                </a:solidFill>
                <a:latin typeface="Times New Roman" panose="02020603050405020304" pitchFamily="18" charset="0"/>
                <a:cs typeface="Times New Roman" panose="02020603050405020304" pitchFamily="18" charset="0"/>
              </a:rPr>
              <a:t>）</a:t>
            </a:r>
            <a:r>
              <a:rPr lang="zh-CN" altLang="zh-CN" sz="2400" b="1" dirty="0">
                <a:solidFill>
                  <a:schemeClr val="tx1"/>
                </a:solidFill>
                <a:latin typeface="Times New Roman" panose="02020603050405020304" pitchFamily="18" charset="0"/>
                <a:ea typeface="华文行楷" pitchFamily="2" charset="-122"/>
                <a:cs typeface="Times New Roman" panose="02020603050405020304" pitchFamily="18" charset="0"/>
              </a:rPr>
              <a:t>和</a:t>
            </a:r>
            <a:r>
              <a:rPr lang="zh-CN" altLang="zh-CN" sz="2400" b="1" dirty="0">
                <a:solidFill>
                  <a:schemeClr val="tx1"/>
                </a:solidFill>
                <a:latin typeface="Times New Roman" panose="02020603050405020304" pitchFamily="18" charset="0"/>
                <a:cs typeface="Times New Roman" panose="02020603050405020304" pitchFamily="18" charset="0"/>
              </a:rPr>
              <a:t> </a:t>
            </a:r>
            <a:r>
              <a:rPr lang="en-US" altLang="zh-CN" sz="2400" b="1" i="1" dirty="0">
                <a:solidFill>
                  <a:schemeClr val="tx1"/>
                </a:solidFill>
                <a:latin typeface="Times New Roman" panose="02020603050405020304" pitchFamily="18" charset="0"/>
                <a:cs typeface="Times New Roman" panose="02020603050405020304" pitchFamily="18" charset="0"/>
              </a:rPr>
              <a:t>I</a:t>
            </a:r>
            <a:r>
              <a:rPr lang="en-US" altLang="zh-CN" sz="2400" b="1" baseline="-25000" dirty="0">
                <a:solidFill>
                  <a:schemeClr val="tx1"/>
                </a:solidFill>
                <a:latin typeface="Times New Roman" panose="02020603050405020304" pitchFamily="18" charset="0"/>
                <a:cs typeface="Times New Roman" panose="02020603050405020304" pitchFamily="18" charset="0"/>
              </a:rPr>
              <a:t>L</a:t>
            </a:r>
            <a:r>
              <a:rPr lang="zh-CN" altLang="en-US" sz="2400" b="1" baseline="-25000" dirty="0">
                <a:solidFill>
                  <a:schemeClr val="tx1"/>
                </a:solidFill>
                <a:latin typeface="Times New Roman" panose="02020603050405020304" pitchFamily="18" charset="0"/>
                <a:cs typeface="Times New Roman" panose="02020603050405020304" pitchFamily="18" charset="0"/>
              </a:rPr>
              <a:t>（</a:t>
            </a:r>
            <a:r>
              <a:rPr lang="en-US" altLang="zh-CN" sz="2400" b="1" baseline="-25000" dirty="0">
                <a:solidFill>
                  <a:schemeClr val="tx1"/>
                </a:solidFill>
                <a:latin typeface="Times New Roman" panose="02020603050405020304" pitchFamily="18" charset="0"/>
                <a:cs typeface="Times New Roman" panose="02020603050405020304" pitchFamily="18" charset="0"/>
              </a:rPr>
              <a:t>AV</a:t>
            </a:r>
            <a:r>
              <a:rPr lang="zh-CN" altLang="en-US" sz="2400" b="1" baseline="-25000" dirty="0">
                <a:solidFill>
                  <a:schemeClr val="tx1"/>
                </a:solidFill>
                <a:latin typeface="Times New Roman" panose="02020603050405020304" pitchFamily="18" charset="0"/>
                <a:cs typeface="Times New Roman" panose="02020603050405020304" pitchFamily="18" charset="0"/>
              </a:rPr>
              <a:t>）</a:t>
            </a:r>
            <a:r>
              <a:rPr lang="zh-CN" altLang="zh-CN" sz="2400" b="1" dirty="0">
                <a:solidFill>
                  <a:schemeClr val="tx1"/>
                </a:solidFill>
                <a:latin typeface="Times New Roman" panose="02020603050405020304" pitchFamily="18" charset="0"/>
                <a:ea typeface="华文行楷" pitchFamily="2" charset="-122"/>
                <a:cs typeface="Times New Roman" panose="02020603050405020304" pitchFamily="18" charset="0"/>
              </a:rPr>
              <a:t>的估算</a:t>
            </a:r>
            <a:r>
              <a:rPr lang="zh-CN" altLang="en-US" sz="2400" b="1" dirty="0">
                <a:solidFill>
                  <a:schemeClr val="tx1"/>
                </a:solidFill>
                <a:latin typeface="Times New Roman" panose="02020603050405020304" pitchFamily="18" charset="0"/>
                <a:cs typeface="Times New Roman" panose="02020603050405020304" pitchFamily="18" charset="0"/>
              </a:rPr>
              <a:t/>
            </a:r>
            <a:br>
              <a:rPr lang="zh-CN" altLang="en-US" sz="2400" b="1" dirty="0">
                <a:solidFill>
                  <a:schemeClr val="tx1"/>
                </a:solidFill>
                <a:latin typeface="Times New Roman" panose="02020603050405020304" pitchFamily="18" charset="0"/>
                <a:cs typeface="Times New Roman" panose="02020603050405020304" pitchFamily="18" charset="0"/>
              </a:rPr>
            </a:br>
            <a:r>
              <a:rPr lang="zh-CN" altLang="en-US" sz="2400" b="1" dirty="0">
                <a:solidFill>
                  <a:schemeClr val="tx1"/>
                </a:solidFill>
                <a:latin typeface="Times New Roman" panose="02020603050405020304" pitchFamily="18" charset="0"/>
                <a:cs typeface="Times New Roman" panose="02020603050405020304" pitchFamily="18" charset="0"/>
              </a:rPr>
              <a:t>   </a:t>
            </a:r>
            <a:r>
              <a:rPr lang="zh-CN" altLang="zh-CN" sz="2400" b="1" dirty="0">
                <a:solidFill>
                  <a:schemeClr val="tx1"/>
                </a:solidFill>
                <a:latin typeface="Times New Roman" panose="02020603050405020304" pitchFamily="18" charset="0"/>
                <a:cs typeface="Times New Roman" panose="02020603050405020304" pitchFamily="18" charset="0"/>
              </a:rPr>
              <a:t>  已知变压器副边电压有效值为</a:t>
            </a:r>
            <a:r>
              <a:rPr lang="en-US" altLang="zh-CN" sz="2400" b="1" i="1" dirty="0">
                <a:solidFill>
                  <a:schemeClr val="tx1"/>
                </a:solidFill>
                <a:latin typeface="Times New Roman" panose="02020603050405020304" pitchFamily="18" charset="0"/>
                <a:cs typeface="Times New Roman" panose="02020603050405020304" pitchFamily="18" charset="0"/>
              </a:rPr>
              <a:t>U</a:t>
            </a:r>
            <a:r>
              <a:rPr lang="en-US" altLang="zh-CN" sz="2400" b="1" baseline="-25000" dirty="0">
                <a:solidFill>
                  <a:schemeClr val="tx1"/>
                </a:solidFill>
                <a:latin typeface="Times New Roman" panose="02020603050405020304" pitchFamily="18" charset="0"/>
                <a:cs typeface="Times New Roman" panose="02020603050405020304" pitchFamily="18" charset="0"/>
              </a:rPr>
              <a:t>2</a:t>
            </a:r>
          </a:p>
        </p:txBody>
      </p:sp>
      <p:graphicFrame>
        <p:nvGraphicFramePr>
          <p:cNvPr id="24579" name="Object 3"/>
          <p:cNvGraphicFramePr>
            <a:graphicFrameLocks noChangeAspect="1"/>
          </p:cNvGraphicFramePr>
          <p:nvPr/>
        </p:nvGraphicFramePr>
        <p:xfrm>
          <a:off x="711200" y="1611313"/>
          <a:ext cx="2971800" cy="2925762"/>
        </p:xfrm>
        <a:graphic>
          <a:graphicData uri="http://schemas.openxmlformats.org/presentationml/2006/ole">
            <mc:AlternateContent xmlns:mc="http://schemas.openxmlformats.org/markup-compatibility/2006">
              <mc:Choice xmlns:v="urn:schemas-microsoft-com:vml" Requires="v">
                <p:oleObj spid="_x0000_s157719" name="Photo Editor 照片" r:id="rId4" imgW="12174649" imgH="11984123" progId="MSPhotoEd.3">
                  <p:embed/>
                </p:oleObj>
              </mc:Choice>
              <mc:Fallback>
                <p:oleObj name="Photo Editor 照片" r:id="rId4" imgW="12174649" imgH="11984123" progId="MSPhotoEd.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1611313"/>
                        <a:ext cx="2971800" cy="292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0" name="Line 4"/>
          <p:cNvSpPr>
            <a:spLocks noChangeShapeType="1"/>
          </p:cNvSpPr>
          <p:nvPr/>
        </p:nvSpPr>
        <p:spPr bwMode="auto">
          <a:xfrm flipV="1">
            <a:off x="1171575" y="3440113"/>
            <a:ext cx="2209800" cy="0"/>
          </a:xfrm>
          <a:prstGeom prst="line">
            <a:avLst/>
          </a:prstGeom>
          <a:noFill/>
          <a:ln w="28575">
            <a:solidFill>
              <a:srgbClr val="FF0000"/>
            </a:solidFill>
            <a:round/>
            <a:headEnd/>
            <a:tailEnd/>
          </a:ln>
          <a:effectLst/>
        </p:spPr>
        <p:txBody>
          <a:bodyPr wrap="none" anchor="ctr"/>
          <a:lstStyle/>
          <a:p>
            <a:endParaRPr lang="zh-CN" altLang="en-US"/>
          </a:p>
        </p:txBody>
      </p:sp>
      <p:graphicFrame>
        <p:nvGraphicFramePr>
          <p:cNvPr id="24581" name="Object 5"/>
          <p:cNvGraphicFramePr>
            <a:graphicFrameLocks noChangeAspect="1"/>
          </p:cNvGraphicFramePr>
          <p:nvPr>
            <p:extLst>
              <p:ext uri="{D42A27DB-BD31-4B8C-83A1-F6EECF244321}">
                <p14:modId xmlns:p14="http://schemas.microsoft.com/office/powerpoint/2010/main" val="578529948"/>
              </p:ext>
            </p:extLst>
          </p:nvPr>
        </p:nvGraphicFramePr>
        <p:xfrm>
          <a:off x="4140200" y="1556792"/>
          <a:ext cx="4114800" cy="787400"/>
        </p:xfrm>
        <a:graphic>
          <a:graphicData uri="http://schemas.openxmlformats.org/presentationml/2006/ole">
            <mc:AlternateContent xmlns:mc="http://schemas.openxmlformats.org/markup-compatibility/2006">
              <mc:Choice xmlns:v="urn:schemas-microsoft-com:vml" Requires="v">
                <p:oleObj spid="_x0000_s157720" name="Equation" r:id="rId6" imgW="2057400" imgH="393480" progId="Equation.3">
                  <p:embed/>
                </p:oleObj>
              </mc:Choice>
              <mc:Fallback>
                <p:oleObj name="Equation" r:id="rId6" imgW="2057400" imgH="393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1556792"/>
                        <a:ext cx="4114800" cy="787400"/>
                      </a:xfrm>
                      <a:prstGeom prst="rect">
                        <a:avLst/>
                      </a:prstGeom>
                      <a:noFill/>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24582" name="Object 6"/>
          <p:cNvGraphicFramePr>
            <a:graphicFrameLocks noChangeAspect="1"/>
          </p:cNvGraphicFramePr>
          <p:nvPr>
            <p:extLst>
              <p:ext uri="{D42A27DB-BD31-4B8C-83A1-F6EECF244321}">
                <p14:modId xmlns:p14="http://schemas.microsoft.com/office/powerpoint/2010/main" val="3808376248"/>
              </p:ext>
            </p:extLst>
          </p:nvPr>
        </p:nvGraphicFramePr>
        <p:xfrm>
          <a:off x="4140200" y="3245892"/>
          <a:ext cx="2895600" cy="862012"/>
        </p:xfrm>
        <a:graphic>
          <a:graphicData uri="http://schemas.openxmlformats.org/presentationml/2006/ole">
            <mc:AlternateContent xmlns:mc="http://schemas.openxmlformats.org/markup-compatibility/2006">
              <mc:Choice xmlns:v="urn:schemas-microsoft-com:vml" Requires="v">
                <p:oleObj spid="_x0000_s157721" name="公式" r:id="rId8" imgW="1536480" imgH="457200" progId="Equation.3">
                  <p:embed/>
                </p:oleObj>
              </mc:Choice>
              <mc:Fallback>
                <p:oleObj name="公式" r:id="rId8" imgW="1536480" imgH="4572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0200" y="3245892"/>
                        <a:ext cx="2895600" cy="862012"/>
                      </a:xfrm>
                      <a:prstGeom prst="rect">
                        <a:avLst/>
                      </a:prstGeom>
                      <a:solidFill>
                        <a:srgbClr val="66FFFF"/>
                      </a:solidFill>
                      <a:ln w="9525">
                        <a:solidFill>
                          <a:srgbClr val="FF0000"/>
                        </a:solidFill>
                        <a:miter lim="800000"/>
                        <a:headEnd/>
                        <a:tailEnd/>
                      </a:ln>
                    </p:spPr>
                  </p:pic>
                </p:oleObj>
              </mc:Fallback>
            </mc:AlternateContent>
          </a:graphicData>
        </a:graphic>
      </p:graphicFrame>
      <p:graphicFrame>
        <p:nvGraphicFramePr>
          <p:cNvPr id="24583" name="Object 7"/>
          <p:cNvGraphicFramePr>
            <a:graphicFrameLocks noChangeAspect="1"/>
          </p:cNvGraphicFramePr>
          <p:nvPr/>
        </p:nvGraphicFramePr>
        <p:xfrm>
          <a:off x="939800" y="5802313"/>
          <a:ext cx="2895600" cy="846137"/>
        </p:xfrm>
        <a:graphic>
          <a:graphicData uri="http://schemas.openxmlformats.org/presentationml/2006/ole">
            <mc:AlternateContent xmlns:mc="http://schemas.openxmlformats.org/markup-compatibility/2006">
              <mc:Choice xmlns:v="urn:schemas-microsoft-com:vml" Requires="v">
                <p:oleObj spid="_x0000_s157722" name="公式" r:id="rId10" imgW="1473120" imgH="431640" progId="Equation.3">
                  <p:embed/>
                </p:oleObj>
              </mc:Choice>
              <mc:Fallback>
                <p:oleObj name="公式" r:id="rId10" imgW="1473120" imgH="43164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9800" y="5802313"/>
                        <a:ext cx="2895600" cy="846137"/>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24584" name="Object 8"/>
          <p:cNvGraphicFramePr>
            <a:graphicFrameLocks noChangeAspect="1"/>
          </p:cNvGraphicFramePr>
          <p:nvPr/>
        </p:nvGraphicFramePr>
        <p:xfrm>
          <a:off x="939800" y="5192713"/>
          <a:ext cx="1676400" cy="469900"/>
        </p:xfrm>
        <a:graphic>
          <a:graphicData uri="http://schemas.openxmlformats.org/presentationml/2006/ole">
            <mc:AlternateContent xmlns:mc="http://schemas.openxmlformats.org/markup-compatibility/2006">
              <mc:Choice xmlns:v="urn:schemas-microsoft-com:vml" Requires="v">
                <p:oleObj spid="_x0000_s157723" name="公式" r:id="rId12" imgW="901440" imgH="253800" progId="Equation.3">
                  <p:embed/>
                </p:oleObj>
              </mc:Choice>
              <mc:Fallback>
                <p:oleObj name="公式" r:id="rId12" imgW="901440" imgH="253800" progId="Equation.3">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9800" y="5192713"/>
                        <a:ext cx="1676400" cy="469900"/>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CCFFFF"/>
                            </a:solidFill>
                          </a14:hiddenFill>
                        </a:ext>
                      </a:extLst>
                    </p:spPr>
                  </p:pic>
                </p:oleObj>
              </mc:Fallback>
            </mc:AlternateContent>
          </a:graphicData>
        </a:graphic>
      </p:graphicFrame>
      <p:graphicFrame>
        <p:nvGraphicFramePr>
          <p:cNvPr id="24585" name="Object 9"/>
          <p:cNvGraphicFramePr>
            <a:graphicFrameLocks noChangeAspect="1"/>
          </p:cNvGraphicFramePr>
          <p:nvPr>
            <p:extLst>
              <p:ext uri="{D42A27DB-BD31-4B8C-83A1-F6EECF244321}">
                <p14:modId xmlns:p14="http://schemas.microsoft.com/office/powerpoint/2010/main" val="167992992"/>
              </p:ext>
            </p:extLst>
          </p:nvPr>
        </p:nvGraphicFramePr>
        <p:xfrm>
          <a:off x="5081588" y="5157192"/>
          <a:ext cx="2319337" cy="1381125"/>
        </p:xfrm>
        <a:graphic>
          <a:graphicData uri="http://schemas.openxmlformats.org/presentationml/2006/ole">
            <mc:AlternateContent xmlns:mc="http://schemas.openxmlformats.org/markup-compatibility/2006">
              <mc:Choice xmlns:v="urn:schemas-microsoft-com:vml" Requires="v">
                <p:oleObj spid="_x0000_s157724" name="Equation" r:id="rId14" imgW="1193760" imgH="711000" progId="Equation.3">
                  <p:embed/>
                </p:oleObj>
              </mc:Choice>
              <mc:Fallback>
                <p:oleObj name="Equation" r:id="rId14" imgW="1193760" imgH="711000" progId="Equation.3">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81588" y="5157192"/>
                        <a:ext cx="2319337" cy="1381125"/>
                      </a:xfrm>
                      <a:prstGeom prst="rect">
                        <a:avLst/>
                      </a:prstGeom>
                      <a:solidFill>
                        <a:srgbClr val="66FFFF"/>
                      </a:solidFill>
                      <a:ln w="9525">
                        <a:solidFill>
                          <a:srgbClr val="FF0000"/>
                        </a:solidFill>
                        <a:miter lim="800000"/>
                        <a:headEnd/>
                        <a:tailEnd/>
                      </a:ln>
                    </p:spPr>
                  </p:pic>
                </p:oleObj>
              </mc:Fallback>
            </mc:AlternateContent>
          </a:graphicData>
        </a:graphic>
      </p:graphicFrame>
      <p:graphicFrame>
        <p:nvGraphicFramePr>
          <p:cNvPr id="24586" name="Object 10"/>
          <p:cNvGraphicFramePr>
            <a:graphicFrameLocks noChangeAspect="1"/>
          </p:cNvGraphicFramePr>
          <p:nvPr>
            <p:extLst>
              <p:ext uri="{D42A27DB-BD31-4B8C-83A1-F6EECF244321}">
                <p14:modId xmlns:p14="http://schemas.microsoft.com/office/powerpoint/2010/main" val="1280185374"/>
              </p:ext>
            </p:extLst>
          </p:nvPr>
        </p:nvGraphicFramePr>
        <p:xfrm>
          <a:off x="4140200" y="2352129"/>
          <a:ext cx="2819400" cy="800100"/>
        </p:xfrm>
        <a:graphic>
          <a:graphicData uri="http://schemas.openxmlformats.org/presentationml/2006/ole">
            <mc:AlternateContent xmlns:mc="http://schemas.openxmlformats.org/markup-compatibility/2006">
              <mc:Choice xmlns:v="urn:schemas-microsoft-com:vml" Requires="v">
                <p:oleObj spid="_x0000_s157725" name="Equation" r:id="rId16" imgW="1523880" imgH="431640" progId="Equation.3">
                  <p:embed/>
                </p:oleObj>
              </mc:Choice>
              <mc:Fallback>
                <p:oleObj name="Equation" r:id="rId16" imgW="1523880" imgH="431640" progId="Equation.3">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40200" y="2352129"/>
                        <a:ext cx="2819400" cy="800100"/>
                      </a:xfrm>
                      <a:prstGeom prst="rect">
                        <a:avLst/>
                      </a:prstGeom>
                      <a:solidFill>
                        <a:srgbClr val="66FFFF"/>
                      </a:solidFill>
                      <a:ln w="9525">
                        <a:solidFill>
                          <a:srgbClr val="FF0000"/>
                        </a:solidFill>
                        <a:miter lim="800000"/>
                        <a:headEnd/>
                        <a:tailEnd/>
                      </a:ln>
                    </p:spPr>
                  </p:pic>
                </p:oleObj>
              </mc:Fallback>
            </mc:AlternateContent>
          </a:graphicData>
        </a:graphic>
      </p:graphicFrame>
      <p:sp>
        <p:nvSpPr>
          <p:cNvPr id="24587" name="Text Box 11"/>
          <p:cNvSpPr txBox="1">
            <a:spLocks noChangeArrowheads="1"/>
          </p:cNvSpPr>
          <p:nvPr/>
        </p:nvSpPr>
        <p:spPr bwMode="auto">
          <a:xfrm>
            <a:off x="4064000" y="4354513"/>
            <a:ext cx="4648200" cy="1187450"/>
          </a:xfrm>
          <a:prstGeom prst="rect">
            <a:avLst/>
          </a:prstGeom>
          <a:noFill/>
          <a:ln w="9525">
            <a:noFill/>
            <a:miter lim="800000"/>
            <a:headEnd/>
            <a:tailEnd/>
          </a:ln>
          <a:effectLst/>
        </p:spPr>
        <p:txBody>
          <a:bodyPr>
            <a:spAutoFit/>
          </a:bodyPr>
          <a:lstStyle/>
          <a:p>
            <a:pPr>
              <a:spcBef>
                <a:spcPct val="50000"/>
              </a:spcBef>
            </a:pPr>
            <a:r>
              <a:rPr kumimoji="1" lang="en-US" altLang="zh-CN" sz="2400" b="1">
                <a:latin typeface="Times New Roman" pitchFamily="18" charset="0"/>
              </a:rPr>
              <a:t>        </a:t>
            </a:r>
            <a:r>
              <a:rPr kumimoji="1" lang="zh-CN" altLang="en-US" sz="2400" b="1">
                <a:latin typeface="Times New Roman" pitchFamily="18" charset="0"/>
              </a:rPr>
              <a:t>考虑到电网电压波动范围为</a:t>
            </a:r>
            <a:r>
              <a:rPr kumimoji="1" lang="en-US" altLang="zh-CN" sz="2400" b="1">
                <a:latin typeface="Times New Roman" pitchFamily="18" charset="0"/>
              </a:rPr>
              <a:t>±10</a:t>
            </a:r>
            <a:r>
              <a:rPr kumimoji="1" lang="zh-CN" altLang="en-US" sz="2400" b="1">
                <a:latin typeface="Times New Roman" pitchFamily="18" charset="0"/>
              </a:rPr>
              <a:t>％，二极管的极限参数应满足： </a:t>
            </a:r>
          </a:p>
        </p:txBody>
      </p:sp>
      <p:sp>
        <p:nvSpPr>
          <p:cNvPr id="24588" name="Text Box 12"/>
          <p:cNvSpPr txBox="1">
            <a:spLocks noChangeArrowheads="1"/>
          </p:cNvSpPr>
          <p:nvPr/>
        </p:nvSpPr>
        <p:spPr bwMode="auto">
          <a:xfrm>
            <a:off x="635000" y="4659313"/>
            <a:ext cx="3048000" cy="457200"/>
          </a:xfrm>
          <a:prstGeom prst="rect">
            <a:avLst/>
          </a:prstGeom>
          <a:noFill/>
          <a:ln w="9525">
            <a:noFill/>
            <a:miter lim="800000"/>
            <a:headEnd/>
            <a:tailEnd/>
          </a:ln>
          <a:effectLst/>
        </p:spPr>
        <p:txBody>
          <a:bodyPr anchor="ctr">
            <a:spAutoFit/>
          </a:bodyPr>
          <a:lstStyle/>
          <a:p>
            <a:pPr>
              <a:spcBef>
                <a:spcPct val="50000"/>
              </a:spcBef>
            </a:pPr>
            <a:r>
              <a:rPr kumimoji="1" lang="zh-CN" altLang="en-US" sz="2400" b="1">
                <a:latin typeface="Times New Roman" pitchFamily="18" charset="0"/>
              </a:rPr>
              <a:t>（</a:t>
            </a:r>
            <a:r>
              <a:rPr kumimoji="1" lang="en-US" altLang="zh-CN" sz="2400" b="1">
                <a:latin typeface="Times New Roman" pitchFamily="18" charset="0"/>
              </a:rPr>
              <a:t>3</a:t>
            </a:r>
            <a:r>
              <a:rPr kumimoji="1" lang="zh-CN" altLang="en-US" sz="2400" b="1">
                <a:latin typeface="Times New Roman" pitchFamily="18" charset="0"/>
              </a:rPr>
              <a:t>）二极管的选择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left)">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left)">
                                      <p:cBhvr>
                                        <p:cTn id="12" dur="500"/>
                                        <p:tgtEl>
                                          <p:spTgt spid="245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86"/>
                                        </p:tgtEl>
                                        <p:attrNameLst>
                                          <p:attrName>style.visibility</p:attrName>
                                        </p:attrNameLst>
                                      </p:cBhvr>
                                      <p:to>
                                        <p:strVal val="visible"/>
                                      </p:to>
                                    </p:set>
                                    <p:animEffect transition="in" filter="wipe(left)">
                                      <p:cBhvr>
                                        <p:cTn id="17" dur="500"/>
                                        <p:tgtEl>
                                          <p:spTgt spid="245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wipe(left)">
                                      <p:cBhvr>
                                        <p:cTn id="22" dur="500"/>
                                        <p:tgtEl>
                                          <p:spTgt spid="2458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8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5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5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iterate type="lt">
                                    <p:tmPct val="100000"/>
                                  </p:iterate>
                                  <p:childTnLst>
                                    <p:set>
                                      <p:cBhvr>
                                        <p:cTn id="38" dur="1" fill="hold">
                                          <p:stCondLst>
                                            <p:cond delay="0"/>
                                          </p:stCondLst>
                                        </p:cTn>
                                        <p:tgtEl>
                                          <p:spTgt spid="24587">
                                            <p:txEl>
                                              <p:pRg st="0" end="0"/>
                                            </p:txEl>
                                          </p:spTgt>
                                        </p:tgtEl>
                                        <p:attrNameLst>
                                          <p:attrName>style.visibility</p:attrName>
                                        </p:attrNameLst>
                                      </p:cBhvr>
                                      <p:to>
                                        <p:strVal val="visible"/>
                                      </p:to>
                                    </p:set>
                                    <p:animEffect transition="in" filter="wipe(up)">
                                      <p:cBhvr>
                                        <p:cTn id="39" dur="75"/>
                                        <p:tgtEl>
                                          <p:spTgt spid="24587">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4585"/>
                                        </p:tgtEl>
                                        <p:attrNameLst>
                                          <p:attrName>style.visibility</p:attrName>
                                        </p:attrNameLst>
                                      </p:cBhvr>
                                      <p:to>
                                        <p:strVal val="visible"/>
                                      </p:to>
                                    </p:set>
                                    <p:animEffect transition="in" filter="wipe(left)">
                                      <p:cBhvr>
                                        <p:cTn id="44"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587" grpId="0" build="p" autoUpdateAnimBg="0"/>
      <p:bldP spid="2458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50825" y="887760"/>
            <a:ext cx="6996113" cy="381000"/>
          </a:xfrm>
        </p:spPr>
        <p:txBody>
          <a:bodyPr/>
          <a:lstStyle/>
          <a:p>
            <a:pPr algn="l">
              <a:lnSpc>
                <a:spcPct val="115000"/>
              </a:lnSpc>
            </a:pPr>
            <a:r>
              <a:rPr lang="zh-CN" altLang="zh-CN" sz="2800" dirty="0">
                <a:solidFill>
                  <a:schemeClr val="tx1"/>
                </a:solidFill>
                <a:latin typeface="华文行楷" pitchFamily="2" charset="-122"/>
                <a:ea typeface="华文行楷" pitchFamily="2" charset="-122"/>
              </a:rPr>
              <a:t>三、单相桥式整流电路</a:t>
            </a:r>
          </a:p>
        </p:txBody>
      </p:sp>
      <p:graphicFrame>
        <p:nvGraphicFramePr>
          <p:cNvPr id="26627" name="Object 3"/>
          <p:cNvGraphicFramePr>
            <a:graphicFrameLocks noChangeAspect="1"/>
          </p:cNvGraphicFramePr>
          <p:nvPr/>
        </p:nvGraphicFramePr>
        <p:xfrm>
          <a:off x="684213" y="2060575"/>
          <a:ext cx="4572000" cy="1660525"/>
        </p:xfrm>
        <a:graphic>
          <a:graphicData uri="http://schemas.openxmlformats.org/presentationml/2006/ole">
            <mc:AlternateContent xmlns:mc="http://schemas.openxmlformats.org/markup-compatibility/2006">
              <mc:Choice xmlns:v="urn:schemas-microsoft-com:vml" Requires="v">
                <p:oleObj spid="_x0000_s158743" name="Photo Editor 照片" r:id="rId4" imgW="27057143" imgH="6496957" progId="MSPhotoEd.3">
                  <p:embed/>
                </p:oleObj>
              </mc:Choice>
              <mc:Fallback>
                <p:oleObj name="Photo Editor 照片" r:id="rId4" imgW="27057143" imgH="6496957" progId="MSPhotoEd.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r="46249" b="18764"/>
                      <a:stretch>
                        <a:fillRect/>
                      </a:stretch>
                    </p:blipFill>
                    <p:spPr bwMode="auto">
                      <a:xfrm>
                        <a:off x="684213" y="2060575"/>
                        <a:ext cx="4572000" cy="1660525"/>
                      </a:xfrm>
                      <a:prstGeom prst="rect">
                        <a:avLst/>
                      </a:prstGeom>
                      <a:noFill/>
                      <a:ln>
                        <a:noFill/>
                      </a:ln>
                      <a:effectLst/>
                      <a:extLst>
                        <a:ext uri="{909E8E84-426E-40DD-AFC4-6F175D3DCCD1}">
                          <a14:hiddenFill xmlns:a14="http://schemas.microsoft.com/office/drawing/2010/main">
                            <a:gradFill rotWithShape="0">
                              <a:gsLst>
                                <a:gs pos="0">
                                  <a:srgbClr val="FF0000"/>
                                </a:gs>
                                <a:gs pos="100000">
                                  <a:srgbClr val="FFFFFF"/>
                                </a:gs>
                              </a:gsLst>
                              <a:lin ang="2700000" scaled="1"/>
                            </a:gra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Text Box 4"/>
          <p:cNvSpPr txBox="1">
            <a:spLocks noChangeArrowheads="1"/>
          </p:cNvSpPr>
          <p:nvPr/>
        </p:nvSpPr>
        <p:spPr bwMode="auto">
          <a:xfrm>
            <a:off x="758825" y="4262438"/>
            <a:ext cx="4495800" cy="968375"/>
          </a:xfrm>
          <a:prstGeom prst="rect">
            <a:avLst/>
          </a:prstGeom>
          <a:noFill/>
          <a:ln w="9525">
            <a:noFill/>
            <a:miter lim="800000"/>
            <a:headEnd/>
            <a:tailEnd/>
          </a:ln>
          <a:effectLst/>
        </p:spPr>
        <p:txBody>
          <a:bodyPr anchor="ctr">
            <a:spAutoFit/>
          </a:bodyPr>
          <a:lstStyle/>
          <a:p>
            <a:pPr>
              <a:lnSpc>
                <a:spcPct val="120000"/>
              </a:lnSpc>
            </a:pPr>
            <a:r>
              <a:rPr kumimoji="1" lang="en-US" altLang="zh-CN" sz="2400" b="1" i="1">
                <a:latin typeface="Times New Roman" pitchFamily="18" charset="0"/>
              </a:rPr>
              <a:t>u</a:t>
            </a:r>
            <a:r>
              <a:rPr kumimoji="1" lang="en-US" altLang="zh-CN" sz="2400" b="1" baseline="-25000">
                <a:latin typeface="Times New Roman" pitchFamily="18" charset="0"/>
              </a:rPr>
              <a:t>2</a:t>
            </a:r>
            <a:r>
              <a:rPr kumimoji="1" lang="zh-CN" altLang="zh-CN" sz="2400" b="1">
                <a:latin typeface="Times New Roman" pitchFamily="18" charset="0"/>
              </a:rPr>
              <a:t>的正半周</a:t>
            </a:r>
          </a:p>
          <a:p>
            <a:pPr>
              <a:lnSpc>
                <a:spcPct val="120000"/>
              </a:lnSpc>
            </a:pPr>
            <a:r>
              <a:rPr kumimoji="1" lang="zh-CN" altLang="zh-CN" sz="2400" b="1">
                <a:latin typeface="Times New Roman" pitchFamily="18" charset="0"/>
              </a:rPr>
              <a:t>    </a:t>
            </a:r>
            <a:r>
              <a:rPr kumimoji="1" lang="en-US" altLang="zh-CN" sz="2400" b="1">
                <a:latin typeface="Times New Roman" pitchFamily="18" charset="0"/>
              </a:rPr>
              <a:t>A→D</a:t>
            </a:r>
            <a:r>
              <a:rPr kumimoji="1" lang="en-US" altLang="zh-CN" sz="2400" b="1" baseline="-25000">
                <a:latin typeface="Times New Roman" pitchFamily="18" charset="0"/>
              </a:rPr>
              <a:t>1</a:t>
            </a:r>
            <a:r>
              <a:rPr kumimoji="1" lang="en-US" altLang="zh-CN" sz="2400" b="1">
                <a:latin typeface="Times New Roman" pitchFamily="18" charset="0"/>
              </a:rPr>
              <a:t>→</a:t>
            </a:r>
            <a:r>
              <a:rPr kumimoji="1" lang="en-US" altLang="zh-CN" sz="2400" b="1" i="1">
                <a:latin typeface="Times New Roman" pitchFamily="18" charset="0"/>
              </a:rPr>
              <a:t>R</a:t>
            </a:r>
            <a:r>
              <a:rPr kumimoji="1" lang="en-US" altLang="zh-CN" sz="2400" b="1" baseline="-25000">
                <a:latin typeface="Times New Roman" pitchFamily="18" charset="0"/>
              </a:rPr>
              <a:t>L</a:t>
            </a:r>
            <a:r>
              <a:rPr kumimoji="1" lang="en-US" altLang="zh-CN" sz="2400" b="1">
                <a:latin typeface="Times New Roman" pitchFamily="18" charset="0"/>
              </a:rPr>
              <a:t>→D</a:t>
            </a:r>
            <a:r>
              <a:rPr kumimoji="1" lang="en-US" altLang="zh-CN" sz="2400" b="1" baseline="-25000">
                <a:latin typeface="Times New Roman" pitchFamily="18" charset="0"/>
              </a:rPr>
              <a:t>3</a:t>
            </a:r>
            <a:r>
              <a:rPr kumimoji="1" lang="en-US" altLang="zh-CN" sz="2400" b="1">
                <a:latin typeface="Times New Roman" pitchFamily="18" charset="0"/>
              </a:rPr>
              <a:t>→B</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2</a:t>
            </a:r>
          </a:p>
        </p:txBody>
      </p:sp>
      <p:sp>
        <p:nvSpPr>
          <p:cNvPr id="26629" name="Text Box 5"/>
          <p:cNvSpPr txBox="1">
            <a:spLocks noChangeArrowheads="1"/>
          </p:cNvSpPr>
          <p:nvPr/>
        </p:nvSpPr>
        <p:spPr bwMode="auto">
          <a:xfrm>
            <a:off x="758825" y="5176838"/>
            <a:ext cx="5334000" cy="968375"/>
          </a:xfrm>
          <a:prstGeom prst="rect">
            <a:avLst/>
          </a:prstGeom>
          <a:noFill/>
          <a:ln w="9525">
            <a:noFill/>
            <a:miter lim="800000"/>
            <a:headEnd/>
            <a:tailEnd/>
          </a:ln>
          <a:effectLst/>
        </p:spPr>
        <p:txBody>
          <a:bodyPr anchor="ctr">
            <a:spAutoFit/>
          </a:bodyPr>
          <a:lstStyle/>
          <a:p>
            <a:pPr>
              <a:lnSpc>
                <a:spcPct val="120000"/>
              </a:lnSpc>
            </a:pPr>
            <a:r>
              <a:rPr kumimoji="1" lang="en-US" altLang="zh-CN" sz="2400" b="1" i="1">
                <a:latin typeface="Times New Roman" pitchFamily="18" charset="0"/>
              </a:rPr>
              <a:t>u</a:t>
            </a:r>
            <a:r>
              <a:rPr kumimoji="1" lang="en-US" altLang="zh-CN" sz="2400" b="1" baseline="-25000">
                <a:latin typeface="Times New Roman" pitchFamily="18" charset="0"/>
              </a:rPr>
              <a:t>2</a:t>
            </a:r>
            <a:r>
              <a:rPr kumimoji="1" lang="zh-CN" altLang="zh-CN" sz="2400" b="1">
                <a:latin typeface="Times New Roman" pitchFamily="18" charset="0"/>
              </a:rPr>
              <a:t>的负半周</a:t>
            </a:r>
          </a:p>
          <a:p>
            <a:pPr>
              <a:lnSpc>
                <a:spcPct val="120000"/>
              </a:lnSpc>
            </a:pPr>
            <a:r>
              <a:rPr kumimoji="1" lang="zh-CN" altLang="en-US" sz="2400" b="1">
                <a:latin typeface="Times New Roman" pitchFamily="18" charset="0"/>
              </a:rPr>
              <a:t>     </a:t>
            </a:r>
            <a:r>
              <a:rPr kumimoji="1" lang="en-US" altLang="zh-CN" sz="2400" b="1">
                <a:latin typeface="Times New Roman" pitchFamily="18" charset="0"/>
              </a:rPr>
              <a:t>B →D</a:t>
            </a:r>
            <a:r>
              <a:rPr kumimoji="1" lang="en-US" altLang="zh-CN" sz="2400" b="1" baseline="-25000">
                <a:latin typeface="Times New Roman" pitchFamily="18" charset="0"/>
              </a:rPr>
              <a:t>2</a:t>
            </a:r>
            <a:r>
              <a:rPr kumimoji="1" lang="en-US" altLang="zh-CN" sz="2400" b="1">
                <a:latin typeface="Times New Roman" pitchFamily="18" charset="0"/>
              </a:rPr>
              <a:t>→</a:t>
            </a:r>
            <a:r>
              <a:rPr kumimoji="1" lang="en-US" altLang="zh-CN" sz="2400" b="1" i="1">
                <a:latin typeface="Times New Roman" pitchFamily="18" charset="0"/>
              </a:rPr>
              <a:t>R</a:t>
            </a:r>
            <a:r>
              <a:rPr kumimoji="1" lang="en-US" altLang="zh-CN" sz="2400" b="1" baseline="-25000">
                <a:latin typeface="Times New Roman" pitchFamily="18" charset="0"/>
              </a:rPr>
              <a:t>L</a:t>
            </a:r>
            <a:r>
              <a:rPr kumimoji="1" lang="en-US" altLang="zh-CN" sz="2400" b="1">
                <a:latin typeface="Times New Roman" pitchFamily="18" charset="0"/>
              </a:rPr>
              <a:t>→D</a:t>
            </a:r>
            <a:r>
              <a:rPr kumimoji="1" lang="en-US" altLang="zh-CN" sz="2400" b="1" baseline="-25000">
                <a:latin typeface="Times New Roman" pitchFamily="18" charset="0"/>
              </a:rPr>
              <a:t>4</a:t>
            </a:r>
            <a:r>
              <a:rPr kumimoji="1" lang="en-US" altLang="zh-CN" sz="2400" b="1">
                <a:latin typeface="Times New Roman" pitchFamily="18" charset="0"/>
              </a:rPr>
              <a:t>→ A</a:t>
            </a:r>
            <a:r>
              <a:rPr kumimoji="1" lang="zh-CN" altLang="en-US" sz="2400" b="1">
                <a:latin typeface="Times New Roman" pitchFamily="18" charset="0"/>
              </a:rPr>
              <a:t>，</a:t>
            </a:r>
            <a:r>
              <a:rPr kumimoji="1" lang="en-US" altLang="zh-CN" sz="2400" b="1" i="1">
                <a:latin typeface="Times New Roman" pitchFamily="18" charset="0"/>
              </a:rPr>
              <a:t>u</a:t>
            </a:r>
            <a:r>
              <a:rPr kumimoji="1" lang="en-US" altLang="zh-CN" sz="2400" b="1" baseline="-25000">
                <a:latin typeface="Times New Roman" pitchFamily="18" charset="0"/>
              </a:rPr>
              <a:t>O</a:t>
            </a:r>
            <a:r>
              <a:rPr kumimoji="1" lang="en-US" altLang="zh-CN" sz="2400" b="1">
                <a:latin typeface="Times New Roman" pitchFamily="18" charset="0"/>
              </a:rPr>
              <a:t>= -</a:t>
            </a:r>
            <a:r>
              <a:rPr kumimoji="1" lang="en-US" altLang="zh-CN" sz="2400" b="1" i="1">
                <a:latin typeface="Times New Roman" pitchFamily="18" charset="0"/>
              </a:rPr>
              <a:t>u</a:t>
            </a:r>
            <a:r>
              <a:rPr kumimoji="1" lang="en-US" altLang="zh-CN" sz="2400" b="1" baseline="-25000">
                <a:latin typeface="Times New Roman" pitchFamily="18" charset="0"/>
              </a:rPr>
              <a:t>2</a:t>
            </a:r>
            <a:endParaRPr kumimoji="1" lang="en-US" altLang="zh-CN" sz="2400" b="1">
              <a:latin typeface="Times New Roman" pitchFamily="18" charset="0"/>
            </a:endParaRPr>
          </a:p>
        </p:txBody>
      </p:sp>
      <p:sp>
        <p:nvSpPr>
          <p:cNvPr id="26630" name="AutoShape 6"/>
          <p:cNvSpPr>
            <a:spLocks/>
          </p:cNvSpPr>
          <p:nvPr/>
        </p:nvSpPr>
        <p:spPr bwMode="auto">
          <a:xfrm>
            <a:off x="658813" y="3814763"/>
            <a:ext cx="2247900" cy="415925"/>
          </a:xfrm>
          <a:prstGeom prst="borderCallout1">
            <a:avLst>
              <a:gd name="adj1" fmla="val 28125"/>
              <a:gd name="adj2" fmla="val 103403"/>
              <a:gd name="adj3" fmla="val -58204"/>
              <a:gd name="adj4" fmla="val 111917"/>
            </a:avLst>
          </a:prstGeom>
          <a:solidFill>
            <a:srgbClr val="66FFFF"/>
          </a:solidFill>
          <a:ln w="19050">
            <a:solidFill>
              <a:srgbClr val="FF0000"/>
            </a:solidFill>
            <a:miter lim="800000"/>
            <a:headEnd/>
            <a:tailEnd/>
          </a:ln>
          <a:effectLst/>
        </p:spPr>
        <p:txBody>
          <a:bodyPr wrap="none" anchor="ctr">
            <a:spAutoFit/>
          </a:bodyPr>
          <a:lstStyle/>
          <a:p>
            <a:pPr algn="ctr"/>
            <a:r>
              <a:rPr kumimoji="1" lang="zh-CN" altLang="en-US" sz="2000" b="1">
                <a:solidFill>
                  <a:srgbClr val="000000"/>
                </a:solidFill>
                <a:latin typeface="Times New Roman" pitchFamily="18" charset="0"/>
              </a:rPr>
              <a:t>四只管子如何接？</a:t>
            </a:r>
            <a:endParaRPr kumimoji="1" lang="zh-CN" altLang="en-US" sz="2400" b="1">
              <a:solidFill>
                <a:srgbClr val="000000"/>
              </a:solidFill>
              <a:latin typeface="Times New Roman" pitchFamily="18" charset="0"/>
            </a:endParaRPr>
          </a:p>
        </p:txBody>
      </p:sp>
      <p:grpSp>
        <p:nvGrpSpPr>
          <p:cNvPr id="2" name="Group 7"/>
          <p:cNvGrpSpPr>
            <a:grpSpLocks/>
          </p:cNvGrpSpPr>
          <p:nvPr/>
        </p:nvGrpSpPr>
        <p:grpSpPr bwMode="auto">
          <a:xfrm>
            <a:off x="1901825" y="2295525"/>
            <a:ext cx="228600" cy="1114425"/>
            <a:chOff x="1200" y="768"/>
            <a:chExt cx="144" cy="702"/>
          </a:xfrm>
        </p:grpSpPr>
        <p:graphicFrame>
          <p:nvGraphicFramePr>
            <p:cNvPr id="26632" name="Object 8"/>
            <p:cNvGraphicFramePr>
              <a:graphicFrameLocks noChangeAspect="1"/>
            </p:cNvGraphicFramePr>
            <p:nvPr/>
          </p:nvGraphicFramePr>
          <p:xfrm>
            <a:off x="1200" y="768"/>
            <a:ext cx="144" cy="144"/>
          </p:xfrm>
          <a:graphic>
            <a:graphicData uri="http://schemas.openxmlformats.org/presentationml/2006/ole">
              <mc:AlternateContent xmlns:mc="http://schemas.openxmlformats.org/markup-compatibility/2006">
                <mc:Choice xmlns:v="urn:schemas-microsoft-com:vml" Requires="v">
                  <p:oleObj spid="_x0000_s158744" name="Equation" r:id="rId6" imgW="139680" imgH="139680" progId="Equation.3">
                    <p:embed/>
                  </p:oleObj>
                </mc:Choice>
                <mc:Fallback>
                  <p:oleObj name="Equation" r:id="rId6" imgW="139680" imgH="13968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 y="768"/>
                          <a:ext cx="144" cy="144"/>
                        </a:xfrm>
                        <a:prstGeom prst="rect">
                          <a:avLst/>
                        </a:prstGeom>
                        <a:solidFill>
                          <a:srgbClr val="FF0000"/>
                        </a:solidFill>
                      </p:spPr>
                    </p:pic>
                  </p:oleObj>
                </mc:Fallback>
              </mc:AlternateContent>
            </a:graphicData>
          </a:graphic>
        </p:graphicFrame>
        <p:graphicFrame>
          <p:nvGraphicFramePr>
            <p:cNvPr id="26633" name="Object 9"/>
            <p:cNvGraphicFramePr>
              <a:graphicFrameLocks noChangeAspect="1"/>
            </p:cNvGraphicFramePr>
            <p:nvPr/>
          </p:nvGraphicFramePr>
          <p:xfrm>
            <a:off x="1200" y="1392"/>
            <a:ext cx="131" cy="78"/>
          </p:xfrm>
          <a:graphic>
            <a:graphicData uri="http://schemas.openxmlformats.org/presentationml/2006/ole">
              <mc:AlternateContent xmlns:mc="http://schemas.openxmlformats.org/markup-compatibility/2006">
                <mc:Choice xmlns:v="urn:schemas-microsoft-com:vml" Requires="v">
                  <p:oleObj spid="_x0000_s158745" name="Equation" r:id="rId8" imgW="126720" imgH="75960" progId="Equation.3">
                    <p:embed/>
                  </p:oleObj>
                </mc:Choice>
                <mc:Fallback>
                  <p:oleObj name="Equation" r:id="rId8" imgW="126720" imgH="75960" progId="Equation.3">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00" y="1392"/>
                          <a:ext cx="131" cy="78"/>
                        </a:xfrm>
                        <a:prstGeom prst="rect">
                          <a:avLst/>
                        </a:prstGeom>
                        <a:solidFill>
                          <a:srgbClr val="FF0000"/>
                        </a:solidFill>
                      </p:spPr>
                    </p:pic>
                  </p:oleObj>
                </mc:Fallback>
              </mc:AlternateContent>
            </a:graphicData>
          </a:graphic>
        </p:graphicFrame>
      </p:grpSp>
      <p:grpSp>
        <p:nvGrpSpPr>
          <p:cNvPr id="3" name="Group 10"/>
          <p:cNvGrpSpPr>
            <a:grpSpLocks/>
          </p:cNvGrpSpPr>
          <p:nvPr/>
        </p:nvGrpSpPr>
        <p:grpSpPr bwMode="auto">
          <a:xfrm>
            <a:off x="1787525" y="2068513"/>
            <a:ext cx="247650" cy="1639887"/>
            <a:chOff x="1128" y="625"/>
            <a:chExt cx="156" cy="1033"/>
          </a:xfrm>
        </p:grpSpPr>
        <p:graphicFrame>
          <p:nvGraphicFramePr>
            <p:cNvPr id="26635" name="Object 11"/>
            <p:cNvGraphicFramePr>
              <a:graphicFrameLocks noChangeAspect="1"/>
            </p:cNvGraphicFramePr>
            <p:nvPr/>
          </p:nvGraphicFramePr>
          <p:xfrm>
            <a:off x="1128" y="1514"/>
            <a:ext cx="144" cy="144"/>
          </p:xfrm>
          <a:graphic>
            <a:graphicData uri="http://schemas.openxmlformats.org/presentationml/2006/ole">
              <mc:AlternateContent xmlns:mc="http://schemas.openxmlformats.org/markup-compatibility/2006">
                <mc:Choice xmlns:v="urn:schemas-microsoft-com:vml" Requires="v">
                  <p:oleObj spid="_x0000_s158746" name="Equation" r:id="rId10" imgW="139680" imgH="139680" progId="Equation.3">
                    <p:embed/>
                  </p:oleObj>
                </mc:Choice>
                <mc:Fallback>
                  <p:oleObj name="Equation" r:id="rId10" imgW="139680" imgH="1396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8" y="1514"/>
                          <a:ext cx="144" cy="144"/>
                        </a:xfrm>
                        <a:prstGeom prst="rect">
                          <a:avLst/>
                        </a:prstGeom>
                        <a:solidFill>
                          <a:schemeClr val="hlink"/>
                        </a:solidFill>
                      </p:spPr>
                    </p:pic>
                  </p:oleObj>
                </mc:Fallback>
              </mc:AlternateContent>
            </a:graphicData>
          </a:graphic>
        </p:graphicFrame>
        <p:graphicFrame>
          <p:nvGraphicFramePr>
            <p:cNvPr id="26636" name="Object 12"/>
            <p:cNvGraphicFramePr>
              <a:graphicFrameLocks noChangeAspect="1"/>
            </p:cNvGraphicFramePr>
            <p:nvPr/>
          </p:nvGraphicFramePr>
          <p:xfrm>
            <a:off x="1153" y="625"/>
            <a:ext cx="131" cy="78"/>
          </p:xfrm>
          <a:graphic>
            <a:graphicData uri="http://schemas.openxmlformats.org/presentationml/2006/ole">
              <mc:AlternateContent xmlns:mc="http://schemas.openxmlformats.org/markup-compatibility/2006">
                <mc:Choice xmlns:v="urn:schemas-microsoft-com:vml" Requires="v">
                  <p:oleObj spid="_x0000_s158747" name="Equation" r:id="rId12" imgW="126720" imgH="75960" progId="Equation.3">
                    <p:embed/>
                  </p:oleObj>
                </mc:Choice>
                <mc:Fallback>
                  <p:oleObj name="Equation" r:id="rId12" imgW="126720" imgH="7596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3" y="625"/>
                          <a:ext cx="131" cy="78"/>
                        </a:xfrm>
                        <a:prstGeom prst="rect">
                          <a:avLst/>
                        </a:prstGeom>
                        <a:solidFill>
                          <a:schemeClr val="hlink"/>
                        </a:solidFill>
                      </p:spPr>
                    </p:pic>
                  </p:oleObj>
                </mc:Fallback>
              </mc:AlternateContent>
            </a:graphicData>
          </a:graphic>
        </p:graphicFrame>
      </p:grpSp>
      <p:sp>
        <p:nvSpPr>
          <p:cNvPr id="26637" name="Text Box 13"/>
          <p:cNvSpPr txBox="1">
            <a:spLocks noChangeArrowheads="1"/>
          </p:cNvSpPr>
          <p:nvPr/>
        </p:nvSpPr>
        <p:spPr bwMode="auto">
          <a:xfrm>
            <a:off x="5635625" y="5176838"/>
            <a:ext cx="2971800" cy="822325"/>
          </a:xfrm>
          <a:prstGeom prst="rect">
            <a:avLst/>
          </a:prstGeom>
          <a:noFill/>
          <a:ln w="9525">
            <a:noFill/>
            <a:miter lim="800000"/>
            <a:headEnd/>
            <a:tailEnd/>
          </a:ln>
          <a:effectLst/>
        </p:spPr>
        <p:txBody>
          <a:bodyPr>
            <a:spAutoFit/>
          </a:bodyPr>
          <a:lstStyle/>
          <a:p>
            <a:pPr>
              <a:spcBef>
                <a:spcPct val="50000"/>
              </a:spcBef>
            </a:pPr>
            <a:r>
              <a:rPr lang="en-US" altLang="zh-CN" sz="2400" b="1"/>
              <a:t>    </a:t>
            </a:r>
            <a:r>
              <a:rPr lang="zh-CN" altLang="en-US" sz="2400" b="1"/>
              <a:t>集成的桥式整流电路称为整流堆。</a:t>
            </a:r>
          </a:p>
        </p:txBody>
      </p:sp>
      <p:sp>
        <p:nvSpPr>
          <p:cNvPr id="26638" name="Text Box 14"/>
          <p:cNvSpPr txBox="1">
            <a:spLocks noChangeArrowheads="1"/>
          </p:cNvSpPr>
          <p:nvPr/>
        </p:nvSpPr>
        <p:spPr bwMode="auto">
          <a:xfrm>
            <a:off x="838200" y="1295400"/>
            <a:ext cx="3200400" cy="519113"/>
          </a:xfrm>
          <a:prstGeom prst="rect">
            <a:avLst/>
          </a:prstGeom>
          <a:noFill/>
          <a:ln w="9525">
            <a:noFill/>
            <a:miter lim="800000"/>
            <a:headEnd/>
            <a:tailEnd/>
          </a:ln>
          <a:effectLst/>
        </p:spPr>
        <p:txBody>
          <a:bodyPr>
            <a:spAutoFit/>
          </a:bodyPr>
          <a:lstStyle/>
          <a:p>
            <a:pPr>
              <a:spcBef>
                <a:spcPct val="50000"/>
              </a:spcBef>
            </a:pPr>
            <a:r>
              <a:rPr kumimoji="1" lang="en-US" altLang="zh-CN" sz="2800">
                <a:latin typeface="华文行楷" pitchFamily="2" charset="-122"/>
                <a:ea typeface="华文行楷" pitchFamily="2" charset="-122"/>
              </a:rPr>
              <a:t>1. </a:t>
            </a:r>
            <a:r>
              <a:rPr kumimoji="1" lang="zh-CN" altLang="en-US" sz="2800">
                <a:latin typeface="华文行楷" pitchFamily="2" charset="-122"/>
                <a:ea typeface="华文行楷" pitchFamily="2" charset="-122"/>
              </a:rPr>
              <a:t>工作原理</a:t>
            </a:r>
          </a:p>
        </p:txBody>
      </p:sp>
      <p:graphicFrame>
        <p:nvGraphicFramePr>
          <p:cNvPr id="26639" name="Object 15"/>
          <p:cNvGraphicFramePr>
            <a:graphicFrameLocks noChangeAspect="1"/>
          </p:cNvGraphicFramePr>
          <p:nvPr/>
        </p:nvGraphicFramePr>
        <p:xfrm>
          <a:off x="5653088" y="1484313"/>
          <a:ext cx="2181225" cy="3352800"/>
        </p:xfrm>
        <a:graphic>
          <a:graphicData uri="http://schemas.openxmlformats.org/presentationml/2006/ole">
            <mc:AlternateContent xmlns:mc="http://schemas.openxmlformats.org/markup-compatibility/2006">
              <mc:Choice xmlns:v="urn:schemas-microsoft-com:vml" Requires="v">
                <p:oleObj spid="_x0000_s158748" name="VISIO" r:id="rId13" imgW="1386720" imgH="2132640" progId="Visio.Drawing.5">
                  <p:embed/>
                </p:oleObj>
              </mc:Choice>
              <mc:Fallback>
                <p:oleObj name="VISIO" r:id="rId13" imgW="1386720" imgH="2132640" progId="Visio.Drawing.5">
                  <p:embed/>
                  <p:pic>
                    <p:nvPicPr>
                      <p:cNvPr id="0" name="Picture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3088" y="1484313"/>
                        <a:ext cx="218122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40" name="Object 16"/>
          <p:cNvGraphicFramePr>
            <a:graphicFrameLocks noChangeAspect="1"/>
          </p:cNvGraphicFramePr>
          <p:nvPr>
            <p:extLst>
              <p:ext uri="{D42A27DB-BD31-4B8C-83A1-F6EECF244321}">
                <p14:modId xmlns:p14="http://schemas.microsoft.com/office/powerpoint/2010/main" val="1567648589"/>
              </p:ext>
            </p:extLst>
          </p:nvPr>
        </p:nvGraphicFramePr>
        <p:xfrm>
          <a:off x="6415916" y="3863216"/>
          <a:ext cx="593725" cy="903287"/>
        </p:xfrm>
        <a:graphic>
          <a:graphicData uri="http://schemas.openxmlformats.org/presentationml/2006/ole">
            <mc:AlternateContent xmlns:mc="http://schemas.openxmlformats.org/markup-compatibility/2006">
              <mc:Choice xmlns:v="urn:schemas-microsoft-com:vml" Requires="v">
                <p:oleObj spid="_x0000_s158749" name="VISIO" r:id="rId15" imgW="384840" imgH="564840" progId="Visio.Drawing.5">
                  <p:embed/>
                </p:oleObj>
              </mc:Choice>
              <mc:Fallback>
                <p:oleObj name="VISIO" r:id="rId15" imgW="384840" imgH="564840" progId="Visio.Drawing.5">
                  <p:embed/>
                  <p:pic>
                    <p:nvPicPr>
                      <p:cNvPr id="0"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15916" y="3863216"/>
                        <a:ext cx="593725" cy="903287"/>
                      </a:xfrm>
                      <a:prstGeom prst="rect">
                        <a:avLst/>
                      </a:prstGeom>
                      <a:noFill/>
                      <a:ln>
                        <a:noFill/>
                      </a:ln>
                      <a:effectLst/>
                    </p:spPr>
                  </p:pic>
                </p:oleObj>
              </mc:Fallback>
            </mc:AlternateContent>
          </a:graphicData>
        </a:graphic>
      </p:graphicFrame>
      <p:sp>
        <p:nvSpPr>
          <p:cNvPr id="26641" name="AutoShape 17"/>
          <p:cNvSpPr>
            <a:spLocks/>
          </p:cNvSpPr>
          <p:nvPr/>
        </p:nvSpPr>
        <p:spPr bwMode="auto">
          <a:xfrm>
            <a:off x="3654425" y="1519238"/>
            <a:ext cx="1828800" cy="468312"/>
          </a:xfrm>
          <a:prstGeom prst="borderCallout1">
            <a:avLst>
              <a:gd name="adj1" fmla="val 24407"/>
              <a:gd name="adj2" fmla="val -4167"/>
              <a:gd name="adj3" fmla="val 176611"/>
              <a:gd name="adj4" fmla="val -17273"/>
            </a:avLst>
          </a:prstGeom>
          <a:solidFill>
            <a:srgbClr val="66FFFF"/>
          </a:solidFill>
          <a:ln w="19050">
            <a:solidFill>
              <a:srgbClr val="FF0000"/>
            </a:solidFill>
            <a:miter lim="800000"/>
            <a:headEnd/>
            <a:tailEnd/>
          </a:ln>
          <a:effectLst/>
        </p:spPr>
        <p:txBody>
          <a:bodyPr/>
          <a:lstStyle/>
          <a:p>
            <a:pPr algn="ctr"/>
            <a:r>
              <a:rPr kumimoji="1" lang="zh-CN" altLang="en-US" sz="2000" b="1">
                <a:latin typeface="Times New Roman" pitchFamily="18" charset="0"/>
              </a:rPr>
              <a:t>若接反了呢？</a:t>
            </a:r>
          </a:p>
        </p:txBody>
      </p:sp>
      <p:sp>
        <p:nvSpPr>
          <p:cNvPr id="26642" name="Freeform 18"/>
          <p:cNvSpPr>
            <a:spLocks/>
          </p:cNvSpPr>
          <p:nvPr/>
        </p:nvSpPr>
        <p:spPr bwMode="auto">
          <a:xfrm>
            <a:off x="2197100" y="2095500"/>
            <a:ext cx="2447925" cy="1476375"/>
          </a:xfrm>
          <a:custGeom>
            <a:avLst/>
            <a:gdLst/>
            <a:ahLst/>
            <a:cxnLst>
              <a:cxn ang="0">
                <a:pos x="45" y="23"/>
              </a:cxn>
              <a:cxn ang="0">
                <a:pos x="544" y="23"/>
              </a:cxn>
              <a:cxn ang="0">
                <a:pos x="771" y="159"/>
              </a:cxn>
              <a:cxn ang="0">
                <a:pos x="907" y="341"/>
              </a:cxn>
              <a:cxn ang="0">
                <a:pos x="952" y="295"/>
              </a:cxn>
              <a:cxn ang="0">
                <a:pos x="952" y="205"/>
              </a:cxn>
              <a:cxn ang="0">
                <a:pos x="998" y="159"/>
              </a:cxn>
              <a:cxn ang="0">
                <a:pos x="1406" y="159"/>
              </a:cxn>
              <a:cxn ang="0">
                <a:pos x="1497" y="250"/>
              </a:cxn>
              <a:cxn ang="0">
                <a:pos x="1497" y="794"/>
              </a:cxn>
              <a:cxn ang="0">
                <a:pos x="1179" y="885"/>
              </a:cxn>
              <a:cxn ang="0">
                <a:pos x="317" y="885"/>
              </a:cxn>
              <a:cxn ang="0">
                <a:pos x="181" y="613"/>
              </a:cxn>
              <a:cxn ang="0">
                <a:pos x="227" y="477"/>
              </a:cxn>
              <a:cxn ang="0">
                <a:pos x="363" y="522"/>
              </a:cxn>
              <a:cxn ang="0">
                <a:pos x="544" y="749"/>
              </a:cxn>
              <a:cxn ang="0">
                <a:pos x="317" y="794"/>
              </a:cxn>
              <a:cxn ang="0">
                <a:pos x="0" y="794"/>
              </a:cxn>
            </a:cxnLst>
            <a:rect l="0" t="0" r="r" b="b"/>
            <a:pathLst>
              <a:path w="1550" h="930">
                <a:moveTo>
                  <a:pt x="45" y="23"/>
                </a:moveTo>
                <a:cubicBezTo>
                  <a:pt x="234" y="11"/>
                  <a:pt x="423" y="0"/>
                  <a:pt x="544" y="23"/>
                </a:cubicBezTo>
                <a:cubicBezTo>
                  <a:pt x="665" y="46"/>
                  <a:pt x="711" y="106"/>
                  <a:pt x="771" y="159"/>
                </a:cubicBezTo>
                <a:cubicBezTo>
                  <a:pt x="831" y="212"/>
                  <a:pt x="877" y="318"/>
                  <a:pt x="907" y="341"/>
                </a:cubicBezTo>
                <a:cubicBezTo>
                  <a:pt x="937" y="364"/>
                  <a:pt x="945" y="318"/>
                  <a:pt x="952" y="295"/>
                </a:cubicBezTo>
                <a:cubicBezTo>
                  <a:pt x="959" y="272"/>
                  <a:pt x="944" y="228"/>
                  <a:pt x="952" y="205"/>
                </a:cubicBezTo>
                <a:cubicBezTo>
                  <a:pt x="960" y="182"/>
                  <a:pt x="922" y="167"/>
                  <a:pt x="998" y="159"/>
                </a:cubicBezTo>
                <a:cubicBezTo>
                  <a:pt x="1074" y="151"/>
                  <a:pt x="1323" y="144"/>
                  <a:pt x="1406" y="159"/>
                </a:cubicBezTo>
                <a:cubicBezTo>
                  <a:pt x="1489" y="174"/>
                  <a:pt x="1482" y="144"/>
                  <a:pt x="1497" y="250"/>
                </a:cubicBezTo>
                <a:cubicBezTo>
                  <a:pt x="1512" y="356"/>
                  <a:pt x="1550" y="688"/>
                  <a:pt x="1497" y="794"/>
                </a:cubicBezTo>
                <a:cubicBezTo>
                  <a:pt x="1444" y="900"/>
                  <a:pt x="1376" y="870"/>
                  <a:pt x="1179" y="885"/>
                </a:cubicBezTo>
                <a:cubicBezTo>
                  <a:pt x="982" y="900"/>
                  <a:pt x="483" y="930"/>
                  <a:pt x="317" y="885"/>
                </a:cubicBezTo>
                <a:cubicBezTo>
                  <a:pt x="151" y="840"/>
                  <a:pt x="196" y="681"/>
                  <a:pt x="181" y="613"/>
                </a:cubicBezTo>
                <a:cubicBezTo>
                  <a:pt x="166" y="545"/>
                  <a:pt x="197" y="492"/>
                  <a:pt x="227" y="477"/>
                </a:cubicBezTo>
                <a:cubicBezTo>
                  <a:pt x="257" y="462"/>
                  <a:pt x="310" y="477"/>
                  <a:pt x="363" y="522"/>
                </a:cubicBezTo>
                <a:cubicBezTo>
                  <a:pt x="416" y="567"/>
                  <a:pt x="552" y="704"/>
                  <a:pt x="544" y="749"/>
                </a:cubicBezTo>
                <a:cubicBezTo>
                  <a:pt x="536" y="794"/>
                  <a:pt x="408" y="786"/>
                  <a:pt x="317" y="794"/>
                </a:cubicBezTo>
                <a:cubicBezTo>
                  <a:pt x="226" y="802"/>
                  <a:pt x="53" y="794"/>
                  <a:pt x="0" y="794"/>
                </a:cubicBezTo>
              </a:path>
            </a:pathLst>
          </a:custGeom>
          <a:noFill/>
          <a:ln w="12700" cmpd="sng">
            <a:solidFill>
              <a:srgbClr val="FF0000"/>
            </a:solidFill>
            <a:round/>
            <a:headEnd type="none" w="med" len="med"/>
            <a:tailEnd type="triangle" w="med" len="med"/>
          </a:ln>
          <a:effectLst/>
        </p:spPr>
        <p:txBody>
          <a:bodyPr/>
          <a:lstStyle/>
          <a:p>
            <a:endParaRPr lang="zh-CN" altLang="en-US"/>
          </a:p>
        </p:txBody>
      </p:sp>
      <p:sp>
        <p:nvSpPr>
          <p:cNvPr id="26643" name="Line 19"/>
          <p:cNvSpPr>
            <a:spLocks noChangeShapeType="1"/>
          </p:cNvSpPr>
          <p:nvPr/>
        </p:nvSpPr>
        <p:spPr bwMode="auto">
          <a:xfrm>
            <a:off x="4860925" y="2420938"/>
            <a:ext cx="0" cy="215900"/>
          </a:xfrm>
          <a:prstGeom prst="line">
            <a:avLst/>
          </a:prstGeom>
          <a:noFill/>
          <a:ln w="12700">
            <a:solidFill>
              <a:srgbClr val="FF0000"/>
            </a:solidFill>
            <a:round/>
            <a:headEnd/>
            <a:tailEnd type="triangle" w="med" len="med"/>
          </a:ln>
          <a:effectLst/>
        </p:spPr>
        <p:txBody>
          <a:bodyPr/>
          <a:lstStyle/>
          <a:p>
            <a:endParaRPr lang="zh-CN" altLang="en-US"/>
          </a:p>
        </p:txBody>
      </p:sp>
      <p:sp>
        <p:nvSpPr>
          <p:cNvPr id="26644" name="Freeform 20"/>
          <p:cNvSpPr>
            <a:spLocks/>
          </p:cNvSpPr>
          <p:nvPr/>
        </p:nvSpPr>
        <p:spPr bwMode="auto">
          <a:xfrm>
            <a:off x="2197100" y="2157413"/>
            <a:ext cx="2771775" cy="1630362"/>
          </a:xfrm>
          <a:custGeom>
            <a:avLst/>
            <a:gdLst/>
            <a:ahLst/>
            <a:cxnLst>
              <a:cxn ang="0">
                <a:pos x="45" y="891"/>
              </a:cxn>
              <a:cxn ang="0">
                <a:pos x="544" y="891"/>
              </a:cxn>
              <a:cxn ang="0">
                <a:pos x="771" y="755"/>
              </a:cxn>
              <a:cxn ang="0">
                <a:pos x="998" y="483"/>
              </a:cxn>
              <a:cxn ang="0">
                <a:pos x="1043" y="75"/>
              </a:cxn>
              <a:cxn ang="0">
                <a:pos x="1633" y="30"/>
              </a:cxn>
              <a:cxn ang="0">
                <a:pos x="1723" y="256"/>
              </a:cxn>
              <a:cxn ang="0">
                <a:pos x="1723" y="891"/>
              </a:cxn>
              <a:cxn ang="0">
                <a:pos x="1633" y="1027"/>
              </a:cxn>
              <a:cxn ang="0">
                <a:pos x="1361" y="1027"/>
              </a:cxn>
              <a:cxn ang="0">
                <a:pos x="635" y="1027"/>
              </a:cxn>
              <a:cxn ang="0">
                <a:pos x="136" y="1027"/>
              </a:cxn>
              <a:cxn ang="0">
                <a:pos x="91" y="982"/>
              </a:cxn>
              <a:cxn ang="0">
                <a:pos x="91" y="483"/>
              </a:cxn>
              <a:cxn ang="0">
                <a:pos x="408" y="120"/>
              </a:cxn>
              <a:cxn ang="0">
                <a:pos x="0" y="30"/>
              </a:cxn>
            </a:cxnLst>
            <a:rect l="0" t="0" r="r" b="b"/>
            <a:pathLst>
              <a:path w="1746" h="1073">
                <a:moveTo>
                  <a:pt x="45" y="891"/>
                </a:moveTo>
                <a:cubicBezTo>
                  <a:pt x="234" y="902"/>
                  <a:pt x="423" y="914"/>
                  <a:pt x="544" y="891"/>
                </a:cubicBezTo>
                <a:cubicBezTo>
                  <a:pt x="665" y="868"/>
                  <a:pt x="695" y="823"/>
                  <a:pt x="771" y="755"/>
                </a:cubicBezTo>
                <a:cubicBezTo>
                  <a:pt x="847" y="687"/>
                  <a:pt x="953" y="596"/>
                  <a:pt x="998" y="483"/>
                </a:cubicBezTo>
                <a:cubicBezTo>
                  <a:pt x="1043" y="370"/>
                  <a:pt x="937" y="150"/>
                  <a:pt x="1043" y="75"/>
                </a:cubicBezTo>
                <a:cubicBezTo>
                  <a:pt x="1149" y="0"/>
                  <a:pt x="1520" y="0"/>
                  <a:pt x="1633" y="30"/>
                </a:cubicBezTo>
                <a:cubicBezTo>
                  <a:pt x="1746" y="60"/>
                  <a:pt x="1708" y="113"/>
                  <a:pt x="1723" y="256"/>
                </a:cubicBezTo>
                <a:cubicBezTo>
                  <a:pt x="1738" y="399"/>
                  <a:pt x="1738" y="763"/>
                  <a:pt x="1723" y="891"/>
                </a:cubicBezTo>
                <a:cubicBezTo>
                  <a:pt x="1708" y="1019"/>
                  <a:pt x="1693" y="1004"/>
                  <a:pt x="1633" y="1027"/>
                </a:cubicBezTo>
                <a:cubicBezTo>
                  <a:pt x="1573" y="1050"/>
                  <a:pt x="1527" y="1027"/>
                  <a:pt x="1361" y="1027"/>
                </a:cubicBezTo>
                <a:cubicBezTo>
                  <a:pt x="1195" y="1027"/>
                  <a:pt x="839" y="1027"/>
                  <a:pt x="635" y="1027"/>
                </a:cubicBezTo>
                <a:cubicBezTo>
                  <a:pt x="431" y="1027"/>
                  <a:pt x="227" y="1035"/>
                  <a:pt x="136" y="1027"/>
                </a:cubicBezTo>
                <a:cubicBezTo>
                  <a:pt x="45" y="1019"/>
                  <a:pt x="99" y="1073"/>
                  <a:pt x="91" y="982"/>
                </a:cubicBezTo>
                <a:cubicBezTo>
                  <a:pt x="83" y="891"/>
                  <a:pt x="38" y="627"/>
                  <a:pt x="91" y="483"/>
                </a:cubicBezTo>
                <a:cubicBezTo>
                  <a:pt x="144" y="339"/>
                  <a:pt x="423" y="195"/>
                  <a:pt x="408" y="120"/>
                </a:cubicBezTo>
                <a:cubicBezTo>
                  <a:pt x="393" y="45"/>
                  <a:pt x="196" y="37"/>
                  <a:pt x="0" y="30"/>
                </a:cubicBezTo>
              </a:path>
            </a:pathLst>
          </a:custGeom>
          <a:noFill/>
          <a:ln w="12700" cmpd="sng">
            <a:solidFill>
              <a:schemeClr val="accent2"/>
            </a:solidFill>
            <a:round/>
            <a:headEnd type="none" w="med" len="med"/>
            <a:tailEnd type="triangle" w="med" len="med"/>
          </a:ln>
          <a:effectLst/>
        </p:spPr>
        <p:txBody>
          <a:bodyPr/>
          <a:lstStyle/>
          <a:p>
            <a:endParaRPr lang="zh-CN" altLang="en-US"/>
          </a:p>
        </p:txBody>
      </p:sp>
      <p:sp>
        <p:nvSpPr>
          <p:cNvPr id="26645" name="Line 21"/>
          <p:cNvSpPr>
            <a:spLocks noChangeShapeType="1"/>
          </p:cNvSpPr>
          <p:nvPr/>
        </p:nvSpPr>
        <p:spPr bwMode="auto">
          <a:xfrm>
            <a:off x="4860925" y="2779713"/>
            <a:ext cx="0" cy="288925"/>
          </a:xfrm>
          <a:prstGeom prst="line">
            <a:avLst/>
          </a:prstGeom>
          <a:noFill/>
          <a:ln w="12700">
            <a:solidFill>
              <a:schemeClr val="accent2"/>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dissolve">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38">
                                            <p:txEl>
                                              <p:pRg st="0" end="0"/>
                                            </p:txEl>
                                          </p:spTgt>
                                        </p:tgtEl>
                                        <p:attrNameLst>
                                          <p:attrName>style.visibility</p:attrName>
                                        </p:attrNameLst>
                                      </p:cBhvr>
                                      <p:to>
                                        <p:strVal val="visible"/>
                                      </p:to>
                                    </p:set>
                                    <p:animEffect transition="in" filter="wipe(left)">
                                      <p:cBhvr>
                                        <p:cTn id="12" dur="500"/>
                                        <p:tgtEl>
                                          <p:spTgt spid="2663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6642"/>
                                        </p:tgtEl>
                                        <p:attrNameLst>
                                          <p:attrName>style.visibility</p:attrName>
                                        </p:attrNameLst>
                                      </p:cBhvr>
                                      <p:to>
                                        <p:strVal val="visible"/>
                                      </p:to>
                                    </p:set>
                                    <p:animEffect transition="in" filter="wipe(up)">
                                      <p:cBhvr>
                                        <p:cTn id="21" dur="500"/>
                                        <p:tgtEl>
                                          <p:spTgt spid="2664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643"/>
                                        </p:tgtEl>
                                        <p:attrNameLst>
                                          <p:attrName>style.visibility</p:attrName>
                                        </p:attrNameLst>
                                      </p:cBhvr>
                                      <p:to>
                                        <p:strVal val="visible"/>
                                      </p:to>
                                    </p:set>
                                    <p:animEffect transition="in" filter="wipe(up)">
                                      <p:cBhvr>
                                        <p:cTn id="26" dur="500"/>
                                        <p:tgtEl>
                                          <p:spTgt spid="2664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628">
                                            <p:txEl>
                                              <p:pRg st="0" end="0"/>
                                            </p:txEl>
                                          </p:spTgt>
                                        </p:tgtEl>
                                        <p:attrNameLst>
                                          <p:attrName>style.visibility</p:attrName>
                                        </p:attrNameLst>
                                      </p:cBhvr>
                                      <p:to>
                                        <p:strVal val="visible"/>
                                      </p:to>
                                    </p:set>
                                    <p:animEffect transition="in" filter="wipe(left)">
                                      <p:cBhvr>
                                        <p:cTn id="31" dur="500"/>
                                        <p:tgtEl>
                                          <p:spTgt spid="2662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628">
                                            <p:txEl>
                                              <p:pRg st="1" end="1"/>
                                            </p:txEl>
                                          </p:spTgt>
                                        </p:tgtEl>
                                        <p:attrNameLst>
                                          <p:attrName>style.visibility</p:attrName>
                                        </p:attrNameLst>
                                      </p:cBhvr>
                                      <p:to>
                                        <p:strVal val="visible"/>
                                      </p:to>
                                    </p:set>
                                    <p:animEffect transition="in" filter="wipe(left)">
                                      <p:cBhvr>
                                        <p:cTn id="36" dur="500"/>
                                        <p:tgtEl>
                                          <p:spTgt spid="2662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6639"/>
                                        </p:tgtEl>
                                        <p:attrNameLst>
                                          <p:attrName>style.visibility</p:attrName>
                                        </p:attrNameLst>
                                      </p:cBhvr>
                                      <p:to>
                                        <p:strVal val="visible"/>
                                      </p:to>
                                    </p:set>
                                    <p:animEffect transition="in" filter="wipe(left)">
                                      <p:cBhvr>
                                        <p:cTn id="41" dur="500"/>
                                        <p:tgtEl>
                                          <p:spTgt spid="2663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6644"/>
                                        </p:tgtEl>
                                        <p:attrNameLst>
                                          <p:attrName>style.visibility</p:attrName>
                                        </p:attrNameLst>
                                      </p:cBhvr>
                                      <p:to>
                                        <p:strVal val="visible"/>
                                      </p:to>
                                    </p:set>
                                    <p:animEffect transition="in" filter="wipe(left)">
                                      <p:cBhvr>
                                        <p:cTn id="50" dur="500"/>
                                        <p:tgtEl>
                                          <p:spTgt spid="266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26645"/>
                                        </p:tgtEl>
                                        <p:attrNameLst>
                                          <p:attrName>style.visibility</p:attrName>
                                        </p:attrNameLst>
                                      </p:cBhvr>
                                      <p:to>
                                        <p:strVal val="visible"/>
                                      </p:to>
                                    </p:set>
                                    <p:animEffect transition="in" filter="wipe(up)">
                                      <p:cBhvr>
                                        <p:cTn id="55" dur="500"/>
                                        <p:tgtEl>
                                          <p:spTgt spid="2664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629">
                                            <p:txEl>
                                              <p:pRg st="0" end="0"/>
                                            </p:txEl>
                                          </p:spTgt>
                                        </p:tgtEl>
                                        <p:attrNameLst>
                                          <p:attrName>style.visibility</p:attrName>
                                        </p:attrNameLst>
                                      </p:cBhvr>
                                      <p:to>
                                        <p:strVal val="visible"/>
                                      </p:to>
                                    </p:set>
                                    <p:animEffect transition="in" filter="wipe(left)">
                                      <p:cBhvr>
                                        <p:cTn id="60" dur="500"/>
                                        <p:tgtEl>
                                          <p:spTgt spid="26629">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6629">
                                            <p:txEl>
                                              <p:pRg st="1" end="1"/>
                                            </p:txEl>
                                          </p:spTgt>
                                        </p:tgtEl>
                                        <p:attrNameLst>
                                          <p:attrName>style.visibility</p:attrName>
                                        </p:attrNameLst>
                                      </p:cBhvr>
                                      <p:to>
                                        <p:strVal val="visible"/>
                                      </p:to>
                                    </p:set>
                                    <p:animEffect transition="in" filter="wipe(left)">
                                      <p:cBhvr>
                                        <p:cTn id="65" dur="500"/>
                                        <p:tgtEl>
                                          <p:spTgt spid="26629">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26640"/>
                                        </p:tgtEl>
                                        <p:attrNameLst>
                                          <p:attrName>style.visibility</p:attrName>
                                        </p:attrNameLst>
                                      </p:cBhvr>
                                      <p:to>
                                        <p:strVal val="visible"/>
                                      </p:to>
                                    </p:set>
                                    <p:animEffect transition="in" filter="wipe(left)">
                                      <p:cBhvr>
                                        <p:cTn id="70" dur="500"/>
                                        <p:tgtEl>
                                          <p:spTgt spid="2664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2"/>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6642"/>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66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6644"/>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664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26637">
                                            <p:txEl>
                                              <p:pRg st="0" end="0"/>
                                            </p:txEl>
                                          </p:spTgt>
                                        </p:tgtEl>
                                        <p:attrNameLst>
                                          <p:attrName>style.visibility</p:attrName>
                                        </p:attrNameLst>
                                      </p:cBhvr>
                                      <p:to>
                                        <p:strVal val="visible"/>
                                      </p:to>
                                    </p:set>
                                    <p:animEffect transition="in" filter="wipe(left)">
                                      <p:cBhvr>
                                        <p:cTn id="89" dur="500"/>
                                        <p:tgtEl>
                                          <p:spTgt spid="26637">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499"/>
                                          </p:stCondLst>
                                        </p:cTn>
                                        <p:tgtEl>
                                          <p:spTgt spid="2663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26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build="p" autoUpdateAnimBg="0"/>
      <p:bldP spid="26629" grpId="0" build="p" autoUpdateAnimBg="0"/>
      <p:bldP spid="26638" grpId="0" build="p" autoUpdateAnimBg="0"/>
      <p:bldP spid="26641" grpId="0" animBg="1" autoUpdateAnimBg="0"/>
      <p:bldP spid="26642" grpId="0" animBg="1"/>
      <p:bldP spid="26642" grpId="1" animBg="1"/>
      <p:bldP spid="26643" grpId="0" animBg="1"/>
      <p:bldP spid="26643" grpId="1" animBg="1"/>
      <p:bldP spid="26644" grpId="0" animBg="1"/>
      <p:bldP spid="26644" grpId="1" animBg="1"/>
      <p:bldP spid="26645" grpId="0" animBg="1"/>
      <p:bldP spid="26645" grpId="1"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1034</TotalTime>
  <Words>2747</Words>
  <Application>Microsoft Office PowerPoint</Application>
  <PresentationFormat>全屏显示(4:3)</PresentationFormat>
  <Paragraphs>285</Paragraphs>
  <Slides>48</Slides>
  <Notes>11</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48</vt:i4>
      </vt:variant>
    </vt:vector>
  </HeadingPairs>
  <TitlesOfParts>
    <vt:vector size="53" baseType="lpstr">
      <vt:lpstr>Profile</vt:lpstr>
      <vt:lpstr>Photo Editor 照片</vt:lpstr>
      <vt:lpstr>Equation</vt:lpstr>
      <vt:lpstr>公式</vt:lpstr>
      <vt:lpstr>VISIO</vt:lpstr>
      <vt:lpstr>模拟电子技术基础 Fundamentals of Analog Electronic </vt:lpstr>
      <vt:lpstr>第九章 直流电源</vt:lpstr>
      <vt:lpstr>§9.1  直流电源的组成</vt:lpstr>
      <vt:lpstr>直流电源的组成及各部分的作用</vt:lpstr>
      <vt:lpstr>§9.2  单相整流电路</vt:lpstr>
      <vt:lpstr>一、对整流电路要研究的问题</vt:lpstr>
      <vt:lpstr>二、单相半波整流电路</vt:lpstr>
      <vt:lpstr>2. UO（AV）和 IL（AV）的估算      已知变压器副边电压有效值为U2</vt:lpstr>
      <vt:lpstr>三、单相桥式整流电路</vt:lpstr>
      <vt:lpstr>2. 输出电压和电流平均值的估算</vt:lpstr>
      <vt:lpstr>3. 二极管的选择</vt:lpstr>
      <vt:lpstr>§9.3  滤波电路</vt:lpstr>
      <vt:lpstr>一、电容滤波电路</vt:lpstr>
      <vt:lpstr>2. 二极管的导通角</vt:lpstr>
      <vt:lpstr>3. 电容的选择及UO（AV）的估算</vt:lpstr>
      <vt:lpstr>二、电感滤波电路</vt:lpstr>
      <vt:lpstr>三、倍压整流电路</vt:lpstr>
      <vt:lpstr>讨论</vt:lpstr>
      <vt:lpstr>§9.2  稳压管稳压电路</vt:lpstr>
      <vt:lpstr>一、稳压电路的性能指标</vt:lpstr>
      <vt:lpstr>二、稳压管稳压电路</vt:lpstr>
      <vt:lpstr>2. 稳压管稳压电路的工作原理</vt:lpstr>
      <vt:lpstr>3. 稳压管稳压电路的主要指标</vt:lpstr>
      <vt:lpstr>5. 稳压管稳压电路的设计</vt:lpstr>
      <vt:lpstr>讨论：稳压管稳压电路的设计</vt:lpstr>
      <vt:lpstr>§9.3  串联型稳压电路</vt:lpstr>
      <vt:lpstr>PowerPoint 演示文稿</vt:lpstr>
      <vt:lpstr>PowerPoint 演示文稿</vt:lpstr>
      <vt:lpstr>3. 串联型稳压电路的基本组成及其作用</vt:lpstr>
      <vt:lpstr>4. 串联型稳压电源中调整管的选择</vt:lpstr>
      <vt:lpstr>讨论一：对于基本串联型稳压电源的讨论</vt:lpstr>
      <vt:lpstr>讨论二：关于实用串联型稳压电源的讨论</vt:lpstr>
      <vt:lpstr>讨论三：关于实用串联型稳压电源的讨论</vt:lpstr>
      <vt:lpstr>三、集成稳压器（三端稳压器）</vt:lpstr>
      <vt:lpstr>（2）基本应用</vt:lpstr>
      <vt:lpstr>（3） 输出电流扩展电路</vt:lpstr>
      <vt:lpstr>（4）输出电压扩展电路</vt:lpstr>
      <vt:lpstr>2. 基准电压源三端稳压器 W117 </vt:lpstr>
      <vt:lpstr>讨论三：W117的应用</vt:lpstr>
      <vt:lpstr>§9.4  开关型稳压电路</vt:lpstr>
      <vt:lpstr>一、开关型稳压电源的特点及基本原理</vt:lpstr>
      <vt:lpstr>构成开关型稳压电源的基本思路:</vt:lpstr>
      <vt:lpstr>二、串联开关型稳压电路</vt:lpstr>
      <vt:lpstr>2.  波形分析及输出电压平均值</vt:lpstr>
      <vt:lpstr>3.  稳压原理</vt:lpstr>
      <vt:lpstr>三、并联开关型稳压电路（升压型）</vt:lpstr>
      <vt:lpstr>2. 输出电压</vt:lpstr>
      <vt:lpstr>讨论</vt:lpstr>
    </vt:vector>
  </TitlesOfParts>
  <Company>tsinghua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模拟电子技术基础</dc:title>
  <dc:creator>hua</dc:creator>
  <cp:lastModifiedBy>China</cp:lastModifiedBy>
  <cp:revision>38</cp:revision>
  <dcterms:created xsi:type="dcterms:W3CDTF">2007-07-18T09:03:59Z</dcterms:created>
  <dcterms:modified xsi:type="dcterms:W3CDTF">2019-11-18T09:25:33Z</dcterms:modified>
</cp:coreProperties>
</file>