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0000"/>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94613" autoAdjust="0"/>
  </p:normalViewPr>
  <p:slideViewPr>
    <p:cSldViewPr>
      <p:cViewPr varScale="1">
        <p:scale>
          <a:sx n="84" d="100"/>
          <a:sy n="84" d="100"/>
        </p:scale>
        <p:origin x="-10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C793159-0570-449D-966A-C31E68F7A55D}" type="slidenum">
              <a:rPr lang="en-US" altLang="zh-CN"/>
              <a:pPr/>
              <a:t>‹#›</a:t>
            </a:fld>
            <a:endParaRPr lang="en-US" altLang="zh-CN"/>
          </a:p>
        </p:txBody>
      </p:sp>
    </p:spTree>
    <p:extLst>
      <p:ext uri="{BB962C8B-B14F-4D97-AF65-F5344CB8AC3E}">
        <p14:creationId xmlns:p14="http://schemas.microsoft.com/office/powerpoint/2010/main" val="37816291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84D71EF-6778-46AB-A0D5-75E4E475987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FF26BD2-6F49-453F-9FF8-83F4DAD9F601}"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1484313"/>
            <a:ext cx="2046287" cy="453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1484313"/>
            <a:ext cx="5991225" cy="453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5803294-E889-466C-80C3-C3E8B88D2C57}"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5225"/>
            <a:ext cx="1981200" cy="476250"/>
          </a:xfrm>
        </p:spPr>
        <p:txBody>
          <a:bodyPr/>
          <a:lstStyle>
            <a:lvl1pPr>
              <a:defRPr/>
            </a:lvl1pPr>
          </a:lstStyle>
          <a:p>
            <a:fld id="{12CDFD60-C2AA-420E-BD38-F41CCF210397}"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5225"/>
            <a:ext cx="1981200" cy="476250"/>
          </a:xfrm>
        </p:spPr>
        <p:txBody>
          <a:bodyPr/>
          <a:lstStyle>
            <a:lvl1pPr>
              <a:defRPr/>
            </a:lvl1pPr>
          </a:lstStyle>
          <a:p>
            <a:fld id="{3739C0DF-E0F2-4847-9373-DA67A156C8E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DB18AC9-7EE5-48E1-A10E-59972008708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DC460EE-031D-47D7-9E55-B4D550769DB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2AC619C-057D-4C23-8D70-CD93C1ADEC3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2D8F7B49-CE63-443D-8B2A-2B4489FA384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AD4ED921-A278-4A83-9F7C-1B4B0D13E417}"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BB735D81-B97E-4F71-B6DC-3E291529B8A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116436A-6CF7-41A2-A454-FFDF7BDF34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02FF50B-E6B1-4281-A2ED-8A9CDBE1533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755650" y="1484313"/>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46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28" name="AutoShape 4"/>
          <p:cNvSpPr>
            <a:spLocks noChangeArrowheads="1"/>
          </p:cNvSpPr>
          <p:nvPr/>
        </p:nvSpPr>
        <p:spPr bwMode="auto">
          <a:xfrm>
            <a:off x="323850" y="620713"/>
            <a:ext cx="6335713" cy="7302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154629" name="Line 5"/>
          <p:cNvSpPr>
            <a:spLocks noChangeShapeType="1"/>
          </p:cNvSpPr>
          <p:nvPr/>
        </p:nvSpPr>
        <p:spPr bwMode="auto">
          <a:xfrm flipV="1">
            <a:off x="3348038" y="6669088"/>
            <a:ext cx="5184402" cy="0"/>
          </a:xfrm>
          <a:prstGeom prst="line">
            <a:avLst/>
          </a:prstGeom>
          <a:noFill/>
          <a:ln w="3175">
            <a:solidFill>
              <a:schemeClr val="accent2"/>
            </a:solidFill>
            <a:round/>
            <a:headEnd/>
            <a:tailEnd/>
          </a:ln>
          <a:effectLst/>
        </p:spPr>
        <p:txBody>
          <a:bodyPr/>
          <a:lstStyle/>
          <a:p>
            <a:endParaRPr lang="zh-CN" altLang="en-US"/>
          </a:p>
        </p:txBody>
      </p:sp>
      <p:sp>
        <p:nvSpPr>
          <p:cNvPr id="15463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546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672890FE-894B-457E-9DA6-25D8C1A1A40B}" type="slidenum">
              <a:rPr lang="en-US" altLang="zh-CN"/>
              <a:pPr/>
              <a:t>‹#›</a:t>
            </a:fld>
            <a:endParaRPr lang="en-US" altLang="zh-CN"/>
          </a:p>
        </p:txBody>
      </p:sp>
      <p:pic>
        <p:nvPicPr>
          <p:cNvPr id="154641" name="Picture 1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23850" y="30138"/>
            <a:ext cx="26098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1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2133600"/>
            <a:ext cx="7772400" cy="1585913"/>
          </a:xfrm>
        </p:spPr>
        <p:txBody>
          <a:bodyPr/>
          <a:lstStyle/>
          <a:p>
            <a:pPr algn="ctr"/>
            <a:r>
              <a:rPr lang="zh-CN" altLang="en-US" sz="4400">
                <a:ea typeface="华文行楷" pitchFamily="2" charset="-122"/>
              </a:rPr>
              <a:t>模拟电子技术基础</a:t>
            </a:r>
            <a:br>
              <a:rPr lang="zh-CN" altLang="en-US" sz="4400">
                <a:ea typeface="华文行楷" pitchFamily="2" charset="-122"/>
              </a:rPr>
            </a:br>
            <a:r>
              <a:rPr lang="en-US" altLang="zh-CN" sz="2900" b="1">
                <a:effectLst>
                  <a:outerShdw blurRad="38100" dist="38100" dir="2700000" algn="tl">
                    <a:srgbClr val="C0C0C0"/>
                  </a:outerShdw>
                </a:effectLst>
              </a:rPr>
              <a:t>Fundamentals of Analog Electronic</a:t>
            </a:r>
            <a:r>
              <a:rPr lang="en-US" altLang="zh-CN"/>
              <a:t> </a:t>
            </a:r>
          </a:p>
        </p:txBody>
      </p:sp>
      <p:sp>
        <p:nvSpPr>
          <p:cNvPr id="3" name="Rectangle 3"/>
          <p:cNvSpPr txBox="1">
            <a:spLocks noChangeArrowheads="1"/>
          </p:cNvSpPr>
          <p:nvPr/>
        </p:nvSpPr>
        <p:spPr bwMode="auto">
          <a:xfrm>
            <a:off x="755576" y="4365104"/>
            <a:ext cx="7632848"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lgn="ctr"/>
            <a:r>
              <a:rPr lang="zh-CN" altLang="zh-CN" sz="3600" kern="0" dirty="0" smtClean="0">
                <a:solidFill>
                  <a:schemeClr val="tx1"/>
                </a:solidFill>
                <a:latin typeface="华文行楷" pitchFamily="2" charset="-122"/>
                <a:ea typeface="华文行楷" pitchFamily="2" charset="-122"/>
              </a:rPr>
              <a:t>考试与复习</a:t>
            </a:r>
            <a:endParaRPr lang="zh-CN" altLang="en-US" sz="3600" kern="0" dirty="0">
              <a:solidFill>
                <a:schemeClr val="tx1"/>
              </a:solidFill>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68312" y="764704"/>
            <a:ext cx="8352159" cy="5715000"/>
          </a:xfrm>
          <a:noFill/>
          <a:ln/>
        </p:spPr>
        <p:txBody>
          <a:bodyPr/>
          <a:lstStyle/>
          <a:p>
            <a:pPr>
              <a:lnSpc>
                <a:spcPct val="90000"/>
              </a:lnSpc>
            </a:pPr>
            <a:r>
              <a:rPr lang="zh-CN" altLang="en-US" sz="2800" b="1" dirty="0">
                <a:solidFill>
                  <a:schemeClr val="tx2"/>
                </a:solidFill>
              </a:rPr>
              <a:t>基本分析方法</a:t>
            </a:r>
          </a:p>
          <a:p>
            <a:pPr>
              <a:lnSpc>
                <a:spcPct val="90000"/>
              </a:lnSpc>
              <a:buFontTx/>
              <a:buNone/>
            </a:pPr>
            <a:r>
              <a:rPr lang="zh-CN" altLang="en-US" sz="2400" b="1" dirty="0">
                <a:solidFill>
                  <a:schemeClr val="tx2"/>
                </a:solidFill>
              </a:rPr>
              <a:t>         通常，不同类型的电路采用不同的方式来描述其功能和性能指标，不同类型电路的指标参数有不同的求解方法。即正确识别电路，并求解电路</a:t>
            </a:r>
          </a:p>
          <a:p>
            <a:pPr lvl="1">
              <a:lnSpc>
                <a:spcPct val="90000"/>
              </a:lnSpc>
            </a:pPr>
            <a:r>
              <a:rPr lang="zh-CN" altLang="en-US" sz="2000" b="1" dirty="0">
                <a:solidFill>
                  <a:schemeClr val="tx2"/>
                </a:solidFill>
              </a:rPr>
              <a:t>例如</a:t>
            </a:r>
          </a:p>
          <a:p>
            <a:pPr lvl="2">
              <a:lnSpc>
                <a:spcPct val="90000"/>
              </a:lnSpc>
            </a:pPr>
            <a:r>
              <a:rPr lang="zh-CN" altLang="en-US" sz="2000" b="1" dirty="0">
                <a:solidFill>
                  <a:schemeClr val="tx2"/>
                </a:solidFill>
              </a:rPr>
              <a:t>放大电路用放大倍数、输入电阻、输出电阻和通频带描述</a:t>
            </a:r>
          </a:p>
          <a:p>
            <a:pPr lvl="2">
              <a:lnSpc>
                <a:spcPct val="90000"/>
              </a:lnSpc>
            </a:pPr>
            <a:r>
              <a:rPr lang="zh-CN" altLang="en-US" sz="2000" b="1" dirty="0">
                <a:solidFill>
                  <a:schemeClr val="tx2"/>
                </a:solidFill>
              </a:rPr>
              <a:t>运算电路用运算关系式描述</a:t>
            </a:r>
          </a:p>
          <a:p>
            <a:pPr lvl="2">
              <a:lnSpc>
                <a:spcPct val="90000"/>
              </a:lnSpc>
            </a:pPr>
            <a:r>
              <a:rPr lang="zh-CN" altLang="en-US" sz="2000" b="1" dirty="0">
                <a:solidFill>
                  <a:schemeClr val="tx2"/>
                </a:solidFill>
              </a:rPr>
              <a:t>电压比较器用电压传输特性描述</a:t>
            </a:r>
          </a:p>
          <a:p>
            <a:pPr lvl="2">
              <a:lnSpc>
                <a:spcPct val="90000"/>
              </a:lnSpc>
            </a:pPr>
            <a:r>
              <a:rPr lang="zh-CN" altLang="en-US" sz="2000" b="1" dirty="0">
                <a:solidFill>
                  <a:schemeClr val="tx2"/>
                </a:solidFill>
              </a:rPr>
              <a:t>有源滤波器用幅频特性描述</a:t>
            </a:r>
          </a:p>
          <a:p>
            <a:pPr lvl="2">
              <a:lnSpc>
                <a:spcPct val="90000"/>
              </a:lnSpc>
            </a:pPr>
            <a:r>
              <a:rPr lang="zh-CN" altLang="en-US" sz="2000" b="1" dirty="0">
                <a:solidFill>
                  <a:schemeClr val="tx2"/>
                </a:solidFill>
              </a:rPr>
              <a:t>功率放大电路用最大输出功率和效率描述</a:t>
            </a:r>
          </a:p>
          <a:p>
            <a:pPr lvl="2">
              <a:lnSpc>
                <a:spcPct val="90000"/>
              </a:lnSpc>
            </a:pPr>
            <a:r>
              <a:rPr lang="zh-CN" altLang="en-US" sz="2000" b="1" dirty="0">
                <a:solidFill>
                  <a:schemeClr val="tx2"/>
                </a:solidFill>
              </a:rPr>
              <a:t>波形发生电路用输出电压波形及其周期和振幅描述</a:t>
            </a:r>
          </a:p>
          <a:p>
            <a:pPr lvl="1">
              <a:lnSpc>
                <a:spcPct val="90000"/>
              </a:lnSpc>
            </a:pPr>
            <a:r>
              <a:rPr lang="zh-CN" altLang="en-US" sz="2000" b="1" dirty="0">
                <a:solidFill>
                  <a:schemeClr val="tx2"/>
                </a:solidFill>
              </a:rPr>
              <a:t>例如</a:t>
            </a:r>
          </a:p>
          <a:p>
            <a:pPr lvl="2">
              <a:lnSpc>
                <a:spcPct val="90000"/>
              </a:lnSpc>
            </a:pPr>
            <a:r>
              <a:rPr lang="zh-CN" altLang="en-US" sz="2000" b="1" dirty="0">
                <a:solidFill>
                  <a:schemeClr val="tx2"/>
                </a:solidFill>
              </a:rPr>
              <a:t>求解放大电路的参数用等效电路法</a:t>
            </a:r>
          </a:p>
          <a:p>
            <a:pPr lvl="2">
              <a:lnSpc>
                <a:spcPct val="90000"/>
              </a:lnSpc>
            </a:pPr>
            <a:r>
              <a:rPr lang="zh-CN" altLang="en-US" sz="2000" b="1" dirty="0">
                <a:solidFill>
                  <a:schemeClr val="tx2"/>
                </a:solidFill>
              </a:rPr>
              <a:t>求解运算电路要利用节点电流法、叠加原理</a:t>
            </a:r>
          </a:p>
          <a:p>
            <a:pPr lvl="2">
              <a:lnSpc>
                <a:spcPct val="90000"/>
              </a:lnSpc>
            </a:pPr>
            <a:r>
              <a:rPr lang="zh-CN" altLang="en-US" sz="2000" b="1" dirty="0">
                <a:solidFill>
                  <a:schemeClr val="tx2"/>
                </a:solidFill>
              </a:rPr>
              <a:t>求解电压比较器的电压传输特性要求解三要素</a:t>
            </a:r>
          </a:p>
          <a:p>
            <a:pPr lvl="2">
              <a:lnSpc>
                <a:spcPct val="90000"/>
              </a:lnSpc>
            </a:pPr>
            <a:r>
              <a:rPr lang="zh-CN" altLang="en-US" sz="2000" b="1" dirty="0">
                <a:solidFill>
                  <a:schemeClr val="tx2"/>
                </a:solidFill>
              </a:rPr>
              <a:t>见</a:t>
            </a:r>
            <a:r>
              <a:rPr lang="en-US" altLang="zh-CN" sz="2000" b="1" dirty="0" smtClean="0">
                <a:solidFill>
                  <a:schemeClr val="tx2"/>
                </a:solidFill>
                <a:latin typeface="Times New Roman" panose="02020603050405020304" pitchFamily="18" charset="0"/>
                <a:cs typeface="Times New Roman" panose="02020603050405020304" pitchFamily="18" charset="0"/>
              </a:rPr>
              <a:t>10.2.2</a:t>
            </a:r>
            <a:r>
              <a:rPr lang="zh-CN" altLang="en-US" sz="2000" b="1" dirty="0">
                <a:solidFill>
                  <a:schemeClr val="tx2"/>
                </a:solidFill>
              </a:rPr>
              <a:t>节            </a:t>
            </a:r>
          </a:p>
        </p:txBody>
      </p:sp>
    </p:spTree>
    <p:extLst>
      <p:ext uri="{BB962C8B-B14F-4D97-AF65-F5344CB8AC3E}">
        <p14:creationId xmlns:p14="http://schemas.microsoft.com/office/powerpoint/2010/main" val="660920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9388" y="764704"/>
            <a:ext cx="5597525" cy="609600"/>
          </a:xfrm>
        </p:spPr>
        <p:txBody>
          <a:bodyPr/>
          <a:lstStyle/>
          <a:p>
            <a:pPr algn="l"/>
            <a:r>
              <a:rPr lang="zh-CN" altLang="en-US" sz="3200" dirty="0">
                <a:ea typeface="华文行楷" pitchFamily="2" charset="-122"/>
              </a:rPr>
              <a:t>三、怎样复习</a:t>
            </a:r>
          </a:p>
        </p:txBody>
      </p:sp>
      <p:sp>
        <p:nvSpPr>
          <p:cNvPr id="27651" name="Rectangle 3"/>
          <p:cNvSpPr>
            <a:spLocks noGrp="1" noChangeArrowheads="1"/>
          </p:cNvSpPr>
          <p:nvPr>
            <p:ph type="body" idx="1"/>
          </p:nvPr>
        </p:nvSpPr>
        <p:spPr>
          <a:xfrm>
            <a:off x="539750" y="1341438"/>
            <a:ext cx="8064500" cy="5327650"/>
          </a:xfrm>
          <a:noFill/>
          <a:ln/>
        </p:spPr>
        <p:txBody>
          <a:bodyPr/>
          <a:lstStyle/>
          <a:p>
            <a:pPr>
              <a:lnSpc>
                <a:spcPct val="115000"/>
              </a:lnSpc>
              <a:spcBef>
                <a:spcPct val="0"/>
              </a:spcBef>
            </a:pPr>
            <a:r>
              <a:rPr lang="zh-CN" altLang="en-US" sz="2400" b="1"/>
              <a:t>重点是基础知识：基本概念、电路、方法</a:t>
            </a:r>
          </a:p>
          <a:p>
            <a:pPr>
              <a:lnSpc>
                <a:spcPct val="115000"/>
              </a:lnSpc>
              <a:spcBef>
                <a:spcPct val="0"/>
              </a:spcBef>
            </a:pPr>
            <a:r>
              <a:rPr lang="zh-CN" altLang="en-US" sz="2400" b="1"/>
              <a:t>识别电路是正确分析电路的基础</a:t>
            </a:r>
          </a:p>
          <a:p>
            <a:pPr>
              <a:lnSpc>
                <a:spcPct val="115000"/>
              </a:lnSpc>
              <a:spcBef>
                <a:spcPct val="0"/>
              </a:spcBef>
            </a:pPr>
            <a:r>
              <a:rPr lang="zh-CN" altLang="en-US" sz="2400" b="1"/>
              <a:t>特别注意基础知识的综合应用，融会贯通。例如：</a:t>
            </a:r>
          </a:p>
          <a:p>
            <a:pPr lvl="1">
              <a:lnSpc>
                <a:spcPct val="115000"/>
              </a:lnSpc>
              <a:spcBef>
                <a:spcPct val="0"/>
              </a:spcBef>
            </a:pPr>
            <a:r>
              <a:rPr lang="zh-CN" altLang="en-US" sz="2000" b="1"/>
              <a:t>非正弦波发生电路既含有运算电路（积分电路）又含有电压比较器（滞回比较器），即既包含集成运放工作在线性区的电路又包含集成运放工作在非线性区的电路。</a:t>
            </a:r>
          </a:p>
          <a:p>
            <a:pPr lvl="1">
              <a:lnSpc>
                <a:spcPct val="115000"/>
              </a:lnSpc>
              <a:spcBef>
                <a:spcPct val="0"/>
              </a:spcBef>
            </a:pPr>
            <a:r>
              <a:rPr lang="zh-CN" altLang="en-US" sz="2000" b="1"/>
              <a:t>功率放大电路需要和前级电路匹配才能输出最大功率，且为了消除非线性失真通常要引入负反馈。因此，实用功放涉及到放大的概念、放大电路的耦合问题、反馈的判断和估算、自激振荡和消振、功放的输出功率和效率。</a:t>
            </a:r>
          </a:p>
          <a:p>
            <a:pPr lvl="1">
              <a:lnSpc>
                <a:spcPct val="115000"/>
              </a:lnSpc>
              <a:spcBef>
                <a:spcPct val="0"/>
              </a:spcBef>
            </a:pPr>
            <a:r>
              <a:rPr lang="zh-CN" altLang="en-US" sz="2000" b="1"/>
              <a:t>串联型稳压电源本身既是一个负反馈系统，又是大功率电路，还要考虑电网电压的影响。</a:t>
            </a:r>
          </a:p>
        </p:txBody>
      </p:sp>
    </p:spTree>
    <p:extLst>
      <p:ext uri="{BB962C8B-B14F-4D97-AF65-F5344CB8AC3E}">
        <p14:creationId xmlns:p14="http://schemas.microsoft.com/office/powerpoint/2010/main" val="3634525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268288" y="3527425"/>
          <a:ext cx="990600" cy="307975"/>
        </p:xfrm>
        <a:graphic>
          <a:graphicData uri="http://schemas.openxmlformats.org/presentationml/2006/ole">
            <mc:AlternateContent xmlns:mc="http://schemas.openxmlformats.org/markup-compatibility/2006">
              <mc:Choice xmlns:v="urn:schemas-microsoft-com:vml" Requires="v">
                <p:oleObj spid="_x0000_s155686" name="公式" r:id="rId3" imgW="647640" imgH="203040" progId="Equation.3">
                  <p:embed/>
                </p:oleObj>
              </mc:Choice>
              <mc:Fallback>
                <p:oleObj name="公式" r:id="rId3" imgW="6476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3527425"/>
                        <a:ext cx="990600" cy="307975"/>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3"/>
          <p:cNvGraphicFramePr>
            <a:graphicFrameLocks noChangeAspect="1"/>
          </p:cNvGraphicFramePr>
          <p:nvPr/>
        </p:nvGraphicFramePr>
        <p:xfrm>
          <a:off x="1258888" y="2536825"/>
          <a:ext cx="1219200" cy="309563"/>
        </p:xfrm>
        <a:graphic>
          <a:graphicData uri="http://schemas.openxmlformats.org/presentationml/2006/ole">
            <mc:AlternateContent xmlns:mc="http://schemas.openxmlformats.org/markup-compatibility/2006">
              <mc:Choice xmlns:v="urn:schemas-microsoft-com:vml" Requires="v">
                <p:oleObj spid="_x0000_s155687" name="公式" r:id="rId5" imgW="799920" imgH="203040" progId="Equation.3">
                  <p:embed/>
                </p:oleObj>
              </mc:Choice>
              <mc:Fallback>
                <p:oleObj name="公式" r:id="rId5" imgW="7999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536825"/>
                        <a:ext cx="1219200" cy="309563"/>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1258888" y="1698625"/>
          <a:ext cx="1219200" cy="306388"/>
        </p:xfrm>
        <a:graphic>
          <a:graphicData uri="http://schemas.openxmlformats.org/presentationml/2006/ole">
            <mc:AlternateContent xmlns:mc="http://schemas.openxmlformats.org/markup-compatibility/2006">
              <mc:Choice xmlns:v="urn:schemas-microsoft-com:vml" Requires="v">
                <p:oleObj spid="_x0000_s155688" name="公式" r:id="rId7" imgW="799920" imgH="203040" progId="Equation.3">
                  <p:embed/>
                </p:oleObj>
              </mc:Choice>
              <mc:Fallback>
                <p:oleObj name="公式" r:id="rId7" imgW="7999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698625"/>
                        <a:ext cx="1219200" cy="306388"/>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3240088" y="631825"/>
          <a:ext cx="2206625" cy="2667000"/>
        </p:xfrm>
        <a:graphic>
          <a:graphicData uri="http://schemas.openxmlformats.org/presentationml/2006/ole">
            <mc:AlternateContent xmlns:mc="http://schemas.openxmlformats.org/markup-compatibility/2006">
              <mc:Choice xmlns:v="urn:schemas-microsoft-com:vml" Requires="v">
                <p:oleObj spid="_x0000_s155689" name="公式" r:id="rId9" imgW="1384200" imgH="1676160" progId="Equation.3">
                  <p:embed/>
                </p:oleObj>
              </mc:Choice>
              <mc:Fallback>
                <p:oleObj name="公式" r:id="rId9" imgW="1384200" imgH="1676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0088" y="631825"/>
                        <a:ext cx="2206625" cy="2667000"/>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866775" y="5484813"/>
          <a:ext cx="1663700" cy="309562"/>
        </p:xfrm>
        <a:graphic>
          <a:graphicData uri="http://schemas.openxmlformats.org/presentationml/2006/ole">
            <mc:AlternateContent xmlns:mc="http://schemas.openxmlformats.org/markup-compatibility/2006">
              <mc:Choice xmlns:v="urn:schemas-microsoft-com:vml" Requires="v">
                <p:oleObj spid="_x0000_s155690" name="公式" r:id="rId11" imgW="1091880" imgH="203040" progId="Equation.3">
                  <p:embed/>
                </p:oleObj>
              </mc:Choice>
              <mc:Fallback>
                <p:oleObj name="公式" r:id="rId11" imgW="10918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775" y="5484813"/>
                        <a:ext cx="1663700" cy="30956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2554288" y="4289425"/>
          <a:ext cx="3040062" cy="893763"/>
        </p:xfrm>
        <a:graphic>
          <a:graphicData uri="http://schemas.openxmlformats.org/presentationml/2006/ole">
            <mc:AlternateContent xmlns:mc="http://schemas.openxmlformats.org/markup-compatibility/2006">
              <mc:Choice xmlns:v="urn:schemas-microsoft-com:vml" Requires="v">
                <p:oleObj spid="_x0000_s155691" name="公式" r:id="rId13" imgW="1638000" imgH="482400" progId="Equation.3">
                  <p:embed/>
                </p:oleObj>
              </mc:Choice>
              <mc:Fallback>
                <p:oleObj name="公式" r:id="rId13" imgW="1638000" imgH="482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4288" y="4289425"/>
                        <a:ext cx="3040062" cy="893763"/>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3027363" y="5484813"/>
          <a:ext cx="2590800" cy="1174750"/>
        </p:xfrm>
        <a:graphic>
          <a:graphicData uri="http://schemas.openxmlformats.org/presentationml/2006/ole">
            <mc:AlternateContent xmlns:mc="http://schemas.openxmlformats.org/markup-compatibility/2006">
              <mc:Choice xmlns:v="urn:schemas-microsoft-com:vml" Requires="v">
                <p:oleObj spid="_x0000_s155692" name="公式" r:id="rId15" imgW="1625400" imgH="736560" progId="Equation.3">
                  <p:embed/>
                </p:oleObj>
              </mc:Choice>
              <mc:Fallback>
                <p:oleObj name="公式" r:id="rId15" imgW="1625400" imgH="7365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7363" y="5484813"/>
                        <a:ext cx="2590800" cy="1174750"/>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6059488" y="936625"/>
          <a:ext cx="2136775" cy="687388"/>
        </p:xfrm>
        <a:graphic>
          <a:graphicData uri="http://schemas.openxmlformats.org/presentationml/2006/ole">
            <mc:AlternateContent xmlns:mc="http://schemas.openxmlformats.org/markup-compatibility/2006">
              <mc:Choice xmlns:v="urn:schemas-microsoft-com:vml" Requires="v">
                <p:oleObj spid="_x0000_s155693" name="公式" r:id="rId17" imgW="1333440" imgH="431640" progId="Equation.3">
                  <p:embed/>
                </p:oleObj>
              </mc:Choice>
              <mc:Fallback>
                <p:oleObj name="公式" r:id="rId17" imgW="133344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59488" y="936625"/>
                        <a:ext cx="2136775" cy="687388"/>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6059488" y="1851025"/>
          <a:ext cx="2895600" cy="777875"/>
        </p:xfrm>
        <a:graphic>
          <a:graphicData uri="http://schemas.openxmlformats.org/presentationml/2006/ole">
            <mc:AlternateContent xmlns:mc="http://schemas.openxmlformats.org/markup-compatibility/2006">
              <mc:Choice xmlns:v="urn:schemas-microsoft-com:vml" Requires="v">
                <p:oleObj spid="_x0000_s155694" name="公式" r:id="rId19" imgW="1790640" imgH="482400" progId="Equation.3">
                  <p:embed/>
                </p:oleObj>
              </mc:Choice>
              <mc:Fallback>
                <p:oleObj name="公式" r:id="rId19" imgW="1790640" imgH="4824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59488" y="1851025"/>
                        <a:ext cx="2895600" cy="777875"/>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Line 11"/>
          <p:cNvSpPr>
            <a:spLocks noChangeShapeType="1"/>
          </p:cNvSpPr>
          <p:nvPr/>
        </p:nvSpPr>
        <p:spPr bwMode="auto">
          <a:xfrm>
            <a:off x="5449888" y="1165225"/>
            <a:ext cx="533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2"/>
          <p:cNvSpPr>
            <a:spLocks noChangeShapeType="1"/>
          </p:cNvSpPr>
          <p:nvPr/>
        </p:nvSpPr>
        <p:spPr bwMode="auto">
          <a:xfrm>
            <a:off x="4916488" y="2003425"/>
            <a:ext cx="1066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3"/>
          <p:cNvSpPr>
            <a:spLocks noChangeShapeType="1"/>
          </p:cNvSpPr>
          <p:nvPr/>
        </p:nvSpPr>
        <p:spPr bwMode="auto">
          <a:xfrm flipV="1">
            <a:off x="5449888" y="2689225"/>
            <a:ext cx="1066800" cy="3200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6" name="Object 14"/>
          <p:cNvGraphicFramePr>
            <a:graphicFrameLocks noChangeAspect="1"/>
          </p:cNvGraphicFramePr>
          <p:nvPr/>
        </p:nvGraphicFramePr>
        <p:xfrm>
          <a:off x="6516688" y="5661025"/>
          <a:ext cx="1752600" cy="684213"/>
        </p:xfrm>
        <a:graphic>
          <a:graphicData uri="http://schemas.openxmlformats.org/presentationml/2006/ole">
            <mc:AlternateContent xmlns:mc="http://schemas.openxmlformats.org/markup-compatibility/2006">
              <mc:Choice xmlns:v="urn:schemas-microsoft-com:vml" Requires="v">
                <p:oleObj spid="_x0000_s155695" name="公式" r:id="rId21" imgW="1104840" imgH="431640" progId="Equation.3">
                  <p:embed/>
                </p:oleObj>
              </mc:Choice>
              <mc:Fallback>
                <p:oleObj name="公式" r:id="rId21" imgW="1104840" imgH="431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16688" y="5661025"/>
                        <a:ext cx="1752600" cy="684213"/>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7" name="Line 15"/>
          <p:cNvSpPr>
            <a:spLocks noChangeShapeType="1"/>
          </p:cNvSpPr>
          <p:nvPr/>
        </p:nvSpPr>
        <p:spPr bwMode="auto">
          <a:xfrm>
            <a:off x="5678488" y="5965825"/>
            <a:ext cx="8382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8" name="Object 16"/>
          <p:cNvGraphicFramePr>
            <a:graphicFrameLocks noChangeAspect="1"/>
          </p:cNvGraphicFramePr>
          <p:nvPr/>
        </p:nvGraphicFramePr>
        <p:xfrm>
          <a:off x="2782888" y="3603625"/>
          <a:ext cx="1447800" cy="358775"/>
        </p:xfrm>
        <a:graphic>
          <a:graphicData uri="http://schemas.openxmlformats.org/presentationml/2006/ole">
            <mc:AlternateContent xmlns:mc="http://schemas.openxmlformats.org/markup-compatibility/2006">
              <mc:Choice xmlns:v="urn:schemas-microsoft-com:vml" Requires="v">
                <p:oleObj spid="_x0000_s155696" name="公式" r:id="rId23" imgW="812520" imgH="203040" progId="Equation.3">
                  <p:embed/>
                </p:oleObj>
              </mc:Choice>
              <mc:Fallback>
                <p:oleObj name="公式" r:id="rId23" imgW="81252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2888" y="3603625"/>
                        <a:ext cx="1447800" cy="358775"/>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9" name="Object 17"/>
          <p:cNvGraphicFramePr>
            <a:graphicFrameLocks noChangeAspect="1"/>
          </p:cNvGraphicFramePr>
          <p:nvPr/>
        </p:nvGraphicFramePr>
        <p:xfrm>
          <a:off x="4764088" y="3451225"/>
          <a:ext cx="1143000" cy="757238"/>
        </p:xfrm>
        <a:graphic>
          <a:graphicData uri="http://schemas.openxmlformats.org/presentationml/2006/ole">
            <mc:AlternateContent xmlns:mc="http://schemas.openxmlformats.org/markup-compatibility/2006">
              <mc:Choice xmlns:v="urn:schemas-microsoft-com:vml" Requires="v">
                <p:oleObj spid="_x0000_s155697" name="公式" r:id="rId25" imgW="647640" imgH="431640" progId="Equation.3">
                  <p:embed/>
                </p:oleObj>
              </mc:Choice>
              <mc:Fallback>
                <p:oleObj name="公式" r:id="rId25" imgW="647640" imgH="431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4088" y="3451225"/>
                        <a:ext cx="1143000" cy="757238"/>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0" name="Line 18"/>
          <p:cNvSpPr>
            <a:spLocks noChangeShapeType="1"/>
          </p:cNvSpPr>
          <p:nvPr/>
        </p:nvSpPr>
        <p:spPr bwMode="auto">
          <a:xfrm flipV="1">
            <a:off x="954088" y="2917825"/>
            <a:ext cx="60960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19"/>
          <p:cNvSpPr>
            <a:spLocks noChangeShapeType="1"/>
          </p:cNvSpPr>
          <p:nvPr/>
        </p:nvSpPr>
        <p:spPr bwMode="auto">
          <a:xfrm>
            <a:off x="954088" y="3908425"/>
            <a:ext cx="704850" cy="157638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20"/>
          <p:cNvSpPr>
            <a:spLocks noChangeShapeType="1"/>
          </p:cNvSpPr>
          <p:nvPr/>
        </p:nvSpPr>
        <p:spPr bwMode="auto">
          <a:xfrm>
            <a:off x="2478088" y="2689225"/>
            <a:ext cx="685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21"/>
          <p:cNvSpPr>
            <a:spLocks noChangeShapeType="1"/>
          </p:cNvSpPr>
          <p:nvPr/>
        </p:nvSpPr>
        <p:spPr bwMode="auto">
          <a:xfrm>
            <a:off x="2478088" y="2917825"/>
            <a:ext cx="228600" cy="1295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22"/>
          <p:cNvSpPr>
            <a:spLocks noChangeShapeType="1"/>
          </p:cNvSpPr>
          <p:nvPr/>
        </p:nvSpPr>
        <p:spPr bwMode="auto">
          <a:xfrm flipV="1">
            <a:off x="1792288" y="2003425"/>
            <a:ext cx="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23"/>
          <p:cNvSpPr>
            <a:spLocks noChangeShapeType="1"/>
          </p:cNvSpPr>
          <p:nvPr/>
        </p:nvSpPr>
        <p:spPr bwMode="auto">
          <a:xfrm>
            <a:off x="4306888" y="3756025"/>
            <a:ext cx="381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4"/>
          <p:cNvSpPr>
            <a:spLocks noChangeShapeType="1"/>
          </p:cNvSpPr>
          <p:nvPr/>
        </p:nvSpPr>
        <p:spPr bwMode="auto">
          <a:xfrm>
            <a:off x="2543175" y="5637213"/>
            <a:ext cx="4572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697" name="Group 25"/>
          <p:cNvGrpSpPr>
            <a:grpSpLocks/>
          </p:cNvGrpSpPr>
          <p:nvPr/>
        </p:nvGrpSpPr>
        <p:grpSpPr bwMode="auto">
          <a:xfrm>
            <a:off x="4764088" y="1698625"/>
            <a:ext cx="685800" cy="1752600"/>
            <a:chOff x="2976" y="864"/>
            <a:chExt cx="432" cy="1104"/>
          </a:xfrm>
        </p:grpSpPr>
        <p:sp>
          <p:nvSpPr>
            <p:cNvPr id="28698" name="Line 26"/>
            <p:cNvSpPr>
              <a:spLocks noChangeShapeType="1"/>
            </p:cNvSpPr>
            <p:nvPr/>
          </p:nvSpPr>
          <p:spPr bwMode="auto">
            <a:xfrm>
              <a:off x="2976" y="1824"/>
              <a:ext cx="48" cy="14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Line 27"/>
            <p:cNvSpPr>
              <a:spLocks noChangeShapeType="1"/>
            </p:cNvSpPr>
            <p:nvPr/>
          </p:nvSpPr>
          <p:spPr bwMode="auto">
            <a:xfrm>
              <a:off x="3024" y="1536"/>
              <a:ext cx="288" cy="432"/>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Line 28"/>
            <p:cNvSpPr>
              <a:spLocks noChangeShapeType="1"/>
            </p:cNvSpPr>
            <p:nvPr/>
          </p:nvSpPr>
          <p:spPr bwMode="auto">
            <a:xfrm>
              <a:off x="3072" y="864"/>
              <a:ext cx="336" cy="110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701" name="Text Box 29"/>
          <p:cNvSpPr txBox="1">
            <a:spLocks noChangeArrowheads="1"/>
          </p:cNvSpPr>
          <p:nvPr/>
        </p:nvSpPr>
        <p:spPr bwMode="auto">
          <a:xfrm>
            <a:off x="6440488" y="3832225"/>
            <a:ext cx="2362200" cy="1016000"/>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solidFill>
                  <a:srgbClr val="000000"/>
                </a:solidFill>
                <a:latin typeface="Times New Roman" pitchFamily="18" charset="0"/>
              </a:rPr>
              <a:t>功放的前级放大电路，串联型稳压电源的比较放大电路</a:t>
            </a:r>
          </a:p>
        </p:txBody>
      </p:sp>
      <p:sp>
        <p:nvSpPr>
          <p:cNvPr id="28702" name="Rectangle 30"/>
          <p:cNvSpPr>
            <a:spLocks noGrp="1" noChangeArrowheads="1"/>
          </p:cNvSpPr>
          <p:nvPr>
            <p:ph type="title"/>
          </p:nvPr>
        </p:nvSpPr>
        <p:spPr>
          <a:xfrm>
            <a:off x="179388" y="866800"/>
            <a:ext cx="3048000" cy="762000"/>
          </a:xfrm>
        </p:spPr>
        <p:txBody>
          <a:bodyPr/>
          <a:lstStyle/>
          <a:p>
            <a:pPr algn="l">
              <a:spcBef>
                <a:spcPts val="0"/>
              </a:spcBef>
            </a:pPr>
            <a:r>
              <a:rPr lang="zh-CN" altLang="en-US" sz="2800" dirty="0">
                <a:ea typeface="华文行楷" pitchFamily="2" charset="-122"/>
              </a:rPr>
              <a:t>四、复习举例</a:t>
            </a:r>
            <a:r>
              <a:rPr lang="zh-CN" altLang="en-US" sz="2800" dirty="0">
                <a:ea typeface="隶书" pitchFamily="49" charset="-122"/>
              </a:rPr>
              <a:t>：</a:t>
            </a:r>
            <a:br>
              <a:rPr lang="zh-CN" altLang="en-US" sz="2800" dirty="0">
                <a:ea typeface="隶书" pitchFamily="49" charset="-122"/>
              </a:rPr>
            </a:br>
            <a:r>
              <a:rPr lang="zh-CN" altLang="en-US" sz="2800" dirty="0" smtClean="0">
                <a:ea typeface="隶书" pitchFamily="49" charset="-122"/>
              </a:rPr>
              <a:t>    </a:t>
            </a:r>
            <a:r>
              <a:rPr lang="zh-CN" altLang="en-US" sz="2200" b="1" dirty="0" smtClean="0"/>
              <a:t>集成</a:t>
            </a:r>
            <a:r>
              <a:rPr lang="zh-CN" altLang="en-US" sz="2200" b="1" dirty="0"/>
              <a:t>运放应用电路</a:t>
            </a:r>
          </a:p>
        </p:txBody>
      </p:sp>
      <p:sp>
        <p:nvSpPr>
          <p:cNvPr id="28703" name="Line 31"/>
          <p:cNvSpPr>
            <a:spLocks noChangeShapeType="1"/>
          </p:cNvSpPr>
          <p:nvPr/>
        </p:nvSpPr>
        <p:spPr bwMode="auto">
          <a:xfrm>
            <a:off x="4687888" y="1089025"/>
            <a:ext cx="2057400" cy="2667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4" name="Text Box 32"/>
          <p:cNvSpPr txBox="1">
            <a:spLocks noChangeArrowheads="1"/>
          </p:cNvSpPr>
          <p:nvPr/>
        </p:nvSpPr>
        <p:spPr bwMode="auto">
          <a:xfrm>
            <a:off x="6897688" y="2765425"/>
            <a:ext cx="2057400" cy="831850"/>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注意知识之间的相互关联！</a:t>
            </a:r>
          </a:p>
        </p:txBody>
      </p:sp>
      <p:grpSp>
        <p:nvGrpSpPr>
          <p:cNvPr id="28705" name="Group 33"/>
          <p:cNvGrpSpPr>
            <a:grpSpLocks/>
          </p:cNvGrpSpPr>
          <p:nvPr/>
        </p:nvGrpSpPr>
        <p:grpSpPr bwMode="auto">
          <a:xfrm>
            <a:off x="650875" y="5772150"/>
            <a:ext cx="2160588" cy="927100"/>
            <a:chOff x="249" y="3566"/>
            <a:chExt cx="1361" cy="584"/>
          </a:xfrm>
        </p:grpSpPr>
        <p:sp>
          <p:nvSpPr>
            <p:cNvPr id="28706" name="Line 34"/>
            <p:cNvSpPr>
              <a:spLocks noChangeShapeType="1"/>
            </p:cNvSpPr>
            <p:nvPr/>
          </p:nvSpPr>
          <p:spPr bwMode="auto">
            <a:xfrm>
              <a:off x="884" y="3566"/>
              <a:ext cx="0"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7" name="Text Box 35"/>
            <p:cNvSpPr txBox="1">
              <a:spLocks noChangeArrowheads="1"/>
            </p:cNvSpPr>
            <p:nvPr/>
          </p:nvSpPr>
          <p:spPr bwMode="auto">
            <a:xfrm>
              <a:off x="249" y="3702"/>
              <a:ext cx="1361" cy="448"/>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latin typeface="Times New Roman" pitchFamily="18" charset="0"/>
                </a:rPr>
                <a:t>虚断，输出不是</a:t>
              </a:r>
              <a:r>
                <a:rPr kumimoji="1" lang="en-US" altLang="zh-CN" sz="2000" i="1">
                  <a:latin typeface="Times New Roman" pitchFamily="18" charset="0"/>
                </a:rPr>
                <a:t>U</a:t>
              </a:r>
              <a:r>
                <a:rPr kumimoji="1" lang="en-US" altLang="zh-CN" sz="2000" baseline="-25000">
                  <a:latin typeface="Times New Roman" pitchFamily="18" charset="0"/>
                </a:rPr>
                <a:t>OH</a:t>
              </a:r>
              <a:r>
                <a:rPr kumimoji="1" lang="zh-CN" altLang="en-US" sz="2000">
                  <a:latin typeface="Times New Roman" pitchFamily="18" charset="0"/>
                </a:rPr>
                <a:t>就是</a:t>
              </a:r>
              <a:r>
                <a:rPr kumimoji="1" lang="en-US" altLang="zh-CN" sz="2000" i="1">
                  <a:latin typeface="Times New Roman" pitchFamily="18" charset="0"/>
                </a:rPr>
                <a:t>U</a:t>
              </a:r>
              <a:r>
                <a:rPr kumimoji="1" lang="en-US" altLang="zh-CN" sz="2000" baseline="-25000">
                  <a:latin typeface="Times New Roman" pitchFamily="18" charset="0"/>
                </a:rPr>
                <a:t>OL</a:t>
              </a:r>
            </a:p>
          </p:txBody>
        </p:sp>
      </p:grpSp>
    </p:spTree>
    <p:extLst>
      <p:ext uri="{BB962C8B-B14F-4D97-AF65-F5344CB8AC3E}">
        <p14:creationId xmlns:p14="http://schemas.microsoft.com/office/powerpoint/2010/main" val="2430434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323850" y="1989138"/>
            <a:ext cx="7772400" cy="685800"/>
          </a:xfrm>
        </p:spPr>
        <p:txBody>
          <a:bodyPr/>
          <a:lstStyle/>
          <a:p>
            <a:r>
              <a:rPr lang="zh-CN" altLang="zh-CN">
                <a:latin typeface="华文行楷" pitchFamily="2" charset="-122"/>
                <a:ea typeface="华文行楷" pitchFamily="2" charset="-122"/>
              </a:rPr>
              <a:t>复习与考试</a:t>
            </a:r>
            <a:endParaRPr lang="zh-CN" altLang="en-US">
              <a:latin typeface="华文行楷" pitchFamily="2" charset="-122"/>
              <a:ea typeface="华文行楷" pitchFamily="2" charset="-122"/>
            </a:endParaRPr>
          </a:p>
        </p:txBody>
      </p:sp>
      <p:sp>
        <p:nvSpPr>
          <p:cNvPr id="19465" name="Text Box 9">
            <a:hlinkClick r:id="rId2" action="ppaction://hlinksldjump"/>
          </p:cNvPr>
          <p:cNvSpPr txBox="1">
            <a:spLocks noChangeArrowheads="1"/>
          </p:cNvSpPr>
          <p:nvPr/>
        </p:nvSpPr>
        <p:spPr bwMode="auto">
          <a:xfrm>
            <a:off x="1835150" y="298132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tx2"/>
                </a:solidFill>
                <a:latin typeface="Times New Roman" pitchFamily="18" charset="0"/>
                <a:ea typeface="华文楷体" pitchFamily="2" charset="-122"/>
              </a:rPr>
              <a:t>一、考查什么</a:t>
            </a:r>
          </a:p>
        </p:txBody>
      </p:sp>
      <p:sp>
        <p:nvSpPr>
          <p:cNvPr id="19466" name="Text Box 10">
            <a:hlinkClick r:id="rId3" action="ppaction://hlinksldjump"/>
          </p:cNvPr>
          <p:cNvSpPr txBox="1">
            <a:spLocks noChangeArrowheads="1"/>
          </p:cNvSpPr>
          <p:nvPr/>
        </p:nvSpPr>
        <p:spPr bwMode="auto">
          <a:xfrm>
            <a:off x="1835150" y="3514725"/>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tx2"/>
                </a:solidFill>
                <a:latin typeface="Times New Roman" pitchFamily="18" charset="0"/>
                <a:ea typeface="华文楷体" pitchFamily="2" charset="-122"/>
              </a:rPr>
              <a:t>二、复习什么</a:t>
            </a:r>
          </a:p>
        </p:txBody>
      </p:sp>
      <p:sp>
        <p:nvSpPr>
          <p:cNvPr id="19467" name="Text Box 11">
            <a:hlinkClick r:id="rId4" action="ppaction://hlinksldjump"/>
          </p:cNvPr>
          <p:cNvSpPr txBox="1">
            <a:spLocks noChangeArrowheads="1"/>
          </p:cNvSpPr>
          <p:nvPr/>
        </p:nvSpPr>
        <p:spPr bwMode="auto">
          <a:xfrm>
            <a:off x="1835150" y="404812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tx2"/>
                </a:solidFill>
                <a:latin typeface="Times New Roman" pitchFamily="18" charset="0"/>
                <a:ea typeface="华文楷体" pitchFamily="2" charset="-122"/>
              </a:rPr>
              <a:t>三、怎样复习</a:t>
            </a:r>
          </a:p>
        </p:txBody>
      </p:sp>
      <p:sp>
        <p:nvSpPr>
          <p:cNvPr id="19468" name="Text Box 12">
            <a:hlinkClick r:id="rId5" action="ppaction://hlinksldjump"/>
          </p:cNvPr>
          <p:cNvSpPr txBox="1">
            <a:spLocks noChangeArrowheads="1"/>
          </p:cNvSpPr>
          <p:nvPr/>
        </p:nvSpPr>
        <p:spPr bwMode="auto">
          <a:xfrm>
            <a:off x="1835150" y="4581525"/>
            <a:ext cx="597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tx2"/>
                </a:solidFill>
                <a:latin typeface="Times New Roman" pitchFamily="18" charset="0"/>
                <a:ea typeface="华文楷体" pitchFamily="2" charset="-122"/>
              </a:rPr>
              <a:t>四、复习举例：集成运放应用电路</a:t>
            </a:r>
          </a:p>
        </p:txBody>
      </p:sp>
    </p:spTree>
    <p:extLst>
      <p:ext uri="{BB962C8B-B14F-4D97-AF65-F5344CB8AC3E}">
        <p14:creationId xmlns:p14="http://schemas.microsoft.com/office/powerpoint/2010/main" val="55471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979835"/>
            <a:ext cx="5953125" cy="288925"/>
          </a:xfrm>
        </p:spPr>
        <p:txBody>
          <a:bodyPr/>
          <a:lstStyle/>
          <a:p>
            <a:pPr algn="l"/>
            <a:r>
              <a:rPr lang="zh-CN" altLang="zh-CN" sz="3200" dirty="0">
                <a:ea typeface="华文行楷" pitchFamily="2" charset="-122"/>
              </a:rPr>
              <a:t>一、考查什么</a:t>
            </a:r>
            <a:endParaRPr lang="zh-CN" altLang="en-US" sz="3200" dirty="0">
              <a:ea typeface="华文行楷" pitchFamily="2" charset="-122"/>
            </a:endParaRPr>
          </a:p>
        </p:txBody>
      </p:sp>
      <p:sp>
        <p:nvSpPr>
          <p:cNvPr id="20483" name="Rectangle 3"/>
          <p:cNvSpPr>
            <a:spLocks noGrp="1" noChangeArrowheads="1"/>
          </p:cNvSpPr>
          <p:nvPr>
            <p:ph type="body" idx="1"/>
          </p:nvPr>
        </p:nvSpPr>
        <p:spPr>
          <a:xfrm>
            <a:off x="250825" y="1196975"/>
            <a:ext cx="8137525" cy="5661025"/>
          </a:xfrm>
          <a:noFill/>
          <a:ln/>
        </p:spPr>
        <p:txBody>
          <a:bodyPr/>
          <a:lstStyle/>
          <a:p>
            <a:pPr>
              <a:lnSpc>
                <a:spcPct val="80000"/>
              </a:lnSpc>
            </a:pPr>
            <a:r>
              <a:rPr lang="zh-CN" altLang="en-US" sz="2800" dirty="0">
                <a:solidFill>
                  <a:schemeClr val="tx2"/>
                </a:solidFill>
                <a:ea typeface="华文行楷" pitchFamily="2" charset="-122"/>
              </a:rPr>
              <a:t>会看</a:t>
            </a:r>
            <a:r>
              <a:rPr lang="zh-CN" altLang="en-US" sz="2400" b="1" dirty="0">
                <a:solidFill>
                  <a:schemeClr val="tx2"/>
                </a:solidFill>
              </a:rPr>
              <a:t>：电路的识别、定性分析。</a:t>
            </a:r>
          </a:p>
          <a:p>
            <a:pPr lvl="1">
              <a:lnSpc>
                <a:spcPct val="80000"/>
              </a:lnSpc>
            </a:pPr>
            <a:r>
              <a:rPr lang="zh-CN" altLang="en-US" sz="2400" b="1" dirty="0">
                <a:solidFill>
                  <a:schemeClr val="tx2"/>
                </a:solidFill>
              </a:rPr>
              <a:t>如是哪种电路：</a:t>
            </a:r>
          </a:p>
          <a:p>
            <a:pPr lvl="2">
              <a:lnSpc>
                <a:spcPct val="80000"/>
              </a:lnSpc>
            </a:pPr>
            <a:r>
              <a:rPr lang="zh-CN" altLang="en-US" sz="2000" b="1" dirty="0">
                <a:solidFill>
                  <a:schemeClr val="tx2"/>
                </a:solidFill>
              </a:rPr>
              <a:t>共射、共基、共集、共源、共漏、差分放大电路及哪种接法</a:t>
            </a:r>
          </a:p>
          <a:p>
            <a:pPr lvl="2">
              <a:lnSpc>
                <a:spcPct val="80000"/>
              </a:lnSpc>
            </a:pPr>
            <a:r>
              <a:rPr lang="zh-CN" altLang="en-US" sz="2000" b="1" dirty="0">
                <a:solidFill>
                  <a:schemeClr val="tx2"/>
                </a:solidFill>
              </a:rPr>
              <a:t>引入了什么反馈</a:t>
            </a:r>
          </a:p>
          <a:p>
            <a:pPr lvl="2">
              <a:lnSpc>
                <a:spcPct val="80000"/>
              </a:lnSpc>
            </a:pPr>
            <a:r>
              <a:rPr lang="zh-CN" altLang="en-US" sz="2000" b="1" dirty="0">
                <a:solidFill>
                  <a:schemeClr val="tx2"/>
                </a:solidFill>
              </a:rPr>
              <a:t>比例、加减、积分、微分</a:t>
            </a:r>
            <a:r>
              <a:rPr lang="en-US" altLang="zh-CN" sz="2000" b="1" dirty="0">
                <a:solidFill>
                  <a:schemeClr val="tx2"/>
                </a:solidFill>
              </a:rPr>
              <a:t>……</a:t>
            </a:r>
            <a:r>
              <a:rPr lang="zh-CN" altLang="en-US" sz="2000" b="1" dirty="0">
                <a:solidFill>
                  <a:schemeClr val="tx2"/>
                </a:solidFill>
              </a:rPr>
              <a:t>运算电路</a:t>
            </a:r>
          </a:p>
          <a:p>
            <a:pPr lvl="2">
              <a:lnSpc>
                <a:spcPct val="80000"/>
              </a:lnSpc>
            </a:pPr>
            <a:r>
              <a:rPr lang="zh-CN" altLang="en-US" sz="2000" b="1" dirty="0">
                <a:solidFill>
                  <a:schemeClr val="tx2"/>
                </a:solidFill>
              </a:rPr>
              <a:t>低通、高通、带通、带阻有源滤波器</a:t>
            </a:r>
          </a:p>
          <a:p>
            <a:pPr lvl="2">
              <a:lnSpc>
                <a:spcPct val="80000"/>
              </a:lnSpc>
            </a:pPr>
            <a:r>
              <a:rPr lang="zh-CN" altLang="en-US" sz="2000" b="1" dirty="0">
                <a:solidFill>
                  <a:schemeClr val="tx2"/>
                </a:solidFill>
              </a:rPr>
              <a:t>单限、滞回、窗口电压比较器</a:t>
            </a:r>
          </a:p>
          <a:p>
            <a:pPr lvl="2">
              <a:lnSpc>
                <a:spcPct val="80000"/>
              </a:lnSpc>
            </a:pPr>
            <a:r>
              <a:rPr lang="zh-CN" altLang="en-US" sz="2000" b="1" dirty="0">
                <a:solidFill>
                  <a:schemeClr val="tx2"/>
                </a:solidFill>
              </a:rPr>
              <a:t>正弦波、矩形波、三角波、锯齿波发生电路</a:t>
            </a:r>
          </a:p>
          <a:p>
            <a:pPr lvl="2">
              <a:lnSpc>
                <a:spcPct val="80000"/>
              </a:lnSpc>
            </a:pPr>
            <a:r>
              <a:rPr lang="en-US" altLang="zh-CN" sz="2000" b="1" dirty="0">
                <a:solidFill>
                  <a:schemeClr val="tx2"/>
                </a:solidFill>
                <a:latin typeface="Times New Roman" panose="02020603050405020304" pitchFamily="18" charset="0"/>
                <a:cs typeface="Times New Roman" panose="02020603050405020304" pitchFamily="18" charset="0"/>
              </a:rPr>
              <a:t>OTL</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dirty="0">
                <a:solidFill>
                  <a:schemeClr val="tx2"/>
                </a:solidFill>
                <a:latin typeface="Times New Roman" panose="02020603050405020304" pitchFamily="18" charset="0"/>
                <a:cs typeface="Times New Roman" panose="02020603050405020304" pitchFamily="18" charset="0"/>
              </a:rPr>
              <a:t>OCL</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dirty="0">
                <a:solidFill>
                  <a:schemeClr val="tx2"/>
                </a:solidFill>
                <a:latin typeface="Times New Roman" panose="02020603050405020304" pitchFamily="18" charset="0"/>
                <a:cs typeface="Times New Roman" panose="02020603050405020304" pitchFamily="18" charset="0"/>
              </a:rPr>
              <a:t>BTL</a:t>
            </a:r>
            <a:r>
              <a:rPr lang="zh-CN" altLang="en-US" sz="2000" b="1" dirty="0">
                <a:solidFill>
                  <a:schemeClr val="tx2"/>
                </a:solidFill>
                <a:latin typeface="Times New Roman" panose="02020603050405020304" pitchFamily="18" charset="0"/>
                <a:cs typeface="Times New Roman" panose="02020603050405020304" pitchFamily="18" charset="0"/>
              </a:rPr>
              <a:t>、</a:t>
            </a:r>
            <a:r>
              <a:rPr lang="zh-CN" altLang="en-US" sz="2000" b="1" dirty="0">
                <a:solidFill>
                  <a:schemeClr val="tx2"/>
                </a:solidFill>
              </a:rPr>
              <a:t>变压器耦合乙类推挽功率放大电路</a:t>
            </a:r>
          </a:p>
          <a:p>
            <a:pPr lvl="2">
              <a:lnSpc>
                <a:spcPct val="80000"/>
              </a:lnSpc>
            </a:pPr>
            <a:r>
              <a:rPr lang="zh-CN" altLang="en-US" sz="2000" b="1" dirty="0">
                <a:solidFill>
                  <a:schemeClr val="tx2"/>
                </a:solidFill>
              </a:rPr>
              <a:t>线性、开关型直流稳压电源</a:t>
            </a:r>
            <a:r>
              <a:rPr lang="en-US" altLang="zh-CN" sz="2000" b="1" dirty="0">
                <a:solidFill>
                  <a:schemeClr val="tx2"/>
                </a:solidFill>
              </a:rPr>
              <a:t>…… </a:t>
            </a:r>
          </a:p>
          <a:p>
            <a:pPr lvl="1">
              <a:lnSpc>
                <a:spcPct val="80000"/>
              </a:lnSpc>
            </a:pPr>
            <a:r>
              <a:rPr lang="zh-CN" altLang="en-US" sz="2400" b="1" dirty="0">
                <a:solidFill>
                  <a:schemeClr val="tx2"/>
                </a:solidFill>
              </a:rPr>
              <a:t>又如性能如何：</a:t>
            </a:r>
          </a:p>
          <a:p>
            <a:pPr lvl="2">
              <a:lnSpc>
                <a:spcPct val="80000"/>
              </a:lnSpc>
            </a:pPr>
            <a:r>
              <a:rPr lang="zh-CN" altLang="en-US" sz="2000" b="1" dirty="0">
                <a:solidFill>
                  <a:schemeClr val="tx2"/>
                </a:solidFill>
              </a:rPr>
              <a:t>放大倍数的大小、输入电阻的高低、带负载能力的强弱、频带的宽窄</a:t>
            </a:r>
          </a:p>
          <a:p>
            <a:pPr lvl="2">
              <a:lnSpc>
                <a:spcPct val="80000"/>
              </a:lnSpc>
            </a:pPr>
            <a:r>
              <a:rPr lang="zh-CN" altLang="en-US" sz="2000" b="1" dirty="0">
                <a:solidFill>
                  <a:schemeClr val="tx2"/>
                </a:solidFill>
              </a:rPr>
              <a:t>引入负反馈后电路是否稳定</a:t>
            </a:r>
          </a:p>
          <a:p>
            <a:pPr lvl="2">
              <a:lnSpc>
                <a:spcPct val="80000"/>
              </a:lnSpc>
            </a:pPr>
            <a:r>
              <a:rPr lang="zh-CN" altLang="en-US" sz="2000" b="1" dirty="0">
                <a:solidFill>
                  <a:schemeClr val="tx2"/>
                </a:solidFill>
              </a:rPr>
              <a:t>输出功率的大小、效率的高低</a:t>
            </a:r>
          </a:p>
          <a:p>
            <a:pPr lvl="2">
              <a:lnSpc>
                <a:spcPct val="80000"/>
              </a:lnSpc>
            </a:pPr>
            <a:r>
              <a:rPr lang="zh-CN" altLang="en-US" sz="2000" b="1" dirty="0">
                <a:solidFill>
                  <a:schemeClr val="tx2"/>
                </a:solidFill>
              </a:rPr>
              <a:t>滤波效果的好坏</a:t>
            </a:r>
          </a:p>
          <a:p>
            <a:pPr lvl="2">
              <a:lnSpc>
                <a:spcPct val="80000"/>
              </a:lnSpc>
            </a:pPr>
            <a:r>
              <a:rPr lang="zh-CN" altLang="en-US" sz="2000" b="1" dirty="0">
                <a:solidFill>
                  <a:schemeClr val="tx2"/>
                </a:solidFill>
              </a:rPr>
              <a:t>稳压性能的好坏</a:t>
            </a:r>
            <a:r>
              <a:rPr lang="en-US" altLang="zh-CN" sz="2000" b="1" dirty="0">
                <a:solidFill>
                  <a:schemeClr val="tx2"/>
                </a:solidFill>
              </a:rPr>
              <a:t>……</a:t>
            </a:r>
          </a:p>
        </p:txBody>
      </p:sp>
    </p:spTree>
    <p:extLst>
      <p:ext uri="{BB962C8B-B14F-4D97-AF65-F5344CB8AC3E}">
        <p14:creationId xmlns:p14="http://schemas.microsoft.com/office/powerpoint/2010/main" val="3205462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827088" y="1196975"/>
            <a:ext cx="8065392" cy="4824413"/>
          </a:xfrm>
          <a:noFill/>
          <a:ln/>
        </p:spPr>
        <p:txBody>
          <a:bodyPr/>
          <a:lstStyle/>
          <a:p>
            <a:r>
              <a:rPr lang="zh-CN" altLang="en-US" dirty="0">
                <a:solidFill>
                  <a:schemeClr val="tx2"/>
                </a:solidFill>
                <a:ea typeface="华文行楷" pitchFamily="2" charset="-122"/>
              </a:rPr>
              <a:t>会算</a:t>
            </a:r>
            <a:r>
              <a:rPr lang="zh-CN" altLang="en-US" b="1" dirty="0">
                <a:solidFill>
                  <a:schemeClr val="tx2"/>
                </a:solidFill>
              </a:rPr>
              <a:t>：</a:t>
            </a:r>
            <a:r>
              <a:rPr lang="zh-CN" altLang="en-US" sz="2800" b="1" dirty="0">
                <a:solidFill>
                  <a:schemeClr val="tx2"/>
                </a:solidFill>
              </a:rPr>
              <a:t>电路的定量分析。</a:t>
            </a:r>
          </a:p>
          <a:p>
            <a:pPr lvl="1"/>
            <a:r>
              <a:rPr lang="zh-CN" altLang="en-US" b="1" dirty="0">
                <a:solidFill>
                  <a:schemeClr val="tx2"/>
                </a:solidFill>
              </a:rPr>
              <a:t>例如求解</a:t>
            </a:r>
          </a:p>
          <a:p>
            <a:pPr lvl="2"/>
            <a:r>
              <a:rPr lang="zh-CN" altLang="en-US" b="1" dirty="0" smtClean="0">
                <a:solidFill>
                  <a:schemeClr val="tx2"/>
                </a:solidFill>
              </a:rPr>
              <a:t>放大电路的电压</a:t>
            </a:r>
            <a:r>
              <a:rPr lang="zh-CN" altLang="en-US" b="1" dirty="0">
                <a:solidFill>
                  <a:schemeClr val="tx2"/>
                </a:solidFill>
              </a:rPr>
              <a:t>放大倍数、输入电阻、输出电阻</a:t>
            </a:r>
          </a:p>
          <a:p>
            <a:pPr lvl="2"/>
            <a:r>
              <a:rPr lang="zh-CN" altLang="en-US" b="1" dirty="0">
                <a:solidFill>
                  <a:schemeClr val="tx2"/>
                </a:solidFill>
              </a:rPr>
              <a:t>放大电路的</a:t>
            </a:r>
            <a:r>
              <a:rPr lang="zh-CN" altLang="en-US" b="1" dirty="0" smtClean="0">
                <a:solidFill>
                  <a:schemeClr val="tx2"/>
                </a:solidFill>
              </a:rPr>
              <a:t>截止频率</a:t>
            </a:r>
            <a:r>
              <a:rPr lang="zh-CN" altLang="en-US" b="1" dirty="0">
                <a:solidFill>
                  <a:schemeClr val="tx2"/>
                </a:solidFill>
              </a:rPr>
              <a:t>、波特图</a:t>
            </a:r>
          </a:p>
          <a:p>
            <a:pPr lvl="2"/>
            <a:r>
              <a:rPr lang="zh-CN" altLang="en-US" b="1" dirty="0">
                <a:solidFill>
                  <a:schemeClr val="tx2"/>
                </a:solidFill>
              </a:rPr>
              <a:t>深度负反馈条件</a:t>
            </a:r>
            <a:r>
              <a:rPr lang="zh-CN" altLang="en-US" b="1" dirty="0" smtClean="0">
                <a:solidFill>
                  <a:schemeClr val="tx2"/>
                </a:solidFill>
              </a:rPr>
              <a:t>下负反馈放大电路的</a:t>
            </a:r>
            <a:r>
              <a:rPr lang="zh-CN" altLang="en-US" b="1" dirty="0">
                <a:solidFill>
                  <a:schemeClr val="tx2"/>
                </a:solidFill>
              </a:rPr>
              <a:t>放大倍数</a:t>
            </a:r>
          </a:p>
          <a:p>
            <a:pPr lvl="2"/>
            <a:r>
              <a:rPr lang="zh-CN" altLang="en-US" b="1" dirty="0" smtClean="0">
                <a:solidFill>
                  <a:schemeClr val="tx2"/>
                </a:solidFill>
              </a:rPr>
              <a:t>运算电路输出电压与输入电压的运算</a:t>
            </a:r>
            <a:r>
              <a:rPr lang="zh-CN" altLang="en-US" b="1" dirty="0">
                <a:solidFill>
                  <a:schemeClr val="tx2"/>
                </a:solidFill>
              </a:rPr>
              <a:t>关系</a:t>
            </a:r>
          </a:p>
          <a:p>
            <a:pPr lvl="2"/>
            <a:r>
              <a:rPr lang="zh-CN" altLang="en-US" b="1" dirty="0" smtClean="0">
                <a:solidFill>
                  <a:schemeClr val="tx2"/>
                </a:solidFill>
              </a:rPr>
              <a:t>电压比较器的电压</a:t>
            </a:r>
            <a:r>
              <a:rPr lang="zh-CN" altLang="en-US" b="1" dirty="0">
                <a:solidFill>
                  <a:schemeClr val="tx2"/>
                </a:solidFill>
              </a:rPr>
              <a:t>传输特性</a:t>
            </a:r>
          </a:p>
          <a:p>
            <a:pPr lvl="2"/>
            <a:r>
              <a:rPr lang="zh-CN" altLang="en-US" b="1" dirty="0" smtClean="0">
                <a:solidFill>
                  <a:schemeClr val="tx2"/>
                </a:solidFill>
              </a:rPr>
              <a:t>波形发生电路的输出</a:t>
            </a:r>
            <a:r>
              <a:rPr lang="zh-CN" altLang="en-US" b="1" dirty="0">
                <a:solidFill>
                  <a:schemeClr val="tx2"/>
                </a:solidFill>
              </a:rPr>
              <a:t>电压波形及其频率和幅值</a:t>
            </a:r>
          </a:p>
          <a:p>
            <a:pPr lvl="2"/>
            <a:r>
              <a:rPr lang="zh-CN" altLang="en-US" b="1" dirty="0" smtClean="0">
                <a:solidFill>
                  <a:schemeClr val="tx2"/>
                </a:solidFill>
              </a:rPr>
              <a:t>功率放大电路的最大输出功率</a:t>
            </a:r>
            <a:r>
              <a:rPr lang="zh-CN" altLang="en-US" b="1" dirty="0">
                <a:solidFill>
                  <a:schemeClr val="tx2"/>
                </a:solidFill>
              </a:rPr>
              <a:t>及效率</a:t>
            </a:r>
          </a:p>
          <a:p>
            <a:pPr lvl="2"/>
            <a:r>
              <a:rPr lang="zh-CN" altLang="en-US" b="1" dirty="0" smtClean="0">
                <a:solidFill>
                  <a:schemeClr val="tx2"/>
                </a:solidFill>
              </a:rPr>
              <a:t>直流稳压电源的输出电压可</a:t>
            </a:r>
            <a:r>
              <a:rPr lang="zh-CN" altLang="en-US" b="1" dirty="0">
                <a:solidFill>
                  <a:schemeClr val="tx2"/>
                </a:solidFill>
              </a:rPr>
              <a:t>调范围</a:t>
            </a:r>
          </a:p>
        </p:txBody>
      </p:sp>
    </p:spTree>
    <p:extLst>
      <p:ext uri="{BB962C8B-B14F-4D97-AF65-F5344CB8AC3E}">
        <p14:creationId xmlns:p14="http://schemas.microsoft.com/office/powerpoint/2010/main" val="197582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50825" y="765175"/>
            <a:ext cx="8686800" cy="5832475"/>
          </a:xfrm>
          <a:noFill/>
          <a:ln/>
        </p:spPr>
        <p:txBody>
          <a:bodyPr/>
          <a:lstStyle/>
          <a:p>
            <a:pPr>
              <a:lnSpc>
                <a:spcPct val="105000"/>
              </a:lnSpc>
              <a:spcBef>
                <a:spcPct val="0"/>
              </a:spcBef>
            </a:pPr>
            <a:r>
              <a:rPr lang="zh-CN" altLang="en-US" sz="2800" dirty="0">
                <a:solidFill>
                  <a:schemeClr val="tx2"/>
                </a:solidFill>
                <a:effectLst>
                  <a:outerShdw blurRad="38100" dist="38100" dir="2700000" algn="tl">
                    <a:srgbClr val="C0C0C0"/>
                  </a:outerShdw>
                </a:effectLst>
                <a:ea typeface="华文行楷" pitchFamily="2" charset="-122"/>
              </a:rPr>
              <a:t>会选</a:t>
            </a:r>
            <a:r>
              <a:rPr lang="zh-CN" altLang="en-US" sz="2800" b="1" dirty="0">
                <a:solidFill>
                  <a:schemeClr val="tx2"/>
                </a:solidFill>
              </a:rPr>
              <a:t>：</a:t>
            </a:r>
            <a:r>
              <a:rPr lang="zh-CN" altLang="en-US" sz="2400" b="1" dirty="0">
                <a:solidFill>
                  <a:schemeClr val="tx2"/>
                </a:solidFill>
              </a:rPr>
              <a:t>根据需求选择电路及元器件</a:t>
            </a:r>
          </a:p>
          <a:p>
            <a:pPr lvl="1">
              <a:lnSpc>
                <a:spcPct val="105000"/>
              </a:lnSpc>
              <a:spcBef>
                <a:spcPct val="0"/>
              </a:spcBef>
            </a:pPr>
            <a:r>
              <a:rPr lang="zh-CN" altLang="en-US" sz="2400" b="1" dirty="0">
                <a:solidFill>
                  <a:schemeClr val="tx2"/>
                </a:solidFill>
              </a:rPr>
              <a:t>在已知需求情况下选择电路形式，例如：</a:t>
            </a:r>
          </a:p>
          <a:p>
            <a:pPr lvl="2">
              <a:lnSpc>
                <a:spcPct val="120000"/>
              </a:lnSpc>
              <a:spcBef>
                <a:spcPct val="0"/>
              </a:spcBef>
            </a:pPr>
            <a:r>
              <a:rPr lang="zh-CN" altLang="en-US" b="1" dirty="0">
                <a:solidFill>
                  <a:schemeClr val="tx2"/>
                </a:solidFill>
              </a:rPr>
              <a:t>是采用单管放大电路还是采用多级放大电路；是直接耦合、阻容耦合、变压器耦合还是光电耦合；是晶体管放大电路还是场效应管放大电路；是否用集成放大电路。</a:t>
            </a:r>
          </a:p>
          <a:p>
            <a:pPr lvl="2">
              <a:lnSpc>
                <a:spcPct val="120000"/>
              </a:lnSpc>
              <a:spcBef>
                <a:spcPct val="0"/>
              </a:spcBef>
            </a:pPr>
            <a:r>
              <a:rPr lang="zh-CN" altLang="en-US" b="1" dirty="0">
                <a:solidFill>
                  <a:schemeClr val="tx2"/>
                </a:solidFill>
              </a:rPr>
              <a:t>是采用电压串联负反馈电路、电压并联负反馈电路、电流串联负反馈电路还是采用电流并联负反馈电路。</a:t>
            </a:r>
          </a:p>
          <a:p>
            <a:pPr lvl="2">
              <a:lnSpc>
                <a:spcPct val="120000"/>
              </a:lnSpc>
              <a:spcBef>
                <a:spcPct val="0"/>
              </a:spcBef>
            </a:pPr>
            <a:r>
              <a:rPr lang="zh-CN" altLang="en-US" b="1" dirty="0">
                <a:solidFill>
                  <a:schemeClr val="tx2"/>
                </a:solidFill>
              </a:rPr>
              <a:t>是采用文氏桥振荡电路、</a:t>
            </a:r>
            <a:r>
              <a:rPr lang="en-US" altLang="zh-CN" b="1" i="1" dirty="0">
                <a:solidFill>
                  <a:schemeClr val="tx2"/>
                </a:solidFill>
                <a:latin typeface="Times New Roman" panose="02020603050405020304" pitchFamily="18" charset="0"/>
                <a:cs typeface="Times New Roman" panose="02020603050405020304" pitchFamily="18" charset="0"/>
              </a:rPr>
              <a:t>LC</a:t>
            </a:r>
            <a:r>
              <a:rPr lang="zh-CN" altLang="en-US" b="1" dirty="0">
                <a:solidFill>
                  <a:schemeClr val="tx2"/>
                </a:solidFill>
              </a:rPr>
              <a:t>正弦波振荡</a:t>
            </a:r>
            <a:r>
              <a:rPr lang="zh-CN" altLang="en-US" b="1" dirty="0" smtClean="0">
                <a:solidFill>
                  <a:schemeClr val="tx2"/>
                </a:solidFill>
              </a:rPr>
              <a:t>电路，还是</a:t>
            </a:r>
            <a:r>
              <a:rPr lang="zh-CN" altLang="en-US" b="1" dirty="0">
                <a:solidFill>
                  <a:schemeClr val="tx2"/>
                </a:solidFill>
              </a:rPr>
              <a:t>采用石英晶体正弦波振荡电路。</a:t>
            </a:r>
          </a:p>
          <a:p>
            <a:pPr lvl="2">
              <a:lnSpc>
                <a:spcPct val="120000"/>
              </a:lnSpc>
              <a:spcBef>
                <a:spcPct val="0"/>
              </a:spcBef>
            </a:pPr>
            <a:r>
              <a:rPr lang="zh-CN" altLang="en-US" b="1" dirty="0">
                <a:solidFill>
                  <a:schemeClr val="tx2"/>
                </a:solidFill>
              </a:rPr>
              <a:t>是采用</a:t>
            </a:r>
            <a:r>
              <a:rPr lang="en-US" altLang="zh-CN" b="1" dirty="0">
                <a:solidFill>
                  <a:schemeClr val="tx2"/>
                </a:solidFill>
                <a:latin typeface="Times New Roman" panose="02020603050405020304" pitchFamily="18" charset="0"/>
                <a:cs typeface="Times New Roman" panose="02020603050405020304" pitchFamily="18" charset="0"/>
              </a:rPr>
              <a:t>OTL</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OCL</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BTL</a:t>
            </a:r>
            <a:r>
              <a:rPr lang="zh-CN" altLang="en-US" b="1" dirty="0" smtClean="0">
                <a:solidFill>
                  <a:schemeClr val="tx2"/>
                </a:solidFill>
              </a:rPr>
              <a:t>电路，还是</a:t>
            </a:r>
            <a:r>
              <a:rPr lang="zh-CN" altLang="en-US" b="1" dirty="0">
                <a:solidFill>
                  <a:schemeClr val="tx2"/>
                </a:solidFill>
              </a:rPr>
              <a:t>变压器耦合乙类推挽电路</a:t>
            </a:r>
          </a:p>
          <a:p>
            <a:pPr lvl="2">
              <a:lnSpc>
                <a:spcPct val="120000"/>
              </a:lnSpc>
              <a:spcBef>
                <a:spcPct val="0"/>
              </a:spcBef>
            </a:pPr>
            <a:r>
              <a:rPr lang="zh-CN" altLang="en-US" b="1" dirty="0">
                <a:solidFill>
                  <a:schemeClr val="tx2"/>
                </a:solidFill>
              </a:rPr>
              <a:t>是采用电容滤波还是电感滤波</a:t>
            </a:r>
          </a:p>
          <a:p>
            <a:pPr lvl="2">
              <a:lnSpc>
                <a:spcPct val="120000"/>
              </a:lnSpc>
              <a:spcBef>
                <a:spcPct val="0"/>
              </a:spcBef>
            </a:pPr>
            <a:r>
              <a:rPr lang="zh-CN" altLang="en-US" b="1" dirty="0">
                <a:solidFill>
                  <a:schemeClr val="tx2"/>
                </a:solidFill>
              </a:rPr>
              <a:t>是采用稳压管稳压电路还是串联型稳压电路</a:t>
            </a:r>
          </a:p>
        </p:txBody>
      </p:sp>
    </p:spTree>
    <p:extLst>
      <p:ext uri="{BB962C8B-B14F-4D97-AF65-F5344CB8AC3E}">
        <p14:creationId xmlns:p14="http://schemas.microsoft.com/office/powerpoint/2010/main" val="3427565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50825" y="1268413"/>
            <a:ext cx="8424863" cy="4681537"/>
          </a:xfrm>
          <a:noFill/>
          <a:ln/>
        </p:spPr>
        <p:txBody>
          <a:bodyPr/>
          <a:lstStyle/>
          <a:p>
            <a:pPr>
              <a:lnSpc>
                <a:spcPct val="105000"/>
              </a:lnSpc>
            </a:pPr>
            <a:r>
              <a:rPr lang="zh-CN" altLang="en-US" sz="2800">
                <a:solidFill>
                  <a:schemeClr val="tx2"/>
                </a:solidFill>
                <a:effectLst>
                  <a:outerShdw blurRad="38100" dist="38100" dir="2700000" algn="tl">
                    <a:srgbClr val="C0C0C0"/>
                  </a:outerShdw>
                </a:effectLst>
                <a:ea typeface="华文行楷" pitchFamily="2" charset="-122"/>
              </a:rPr>
              <a:t>会选</a:t>
            </a:r>
            <a:r>
              <a:rPr lang="zh-CN" altLang="en-US" sz="2800" b="1">
                <a:solidFill>
                  <a:schemeClr val="tx2"/>
                </a:solidFill>
              </a:rPr>
              <a:t>：</a:t>
            </a:r>
            <a:r>
              <a:rPr lang="zh-CN" altLang="en-US" sz="2400" b="1">
                <a:solidFill>
                  <a:schemeClr val="tx2"/>
                </a:solidFill>
              </a:rPr>
              <a:t>根据需求选择电路及元器件</a:t>
            </a:r>
            <a:endParaRPr lang="zh-CN" altLang="zh-CN" sz="2400" b="1">
              <a:solidFill>
                <a:schemeClr val="tx2"/>
              </a:solidFill>
            </a:endParaRPr>
          </a:p>
          <a:p>
            <a:pPr lvl="1">
              <a:lnSpc>
                <a:spcPct val="105000"/>
              </a:lnSpc>
              <a:spcBef>
                <a:spcPct val="0"/>
              </a:spcBef>
            </a:pPr>
            <a:r>
              <a:rPr lang="zh-CN" altLang="en-US" sz="2400" b="1">
                <a:solidFill>
                  <a:schemeClr val="tx2"/>
                </a:solidFill>
              </a:rPr>
              <a:t>在已知功能情况下选择元器件类型，例如：</a:t>
            </a:r>
          </a:p>
          <a:p>
            <a:pPr lvl="2">
              <a:lnSpc>
                <a:spcPct val="120000"/>
              </a:lnSpc>
              <a:spcBef>
                <a:spcPct val="0"/>
              </a:spcBef>
            </a:pPr>
            <a:r>
              <a:rPr lang="zh-CN" altLang="en-US" b="1">
                <a:solidFill>
                  <a:schemeClr val="tx2"/>
                </a:solidFill>
              </a:rPr>
              <a:t>是采用低频管还是高频管。</a:t>
            </a:r>
          </a:p>
          <a:p>
            <a:pPr lvl="2">
              <a:lnSpc>
                <a:spcPct val="120000"/>
              </a:lnSpc>
              <a:spcBef>
                <a:spcPct val="0"/>
              </a:spcBef>
            </a:pPr>
            <a:r>
              <a:rPr lang="zh-CN" altLang="en-US" b="1">
                <a:solidFill>
                  <a:schemeClr val="tx2"/>
                </a:solidFill>
              </a:rPr>
              <a:t>是采用通用型集成运放还是采用高精度型、高阻型、低功耗</a:t>
            </a:r>
            <a:r>
              <a:rPr lang="en-US" altLang="zh-CN" b="1">
                <a:solidFill>
                  <a:schemeClr val="tx2"/>
                </a:solidFill>
              </a:rPr>
              <a:t>……</a:t>
            </a:r>
            <a:r>
              <a:rPr lang="zh-CN" altLang="en-US" b="1">
                <a:solidFill>
                  <a:schemeClr val="tx2"/>
                </a:solidFill>
              </a:rPr>
              <a:t>集成运放。</a:t>
            </a:r>
          </a:p>
          <a:p>
            <a:pPr lvl="2">
              <a:lnSpc>
                <a:spcPct val="120000"/>
              </a:lnSpc>
              <a:spcBef>
                <a:spcPct val="0"/>
              </a:spcBef>
            </a:pPr>
            <a:r>
              <a:rPr lang="zh-CN" altLang="en-US" b="1">
                <a:solidFill>
                  <a:schemeClr val="tx2"/>
                </a:solidFill>
              </a:rPr>
              <a:t>采用哪种类型的电阻、电位器和电容</a:t>
            </a:r>
          </a:p>
          <a:p>
            <a:pPr lvl="1">
              <a:lnSpc>
                <a:spcPct val="120000"/>
              </a:lnSpc>
              <a:spcBef>
                <a:spcPct val="0"/>
              </a:spcBef>
            </a:pPr>
            <a:r>
              <a:rPr lang="zh-CN" altLang="en-US" sz="2400" b="1">
                <a:solidFill>
                  <a:schemeClr val="tx2"/>
                </a:solidFill>
              </a:rPr>
              <a:t>在已知指标情况下选择元器件的参数</a:t>
            </a:r>
          </a:p>
          <a:p>
            <a:pPr lvl="2">
              <a:lnSpc>
                <a:spcPct val="120000"/>
              </a:lnSpc>
              <a:spcBef>
                <a:spcPct val="0"/>
              </a:spcBef>
            </a:pPr>
            <a:r>
              <a:rPr lang="zh-CN" altLang="en-US" b="1">
                <a:solidFill>
                  <a:schemeClr val="tx2"/>
                </a:solidFill>
              </a:rPr>
              <a:t>电路中所有电阻、电容、电感等的数值；半导体器件的参数，如稳压管的稳定电压和耗散功率，晶体管的极限参数等。</a:t>
            </a:r>
          </a:p>
        </p:txBody>
      </p:sp>
      <p:sp>
        <p:nvSpPr>
          <p:cNvPr id="23555" name="Rectangle 3"/>
          <p:cNvSpPr>
            <a:spLocks noChangeArrowheads="1"/>
          </p:cNvSpPr>
          <p:nvPr/>
        </p:nvSpPr>
        <p:spPr bwMode="auto">
          <a:xfrm>
            <a:off x="2039938" y="5697538"/>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kumimoji="1" lang="zh-CN" altLang="zh-CN" sz="2400" b="1">
              <a:solidFill>
                <a:schemeClr val="tx2"/>
              </a:solidFill>
              <a:latin typeface="Times New Roman" pitchFamily="18" charset="0"/>
            </a:endParaRPr>
          </a:p>
        </p:txBody>
      </p:sp>
    </p:spTree>
    <p:extLst>
      <p:ext uri="{BB962C8B-B14F-4D97-AF65-F5344CB8AC3E}">
        <p14:creationId xmlns:p14="http://schemas.microsoft.com/office/powerpoint/2010/main" val="1947915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250825" y="1125538"/>
            <a:ext cx="8497888" cy="5543550"/>
          </a:xfrm>
          <a:noFill/>
          <a:ln/>
        </p:spPr>
        <p:txBody>
          <a:bodyPr/>
          <a:lstStyle/>
          <a:p>
            <a:pPr>
              <a:lnSpc>
                <a:spcPct val="105000"/>
              </a:lnSpc>
            </a:pPr>
            <a:r>
              <a:rPr lang="zh-CN" altLang="en-US" sz="2800" dirty="0">
                <a:solidFill>
                  <a:schemeClr val="tx2"/>
                </a:solidFill>
                <a:effectLst>
                  <a:outerShdw blurRad="38100" dist="38100" dir="2700000" algn="tl">
                    <a:srgbClr val="C0C0C0"/>
                  </a:outerShdw>
                </a:effectLst>
                <a:ea typeface="华文行楷" pitchFamily="2" charset="-122"/>
              </a:rPr>
              <a:t>会选</a:t>
            </a:r>
            <a:r>
              <a:rPr lang="zh-CN" altLang="en-US" sz="2800" b="1" dirty="0">
                <a:solidFill>
                  <a:schemeClr val="tx2"/>
                </a:solidFill>
              </a:rPr>
              <a:t>：</a:t>
            </a:r>
            <a:r>
              <a:rPr lang="zh-CN" altLang="en-US" sz="2400" b="1" dirty="0">
                <a:solidFill>
                  <a:schemeClr val="tx2"/>
                </a:solidFill>
              </a:rPr>
              <a:t>根据需求选择电路及元器件</a:t>
            </a:r>
            <a:endParaRPr lang="zh-CN" altLang="zh-CN" sz="2400" b="1" dirty="0">
              <a:solidFill>
                <a:schemeClr val="tx2"/>
              </a:solidFill>
            </a:endParaRPr>
          </a:p>
          <a:p>
            <a:pPr lvl="1">
              <a:lnSpc>
                <a:spcPct val="120000"/>
              </a:lnSpc>
              <a:spcBef>
                <a:spcPct val="0"/>
              </a:spcBef>
            </a:pPr>
            <a:r>
              <a:rPr lang="zh-CN" altLang="en-US" sz="2400" b="1" dirty="0">
                <a:solidFill>
                  <a:schemeClr val="tx2"/>
                </a:solidFill>
              </a:rPr>
              <a:t>例如：实现下列电路</a:t>
            </a:r>
          </a:p>
          <a:p>
            <a:pPr lvl="2">
              <a:lnSpc>
                <a:spcPct val="90000"/>
              </a:lnSpc>
            </a:pPr>
            <a:r>
              <a:rPr lang="zh-CN" altLang="en-US" b="1" dirty="0">
                <a:solidFill>
                  <a:schemeClr val="tx2"/>
                </a:solidFill>
                <a:latin typeface="Times New Roman" panose="02020603050405020304" pitchFamily="18" charset="0"/>
                <a:cs typeface="Times New Roman" panose="02020603050405020304" pitchFamily="18" charset="0"/>
              </a:rPr>
              <a:t>组成放大倍数大于</a:t>
            </a:r>
            <a:r>
              <a:rPr lang="en-US" altLang="zh-CN" b="1" dirty="0">
                <a:solidFill>
                  <a:schemeClr val="tx2"/>
                </a:solidFill>
                <a:latin typeface="Times New Roman" panose="02020603050405020304" pitchFamily="18" charset="0"/>
                <a:cs typeface="Times New Roman" panose="02020603050405020304" pitchFamily="18" charset="0"/>
              </a:rPr>
              <a:t>10</a:t>
            </a:r>
            <a:r>
              <a:rPr lang="en-US" altLang="zh-CN" b="1" baseline="30000" dirty="0">
                <a:solidFill>
                  <a:schemeClr val="tx2"/>
                </a:solidFill>
                <a:latin typeface="Times New Roman" panose="02020603050405020304" pitchFamily="18" charset="0"/>
                <a:cs typeface="Times New Roman" panose="02020603050405020304" pitchFamily="18" charset="0"/>
              </a:rPr>
              <a:t>4</a:t>
            </a:r>
            <a:r>
              <a:rPr lang="zh-CN" altLang="en-US" b="1" dirty="0">
                <a:solidFill>
                  <a:schemeClr val="tx2"/>
                </a:solidFill>
                <a:latin typeface="Times New Roman" panose="02020603050405020304" pitchFamily="18" charset="0"/>
                <a:cs typeface="Times New Roman" panose="02020603050405020304" pitchFamily="18" charset="0"/>
              </a:rPr>
              <a:t>、输入电阻大于</a:t>
            </a:r>
            <a:r>
              <a:rPr lang="en-US" altLang="zh-CN" b="1" dirty="0">
                <a:solidFill>
                  <a:schemeClr val="tx2"/>
                </a:solidFill>
                <a:latin typeface="Times New Roman" panose="02020603050405020304" pitchFamily="18" charset="0"/>
                <a:cs typeface="Times New Roman" panose="02020603050405020304" pitchFamily="18" charset="0"/>
              </a:rPr>
              <a:t>2MΩ</a:t>
            </a:r>
            <a:r>
              <a:rPr lang="zh-CN" altLang="en-US" b="1" dirty="0">
                <a:solidFill>
                  <a:schemeClr val="tx2"/>
                </a:solidFill>
                <a:latin typeface="Times New Roman" pitchFamily="18" charset="0"/>
                <a:cs typeface="Times New Roman" panose="02020603050405020304" pitchFamily="18" charset="0"/>
              </a:rPr>
              <a:t>、输出电阻小于</a:t>
            </a:r>
            <a:r>
              <a:rPr lang="en-US" altLang="zh-CN" b="1" dirty="0">
                <a:solidFill>
                  <a:schemeClr val="tx2"/>
                </a:solidFill>
                <a:latin typeface="Times New Roman" pitchFamily="18" charset="0"/>
                <a:cs typeface="Times New Roman" panose="02020603050405020304" pitchFamily="18" charset="0"/>
              </a:rPr>
              <a:t>100Ω</a:t>
            </a:r>
            <a:r>
              <a:rPr lang="zh-CN" altLang="en-US" b="1" dirty="0">
                <a:solidFill>
                  <a:schemeClr val="tx2"/>
                </a:solidFill>
                <a:latin typeface="Times New Roman" pitchFamily="18" charset="0"/>
                <a:cs typeface="Times New Roman" panose="02020603050405020304" pitchFamily="18" charset="0"/>
              </a:rPr>
              <a:t>、可以放大缓慢变化信号的放大电路</a:t>
            </a:r>
          </a:p>
          <a:p>
            <a:pPr lvl="2">
              <a:lnSpc>
                <a:spcPct val="90000"/>
              </a:lnSpc>
            </a:pPr>
            <a:r>
              <a:rPr lang="zh-CN" altLang="en-US" b="1" dirty="0">
                <a:solidFill>
                  <a:schemeClr val="tx2"/>
                </a:solidFill>
                <a:latin typeface="Times New Roman" pitchFamily="18" charset="0"/>
              </a:rPr>
              <a:t>实现三路信号的加法运算</a:t>
            </a:r>
          </a:p>
          <a:p>
            <a:pPr lvl="2">
              <a:lnSpc>
                <a:spcPct val="90000"/>
              </a:lnSpc>
            </a:pPr>
            <a:r>
              <a:rPr lang="zh-CN" altLang="en-US" b="1" dirty="0">
                <a:solidFill>
                  <a:schemeClr val="tx2"/>
                </a:solidFill>
                <a:latin typeface="Times New Roman" pitchFamily="18" charset="0"/>
              </a:rPr>
              <a:t>将直流信号转换成频率与之幅值成线性关系的矩形波信号</a:t>
            </a:r>
          </a:p>
          <a:p>
            <a:pPr lvl="2">
              <a:lnSpc>
                <a:spcPct val="90000"/>
              </a:lnSpc>
            </a:pPr>
            <a:r>
              <a:rPr lang="zh-CN" altLang="en-US" b="1" dirty="0">
                <a:solidFill>
                  <a:schemeClr val="tx2"/>
                </a:solidFill>
                <a:latin typeface="Times New Roman" pitchFamily="18" charset="0"/>
              </a:rPr>
              <a:t>取掉信号中的直流成分</a:t>
            </a:r>
          </a:p>
          <a:p>
            <a:pPr lvl="2">
              <a:lnSpc>
                <a:spcPct val="90000"/>
              </a:lnSpc>
            </a:pPr>
            <a:r>
              <a:rPr lang="zh-CN" altLang="en-US" b="1" dirty="0">
                <a:solidFill>
                  <a:schemeClr val="tx2"/>
                </a:solidFill>
              </a:rPr>
              <a:t>将正弦波变为方波</a:t>
            </a:r>
          </a:p>
          <a:p>
            <a:pPr lvl="2">
              <a:lnSpc>
                <a:spcPct val="90000"/>
              </a:lnSpc>
            </a:pPr>
            <a:r>
              <a:rPr lang="zh-CN" altLang="en-US" b="1" dirty="0">
                <a:solidFill>
                  <a:schemeClr val="tx2"/>
                </a:solidFill>
              </a:rPr>
              <a:t>产生</a:t>
            </a:r>
            <a:r>
              <a:rPr lang="en-US" altLang="zh-CN" b="1" dirty="0">
                <a:solidFill>
                  <a:schemeClr val="tx2"/>
                </a:solidFill>
                <a:latin typeface="Times New Roman" panose="02020603050405020304" pitchFamily="18" charset="0"/>
                <a:cs typeface="Times New Roman" panose="02020603050405020304" pitchFamily="18" charset="0"/>
              </a:rPr>
              <a:t>100kHz</a:t>
            </a:r>
            <a:r>
              <a:rPr lang="zh-CN" altLang="zh-CN" b="1" dirty="0">
                <a:solidFill>
                  <a:schemeClr val="tx2"/>
                </a:solidFill>
                <a:latin typeface="Times New Roman" panose="02020603050405020304" pitchFamily="18" charset="0"/>
                <a:cs typeface="Times New Roman" panose="02020603050405020304" pitchFamily="18" charset="0"/>
              </a:rPr>
              <a:t>的正弦波</a:t>
            </a:r>
            <a:endParaRPr lang="zh-CN" altLang="en-US" b="1" dirty="0">
              <a:solidFill>
                <a:schemeClr val="tx2"/>
              </a:solidFill>
              <a:latin typeface="Times New Roman" panose="02020603050405020304" pitchFamily="18" charset="0"/>
              <a:cs typeface="Times New Roman" panose="02020603050405020304" pitchFamily="18" charset="0"/>
            </a:endParaRPr>
          </a:p>
          <a:p>
            <a:pPr lvl="2">
              <a:lnSpc>
                <a:spcPct val="90000"/>
              </a:lnSpc>
            </a:pPr>
            <a:r>
              <a:rPr lang="zh-CN" altLang="en-US" b="1" dirty="0">
                <a:solidFill>
                  <a:schemeClr val="tx2"/>
                </a:solidFill>
                <a:latin typeface="Times New Roman" panose="02020603050405020304" pitchFamily="18" charset="0"/>
                <a:cs typeface="Times New Roman" panose="02020603050405020304" pitchFamily="18" charset="0"/>
              </a:rPr>
              <a:t>产生</a:t>
            </a:r>
            <a:r>
              <a:rPr lang="en-US" altLang="zh-CN" b="1" dirty="0">
                <a:solidFill>
                  <a:schemeClr val="tx2"/>
                </a:solidFill>
                <a:latin typeface="Times New Roman" panose="02020603050405020304" pitchFamily="18" charset="0"/>
                <a:cs typeface="Times New Roman" panose="02020603050405020304" pitchFamily="18" charset="0"/>
              </a:rPr>
              <a:t>10MHz</a:t>
            </a:r>
            <a:r>
              <a:rPr lang="zh-CN" altLang="zh-CN" b="1" dirty="0">
                <a:solidFill>
                  <a:schemeClr val="tx2"/>
                </a:solidFill>
                <a:latin typeface="Times New Roman" panose="02020603050405020304" pitchFamily="18" charset="0"/>
                <a:cs typeface="Times New Roman" panose="02020603050405020304" pitchFamily="18" charset="0"/>
              </a:rPr>
              <a:t>的正弦波</a:t>
            </a:r>
            <a:endParaRPr lang="zh-CN" altLang="en-US" b="1" dirty="0">
              <a:solidFill>
                <a:schemeClr val="tx2"/>
              </a:solidFill>
              <a:latin typeface="Times New Roman" panose="02020603050405020304" pitchFamily="18" charset="0"/>
              <a:cs typeface="Times New Roman" panose="02020603050405020304" pitchFamily="18" charset="0"/>
            </a:endParaRPr>
          </a:p>
          <a:p>
            <a:pPr lvl="2">
              <a:lnSpc>
                <a:spcPct val="90000"/>
              </a:lnSpc>
            </a:pPr>
            <a:r>
              <a:rPr lang="zh-CN" altLang="zh-CN" b="1" dirty="0">
                <a:solidFill>
                  <a:schemeClr val="tx2"/>
                </a:solidFill>
              </a:rPr>
              <a:t>输出电压为</a:t>
            </a:r>
            <a:r>
              <a:rPr lang="zh-CN" altLang="zh-CN" b="1" dirty="0">
                <a:solidFill>
                  <a:schemeClr val="tx2"/>
                </a:solidFill>
                <a:latin typeface="Times New Roman" panose="02020603050405020304" pitchFamily="18" charset="0"/>
                <a:cs typeface="Times New Roman" panose="02020603050405020304" pitchFamily="18" charset="0"/>
              </a:rPr>
              <a:t>10～20</a:t>
            </a:r>
            <a:r>
              <a:rPr lang="en-US" altLang="zh-CN" b="1" dirty="0">
                <a:solidFill>
                  <a:schemeClr val="tx2"/>
                </a:solidFill>
                <a:latin typeface="Times New Roman" panose="02020603050405020304" pitchFamily="18" charset="0"/>
                <a:cs typeface="Times New Roman" panose="02020603050405020304" pitchFamily="18" charset="0"/>
              </a:rPr>
              <a:t>V</a:t>
            </a:r>
            <a:r>
              <a:rPr lang="zh-CN" altLang="zh-CN" b="1" dirty="0">
                <a:solidFill>
                  <a:schemeClr val="tx2"/>
                </a:solidFill>
                <a:latin typeface="Times New Roman" panose="02020603050405020304" pitchFamily="18" charset="0"/>
                <a:cs typeface="Times New Roman" panose="02020603050405020304" pitchFamily="18" charset="0"/>
              </a:rPr>
              <a:t>负载电流为3</a:t>
            </a:r>
            <a:r>
              <a:rPr lang="en-US" altLang="zh-CN" b="1" dirty="0">
                <a:solidFill>
                  <a:schemeClr val="tx2"/>
                </a:solidFill>
                <a:latin typeface="Times New Roman" panose="02020603050405020304" pitchFamily="18" charset="0"/>
                <a:cs typeface="Times New Roman" panose="02020603050405020304" pitchFamily="18" charset="0"/>
              </a:rPr>
              <a:t>A</a:t>
            </a:r>
            <a:r>
              <a:rPr lang="zh-CN" altLang="zh-CN" b="1" dirty="0">
                <a:solidFill>
                  <a:schemeClr val="tx2"/>
                </a:solidFill>
                <a:latin typeface="Times New Roman" panose="02020603050405020304" pitchFamily="18" charset="0"/>
                <a:cs typeface="Times New Roman" panose="02020603050405020304" pitchFamily="18" charset="0"/>
              </a:rPr>
              <a:t>的直流稳压电源</a:t>
            </a:r>
            <a:endParaRPr lang="zh-CN" altLang="en-US" b="1" dirty="0">
              <a:solidFill>
                <a:schemeClr val="tx2"/>
              </a:solidFill>
              <a:latin typeface="Times New Roman" panose="02020603050405020304" pitchFamily="18" charset="0"/>
              <a:cs typeface="Times New Roman" panose="02020603050405020304" pitchFamily="18" charset="0"/>
            </a:endParaRPr>
          </a:p>
          <a:p>
            <a:pPr lvl="2">
              <a:lnSpc>
                <a:spcPct val="90000"/>
              </a:lnSpc>
            </a:pPr>
            <a:r>
              <a:rPr lang="en-US" altLang="zh-CN" b="1" dirty="0">
                <a:solidFill>
                  <a:schemeClr val="tx2"/>
                </a:solidFill>
                <a:latin typeface="Times New Roman" panose="02020603050405020304" pitchFamily="18" charset="0"/>
                <a:cs typeface="Times New Roman" panose="02020603050405020304" pitchFamily="18" charset="0"/>
              </a:rPr>
              <a:t>……</a:t>
            </a:r>
          </a:p>
        </p:txBody>
      </p:sp>
      <p:sp>
        <p:nvSpPr>
          <p:cNvPr id="30723" name="Rectangle 3"/>
          <p:cNvSpPr>
            <a:spLocks noChangeArrowheads="1"/>
          </p:cNvSpPr>
          <p:nvPr/>
        </p:nvSpPr>
        <p:spPr bwMode="auto">
          <a:xfrm>
            <a:off x="2039938" y="5697538"/>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kumimoji="1" lang="zh-CN" altLang="zh-CN" sz="2400" b="1">
              <a:solidFill>
                <a:schemeClr val="tx2"/>
              </a:solidFill>
              <a:latin typeface="Times New Roman" pitchFamily="18" charset="0"/>
            </a:endParaRPr>
          </a:p>
        </p:txBody>
      </p:sp>
    </p:spTree>
    <p:extLst>
      <p:ext uri="{BB962C8B-B14F-4D97-AF65-F5344CB8AC3E}">
        <p14:creationId xmlns:p14="http://schemas.microsoft.com/office/powerpoint/2010/main" val="3262603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39750" y="980728"/>
            <a:ext cx="8210550" cy="4968875"/>
          </a:xfrm>
          <a:noFill/>
          <a:ln/>
        </p:spPr>
        <p:txBody>
          <a:bodyPr/>
          <a:lstStyle/>
          <a:p>
            <a:pPr>
              <a:lnSpc>
                <a:spcPct val="90000"/>
              </a:lnSpc>
            </a:pPr>
            <a:r>
              <a:rPr lang="zh-CN" altLang="zh-CN" sz="2800" b="1" dirty="0">
                <a:solidFill>
                  <a:schemeClr val="tx2"/>
                </a:solidFill>
                <a:effectLst>
                  <a:outerShdw blurRad="38100" dist="38100" dir="2700000" algn="tl">
                    <a:srgbClr val="C0C0C0"/>
                  </a:outerShdw>
                </a:effectLst>
              </a:rPr>
              <a:t>会调</a:t>
            </a:r>
            <a:r>
              <a:rPr lang="zh-CN" altLang="zh-CN" sz="2800" b="1" dirty="0">
                <a:solidFill>
                  <a:schemeClr val="tx2"/>
                </a:solidFill>
              </a:rPr>
              <a:t>：</a:t>
            </a:r>
            <a:endParaRPr lang="zh-CN" altLang="en-US" sz="2800" b="1" dirty="0">
              <a:solidFill>
                <a:schemeClr val="tx2"/>
              </a:solidFill>
            </a:endParaRPr>
          </a:p>
          <a:p>
            <a:pPr lvl="1">
              <a:lnSpc>
                <a:spcPct val="120000"/>
              </a:lnSpc>
              <a:spcBef>
                <a:spcPts val="0"/>
              </a:spcBef>
            </a:pPr>
            <a:r>
              <a:rPr lang="zh-CN" altLang="zh-CN" sz="2400" b="1" dirty="0">
                <a:solidFill>
                  <a:schemeClr val="tx2"/>
                </a:solidFill>
              </a:rPr>
              <a:t>电路调试的方法及步骤。</a:t>
            </a:r>
            <a:endParaRPr lang="zh-CN" altLang="en-US" sz="2400" b="1" dirty="0">
              <a:solidFill>
                <a:schemeClr val="tx2"/>
              </a:solidFill>
            </a:endParaRPr>
          </a:p>
          <a:p>
            <a:pPr lvl="1">
              <a:lnSpc>
                <a:spcPct val="120000"/>
              </a:lnSpc>
              <a:spcBef>
                <a:spcPts val="0"/>
              </a:spcBef>
            </a:pPr>
            <a:r>
              <a:rPr lang="zh-CN" altLang="zh-CN" sz="2400" b="1" dirty="0">
                <a:solidFill>
                  <a:schemeClr val="tx2"/>
                </a:solidFill>
              </a:rPr>
              <a:t>调整电路性能指标应改变哪些元件参数、如何改变。</a:t>
            </a:r>
            <a:endParaRPr lang="zh-CN" altLang="en-US" sz="2400" b="1" dirty="0">
              <a:solidFill>
                <a:schemeClr val="tx2"/>
              </a:solidFill>
            </a:endParaRPr>
          </a:p>
          <a:p>
            <a:pPr lvl="1">
              <a:lnSpc>
                <a:spcPct val="120000"/>
              </a:lnSpc>
              <a:spcBef>
                <a:spcPts val="0"/>
              </a:spcBef>
            </a:pPr>
            <a:r>
              <a:rPr lang="zh-CN" altLang="zh-CN" sz="2400" b="1" dirty="0">
                <a:solidFill>
                  <a:schemeClr val="tx2"/>
                </a:solidFill>
              </a:rPr>
              <a:t>电路故障的判断和消除。</a:t>
            </a:r>
            <a:endParaRPr lang="zh-CN" altLang="en-US" sz="2400" b="1" dirty="0">
              <a:solidFill>
                <a:schemeClr val="tx2"/>
              </a:solidFill>
            </a:endParaRPr>
          </a:p>
          <a:p>
            <a:pPr lvl="1">
              <a:lnSpc>
                <a:spcPct val="120000"/>
              </a:lnSpc>
              <a:spcBef>
                <a:spcPts val="0"/>
              </a:spcBef>
            </a:pPr>
            <a:r>
              <a:rPr lang="zh-CN" altLang="en-US" sz="2400" b="1" dirty="0">
                <a:solidFill>
                  <a:schemeClr val="tx2"/>
                </a:solidFill>
              </a:rPr>
              <a:t>例如</a:t>
            </a:r>
          </a:p>
          <a:p>
            <a:pPr lvl="2">
              <a:lnSpc>
                <a:spcPct val="120000"/>
              </a:lnSpc>
              <a:spcBef>
                <a:spcPts val="0"/>
              </a:spcBef>
            </a:pPr>
            <a:r>
              <a:rPr lang="zh-CN" altLang="zh-CN" b="1" dirty="0">
                <a:solidFill>
                  <a:schemeClr val="tx2"/>
                </a:solidFill>
              </a:rPr>
              <a:t>调整放大器的电压放大倍数、输入电阻和输出电阻的方法与步骤</a:t>
            </a:r>
            <a:endParaRPr lang="zh-CN" altLang="en-US" b="1" dirty="0">
              <a:solidFill>
                <a:schemeClr val="tx2"/>
              </a:solidFill>
            </a:endParaRPr>
          </a:p>
          <a:p>
            <a:pPr lvl="2">
              <a:lnSpc>
                <a:spcPct val="120000"/>
              </a:lnSpc>
              <a:spcBef>
                <a:spcPts val="0"/>
              </a:spcBef>
            </a:pPr>
            <a:r>
              <a:rPr lang="zh-CN" altLang="zh-CN" b="1" dirty="0">
                <a:solidFill>
                  <a:schemeClr val="tx2"/>
                </a:solidFill>
              </a:rPr>
              <a:t>调整三角波振荡电路的振荡频率和幅值达到预定值的方法和步骤</a:t>
            </a:r>
            <a:endParaRPr lang="zh-CN" altLang="en-US" b="1" dirty="0">
              <a:solidFill>
                <a:schemeClr val="tx2"/>
              </a:solidFill>
            </a:endParaRPr>
          </a:p>
          <a:p>
            <a:pPr lvl="2">
              <a:lnSpc>
                <a:spcPct val="120000"/>
              </a:lnSpc>
              <a:spcBef>
                <a:spcPts val="0"/>
              </a:spcBef>
            </a:pPr>
            <a:r>
              <a:rPr lang="zh-CN" altLang="zh-CN" b="1" dirty="0">
                <a:solidFill>
                  <a:schemeClr val="tx2"/>
                </a:solidFill>
              </a:rPr>
              <a:t>电路中某元件断路或短路将产生什么现象。</a:t>
            </a:r>
            <a:endParaRPr lang="zh-CN" altLang="en-US" b="1" dirty="0">
              <a:solidFill>
                <a:schemeClr val="tx2"/>
              </a:solidFill>
            </a:endParaRPr>
          </a:p>
          <a:p>
            <a:pPr lvl="2">
              <a:lnSpc>
                <a:spcPct val="120000"/>
              </a:lnSpc>
              <a:spcBef>
                <a:spcPts val="0"/>
              </a:spcBef>
            </a:pPr>
            <a:r>
              <a:rPr lang="zh-CN" altLang="zh-CN" b="1" dirty="0">
                <a:solidFill>
                  <a:schemeClr val="tx2"/>
                </a:solidFill>
              </a:rPr>
              <a:t>电路出现异常情况可能的原因。</a:t>
            </a:r>
            <a:endParaRPr lang="zh-CN" altLang="en-US" b="1" dirty="0">
              <a:solidFill>
                <a:schemeClr val="tx2"/>
              </a:solidFill>
            </a:endParaRPr>
          </a:p>
          <a:p>
            <a:pPr lvl="2">
              <a:lnSpc>
                <a:spcPct val="120000"/>
              </a:lnSpc>
              <a:spcBef>
                <a:spcPts val="0"/>
              </a:spcBef>
            </a:pPr>
            <a:r>
              <a:rPr lang="en-US" altLang="zh-CN" b="1" dirty="0">
                <a:solidFill>
                  <a:schemeClr val="tx2"/>
                </a:solidFill>
              </a:rPr>
              <a:t>……</a:t>
            </a:r>
            <a:endParaRPr lang="en-US" altLang="zh-CN" sz="2000" b="1" dirty="0">
              <a:solidFill>
                <a:schemeClr val="tx2"/>
              </a:solidFill>
            </a:endParaRPr>
          </a:p>
        </p:txBody>
      </p:sp>
    </p:spTree>
    <p:extLst>
      <p:ext uri="{BB962C8B-B14F-4D97-AF65-F5344CB8AC3E}">
        <p14:creationId xmlns:p14="http://schemas.microsoft.com/office/powerpoint/2010/main" val="494781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836613"/>
            <a:ext cx="5402263" cy="457200"/>
          </a:xfrm>
        </p:spPr>
        <p:txBody>
          <a:bodyPr/>
          <a:lstStyle/>
          <a:p>
            <a:pPr algn="l"/>
            <a:r>
              <a:rPr lang="zh-CN" altLang="en-US" sz="3200">
                <a:ea typeface="华文行楷" pitchFamily="2" charset="-122"/>
              </a:rPr>
              <a:t>二、复习什么</a:t>
            </a:r>
          </a:p>
        </p:txBody>
      </p:sp>
      <p:sp>
        <p:nvSpPr>
          <p:cNvPr id="25603" name="Rectangle 3"/>
          <p:cNvSpPr>
            <a:spLocks noGrp="1" noChangeArrowheads="1"/>
          </p:cNvSpPr>
          <p:nvPr>
            <p:ph type="body" idx="1"/>
          </p:nvPr>
        </p:nvSpPr>
        <p:spPr>
          <a:xfrm>
            <a:off x="684213" y="1268413"/>
            <a:ext cx="7902575" cy="5257800"/>
          </a:xfrm>
          <a:noFill/>
          <a:ln/>
        </p:spPr>
        <p:txBody>
          <a:bodyPr/>
          <a:lstStyle/>
          <a:p>
            <a:pPr>
              <a:lnSpc>
                <a:spcPct val="110000"/>
              </a:lnSpc>
              <a:spcBef>
                <a:spcPct val="0"/>
              </a:spcBef>
            </a:pPr>
            <a:r>
              <a:rPr lang="zh-CN" altLang="en-US" sz="2400" b="1" dirty="0">
                <a:solidFill>
                  <a:schemeClr val="tx2"/>
                </a:solidFill>
              </a:rPr>
              <a:t>以基本概念、基本电路、基本分析方法为主线</a:t>
            </a:r>
          </a:p>
          <a:p>
            <a:pPr>
              <a:lnSpc>
                <a:spcPct val="110000"/>
              </a:lnSpc>
              <a:spcBef>
                <a:spcPct val="0"/>
              </a:spcBef>
            </a:pPr>
            <a:r>
              <a:rPr lang="zh-CN" altLang="en-US" sz="2400" b="1" dirty="0">
                <a:solidFill>
                  <a:schemeClr val="tx2"/>
                </a:solidFill>
              </a:rPr>
              <a:t>概念和性能指标：每个术语的物理意义，如何应用。</a:t>
            </a:r>
          </a:p>
          <a:p>
            <a:pPr>
              <a:lnSpc>
                <a:spcPct val="110000"/>
              </a:lnSpc>
              <a:spcBef>
                <a:spcPct val="0"/>
              </a:spcBef>
            </a:pPr>
            <a:r>
              <a:rPr lang="zh-CN" altLang="en-US" sz="2400" b="1" dirty="0">
                <a:solidFill>
                  <a:schemeClr val="tx2"/>
                </a:solidFill>
              </a:rPr>
              <a:t>基本电路：电路结构特征、性能特点、基本功能、适用场合，这是读图的基础。见表</a:t>
            </a:r>
            <a:r>
              <a:rPr lang="en-US" altLang="zh-CN" sz="2400" b="1" dirty="0" smtClean="0">
                <a:solidFill>
                  <a:schemeClr val="tx2"/>
                </a:solidFill>
                <a:latin typeface="Times New Roman" panose="02020603050405020304" pitchFamily="18" charset="0"/>
                <a:cs typeface="Times New Roman" panose="02020603050405020304" pitchFamily="18" charset="0"/>
              </a:rPr>
              <a:t>10.2.1</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a:lnSpc>
                <a:spcPct val="110000"/>
              </a:lnSpc>
              <a:spcBef>
                <a:spcPct val="0"/>
              </a:spcBef>
            </a:pPr>
            <a:r>
              <a:rPr lang="zh-CN" altLang="en-US" sz="2000" b="1" dirty="0">
                <a:solidFill>
                  <a:schemeClr val="tx2"/>
                </a:solidFill>
              </a:rPr>
              <a:t>基本放大电路</a:t>
            </a:r>
          </a:p>
          <a:p>
            <a:pPr lvl="1">
              <a:lnSpc>
                <a:spcPct val="110000"/>
              </a:lnSpc>
              <a:spcBef>
                <a:spcPct val="0"/>
              </a:spcBef>
            </a:pPr>
            <a:r>
              <a:rPr lang="zh-CN" altLang="en-US" sz="2000" b="1" dirty="0">
                <a:solidFill>
                  <a:schemeClr val="tx2"/>
                </a:solidFill>
              </a:rPr>
              <a:t>集成运放</a:t>
            </a:r>
          </a:p>
          <a:p>
            <a:pPr lvl="1">
              <a:lnSpc>
                <a:spcPct val="110000"/>
              </a:lnSpc>
              <a:spcBef>
                <a:spcPct val="0"/>
              </a:spcBef>
            </a:pPr>
            <a:r>
              <a:rPr lang="zh-CN" altLang="en-US" sz="2000" b="1" dirty="0">
                <a:solidFill>
                  <a:schemeClr val="tx2"/>
                </a:solidFill>
              </a:rPr>
              <a:t>运算电路</a:t>
            </a:r>
          </a:p>
          <a:p>
            <a:pPr lvl="1">
              <a:lnSpc>
                <a:spcPct val="110000"/>
              </a:lnSpc>
              <a:spcBef>
                <a:spcPct val="0"/>
              </a:spcBef>
            </a:pPr>
            <a:r>
              <a:rPr lang="zh-CN" altLang="en-US" sz="2000" b="1" dirty="0">
                <a:solidFill>
                  <a:schemeClr val="tx2"/>
                </a:solidFill>
              </a:rPr>
              <a:t>有源滤波电路</a:t>
            </a:r>
          </a:p>
          <a:p>
            <a:pPr lvl="1">
              <a:lnSpc>
                <a:spcPct val="110000"/>
              </a:lnSpc>
              <a:spcBef>
                <a:spcPct val="0"/>
              </a:spcBef>
            </a:pPr>
            <a:r>
              <a:rPr lang="zh-CN" altLang="en-US" sz="2000" b="1" dirty="0">
                <a:solidFill>
                  <a:schemeClr val="tx2"/>
                </a:solidFill>
              </a:rPr>
              <a:t>正弦波振荡电路</a:t>
            </a:r>
          </a:p>
          <a:p>
            <a:pPr lvl="1">
              <a:lnSpc>
                <a:spcPct val="110000"/>
              </a:lnSpc>
              <a:spcBef>
                <a:spcPct val="0"/>
              </a:spcBef>
            </a:pPr>
            <a:r>
              <a:rPr lang="zh-CN" altLang="en-US" sz="2000" b="1" dirty="0">
                <a:solidFill>
                  <a:schemeClr val="tx2"/>
                </a:solidFill>
              </a:rPr>
              <a:t>电压比较器</a:t>
            </a:r>
          </a:p>
          <a:p>
            <a:pPr lvl="1">
              <a:lnSpc>
                <a:spcPct val="110000"/>
              </a:lnSpc>
              <a:spcBef>
                <a:spcPct val="0"/>
              </a:spcBef>
            </a:pPr>
            <a:r>
              <a:rPr lang="zh-CN" altLang="en-US" sz="2000" b="1" dirty="0">
                <a:solidFill>
                  <a:schemeClr val="tx2"/>
                </a:solidFill>
              </a:rPr>
              <a:t>非正弦波振荡电路</a:t>
            </a:r>
          </a:p>
          <a:p>
            <a:pPr lvl="1">
              <a:lnSpc>
                <a:spcPct val="110000"/>
              </a:lnSpc>
              <a:spcBef>
                <a:spcPct val="0"/>
              </a:spcBef>
            </a:pPr>
            <a:r>
              <a:rPr lang="zh-CN" altLang="en-US" sz="2000" b="1" dirty="0">
                <a:solidFill>
                  <a:schemeClr val="tx2"/>
                </a:solidFill>
              </a:rPr>
              <a:t>信号变换电路</a:t>
            </a:r>
          </a:p>
          <a:p>
            <a:pPr lvl="1">
              <a:lnSpc>
                <a:spcPct val="110000"/>
              </a:lnSpc>
              <a:spcBef>
                <a:spcPct val="0"/>
              </a:spcBef>
            </a:pPr>
            <a:r>
              <a:rPr lang="zh-CN" altLang="en-US" sz="2000" b="1" dirty="0">
                <a:solidFill>
                  <a:schemeClr val="tx2"/>
                </a:solidFill>
              </a:rPr>
              <a:t>功率放大电路</a:t>
            </a:r>
          </a:p>
          <a:p>
            <a:pPr lvl="1">
              <a:lnSpc>
                <a:spcPct val="110000"/>
              </a:lnSpc>
              <a:spcBef>
                <a:spcPct val="0"/>
              </a:spcBef>
            </a:pPr>
            <a:r>
              <a:rPr lang="zh-CN" altLang="en-US" sz="2000" b="1" dirty="0">
                <a:solidFill>
                  <a:schemeClr val="tx2"/>
                </a:solidFill>
              </a:rPr>
              <a:t>直流电源</a:t>
            </a:r>
          </a:p>
        </p:txBody>
      </p:sp>
    </p:spTree>
    <p:extLst>
      <p:ext uri="{BB962C8B-B14F-4D97-AF65-F5344CB8AC3E}">
        <p14:creationId xmlns:p14="http://schemas.microsoft.com/office/powerpoint/2010/main" val="3508357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1035</TotalTime>
  <Words>1079</Words>
  <Application>Microsoft Office PowerPoint</Application>
  <PresentationFormat>全屏显示(4:3)</PresentationFormat>
  <Paragraphs>109</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Profile</vt:lpstr>
      <vt:lpstr>公式</vt:lpstr>
      <vt:lpstr>模拟电子技术基础 Fundamentals of Analog Electronic </vt:lpstr>
      <vt:lpstr>复习与考试</vt:lpstr>
      <vt:lpstr>一、考查什么</vt:lpstr>
      <vt:lpstr>PowerPoint 演示文稿</vt:lpstr>
      <vt:lpstr>PowerPoint 演示文稿</vt:lpstr>
      <vt:lpstr>PowerPoint 演示文稿</vt:lpstr>
      <vt:lpstr>PowerPoint 演示文稿</vt:lpstr>
      <vt:lpstr>PowerPoint 演示文稿</vt:lpstr>
      <vt:lpstr>二、复习什么</vt:lpstr>
      <vt:lpstr>PowerPoint 演示文稿</vt:lpstr>
      <vt:lpstr>三、怎样复习</vt:lpstr>
      <vt:lpstr>四、复习举例：     集成运放应用电路</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cp:lastModifiedBy>China</cp:lastModifiedBy>
  <cp:revision>37</cp:revision>
  <dcterms:created xsi:type="dcterms:W3CDTF">2007-07-18T09:03:59Z</dcterms:created>
  <dcterms:modified xsi:type="dcterms:W3CDTF">2019-09-30T06:42:31Z</dcterms:modified>
</cp:coreProperties>
</file>