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5" r:id="rId3"/>
    <p:sldId id="317" r:id="rId4"/>
    <p:sldId id="319" r:id="rId5"/>
    <p:sldId id="257" r:id="rId6"/>
    <p:sldId id="323" r:id="rId7"/>
    <p:sldId id="318" r:id="rId8"/>
    <p:sldId id="320" r:id="rId9"/>
    <p:sldId id="325" r:id="rId10"/>
    <p:sldId id="326" r:id="rId11"/>
    <p:sldId id="330" r:id="rId12"/>
    <p:sldId id="329" r:id="rId13"/>
    <p:sldId id="331" r:id="rId14"/>
    <p:sldId id="333" r:id="rId15"/>
    <p:sldId id="334" r:id="rId16"/>
    <p:sldId id="332" r:id="rId17"/>
    <p:sldId id="335" r:id="rId18"/>
    <p:sldId id="337" r:id="rId19"/>
    <p:sldId id="338" r:id="rId20"/>
    <p:sldId id="339" r:id="rId21"/>
    <p:sldId id="340" r:id="rId22"/>
    <p:sldId id="342" r:id="rId23"/>
    <p:sldId id="343" r:id="rId24"/>
    <p:sldId id="2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FC"/>
    <a:srgbClr val="CCFFFF"/>
    <a:srgbClr val="66FFFF"/>
    <a:srgbClr val="F7F1E9"/>
    <a:srgbClr val="F8F8F8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103" autoAdjust="0"/>
  </p:normalViewPr>
  <p:slideViewPr>
    <p:cSldViewPr snapToGrid="0" showGuides="1">
      <p:cViewPr varScale="1">
        <p:scale>
          <a:sx n="111" d="100"/>
          <a:sy n="111" d="100"/>
        </p:scale>
        <p:origin x="52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07039" y="2494321"/>
            <a:ext cx="5377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1" dirty="0">
                <a:latin typeface="+mj-ea"/>
                <a:ea typeface="+mj-ea"/>
              </a:rPr>
              <a:t>고양이 뽑기</a:t>
            </a:r>
            <a:r>
              <a:rPr lang="en-US" altLang="ko-KR" sz="4000" b="1" spc="-151" dirty="0">
                <a:latin typeface="+mj-ea"/>
                <a:ea typeface="+mj-ea"/>
              </a:rPr>
              <a:t>(Cat Game)</a:t>
            </a:r>
          </a:p>
          <a:p>
            <a:pPr algn="ctr"/>
            <a:r>
              <a:rPr lang="ko-KR" altLang="en-US" sz="4000" b="1" spc="-151" dirty="0">
                <a:latin typeface="+mj-ea"/>
                <a:ea typeface="+mj-ea"/>
              </a:rPr>
              <a:t>개발 보고서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05092" y="5797955"/>
            <a:ext cx="247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김 호 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rlaghgus444@naver.com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9265" y="266697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(24.06.03~24.06.11)</a:t>
            </a: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포트폴리오 프로젝트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40113" y="789917"/>
            <a:ext cx="206493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F485C-5996-C5F1-2839-590199A4DFBF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193464" y="34734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291B5-3E51-F61A-9987-3BAE92B5AD37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16386-E1FB-EA29-BD55-468D9FE98DB0}"/>
              </a:ext>
            </a:extLst>
          </p:cNvPr>
          <p:cNvSpPr txBox="1"/>
          <p:nvPr/>
        </p:nvSpPr>
        <p:spPr>
          <a:xfrm>
            <a:off x="554111" y="1205082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게임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전체 순서도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5C2477-103B-58C3-3085-687A6901A42C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/>
          <p:nvPr/>
        </p:nvCxnSpPr>
        <p:spPr>
          <a:xfrm>
            <a:off x="3799002" y="493098"/>
            <a:ext cx="79185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CCD22B-CB8E-12D2-A90B-E100DB975E7E}"/>
              </a:ext>
            </a:extLst>
          </p:cNvPr>
          <p:cNvSpPr/>
          <p:nvPr/>
        </p:nvSpPr>
        <p:spPr>
          <a:xfrm>
            <a:off x="5800996" y="385055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존재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DB0D1-0B66-B3BC-C2EA-C446C13F2D80}"/>
              </a:ext>
            </a:extLst>
          </p:cNvPr>
          <p:cNvSpPr/>
          <p:nvPr/>
        </p:nvSpPr>
        <p:spPr>
          <a:xfrm>
            <a:off x="3648173" y="282803"/>
            <a:ext cx="8154186" cy="829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8B319A-5A32-016C-9B24-63E4CC1E3B35}"/>
              </a:ext>
            </a:extLst>
          </p:cNvPr>
          <p:cNvSpPr/>
          <p:nvPr/>
        </p:nvSpPr>
        <p:spPr>
          <a:xfrm>
            <a:off x="8834320" y="385055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5800996" y="767366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행동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A38A99-97D4-950B-6C46-42AE7E6C381B}"/>
              </a:ext>
            </a:extLst>
          </p:cNvPr>
          <p:cNvSpPr/>
          <p:nvPr/>
        </p:nvSpPr>
        <p:spPr>
          <a:xfrm>
            <a:off x="8834320" y="767366"/>
            <a:ext cx="865864" cy="24920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133302-F420-14A2-19A6-CF5AE6A34BE8}"/>
              </a:ext>
            </a:extLst>
          </p:cNvPr>
          <p:cNvSpPr/>
          <p:nvPr/>
        </p:nvSpPr>
        <p:spPr>
          <a:xfrm>
            <a:off x="200266" y="2153101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게임 실행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AC59E7-58E9-AB57-D468-4DFA6175A60C}"/>
              </a:ext>
            </a:extLst>
          </p:cNvPr>
          <p:cNvSpPr/>
          <p:nvPr/>
        </p:nvSpPr>
        <p:spPr>
          <a:xfrm>
            <a:off x="1342408" y="2153104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타이틀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AA8E3-D80A-7F3D-8396-0516C259605A}"/>
              </a:ext>
            </a:extLst>
          </p:cNvPr>
          <p:cNvSpPr/>
          <p:nvPr/>
        </p:nvSpPr>
        <p:spPr>
          <a:xfrm>
            <a:off x="3771422" y="2153103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로비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ECDC8C-6E46-B521-BFB9-D4B4081E21BF}"/>
              </a:ext>
            </a:extLst>
          </p:cNvPr>
          <p:cNvSpPr/>
          <p:nvPr/>
        </p:nvSpPr>
        <p:spPr>
          <a:xfrm>
            <a:off x="5037951" y="2153102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고양이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5037951" y="2782597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옵션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1066130" y="2277706"/>
            <a:ext cx="276278" cy="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133302-F420-14A2-19A6-CF5AE6A34BE8}"/>
              </a:ext>
            </a:extLst>
          </p:cNvPr>
          <p:cNvSpPr/>
          <p:nvPr/>
        </p:nvSpPr>
        <p:spPr>
          <a:xfrm>
            <a:off x="2567813" y="2153102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화면 클릭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 flipV="1">
            <a:off x="2208272" y="2277707"/>
            <a:ext cx="359541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3433677" y="2277707"/>
            <a:ext cx="337745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5037951" y="3855016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입양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5037951" y="4484511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컬렉션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5037951" y="5434925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놀이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6448949" y="2153102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바닥 클릭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4637286" y="2277707"/>
            <a:ext cx="400665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1" idx="2"/>
            <a:endCxn id="28" idx="1"/>
          </p:cNvCxnSpPr>
          <p:nvPr/>
        </p:nvCxnSpPr>
        <p:spPr>
          <a:xfrm rot="16200000" flipH="1">
            <a:off x="4368707" y="2237958"/>
            <a:ext cx="504890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1" idx="2"/>
            <a:endCxn id="32" idx="1"/>
          </p:cNvCxnSpPr>
          <p:nvPr/>
        </p:nvCxnSpPr>
        <p:spPr>
          <a:xfrm rot="16200000" flipH="1">
            <a:off x="3832498" y="2774167"/>
            <a:ext cx="1577309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1" idx="2"/>
            <a:endCxn id="34" idx="1"/>
          </p:cNvCxnSpPr>
          <p:nvPr/>
        </p:nvCxnSpPr>
        <p:spPr>
          <a:xfrm rot="16200000" flipH="1">
            <a:off x="3517750" y="3088915"/>
            <a:ext cx="2206804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1" idx="2"/>
            <a:endCxn id="35" idx="1"/>
          </p:cNvCxnSpPr>
          <p:nvPr/>
        </p:nvCxnSpPr>
        <p:spPr>
          <a:xfrm rot="16200000" flipH="1">
            <a:off x="3042543" y="3564122"/>
            <a:ext cx="3157218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22" idx="3"/>
            <a:endCxn id="36" idx="1"/>
          </p:cNvCxnSpPr>
          <p:nvPr/>
        </p:nvCxnSpPr>
        <p:spPr>
          <a:xfrm>
            <a:off x="5903815" y="2277707"/>
            <a:ext cx="54513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8B319A-5A32-016C-9B24-63E4CC1E3B35}"/>
              </a:ext>
            </a:extLst>
          </p:cNvPr>
          <p:cNvSpPr/>
          <p:nvPr/>
        </p:nvSpPr>
        <p:spPr>
          <a:xfrm>
            <a:off x="7754245" y="2153101"/>
            <a:ext cx="1865103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클릭 위치로  고양이 이동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36" idx="3"/>
            <a:endCxn id="57" idx="1"/>
          </p:cNvCxnSpPr>
          <p:nvPr/>
        </p:nvCxnSpPr>
        <p:spPr>
          <a:xfrm flipV="1">
            <a:off x="7314813" y="2277706"/>
            <a:ext cx="43943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6448949" y="2779550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옵션 클릭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28" idx="3"/>
            <a:endCxn id="63" idx="1"/>
          </p:cNvCxnSpPr>
          <p:nvPr/>
        </p:nvCxnSpPr>
        <p:spPr>
          <a:xfrm flipV="1">
            <a:off x="5903815" y="2904155"/>
            <a:ext cx="545134" cy="304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7765676" y="2776175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7765676" y="3223746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게임 종료</a:t>
            </a:r>
          </a:p>
        </p:txBody>
      </p:sp>
      <p:cxnSp>
        <p:nvCxnSpPr>
          <p:cNvPr id="79" name="꺾인 연결선 78"/>
          <p:cNvCxnSpPr>
            <a:stCxn id="63" idx="2"/>
            <a:endCxn id="75" idx="1"/>
          </p:cNvCxnSpPr>
          <p:nvPr/>
        </p:nvCxnSpPr>
        <p:spPr>
          <a:xfrm rot="16200000" flipH="1">
            <a:off x="7163982" y="2746657"/>
            <a:ext cx="319592" cy="883795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63" idx="3"/>
            <a:endCxn id="71" idx="1"/>
          </p:cNvCxnSpPr>
          <p:nvPr/>
        </p:nvCxnSpPr>
        <p:spPr>
          <a:xfrm flipV="1">
            <a:off x="7314813" y="2900780"/>
            <a:ext cx="450863" cy="337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71" idx="3"/>
            <a:endCxn id="21" idx="0"/>
          </p:cNvCxnSpPr>
          <p:nvPr/>
        </p:nvCxnSpPr>
        <p:spPr>
          <a:xfrm flipH="1" flipV="1">
            <a:off x="4204354" y="2153103"/>
            <a:ext cx="4427186" cy="747677"/>
          </a:xfrm>
          <a:prstGeom prst="bentConnector4">
            <a:avLst>
              <a:gd name="adj1" fmla="val -27948"/>
              <a:gd name="adj2" fmla="val 14822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75" idx="3"/>
            <a:endCxn id="102" idx="1"/>
          </p:cNvCxnSpPr>
          <p:nvPr/>
        </p:nvCxnSpPr>
        <p:spPr>
          <a:xfrm flipV="1">
            <a:off x="8631540" y="3348350"/>
            <a:ext cx="589361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48B319A-5A32-016C-9B24-63E4CC1E3B35}"/>
              </a:ext>
            </a:extLst>
          </p:cNvPr>
          <p:cNvSpPr/>
          <p:nvPr/>
        </p:nvSpPr>
        <p:spPr>
          <a:xfrm>
            <a:off x="10548645" y="3223745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게임 종료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9220901" y="3223745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버튼 클릭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102" idx="3"/>
            <a:endCxn id="101" idx="1"/>
          </p:cNvCxnSpPr>
          <p:nvPr/>
        </p:nvCxnSpPr>
        <p:spPr>
          <a:xfrm>
            <a:off x="10086765" y="3348350"/>
            <a:ext cx="4618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6448948" y="3855015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입양 클릭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6448948" y="4484510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컬렉션 클릭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6448948" y="5434925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놀이 클릭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32" idx="3"/>
            <a:endCxn id="113" idx="1"/>
          </p:cNvCxnSpPr>
          <p:nvPr/>
        </p:nvCxnSpPr>
        <p:spPr>
          <a:xfrm flipV="1">
            <a:off x="5903815" y="3979620"/>
            <a:ext cx="545133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34" idx="3"/>
            <a:endCxn id="114" idx="1"/>
          </p:cNvCxnSpPr>
          <p:nvPr/>
        </p:nvCxnSpPr>
        <p:spPr>
          <a:xfrm flipV="1">
            <a:off x="5903815" y="4609115"/>
            <a:ext cx="545133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35" idx="3"/>
            <a:endCxn id="115" idx="1"/>
          </p:cNvCxnSpPr>
          <p:nvPr/>
        </p:nvCxnSpPr>
        <p:spPr>
          <a:xfrm>
            <a:off x="5903815" y="5559530"/>
            <a:ext cx="54513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7754245" y="3856153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입양 화면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113" idx="3"/>
            <a:endCxn id="135" idx="1"/>
          </p:cNvCxnSpPr>
          <p:nvPr/>
        </p:nvCxnSpPr>
        <p:spPr>
          <a:xfrm>
            <a:off x="7314812" y="3979620"/>
            <a:ext cx="439433" cy="113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9220901" y="3855015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버튼 클릭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135" idx="3"/>
            <a:endCxn id="151" idx="1"/>
          </p:cNvCxnSpPr>
          <p:nvPr/>
        </p:nvCxnSpPr>
        <p:spPr>
          <a:xfrm flipV="1">
            <a:off x="8620109" y="3979620"/>
            <a:ext cx="600792" cy="113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48B319A-5A32-016C-9B24-63E4CC1E3B35}"/>
              </a:ext>
            </a:extLst>
          </p:cNvPr>
          <p:cNvSpPr/>
          <p:nvPr/>
        </p:nvSpPr>
        <p:spPr>
          <a:xfrm>
            <a:off x="10548645" y="3855015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고양이 입양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182" idx="3"/>
            <a:endCxn id="190" idx="1"/>
          </p:cNvCxnSpPr>
          <p:nvPr/>
        </p:nvCxnSpPr>
        <p:spPr>
          <a:xfrm>
            <a:off x="10086765" y="5058461"/>
            <a:ext cx="4618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7754245" y="4484510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컬렉션 화면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114" idx="3"/>
            <a:endCxn id="170" idx="1"/>
          </p:cNvCxnSpPr>
          <p:nvPr/>
        </p:nvCxnSpPr>
        <p:spPr>
          <a:xfrm>
            <a:off x="7314812" y="4609115"/>
            <a:ext cx="43943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7754245" y="4933856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고양이 버튼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9220901" y="4933856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버튼 클릭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176" idx="3"/>
            <a:endCxn id="182" idx="1"/>
          </p:cNvCxnSpPr>
          <p:nvPr/>
        </p:nvCxnSpPr>
        <p:spPr>
          <a:xfrm>
            <a:off x="8620109" y="5058461"/>
            <a:ext cx="60079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48B319A-5A32-016C-9B24-63E4CC1E3B35}"/>
              </a:ext>
            </a:extLst>
          </p:cNvPr>
          <p:cNvSpPr/>
          <p:nvPr/>
        </p:nvSpPr>
        <p:spPr>
          <a:xfrm>
            <a:off x="10548645" y="4933856"/>
            <a:ext cx="1206579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로비 고양이 선택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7754244" y="5432326"/>
            <a:ext cx="1022109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놀이 선택 화면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115" idx="3"/>
            <a:endCxn id="200" idx="1"/>
          </p:cNvCxnSpPr>
          <p:nvPr/>
        </p:nvCxnSpPr>
        <p:spPr>
          <a:xfrm flipV="1">
            <a:off x="7314812" y="5556931"/>
            <a:ext cx="439432" cy="259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9215785" y="5432325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170" idx="2"/>
            <a:endCxn id="176" idx="0"/>
          </p:cNvCxnSpPr>
          <p:nvPr/>
        </p:nvCxnSpPr>
        <p:spPr>
          <a:xfrm>
            <a:off x="8187177" y="4733719"/>
            <a:ext cx="0" cy="2001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200" idx="3"/>
            <a:endCxn id="208" idx="1"/>
          </p:cNvCxnSpPr>
          <p:nvPr/>
        </p:nvCxnSpPr>
        <p:spPr>
          <a:xfrm flipV="1">
            <a:off x="8776353" y="5556930"/>
            <a:ext cx="43943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9215785" y="5806189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사냥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9215785" y="6183392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잠 자기</a:t>
            </a:r>
          </a:p>
        </p:txBody>
      </p:sp>
      <p:cxnSp>
        <p:nvCxnSpPr>
          <p:cNvPr id="219" name="꺾인 연결선 218"/>
          <p:cNvCxnSpPr>
            <a:stCxn id="200" idx="2"/>
            <a:endCxn id="217" idx="1"/>
          </p:cNvCxnSpPr>
          <p:nvPr/>
        </p:nvCxnSpPr>
        <p:spPr>
          <a:xfrm rot="16200000" flipH="1">
            <a:off x="8615913" y="5330921"/>
            <a:ext cx="249259" cy="95048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꺾인 연결선 221"/>
          <p:cNvCxnSpPr>
            <a:stCxn id="200" idx="2"/>
            <a:endCxn id="218" idx="1"/>
          </p:cNvCxnSpPr>
          <p:nvPr/>
        </p:nvCxnSpPr>
        <p:spPr>
          <a:xfrm rot="16200000" flipH="1">
            <a:off x="8427311" y="5519523"/>
            <a:ext cx="626462" cy="95048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151" idx="3"/>
            <a:endCxn id="155" idx="1"/>
          </p:cNvCxnSpPr>
          <p:nvPr/>
        </p:nvCxnSpPr>
        <p:spPr>
          <a:xfrm>
            <a:off x="10086765" y="3979620"/>
            <a:ext cx="4618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꺾인 연결선 232"/>
          <p:cNvCxnSpPr>
            <a:stCxn id="208" idx="3"/>
            <a:endCxn id="21" idx="0"/>
          </p:cNvCxnSpPr>
          <p:nvPr/>
        </p:nvCxnSpPr>
        <p:spPr>
          <a:xfrm flipH="1" flipV="1">
            <a:off x="4204354" y="2153103"/>
            <a:ext cx="5877295" cy="3403827"/>
          </a:xfrm>
          <a:prstGeom prst="bentConnector4">
            <a:avLst>
              <a:gd name="adj1" fmla="val -31798"/>
              <a:gd name="adj2" fmla="val 113917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217" idx="3"/>
            <a:endCxn id="246" idx="1"/>
          </p:cNvCxnSpPr>
          <p:nvPr/>
        </p:nvCxnSpPr>
        <p:spPr>
          <a:xfrm flipV="1">
            <a:off x="10081649" y="5930769"/>
            <a:ext cx="466996" cy="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218" idx="3"/>
            <a:endCxn id="247" idx="1"/>
          </p:cNvCxnSpPr>
          <p:nvPr/>
        </p:nvCxnSpPr>
        <p:spPr>
          <a:xfrm flipV="1">
            <a:off x="10081649" y="6298522"/>
            <a:ext cx="466996" cy="947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48B319A-5A32-016C-9B24-63E4CC1E3B35}"/>
              </a:ext>
            </a:extLst>
          </p:cNvPr>
          <p:cNvSpPr/>
          <p:nvPr/>
        </p:nvSpPr>
        <p:spPr>
          <a:xfrm>
            <a:off x="10548645" y="5806164"/>
            <a:ext cx="1357408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재화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 친밀도 상승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D48B319A-5A32-016C-9B24-63E4CC1E3B35}"/>
              </a:ext>
            </a:extLst>
          </p:cNvPr>
          <p:cNvSpPr/>
          <p:nvPr/>
        </p:nvSpPr>
        <p:spPr>
          <a:xfrm>
            <a:off x="10548645" y="6173917"/>
            <a:ext cx="1357408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재화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 친밀도 상승</a:t>
            </a:r>
          </a:p>
        </p:txBody>
      </p:sp>
    </p:spTree>
    <p:extLst>
      <p:ext uri="{BB962C8B-B14F-4D97-AF65-F5344CB8AC3E}">
        <p14:creationId xmlns:p14="http://schemas.microsoft.com/office/powerpoint/2010/main" val="98965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F485C-5996-C5F1-2839-590199A4DFBF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291B5-3E51-F61A-9987-3BAE92B5AD37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16386-E1FB-EA29-BD55-468D9FE98DB0}"/>
              </a:ext>
            </a:extLst>
          </p:cNvPr>
          <p:cNvSpPr txBox="1"/>
          <p:nvPr/>
        </p:nvSpPr>
        <p:spPr>
          <a:xfrm>
            <a:off x="554111" y="1205082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로비 순서도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5C2477-103B-58C3-3085-687A6901A42C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/>
          <p:nvPr/>
        </p:nvCxnSpPr>
        <p:spPr>
          <a:xfrm>
            <a:off x="3799002" y="493098"/>
            <a:ext cx="79185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CCD22B-CB8E-12D2-A90B-E100DB975E7E}"/>
              </a:ext>
            </a:extLst>
          </p:cNvPr>
          <p:cNvSpPr/>
          <p:nvPr/>
        </p:nvSpPr>
        <p:spPr>
          <a:xfrm>
            <a:off x="5800996" y="385055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존재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DB0D1-0B66-B3BC-C2EA-C446C13F2D80}"/>
              </a:ext>
            </a:extLst>
          </p:cNvPr>
          <p:cNvSpPr/>
          <p:nvPr/>
        </p:nvSpPr>
        <p:spPr>
          <a:xfrm>
            <a:off x="3648173" y="282803"/>
            <a:ext cx="8154186" cy="829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8B319A-5A32-016C-9B24-63E4CC1E3B35}"/>
              </a:ext>
            </a:extLst>
          </p:cNvPr>
          <p:cNvSpPr/>
          <p:nvPr/>
        </p:nvSpPr>
        <p:spPr>
          <a:xfrm>
            <a:off x="8834320" y="385055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5800996" y="767366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행동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A38A99-97D4-950B-6C46-42AE7E6C381B}"/>
              </a:ext>
            </a:extLst>
          </p:cNvPr>
          <p:cNvSpPr/>
          <p:nvPr/>
        </p:nvSpPr>
        <p:spPr>
          <a:xfrm>
            <a:off x="8834320" y="767366"/>
            <a:ext cx="865864" cy="24920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4AA8E3-D80A-7F3D-8396-0516C259605A}"/>
              </a:ext>
            </a:extLst>
          </p:cNvPr>
          <p:cNvSpPr/>
          <p:nvPr/>
        </p:nvSpPr>
        <p:spPr>
          <a:xfrm>
            <a:off x="5474142" y="1960091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로비 화면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CDC8C-6E46-B521-BFB9-D4B4081E21BF}"/>
              </a:ext>
            </a:extLst>
          </p:cNvPr>
          <p:cNvSpPr/>
          <p:nvPr/>
        </p:nvSpPr>
        <p:spPr>
          <a:xfrm>
            <a:off x="6740671" y="1960090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고양이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740671" y="2589585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옵션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740671" y="3172960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입양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740671" y="3802455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컬렉션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740671" y="4431950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놀이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8151669" y="1960090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바닥 클릭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6340006" y="2084695"/>
            <a:ext cx="400665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7" idx="2"/>
            <a:endCxn id="39" idx="1"/>
          </p:cNvCxnSpPr>
          <p:nvPr/>
        </p:nvCxnSpPr>
        <p:spPr>
          <a:xfrm rot="16200000" flipH="1">
            <a:off x="6071427" y="2044946"/>
            <a:ext cx="504890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7" idx="2"/>
            <a:endCxn id="41" idx="1"/>
          </p:cNvCxnSpPr>
          <p:nvPr/>
        </p:nvCxnSpPr>
        <p:spPr>
          <a:xfrm rot="16200000" flipH="1">
            <a:off x="5779740" y="2336633"/>
            <a:ext cx="1088265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7" idx="2"/>
            <a:endCxn id="42" idx="1"/>
          </p:cNvCxnSpPr>
          <p:nvPr/>
        </p:nvCxnSpPr>
        <p:spPr>
          <a:xfrm rot="16200000" flipH="1">
            <a:off x="5464992" y="2651381"/>
            <a:ext cx="1717760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7" idx="2"/>
            <a:endCxn id="43" idx="1"/>
          </p:cNvCxnSpPr>
          <p:nvPr/>
        </p:nvCxnSpPr>
        <p:spPr>
          <a:xfrm rot="16200000" flipH="1">
            <a:off x="5150245" y="2966128"/>
            <a:ext cx="2347255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8B319A-5A32-016C-9B24-63E4CC1E3B35}"/>
              </a:ext>
            </a:extLst>
          </p:cNvPr>
          <p:cNvSpPr/>
          <p:nvPr/>
        </p:nvSpPr>
        <p:spPr>
          <a:xfrm>
            <a:off x="9456965" y="1960089"/>
            <a:ext cx="1865103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클릭 위치로  고양이 이동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44" idx="3"/>
            <a:endCxn id="51" idx="1"/>
          </p:cNvCxnSpPr>
          <p:nvPr/>
        </p:nvCxnSpPr>
        <p:spPr>
          <a:xfrm flipV="1">
            <a:off x="9017533" y="2084694"/>
            <a:ext cx="43943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103620" y="3422169"/>
            <a:ext cx="5183655" cy="291192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D13ED3-4C98-D938-B7CB-21BA41B4821B}"/>
              </a:ext>
            </a:extLst>
          </p:cNvPr>
          <p:cNvSpPr/>
          <p:nvPr/>
        </p:nvSpPr>
        <p:spPr>
          <a:xfrm>
            <a:off x="6740671" y="5061445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호감도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DD1851-9D3D-E498-08FB-4A84A37069EF}"/>
              </a:ext>
            </a:extLst>
          </p:cNvPr>
          <p:cNvSpPr/>
          <p:nvPr/>
        </p:nvSpPr>
        <p:spPr>
          <a:xfrm>
            <a:off x="6740671" y="5690940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돈</a:t>
            </a:r>
          </a:p>
        </p:txBody>
      </p:sp>
      <p:cxnSp>
        <p:nvCxnSpPr>
          <p:cNvPr id="25" name="꺾인 연결선 48">
            <a:extLst>
              <a:ext uri="{FF2B5EF4-FFF2-40B4-BE49-F238E27FC236}">
                <a16:creationId xmlns:a16="http://schemas.microsoft.com/office/drawing/2014/main" id="{9D46374E-B7A1-53B6-4EB7-6AFED0B92D9F}"/>
              </a:ext>
            </a:extLst>
          </p:cNvPr>
          <p:cNvCxnSpPr>
            <a:cxnSpLocks/>
            <a:stCxn id="37" idx="2"/>
            <a:endCxn id="23" idx="1"/>
          </p:cNvCxnSpPr>
          <p:nvPr/>
        </p:nvCxnSpPr>
        <p:spPr>
          <a:xfrm rot="16200000" flipH="1">
            <a:off x="4835497" y="3280876"/>
            <a:ext cx="2976750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48">
            <a:extLst>
              <a:ext uri="{FF2B5EF4-FFF2-40B4-BE49-F238E27FC236}">
                <a16:creationId xmlns:a16="http://schemas.microsoft.com/office/drawing/2014/main" id="{1ABF0717-9D71-1C73-9942-C546A31C9355}"/>
              </a:ext>
            </a:extLst>
          </p:cNvPr>
          <p:cNvCxnSpPr>
            <a:cxnSpLocks/>
            <a:stCxn id="37" idx="2"/>
            <a:endCxn id="24" idx="1"/>
          </p:cNvCxnSpPr>
          <p:nvPr/>
        </p:nvCxnSpPr>
        <p:spPr>
          <a:xfrm rot="16200000" flipH="1">
            <a:off x="4520750" y="3595623"/>
            <a:ext cx="3606245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7F0648C-116C-1C7C-35BE-E4C3513BF993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7606535" y="2084695"/>
            <a:ext cx="54513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10166B-8D40-F166-149F-B56236525383}"/>
              </a:ext>
            </a:extLst>
          </p:cNvPr>
          <p:cNvSpPr/>
          <p:nvPr/>
        </p:nvSpPr>
        <p:spPr>
          <a:xfrm>
            <a:off x="8151669" y="5690940"/>
            <a:ext cx="1407968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소지 금액 갱신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B53067-0ED5-8CF4-20DF-C2F91BC4054E}"/>
              </a:ext>
            </a:extLst>
          </p:cNvPr>
          <p:cNvSpPr/>
          <p:nvPr/>
        </p:nvSpPr>
        <p:spPr>
          <a:xfrm>
            <a:off x="8151669" y="5061445"/>
            <a:ext cx="1407968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호감도 수치 갱신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76CFA3A-49B3-4522-C71D-AD2F3C4DF58A}"/>
              </a:ext>
            </a:extLst>
          </p:cNvPr>
          <p:cNvCxnSpPr>
            <a:cxnSpLocks/>
            <a:stCxn id="23" idx="3"/>
            <a:endCxn id="57" idx="1"/>
          </p:cNvCxnSpPr>
          <p:nvPr/>
        </p:nvCxnSpPr>
        <p:spPr>
          <a:xfrm>
            <a:off x="7606535" y="5186050"/>
            <a:ext cx="54513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0D72A61-CD58-CEA7-F315-A79F5C51C45B}"/>
              </a:ext>
            </a:extLst>
          </p:cNvPr>
          <p:cNvCxnSpPr>
            <a:cxnSpLocks/>
            <a:stCxn id="24" idx="3"/>
            <a:endCxn id="56" idx="1"/>
          </p:cNvCxnSpPr>
          <p:nvPr/>
        </p:nvCxnSpPr>
        <p:spPr>
          <a:xfrm>
            <a:off x="7606535" y="5815545"/>
            <a:ext cx="54513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2DF303F-ED7B-7EC2-8371-0D4A7DB9A541}"/>
              </a:ext>
            </a:extLst>
          </p:cNvPr>
          <p:cNvSpPr/>
          <p:nvPr/>
        </p:nvSpPr>
        <p:spPr>
          <a:xfrm>
            <a:off x="8164543" y="2589585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옵션 클릭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983B639-CFB7-EB50-1BE0-648298D9A4D2}"/>
              </a:ext>
            </a:extLst>
          </p:cNvPr>
          <p:cNvSpPr/>
          <p:nvPr/>
        </p:nvSpPr>
        <p:spPr>
          <a:xfrm>
            <a:off x="9481270" y="2586210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D1BE0E8-D4B7-CC5A-21E9-F40407D3ACB6}"/>
              </a:ext>
            </a:extLst>
          </p:cNvPr>
          <p:cNvSpPr/>
          <p:nvPr/>
        </p:nvSpPr>
        <p:spPr>
          <a:xfrm>
            <a:off x="9481270" y="3033781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게임 종료</a:t>
            </a:r>
          </a:p>
        </p:txBody>
      </p:sp>
      <p:cxnSp>
        <p:nvCxnSpPr>
          <p:cNvPr id="73" name="꺾인 연결선 78">
            <a:extLst>
              <a:ext uri="{FF2B5EF4-FFF2-40B4-BE49-F238E27FC236}">
                <a16:creationId xmlns:a16="http://schemas.microsoft.com/office/drawing/2014/main" id="{D015D031-8F80-15E8-DE07-0A821215F756}"/>
              </a:ext>
            </a:extLst>
          </p:cNvPr>
          <p:cNvCxnSpPr>
            <a:stCxn id="70" idx="2"/>
            <a:endCxn id="72" idx="1"/>
          </p:cNvCxnSpPr>
          <p:nvPr/>
        </p:nvCxnSpPr>
        <p:spPr>
          <a:xfrm rot="16200000" flipH="1">
            <a:off x="8879576" y="2556692"/>
            <a:ext cx="319592" cy="883795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3D76CD-0590-9F4E-4E9B-5F8BDB1ABEF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 flipV="1">
            <a:off x="9030407" y="2710815"/>
            <a:ext cx="450863" cy="337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777E36E-9872-1207-6BA6-90856EF13BA0}"/>
              </a:ext>
            </a:extLst>
          </p:cNvPr>
          <p:cNvCxnSpPr>
            <a:stCxn id="72" idx="3"/>
            <a:endCxn id="77" idx="1"/>
          </p:cNvCxnSpPr>
          <p:nvPr/>
        </p:nvCxnSpPr>
        <p:spPr>
          <a:xfrm flipV="1">
            <a:off x="10347134" y="3158385"/>
            <a:ext cx="45086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21BDB1E-131A-6D5A-C7B0-31E39DEC058E}"/>
              </a:ext>
            </a:extLst>
          </p:cNvPr>
          <p:cNvSpPr/>
          <p:nvPr/>
        </p:nvSpPr>
        <p:spPr>
          <a:xfrm>
            <a:off x="10797998" y="3656196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게임 종료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2A552C1-23CE-48F8-0382-F941DC2E1DD2}"/>
              </a:ext>
            </a:extLst>
          </p:cNvPr>
          <p:cNvSpPr/>
          <p:nvPr/>
        </p:nvSpPr>
        <p:spPr>
          <a:xfrm>
            <a:off x="10797998" y="3033780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버튼 클릭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10FB67A-16F6-5888-DD45-5868864241B8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>
            <a:off x="11230930" y="3282989"/>
            <a:ext cx="0" cy="3732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4F361FE-1F27-6335-5BA4-D99809A9D877}"/>
              </a:ext>
            </a:extLst>
          </p:cNvPr>
          <p:cNvCxnSpPr>
            <a:cxnSpLocks/>
            <a:stCxn id="39" idx="3"/>
            <a:endCxn id="70" idx="1"/>
          </p:cNvCxnSpPr>
          <p:nvPr/>
        </p:nvCxnSpPr>
        <p:spPr>
          <a:xfrm>
            <a:off x="7606535" y="2714190"/>
            <a:ext cx="55800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78">
            <a:extLst>
              <a:ext uri="{FF2B5EF4-FFF2-40B4-BE49-F238E27FC236}">
                <a16:creationId xmlns:a16="http://schemas.microsoft.com/office/drawing/2014/main" id="{970063CD-A5CB-4032-D43C-B85970218CA1}"/>
              </a:ext>
            </a:extLst>
          </p:cNvPr>
          <p:cNvCxnSpPr>
            <a:cxnSpLocks/>
            <a:stCxn id="71" idx="3"/>
            <a:endCxn id="38" idx="0"/>
          </p:cNvCxnSpPr>
          <p:nvPr/>
        </p:nvCxnSpPr>
        <p:spPr>
          <a:xfrm flipH="1" flipV="1">
            <a:off x="7173603" y="1960090"/>
            <a:ext cx="3173531" cy="750725"/>
          </a:xfrm>
          <a:prstGeom prst="bentConnector4">
            <a:avLst>
              <a:gd name="adj1" fmla="val -41546"/>
              <a:gd name="adj2" fmla="val 141524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3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F485C-5996-C5F1-2839-590199A4DFBF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291B5-3E51-F61A-9987-3BAE92B5AD37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16386-E1FB-EA29-BD55-468D9FE98DB0}"/>
              </a:ext>
            </a:extLst>
          </p:cNvPr>
          <p:cNvSpPr txBox="1"/>
          <p:nvPr/>
        </p:nvSpPr>
        <p:spPr>
          <a:xfrm>
            <a:off x="554111" y="1205082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사냥 순서도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5C2477-103B-58C3-3085-687A6901A42C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/>
          <p:nvPr/>
        </p:nvCxnSpPr>
        <p:spPr>
          <a:xfrm>
            <a:off x="3799002" y="493098"/>
            <a:ext cx="79185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CCD22B-CB8E-12D2-A90B-E100DB975E7E}"/>
              </a:ext>
            </a:extLst>
          </p:cNvPr>
          <p:cNvSpPr/>
          <p:nvPr/>
        </p:nvSpPr>
        <p:spPr>
          <a:xfrm>
            <a:off x="5800996" y="385055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존재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DB0D1-0B66-B3BC-C2EA-C446C13F2D80}"/>
              </a:ext>
            </a:extLst>
          </p:cNvPr>
          <p:cNvSpPr/>
          <p:nvPr/>
        </p:nvSpPr>
        <p:spPr>
          <a:xfrm>
            <a:off x="3648173" y="282803"/>
            <a:ext cx="8154186" cy="829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8B319A-5A32-016C-9B24-63E4CC1E3B35}"/>
              </a:ext>
            </a:extLst>
          </p:cNvPr>
          <p:cNvSpPr/>
          <p:nvPr/>
        </p:nvSpPr>
        <p:spPr>
          <a:xfrm>
            <a:off x="9117094" y="2859098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타겟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5800996" y="767366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행동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A38A99-97D4-950B-6C46-42AE7E6C381B}"/>
              </a:ext>
            </a:extLst>
          </p:cNvPr>
          <p:cNvSpPr/>
          <p:nvPr/>
        </p:nvSpPr>
        <p:spPr>
          <a:xfrm>
            <a:off x="8834320" y="767366"/>
            <a:ext cx="865864" cy="24920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4AA8E3-D80A-7F3D-8396-0516C259605A}"/>
              </a:ext>
            </a:extLst>
          </p:cNvPr>
          <p:cNvSpPr/>
          <p:nvPr/>
        </p:nvSpPr>
        <p:spPr>
          <a:xfrm>
            <a:off x="4829471" y="2108044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사냥 화면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CDC8C-6E46-B521-BFB9-D4B4081E21BF}"/>
              </a:ext>
            </a:extLst>
          </p:cNvPr>
          <p:cNvSpPr/>
          <p:nvPr/>
        </p:nvSpPr>
        <p:spPr>
          <a:xfrm>
            <a:off x="6096000" y="2108043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고양이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096000" y="2862143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타겟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096000" y="3616243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타이머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096000" y="4370340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7506998" y="2108043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바닥 클릭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5695335" y="2232648"/>
            <a:ext cx="400665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7" idx="2"/>
            <a:endCxn id="39" idx="1"/>
          </p:cNvCxnSpPr>
          <p:nvPr/>
        </p:nvCxnSpPr>
        <p:spPr>
          <a:xfrm rot="16200000" flipH="1">
            <a:off x="5364454" y="2255201"/>
            <a:ext cx="629495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7" idx="2"/>
            <a:endCxn id="41" idx="1"/>
          </p:cNvCxnSpPr>
          <p:nvPr/>
        </p:nvCxnSpPr>
        <p:spPr>
          <a:xfrm rot="16200000" flipH="1">
            <a:off x="4987404" y="2632251"/>
            <a:ext cx="1383595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7" idx="2"/>
            <a:endCxn id="42" idx="1"/>
          </p:cNvCxnSpPr>
          <p:nvPr/>
        </p:nvCxnSpPr>
        <p:spPr>
          <a:xfrm rot="16200000" flipH="1">
            <a:off x="4610355" y="3009300"/>
            <a:ext cx="2137692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38" idx="3"/>
            <a:endCxn id="44" idx="1"/>
          </p:cNvCxnSpPr>
          <p:nvPr/>
        </p:nvCxnSpPr>
        <p:spPr>
          <a:xfrm>
            <a:off x="6961864" y="2232648"/>
            <a:ext cx="54513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8B319A-5A32-016C-9B24-63E4CC1E3B35}"/>
              </a:ext>
            </a:extLst>
          </p:cNvPr>
          <p:cNvSpPr/>
          <p:nvPr/>
        </p:nvSpPr>
        <p:spPr>
          <a:xfrm>
            <a:off x="9117094" y="2108042"/>
            <a:ext cx="1865103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클릭 위치로  고양이 이동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44" idx="3"/>
            <a:endCxn id="51" idx="1"/>
          </p:cNvCxnSpPr>
          <p:nvPr/>
        </p:nvCxnSpPr>
        <p:spPr>
          <a:xfrm flipV="1">
            <a:off x="8372862" y="2232647"/>
            <a:ext cx="74423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A28DABF-5BDB-4CE6-9A2B-D3F401C17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5"/>
          <a:stretch/>
        </p:blipFill>
        <p:spPr>
          <a:xfrm>
            <a:off x="74747" y="3404531"/>
            <a:ext cx="4830618" cy="271508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3F3D4B-1BE6-4437-5762-691C5CDDD491}"/>
              </a:ext>
            </a:extLst>
          </p:cNvPr>
          <p:cNvSpPr/>
          <p:nvPr/>
        </p:nvSpPr>
        <p:spPr>
          <a:xfrm>
            <a:off x="7506998" y="2862143"/>
            <a:ext cx="1129002" cy="24920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고양이와 충돌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632783-5F32-C8EE-B6C6-57EDC1BEE367}"/>
              </a:ext>
            </a:extLst>
          </p:cNvPr>
          <p:cNvCxnSpPr>
            <a:cxnSpLocks/>
            <a:stCxn id="39" idx="3"/>
            <a:endCxn id="20" idx="1"/>
          </p:cNvCxnSpPr>
          <p:nvPr/>
        </p:nvCxnSpPr>
        <p:spPr>
          <a:xfrm flipV="1">
            <a:off x="6961864" y="2986747"/>
            <a:ext cx="54513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0AAD8C-00CB-CA4D-9FAD-865663C5D491}"/>
              </a:ext>
            </a:extLst>
          </p:cNvPr>
          <p:cNvSpPr/>
          <p:nvPr/>
        </p:nvSpPr>
        <p:spPr>
          <a:xfrm>
            <a:off x="10549265" y="2859098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점수 획득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26857-2AAE-4D40-4CE9-74B527A31C2C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8636000" y="2983703"/>
            <a:ext cx="481094" cy="304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EDCDBA-14C4-8E43-1335-0EB967E66422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9982958" y="2983703"/>
            <a:ext cx="56630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B90AF5-72F5-EBDB-4E91-8207E7BAD244}"/>
              </a:ext>
            </a:extLst>
          </p:cNvPr>
          <p:cNvSpPr/>
          <p:nvPr/>
        </p:nvSpPr>
        <p:spPr>
          <a:xfrm>
            <a:off x="8834320" y="385055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B90AF5-72F5-EBDB-4E91-8207E7BAD244}"/>
              </a:ext>
            </a:extLst>
          </p:cNvPr>
          <p:cNvSpPr/>
          <p:nvPr/>
        </p:nvSpPr>
        <p:spPr>
          <a:xfrm>
            <a:off x="7506998" y="3613199"/>
            <a:ext cx="1146865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현재 점수 갱신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7B90AF5-72F5-EBDB-4E91-8207E7BAD244}"/>
              </a:ext>
            </a:extLst>
          </p:cNvPr>
          <p:cNvSpPr/>
          <p:nvPr/>
        </p:nvSpPr>
        <p:spPr>
          <a:xfrm>
            <a:off x="7506998" y="4364255"/>
            <a:ext cx="1146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남은 시간 갱신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B632783-5F32-C8EE-B6C6-57EDC1BEE367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6961864" y="3737804"/>
            <a:ext cx="545134" cy="304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B632783-5F32-C8EE-B6C6-57EDC1BEE367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6961864" y="4488860"/>
            <a:ext cx="545134" cy="608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9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AA5951F7-6962-B09E-F8F7-16F94FE78990}"/>
              </a:ext>
            </a:extLst>
          </p:cNvPr>
          <p:cNvSpPr/>
          <p:nvPr/>
        </p:nvSpPr>
        <p:spPr>
          <a:xfrm>
            <a:off x="808732" y="1609210"/>
            <a:ext cx="1256051" cy="41277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97A3BC11-E40B-21E6-E8D3-FD3BBA10BCB5}"/>
              </a:ext>
            </a:extLst>
          </p:cNvPr>
          <p:cNvSpPr/>
          <p:nvPr/>
        </p:nvSpPr>
        <p:spPr>
          <a:xfrm>
            <a:off x="2602159" y="1586610"/>
            <a:ext cx="1414364" cy="461936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 입력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2DA82DBA-5D3B-8F6F-4352-2B0DF5BB0977}"/>
              </a:ext>
            </a:extLst>
          </p:cNvPr>
          <p:cNvSpPr/>
          <p:nvPr/>
        </p:nvSpPr>
        <p:spPr>
          <a:xfrm>
            <a:off x="4442299" y="1421872"/>
            <a:ext cx="1989352" cy="78745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바닥을 클릭했는가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64632DE4-F98A-32BD-C9E7-E1117CBCC4B0}"/>
              </a:ext>
            </a:extLst>
          </p:cNvPr>
          <p:cNvSpPr/>
          <p:nvPr/>
        </p:nvSpPr>
        <p:spPr>
          <a:xfrm>
            <a:off x="4765241" y="3861014"/>
            <a:ext cx="1343475" cy="4129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방향 설정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D76671F8-FD56-66E2-3F90-6AF11E79B9AC}"/>
              </a:ext>
            </a:extLst>
          </p:cNvPr>
          <p:cNvSpPr/>
          <p:nvPr/>
        </p:nvSpPr>
        <p:spPr>
          <a:xfrm>
            <a:off x="4765241" y="4803823"/>
            <a:ext cx="1343475" cy="4129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고양이 회전</a:t>
            </a: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1E32AAB5-3EB3-E86A-9B82-F5FBA2352C46}"/>
              </a:ext>
            </a:extLst>
          </p:cNvPr>
          <p:cNvSpPr/>
          <p:nvPr/>
        </p:nvSpPr>
        <p:spPr>
          <a:xfrm>
            <a:off x="4442299" y="2641443"/>
            <a:ext cx="1989352" cy="78745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ko-KR" altLang="en-US" sz="1200" dirty="0" smtClean="0">
                <a:solidFill>
                  <a:schemeClr val="tx1"/>
                </a:solidFill>
              </a:rPr>
              <a:t>거리가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0.05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이상인가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EE63D052-EEC8-EE48-7135-44B3EB528AAC}"/>
              </a:ext>
            </a:extLst>
          </p:cNvPr>
          <p:cNvSpPr/>
          <p:nvPr/>
        </p:nvSpPr>
        <p:spPr>
          <a:xfrm>
            <a:off x="6982125" y="5559371"/>
            <a:ext cx="1989352" cy="78745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 거리가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0.01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이하인가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A940438A-18B8-419E-DA31-3F7E7808B663}"/>
              </a:ext>
            </a:extLst>
          </p:cNvPr>
          <p:cNvSpPr/>
          <p:nvPr/>
        </p:nvSpPr>
        <p:spPr>
          <a:xfrm>
            <a:off x="4765241" y="5746632"/>
            <a:ext cx="1343475" cy="4129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고양이 이동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62FF2383-B7EF-B53D-A061-42A694D487BD}"/>
              </a:ext>
            </a:extLst>
          </p:cNvPr>
          <p:cNvSpPr/>
          <p:nvPr/>
        </p:nvSpPr>
        <p:spPr>
          <a:xfrm>
            <a:off x="9389937" y="5746632"/>
            <a:ext cx="1343475" cy="4129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이동 종료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C436B02-D690-0FD8-7909-B049B2018213}"/>
              </a:ext>
            </a:extLst>
          </p:cNvPr>
          <p:cNvCxnSpPr>
            <a:cxnSpLocks/>
            <a:stCxn id="12" idx="3"/>
            <a:endCxn id="16" idx="2"/>
          </p:cNvCxnSpPr>
          <p:nvPr/>
        </p:nvCxnSpPr>
        <p:spPr>
          <a:xfrm>
            <a:off x="2064783" y="1815598"/>
            <a:ext cx="678812" cy="1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4948574-C8E7-DB4E-DA88-0CC06539BE37}"/>
              </a:ext>
            </a:extLst>
          </p:cNvPr>
          <p:cNvCxnSpPr>
            <a:cxnSpLocks/>
            <a:stCxn id="16" idx="5"/>
            <a:endCxn id="23" idx="1"/>
          </p:cNvCxnSpPr>
          <p:nvPr/>
        </p:nvCxnSpPr>
        <p:spPr>
          <a:xfrm flipV="1">
            <a:off x="3875087" y="1815598"/>
            <a:ext cx="567212" cy="1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38E0C4A-3ACB-CFF4-3BD9-D5E17AEB480F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5436975" y="2209324"/>
            <a:ext cx="0" cy="432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2EDFFA9-1FC6-C5B3-F1B9-B649A5B0A11D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>
            <a:off x="5436975" y="3428895"/>
            <a:ext cx="4" cy="432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7AC158-93B7-D367-A4BA-4D72B9EE6689}"/>
              </a:ext>
            </a:extLst>
          </p:cNvPr>
          <p:cNvSpPr txBox="1"/>
          <p:nvPr/>
        </p:nvSpPr>
        <p:spPr>
          <a:xfrm>
            <a:off x="5436975" y="2275208"/>
            <a:ext cx="48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3A1078-9C28-7AAB-7D74-F14055B481FC}"/>
              </a:ext>
            </a:extLst>
          </p:cNvPr>
          <p:cNvSpPr txBox="1"/>
          <p:nvPr/>
        </p:nvSpPr>
        <p:spPr>
          <a:xfrm>
            <a:off x="5436975" y="3516480"/>
            <a:ext cx="48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C66515B-78AC-8A10-EF84-341CA4B27FC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436979" y="4273944"/>
            <a:ext cx="0" cy="529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1916E49-A11B-0C9A-EB37-B88525EC830D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5436979" y="5216753"/>
            <a:ext cx="0" cy="529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D7B167F-6DA2-7C45-6436-5E4EBE5A126E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6108716" y="5953097"/>
            <a:ext cx="8734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8168D06-9B23-783F-63A6-48068DC50A4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8971477" y="5953097"/>
            <a:ext cx="4184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1A9B610-5678-2AA4-F2C9-3451682AA13B}"/>
              </a:ext>
            </a:extLst>
          </p:cNvPr>
          <p:cNvSpPr txBox="1"/>
          <p:nvPr/>
        </p:nvSpPr>
        <p:spPr>
          <a:xfrm>
            <a:off x="8864852" y="5581101"/>
            <a:ext cx="48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3F485C-5996-C5F1-2839-590199A4DFBF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E291B5-3E51-F61A-9987-3BAE92B5AD37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716386-E1FB-EA29-BD55-468D9FE98DB0}"/>
              </a:ext>
            </a:extLst>
          </p:cNvPr>
          <p:cNvSpPr txBox="1"/>
          <p:nvPr/>
        </p:nvSpPr>
        <p:spPr>
          <a:xfrm>
            <a:off x="554111" y="1205082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사냥 관련 코드 흐름도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5C2477-103B-58C3-3085-687A6901A42C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4383641" y="38583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고양이 이동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98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B1307C-C81A-F4D2-2A01-DE2BF4C18E8A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4B251-FCCC-3B03-6A97-4B8810F384C5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D680C-8F37-AB7F-DA86-4EF7629553F8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48275-06E0-26AC-6DB5-B12D57EF456F}"/>
              </a:ext>
            </a:extLst>
          </p:cNvPr>
          <p:cNvSpPr txBox="1"/>
          <p:nvPr/>
        </p:nvSpPr>
        <p:spPr>
          <a:xfrm>
            <a:off x="554111" y="1205082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사냥 관련 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FA431-D257-A55E-6963-62D1EF35CF57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E79BEE6-B55F-56C5-77A7-6B25A22F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27" y="0"/>
            <a:ext cx="8143200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751604" y="4495089"/>
            <a:ext cx="6383708" cy="169206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1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B1307C-C81A-F4D2-2A01-DE2BF4C18E8A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4B251-FCCC-3B03-6A97-4B8810F384C5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D680C-8F37-AB7F-DA86-4EF7629553F8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48275-06E0-26AC-6DB5-B12D57EF456F}"/>
              </a:ext>
            </a:extLst>
          </p:cNvPr>
          <p:cNvSpPr txBox="1"/>
          <p:nvPr/>
        </p:nvSpPr>
        <p:spPr>
          <a:xfrm>
            <a:off x="554111" y="1205082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사냥 관련 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FA431-D257-A55E-6963-62D1EF35CF57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9" name="그림 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E1CC25BF-DE1F-1C89-AD08-FBA6FC862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359"/>
            <a:ext cx="12192000" cy="52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3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F485C-5996-C5F1-2839-590199A4DFBF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291B5-3E51-F61A-9987-3BAE92B5AD37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16386-E1FB-EA29-BD55-468D9FE98DB0}"/>
              </a:ext>
            </a:extLst>
          </p:cNvPr>
          <p:cNvSpPr txBox="1"/>
          <p:nvPr/>
        </p:nvSpPr>
        <p:spPr>
          <a:xfrm>
            <a:off x="554111" y="1205082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잠 자기 순서도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5C2477-103B-58C3-3085-687A6901A42C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/>
          <p:nvPr/>
        </p:nvCxnSpPr>
        <p:spPr>
          <a:xfrm>
            <a:off x="3799002" y="493098"/>
            <a:ext cx="79185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CCD22B-CB8E-12D2-A90B-E100DB975E7E}"/>
              </a:ext>
            </a:extLst>
          </p:cNvPr>
          <p:cNvSpPr/>
          <p:nvPr/>
        </p:nvSpPr>
        <p:spPr>
          <a:xfrm>
            <a:off x="5800996" y="385055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존재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DB0D1-0B66-B3BC-C2EA-C446C13F2D80}"/>
              </a:ext>
            </a:extLst>
          </p:cNvPr>
          <p:cNvSpPr/>
          <p:nvPr/>
        </p:nvSpPr>
        <p:spPr>
          <a:xfrm>
            <a:off x="3648173" y="282803"/>
            <a:ext cx="8154186" cy="829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5800996" y="767366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행동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A38A99-97D4-950B-6C46-42AE7E6C381B}"/>
              </a:ext>
            </a:extLst>
          </p:cNvPr>
          <p:cNvSpPr/>
          <p:nvPr/>
        </p:nvSpPr>
        <p:spPr>
          <a:xfrm>
            <a:off x="8834320" y="767366"/>
            <a:ext cx="865864" cy="24920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4AA8E3-D80A-7F3D-8396-0516C259605A}"/>
              </a:ext>
            </a:extLst>
          </p:cNvPr>
          <p:cNvSpPr/>
          <p:nvPr/>
        </p:nvSpPr>
        <p:spPr>
          <a:xfrm>
            <a:off x="4829471" y="2108044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잠 자기 화면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CDC8C-6E46-B521-BFB9-D4B4081E21BF}"/>
              </a:ext>
            </a:extLst>
          </p:cNvPr>
          <p:cNvSpPr/>
          <p:nvPr/>
        </p:nvSpPr>
        <p:spPr>
          <a:xfrm>
            <a:off x="6096000" y="2108043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고양이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096000" y="2862143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판정 영역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096000" y="3616243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막대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096000" y="4832657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점수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5695335" y="2232648"/>
            <a:ext cx="400665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7" idx="2"/>
            <a:endCxn id="39" idx="1"/>
          </p:cNvCxnSpPr>
          <p:nvPr/>
        </p:nvCxnSpPr>
        <p:spPr>
          <a:xfrm rot="16200000" flipH="1">
            <a:off x="5364454" y="2255201"/>
            <a:ext cx="629495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cxnSpLocks/>
            <a:stCxn id="37" idx="2"/>
            <a:endCxn id="41" idx="1"/>
          </p:cNvCxnSpPr>
          <p:nvPr/>
        </p:nvCxnSpPr>
        <p:spPr>
          <a:xfrm rot="16200000" flipH="1">
            <a:off x="4987404" y="2632251"/>
            <a:ext cx="1383595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7" idx="2"/>
            <a:endCxn id="42" idx="1"/>
          </p:cNvCxnSpPr>
          <p:nvPr/>
        </p:nvCxnSpPr>
        <p:spPr>
          <a:xfrm rot="16200000" flipH="1">
            <a:off x="4379197" y="3240458"/>
            <a:ext cx="2600009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B90AF5-72F5-EBDB-4E91-8207E7BAD244}"/>
              </a:ext>
            </a:extLst>
          </p:cNvPr>
          <p:cNvSpPr/>
          <p:nvPr/>
        </p:nvSpPr>
        <p:spPr>
          <a:xfrm>
            <a:off x="8834320" y="385055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4F4C8-2398-B783-AFB2-8B724E5EF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4"/>
          <a:stretch/>
        </p:blipFill>
        <p:spPr>
          <a:xfrm>
            <a:off x="104782" y="3616243"/>
            <a:ext cx="5055315" cy="282492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9B4B88-8D7A-EC94-FB34-F873058E549C}"/>
              </a:ext>
            </a:extLst>
          </p:cNvPr>
          <p:cNvSpPr/>
          <p:nvPr/>
        </p:nvSpPr>
        <p:spPr>
          <a:xfrm>
            <a:off x="6096000" y="5491020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타이머</a:t>
            </a:r>
          </a:p>
        </p:txBody>
      </p:sp>
      <p:cxnSp>
        <p:nvCxnSpPr>
          <p:cNvPr id="12" name="꺾인 연결선 47">
            <a:extLst>
              <a:ext uri="{FF2B5EF4-FFF2-40B4-BE49-F238E27FC236}">
                <a16:creationId xmlns:a16="http://schemas.microsoft.com/office/drawing/2014/main" id="{276CBC40-E7D9-F0EF-A34F-EB9BD741DECB}"/>
              </a:ext>
            </a:extLst>
          </p:cNvPr>
          <p:cNvCxnSpPr>
            <a:cxnSpLocks/>
            <a:stCxn id="37" idx="2"/>
            <a:endCxn id="10" idx="1"/>
          </p:cNvCxnSpPr>
          <p:nvPr/>
        </p:nvCxnSpPr>
        <p:spPr>
          <a:xfrm rot="16200000" flipH="1">
            <a:off x="4050015" y="3569640"/>
            <a:ext cx="3258372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BC5BE-45FF-CD7A-3A46-9A27EE8797FE}"/>
              </a:ext>
            </a:extLst>
          </p:cNvPr>
          <p:cNvSpPr/>
          <p:nvPr/>
        </p:nvSpPr>
        <p:spPr>
          <a:xfrm>
            <a:off x="7436419" y="3616242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화면 클릭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EE3C03-B52E-3A74-0091-734A2E1B847E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 flipV="1">
            <a:off x="6961864" y="3740847"/>
            <a:ext cx="474555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910EDC-D58B-7C15-D705-4EA065208722}"/>
              </a:ext>
            </a:extLst>
          </p:cNvPr>
          <p:cNvSpPr/>
          <p:nvPr/>
        </p:nvSpPr>
        <p:spPr>
          <a:xfrm>
            <a:off x="8834319" y="3616242"/>
            <a:ext cx="1638149" cy="24920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막대가 판정 영역 내부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961BC9-E020-361E-213F-D3A46068CCCA}"/>
              </a:ext>
            </a:extLst>
          </p:cNvPr>
          <p:cNvSpPr/>
          <p:nvPr/>
        </p:nvSpPr>
        <p:spPr>
          <a:xfrm>
            <a:off x="8834319" y="4106699"/>
            <a:ext cx="1638149" cy="24920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막대가 판정 영역 외부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C6D268-9550-D469-35B3-1A2BEE31634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8302283" y="3740847"/>
            <a:ext cx="5320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6">
            <a:extLst>
              <a:ext uri="{FF2B5EF4-FFF2-40B4-BE49-F238E27FC236}">
                <a16:creationId xmlns:a16="http://schemas.microsoft.com/office/drawing/2014/main" id="{250F320C-1B65-962F-B932-3B764754653C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8168909" y="3565893"/>
            <a:ext cx="365853" cy="964968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B90AF5-72F5-EBDB-4E91-8207E7BAD244}"/>
              </a:ext>
            </a:extLst>
          </p:cNvPr>
          <p:cNvSpPr/>
          <p:nvPr/>
        </p:nvSpPr>
        <p:spPr>
          <a:xfrm>
            <a:off x="10936495" y="3612150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점수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상승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B90AF5-72F5-EBDB-4E91-8207E7BAD244}"/>
              </a:ext>
            </a:extLst>
          </p:cNvPr>
          <p:cNvSpPr/>
          <p:nvPr/>
        </p:nvSpPr>
        <p:spPr>
          <a:xfrm>
            <a:off x="10936495" y="4106699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점수 하락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C6D268-9550-D469-35B3-1A2BEE316340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10472468" y="3736755"/>
            <a:ext cx="464027" cy="409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C6D268-9550-D469-35B3-1A2BEE316340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10472468" y="4231304"/>
            <a:ext cx="46402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7B90AF5-72F5-EBDB-4E91-8207E7BAD244}"/>
              </a:ext>
            </a:extLst>
          </p:cNvPr>
          <p:cNvSpPr/>
          <p:nvPr/>
        </p:nvSpPr>
        <p:spPr>
          <a:xfrm>
            <a:off x="7436418" y="4832656"/>
            <a:ext cx="1146865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현재 점수 갱신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7B90AF5-72F5-EBDB-4E91-8207E7BAD244}"/>
              </a:ext>
            </a:extLst>
          </p:cNvPr>
          <p:cNvSpPr/>
          <p:nvPr/>
        </p:nvSpPr>
        <p:spPr>
          <a:xfrm>
            <a:off x="7436419" y="5491020"/>
            <a:ext cx="1146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남은 시간 갱신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7EE3C03-B52E-3A74-0091-734A2E1B847E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6961864" y="4957261"/>
            <a:ext cx="47455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7EE3C03-B52E-3A74-0091-734A2E1B847E}"/>
              </a:ext>
            </a:extLst>
          </p:cNvPr>
          <p:cNvCxnSpPr>
            <a:cxnSpLocks/>
            <a:stCxn id="10" idx="3"/>
            <a:endCxn id="50" idx="1"/>
          </p:cNvCxnSpPr>
          <p:nvPr/>
        </p:nvCxnSpPr>
        <p:spPr>
          <a:xfrm>
            <a:off x="6961864" y="5615625"/>
            <a:ext cx="47455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05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F485C-5996-C5F1-2839-590199A4DFBF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291B5-3E51-F61A-9987-3BAE92B5AD37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16386-E1FB-EA29-BD55-468D9FE98DB0}"/>
              </a:ext>
            </a:extLst>
          </p:cNvPr>
          <p:cNvSpPr txBox="1"/>
          <p:nvPr/>
        </p:nvSpPr>
        <p:spPr>
          <a:xfrm>
            <a:off x="554111" y="1205082"/>
            <a:ext cx="2597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잠 자기 관련 코드 흐름도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5C2477-103B-58C3-3085-687A6901A42C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AA5951F7-6962-B09E-F8F7-16F94FE78990}"/>
              </a:ext>
            </a:extLst>
          </p:cNvPr>
          <p:cNvSpPr/>
          <p:nvPr/>
        </p:nvSpPr>
        <p:spPr>
          <a:xfrm>
            <a:off x="5394444" y="1141800"/>
            <a:ext cx="1256051" cy="41277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436B02-D690-0FD8-7909-B049B2018213}"/>
              </a:ext>
            </a:extLst>
          </p:cNvPr>
          <p:cNvCxnSpPr>
            <a:cxnSpLocks/>
            <a:stCxn id="53" idx="2"/>
            <a:endCxn id="56" idx="1"/>
          </p:cNvCxnSpPr>
          <p:nvPr/>
        </p:nvCxnSpPr>
        <p:spPr>
          <a:xfrm flipH="1">
            <a:off x="6022469" y="1554576"/>
            <a:ext cx="1" cy="474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데이터 55">
            <a:extLst>
              <a:ext uri="{FF2B5EF4-FFF2-40B4-BE49-F238E27FC236}">
                <a16:creationId xmlns:a16="http://schemas.microsoft.com/office/drawing/2014/main" id="{97A3BC11-E40B-21E6-E8D3-FD3BBA10BCB5}"/>
              </a:ext>
            </a:extLst>
          </p:cNvPr>
          <p:cNvSpPr/>
          <p:nvPr/>
        </p:nvSpPr>
        <p:spPr>
          <a:xfrm>
            <a:off x="5315287" y="2029146"/>
            <a:ext cx="1414364" cy="461936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 입력</a:t>
            </a:r>
          </a:p>
        </p:txBody>
      </p: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2DA82DBA-5D3B-8F6F-4352-2B0DF5BB0977}"/>
              </a:ext>
            </a:extLst>
          </p:cNvPr>
          <p:cNvSpPr/>
          <p:nvPr/>
        </p:nvSpPr>
        <p:spPr>
          <a:xfrm>
            <a:off x="5027793" y="4817718"/>
            <a:ext cx="1989352" cy="89838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막대가 판정 영역 내부에 있나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4948574-C8E7-DB4E-DA88-0CC06539BE37}"/>
              </a:ext>
            </a:extLst>
          </p:cNvPr>
          <p:cNvCxnSpPr>
            <a:cxnSpLocks/>
            <a:stCxn id="56" idx="4"/>
            <a:endCxn id="75" idx="0"/>
          </p:cNvCxnSpPr>
          <p:nvPr/>
        </p:nvCxnSpPr>
        <p:spPr>
          <a:xfrm>
            <a:off x="6022469" y="2491082"/>
            <a:ext cx="0" cy="53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38E0C4A-3ACB-CFF4-3BD9-D5E17AEB480F}"/>
              </a:ext>
            </a:extLst>
          </p:cNvPr>
          <p:cNvCxnSpPr>
            <a:cxnSpLocks/>
            <a:stCxn id="57" idx="2"/>
            <a:endCxn id="80" idx="0"/>
          </p:cNvCxnSpPr>
          <p:nvPr/>
        </p:nvCxnSpPr>
        <p:spPr>
          <a:xfrm>
            <a:off x="6022469" y="5716107"/>
            <a:ext cx="0" cy="352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B7AC158-93B7-D367-A4BA-4D72B9EE6689}"/>
              </a:ext>
            </a:extLst>
          </p:cNvPr>
          <p:cNvSpPr txBox="1"/>
          <p:nvPr/>
        </p:nvSpPr>
        <p:spPr>
          <a:xfrm>
            <a:off x="6022468" y="5745226"/>
            <a:ext cx="48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64632DE4-F98A-32BD-C9E7-E1117CBCC4B0}"/>
              </a:ext>
            </a:extLst>
          </p:cNvPr>
          <p:cNvSpPr/>
          <p:nvPr/>
        </p:nvSpPr>
        <p:spPr>
          <a:xfrm>
            <a:off x="5350731" y="3027446"/>
            <a:ext cx="1343475" cy="4129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 정지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64632DE4-F98A-32BD-C9E7-E1117CBCC4B0}"/>
              </a:ext>
            </a:extLst>
          </p:cNvPr>
          <p:cNvSpPr/>
          <p:nvPr/>
        </p:nvSpPr>
        <p:spPr>
          <a:xfrm>
            <a:off x="5350731" y="3853306"/>
            <a:ext cx="1343475" cy="4129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점수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점 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64632DE4-F98A-32BD-C9E7-E1117CBCC4B0}"/>
              </a:ext>
            </a:extLst>
          </p:cNvPr>
          <p:cNvSpPr/>
          <p:nvPr/>
        </p:nvSpPr>
        <p:spPr>
          <a:xfrm>
            <a:off x="5350731" y="6068642"/>
            <a:ext cx="1343475" cy="4129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점 상승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C436B02-D690-0FD8-7909-B049B2018213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6022469" y="3440376"/>
            <a:ext cx="0" cy="412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C436B02-D690-0FD8-7909-B049B2018213}"/>
              </a:ext>
            </a:extLst>
          </p:cNvPr>
          <p:cNvCxnSpPr>
            <a:cxnSpLocks/>
            <a:stCxn id="78" idx="2"/>
            <a:endCxn id="57" idx="0"/>
          </p:cNvCxnSpPr>
          <p:nvPr/>
        </p:nvCxnSpPr>
        <p:spPr>
          <a:xfrm>
            <a:off x="6022469" y="4266236"/>
            <a:ext cx="0" cy="551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5148671" y="25609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점수 판정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057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B1307C-C81A-F4D2-2A01-DE2BF4C18E8A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4B251-FCCC-3B03-6A97-4B8810F384C5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D680C-8F37-AB7F-DA86-4EF7629553F8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48275-06E0-26AC-6DB5-B12D57EF456F}"/>
              </a:ext>
            </a:extLst>
          </p:cNvPr>
          <p:cNvSpPr txBox="1"/>
          <p:nvPr/>
        </p:nvSpPr>
        <p:spPr>
          <a:xfrm>
            <a:off x="554111" y="1205082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잠 자기 </a:t>
            </a:r>
            <a:r>
              <a:rPr lang="ko-KR" altLang="en-US" sz="1600" dirty="0">
                <a:latin typeface="+mj-ea"/>
                <a:ea typeface="+mj-ea"/>
              </a:rPr>
              <a:t>관련 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FA431-D257-A55E-6963-62D1EF35CF57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54" y="0"/>
            <a:ext cx="7390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B1307C-C81A-F4D2-2A01-DE2BF4C18E8A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4B251-FCCC-3B03-6A97-4B8810F384C5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D680C-8F37-AB7F-DA86-4EF7629553F8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48275-06E0-26AC-6DB5-B12D57EF456F}"/>
              </a:ext>
            </a:extLst>
          </p:cNvPr>
          <p:cNvSpPr txBox="1"/>
          <p:nvPr/>
        </p:nvSpPr>
        <p:spPr>
          <a:xfrm>
            <a:off x="554111" y="1205082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잠 자기 </a:t>
            </a:r>
            <a:r>
              <a:rPr lang="ko-KR" altLang="en-US" sz="1600" dirty="0">
                <a:latin typeface="+mj-ea"/>
                <a:ea typeface="+mj-ea"/>
              </a:rPr>
              <a:t>관련 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FA431-D257-A55E-6963-62D1EF35CF57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62" y="1543636"/>
            <a:ext cx="9525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3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169806" y="-57803"/>
            <a:ext cx="4255056" cy="6463308"/>
            <a:chOff x="1508984" y="-133215"/>
            <a:chExt cx="4255054" cy="6463310"/>
          </a:xfrm>
        </p:grpSpPr>
        <p:sp>
          <p:nvSpPr>
            <p:cNvPr id="18" name="TextBox 17"/>
            <p:cNvSpPr txBox="1"/>
            <p:nvPr/>
          </p:nvSpPr>
          <p:spPr>
            <a:xfrm>
              <a:off x="1508984" y="-133215"/>
              <a:ext cx="604716" cy="64633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spc="300" dirty="0">
                  <a:latin typeface="+mj-ea"/>
                  <a:ea typeface="+mj-ea"/>
                </a:rPr>
                <a:t>00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latin typeface="+mj-ea"/>
                  <a:ea typeface="+mj-ea"/>
                </a:rPr>
                <a:t>01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latin typeface="+mj-ea"/>
                  <a:ea typeface="+mj-ea"/>
                </a:rPr>
                <a:t>02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latin typeface="+mj-ea"/>
                  <a:ea typeface="+mj-ea"/>
                </a:rPr>
                <a:t>03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latin typeface="+mj-ea"/>
                  <a:ea typeface="+mj-ea"/>
                </a:rPr>
                <a:t>04</a:t>
              </a:r>
              <a:endParaRPr lang="ko-KR" altLang="en-US" sz="2300" b="1" dirty="0">
                <a:latin typeface="+mj-ea"/>
                <a:ea typeface="+mj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9519" y="595582"/>
              <a:ext cx="1092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1" dirty="0">
                  <a:latin typeface="+mj-ea"/>
                  <a:ea typeface="+mj-ea"/>
                </a:rPr>
                <a:t>개발 기간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9519" y="1864400"/>
              <a:ext cx="1092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1" dirty="0">
                  <a:latin typeface="+mj-ea"/>
                  <a:ea typeface="+mj-ea"/>
                </a:rPr>
                <a:t>게임 개요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49519" y="3127995"/>
              <a:ext cx="1092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1" dirty="0">
                  <a:latin typeface="+mj-ea"/>
                  <a:ea typeface="+mj-ea"/>
                </a:rPr>
                <a:t>개발 의도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9519" y="4391588"/>
              <a:ext cx="1789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1" dirty="0">
                  <a:latin typeface="+mj-ea"/>
                  <a:ea typeface="+mj-ea"/>
                </a:rPr>
                <a:t>게임 전체 구조도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4935" y="3545101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62" indent="-180962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1" dirty="0">
                  <a:latin typeface="+mj-ea"/>
                  <a:ea typeface="+mj-ea"/>
                  <a:cs typeface="Arial" panose="020B0604020202020204" pitchFamily="34" charset="0"/>
                </a:rPr>
                <a:t>고양이 뽑기</a:t>
              </a:r>
              <a:r>
                <a:rPr lang="en-US" altLang="ko-KR" sz="1400" spc="-151" dirty="0"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ko-KR" altLang="en-US" sz="1400" spc="-151" dirty="0">
                  <a:latin typeface="+mj-ea"/>
                  <a:ea typeface="+mj-ea"/>
                  <a:cs typeface="Arial" panose="020B0604020202020204" pitchFamily="34" charset="0"/>
                </a:rPr>
                <a:t>개발 의도</a:t>
              </a:r>
              <a:endParaRPr lang="en-US" altLang="ko-KR" sz="1400" spc="-151" dirty="0">
                <a:latin typeface="+mj-ea"/>
                <a:ea typeface="+mj-ea"/>
                <a:cs typeface="Arial" panose="020B0604020202020204" pitchFamily="34" charset="0"/>
              </a:endParaRPr>
            </a:p>
            <a:p>
              <a:pPr marL="180962" indent="-180962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1" dirty="0">
                  <a:latin typeface="+mj-ea"/>
                  <a:ea typeface="+mj-ea"/>
                  <a:cs typeface="Arial" panose="020B0604020202020204" pitchFamily="34" charset="0"/>
                </a:rPr>
                <a:t>핵심 기능 키워드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2644" y="4809854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62" indent="-180962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1" dirty="0" smtClean="0">
                  <a:latin typeface="+mj-ea"/>
                  <a:ea typeface="+mj-ea"/>
                  <a:cs typeface="Arial" panose="020B0604020202020204" pitchFamily="34" charset="0"/>
                </a:rPr>
                <a:t>게임 구조도</a:t>
              </a:r>
              <a:endParaRPr lang="en-US" altLang="ko-KR" sz="1400" spc="-151" dirty="0">
                <a:latin typeface="+mj-ea"/>
                <a:ea typeface="+mj-ea"/>
                <a:cs typeface="Arial" panose="020B0604020202020204" pitchFamily="34" charset="0"/>
              </a:endParaRPr>
            </a:p>
            <a:p>
              <a:pPr marL="180962" indent="-180962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1" dirty="0" smtClean="0">
                  <a:latin typeface="+mj-ea"/>
                  <a:ea typeface="+mj-ea"/>
                  <a:cs typeface="Arial" panose="020B0604020202020204" pitchFamily="34" charset="0"/>
                </a:rPr>
                <a:t>코드 흐름도</a:t>
              </a:r>
              <a:endParaRPr lang="ko-KR" altLang="en-US" sz="1400" spc="-151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9519" y="5613637"/>
              <a:ext cx="819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1" dirty="0" smtClean="0">
                  <a:latin typeface="+mj-ea"/>
                  <a:ea typeface="+mj-ea"/>
                </a:rPr>
                <a:t>마치며</a:t>
              </a:r>
              <a:endParaRPr lang="ko-KR" altLang="en-US" spc="-151" dirty="0">
                <a:latin typeface="+mj-ea"/>
                <a:ea typeface="+mj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17850" y="1227834"/>
            <a:ext cx="180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CONTENTS</a:t>
            </a:r>
            <a:endParaRPr lang="ko-KR" altLang="en-US" sz="2400" b="1" dirty="0">
              <a:latin typeface="+mj-ea"/>
              <a:ea typeface="+mj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1"/>
            <a:ext cx="18578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F485C-5996-C5F1-2839-590199A4DFBF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291B5-3E51-F61A-9987-3BAE92B5AD37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16386-E1FB-EA29-BD55-468D9FE98DB0}"/>
              </a:ext>
            </a:extLst>
          </p:cNvPr>
          <p:cNvSpPr txBox="1"/>
          <p:nvPr/>
        </p:nvSpPr>
        <p:spPr>
          <a:xfrm>
            <a:off x="554111" y="120508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컬렉션 </a:t>
            </a:r>
            <a:r>
              <a:rPr lang="ko-KR" altLang="en-US" sz="1600" dirty="0">
                <a:latin typeface="+mj-ea"/>
                <a:ea typeface="+mj-ea"/>
              </a:rPr>
              <a:t>순서도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5C2477-103B-58C3-3085-687A6901A42C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/>
          <p:nvPr/>
        </p:nvCxnSpPr>
        <p:spPr>
          <a:xfrm>
            <a:off x="3799002" y="493098"/>
            <a:ext cx="79185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CCD22B-CB8E-12D2-A90B-E100DB975E7E}"/>
              </a:ext>
            </a:extLst>
          </p:cNvPr>
          <p:cNvSpPr/>
          <p:nvPr/>
        </p:nvSpPr>
        <p:spPr>
          <a:xfrm>
            <a:off x="5800996" y="385055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존재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DB0D1-0B66-B3BC-C2EA-C446C13F2D80}"/>
              </a:ext>
            </a:extLst>
          </p:cNvPr>
          <p:cNvSpPr/>
          <p:nvPr/>
        </p:nvSpPr>
        <p:spPr>
          <a:xfrm>
            <a:off x="3648173" y="282803"/>
            <a:ext cx="8154186" cy="829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2C040-ED26-0BD6-C39F-BCE6E9C044DE}"/>
              </a:ext>
            </a:extLst>
          </p:cNvPr>
          <p:cNvSpPr/>
          <p:nvPr/>
        </p:nvSpPr>
        <p:spPr>
          <a:xfrm>
            <a:off x="5800996" y="767366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행동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A38A99-97D4-950B-6C46-42AE7E6C381B}"/>
              </a:ext>
            </a:extLst>
          </p:cNvPr>
          <p:cNvSpPr/>
          <p:nvPr/>
        </p:nvSpPr>
        <p:spPr>
          <a:xfrm>
            <a:off x="8834320" y="767366"/>
            <a:ext cx="865864" cy="24920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4AA8E3-D80A-7F3D-8396-0516C259605A}"/>
              </a:ext>
            </a:extLst>
          </p:cNvPr>
          <p:cNvSpPr/>
          <p:nvPr/>
        </p:nvSpPr>
        <p:spPr>
          <a:xfrm>
            <a:off x="4812379" y="2484059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컬렉션 </a:t>
            </a:r>
            <a:r>
              <a:rPr lang="ko-KR" altLang="en-US" sz="1000" b="1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CDC8C-6E46-B521-BFB9-D4B4081E21BF}"/>
              </a:ext>
            </a:extLst>
          </p:cNvPr>
          <p:cNvSpPr/>
          <p:nvPr/>
        </p:nvSpPr>
        <p:spPr>
          <a:xfrm>
            <a:off x="6078908" y="2484058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078908" y="3238158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스크롤 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E06950-2CD8-554D-57F2-5CEC730CF8FC}"/>
              </a:ext>
            </a:extLst>
          </p:cNvPr>
          <p:cNvSpPr/>
          <p:nvPr/>
        </p:nvSpPr>
        <p:spPr>
          <a:xfrm>
            <a:off x="6078908" y="3992258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고양이 버튼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5678243" y="2608663"/>
            <a:ext cx="400665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7" idx="2"/>
            <a:endCxn id="39" idx="1"/>
          </p:cNvCxnSpPr>
          <p:nvPr/>
        </p:nvCxnSpPr>
        <p:spPr>
          <a:xfrm rot="16200000" flipH="1">
            <a:off x="5347362" y="2631216"/>
            <a:ext cx="629495" cy="833597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B90AF5-72F5-EBDB-4E91-8207E7BAD244}"/>
              </a:ext>
            </a:extLst>
          </p:cNvPr>
          <p:cNvSpPr/>
          <p:nvPr/>
        </p:nvSpPr>
        <p:spPr>
          <a:xfrm>
            <a:off x="8834320" y="385055"/>
            <a:ext cx="865864" cy="249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BC5BE-45FF-CD7A-3A46-9A27EE8797FE}"/>
              </a:ext>
            </a:extLst>
          </p:cNvPr>
          <p:cNvSpPr/>
          <p:nvPr/>
        </p:nvSpPr>
        <p:spPr>
          <a:xfrm>
            <a:off x="7419327" y="3992257"/>
            <a:ext cx="865864" cy="2492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버튼 클릭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EE3C03-B52E-3A74-0091-734A2E1B847E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 flipV="1">
            <a:off x="6944772" y="4116862"/>
            <a:ext cx="474555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5" y="3789758"/>
            <a:ext cx="4602568" cy="258421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6511840" y="3487367"/>
            <a:ext cx="0" cy="50489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CCD22B-CB8E-12D2-A90B-E100DB975E7E}"/>
              </a:ext>
            </a:extLst>
          </p:cNvPr>
          <p:cNvSpPr/>
          <p:nvPr/>
        </p:nvSpPr>
        <p:spPr>
          <a:xfrm>
            <a:off x="8759745" y="3992256"/>
            <a:ext cx="865864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로비 화면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23" idx="3"/>
            <a:endCxn id="56" idx="1"/>
          </p:cNvCxnSpPr>
          <p:nvPr/>
        </p:nvCxnSpPr>
        <p:spPr>
          <a:xfrm flipV="1">
            <a:off x="8285191" y="4116861"/>
            <a:ext cx="47455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FCCD22B-CB8E-12D2-A90B-E100DB975E7E}"/>
              </a:ext>
            </a:extLst>
          </p:cNvPr>
          <p:cNvSpPr/>
          <p:nvPr/>
        </p:nvSpPr>
        <p:spPr>
          <a:xfrm>
            <a:off x="10100162" y="3992255"/>
            <a:ext cx="1035007" cy="2492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선택한 고양이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C1B7D93-BD15-2B9C-8B5B-FE35CAED750C}"/>
              </a:ext>
            </a:extLst>
          </p:cNvPr>
          <p:cNvCxnSpPr>
            <a:stCxn id="56" idx="3"/>
            <a:endCxn id="59" idx="1"/>
          </p:cNvCxnSpPr>
          <p:nvPr/>
        </p:nvCxnSpPr>
        <p:spPr>
          <a:xfrm flipV="1">
            <a:off x="9625609" y="4116860"/>
            <a:ext cx="474553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5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F485C-5996-C5F1-2839-590199A4DFBF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291B5-3E51-F61A-9987-3BAE92B5AD37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16386-E1FB-EA29-BD55-468D9FE98DB0}"/>
              </a:ext>
            </a:extLst>
          </p:cNvPr>
          <p:cNvSpPr txBox="1"/>
          <p:nvPr/>
        </p:nvSpPr>
        <p:spPr>
          <a:xfrm>
            <a:off x="554111" y="1205082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컬렉션 관련 코드 흐름도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5C2477-103B-58C3-3085-687A6901A42C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AA5951F7-6962-B09E-F8F7-16F94FE78990}"/>
              </a:ext>
            </a:extLst>
          </p:cNvPr>
          <p:cNvSpPr/>
          <p:nvPr/>
        </p:nvSpPr>
        <p:spPr>
          <a:xfrm>
            <a:off x="5394444" y="1141800"/>
            <a:ext cx="1256051" cy="41277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C436B02-D690-0FD8-7909-B049B2018213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022468" y="1554576"/>
            <a:ext cx="2" cy="478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2DA82DBA-5D3B-8F6F-4352-2B0DF5BB0977}"/>
              </a:ext>
            </a:extLst>
          </p:cNvPr>
          <p:cNvSpPr/>
          <p:nvPr/>
        </p:nvSpPr>
        <p:spPr>
          <a:xfrm>
            <a:off x="4881604" y="2033137"/>
            <a:ext cx="2281727" cy="1041654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입양한 고양이 수 만큼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반복했나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4948574-C8E7-DB4E-DA88-0CC06539BE37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 flipH="1">
            <a:off x="6022467" y="3074791"/>
            <a:ext cx="1" cy="505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B7AC158-93B7-D367-A4BA-4D72B9EE6689}"/>
              </a:ext>
            </a:extLst>
          </p:cNvPr>
          <p:cNvSpPr txBox="1"/>
          <p:nvPr/>
        </p:nvSpPr>
        <p:spPr>
          <a:xfrm>
            <a:off x="6022467" y="3083056"/>
            <a:ext cx="48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64632DE4-F98A-32BD-C9E7-E1117CBCC4B0}"/>
              </a:ext>
            </a:extLst>
          </p:cNvPr>
          <p:cNvSpPr/>
          <p:nvPr/>
        </p:nvSpPr>
        <p:spPr>
          <a:xfrm>
            <a:off x="5360700" y="3580081"/>
            <a:ext cx="1323534" cy="4129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게임 오브젝트 생성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64632DE4-F98A-32BD-C9E7-E1117CBCC4B0}"/>
              </a:ext>
            </a:extLst>
          </p:cNvPr>
          <p:cNvSpPr/>
          <p:nvPr/>
        </p:nvSpPr>
        <p:spPr>
          <a:xfrm>
            <a:off x="5350729" y="4328617"/>
            <a:ext cx="1343475" cy="4129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버튼 관련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컴포넌트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436B02-D690-0FD8-7909-B049B2018213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6022467" y="3993011"/>
            <a:ext cx="0" cy="335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5148671" y="25609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버튼 생성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C436B02-D690-0FD8-7909-B049B2018213}"/>
              </a:ext>
            </a:extLst>
          </p:cNvPr>
          <p:cNvCxnSpPr>
            <a:cxnSpLocks/>
            <a:stCxn id="56" idx="3"/>
            <a:endCxn id="84" idx="1"/>
          </p:cNvCxnSpPr>
          <p:nvPr/>
        </p:nvCxnSpPr>
        <p:spPr>
          <a:xfrm>
            <a:off x="7163331" y="2553964"/>
            <a:ext cx="7563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AA5951F7-6962-B09E-F8F7-16F94FE78990}"/>
              </a:ext>
            </a:extLst>
          </p:cNvPr>
          <p:cNvSpPr/>
          <p:nvPr/>
        </p:nvSpPr>
        <p:spPr>
          <a:xfrm>
            <a:off x="7919634" y="2347576"/>
            <a:ext cx="1256051" cy="41277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7AC158-93B7-D367-A4BA-4D72B9EE6689}"/>
              </a:ext>
            </a:extLst>
          </p:cNvPr>
          <p:cNvSpPr txBox="1"/>
          <p:nvPr/>
        </p:nvSpPr>
        <p:spPr>
          <a:xfrm>
            <a:off x="7297426" y="2241660"/>
            <a:ext cx="48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</a:p>
        </p:txBody>
      </p: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64632DE4-F98A-32BD-C9E7-E1117CBCC4B0}"/>
              </a:ext>
            </a:extLst>
          </p:cNvPr>
          <p:cNvSpPr/>
          <p:nvPr/>
        </p:nvSpPr>
        <p:spPr>
          <a:xfrm>
            <a:off x="5350729" y="5077153"/>
            <a:ext cx="1343475" cy="4129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컴포넌트 속성 값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C436B02-D690-0FD8-7909-B049B2018213}"/>
              </a:ext>
            </a:extLst>
          </p:cNvPr>
          <p:cNvCxnSpPr>
            <a:cxnSpLocks/>
            <a:stCxn id="63" idx="2"/>
            <a:endCxn id="88" idx="0"/>
          </p:cNvCxnSpPr>
          <p:nvPr/>
        </p:nvCxnSpPr>
        <p:spPr>
          <a:xfrm>
            <a:off x="6022467" y="4741547"/>
            <a:ext cx="0" cy="335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88" idx="2"/>
            <a:endCxn id="56" idx="1"/>
          </p:cNvCxnSpPr>
          <p:nvPr/>
        </p:nvCxnSpPr>
        <p:spPr>
          <a:xfrm rot="5400000" flipH="1">
            <a:off x="3983976" y="3451593"/>
            <a:ext cx="2936119" cy="1140863"/>
          </a:xfrm>
          <a:prstGeom prst="bentConnector4">
            <a:avLst>
              <a:gd name="adj1" fmla="val -12734"/>
              <a:gd name="adj2" fmla="val 1649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64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F485C-5996-C5F1-2839-590199A4DFBF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전체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291B5-3E51-F61A-9987-3BAE92B5AD37}"/>
              </a:ext>
            </a:extLst>
          </p:cNvPr>
          <p:cNvSpPr txBox="1"/>
          <p:nvPr/>
        </p:nvSpPr>
        <p:spPr>
          <a:xfrm>
            <a:off x="193467" y="675152"/>
            <a:ext cx="21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Structure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16386-E1FB-EA29-BD55-468D9FE98DB0}"/>
              </a:ext>
            </a:extLst>
          </p:cNvPr>
          <p:cNvSpPr txBox="1"/>
          <p:nvPr/>
        </p:nvSpPr>
        <p:spPr>
          <a:xfrm>
            <a:off x="554111" y="1205082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컬렉션 관련 코드 흐름도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5C2477-103B-58C3-3085-687A6901A42C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79" y="0"/>
            <a:ext cx="8072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9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EE69C-301E-E662-E616-B7FD9EC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F485C-5996-C5F1-2839-590199A4DFBF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193464" y="34734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04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마치며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291B5-3E51-F61A-9987-3BAE92B5AD37}"/>
              </a:ext>
            </a:extLst>
          </p:cNvPr>
          <p:cNvSpPr txBox="1"/>
          <p:nvPr/>
        </p:nvSpPr>
        <p:spPr>
          <a:xfrm>
            <a:off x="193467" y="675152"/>
            <a:ext cx="1830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In</a:t>
            </a:r>
            <a:r>
              <a:rPr lang="ko-KR" altLang="en-US" sz="2400" spc="-15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Conclusion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16386-E1FB-EA29-BD55-468D9FE98DB0}"/>
              </a:ext>
            </a:extLst>
          </p:cNvPr>
          <p:cNvSpPr txBox="1"/>
          <p:nvPr/>
        </p:nvSpPr>
        <p:spPr>
          <a:xfrm>
            <a:off x="554111" y="1205082"/>
            <a:ext cx="2802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문제점 및 보완점 자체 평가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5C2477-103B-58C3-3085-687A6901A42C}"/>
              </a:ext>
            </a:extLst>
          </p:cNvPr>
          <p:cNvSpPr/>
          <p:nvPr/>
        </p:nvSpPr>
        <p:spPr>
          <a:xfrm>
            <a:off x="557345" y="1267377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8FEEB0-E1A8-0190-3466-118570B4DCD5}"/>
              </a:ext>
            </a:extLst>
          </p:cNvPr>
          <p:cNvSpPr txBox="1"/>
          <p:nvPr/>
        </p:nvSpPr>
        <p:spPr>
          <a:xfrm>
            <a:off x="434436" y="2659610"/>
            <a:ext cx="4949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ko-KR" altLang="en-US" sz="1600" dirty="0" smtClean="0"/>
              <a:t>개발 계획이 명확하고 구체적이지 않다</a:t>
            </a:r>
            <a:r>
              <a:rPr lang="en-US" altLang="ko-KR" sz="1600" dirty="0" smtClean="0"/>
              <a:t>.</a:t>
            </a:r>
          </a:p>
          <a:p>
            <a:pPr marL="228600" indent="-228600" algn="just">
              <a:lnSpc>
                <a:spcPct val="150000"/>
              </a:lnSpc>
              <a:buAutoNum type="arabicParenR"/>
            </a:pP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ko-KR" altLang="en-US" sz="1600" dirty="0" smtClean="0"/>
              <a:t>코드가 간결하지 못하고 불필요한 코드가 많다</a:t>
            </a:r>
            <a:r>
              <a:rPr lang="en-US" altLang="ko-KR" sz="1600" dirty="0" smtClean="0"/>
              <a:t>.</a:t>
            </a:r>
          </a:p>
          <a:p>
            <a:pPr marL="228600" indent="-228600" algn="just">
              <a:lnSpc>
                <a:spcPct val="150000"/>
              </a:lnSpc>
              <a:buAutoNum type="arabicParenR"/>
            </a:pPr>
            <a:endParaRPr lang="en-US" altLang="ko-KR" sz="1600" dirty="0"/>
          </a:p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ko-KR" altLang="en-US" sz="1600" dirty="0" smtClean="0"/>
              <a:t>기능과 용도에 따라 구분하지 못하고 오브젝트에 스크립트를 배치했다</a:t>
            </a:r>
            <a:r>
              <a:rPr lang="en-US" altLang="ko-KR" sz="1600" dirty="0" smtClean="0"/>
              <a:t>.</a:t>
            </a:r>
          </a:p>
          <a:p>
            <a:pPr marL="228600" indent="-228600" algn="just">
              <a:lnSpc>
                <a:spcPct val="150000"/>
              </a:lnSpc>
              <a:buAutoNum type="arabicParenR"/>
            </a:pPr>
            <a:endParaRPr lang="en-US" altLang="ko-KR" sz="1600" dirty="0"/>
          </a:p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ko-KR" altLang="en-US" sz="1600" dirty="0" err="1" smtClean="0"/>
              <a:t>에셋과</a:t>
            </a:r>
            <a:r>
              <a:rPr lang="ko-KR" altLang="en-US" sz="1600" dirty="0" smtClean="0"/>
              <a:t> 리소스들을 적절히 찾고 사용하지 못했다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8FEEB0-E1A8-0190-3466-118570B4DCD5}"/>
              </a:ext>
            </a:extLst>
          </p:cNvPr>
          <p:cNvSpPr txBox="1"/>
          <p:nvPr/>
        </p:nvSpPr>
        <p:spPr>
          <a:xfrm>
            <a:off x="6715596" y="2659610"/>
            <a:ext cx="4949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ko-KR" altLang="en-US" sz="1600" dirty="0" smtClean="0"/>
              <a:t>기획과 계획 단계부터 날짜를 기준으로 개발 단계를 수립해야 함</a:t>
            </a:r>
            <a:r>
              <a:rPr lang="en-US" altLang="ko-KR" sz="1600" dirty="0" smtClean="0"/>
              <a:t>.</a:t>
            </a:r>
          </a:p>
          <a:p>
            <a:pPr marL="228600" indent="-228600" algn="just">
              <a:lnSpc>
                <a:spcPct val="150000"/>
              </a:lnSpc>
              <a:buAutoNum type="arabicParenR"/>
            </a:pP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ko-KR" altLang="en-US" sz="1600" dirty="0" smtClean="0"/>
              <a:t>스크립트 작성 전 용도와 기능을 고려하여 코드 간의 의존성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결합도를</a:t>
            </a:r>
            <a:r>
              <a:rPr lang="ko-KR" altLang="en-US" sz="1600" dirty="0" smtClean="0"/>
              <a:t> 낮출 수 있게 하고 적절한 주석과 줄 바꿈을 통해 </a:t>
            </a:r>
            <a:r>
              <a:rPr lang="ko-KR" altLang="en-US" sz="1600" dirty="0" err="1" smtClean="0"/>
              <a:t>가독성을</a:t>
            </a:r>
            <a:r>
              <a:rPr lang="ko-KR" altLang="en-US" sz="1600" dirty="0" smtClean="0"/>
              <a:t> 높인다</a:t>
            </a:r>
            <a:r>
              <a:rPr lang="en-US" altLang="ko-KR" sz="1600" dirty="0" smtClean="0"/>
              <a:t>.</a:t>
            </a:r>
          </a:p>
          <a:p>
            <a:pPr marL="228600" indent="-228600" algn="just">
              <a:lnSpc>
                <a:spcPct val="150000"/>
              </a:lnSpc>
              <a:buAutoNum type="arabicParenR"/>
            </a:pPr>
            <a:endParaRPr lang="en-US" altLang="ko-KR" sz="1600" dirty="0"/>
          </a:p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ko-KR" altLang="en-US" sz="1600" dirty="0" smtClean="0"/>
              <a:t>기획 단계에서 필요한 </a:t>
            </a:r>
            <a:r>
              <a:rPr lang="ko-KR" altLang="en-US" sz="1600" dirty="0" err="1" smtClean="0"/>
              <a:t>에셋을</a:t>
            </a:r>
            <a:r>
              <a:rPr lang="ko-KR" altLang="en-US" sz="1600" dirty="0" smtClean="0"/>
              <a:t> 찾는다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1608887" y="18256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문제점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14EEBF-97F3-1F3A-983D-1B753B58E9D3}"/>
              </a:ext>
            </a:extLst>
          </p:cNvPr>
          <p:cNvSpPr txBox="1"/>
          <p:nvPr/>
        </p:nvSpPr>
        <p:spPr>
          <a:xfrm>
            <a:off x="8316506" y="18256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보완점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474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074" y="29715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감사합니다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7E28B-2B00-5296-52A6-8A9DAB8A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D2CEF29-68CD-C01D-9F3B-4B04D4F73D23}"/>
              </a:ext>
            </a:extLst>
          </p:cNvPr>
          <p:cNvSpPr txBox="1"/>
          <p:nvPr/>
        </p:nvSpPr>
        <p:spPr>
          <a:xfrm>
            <a:off x="2774138" y="2247913"/>
            <a:ext cx="8178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latin typeface="+mj-ea"/>
                <a:ea typeface="+mj-ea"/>
              </a:rPr>
              <a:t>[</a:t>
            </a:r>
            <a:endParaRPr lang="ko-KR" altLang="en-US" sz="138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ACA11-A970-519A-F539-6F3B1F3DF7A4}"/>
              </a:ext>
            </a:extLst>
          </p:cNvPr>
          <p:cNvSpPr txBox="1"/>
          <p:nvPr/>
        </p:nvSpPr>
        <p:spPr>
          <a:xfrm>
            <a:off x="8571176" y="2230657"/>
            <a:ext cx="6799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800" b="1" dirty="0">
                <a:latin typeface="+mj-ea"/>
                <a:ea typeface="+mj-ea"/>
              </a:rPr>
              <a:t>]</a:t>
            </a:r>
            <a:endParaRPr lang="ko-KR" altLang="en-US" sz="138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2CFFB-EE68-BFF6-7075-4CADA63AC3EF}"/>
              </a:ext>
            </a:extLst>
          </p:cNvPr>
          <p:cNvSpPr txBox="1"/>
          <p:nvPr/>
        </p:nvSpPr>
        <p:spPr>
          <a:xfrm>
            <a:off x="3382766" y="2876987"/>
            <a:ext cx="542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+mj-ea"/>
                <a:ea typeface="+mj-ea"/>
              </a:rPr>
              <a:t>0. </a:t>
            </a:r>
            <a:r>
              <a:rPr lang="ko-KR" altLang="en-US" sz="5400" dirty="0">
                <a:latin typeface="+mj-ea"/>
                <a:ea typeface="+mj-ea"/>
              </a:rPr>
              <a:t>개발 기간</a:t>
            </a:r>
            <a:endParaRPr lang="en-US" altLang="ko-KR" sz="5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61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8E47E-3DCA-D08A-DA8A-A16DD9EED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C37682-FBD2-CFF5-C032-A1DE338264F7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91E13-2E07-EDF0-6233-3FE85F8FFDC9}"/>
              </a:ext>
            </a:extLst>
          </p:cNvPr>
          <p:cNvSpPr txBox="1"/>
          <p:nvPr/>
        </p:nvSpPr>
        <p:spPr>
          <a:xfrm>
            <a:off x="193466" y="34734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00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개발 기간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4700E-BB29-DF97-0B00-28634983663D}"/>
              </a:ext>
            </a:extLst>
          </p:cNvPr>
          <p:cNvSpPr txBox="1"/>
          <p:nvPr/>
        </p:nvSpPr>
        <p:spPr>
          <a:xfrm>
            <a:off x="193471" y="675152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Gantt Chart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8" name="Content Placeholder 20">
            <a:extLst>
              <a:ext uri="{FF2B5EF4-FFF2-40B4-BE49-F238E27FC236}">
                <a16:creationId xmlns:a16="http://schemas.microsoft.com/office/drawing/2014/main" id="{A0A6D876-5BFC-9AA8-EE47-7188979124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890997"/>
              </p:ext>
            </p:extLst>
          </p:nvPr>
        </p:nvGraphicFramePr>
        <p:xfrm>
          <a:off x="1395664" y="1464622"/>
          <a:ext cx="8832871" cy="374645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4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2">
                  <a:extLst>
                    <a:ext uri="{9D8B030D-6E8A-4147-A177-3AD203B41FA5}">
                      <a16:colId xmlns:a16="http://schemas.microsoft.com/office/drawing/2014/main" val="2255856765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89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6720">
                <a:tc rowSpan="2"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기간</a:t>
                      </a:r>
                      <a:endParaRPr lang="en-US" sz="1050" dirty="0">
                        <a:solidFill>
                          <a:schemeClr val="tx2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3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일</a:t>
                      </a:r>
                      <a:endParaRPr 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4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일</a:t>
                      </a:r>
                      <a:endParaRPr 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일</a:t>
                      </a:r>
                      <a:endParaRPr 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6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일</a:t>
                      </a:r>
                      <a:endParaRPr 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7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일</a:t>
                      </a:r>
                      <a:endParaRPr 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8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일</a:t>
                      </a:r>
                      <a:endParaRPr 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9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일</a:t>
                      </a:r>
                      <a:endParaRPr 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10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일</a:t>
                      </a:r>
                      <a:endParaRPr 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11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일</a:t>
                      </a:r>
                      <a:endParaRPr 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93432"/>
                  </a:ext>
                </a:extLst>
              </a:tr>
              <a:tr h="490189">
                <a:tc rowSpan="2"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기획</a:t>
                      </a:r>
                      <a:endParaRPr 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시스템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,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구조</a:t>
                      </a:r>
                      <a:endParaRPr 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ource Sans Pro ExtraLight"/>
                        </a:rPr>
                        <a:t>화면 구성</a:t>
                      </a:r>
                      <a:endParaRPr lang="en-US" altLang="ko-KR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 rowSpan="4"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개발</a:t>
                      </a:r>
                      <a:endParaRPr 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로비 구현</a:t>
                      </a:r>
                      <a:endParaRPr 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사냥 구현</a:t>
                      </a:r>
                      <a:endParaRPr 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168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잠 자기 구현</a:t>
                      </a:r>
                      <a:endParaRPr 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68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입양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,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컬렉션 구현</a:t>
                      </a:r>
                      <a:endParaRPr 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0C94C012-6BBF-4630-EFD6-DF10216DAC77}"/>
              </a:ext>
            </a:extLst>
          </p:cNvPr>
          <p:cNvGrpSpPr/>
          <p:nvPr/>
        </p:nvGrpSpPr>
        <p:grpSpPr>
          <a:xfrm>
            <a:off x="3361585" y="2409798"/>
            <a:ext cx="783125" cy="370779"/>
            <a:chOff x="3033602" y="2780928"/>
            <a:chExt cx="1034342" cy="370779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1351D81-3A47-1AF4-E78A-FDEDC1966C3E}"/>
                </a:ext>
              </a:extLst>
            </p:cNvPr>
            <p:cNvCxnSpPr/>
            <p:nvPr/>
          </p:nvCxnSpPr>
          <p:spPr>
            <a:xfrm>
              <a:off x="3131840" y="2780928"/>
              <a:ext cx="936104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612C10-6651-B79B-B0F0-67EF26E8D16F}"/>
                </a:ext>
              </a:extLst>
            </p:cNvPr>
            <p:cNvSpPr txBox="1"/>
            <p:nvPr/>
          </p:nvSpPr>
          <p:spPr>
            <a:xfrm>
              <a:off x="3033602" y="287470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2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h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94C012-6BBF-4630-EFD6-DF10216DAC77}"/>
              </a:ext>
            </a:extLst>
          </p:cNvPr>
          <p:cNvGrpSpPr/>
          <p:nvPr/>
        </p:nvGrpSpPr>
        <p:grpSpPr>
          <a:xfrm>
            <a:off x="4144710" y="2874356"/>
            <a:ext cx="769124" cy="389616"/>
            <a:chOff x="3084297" y="2780928"/>
            <a:chExt cx="983647" cy="389616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1351D81-3A47-1AF4-E78A-FDEDC1966C3E}"/>
                </a:ext>
              </a:extLst>
            </p:cNvPr>
            <p:cNvCxnSpPr/>
            <p:nvPr/>
          </p:nvCxnSpPr>
          <p:spPr>
            <a:xfrm>
              <a:off x="3131840" y="2780928"/>
              <a:ext cx="936104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612C10-6651-B79B-B0F0-67EF26E8D16F}"/>
                </a:ext>
              </a:extLst>
            </p:cNvPr>
            <p:cNvSpPr txBox="1"/>
            <p:nvPr/>
          </p:nvSpPr>
          <p:spPr>
            <a:xfrm>
              <a:off x="3084297" y="2893545"/>
              <a:ext cx="4596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1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h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94C012-6BBF-4630-EFD6-DF10216DAC77}"/>
              </a:ext>
            </a:extLst>
          </p:cNvPr>
          <p:cNvGrpSpPr/>
          <p:nvPr/>
        </p:nvGrpSpPr>
        <p:grpSpPr>
          <a:xfrm>
            <a:off x="4913834" y="3346396"/>
            <a:ext cx="1529695" cy="321802"/>
            <a:chOff x="3113578" y="2780928"/>
            <a:chExt cx="954366" cy="321802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1351D81-3A47-1AF4-E78A-FDEDC1966C3E}"/>
                </a:ext>
              </a:extLst>
            </p:cNvPr>
            <p:cNvCxnSpPr/>
            <p:nvPr/>
          </p:nvCxnSpPr>
          <p:spPr>
            <a:xfrm>
              <a:off x="3131840" y="2780928"/>
              <a:ext cx="936104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612C10-6651-B79B-B0F0-67EF26E8D16F}"/>
                </a:ext>
              </a:extLst>
            </p:cNvPr>
            <p:cNvSpPr txBox="1"/>
            <p:nvPr/>
          </p:nvSpPr>
          <p:spPr>
            <a:xfrm>
              <a:off x="3113578" y="2825731"/>
              <a:ext cx="224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4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h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94C012-6BBF-4630-EFD6-DF10216DAC77}"/>
              </a:ext>
            </a:extLst>
          </p:cNvPr>
          <p:cNvGrpSpPr/>
          <p:nvPr/>
        </p:nvGrpSpPr>
        <p:grpSpPr>
          <a:xfrm>
            <a:off x="5678681" y="3782232"/>
            <a:ext cx="2268908" cy="321802"/>
            <a:chOff x="3113578" y="2780928"/>
            <a:chExt cx="954366" cy="321802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1351D81-3A47-1AF4-E78A-FDEDC1966C3E}"/>
                </a:ext>
              </a:extLst>
            </p:cNvPr>
            <p:cNvCxnSpPr/>
            <p:nvPr/>
          </p:nvCxnSpPr>
          <p:spPr>
            <a:xfrm>
              <a:off x="3131840" y="2780928"/>
              <a:ext cx="936104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612C10-6651-B79B-B0F0-67EF26E8D16F}"/>
                </a:ext>
              </a:extLst>
            </p:cNvPr>
            <p:cNvSpPr txBox="1"/>
            <p:nvPr/>
          </p:nvSpPr>
          <p:spPr>
            <a:xfrm>
              <a:off x="3113578" y="2825731"/>
              <a:ext cx="186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10h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94C012-6BBF-4630-EFD6-DF10216DAC77}"/>
              </a:ext>
            </a:extLst>
          </p:cNvPr>
          <p:cNvGrpSpPr/>
          <p:nvPr/>
        </p:nvGrpSpPr>
        <p:grpSpPr>
          <a:xfrm>
            <a:off x="7174195" y="4277888"/>
            <a:ext cx="2268908" cy="321802"/>
            <a:chOff x="3113578" y="2780928"/>
            <a:chExt cx="954366" cy="321802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1351D81-3A47-1AF4-E78A-FDEDC1966C3E}"/>
                </a:ext>
              </a:extLst>
            </p:cNvPr>
            <p:cNvCxnSpPr/>
            <p:nvPr/>
          </p:nvCxnSpPr>
          <p:spPr>
            <a:xfrm>
              <a:off x="3131840" y="2780928"/>
              <a:ext cx="936104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612C10-6651-B79B-B0F0-67EF26E8D16F}"/>
                </a:ext>
              </a:extLst>
            </p:cNvPr>
            <p:cNvSpPr txBox="1"/>
            <p:nvPr/>
          </p:nvSpPr>
          <p:spPr>
            <a:xfrm>
              <a:off x="3113578" y="2825731"/>
              <a:ext cx="186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10h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C94C012-6BBF-4630-EFD6-DF10216DAC77}"/>
              </a:ext>
            </a:extLst>
          </p:cNvPr>
          <p:cNvGrpSpPr/>
          <p:nvPr/>
        </p:nvGrpSpPr>
        <p:grpSpPr>
          <a:xfrm>
            <a:off x="8698840" y="4773544"/>
            <a:ext cx="1529695" cy="321802"/>
            <a:chOff x="3113578" y="2780928"/>
            <a:chExt cx="954366" cy="321802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1351D81-3A47-1AF4-E78A-FDEDC1966C3E}"/>
                </a:ext>
              </a:extLst>
            </p:cNvPr>
            <p:cNvCxnSpPr/>
            <p:nvPr/>
          </p:nvCxnSpPr>
          <p:spPr>
            <a:xfrm>
              <a:off x="3131840" y="2780928"/>
              <a:ext cx="936104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612C10-6651-B79B-B0F0-67EF26E8D16F}"/>
                </a:ext>
              </a:extLst>
            </p:cNvPr>
            <p:cNvSpPr txBox="1"/>
            <p:nvPr/>
          </p:nvSpPr>
          <p:spPr>
            <a:xfrm>
              <a:off x="3113578" y="2825731"/>
              <a:ext cx="224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8h</a:t>
              </a:r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6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DE3B4F-AB4E-D785-CE50-6B6F5DBA850C}"/>
              </a:ext>
            </a:extLst>
          </p:cNvPr>
          <p:cNvSpPr txBox="1"/>
          <p:nvPr/>
        </p:nvSpPr>
        <p:spPr>
          <a:xfrm>
            <a:off x="2774138" y="2247913"/>
            <a:ext cx="8178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latin typeface="+mj-ea"/>
                <a:ea typeface="+mj-ea"/>
              </a:rPr>
              <a:t>[</a:t>
            </a:r>
            <a:endParaRPr lang="ko-KR" altLang="en-US" sz="13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D4520-7ED4-761B-C1FF-9F85E9323CEE}"/>
              </a:ext>
            </a:extLst>
          </p:cNvPr>
          <p:cNvSpPr txBox="1"/>
          <p:nvPr/>
        </p:nvSpPr>
        <p:spPr>
          <a:xfrm>
            <a:off x="8571176" y="2230657"/>
            <a:ext cx="6799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800" b="1" dirty="0">
                <a:latin typeface="+mj-ea"/>
                <a:ea typeface="+mj-ea"/>
              </a:rPr>
              <a:t>]</a:t>
            </a:r>
            <a:endParaRPr lang="ko-KR" altLang="en-US" sz="138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BE737-88C9-6FF1-558C-21F0D03371AF}"/>
              </a:ext>
            </a:extLst>
          </p:cNvPr>
          <p:cNvSpPr txBox="1"/>
          <p:nvPr/>
        </p:nvSpPr>
        <p:spPr>
          <a:xfrm>
            <a:off x="3382766" y="2876987"/>
            <a:ext cx="542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+mj-ea"/>
                <a:ea typeface="+mj-ea"/>
              </a:rPr>
              <a:t>1. </a:t>
            </a:r>
            <a:r>
              <a:rPr lang="ko-KR" altLang="en-US" sz="5400" dirty="0">
                <a:latin typeface="+mj-ea"/>
                <a:ea typeface="+mj-ea"/>
              </a:rPr>
              <a:t>게임 개요</a:t>
            </a:r>
            <a:endParaRPr lang="en-US" altLang="ko-KR" sz="5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335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A8C89-0656-F8A5-7181-355FEA0CA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4DBCF5-A313-3A98-6725-E3921CCB0050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E9D99-8CEF-96B1-84F1-E955FFB38E14}"/>
              </a:ext>
            </a:extLst>
          </p:cNvPr>
          <p:cNvSpPr txBox="1"/>
          <p:nvPr/>
        </p:nvSpPr>
        <p:spPr>
          <a:xfrm>
            <a:off x="193464" y="34734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E48FA9-44A5-B301-5BE0-A4E1D6F0ECF0}"/>
              </a:ext>
            </a:extLst>
          </p:cNvPr>
          <p:cNvSpPr txBox="1"/>
          <p:nvPr/>
        </p:nvSpPr>
        <p:spPr>
          <a:xfrm>
            <a:off x="193467" y="675152"/>
            <a:ext cx="210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Game Outline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8" name="Content Placeholder 20">
            <a:extLst>
              <a:ext uri="{FF2B5EF4-FFF2-40B4-BE49-F238E27FC236}">
                <a16:creationId xmlns:a16="http://schemas.microsoft.com/office/drawing/2014/main" id="{7CBE9F86-FCE0-8F13-9EA1-7B127AB44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387574"/>
              </p:ext>
            </p:extLst>
          </p:nvPr>
        </p:nvGraphicFramePr>
        <p:xfrm>
          <a:off x="871498" y="4654988"/>
          <a:ext cx="10449004" cy="17051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60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8111">
                  <a:extLst>
                    <a:ext uri="{9D8B030D-6E8A-4147-A177-3AD203B41FA5}">
                      <a16:colId xmlns:a16="http://schemas.microsoft.com/office/drawing/2014/main" val="2255856765"/>
                    </a:ext>
                  </a:extLst>
                </a:gridCol>
              </a:tblGrid>
              <a:tr h="39172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게임 명칭</a:t>
                      </a:r>
                      <a:endParaRPr lang="en-US" sz="11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고양이 뽑기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(Cat Game)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2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장르</a:t>
                      </a:r>
                      <a:endParaRPr lang="en-US" sz="11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</a:rPr>
                        <a:t>수집 시뮬레이션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</a:rPr>
                        <a:t>퍼즐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2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플랫폼</a:t>
                      </a:r>
                      <a:endParaRPr lang="en-US" sz="11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Android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 | Windows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73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게임 목적</a:t>
                      </a:r>
                      <a:endParaRPr lang="en-US" sz="11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Source Sans Pro ExtraLight"/>
                        </a:rPr>
                        <a:t>고양이의 수집 및 육성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5395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F43D77-5613-03F6-2AFA-4C2316AD2FA3}"/>
              </a:ext>
            </a:extLst>
          </p:cNvPr>
          <p:cNvSpPr txBox="1"/>
          <p:nvPr/>
        </p:nvSpPr>
        <p:spPr>
          <a:xfrm>
            <a:off x="554111" y="1167375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고양이 </a:t>
            </a:r>
            <a:r>
              <a:rPr lang="ko-KR" altLang="en-US" sz="1600" dirty="0" err="1">
                <a:latin typeface="+mj-ea"/>
                <a:ea typeface="+mj-ea"/>
              </a:rPr>
              <a:t>뽑기란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E3D55-3944-DD75-2B68-0E14E44BDB84}"/>
              </a:ext>
            </a:extLst>
          </p:cNvPr>
          <p:cNvSpPr txBox="1"/>
          <p:nvPr/>
        </p:nvSpPr>
        <p:spPr>
          <a:xfrm>
            <a:off x="589900" y="1505929"/>
            <a:ext cx="43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j-ea"/>
                <a:ea typeface="+mj-ea"/>
              </a:rPr>
              <a:t>플레이어가 고양이의 보호자가 되어 입양하고 육성하는 게임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45A1DE-4EA6-E800-CDF9-B722708D27FA}"/>
              </a:ext>
            </a:extLst>
          </p:cNvPr>
          <p:cNvSpPr/>
          <p:nvPr/>
        </p:nvSpPr>
        <p:spPr>
          <a:xfrm>
            <a:off x="557345" y="1229670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3E53DC-AACE-65BF-028A-19CA7A784879}"/>
              </a:ext>
            </a:extLst>
          </p:cNvPr>
          <p:cNvSpPr/>
          <p:nvPr/>
        </p:nvSpPr>
        <p:spPr>
          <a:xfrm>
            <a:off x="1310087" y="2029190"/>
            <a:ext cx="2037628" cy="2037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미니 게임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9C125C-D63C-E039-0C9A-08BC5A3CCD7B}"/>
              </a:ext>
            </a:extLst>
          </p:cNvPr>
          <p:cNvSpPr/>
          <p:nvPr/>
        </p:nvSpPr>
        <p:spPr>
          <a:xfrm>
            <a:off x="8844285" y="2029190"/>
            <a:ext cx="2037628" cy="2037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호감도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B43BF47-6B2E-8AF9-2E64-8BD372196DE7}"/>
              </a:ext>
            </a:extLst>
          </p:cNvPr>
          <p:cNvSpPr/>
          <p:nvPr/>
        </p:nvSpPr>
        <p:spPr>
          <a:xfrm>
            <a:off x="5077186" y="2029190"/>
            <a:ext cx="2037628" cy="2037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고양이 입양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A81F7-9A14-18A8-84BE-B4E95E0A8781}"/>
              </a:ext>
            </a:extLst>
          </p:cNvPr>
          <p:cNvSpPr txBox="1"/>
          <p:nvPr/>
        </p:nvSpPr>
        <p:spPr>
          <a:xfrm>
            <a:off x="1278267" y="4150995"/>
            <a:ext cx="2101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미니 게임을 통한 재화 획득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1309E-A578-E23D-8905-E6F3EFDC1A25}"/>
              </a:ext>
            </a:extLst>
          </p:cNvPr>
          <p:cNvSpPr txBox="1"/>
          <p:nvPr/>
        </p:nvSpPr>
        <p:spPr>
          <a:xfrm>
            <a:off x="5077186" y="4150995"/>
            <a:ext cx="210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재화를 소모하여 고양이를 입양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1309E-A578-E23D-8905-E6F3EFDC1A25}"/>
              </a:ext>
            </a:extLst>
          </p:cNvPr>
          <p:cNvSpPr txBox="1"/>
          <p:nvPr/>
        </p:nvSpPr>
        <p:spPr>
          <a:xfrm>
            <a:off x="8876105" y="4150995"/>
            <a:ext cx="210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입양한 고양이로 미니 게임을 진행하여 호감도 상승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26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F517D-FDEB-7EC9-10E7-26ED23A9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676977-F202-E279-EDEF-3BA3935F7697}"/>
              </a:ext>
            </a:extLst>
          </p:cNvPr>
          <p:cNvSpPr txBox="1"/>
          <p:nvPr/>
        </p:nvSpPr>
        <p:spPr>
          <a:xfrm>
            <a:off x="2774138" y="2247913"/>
            <a:ext cx="8178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latin typeface="+mj-ea"/>
                <a:ea typeface="+mj-ea"/>
              </a:rPr>
              <a:t>[</a:t>
            </a:r>
            <a:endParaRPr lang="ko-KR" altLang="en-US" sz="138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0A1E2-5FBA-C979-E2A7-66BEAE798527}"/>
              </a:ext>
            </a:extLst>
          </p:cNvPr>
          <p:cNvSpPr txBox="1"/>
          <p:nvPr/>
        </p:nvSpPr>
        <p:spPr>
          <a:xfrm>
            <a:off x="8571176" y="2230657"/>
            <a:ext cx="6799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800" b="1" dirty="0">
                <a:latin typeface="+mj-ea"/>
                <a:ea typeface="+mj-ea"/>
              </a:rPr>
              <a:t>]</a:t>
            </a:r>
            <a:endParaRPr lang="ko-KR" altLang="en-US" sz="138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48D7A-67C2-4F1E-D18F-937540B3617B}"/>
              </a:ext>
            </a:extLst>
          </p:cNvPr>
          <p:cNvSpPr txBox="1"/>
          <p:nvPr/>
        </p:nvSpPr>
        <p:spPr>
          <a:xfrm>
            <a:off x="3382766" y="2876987"/>
            <a:ext cx="542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+mj-ea"/>
                <a:ea typeface="+mj-ea"/>
              </a:rPr>
              <a:t>2. </a:t>
            </a:r>
            <a:r>
              <a:rPr lang="ko-KR" altLang="en-US" sz="5400" dirty="0">
                <a:latin typeface="+mj-ea"/>
                <a:ea typeface="+mj-ea"/>
              </a:rPr>
              <a:t>개발 의도</a:t>
            </a:r>
            <a:endParaRPr lang="en-US" altLang="ko-KR" sz="5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086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0225A-3138-C873-C73C-0AF1EF691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FFD42A-0AFB-2989-23B2-E3F23F706D36}"/>
              </a:ext>
            </a:extLst>
          </p:cNvPr>
          <p:cNvSpPr/>
          <p:nvPr/>
        </p:nvSpPr>
        <p:spPr>
          <a:xfrm>
            <a:off x="7" y="321399"/>
            <a:ext cx="10477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2A1DF6-6326-4D5A-3DCE-422FC4513DDA}"/>
              </a:ext>
            </a:extLst>
          </p:cNvPr>
          <p:cNvSpPr txBox="1"/>
          <p:nvPr/>
        </p:nvSpPr>
        <p:spPr>
          <a:xfrm>
            <a:off x="193464" y="3473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개발 의도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목표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AF291-6725-C0F1-5251-C20EE3858A50}"/>
              </a:ext>
            </a:extLst>
          </p:cNvPr>
          <p:cNvSpPr txBox="1"/>
          <p:nvPr/>
        </p:nvSpPr>
        <p:spPr>
          <a:xfrm>
            <a:off x="193467" y="675152"/>
            <a:ext cx="145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Intention</a:t>
            </a:r>
            <a:endParaRPr lang="ko-KR" altLang="en-US" sz="2400" spc="-15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39EFE-FFA0-BD87-F70B-1D2484E20914}"/>
              </a:ext>
            </a:extLst>
          </p:cNvPr>
          <p:cNvSpPr txBox="1"/>
          <p:nvPr/>
        </p:nvSpPr>
        <p:spPr>
          <a:xfrm>
            <a:off x="554111" y="1167375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고양이 뽑기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개발 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FEEB0-E1A8-0190-3466-118570B4DCD5}"/>
              </a:ext>
            </a:extLst>
          </p:cNvPr>
          <p:cNvSpPr txBox="1"/>
          <p:nvPr/>
        </p:nvSpPr>
        <p:spPr>
          <a:xfrm>
            <a:off x="589900" y="1505929"/>
            <a:ext cx="427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arenR"/>
            </a:pPr>
            <a:r>
              <a:rPr lang="ko-KR" altLang="en-US" sz="1200" dirty="0"/>
              <a:t>첫 번째 프로젝트</a:t>
            </a:r>
            <a:endParaRPr lang="en-US" altLang="ko-KR" sz="1200" dirty="0"/>
          </a:p>
          <a:p>
            <a:pPr marL="228600" indent="-228600" algn="just">
              <a:buAutoNum type="arabicParenR"/>
            </a:pP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228600" indent="-228600" algn="just">
              <a:buAutoNum type="arabicParenR"/>
            </a:pPr>
            <a:r>
              <a:rPr lang="ko-KR" altLang="en-US" sz="1200" dirty="0" err="1"/>
              <a:t>유니티</a:t>
            </a:r>
            <a:r>
              <a:rPr lang="ko-KR" altLang="en-US" sz="1200" dirty="0"/>
              <a:t> 엔진과 게임 개발에 대한 지식과 숙련도가</a:t>
            </a:r>
            <a:endParaRPr lang="en-US" altLang="ko-KR" sz="1200" dirty="0"/>
          </a:p>
          <a:p>
            <a:pPr algn="just"/>
            <a:r>
              <a:rPr lang="en-US" altLang="ko-KR" sz="1200" dirty="0"/>
              <a:t>      </a:t>
            </a:r>
            <a:r>
              <a:rPr lang="ko-KR" altLang="en-US" sz="1200" dirty="0"/>
              <a:t>부족한 상태에서의 개발 경험</a:t>
            </a:r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ECA731-1D3C-69DB-59C4-2572874F4E57}"/>
              </a:ext>
            </a:extLst>
          </p:cNvPr>
          <p:cNvSpPr/>
          <p:nvPr/>
        </p:nvSpPr>
        <p:spPr>
          <a:xfrm>
            <a:off x="557345" y="1229670"/>
            <a:ext cx="65099" cy="247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81BBA1-A32D-8593-4A52-2D9AF343C0AF}"/>
              </a:ext>
            </a:extLst>
          </p:cNvPr>
          <p:cNvSpPr/>
          <p:nvPr/>
        </p:nvSpPr>
        <p:spPr>
          <a:xfrm>
            <a:off x="589894" y="2939673"/>
            <a:ext cx="1876541" cy="2551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핵심 기능 키워드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B35643-BDEF-85A7-A2E5-3C9A0BB9BC67}"/>
              </a:ext>
            </a:extLst>
          </p:cNvPr>
          <p:cNvSpPr txBox="1"/>
          <p:nvPr/>
        </p:nvSpPr>
        <p:spPr>
          <a:xfrm>
            <a:off x="622444" y="3290500"/>
            <a:ext cx="3411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고양이 뽑기의 핵심 기능 키워드는 다음과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AAAC34B-6EB1-D375-B8B1-970000E665A0}"/>
              </a:ext>
            </a:extLst>
          </p:cNvPr>
          <p:cNvGrpSpPr/>
          <p:nvPr/>
        </p:nvGrpSpPr>
        <p:grpSpPr>
          <a:xfrm>
            <a:off x="709609" y="4159646"/>
            <a:ext cx="10772782" cy="2037628"/>
            <a:chOff x="622444" y="4159646"/>
            <a:chExt cx="10772782" cy="203762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306557D-36D6-52A4-1423-77BF50AF95F5}"/>
                </a:ext>
              </a:extLst>
            </p:cNvPr>
            <p:cNvSpPr/>
            <p:nvPr/>
          </p:nvSpPr>
          <p:spPr>
            <a:xfrm>
              <a:off x="622444" y="4159646"/>
              <a:ext cx="2037628" cy="2037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+mj-ea"/>
                  <a:ea typeface="+mj-ea"/>
                </a:rPr>
                <a:t>입양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6EAA236-9398-58CD-DFB2-266F42A16994}"/>
                </a:ext>
              </a:extLst>
            </p:cNvPr>
            <p:cNvSpPr/>
            <p:nvPr/>
          </p:nvSpPr>
          <p:spPr>
            <a:xfrm>
              <a:off x="3534162" y="4159646"/>
              <a:ext cx="2037628" cy="2037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+mj-ea"/>
                  <a:ea typeface="+mj-ea"/>
                </a:rPr>
                <a:t>호감도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B64798E-2F96-A8E8-7E34-ACDFC08E5B95}"/>
                </a:ext>
              </a:extLst>
            </p:cNvPr>
            <p:cNvSpPr/>
            <p:nvPr/>
          </p:nvSpPr>
          <p:spPr>
            <a:xfrm>
              <a:off x="6445880" y="4159646"/>
              <a:ext cx="2037628" cy="2037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+mj-ea"/>
                  <a:ea typeface="+mj-ea"/>
                </a:rPr>
                <a:t>컬렉션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24CDB12-834F-9466-A1CE-120B34D9FD03}"/>
                </a:ext>
              </a:extLst>
            </p:cNvPr>
            <p:cNvSpPr/>
            <p:nvPr/>
          </p:nvSpPr>
          <p:spPr>
            <a:xfrm>
              <a:off x="9357598" y="4159646"/>
              <a:ext cx="2037628" cy="2037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+mj-ea"/>
                  <a:ea typeface="+mj-ea"/>
                </a:rPr>
                <a:t>미니 게임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8FEEB0-E1A8-0190-3466-118570B4DCD5}"/>
              </a:ext>
            </a:extLst>
          </p:cNvPr>
          <p:cNvSpPr txBox="1"/>
          <p:nvPr/>
        </p:nvSpPr>
        <p:spPr>
          <a:xfrm>
            <a:off x="5415927" y="1505929"/>
            <a:ext cx="448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arenR" startAt="3"/>
            </a:pPr>
            <a:r>
              <a:rPr lang="ko-KR" altLang="en-US" sz="1200" dirty="0"/>
              <a:t>수집 게임의 재미 요소인 </a:t>
            </a:r>
            <a:r>
              <a:rPr lang="ko-KR" altLang="en-US" sz="1200" dirty="0" err="1"/>
              <a:t>확률형</a:t>
            </a:r>
            <a:r>
              <a:rPr lang="ko-KR" altLang="en-US" sz="1200" dirty="0"/>
              <a:t> 아이템 뽑기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가챠</a:t>
            </a:r>
            <a:r>
              <a:rPr lang="en-US" altLang="ko-KR" sz="1200" dirty="0"/>
              <a:t>) </a:t>
            </a:r>
            <a:r>
              <a:rPr lang="ko-KR" altLang="en-US" sz="1200" dirty="0"/>
              <a:t>시스템과 육성 시스템의 구현 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228600" indent="-228600" algn="just">
              <a:buAutoNum type="arabicParenR" startAt="3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8834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839A-34C2-0212-2245-FEF4FD9F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695095-8E91-0C8B-840F-5A801DBDE15A}"/>
              </a:ext>
            </a:extLst>
          </p:cNvPr>
          <p:cNvSpPr txBox="1"/>
          <p:nvPr/>
        </p:nvSpPr>
        <p:spPr>
          <a:xfrm>
            <a:off x="2774138" y="2247913"/>
            <a:ext cx="8178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latin typeface="+mj-ea"/>
                <a:ea typeface="+mj-ea"/>
              </a:rPr>
              <a:t>[</a:t>
            </a:r>
            <a:endParaRPr lang="ko-KR" altLang="en-US" sz="13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E462E-8538-D3F3-A552-49A8E4B1337D}"/>
              </a:ext>
            </a:extLst>
          </p:cNvPr>
          <p:cNvSpPr txBox="1"/>
          <p:nvPr/>
        </p:nvSpPr>
        <p:spPr>
          <a:xfrm>
            <a:off x="8571176" y="2230657"/>
            <a:ext cx="6799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800" b="1" dirty="0">
                <a:latin typeface="+mj-ea"/>
                <a:ea typeface="+mj-ea"/>
              </a:rPr>
              <a:t>]</a:t>
            </a:r>
            <a:endParaRPr lang="ko-KR" altLang="en-US" sz="138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AB143-E9B2-4CE8-8B14-4569AA312344}"/>
              </a:ext>
            </a:extLst>
          </p:cNvPr>
          <p:cNvSpPr txBox="1"/>
          <p:nvPr/>
        </p:nvSpPr>
        <p:spPr>
          <a:xfrm>
            <a:off x="3382766" y="2876987"/>
            <a:ext cx="542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+mj-ea"/>
                <a:ea typeface="+mj-ea"/>
              </a:rPr>
              <a:t>3. </a:t>
            </a:r>
            <a:r>
              <a:rPr lang="ko-KR" altLang="en-US" sz="4800" dirty="0">
                <a:latin typeface="+mj-ea"/>
                <a:ea typeface="+mj-ea"/>
              </a:rPr>
              <a:t>게임 전체 구조</a:t>
            </a:r>
            <a:endParaRPr lang="en-US" altLang="ko-KR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350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3336</TotalTime>
  <Words>703</Words>
  <Application>Microsoft Office PowerPoint</Application>
  <PresentationFormat>와이드스크린</PresentationFormat>
  <Paragraphs>286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Source Sans Pro ExtraLight</vt:lpstr>
      <vt:lpstr>나눔바른고딕</vt:lpstr>
      <vt:lpstr>나눔바른고딕 UltraLight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212</cp:revision>
  <dcterms:created xsi:type="dcterms:W3CDTF">2015-04-14T11:49:33Z</dcterms:created>
  <dcterms:modified xsi:type="dcterms:W3CDTF">2024-06-17T05:22:56Z</dcterms:modified>
</cp:coreProperties>
</file>