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f+unJaCRfBgJggrbTUurihfp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BE9F86-A2EE-465C-9D39-70C00269F88F}">
  <a:tblStyle styleId="{62BE9F86-A2EE-465C-9D39-70C00269F8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92baf9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492baf9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e3d41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62e3d41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92baf9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6492baf9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slideshare.net/felipe_pedroso/aprendendo-kotlin-na-prti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8562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5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Introdução a Kotlin e Estrutura Básica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965025" y="1178950"/>
            <a:ext cx="299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ArrayList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32450" y="913250"/>
            <a:ext cx="2138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Instanciando lista</a:t>
            </a:r>
            <a:endParaRPr b="1" i="0" sz="1800" u="none" cap="none" strike="noStrike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5432450" y="1317650"/>
            <a:ext cx="10980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5"/>
          <p:cNvCxnSpPr>
            <a:endCxn id="105" idx="1"/>
          </p:cNvCxnSpPr>
          <p:nvPr/>
        </p:nvCxnSpPr>
        <p:spPr>
          <a:xfrm>
            <a:off x="2982175" y="4126300"/>
            <a:ext cx="1386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3120775" y="4461550"/>
            <a:ext cx="251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Printando o texto</a:t>
            </a:r>
            <a:endParaRPr b="1" i="0" sz="1800" u="none" cap="none" strike="noStrike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277" y="1895025"/>
            <a:ext cx="5142736" cy="226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1805350" y="755550"/>
            <a:ext cx="4561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Operações condicionais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76625" y="1500950"/>
            <a:ext cx="8767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Kotlin, if é uma expressão, ou seja, pode retornar um valor. Por exemplo: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357" y="2136575"/>
            <a:ext cx="3657480" cy="25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92baf93d_0_23"/>
          <p:cNvSpPr txBox="1"/>
          <p:nvPr/>
        </p:nvSpPr>
        <p:spPr>
          <a:xfrm>
            <a:off x="1523100" y="755550"/>
            <a:ext cx="6255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Mais de Operações condicionais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g6492baf93d_0_23"/>
          <p:cNvSpPr txBox="1"/>
          <p:nvPr/>
        </p:nvSpPr>
        <p:spPr>
          <a:xfrm>
            <a:off x="346200" y="1375500"/>
            <a:ext cx="8609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Expressão When, pode substituir if/else complexos, </a:t>
            </a: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pois ambos possuem a mesmo objetivo</a:t>
            </a: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por</a:t>
            </a:r>
            <a:r>
              <a:rPr b="1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exemplo: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6492baf93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675" y="2205554"/>
            <a:ext cx="5568650" cy="251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403675" y="762550"/>
            <a:ext cx="6557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Estruturas de repetição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99" y="2011450"/>
            <a:ext cx="3827175" cy="187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150" y="2011450"/>
            <a:ext cx="4146226" cy="1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-1086450" y="25729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593950" y="1459675"/>
            <a:ext cx="778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954650" y="1631050"/>
            <a:ext cx="1177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382000" y="687600"/>
            <a:ext cx="7293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Função comum e retorno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75" y="2524275"/>
            <a:ext cx="8000950" cy="160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 flipH="1" rot="10800000">
            <a:off x="1841275" y="1828525"/>
            <a:ext cx="15576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3398800" y="1593000"/>
            <a:ext cx="1394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Nome da Função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9"/>
          <p:cNvCxnSpPr>
            <a:endCxn id="140" idx="3"/>
          </p:cNvCxnSpPr>
          <p:nvPr/>
        </p:nvCxnSpPr>
        <p:spPr>
          <a:xfrm flipH="1">
            <a:off x="6115425" y="3114375"/>
            <a:ext cx="146700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3833325" y="4336275"/>
            <a:ext cx="22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 tipo que ela tem que retornar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 flipH="1" rot="10800000">
            <a:off x="3543700" y="1737775"/>
            <a:ext cx="2336400" cy="9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 rot="-5400000">
            <a:off x="5146550" y="1982450"/>
            <a:ext cx="996000" cy="54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5916225" y="1737900"/>
            <a:ext cx="8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6731325" y="1611400"/>
            <a:ext cx="1847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Parâmetros da função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1665000" y="304225"/>
            <a:ext cx="5814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Let’s Code!!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875" y="1232900"/>
            <a:ext cx="4822250" cy="3616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e3d412d6_0_0"/>
          <p:cNvSpPr txBox="1"/>
          <p:nvPr>
            <p:ph idx="1" type="body"/>
          </p:nvPr>
        </p:nvSpPr>
        <p:spPr>
          <a:xfrm>
            <a:off x="322300" y="1540700"/>
            <a:ext cx="8191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pt-BR" sz="1400" u="sng">
                <a:solidFill>
                  <a:schemeClr val="hlink"/>
                </a:solidFill>
                <a:hlinkClick r:id="rId3"/>
              </a:rPr>
              <a:t>https://es.slideshare.net/felipe_pedroso/aprendendo-kotlin-na-prtica</a:t>
            </a:r>
            <a:endParaRPr sz="1400"/>
          </a:p>
        </p:txBody>
      </p:sp>
      <p:sp>
        <p:nvSpPr>
          <p:cNvPr id="156" name="Google Shape;156;g62e3d412d6_0_0"/>
          <p:cNvSpPr txBox="1"/>
          <p:nvPr/>
        </p:nvSpPr>
        <p:spPr>
          <a:xfrm>
            <a:off x="389450" y="706700"/>
            <a:ext cx="75456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Links para apoio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1352324" y="1627750"/>
            <a:ext cx="3013491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Linguagem 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" name="Google Shape;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100" y="2213734"/>
            <a:ext cx="3844400" cy="85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/>
        </p:nvSpPr>
        <p:spPr>
          <a:xfrm>
            <a:off x="1976125" y="4235000"/>
            <a:ext cx="4641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https://kotlinlang.org/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588" y="2047938"/>
            <a:ext cx="2272824" cy="22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/>
        </p:nvSpPr>
        <p:spPr>
          <a:xfrm>
            <a:off x="555275" y="811250"/>
            <a:ext cx="8124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Ambiente de desenvolvimento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6492baf93d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50" y="1154788"/>
            <a:ext cx="7762301" cy="2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1"/>
          <p:cNvGraphicFramePr/>
          <p:nvPr/>
        </p:nvGraphicFramePr>
        <p:xfrm>
          <a:off x="1598460" y="1473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{62BE9F86-A2EE-465C-9D39-70C00269F88F}</a:tableStyleId>
              </a:tblPr>
              <a:tblGrid>
                <a:gridCol w="2526050"/>
                <a:gridCol w="3895700"/>
              </a:tblGrid>
              <a:tr h="365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Tipos de Dados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Int e Integer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Número inteiro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3921"/>
                      </a:srgbClr>
                    </a:solidFill>
                  </a:tcPr>
                </a:tc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Long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Número inteiro muito grande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6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Float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Número com ponto flutuante(Ex.: 1.5)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Double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Número com ponto flutuante e muitos decimais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 (Ex.: 10065676677.0)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Cadeia de caracteres (textos)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Um caractere (Ex.: 'a')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6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Boolean</a:t>
                      </a:r>
                      <a:endParaRPr b="1" sz="12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true ou false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030A0">
                        <a:alpha val="2078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1"/>
          <p:cNvSpPr txBox="1"/>
          <p:nvPr/>
        </p:nvSpPr>
        <p:spPr>
          <a:xfrm>
            <a:off x="2269550" y="544225"/>
            <a:ext cx="432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Tipos de dados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2"/>
          <p:cNvGraphicFramePr/>
          <p:nvPr/>
        </p:nvGraphicFramePr>
        <p:xfrm>
          <a:off x="497620" y="1403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{62BE9F86-A2EE-465C-9D39-70C00269F88F}</a:tableStyleId>
              </a:tblPr>
              <a:tblGrid>
                <a:gridCol w="508050"/>
                <a:gridCol w="3010950"/>
              </a:tblGrid>
              <a:tr h="364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Operadores Matemáticos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97A7"/>
                    </a:solidFill>
                  </a:tcPr>
                </a:tc>
                <a:tc hMerge="1"/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Adição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Subtração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Divisão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</a:tr>
              <a:tr h="44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Multiplicação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Resto da divisão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++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Adicionar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>
                        <a:alpha val="71764"/>
                      </a:srgbClr>
                    </a:solidFill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--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Subtrair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A6D8C5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2"/>
          <p:cNvSpPr txBox="1"/>
          <p:nvPr/>
        </p:nvSpPr>
        <p:spPr>
          <a:xfrm>
            <a:off x="798150" y="381350"/>
            <a:ext cx="7547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Comparadores e operadores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2" name="Google Shape;72;p12"/>
          <p:cNvGraphicFramePr/>
          <p:nvPr/>
        </p:nvGraphicFramePr>
        <p:xfrm>
          <a:off x="4566757" y="1403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{62BE9F86-A2EE-465C-9D39-70C00269F88F}</a:tableStyleId>
              </a:tblPr>
              <a:tblGrid>
                <a:gridCol w="1547900"/>
                <a:gridCol w="2386675"/>
              </a:tblGrid>
              <a:tr h="403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Comparações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78909C"/>
                    </a:solidFill>
                  </a:tcPr>
                </a:tc>
                <a:tc hMerge="1"/>
              </a:tr>
              <a:tr h="4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Maior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>
                        <a:alpha val="717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Menor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>
                        <a:alpha val="71764"/>
                      </a:srgbClr>
                    </a:solidFill>
                  </a:tcPr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==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Igual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Menor ou igual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3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Maior ou igual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Diferente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3"/>
          <p:cNvGraphicFramePr/>
          <p:nvPr/>
        </p:nvGraphicFramePr>
        <p:xfrm>
          <a:off x="1360315" y="1707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{62BE9F86-A2EE-465C-9D39-70C00269F88F}</a:tableStyleId>
              </a:tblPr>
              <a:tblGrid>
                <a:gridCol w="954200"/>
                <a:gridCol w="5655125"/>
              </a:tblGrid>
              <a:tr h="490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Operadores Lógicos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AB40"/>
                    </a:solidFill>
                  </a:tcPr>
                </a:tc>
                <a:tc hMerge="1"/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EE (retorna verdadeiro se as duas avaliações forem verdadeiras)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||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OU (retorna verdadeiro se uma das duas avaliações for verdadeira)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EEDD8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002060"/>
                          </a:solidFill>
                        </a:rPr>
                        <a:t>!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NÃO (retorna o oposto ao resultado da avaliação)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3"/>
          <p:cNvSpPr txBox="1"/>
          <p:nvPr/>
        </p:nvSpPr>
        <p:spPr>
          <a:xfrm>
            <a:off x="798150" y="573750"/>
            <a:ext cx="75477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Comparadores e operadores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965025" y="1178950"/>
            <a:ext cx="299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Função main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975" y="1993375"/>
            <a:ext cx="6434050" cy="1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965025" y="1178950"/>
            <a:ext cx="299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Declarando variáveis de leitura e escrita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>
            <a:off x="1749575" y="3732575"/>
            <a:ext cx="601200" cy="7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4"/>
          <p:cNvCxnSpPr>
            <a:stCxn id="92" idx="2"/>
            <a:endCxn id="93" idx="1"/>
          </p:cNvCxnSpPr>
          <p:nvPr/>
        </p:nvCxnSpPr>
        <p:spPr>
          <a:xfrm>
            <a:off x="2577500" y="3726118"/>
            <a:ext cx="6930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2007700" y="4473125"/>
            <a:ext cx="1340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endParaRPr b="1" i="0" sz="1800" u="none" cap="none" strike="noStrike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270375" y="4282025"/>
            <a:ext cx="1814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Valor</a:t>
            </a:r>
            <a:endParaRPr b="1" i="0" sz="1800" u="none" cap="none" strike="noStrike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00" y="1868038"/>
            <a:ext cx="3467400" cy="185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432" y="1868050"/>
            <a:ext cx="4327943" cy="1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049650" y="1178950"/>
            <a:ext cx="307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Declarando variáveis somente de leitura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