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753600" cy="7315200"/>
  <p:notesSz cx="6858000" cy="9144000"/>
  <p:embeddedFontLst>
    <p:embeddedFont>
      <p:font typeface="HK Modular" charset="1" panose="00000800000000000000"/>
      <p:regular r:id="rId16"/>
    </p:embeddedFont>
    <p:embeddedFont>
      <p:font typeface="Anonymous Pro Bold" charset="1" panose="02060809030202000504"/>
      <p:regular r:id="rId17"/>
    </p:embeddedFont>
    <p:embeddedFont>
      <p:font typeface="Anonymous Pro" charset="1" panose="02060609030202000504"/>
      <p:regular r:id="rId21"/>
    </p:embeddedFont>
    <p:embeddedFont>
      <p:font typeface="Canva Sans" charset="1" panose="020B0503030501040103"/>
      <p:regular r:id="rId22"/>
    </p:embeddedFont>
    <p:embeddedFont>
      <p:font typeface="Canva Sans Italics" charset="1" panose="020B0503030501040103"/>
      <p:regular r:id="rId23"/>
    </p:embeddedFont>
    <p:embeddedFont>
      <p:font typeface="Canva Sans Bold" charset="1" panose="020B08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notesSlides/notesSlide2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Develop a scalable, secure database system that supports Alexa’s core features and seamless operation.</a:t>
            </a:r>
          </a:p>
          <a:p>
            <a:r>
              <a:rPr lang="en-US"/>
              <a:t/>
            </a:r>
          </a:p>
          <a:p>
            <a:r>
              <a:rPr lang="en-US"/>
              <a:t>- Ensure data security and integrity while capturing and analyzing key data points like user commands and device usage.</a:t>
            </a:r>
          </a:p>
          <a:p>
            <a:r>
              <a:rPr lang="en-US"/>
              <a:t/>
            </a:r>
          </a:p>
          <a:p>
            <a:r>
              <a:rPr lang="en-US"/>
              <a:t>- Design a database schema to reduce redundancy, improve query efficiency, and support the integration of new capabilities.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-Balancing Personalization and Privacy</a:t>
            </a:r>
          </a:p>
          <a:p>
            <a:r>
              <a:rPr lang="en-US"/>
              <a:t/>
            </a:r>
          </a:p>
          <a:p>
            <a:r>
              <a:rPr lang="en-US"/>
              <a:t>Ensuring highly customized user experiences while maintaining strict privacy and security standards.</a:t>
            </a:r>
          </a:p>
          <a:p>
            <a:r>
              <a:rPr lang="en-US"/>
              <a:t/>
            </a:r>
          </a:p>
          <a:p>
            <a:r>
              <a:rPr lang="en-US"/>
              <a:t>- Responsible Data Usage</a:t>
            </a:r>
          </a:p>
          <a:p>
            <a:r>
              <a:rPr lang="en-US"/>
              <a:t/>
            </a:r>
          </a:p>
          <a:p>
            <a:r>
              <a:rPr lang="en-US"/>
              <a:t>Managing vast amounts of data (voice commands, device usage, skill preferences) without compromising user privacy.</a:t>
            </a:r>
          </a:p>
          <a:p>
            <a:r>
              <a:rPr lang="en-US"/>
              <a:t/>
            </a:r>
          </a:p>
          <a:p>
            <a:r>
              <a:rPr lang="en-US"/>
              <a:t>- Continuous Learning vs. Data Sensitivity</a:t>
            </a:r>
          </a:p>
          <a:p>
            <a:r>
              <a:rPr lang="en-US"/>
              <a:t/>
            </a:r>
          </a:p>
          <a:p>
            <a:r>
              <a:rPr lang="en-US"/>
              <a:t>Enhancing personalization through continuous learning while protecting sensitive user information.</a:t>
            </a:r>
          </a:p>
          <a:p>
            <a:r>
              <a:rPr lang="en-US"/>
              <a:t/>
            </a:r>
          </a:p>
          <a:p>
            <a:r>
              <a:rPr lang="en-US"/>
              <a:t>- Data Security Measures</a:t>
            </a:r>
          </a:p>
          <a:p>
            <a:r>
              <a:rPr lang="en-US"/>
              <a:t/>
            </a:r>
          </a:p>
          <a:p>
            <a:r>
              <a:rPr lang="en-US"/>
              <a:t>Implementing strong encryption, data anonymization, and giving users clear control over their data.</a:t>
            </a:r>
          </a:p>
          <a:p>
            <a:r>
              <a:rPr lang="en-US"/>
              <a:t/>
            </a:r>
          </a:p>
          <a:p>
            <a:r>
              <a:rPr lang="en-US"/>
              <a:t>- Compliance with Privacy Regulations</a:t>
            </a:r>
          </a:p>
          <a:p>
            <a:r>
              <a:rPr lang="en-US"/>
              <a:t/>
            </a:r>
          </a:p>
          <a:p>
            <a:r>
              <a:rPr lang="en-US"/>
              <a:t>Adapting to evolving privacy laws (CCPA, GDPR) and updating data handling procedures accordingly.</a:t>
            </a:r>
          </a:p>
          <a:p>
            <a:r>
              <a:rPr lang="en-US"/>
              <a:t/>
            </a:r>
          </a:p>
          <a:p>
            <a:r>
              <a:rPr lang="en-US"/>
              <a:t>- Building User Trust</a:t>
            </a:r>
          </a:p>
          <a:p>
            <a:r>
              <a:rPr lang="en-US"/>
              <a:t/>
            </a:r>
          </a:p>
          <a:p>
            <a:r>
              <a:rPr lang="en-US"/>
              <a:t>Maintaining user trust by ensuring data security and delivering personalized, intelligent experiences.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C43AD">
                <a:alpha val="100000"/>
              </a:srgbClr>
            </a:gs>
            <a:gs pos="100000">
              <a:srgbClr val="8B2463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5881" y="523982"/>
            <a:ext cx="8346199" cy="6267237"/>
          </a:xfrm>
          <a:custGeom>
            <a:avLst/>
            <a:gdLst/>
            <a:ahLst/>
            <a:cxnLst/>
            <a:rect r="r" b="b" t="t" l="l"/>
            <a:pathLst>
              <a:path h="6267237" w="8346199">
                <a:moveTo>
                  <a:pt x="0" y="0"/>
                </a:moveTo>
                <a:lnTo>
                  <a:pt x="8346199" y="0"/>
                </a:lnTo>
                <a:lnTo>
                  <a:pt x="8346199" y="6267236"/>
                </a:lnTo>
                <a:lnTo>
                  <a:pt x="0" y="6267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67562" y="1419225"/>
            <a:ext cx="7465099" cy="2303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13"/>
              </a:lnSpc>
            </a:pPr>
            <a:r>
              <a:rPr lang="en-US" sz="7594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AMAZON’S ALEXA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0554" y="3733800"/>
            <a:ext cx="6752492" cy="89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0"/>
              </a:lnSpc>
            </a:pPr>
            <a:r>
              <a:rPr lang="en-US" b="true" sz="3200">
                <a:solidFill>
                  <a:srgbClr val="FFFFFF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A VOICE-CONTROLLED VIRTUAL ASSISTANT SCHEMA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8253046" y="5077870"/>
            <a:ext cx="3161806" cy="3011620"/>
          </a:xfrm>
          <a:custGeom>
            <a:avLst/>
            <a:gdLst/>
            <a:ahLst/>
            <a:cxnLst/>
            <a:rect r="r" b="b" t="t" l="l"/>
            <a:pathLst>
              <a:path h="3011620" w="3161806">
                <a:moveTo>
                  <a:pt x="0" y="0"/>
                </a:moveTo>
                <a:lnTo>
                  <a:pt x="3161806" y="0"/>
                </a:lnTo>
                <a:lnTo>
                  <a:pt x="3161806" y="3011620"/>
                </a:lnTo>
                <a:lnTo>
                  <a:pt x="0" y="30116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999665" y="280783"/>
            <a:ext cx="1675545" cy="1595957"/>
          </a:xfrm>
          <a:custGeom>
            <a:avLst/>
            <a:gdLst/>
            <a:ahLst/>
            <a:cxnLst/>
            <a:rect r="r" b="b" t="t" l="l"/>
            <a:pathLst>
              <a:path h="1595957" w="1675545">
                <a:moveTo>
                  <a:pt x="0" y="0"/>
                </a:moveTo>
                <a:lnTo>
                  <a:pt x="1675546" y="0"/>
                </a:lnTo>
                <a:lnTo>
                  <a:pt x="1675546" y="1595957"/>
                </a:lnTo>
                <a:lnTo>
                  <a:pt x="0" y="15959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03340" y="4772025"/>
            <a:ext cx="8118740" cy="982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30"/>
              </a:lnSpc>
            </a:pPr>
            <a:r>
              <a:rPr lang="en-US" b="true" sz="2300">
                <a:solidFill>
                  <a:srgbClr val="D9D9D9"/>
                </a:solidFill>
                <a:latin typeface="Anonymous Pro Bold"/>
                <a:ea typeface="Anonymous Pro Bold"/>
                <a:cs typeface="Anonymous Pro Bold"/>
                <a:sym typeface="Anonymous Pro Bold"/>
              </a:rPr>
              <a:t>GROUP 9: JNANA BOPPANA, THRIKSHA GIRIRAJU, MASOOD HYDER, LAETITIA LE, YASH THAKKAR</a:t>
            </a:r>
          </a:p>
          <a:p>
            <a:pPr algn="ctr">
              <a:lnSpc>
                <a:spcPts val="264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C43AD">
                <a:alpha val="100000"/>
              </a:srgbClr>
            </a:gs>
            <a:gs pos="100000">
              <a:srgbClr val="8B2463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08471" y="293370"/>
            <a:ext cx="8095290" cy="43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80"/>
              </a:lnSpc>
            </a:pPr>
            <a:r>
              <a:rPr lang="en-US" sz="290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Amazon’s Alexa - Challenges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487505" y="4107758"/>
            <a:ext cx="5069150" cy="4828366"/>
          </a:xfrm>
          <a:custGeom>
            <a:avLst/>
            <a:gdLst/>
            <a:ahLst/>
            <a:cxnLst/>
            <a:rect r="r" b="b" t="t" l="l"/>
            <a:pathLst>
              <a:path h="4828366" w="5069150">
                <a:moveTo>
                  <a:pt x="0" y="0"/>
                </a:moveTo>
                <a:lnTo>
                  <a:pt x="5069150" y="0"/>
                </a:lnTo>
                <a:lnTo>
                  <a:pt x="5069150" y="4828366"/>
                </a:lnTo>
                <a:lnTo>
                  <a:pt x="0" y="48283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191911" y="511892"/>
            <a:ext cx="3082860" cy="2936425"/>
          </a:xfrm>
          <a:custGeom>
            <a:avLst/>
            <a:gdLst/>
            <a:ahLst/>
            <a:cxnLst/>
            <a:rect r="r" b="b" t="t" l="l"/>
            <a:pathLst>
              <a:path h="2936425" w="3082860">
                <a:moveTo>
                  <a:pt x="0" y="0"/>
                </a:moveTo>
                <a:lnTo>
                  <a:pt x="3082860" y="0"/>
                </a:lnTo>
                <a:lnTo>
                  <a:pt x="3082860" y="2936424"/>
                </a:lnTo>
                <a:lnTo>
                  <a:pt x="0" y="29364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669242" y="878626"/>
            <a:ext cx="4415117" cy="882403"/>
            <a:chOff x="0" y="0"/>
            <a:chExt cx="1635228" cy="3268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35228" cy="326816"/>
            </a:xfrm>
            <a:custGeom>
              <a:avLst/>
              <a:gdLst/>
              <a:ahLst/>
              <a:cxnLst/>
              <a:rect r="r" b="b" t="t" l="l"/>
              <a:pathLst>
                <a:path h="326816" w="1635228">
                  <a:moveTo>
                    <a:pt x="63126" y="0"/>
                  </a:moveTo>
                  <a:lnTo>
                    <a:pt x="1572102" y="0"/>
                  </a:lnTo>
                  <a:cubicBezTo>
                    <a:pt x="1588844" y="0"/>
                    <a:pt x="1604901" y="6651"/>
                    <a:pt x="1616739" y="18489"/>
                  </a:cubicBezTo>
                  <a:cubicBezTo>
                    <a:pt x="1628578" y="30328"/>
                    <a:pt x="1635228" y="46384"/>
                    <a:pt x="1635228" y="63126"/>
                  </a:cubicBezTo>
                  <a:lnTo>
                    <a:pt x="1635228" y="263690"/>
                  </a:lnTo>
                  <a:cubicBezTo>
                    <a:pt x="1635228" y="280432"/>
                    <a:pt x="1628578" y="296488"/>
                    <a:pt x="1616739" y="308327"/>
                  </a:cubicBezTo>
                  <a:cubicBezTo>
                    <a:pt x="1604901" y="320165"/>
                    <a:pt x="1588844" y="326816"/>
                    <a:pt x="1572102" y="326816"/>
                  </a:cubicBezTo>
                  <a:lnTo>
                    <a:pt x="63126" y="326816"/>
                  </a:lnTo>
                  <a:cubicBezTo>
                    <a:pt x="46384" y="326816"/>
                    <a:pt x="30328" y="320165"/>
                    <a:pt x="18489" y="308327"/>
                  </a:cubicBezTo>
                  <a:cubicBezTo>
                    <a:pt x="6651" y="296488"/>
                    <a:pt x="0" y="280432"/>
                    <a:pt x="0" y="263690"/>
                  </a:cubicBezTo>
                  <a:lnTo>
                    <a:pt x="0" y="63126"/>
                  </a:lnTo>
                  <a:cubicBezTo>
                    <a:pt x="0" y="46384"/>
                    <a:pt x="6651" y="30328"/>
                    <a:pt x="18489" y="18489"/>
                  </a:cubicBezTo>
                  <a:cubicBezTo>
                    <a:pt x="30328" y="6651"/>
                    <a:pt x="46384" y="0"/>
                    <a:pt x="6312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>
                  <a:alpha val="69804"/>
                </a:srgbClr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1635228" cy="3553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FFFFFF">
                      <a:alpha val="69804"/>
                    </a:srgbClr>
                  </a:solidFill>
                  <a:latin typeface="Canva Sans"/>
                  <a:ea typeface="Canva Sans"/>
                  <a:cs typeface="Canva Sans"/>
                  <a:sym typeface="Canva Sans"/>
                </a:rPr>
                <a:t>Balancing Personalization and Privacy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072388" y="1980104"/>
            <a:ext cx="4415117" cy="882403"/>
            <a:chOff x="0" y="0"/>
            <a:chExt cx="1635228" cy="3268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35228" cy="326816"/>
            </a:xfrm>
            <a:custGeom>
              <a:avLst/>
              <a:gdLst/>
              <a:ahLst/>
              <a:cxnLst/>
              <a:rect r="r" b="b" t="t" l="l"/>
              <a:pathLst>
                <a:path h="326816" w="1635228">
                  <a:moveTo>
                    <a:pt x="63126" y="0"/>
                  </a:moveTo>
                  <a:lnTo>
                    <a:pt x="1572102" y="0"/>
                  </a:lnTo>
                  <a:cubicBezTo>
                    <a:pt x="1588844" y="0"/>
                    <a:pt x="1604901" y="6651"/>
                    <a:pt x="1616739" y="18489"/>
                  </a:cubicBezTo>
                  <a:cubicBezTo>
                    <a:pt x="1628578" y="30328"/>
                    <a:pt x="1635228" y="46384"/>
                    <a:pt x="1635228" y="63126"/>
                  </a:cubicBezTo>
                  <a:lnTo>
                    <a:pt x="1635228" y="263690"/>
                  </a:lnTo>
                  <a:cubicBezTo>
                    <a:pt x="1635228" y="280432"/>
                    <a:pt x="1628578" y="296488"/>
                    <a:pt x="1616739" y="308327"/>
                  </a:cubicBezTo>
                  <a:cubicBezTo>
                    <a:pt x="1604901" y="320165"/>
                    <a:pt x="1588844" y="326816"/>
                    <a:pt x="1572102" y="326816"/>
                  </a:cubicBezTo>
                  <a:lnTo>
                    <a:pt x="63126" y="326816"/>
                  </a:lnTo>
                  <a:cubicBezTo>
                    <a:pt x="46384" y="326816"/>
                    <a:pt x="30328" y="320165"/>
                    <a:pt x="18489" y="308327"/>
                  </a:cubicBezTo>
                  <a:cubicBezTo>
                    <a:pt x="6651" y="296488"/>
                    <a:pt x="0" y="280432"/>
                    <a:pt x="0" y="263690"/>
                  </a:cubicBezTo>
                  <a:lnTo>
                    <a:pt x="0" y="63126"/>
                  </a:lnTo>
                  <a:cubicBezTo>
                    <a:pt x="0" y="46384"/>
                    <a:pt x="6651" y="30328"/>
                    <a:pt x="18489" y="18489"/>
                  </a:cubicBezTo>
                  <a:cubicBezTo>
                    <a:pt x="30328" y="6651"/>
                    <a:pt x="46384" y="0"/>
                    <a:pt x="6312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>
                  <a:alpha val="69804"/>
                </a:srgbClr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1635228" cy="3553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FFFFFF">
                      <a:alpha val="69804"/>
                    </a:srgbClr>
                  </a:solidFill>
                  <a:latin typeface="Canva Sans"/>
                  <a:ea typeface="Canva Sans"/>
                  <a:cs typeface="Canva Sans"/>
                  <a:sym typeface="Canva Sans"/>
                </a:rPr>
                <a:t>Responsible Data Usage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289612" y="3007115"/>
            <a:ext cx="4415117" cy="882403"/>
            <a:chOff x="0" y="0"/>
            <a:chExt cx="1635228" cy="32681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35228" cy="326816"/>
            </a:xfrm>
            <a:custGeom>
              <a:avLst/>
              <a:gdLst/>
              <a:ahLst/>
              <a:cxnLst/>
              <a:rect r="r" b="b" t="t" l="l"/>
              <a:pathLst>
                <a:path h="326816" w="1635228">
                  <a:moveTo>
                    <a:pt x="63126" y="0"/>
                  </a:moveTo>
                  <a:lnTo>
                    <a:pt x="1572102" y="0"/>
                  </a:lnTo>
                  <a:cubicBezTo>
                    <a:pt x="1588844" y="0"/>
                    <a:pt x="1604901" y="6651"/>
                    <a:pt x="1616739" y="18489"/>
                  </a:cubicBezTo>
                  <a:cubicBezTo>
                    <a:pt x="1628578" y="30328"/>
                    <a:pt x="1635228" y="46384"/>
                    <a:pt x="1635228" y="63126"/>
                  </a:cubicBezTo>
                  <a:lnTo>
                    <a:pt x="1635228" y="263690"/>
                  </a:lnTo>
                  <a:cubicBezTo>
                    <a:pt x="1635228" y="280432"/>
                    <a:pt x="1628578" y="296488"/>
                    <a:pt x="1616739" y="308327"/>
                  </a:cubicBezTo>
                  <a:cubicBezTo>
                    <a:pt x="1604901" y="320165"/>
                    <a:pt x="1588844" y="326816"/>
                    <a:pt x="1572102" y="326816"/>
                  </a:cubicBezTo>
                  <a:lnTo>
                    <a:pt x="63126" y="326816"/>
                  </a:lnTo>
                  <a:cubicBezTo>
                    <a:pt x="46384" y="326816"/>
                    <a:pt x="30328" y="320165"/>
                    <a:pt x="18489" y="308327"/>
                  </a:cubicBezTo>
                  <a:cubicBezTo>
                    <a:pt x="6651" y="296488"/>
                    <a:pt x="0" y="280432"/>
                    <a:pt x="0" y="263690"/>
                  </a:cubicBezTo>
                  <a:lnTo>
                    <a:pt x="0" y="63126"/>
                  </a:lnTo>
                  <a:cubicBezTo>
                    <a:pt x="0" y="46384"/>
                    <a:pt x="6651" y="30328"/>
                    <a:pt x="18489" y="18489"/>
                  </a:cubicBezTo>
                  <a:cubicBezTo>
                    <a:pt x="30328" y="6651"/>
                    <a:pt x="46384" y="0"/>
                    <a:pt x="6312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>
                  <a:alpha val="69804"/>
                </a:srgbClr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1635228" cy="3553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FFFFFF">
                      <a:alpha val="69804"/>
                    </a:srgbClr>
                  </a:solidFill>
                  <a:latin typeface="Canva Sans"/>
                  <a:ea typeface="Canva Sans"/>
                  <a:cs typeface="Canva Sans"/>
                  <a:sym typeface="Canva Sans"/>
                </a:rPr>
                <a:t>Continuous Learning vs. Data Sensitivity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89413" y="4107758"/>
            <a:ext cx="4415117" cy="882403"/>
            <a:chOff x="0" y="0"/>
            <a:chExt cx="1635228" cy="32681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35228" cy="326816"/>
            </a:xfrm>
            <a:custGeom>
              <a:avLst/>
              <a:gdLst/>
              <a:ahLst/>
              <a:cxnLst/>
              <a:rect r="r" b="b" t="t" l="l"/>
              <a:pathLst>
                <a:path h="326816" w="1635228">
                  <a:moveTo>
                    <a:pt x="63126" y="0"/>
                  </a:moveTo>
                  <a:lnTo>
                    <a:pt x="1572102" y="0"/>
                  </a:lnTo>
                  <a:cubicBezTo>
                    <a:pt x="1588844" y="0"/>
                    <a:pt x="1604901" y="6651"/>
                    <a:pt x="1616739" y="18489"/>
                  </a:cubicBezTo>
                  <a:cubicBezTo>
                    <a:pt x="1628578" y="30328"/>
                    <a:pt x="1635228" y="46384"/>
                    <a:pt x="1635228" y="63126"/>
                  </a:cubicBezTo>
                  <a:lnTo>
                    <a:pt x="1635228" y="263690"/>
                  </a:lnTo>
                  <a:cubicBezTo>
                    <a:pt x="1635228" y="280432"/>
                    <a:pt x="1628578" y="296488"/>
                    <a:pt x="1616739" y="308327"/>
                  </a:cubicBezTo>
                  <a:cubicBezTo>
                    <a:pt x="1604901" y="320165"/>
                    <a:pt x="1588844" y="326816"/>
                    <a:pt x="1572102" y="326816"/>
                  </a:cubicBezTo>
                  <a:lnTo>
                    <a:pt x="63126" y="326816"/>
                  </a:lnTo>
                  <a:cubicBezTo>
                    <a:pt x="46384" y="326816"/>
                    <a:pt x="30328" y="320165"/>
                    <a:pt x="18489" y="308327"/>
                  </a:cubicBezTo>
                  <a:cubicBezTo>
                    <a:pt x="6651" y="296488"/>
                    <a:pt x="0" y="280432"/>
                    <a:pt x="0" y="263690"/>
                  </a:cubicBezTo>
                  <a:lnTo>
                    <a:pt x="0" y="63126"/>
                  </a:lnTo>
                  <a:cubicBezTo>
                    <a:pt x="0" y="46384"/>
                    <a:pt x="6651" y="30328"/>
                    <a:pt x="18489" y="18489"/>
                  </a:cubicBezTo>
                  <a:cubicBezTo>
                    <a:pt x="30328" y="6651"/>
                    <a:pt x="46384" y="0"/>
                    <a:pt x="6312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>
                  <a:alpha val="69804"/>
                </a:srgbClr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1635228" cy="3553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FFFFFF">
                      <a:alpha val="69804"/>
                    </a:srgbClr>
                  </a:solidFill>
                  <a:latin typeface="Canva Sans"/>
                  <a:ea typeface="Canva Sans"/>
                  <a:cs typeface="Canva Sans"/>
                  <a:sym typeface="Canva Sans"/>
                </a:rPr>
                <a:t>Data Security Measures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669242" y="5133037"/>
            <a:ext cx="4415117" cy="882403"/>
            <a:chOff x="0" y="0"/>
            <a:chExt cx="1635228" cy="32681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635228" cy="326816"/>
            </a:xfrm>
            <a:custGeom>
              <a:avLst/>
              <a:gdLst/>
              <a:ahLst/>
              <a:cxnLst/>
              <a:rect r="r" b="b" t="t" l="l"/>
              <a:pathLst>
                <a:path h="326816" w="1635228">
                  <a:moveTo>
                    <a:pt x="63126" y="0"/>
                  </a:moveTo>
                  <a:lnTo>
                    <a:pt x="1572102" y="0"/>
                  </a:lnTo>
                  <a:cubicBezTo>
                    <a:pt x="1588844" y="0"/>
                    <a:pt x="1604901" y="6651"/>
                    <a:pt x="1616739" y="18489"/>
                  </a:cubicBezTo>
                  <a:cubicBezTo>
                    <a:pt x="1628578" y="30328"/>
                    <a:pt x="1635228" y="46384"/>
                    <a:pt x="1635228" y="63126"/>
                  </a:cubicBezTo>
                  <a:lnTo>
                    <a:pt x="1635228" y="263690"/>
                  </a:lnTo>
                  <a:cubicBezTo>
                    <a:pt x="1635228" y="280432"/>
                    <a:pt x="1628578" y="296488"/>
                    <a:pt x="1616739" y="308327"/>
                  </a:cubicBezTo>
                  <a:cubicBezTo>
                    <a:pt x="1604901" y="320165"/>
                    <a:pt x="1588844" y="326816"/>
                    <a:pt x="1572102" y="326816"/>
                  </a:cubicBezTo>
                  <a:lnTo>
                    <a:pt x="63126" y="326816"/>
                  </a:lnTo>
                  <a:cubicBezTo>
                    <a:pt x="46384" y="326816"/>
                    <a:pt x="30328" y="320165"/>
                    <a:pt x="18489" y="308327"/>
                  </a:cubicBezTo>
                  <a:cubicBezTo>
                    <a:pt x="6651" y="296488"/>
                    <a:pt x="0" y="280432"/>
                    <a:pt x="0" y="263690"/>
                  </a:cubicBezTo>
                  <a:lnTo>
                    <a:pt x="0" y="63126"/>
                  </a:lnTo>
                  <a:cubicBezTo>
                    <a:pt x="0" y="46384"/>
                    <a:pt x="6651" y="30328"/>
                    <a:pt x="18489" y="18489"/>
                  </a:cubicBezTo>
                  <a:cubicBezTo>
                    <a:pt x="30328" y="6651"/>
                    <a:pt x="46384" y="0"/>
                    <a:pt x="6312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>
                  <a:alpha val="69804"/>
                </a:srgbClr>
              </a:solidFill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1635228" cy="3553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FFFFFF">
                      <a:alpha val="69804"/>
                    </a:srgbClr>
                  </a:solidFill>
                  <a:latin typeface="Canva Sans"/>
                  <a:ea typeface="Canva Sans"/>
                  <a:cs typeface="Canva Sans"/>
                  <a:sym typeface="Canva Sans"/>
                </a:rPr>
                <a:t>Compliance with Privacy Regulations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658310" y="6158315"/>
            <a:ext cx="4415117" cy="882403"/>
            <a:chOff x="0" y="0"/>
            <a:chExt cx="1635228" cy="32681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635228" cy="326816"/>
            </a:xfrm>
            <a:custGeom>
              <a:avLst/>
              <a:gdLst/>
              <a:ahLst/>
              <a:cxnLst/>
              <a:rect r="r" b="b" t="t" l="l"/>
              <a:pathLst>
                <a:path h="326816" w="1635228">
                  <a:moveTo>
                    <a:pt x="63126" y="0"/>
                  </a:moveTo>
                  <a:lnTo>
                    <a:pt x="1572102" y="0"/>
                  </a:lnTo>
                  <a:cubicBezTo>
                    <a:pt x="1588844" y="0"/>
                    <a:pt x="1604901" y="6651"/>
                    <a:pt x="1616739" y="18489"/>
                  </a:cubicBezTo>
                  <a:cubicBezTo>
                    <a:pt x="1628578" y="30328"/>
                    <a:pt x="1635228" y="46384"/>
                    <a:pt x="1635228" y="63126"/>
                  </a:cubicBezTo>
                  <a:lnTo>
                    <a:pt x="1635228" y="263690"/>
                  </a:lnTo>
                  <a:cubicBezTo>
                    <a:pt x="1635228" y="280432"/>
                    <a:pt x="1628578" y="296488"/>
                    <a:pt x="1616739" y="308327"/>
                  </a:cubicBezTo>
                  <a:cubicBezTo>
                    <a:pt x="1604901" y="320165"/>
                    <a:pt x="1588844" y="326816"/>
                    <a:pt x="1572102" y="326816"/>
                  </a:cubicBezTo>
                  <a:lnTo>
                    <a:pt x="63126" y="326816"/>
                  </a:lnTo>
                  <a:cubicBezTo>
                    <a:pt x="46384" y="326816"/>
                    <a:pt x="30328" y="320165"/>
                    <a:pt x="18489" y="308327"/>
                  </a:cubicBezTo>
                  <a:cubicBezTo>
                    <a:pt x="6651" y="296488"/>
                    <a:pt x="0" y="280432"/>
                    <a:pt x="0" y="263690"/>
                  </a:cubicBezTo>
                  <a:lnTo>
                    <a:pt x="0" y="63126"/>
                  </a:lnTo>
                  <a:cubicBezTo>
                    <a:pt x="0" y="46384"/>
                    <a:pt x="6651" y="30328"/>
                    <a:pt x="18489" y="18489"/>
                  </a:cubicBezTo>
                  <a:cubicBezTo>
                    <a:pt x="30328" y="6651"/>
                    <a:pt x="46384" y="0"/>
                    <a:pt x="6312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>
                  <a:alpha val="69804"/>
                </a:srgbClr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1635228" cy="3553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FFFFFF">
                      <a:alpha val="69804"/>
                    </a:srgbClr>
                  </a:solidFill>
                  <a:latin typeface="Canva Sans"/>
                  <a:ea typeface="Canva Sans"/>
                  <a:cs typeface="Canva Sans"/>
                  <a:sym typeface="Canva Sans"/>
                </a:rPr>
                <a:t>Building User Trust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C43AD">
                <a:alpha val="100000"/>
              </a:srgbClr>
            </a:gs>
            <a:gs pos="100000">
              <a:srgbClr val="8B2463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9251" y="2486175"/>
            <a:ext cx="2781413" cy="3892563"/>
          </a:xfrm>
          <a:custGeom>
            <a:avLst/>
            <a:gdLst/>
            <a:ahLst/>
            <a:cxnLst/>
            <a:rect r="r" b="b" t="t" l="l"/>
            <a:pathLst>
              <a:path h="3892563" w="2781413">
                <a:moveTo>
                  <a:pt x="0" y="0"/>
                </a:moveTo>
                <a:lnTo>
                  <a:pt x="2781413" y="0"/>
                </a:lnTo>
                <a:lnTo>
                  <a:pt x="2781413" y="3892563"/>
                </a:lnTo>
                <a:lnTo>
                  <a:pt x="0" y="38925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66046" y="721995"/>
            <a:ext cx="6421508" cy="1209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Introduction - Project Goal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544408" y="2486175"/>
            <a:ext cx="2717539" cy="3803172"/>
          </a:xfrm>
          <a:custGeom>
            <a:avLst/>
            <a:gdLst/>
            <a:ahLst/>
            <a:cxnLst/>
            <a:rect r="r" b="b" t="t" l="l"/>
            <a:pathLst>
              <a:path h="3803172" w="2717539">
                <a:moveTo>
                  <a:pt x="0" y="0"/>
                </a:moveTo>
                <a:lnTo>
                  <a:pt x="2717539" y="0"/>
                </a:lnTo>
                <a:lnTo>
                  <a:pt x="2717539" y="3803172"/>
                </a:lnTo>
                <a:lnTo>
                  <a:pt x="0" y="38031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28784" y="2486175"/>
            <a:ext cx="2717539" cy="3803172"/>
          </a:xfrm>
          <a:custGeom>
            <a:avLst/>
            <a:gdLst/>
            <a:ahLst/>
            <a:cxnLst/>
            <a:rect r="r" b="b" t="t" l="l"/>
            <a:pathLst>
              <a:path h="3803172" w="2717539">
                <a:moveTo>
                  <a:pt x="0" y="0"/>
                </a:moveTo>
                <a:lnTo>
                  <a:pt x="2717539" y="0"/>
                </a:lnTo>
                <a:lnTo>
                  <a:pt x="2717539" y="3803172"/>
                </a:lnTo>
                <a:lnTo>
                  <a:pt x="0" y="38031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06876" y="3195960"/>
            <a:ext cx="2346163" cy="2492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9"/>
              </a:lnSpc>
            </a:pPr>
            <a:r>
              <a:rPr lang="en-US" sz="1999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Develop a scalable, secure database system that supports Alexa’s core features and seamless operation.</a:t>
            </a:r>
          </a:p>
          <a:p>
            <a:pPr algn="ctr">
              <a:lnSpc>
                <a:spcPts val="21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763020" y="3141573"/>
            <a:ext cx="2280315" cy="2501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Ensure data security and integrity while capturing and analyzing key data points like user commands and device usage.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13754" y="3012986"/>
            <a:ext cx="2147599" cy="276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99"/>
              </a:lnSpc>
            </a:pPr>
            <a:r>
              <a:rPr lang="en-US" sz="1999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Design a database schema to reduce redundancy, improve query efficiency, and support the integration of new capabilities.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7908485" y="-858968"/>
            <a:ext cx="2392772" cy="2279116"/>
          </a:xfrm>
          <a:custGeom>
            <a:avLst/>
            <a:gdLst/>
            <a:ahLst/>
            <a:cxnLst/>
            <a:rect r="r" b="b" t="t" l="l"/>
            <a:pathLst>
              <a:path h="2279116" w="2392772">
                <a:moveTo>
                  <a:pt x="0" y="0"/>
                </a:moveTo>
                <a:lnTo>
                  <a:pt x="2392773" y="0"/>
                </a:lnTo>
                <a:lnTo>
                  <a:pt x="2392773" y="2279116"/>
                </a:lnTo>
                <a:lnTo>
                  <a:pt x="0" y="22791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34265" y="323351"/>
            <a:ext cx="1151492" cy="1096797"/>
          </a:xfrm>
          <a:custGeom>
            <a:avLst/>
            <a:gdLst/>
            <a:ahLst/>
            <a:cxnLst/>
            <a:rect r="r" b="b" t="t" l="l"/>
            <a:pathLst>
              <a:path h="1096797" w="1151492">
                <a:moveTo>
                  <a:pt x="0" y="0"/>
                </a:moveTo>
                <a:lnTo>
                  <a:pt x="1151493" y="0"/>
                </a:lnTo>
                <a:lnTo>
                  <a:pt x="1151493" y="1096797"/>
                </a:lnTo>
                <a:lnTo>
                  <a:pt x="0" y="10967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C43AD">
                <a:alpha val="100000"/>
              </a:srgbClr>
            </a:gs>
            <a:gs pos="100000">
              <a:srgbClr val="8B2463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514377" y="-858968"/>
            <a:ext cx="3786881" cy="3607004"/>
          </a:xfrm>
          <a:custGeom>
            <a:avLst/>
            <a:gdLst/>
            <a:ahLst/>
            <a:cxnLst/>
            <a:rect r="r" b="b" t="t" l="l"/>
            <a:pathLst>
              <a:path h="3607004" w="3786881">
                <a:moveTo>
                  <a:pt x="0" y="0"/>
                </a:moveTo>
                <a:lnTo>
                  <a:pt x="3786881" y="0"/>
                </a:lnTo>
                <a:lnTo>
                  <a:pt x="3786881" y="3607004"/>
                </a:lnTo>
                <a:lnTo>
                  <a:pt x="0" y="36070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422385">
            <a:off x="-628520" y="3387036"/>
            <a:ext cx="1557042" cy="1483083"/>
          </a:xfrm>
          <a:custGeom>
            <a:avLst/>
            <a:gdLst/>
            <a:ahLst/>
            <a:cxnLst/>
            <a:rect r="r" b="b" t="t" l="l"/>
            <a:pathLst>
              <a:path h="1483083" w="1557042">
                <a:moveTo>
                  <a:pt x="0" y="0"/>
                </a:moveTo>
                <a:lnTo>
                  <a:pt x="1557042" y="0"/>
                </a:lnTo>
                <a:lnTo>
                  <a:pt x="1557042" y="1483083"/>
                </a:lnTo>
                <a:lnTo>
                  <a:pt x="0" y="14830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0976" y="1644451"/>
            <a:ext cx="9451649" cy="4548606"/>
          </a:xfrm>
          <a:custGeom>
            <a:avLst/>
            <a:gdLst/>
            <a:ahLst/>
            <a:cxnLst/>
            <a:rect r="r" b="b" t="t" l="l"/>
            <a:pathLst>
              <a:path h="4548606" w="9451649">
                <a:moveTo>
                  <a:pt x="0" y="0"/>
                </a:moveTo>
                <a:lnTo>
                  <a:pt x="9451648" y="0"/>
                </a:lnTo>
                <a:lnTo>
                  <a:pt x="9451648" y="4548606"/>
                </a:lnTo>
                <a:lnTo>
                  <a:pt x="0" y="45486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sq">
            <a:noFill/>
            <a:prstDash val="lgDash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50976" y="634972"/>
            <a:ext cx="474076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er diagram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C43AD">
                <a:alpha val="100000"/>
              </a:srgbClr>
            </a:gs>
            <a:gs pos="100000">
              <a:srgbClr val="8B2463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67873" y="346628"/>
            <a:ext cx="7654207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sz="390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Triggers Sequences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282354" y="3457881"/>
            <a:ext cx="4329340" cy="4123696"/>
          </a:xfrm>
          <a:custGeom>
            <a:avLst/>
            <a:gdLst/>
            <a:ahLst/>
            <a:cxnLst/>
            <a:rect r="r" b="b" t="t" l="l"/>
            <a:pathLst>
              <a:path h="4123696" w="4329340">
                <a:moveTo>
                  <a:pt x="0" y="0"/>
                </a:moveTo>
                <a:lnTo>
                  <a:pt x="4329340" y="0"/>
                </a:lnTo>
                <a:lnTo>
                  <a:pt x="4329340" y="4123697"/>
                </a:lnTo>
                <a:lnTo>
                  <a:pt x="0" y="41236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40605" y="346628"/>
            <a:ext cx="1881210" cy="1791852"/>
          </a:xfrm>
          <a:custGeom>
            <a:avLst/>
            <a:gdLst/>
            <a:ahLst/>
            <a:cxnLst/>
            <a:rect r="r" b="b" t="t" l="l"/>
            <a:pathLst>
              <a:path h="1791852" w="1881210">
                <a:moveTo>
                  <a:pt x="0" y="0"/>
                </a:moveTo>
                <a:lnTo>
                  <a:pt x="1881210" y="0"/>
                </a:lnTo>
                <a:lnTo>
                  <a:pt x="1881210" y="1791853"/>
                </a:lnTo>
                <a:lnTo>
                  <a:pt x="0" y="17918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41103" y="1175880"/>
            <a:ext cx="1853541" cy="580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TRIGGER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1103" y="2471836"/>
            <a:ext cx="8852600" cy="4455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  <a:spcBef>
                <a:spcPct val="0"/>
              </a:spcBef>
            </a:pPr>
            <a:r>
              <a:rPr lang="en-US" sz="192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OR REPLACE FUNCTION log_user_update()</a:t>
            </a:r>
          </a:p>
          <a:p>
            <a:pPr algn="ctr">
              <a:lnSpc>
                <a:spcPts val="2700"/>
              </a:lnSpc>
              <a:spcBef>
                <a:spcPct val="0"/>
              </a:spcBef>
            </a:pPr>
            <a:r>
              <a:rPr lang="en-US" sz="192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RETURNS TRIGGER AS $$</a:t>
            </a:r>
          </a:p>
          <a:p>
            <a:pPr algn="ctr">
              <a:lnSpc>
                <a:spcPts val="2700"/>
              </a:lnSpc>
              <a:spcBef>
                <a:spcPct val="0"/>
              </a:spcBef>
            </a:pPr>
            <a:r>
              <a:rPr lang="en-US" sz="192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BEGIN</a:t>
            </a:r>
          </a:p>
          <a:p>
            <a:pPr algn="ctr">
              <a:lnSpc>
                <a:spcPts val="2700"/>
              </a:lnSpc>
              <a:spcBef>
                <a:spcPct val="0"/>
              </a:spcBef>
            </a:pPr>
            <a:r>
              <a:rPr lang="en-US" sz="192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INSERT INTO user_update_log (UserID, UpdateTime, OldValue, NewValue)</a:t>
            </a:r>
          </a:p>
          <a:p>
            <a:pPr algn="ctr">
              <a:lnSpc>
                <a:spcPts val="2700"/>
              </a:lnSpc>
              <a:spcBef>
                <a:spcPct val="0"/>
              </a:spcBef>
            </a:pPr>
            <a:r>
              <a:rPr lang="en-US" sz="192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VALUES (OLD.UserID, CURRENT_TIMESTAMP, OLD.Name, NEW.Name);</a:t>
            </a:r>
          </a:p>
          <a:p>
            <a:pPr algn="ctr">
              <a:lnSpc>
                <a:spcPts val="2700"/>
              </a:lnSpc>
              <a:spcBef>
                <a:spcPct val="0"/>
              </a:spcBef>
            </a:pPr>
            <a:r>
              <a:rPr lang="en-US" sz="192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   RETURN NEW;</a:t>
            </a:r>
          </a:p>
          <a:p>
            <a:pPr algn="ctr">
              <a:lnSpc>
                <a:spcPts val="2700"/>
              </a:lnSpc>
              <a:spcBef>
                <a:spcPct val="0"/>
              </a:spcBef>
            </a:pPr>
            <a:r>
              <a:rPr lang="en-US" sz="192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END;</a:t>
            </a:r>
          </a:p>
          <a:p>
            <a:pPr algn="ctr">
              <a:lnSpc>
                <a:spcPts val="2700"/>
              </a:lnSpc>
              <a:spcBef>
                <a:spcPct val="0"/>
              </a:spcBef>
            </a:pPr>
            <a:r>
              <a:rPr lang="en-US" sz="192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$$ LANGUAGE plpgsql;</a:t>
            </a:r>
          </a:p>
          <a:p>
            <a:pPr algn="ctr">
              <a:lnSpc>
                <a:spcPts val="2700"/>
              </a:lnSpc>
              <a:spcBef>
                <a:spcPct val="0"/>
              </a:spcBef>
            </a:pPr>
          </a:p>
          <a:p>
            <a:pPr algn="ctr">
              <a:lnSpc>
                <a:spcPts val="2700"/>
              </a:lnSpc>
              <a:spcBef>
                <a:spcPct val="0"/>
              </a:spcBef>
            </a:pPr>
            <a:r>
              <a:rPr lang="en-US" sz="192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TRIGGER user_update_trigger</a:t>
            </a:r>
          </a:p>
          <a:p>
            <a:pPr algn="ctr">
              <a:lnSpc>
                <a:spcPts val="2700"/>
              </a:lnSpc>
              <a:spcBef>
                <a:spcPct val="0"/>
              </a:spcBef>
            </a:pPr>
            <a:r>
              <a:rPr lang="en-US" sz="192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AFTER UPDATE ON amazon_alexa.User</a:t>
            </a:r>
          </a:p>
          <a:p>
            <a:pPr algn="ctr">
              <a:lnSpc>
                <a:spcPts val="2700"/>
              </a:lnSpc>
              <a:spcBef>
                <a:spcPct val="0"/>
              </a:spcBef>
            </a:pPr>
            <a:r>
              <a:rPr lang="en-US" sz="192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FOR EACH ROW</a:t>
            </a:r>
          </a:p>
          <a:p>
            <a:pPr algn="ctr">
              <a:lnSpc>
                <a:spcPts val="2700"/>
              </a:lnSpc>
              <a:spcBef>
                <a:spcPct val="0"/>
              </a:spcBef>
            </a:pPr>
            <a:r>
              <a:rPr lang="en-US" sz="192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EXECUTE FUNCTION log_user_update();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38142" y="1967051"/>
            <a:ext cx="3564005" cy="342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60"/>
              </a:lnSpc>
              <a:spcBef>
                <a:spcPct val="0"/>
              </a:spcBef>
            </a:pPr>
            <a:r>
              <a:rPr lang="en-US" sz="2300" i="true" u="sng">
                <a:solidFill>
                  <a:srgbClr val="FFFFFF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Log User Updates Trigger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2C43AD">
                <a:alpha val="100000"/>
              </a:srgbClr>
            </a:gs>
            <a:gs pos="100000">
              <a:srgbClr val="8B2463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49188" y="664845"/>
            <a:ext cx="2362684" cy="580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SEQUENCE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22517" y="1512133"/>
            <a:ext cx="200075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i="true" u="sng">
                <a:solidFill>
                  <a:srgbClr val="FFFFFF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UserID Sequence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2604513"/>
            <a:ext cx="9753600" cy="552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91"/>
              </a:lnSpc>
              <a:spcBef>
                <a:spcPct val="0"/>
              </a:spcBef>
            </a:pPr>
            <a:r>
              <a:rPr lang="en-US" sz="163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SEQUENCE user_id_seq START 1 INCREMENT 1; </a:t>
            </a:r>
          </a:p>
          <a:p>
            <a:pPr algn="ctr">
              <a:lnSpc>
                <a:spcPts val="2291"/>
              </a:lnSpc>
              <a:spcBef>
                <a:spcPct val="0"/>
              </a:spcBef>
            </a:pPr>
            <a:r>
              <a:rPr lang="en-US" sz="163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ALTER TABLE amazon_alexa.User ALTER COLUMN UserID SET DEFAULT NEXTVAL('user_id_seq');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84772" y="4169652"/>
            <a:ext cx="1938499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 i="true" u="sng">
                <a:solidFill>
                  <a:srgbClr val="FFFFFF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SkillID Sequence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5515376"/>
            <a:ext cx="9753600" cy="533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51"/>
              </a:lnSpc>
              <a:spcBef>
                <a:spcPct val="0"/>
              </a:spcBef>
            </a:pPr>
            <a:r>
              <a:rPr lang="en-US" sz="153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CREATE SEQUENCE skill_id_seq START 1 INCREMENT 1;</a:t>
            </a:r>
          </a:p>
          <a:p>
            <a:pPr algn="ctr">
              <a:lnSpc>
                <a:spcPts val="2151"/>
              </a:lnSpc>
              <a:spcBef>
                <a:spcPct val="0"/>
              </a:spcBef>
            </a:pPr>
            <a:r>
              <a:rPr lang="en-US" sz="1536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ALTER TABLE amazon_alexa.Skill ALTER COLUMN SkillID SET DEFAULT NEXTVAL('skill_id_seq');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7809" y="2022589"/>
            <a:ext cx="9715791" cy="305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77"/>
              </a:lnSpc>
              <a:spcBef>
                <a:spcPct val="0"/>
              </a:spcBef>
            </a:pPr>
            <a:r>
              <a:rPr lang="en-US" sz="184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Purpose: Automatically generates unique identifiers for the UserID in the User table.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7809" y="4816903"/>
            <a:ext cx="9753600" cy="314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5"/>
              </a:lnSpc>
              <a:spcBef>
                <a:spcPct val="0"/>
              </a:spcBef>
            </a:pPr>
            <a:r>
              <a:rPr lang="en-US" sz="186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Purpose: Automatically generates unique identifiers for the SkillID in the Skill table.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C43AD">
                <a:alpha val="100000"/>
              </a:srgbClr>
            </a:gs>
            <a:gs pos="100000">
              <a:srgbClr val="8B2463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72027" y="3280816"/>
            <a:ext cx="3528801" cy="3361183"/>
          </a:xfrm>
          <a:custGeom>
            <a:avLst/>
            <a:gdLst/>
            <a:ahLst/>
            <a:cxnLst/>
            <a:rect r="r" b="b" t="t" l="l"/>
            <a:pathLst>
              <a:path h="3361183" w="3528801">
                <a:moveTo>
                  <a:pt x="0" y="0"/>
                </a:moveTo>
                <a:lnTo>
                  <a:pt x="3528801" y="0"/>
                </a:lnTo>
                <a:lnTo>
                  <a:pt x="3528801" y="3361183"/>
                </a:lnTo>
                <a:lnTo>
                  <a:pt x="0" y="33611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71400" y="1102116"/>
            <a:ext cx="1764401" cy="1680592"/>
          </a:xfrm>
          <a:custGeom>
            <a:avLst/>
            <a:gdLst/>
            <a:ahLst/>
            <a:cxnLst/>
            <a:rect r="r" b="b" t="t" l="l"/>
            <a:pathLst>
              <a:path h="1680592" w="1764401">
                <a:moveTo>
                  <a:pt x="0" y="0"/>
                </a:moveTo>
                <a:lnTo>
                  <a:pt x="1764400" y="0"/>
                </a:lnTo>
                <a:lnTo>
                  <a:pt x="1764400" y="1680592"/>
                </a:lnTo>
                <a:lnTo>
                  <a:pt x="0" y="1680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1716909"/>
            <a:ext cx="9753600" cy="433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QUERY: THE COMPANY WANTS TO FIND OUT WHICH DEVICE MODELS ARE THE MOST POPULAR IN EACH CITY. THIS WILL HELP THEM TAILOR MARKETING AND INVENTORY STRATEGIES BY LOCATION.</a:t>
            </a:r>
          </a:p>
          <a:p>
            <a:pPr algn="ctr">
              <a:lnSpc>
                <a:spcPts val="2659"/>
              </a:lnSpc>
            </a:pPr>
          </a:p>
          <a:p>
            <a:pPr algn="ctr">
              <a:lnSpc>
                <a:spcPts val="2659"/>
              </a:lnSpc>
            </a:pPr>
          </a:p>
          <a:p>
            <a:pPr algn="ctr">
              <a:lnSpc>
                <a:spcPts val="2659"/>
              </a:lnSpc>
            </a:pPr>
          </a:p>
          <a:p>
            <a:pPr algn="ctr">
              <a:lnSpc>
                <a:spcPts val="2659"/>
              </a:lnSpc>
            </a:pPr>
          </a:p>
          <a:p>
            <a:pPr algn="ctr">
              <a:lnSpc>
                <a:spcPts val="2659"/>
              </a:lnSpc>
            </a:pPr>
          </a:p>
          <a:p>
            <a:pPr algn="ctr">
              <a:lnSpc>
                <a:spcPts val="2659"/>
              </a:lnSpc>
            </a:pPr>
          </a:p>
          <a:p>
            <a:pPr algn="ctr">
              <a:lnSpc>
                <a:spcPts val="2659"/>
              </a:lnSpc>
            </a:pPr>
          </a:p>
          <a:p>
            <a:pPr algn="ctr">
              <a:lnSpc>
                <a:spcPts val="2659"/>
              </a:lnSpc>
            </a:pPr>
          </a:p>
          <a:p>
            <a:pPr algn="ctr">
              <a:lnSpc>
                <a:spcPts val="2659"/>
              </a:lnSpc>
            </a:pP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328440" y="3465063"/>
            <a:ext cx="5096720" cy="2475131"/>
          </a:xfrm>
          <a:custGeom>
            <a:avLst/>
            <a:gdLst/>
            <a:ahLst/>
            <a:cxnLst/>
            <a:rect r="r" b="b" t="t" l="l"/>
            <a:pathLst>
              <a:path h="2475131" w="5096720">
                <a:moveTo>
                  <a:pt x="0" y="0"/>
                </a:moveTo>
                <a:lnTo>
                  <a:pt x="5096720" y="0"/>
                </a:lnTo>
                <a:lnTo>
                  <a:pt x="5096720" y="2475131"/>
                </a:lnTo>
                <a:lnTo>
                  <a:pt x="0" y="24751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60132" y="421958"/>
            <a:ext cx="7433337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Advanced Queries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C43AD">
                <a:alpha val="100000"/>
              </a:srgbClr>
            </a:gs>
            <a:gs pos="100000">
              <a:srgbClr val="8B2463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91616" y="2004733"/>
            <a:ext cx="5370368" cy="3305734"/>
          </a:xfrm>
          <a:custGeom>
            <a:avLst/>
            <a:gdLst/>
            <a:ahLst/>
            <a:cxnLst/>
            <a:rect r="r" b="b" t="t" l="l"/>
            <a:pathLst>
              <a:path h="3305734" w="5370368">
                <a:moveTo>
                  <a:pt x="0" y="0"/>
                </a:moveTo>
                <a:lnTo>
                  <a:pt x="5370368" y="0"/>
                </a:lnTo>
                <a:lnTo>
                  <a:pt x="5370368" y="3305734"/>
                </a:lnTo>
                <a:lnTo>
                  <a:pt x="0" y="33057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71184" y="160010"/>
            <a:ext cx="3144864" cy="1028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DBDBD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C43AD">
                <a:alpha val="100000"/>
              </a:srgbClr>
            </a:gs>
            <a:gs pos="100000">
              <a:srgbClr val="8B2463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42245" y="2903073"/>
            <a:ext cx="5269110" cy="1509053"/>
          </a:xfrm>
          <a:custGeom>
            <a:avLst/>
            <a:gdLst/>
            <a:ahLst/>
            <a:cxnLst/>
            <a:rect r="r" b="b" t="t" l="l"/>
            <a:pathLst>
              <a:path h="1509053" w="5269110">
                <a:moveTo>
                  <a:pt x="0" y="0"/>
                </a:moveTo>
                <a:lnTo>
                  <a:pt x="5269110" y="0"/>
                </a:lnTo>
                <a:lnTo>
                  <a:pt x="5269110" y="1509054"/>
                </a:lnTo>
                <a:lnTo>
                  <a:pt x="0" y="15090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48937" y="334646"/>
            <a:ext cx="6928693" cy="698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ADVANCED QUERIES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43571" y="1358268"/>
            <a:ext cx="9797171" cy="532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2"/>
              </a:lnSpc>
              <a:spcBef>
                <a:spcPct val="0"/>
              </a:spcBef>
            </a:pPr>
            <a:r>
              <a:rPr lang="en-US" sz="1530">
                <a:solidFill>
                  <a:srgbClr val="FFFFFF"/>
                </a:solidFill>
                <a:latin typeface="Anonymous Pro"/>
                <a:ea typeface="Anonymous Pro"/>
                <a:cs typeface="Anonymous Pro"/>
                <a:sym typeface="Anonymous Pro"/>
              </a:rPr>
              <a:t>Query: List all users who have used a specific voice command ("Send message")</a:t>
            </a:r>
          </a:p>
          <a:p>
            <a:pPr algn="ctr">
              <a:lnSpc>
                <a:spcPts val="214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C43AD">
                <a:alpha val="100000"/>
              </a:srgbClr>
            </a:gs>
            <a:gs pos="100000">
              <a:srgbClr val="8B2463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63557" y="2680078"/>
            <a:ext cx="5226487" cy="1955045"/>
          </a:xfrm>
          <a:custGeom>
            <a:avLst/>
            <a:gdLst/>
            <a:ahLst/>
            <a:cxnLst/>
            <a:rect r="r" b="b" t="t" l="l"/>
            <a:pathLst>
              <a:path h="1955045" w="5226487">
                <a:moveTo>
                  <a:pt x="0" y="0"/>
                </a:moveTo>
                <a:lnTo>
                  <a:pt x="5226486" y="0"/>
                </a:lnTo>
                <a:lnTo>
                  <a:pt x="5226486" y="1955044"/>
                </a:lnTo>
                <a:lnTo>
                  <a:pt x="0" y="19550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04368" y="160010"/>
            <a:ext cx="3144864" cy="1028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DBDBD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DAGYGvpjMWU</dc:identifier>
  <dcterms:modified xsi:type="dcterms:W3CDTF">2011-08-01T06:04:30Z</dcterms:modified>
  <cp:revision>1</cp:revision>
  <dc:title>Group 9: Amazon's Alexa</dc:title>
</cp:coreProperties>
</file>