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0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069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1654" y="1456134"/>
            <a:ext cx="4930973" cy="5317331"/>
          </a:xfrm>
          <a:prstGeom prst="rect">
            <a:avLst/>
          </a:prstGeom>
        </p:spPr>
      </p:pic>
      <p:sp>
        <p:nvSpPr>
          <p:cNvPr id="6" name="Text 1"/>
          <p:cNvSpPr/>
          <p:nvPr/>
        </p:nvSpPr>
        <p:spPr>
          <a:xfrm>
            <a:off x="833199" y="2138839"/>
            <a:ext cx="7477601" cy="958215"/>
          </a:xfrm>
          <a:prstGeom prst="rect">
            <a:avLst/>
          </a:prstGeom>
          <a:noFill/>
          <a:ln/>
        </p:spPr>
        <p:txBody>
          <a:bodyPr wrap="none" rtlCol="0" anchor="t"/>
          <a:lstStyle/>
          <a:p>
            <a:pPr marL="0" indent="0">
              <a:lnSpc>
                <a:spcPts val="7545"/>
              </a:lnSpc>
              <a:buNone/>
            </a:pPr>
            <a:r>
              <a:rPr lang="en-US" sz="6036" dirty="0">
                <a:solidFill>
                  <a:srgbClr val="312F2B"/>
                </a:solidFill>
                <a:latin typeface="Gelasio" pitchFamily="34" charset="0"/>
                <a:ea typeface="Gelasio" pitchFamily="34" charset="-122"/>
                <a:cs typeface="Gelasio" pitchFamily="34" charset="-120"/>
              </a:rPr>
              <a:t>What is a Keylogger?</a:t>
            </a:r>
            <a:endParaRPr lang="en-US" sz="6036" dirty="0"/>
          </a:p>
        </p:txBody>
      </p:sp>
      <p:sp>
        <p:nvSpPr>
          <p:cNvPr id="7" name="Text 2"/>
          <p:cNvSpPr/>
          <p:nvPr/>
        </p:nvSpPr>
        <p:spPr>
          <a:xfrm>
            <a:off x="833199" y="3430310"/>
            <a:ext cx="7477601" cy="1666280"/>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A keylogger is a software application that records the user's keystrokes, including passwords, credit card numbers, and other sensitive information. Keyloggers are often used by cybercriminals to steal personal data, but they can also be employed for legitimate purposes, such as monitoring employee computer usage or troubleshooting technical issues.</a:t>
            </a:r>
            <a:endParaRPr lang="en-US" sz="1750" dirty="0"/>
          </a:p>
        </p:txBody>
      </p:sp>
      <p:sp>
        <p:nvSpPr>
          <p:cNvPr id="8" name="Shape 3"/>
          <p:cNvSpPr/>
          <p:nvPr/>
        </p:nvSpPr>
        <p:spPr>
          <a:xfrm>
            <a:off x="4394240" y="5346502"/>
            <a:ext cx="355402" cy="355402"/>
          </a:xfrm>
          <a:prstGeom prst="roundRect">
            <a:avLst>
              <a:gd name="adj" fmla="val 25726039"/>
            </a:avLst>
          </a:prstGeom>
          <a:noFill/>
          <a:ln w="7620">
            <a:solidFill>
              <a:srgbClr val="FFFFFF"/>
            </a:solidFill>
            <a:prstDash val="solid"/>
          </a:ln>
        </p:spPr>
      </p:sp>
      <p:pic>
        <p:nvPicPr>
          <p:cNvPr id="9" name="Image 3" descr="preencoded.png"/>
          <p:cNvPicPr>
            <a:picLocks noChangeAspect="1"/>
          </p:cNvPicPr>
          <p:nvPr/>
        </p:nvPicPr>
        <p:blipFill>
          <a:blip r:embed="rId6"/>
          <a:stretch>
            <a:fillRect/>
          </a:stretch>
        </p:blipFill>
        <p:spPr>
          <a:xfrm>
            <a:off x="4054078" y="841485"/>
            <a:ext cx="340162" cy="340162"/>
          </a:xfrm>
          <a:prstGeom prst="rect">
            <a:avLst/>
          </a:prstGeom>
        </p:spPr>
      </p:pic>
      <p:sp>
        <p:nvSpPr>
          <p:cNvPr id="10" name="Text 4"/>
          <p:cNvSpPr/>
          <p:nvPr/>
        </p:nvSpPr>
        <p:spPr>
          <a:xfrm>
            <a:off x="2968347" y="1189266"/>
            <a:ext cx="2511743" cy="388858"/>
          </a:xfrm>
          <a:prstGeom prst="rect">
            <a:avLst/>
          </a:prstGeom>
          <a:noFill/>
          <a:ln/>
        </p:spPr>
        <p:txBody>
          <a:bodyPr wrap="none" rtlCol="0" anchor="t"/>
          <a:lstStyle/>
          <a:p>
            <a:pPr marL="0" indent="0" algn="ctr">
              <a:lnSpc>
                <a:spcPts val="3062"/>
              </a:lnSpc>
              <a:buNone/>
            </a:pPr>
            <a:r>
              <a:rPr lang="en-US" sz="2187" b="1" dirty="0">
                <a:solidFill>
                  <a:srgbClr val="272525"/>
                </a:solidFill>
                <a:latin typeface="Lato" pitchFamily="34" charset="0"/>
                <a:ea typeface="Lato" pitchFamily="34" charset="-122"/>
                <a:cs typeface="Lato" pitchFamily="34" charset="-120"/>
              </a:rPr>
              <a:t>by Thrinadh Kakarla</a:t>
            </a:r>
            <a:endParaRPr lang="en-US" sz="2187" dirty="0"/>
          </a:p>
        </p:txBody>
      </p:sp>
      <p:pic>
        <p:nvPicPr>
          <p:cNvPr id="11"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634496"/>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File Output</a:t>
            </a:r>
            <a:endParaRPr lang="en-US" sz="4374" dirty="0"/>
          </a:p>
        </p:txBody>
      </p:sp>
      <p:sp>
        <p:nvSpPr>
          <p:cNvPr id="5" name="Text 2"/>
          <p:cNvSpPr/>
          <p:nvPr/>
        </p:nvSpPr>
        <p:spPr>
          <a:xfrm>
            <a:off x="2393394" y="3773210"/>
            <a:ext cx="10199013"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272525"/>
                </a:solidFill>
                <a:latin typeface="Lato" pitchFamily="34" charset="0"/>
                <a:ea typeface="Lato" pitchFamily="34" charset="-122"/>
                <a:cs typeface="Lato" pitchFamily="34" charset="-120"/>
              </a:rPr>
              <a:t>Write captured keystrokes to a </a:t>
            </a:r>
            <a:r>
              <a:rPr lang="en-US" sz="1750" b="1" dirty="0">
                <a:solidFill>
                  <a:srgbClr val="272525"/>
                </a:solidFill>
                <a:latin typeface="Lato" pitchFamily="34" charset="0"/>
                <a:ea typeface="Lato" pitchFamily="34" charset="-122"/>
                <a:cs typeface="Lato" pitchFamily="34" charset="-120"/>
              </a:rPr>
              <a:t>text file</a:t>
            </a:r>
            <a:r>
              <a:rPr lang="en-US" sz="1750" dirty="0">
                <a:solidFill>
                  <a:srgbClr val="272525"/>
                </a:solidFill>
                <a:latin typeface="Lato" pitchFamily="34" charset="0"/>
                <a:ea typeface="Lato" pitchFamily="34" charset="-122"/>
                <a:cs typeface="Lato" pitchFamily="34" charset="-120"/>
              </a:rPr>
              <a:t> for later analysis, allowing the keylogger to operate discreetly without displaying output on the screen.</a:t>
            </a:r>
            <a:endParaRPr lang="en-US" sz="1750" dirty="0"/>
          </a:p>
        </p:txBody>
      </p:sp>
      <p:sp>
        <p:nvSpPr>
          <p:cNvPr id="6" name="Text 3"/>
          <p:cNvSpPr/>
          <p:nvPr/>
        </p:nvSpPr>
        <p:spPr>
          <a:xfrm>
            <a:off x="2393394" y="4517469"/>
            <a:ext cx="10199013"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272525"/>
                </a:solidFill>
                <a:latin typeface="Lato" pitchFamily="34" charset="0"/>
                <a:ea typeface="Lato" pitchFamily="34" charset="-122"/>
                <a:cs typeface="Lato" pitchFamily="34" charset="-120"/>
              </a:rPr>
              <a:t>Decide whether to </a:t>
            </a:r>
            <a:r>
              <a:rPr lang="en-US" sz="1750" b="1" dirty="0">
                <a:solidFill>
                  <a:srgbClr val="272525"/>
                </a:solidFill>
                <a:latin typeface="Lato" pitchFamily="34" charset="0"/>
                <a:ea typeface="Lato" pitchFamily="34" charset="-122"/>
                <a:cs typeface="Lato" pitchFamily="34" charset="-120"/>
              </a:rPr>
              <a:t>append</a:t>
            </a:r>
            <a:r>
              <a:rPr lang="en-US" sz="1750" dirty="0">
                <a:solidFill>
                  <a:srgbClr val="272525"/>
                </a:solidFill>
                <a:latin typeface="Lato" pitchFamily="34" charset="0"/>
                <a:ea typeface="Lato" pitchFamily="34" charset="-122"/>
                <a:cs typeface="Lato" pitchFamily="34" charset="-120"/>
              </a:rPr>
              <a:t> new data to an existing log file or </a:t>
            </a:r>
            <a:r>
              <a:rPr lang="en-US" sz="1750" b="1" dirty="0">
                <a:solidFill>
                  <a:srgbClr val="272525"/>
                </a:solidFill>
                <a:latin typeface="Lato" pitchFamily="34" charset="0"/>
                <a:ea typeface="Lato" pitchFamily="34" charset="-122"/>
                <a:cs typeface="Lato" pitchFamily="34" charset="-120"/>
              </a:rPr>
              <a:t>overwrite</a:t>
            </a:r>
            <a:r>
              <a:rPr lang="en-US" sz="1750" dirty="0">
                <a:solidFill>
                  <a:srgbClr val="272525"/>
                </a:solidFill>
                <a:latin typeface="Lato" pitchFamily="34" charset="0"/>
                <a:ea typeface="Lato" pitchFamily="34" charset="-122"/>
                <a:cs typeface="Lato" pitchFamily="34" charset="-120"/>
              </a:rPr>
              <a:t> the file each time. Appending is useful for long-term monitoring.</a:t>
            </a:r>
            <a:endParaRPr lang="en-US" sz="1750" dirty="0"/>
          </a:p>
        </p:txBody>
      </p:sp>
      <p:sp>
        <p:nvSpPr>
          <p:cNvPr id="7" name="Text 4"/>
          <p:cNvSpPr/>
          <p:nvPr/>
        </p:nvSpPr>
        <p:spPr>
          <a:xfrm>
            <a:off x="2393394" y="526172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272525"/>
                </a:solidFill>
                <a:latin typeface="Lato" pitchFamily="34" charset="0"/>
                <a:ea typeface="Lato" pitchFamily="34" charset="-122"/>
                <a:cs typeface="Lato" pitchFamily="34" charset="-120"/>
              </a:rPr>
              <a:t>Consider </a:t>
            </a:r>
            <a:r>
              <a:rPr lang="en-US" sz="1750" b="1" dirty="0">
                <a:solidFill>
                  <a:srgbClr val="272525"/>
                </a:solidFill>
                <a:latin typeface="Lato" pitchFamily="34" charset="0"/>
                <a:ea typeface="Lato" pitchFamily="34" charset="-122"/>
                <a:cs typeface="Lato" pitchFamily="34" charset="-120"/>
              </a:rPr>
              <a:t>encrypting</a:t>
            </a:r>
            <a:r>
              <a:rPr lang="en-US" sz="1750" dirty="0">
                <a:solidFill>
                  <a:srgbClr val="272525"/>
                </a:solidFill>
                <a:latin typeface="Lato" pitchFamily="34" charset="0"/>
                <a:ea typeface="Lato" pitchFamily="34" charset="-122"/>
                <a:cs typeface="Lato" pitchFamily="34" charset="-120"/>
              </a:rPr>
              <a:t> or </a:t>
            </a:r>
            <a:r>
              <a:rPr lang="en-US" sz="1750" b="1" dirty="0">
                <a:solidFill>
                  <a:srgbClr val="272525"/>
                </a:solidFill>
                <a:latin typeface="Lato" pitchFamily="34" charset="0"/>
                <a:ea typeface="Lato" pitchFamily="34" charset="-122"/>
                <a:cs typeface="Lato" pitchFamily="34" charset="-120"/>
              </a:rPr>
              <a:t>encoding</a:t>
            </a:r>
            <a:r>
              <a:rPr lang="en-US" sz="1750" dirty="0">
                <a:solidFill>
                  <a:srgbClr val="272525"/>
                </a:solidFill>
                <a:latin typeface="Lato" pitchFamily="34" charset="0"/>
                <a:ea typeface="Lato" pitchFamily="34" charset="-122"/>
                <a:cs typeface="Lato" pitchFamily="34" charset="-120"/>
              </a:rPr>
              <a:t> the log file contents to prevent easy detection and reading by the user.</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969181"/>
            <a:ext cx="7477601" cy="958215"/>
          </a:xfrm>
          <a:prstGeom prst="rect">
            <a:avLst/>
          </a:prstGeom>
          <a:noFill/>
          <a:ln/>
        </p:spPr>
        <p:txBody>
          <a:bodyPr wrap="none" rtlCol="0" anchor="t"/>
          <a:lstStyle/>
          <a:p>
            <a:pPr marL="0" indent="0">
              <a:lnSpc>
                <a:spcPts val="7545"/>
              </a:lnSpc>
              <a:buNone/>
            </a:pPr>
            <a:r>
              <a:rPr lang="en-US" sz="6036" dirty="0">
                <a:solidFill>
                  <a:srgbClr val="312F2B"/>
                </a:solidFill>
                <a:latin typeface="Gelasio" pitchFamily="34" charset="0"/>
                <a:ea typeface="Gelasio" pitchFamily="34" charset="-122"/>
                <a:cs typeface="Gelasio" pitchFamily="34" charset="-120"/>
              </a:rPr>
              <a:t>Conclusion</a:t>
            </a:r>
            <a:endParaRPr lang="en-US" sz="6036" dirty="0"/>
          </a:p>
        </p:txBody>
      </p:sp>
      <p:sp>
        <p:nvSpPr>
          <p:cNvPr id="6" name="Text 2"/>
          <p:cNvSpPr/>
          <p:nvPr/>
        </p:nvSpPr>
        <p:spPr>
          <a:xfrm>
            <a:off x="833199" y="4260652"/>
            <a:ext cx="7477601" cy="999768"/>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In conclusion, Python is an excellent choice for creating a robust keylogger application. Its simplicity, flexibility, and extensive libraries make it a powerful tool for capturing user input discreetly and effectively.</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802493"/>
            <a:ext cx="7477601" cy="958215"/>
          </a:xfrm>
          <a:prstGeom prst="rect">
            <a:avLst/>
          </a:prstGeom>
          <a:noFill/>
          <a:ln/>
        </p:spPr>
        <p:txBody>
          <a:bodyPr wrap="none" rtlCol="0" anchor="t"/>
          <a:lstStyle/>
          <a:p>
            <a:pPr marL="0" indent="0">
              <a:lnSpc>
                <a:spcPts val="7545"/>
              </a:lnSpc>
              <a:buNone/>
            </a:pPr>
            <a:r>
              <a:rPr lang="en-US" sz="6036" dirty="0">
                <a:solidFill>
                  <a:srgbClr val="312F2B"/>
                </a:solidFill>
                <a:latin typeface="Gelasio" pitchFamily="34" charset="0"/>
                <a:ea typeface="Gelasio" pitchFamily="34" charset="-122"/>
                <a:cs typeface="Gelasio" pitchFamily="34" charset="-120"/>
              </a:rPr>
              <a:t>Why use Python?</a:t>
            </a:r>
            <a:endParaRPr lang="en-US" sz="6036" dirty="0"/>
          </a:p>
        </p:txBody>
      </p:sp>
      <p:sp>
        <p:nvSpPr>
          <p:cNvPr id="6" name="Text 2"/>
          <p:cNvSpPr/>
          <p:nvPr/>
        </p:nvSpPr>
        <p:spPr>
          <a:xfrm>
            <a:off x="833199" y="4093964"/>
            <a:ext cx="7477601" cy="1333024"/>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Python is a popular choice for building keyloggers due to its simplicity, cross-platform compatibility, and extensive library of tools and modules. Its high-level syntax and easy-to-learn nature make it an accessible language for both novice and experienced programmers.</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1654" y="2265640"/>
            <a:ext cx="4931093" cy="3698319"/>
          </a:xfrm>
          <a:prstGeom prst="rect">
            <a:avLst/>
          </a:prstGeom>
        </p:spPr>
      </p:pic>
      <p:sp>
        <p:nvSpPr>
          <p:cNvPr id="6" name="Text 1"/>
          <p:cNvSpPr/>
          <p:nvPr/>
        </p:nvSpPr>
        <p:spPr>
          <a:xfrm>
            <a:off x="833199" y="2323386"/>
            <a:ext cx="7477601" cy="1916430"/>
          </a:xfrm>
          <a:prstGeom prst="rect">
            <a:avLst/>
          </a:prstGeom>
          <a:noFill/>
          <a:ln/>
        </p:spPr>
        <p:txBody>
          <a:bodyPr wrap="square" rtlCol="0" anchor="t"/>
          <a:lstStyle/>
          <a:p>
            <a:pPr marL="0" indent="0">
              <a:lnSpc>
                <a:spcPts val="7545"/>
              </a:lnSpc>
              <a:buNone/>
            </a:pPr>
            <a:r>
              <a:rPr lang="en-US" sz="6036" dirty="0">
                <a:solidFill>
                  <a:srgbClr val="312F2B"/>
                </a:solidFill>
                <a:latin typeface="Gelasio" pitchFamily="34" charset="0"/>
                <a:ea typeface="Gelasio" pitchFamily="34" charset="-122"/>
                <a:cs typeface="Gelasio" pitchFamily="34" charset="-120"/>
              </a:rPr>
              <a:t>Basic Keylogger Structure</a:t>
            </a:r>
            <a:endParaRPr lang="en-US" sz="6036" dirty="0"/>
          </a:p>
        </p:txBody>
      </p:sp>
      <p:sp>
        <p:nvSpPr>
          <p:cNvPr id="7" name="Text 2"/>
          <p:cNvSpPr/>
          <p:nvPr/>
        </p:nvSpPr>
        <p:spPr>
          <a:xfrm>
            <a:off x="833199" y="4573072"/>
            <a:ext cx="7477601" cy="1333024"/>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A keylogger, at its core, is a program that records keyboard input on a computer. The basic structure of a Python keylogger includes event listeners, input processing, and output mechanisms to capture and store the user's keystrokes.</a:t>
            </a:r>
            <a:endParaRPr lang="en-US" sz="1750" dirty="0"/>
          </a:p>
        </p:txBody>
      </p:sp>
      <p:pic>
        <p:nvPicPr>
          <p:cNvPr id="8"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3135749"/>
            <a:ext cx="7477601" cy="958215"/>
          </a:xfrm>
          <a:prstGeom prst="rect">
            <a:avLst/>
          </a:prstGeom>
          <a:noFill/>
          <a:ln/>
        </p:spPr>
        <p:txBody>
          <a:bodyPr wrap="none" rtlCol="0" anchor="t"/>
          <a:lstStyle/>
          <a:p>
            <a:pPr marL="0" indent="0">
              <a:lnSpc>
                <a:spcPts val="7545"/>
              </a:lnSpc>
              <a:buNone/>
            </a:pPr>
            <a:r>
              <a:rPr lang="en-US" sz="6036" dirty="0">
                <a:solidFill>
                  <a:srgbClr val="312F2B"/>
                </a:solidFill>
                <a:latin typeface="Gelasio" pitchFamily="34" charset="0"/>
                <a:ea typeface="Gelasio" pitchFamily="34" charset="-122"/>
                <a:cs typeface="Gelasio" pitchFamily="34" charset="-120"/>
              </a:rPr>
              <a:t>Input Methods</a:t>
            </a:r>
            <a:endParaRPr lang="en-US" sz="6036" dirty="0"/>
          </a:p>
        </p:txBody>
      </p:sp>
      <p:sp>
        <p:nvSpPr>
          <p:cNvPr id="6" name="Text 2"/>
          <p:cNvSpPr/>
          <p:nvPr/>
        </p:nvSpPr>
        <p:spPr>
          <a:xfrm>
            <a:off x="833199" y="4427220"/>
            <a:ext cx="7477601" cy="666512"/>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A keylogger needs to capture user input, which can be done through various methods. The two main approaches are keyboard input and file input.</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319338"/>
            <a:ext cx="4443889" cy="555427"/>
          </a:xfrm>
          <a:prstGeom prst="rect">
            <a:avLst/>
          </a:prstGeom>
          <a:noFill/>
          <a:ln/>
        </p:spPr>
        <p:txBody>
          <a:bodyPr wrap="none" rtlCol="0" anchor="t"/>
          <a:lstStyle/>
          <a:p>
            <a:pPr marL="0" indent="0">
              <a:lnSpc>
                <a:spcPts val="4374"/>
              </a:lnSpc>
              <a:buNone/>
            </a:pPr>
            <a:r>
              <a:rPr lang="en-US" sz="3499" dirty="0">
                <a:solidFill>
                  <a:srgbClr val="312F2B"/>
                </a:solidFill>
                <a:latin typeface="Gelasio" pitchFamily="34" charset="0"/>
                <a:ea typeface="Gelasio" pitchFamily="34" charset="-122"/>
                <a:cs typeface="Gelasio" pitchFamily="34" charset="-120"/>
              </a:rPr>
              <a:t>Keyboard Input</a:t>
            </a:r>
            <a:endParaRPr lang="en-US" sz="3499" dirty="0"/>
          </a:p>
        </p:txBody>
      </p:sp>
      <p:pic>
        <p:nvPicPr>
          <p:cNvPr id="5" name="Image 1" descr="preencoded.png"/>
          <p:cNvPicPr>
            <a:picLocks noChangeAspect="1"/>
          </p:cNvPicPr>
          <p:nvPr/>
        </p:nvPicPr>
        <p:blipFill>
          <a:blip r:embed="rId4"/>
          <a:stretch>
            <a:fillRect/>
          </a:stretch>
        </p:blipFill>
        <p:spPr>
          <a:xfrm>
            <a:off x="2037993" y="3319105"/>
            <a:ext cx="555427" cy="555427"/>
          </a:xfrm>
          <a:prstGeom prst="rect">
            <a:avLst/>
          </a:prstGeom>
        </p:spPr>
      </p:pic>
      <p:sp>
        <p:nvSpPr>
          <p:cNvPr id="6" name="Text 2"/>
          <p:cNvSpPr/>
          <p:nvPr/>
        </p:nvSpPr>
        <p:spPr>
          <a:xfrm>
            <a:off x="2037993" y="4096703"/>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Real-Time Monitoring</a:t>
            </a:r>
            <a:endParaRPr lang="en-US" sz="2187" dirty="0"/>
          </a:p>
        </p:txBody>
      </p:sp>
      <p:sp>
        <p:nvSpPr>
          <p:cNvPr id="7" name="Text 3"/>
          <p:cNvSpPr/>
          <p:nvPr/>
        </p:nvSpPr>
        <p:spPr>
          <a:xfrm>
            <a:off x="2037993" y="4577120"/>
            <a:ext cx="3295888"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The keylogger captures all keyboard inputs in real-time, including every keystroke, as the user types.</a:t>
            </a:r>
            <a:endParaRPr lang="en-US" sz="1750" dirty="0"/>
          </a:p>
        </p:txBody>
      </p:sp>
      <p:pic>
        <p:nvPicPr>
          <p:cNvPr id="8" name="Image 2" descr="preencoded.png"/>
          <p:cNvPicPr>
            <a:picLocks noChangeAspect="1"/>
          </p:cNvPicPr>
          <p:nvPr/>
        </p:nvPicPr>
        <p:blipFill>
          <a:blip r:embed="rId5"/>
          <a:stretch>
            <a:fillRect/>
          </a:stretch>
        </p:blipFill>
        <p:spPr>
          <a:xfrm>
            <a:off x="5667137" y="3319105"/>
            <a:ext cx="555427" cy="555427"/>
          </a:xfrm>
          <a:prstGeom prst="rect">
            <a:avLst/>
          </a:prstGeom>
        </p:spPr>
      </p:pic>
      <p:sp>
        <p:nvSpPr>
          <p:cNvPr id="9" name="Text 4"/>
          <p:cNvSpPr/>
          <p:nvPr/>
        </p:nvSpPr>
        <p:spPr>
          <a:xfrm>
            <a:off x="5667137" y="4096703"/>
            <a:ext cx="2966323"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Comprehensive Logging</a:t>
            </a:r>
            <a:endParaRPr lang="en-US" sz="2187" dirty="0"/>
          </a:p>
        </p:txBody>
      </p:sp>
      <p:sp>
        <p:nvSpPr>
          <p:cNvPr id="10" name="Text 5"/>
          <p:cNvSpPr/>
          <p:nvPr/>
        </p:nvSpPr>
        <p:spPr>
          <a:xfrm>
            <a:off x="5667137" y="4577120"/>
            <a:ext cx="3296007"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All recorded keyboard input is stored in a log file or database, providing a complete history of the user's activities.</a:t>
            </a:r>
            <a:endParaRPr lang="en-US" sz="1750" dirty="0"/>
          </a:p>
        </p:txBody>
      </p:sp>
      <p:pic>
        <p:nvPicPr>
          <p:cNvPr id="11" name="Image 3" descr="preencoded.png"/>
          <p:cNvPicPr>
            <a:picLocks noChangeAspect="1"/>
          </p:cNvPicPr>
          <p:nvPr/>
        </p:nvPicPr>
        <p:blipFill>
          <a:blip r:embed="rId6"/>
          <a:stretch>
            <a:fillRect/>
          </a:stretch>
        </p:blipFill>
        <p:spPr>
          <a:xfrm>
            <a:off x="9296400" y="3319105"/>
            <a:ext cx="555427" cy="555427"/>
          </a:xfrm>
          <a:prstGeom prst="rect">
            <a:avLst/>
          </a:prstGeom>
        </p:spPr>
      </p:pic>
      <p:sp>
        <p:nvSpPr>
          <p:cNvPr id="12" name="Text 6"/>
          <p:cNvSpPr/>
          <p:nvPr/>
        </p:nvSpPr>
        <p:spPr>
          <a:xfrm>
            <a:off x="9296400" y="4096703"/>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Stealth Operation</a:t>
            </a:r>
            <a:endParaRPr lang="en-US" sz="2187" dirty="0"/>
          </a:p>
        </p:txBody>
      </p:sp>
      <p:sp>
        <p:nvSpPr>
          <p:cNvPr id="13" name="Text 7"/>
          <p:cNvSpPr/>
          <p:nvPr/>
        </p:nvSpPr>
        <p:spPr>
          <a:xfrm>
            <a:off x="9296400" y="4577120"/>
            <a:ext cx="3296007"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The keylogger can run silently in the background without the user's knowledge, making it difficult to detect and remove.</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438757"/>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File Input</a:t>
            </a:r>
            <a:endParaRPr lang="en-US" sz="4374" dirty="0"/>
          </a:p>
        </p:txBody>
      </p:sp>
      <p:sp>
        <p:nvSpPr>
          <p:cNvPr id="5" name="Text 2"/>
          <p:cNvSpPr/>
          <p:nvPr/>
        </p:nvSpPr>
        <p:spPr>
          <a:xfrm>
            <a:off x="2037993" y="3688556"/>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Advantages</a:t>
            </a:r>
            <a:endParaRPr lang="en-US" sz="2187" dirty="0"/>
          </a:p>
        </p:txBody>
      </p:sp>
      <p:sp>
        <p:nvSpPr>
          <p:cNvPr id="6" name="Text 3"/>
          <p:cNvSpPr/>
          <p:nvPr/>
        </p:nvSpPr>
        <p:spPr>
          <a:xfrm>
            <a:off x="2037993" y="4257913"/>
            <a:ext cx="5006221" cy="1333024"/>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Reading input from a file allows for more robust and dynamic data handling. It enables you to load pre-recorded keystrokes or actions, making the keylogger more flexible and versatile.</a:t>
            </a:r>
            <a:endParaRPr lang="en-US" sz="1750" dirty="0"/>
          </a:p>
        </p:txBody>
      </p:sp>
      <p:sp>
        <p:nvSpPr>
          <p:cNvPr id="7" name="Text 4"/>
          <p:cNvSpPr/>
          <p:nvPr/>
        </p:nvSpPr>
        <p:spPr>
          <a:xfrm>
            <a:off x="7593806" y="3688556"/>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Implementation</a:t>
            </a:r>
            <a:endParaRPr lang="en-US" sz="2187" dirty="0"/>
          </a:p>
        </p:txBody>
      </p:sp>
      <p:sp>
        <p:nvSpPr>
          <p:cNvPr id="8" name="Text 5"/>
          <p:cNvSpPr/>
          <p:nvPr/>
        </p:nvSpPr>
        <p:spPr>
          <a:xfrm>
            <a:off x="7593806" y="4257913"/>
            <a:ext cx="5006221" cy="1333024"/>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To implement file input, you'll need to open the file, read its contents, and process the data accordingly. This could involve parsing the file for specific patterns or events to log.</a:t>
            </a:r>
            <a:endParaRPr lang="en-US" sz="175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969181"/>
            <a:ext cx="7477601" cy="958215"/>
          </a:xfrm>
          <a:prstGeom prst="rect">
            <a:avLst/>
          </a:prstGeom>
          <a:noFill/>
          <a:ln/>
        </p:spPr>
        <p:txBody>
          <a:bodyPr wrap="none" rtlCol="0" anchor="t"/>
          <a:lstStyle/>
          <a:p>
            <a:pPr marL="0" indent="0">
              <a:lnSpc>
                <a:spcPts val="7545"/>
              </a:lnSpc>
              <a:buNone/>
            </a:pPr>
            <a:r>
              <a:rPr lang="en-US" sz="6036" dirty="0">
                <a:solidFill>
                  <a:srgbClr val="312F2B"/>
                </a:solidFill>
                <a:latin typeface="Gelasio" pitchFamily="34" charset="0"/>
                <a:ea typeface="Gelasio" pitchFamily="34" charset="-122"/>
                <a:cs typeface="Gelasio" pitchFamily="34" charset="-120"/>
              </a:rPr>
              <a:t>Output Methods</a:t>
            </a:r>
            <a:endParaRPr lang="en-US" sz="6036" dirty="0"/>
          </a:p>
        </p:txBody>
      </p:sp>
      <p:sp>
        <p:nvSpPr>
          <p:cNvPr id="6" name="Text 2"/>
          <p:cNvSpPr/>
          <p:nvPr/>
        </p:nvSpPr>
        <p:spPr>
          <a:xfrm>
            <a:off x="833199" y="4260652"/>
            <a:ext cx="7477601" cy="999768"/>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Once the keylogger has captured user input, it needs to store or transmit the data. There are two main output methods to consider: console output and file output.</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749981"/>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Console Output</a:t>
            </a:r>
            <a:endParaRPr lang="en-US" sz="4374" dirty="0"/>
          </a:p>
        </p:txBody>
      </p:sp>
      <p:pic>
        <p:nvPicPr>
          <p:cNvPr id="5" name="Image 1" descr="preencoded.png"/>
          <p:cNvPicPr>
            <a:picLocks noChangeAspect="1"/>
          </p:cNvPicPr>
          <p:nvPr/>
        </p:nvPicPr>
        <p:blipFill>
          <a:blip r:embed="rId4"/>
          <a:stretch>
            <a:fillRect/>
          </a:stretch>
        </p:blipFill>
        <p:spPr>
          <a:xfrm>
            <a:off x="2037993" y="2888694"/>
            <a:ext cx="3518059" cy="888682"/>
          </a:xfrm>
          <a:prstGeom prst="rect">
            <a:avLst/>
          </a:prstGeom>
        </p:spPr>
      </p:pic>
      <p:sp>
        <p:nvSpPr>
          <p:cNvPr id="6" name="Text 2"/>
          <p:cNvSpPr/>
          <p:nvPr/>
        </p:nvSpPr>
        <p:spPr>
          <a:xfrm>
            <a:off x="2260163" y="4110633"/>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Real-Time Monitoring</a:t>
            </a:r>
            <a:endParaRPr lang="en-US" sz="2187" dirty="0"/>
          </a:p>
        </p:txBody>
      </p:sp>
      <p:sp>
        <p:nvSpPr>
          <p:cNvPr id="7" name="Text 3"/>
          <p:cNvSpPr/>
          <p:nvPr/>
        </p:nvSpPr>
        <p:spPr>
          <a:xfrm>
            <a:off x="2260163" y="4591050"/>
            <a:ext cx="3073718"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The keylogger can continuously display the captured keyboard input on the console, providing real-time visibility into the user's actions.</a:t>
            </a:r>
            <a:endParaRPr lang="en-US" sz="1750" dirty="0"/>
          </a:p>
        </p:txBody>
      </p:sp>
      <p:pic>
        <p:nvPicPr>
          <p:cNvPr id="8" name="Image 2" descr="preencoded.png"/>
          <p:cNvPicPr>
            <a:picLocks noChangeAspect="1"/>
          </p:cNvPicPr>
          <p:nvPr/>
        </p:nvPicPr>
        <p:blipFill>
          <a:blip r:embed="rId5"/>
          <a:stretch>
            <a:fillRect/>
          </a:stretch>
        </p:blipFill>
        <p:spPr>
          <a:xfrm>
            <a:off x="5556052" y="2888694"/>
            <a:ext cx="3518178" cy="888682"/>
          </a:xfrm>
          <a:prstGeom prst="rect">
            <a:avLst/>
          </a:prstGeom>
        </p:spPr>
      </p:pic>
      <p:sp>
        <p:nvSpPr>
          <p:cNvPr id="9" name="Text 4"/>
          <p:cNvSpPr/>
          <p:nvPr/>
        </p:nvSpPr>
        <p:spPr>
          <a:xfrm>
            <a:off x="5778222" y="4110633"/>
            <a:ext cx="279761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Convenient Debugging</a:t>
            </a:r>
            <a:endParaRPr lang="en-US" sz="2187" dirty="0"/>
          </a:p>
        </p:txBody>
      </p:sp>
      <p:sp>
        <p:nvSpPr>
          <p:cNvPr id="10" name="Text 5"/>
          <p:cNvSpPr/>
          <p:nvPr/>
        </p:nvSpPr>
        <p:spPr>
          <a:xfrm>
            <a:off x="5778222" y="4591050"/>
            <a:ext cx="3073837"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Console output makes it easy to debug the keylogger and ensure it's functioning correctly, by allowing you to inspect the data as it is being collected.</a:t>
            </a:r>
            <a:endParaRPr lang="en-US" sz="1750" dirty="0"/>
          </a:p>
        </p:txBody>
      </p:sp>
      <p:pic>
        <p:nvPicPr>
          <p:cNvPr id="11" name="Image 3" descr="preencoded.png"/>
          <p:cNvPicPr>
            <a:picLocks noChangeAspect="1"/>
          </p:cNvPicPr>
          <p:nvPr/>
        </p:nvPicPr>
        <p:blipFill>
          <a:blip r:embed="rId6"/>
          <a:stretch>
            <a:fillRect/>
          </a:stretch>
        </p:blipFill>
        <p:spPr>
          <a:xfrm>
            <a:off x="9074229" y="2888694"/>
            <a:ext cx="3518178" cy="888682"/>
          </a:xfrm>
          <a:prstGeom prst="rect">
            <a:avLst/>
          </a:prstGeom>
        </p:spPr>
      </p:pic>
      <p:sp>
        <p:nvSpPr>
          <p:cNvPr id="12" name="Text 6"/>
          <p:cNvSpPr/>
          <p:nvPr/>
        </p:nvSpPr>
        <p:spPr>
          <a:xfrm>
            <a:off x="9296400" y="4110633"/>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Immediate Feedback</a:t>
            </a:r>
            <a:endParaRPr lang="en-US" sz="2187" dirty="0"/>
          </a:p>
        </p:txBody>
      </p:sp>
      <p:sp>
        <p:nvSpPr>
          <p:cNvPr id="13" name="Text 7"/>
          <p:cNvSpPr/>
          <p:nvPr/>
        </p:nvSpPr>
        <p:spPr>
          <a:xfrm>
            <a:off x="9296400" y="4591050"/>
            <a:ext cx="3073837"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Displaying the keystrokes on the console gives the user immediate feedback, which can be useful for testing and demonstration purposes.</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1250454" y="2951440"/>
            <a:ext cx="3102293" cy="2326719"/>
          </a:xfrm>
          <a:prstGeom prst="rect">
            <a:avLst/>
          </a:prstGeom>
        </p:spPr>
      </p:pic>
      <p:sp>
        <p:nvSpPr>
          <p:cNvPr id="5" name="Text 1"/>
          <p:cNvSpPr/>
          <p:nvPr/>
        </p:nvSpPr>
        <p:spPr>
          <a:xfrm>
            <a:off x="833199" y="1550075"/>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File Output</a:t>
            </a:r>
            <a:endParaRPr lang="en-US" sz="4374" dirty="0"/>
          </a:p>
        </p:txBody>
      </p:sp>
      <p:sp>
        <p:nvSpPr>
          <p:cNvPr id="6" name="Shape 2"/>
          <p:cNvSpPr/>
          <p:nvPr/>
        </p:nvSpPr>
        <p:spPr>
          <a:xfrm>
            <a:off x="833199" y="2577703"/>
            <a:ext cx="4542115" cy="2273022"/>
          </a:xfrm>
          <a:prstGeom prst="roundRect">
            <a:avLst>
              <a:gd name="adj" fmla="val 4399"/>
            </a:avLst>
          </a:prstGeom>
          <a:solidFill>
            <a:srgbClr val="E8E8E3"/>
          </a:solidFill>
          <a:ln w="7620">
            <a:solidFill>
              <a:srgbClr val="CECEC9"/>
            </a:solidFill>
            <a:prstDash val="solid"/>
          </a:ln>
        </p:spPr>
      </p:sp>
      <p:sp>
        <p:nvSpPr>
          <p:cNvPr id="7" name="Text 3"/>
          <p:cNvSpPr/>
          <p:nvPr/>
        </p:nvSpPr>
        <p:spPr>
          <a:xfrm>
            <a:off x="1062990" y="2807494"/>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Logging to a File</a:t>
            </a:r>
            <a:endParaRPr lang="en-US" sz="2187" dirty="0"/>
          </a:p>
        </p:txBody>
      </p:sp>
      <p:sp>
        <p:nvSpPr>
          <p:cNvPr id="8" name="Text 4"/>
          <p:cNvSpPr/>
          <p:nvPr/>
        </p:nvSpPr>
        <p:spPr>
          <a:xfrm>
            <a:off x="1062990" y="3287911"/>
            <a:ext cx="4082534" cy="1333024"/>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Write the captured keystrokes to a text file for later analysis. This allows the keylogger to operate discreetly without displaying output on the screen.</a:t>
            </a:r>
            <a:endParaRPr lang="en-US" sz="1750" dirty="0"/>
          </a:p>
        </p:txBody>
      </p:sp>
      <p:sp>
        <p:nvSpPr>
          <p:cNvPr id="9" name="Shape 5"/>
          <p:cNvSpPr/>
          <p:nvPr/>
        </p:nvSpPr>
        <p:spPr>
          <a:xfrm>
            <a:off x="5597485" y="2577703"/>
            <a:ext cx="4542115" cy="2273022"/>
          </a:xfrm>
          <a:prstGeom prst="roundRect">
            <a:avLst>
              <a:gd name="adj" fmla="val 4399"/>
            </a:avLst>
          </a:prstGeom>
          <a:solidFill>
            <a:srgbClr val="E8E8E3"/>
          </a:solidFill>
          <a:ln w="7620">
            <a:solidFill>
              <a:srgbClr val="CECEC9"/>
            </a:solidFill>
            <a:prstDash val="solid"/>
          </a:ln>
        </p:spPr>
      </p:sp>
      <p:sp>
        <p:nvSpPr>
          <p:cNvPr id="10" name="Text 6"/>
          <p:cNvSpPr/>
          <p:nvPr/>
        </p:nvSpPr>
        <p:spPr>
          <a:xfrm>
            <a:off x="5827276" y="2807494"/>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Append vs. Overwrite</a:t>
            </a:r>
            <a:endParaRPr lang="en-US" sz="2187" dirty="0"/>
          </a:p>
        </p:txBody>
      </p:sp>
      <p:sp>
        <p:nvSpPr>
          <p:cNvPr id="11" name="Text 7"/>
          <p:cNvSpPr/>
          <p:nvPr/>
        </p:nvSpPr>
        <p:spPr>
          <a:xfrm>
            <a:off x="5827276" y="3287911"/>
            <a:ext cx="4082534" cy="1333024"/>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Decide whether to append new data to an existing log file or overwrite the file each time. Appending is useful for long-term monitoring.</a:t>
            </a:r>
            <a:endParaRPr lang="en-US" sz="1750" dirty="0"/>
          </a:p>
        </p:txBody>
      </p:sp>
      <p:sp>
        <p:nvSpPr>
          <p:cNvPr id="12" name="Shape 8"/>
          <p:cNvSpPr/>
          <p:nvPr/>
        </p:nvSpPr>
        <p:spPr>
          <a:xfrm>
            <a:off x="833199" y="5072896"/>
            <a:ext cx="9306401" cy="1606510"/>
          </a:xfrm>
          <a:prstGeom prst="roundRect">
            <a:avLst>
              <a:gd name="adj" fmla="val 6224"/>
            </a:avLst>
          </a:prstGeom>
          <a:solidFill>
            <a:srgbClr val="E8E8E3"/>
          </a:solidFill>
          <a:ln w="7620">
            <a:solidFill>
              <a:srgbClr val="CECEC9"/>
            </a:solidFill>
            <a:prstDash val="solid"/>
          </a:ln>
        </p:spPr>
      </p:sp>
      <p:sp>
        <p:nvSpPr>
          <p:cNvPr id="13" name="Text 9"/>
          <p:cNvSpPr/>
          <p:nvPr/>
        </p:nvSpPr>
        <p:spPr>
          <a:xfrm>
            <a:off x="1062990" y="5302687"/>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Obfuscation</a:t>
            </a:r>
            <a:endParaRPr lang="en-US" sz="2187" dirty="0"/>
          </a:p>
        </p:txBody>
      </p:sp>
      <p:sp>
        <p:nvSpPr>
          <p:cNvPr id="14" name="Text 10"/>
          <p:cNvSpPr/>
          <p:nvPr/>
        </p:nvSpPr>
        <p:spPr>
          <a:xfrm>
            <a:off x="1062990" y="5783104"/>
            <a:ext cx="8846820" cy="666512"/>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Consider encrypting or encoding the log file contents to prevent easy detection and reading by the user.</a:t>
            </a:r>
            <a:endParaRPr lang="en-US" sz="1750"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636</Words>
  <Application>Microsoft Office PowerPoint</Application>
  <PresentationFormat>Custom</PresentationFormat>
  <Paragraphs>54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2024-06-21T06:08:55Z</dcterms:created>
  <dcterms:modified xsi:type="dcterms:W3CDTF">2024-06-21T06:11:34Z</dcterms:modified>
</cp:coreProperties>
</file>