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72" r:id="rId3"/>
    <p:sldId id="291" r:id="rId4"/>
    <p:sldId id="292" r:id="rId5"/>
    <p:sldId id="293" r:id="rId6"/>
    <p:sldId id="294" r:id="rId7"/>
    <p:sldId id="296" r:id="rId8"/>
    <p:sldId id="297" r:id="rId9"/>
    <p:sldId id="295" r:id="rId10"/>
    <p:sldId id="298" r:id="rId11"/>
    <p:sldId id="299" r:id="rId12"/>
    <p:sldId id="300" r:id="rId13"/>
    <p:sldId id="302" r:id="rId14"/>
    <p:sldId id="301" r:id="rId15"/>
    <p:sldId id="303" r:id="rId16"/>
    <p:sldId id="304" r:id="rId17"/>
    <p:sldId id="305"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78" d="100"/>
          <a:sy n="78" d="100"/>
        </p:scale>
        <p:origin x="101" y="18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8/13/2021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8/13/2021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hrinesh1200/EDA_present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285135" y="1387287"/>
            <a:ext cx="11454581" cy="3123932"/>
          </a:xfrm>
          <a:prstGeom prst="rect">
            <a:avLst/>
          </a:prstGeom>
          <a:solidFill>
            <a:schemeClr val="bg2">
              <a:lumMod val="25000"/>
            </a:schemeClr>
          </a:solidFill>
        </p:spPr>
        <p:txBody>
          <a:bodyPr wrap="square" rtlCol="0">
            <a:spAutoFit/>
          </a:bodyPr>
          <a:lstStyle/>
          <a:p>
            <a:r>
              <a:rPr lang="en-US" sz="6600" dirty="0">
                <a:solidFill>
                  <a:srgbClr val="FF6600"/>
                </a:solidFill>
              </a:rPr>
              <a:t>Bank marketing campaign—Data Science</a:t>
            </a:r>
          </a:p>
          <a:p>
            <a:endParaRPr lang="en-US" sz="4000" dirty="0"/>
          </a:p>
          <a:p>
            <a:r>
              <a:rPr lang="en-US" sz="2500" dirty="0">
                <a:solidFill>
                  <a:srgbClr val="FF6600"/>
                </a:solidFill>
              </a:rPr>
              <a:t>13-Aug-2021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792781"/>
          </a:xfrm>
          <a:prstGeom prst="rect">
            <a:avLst/>
          </a:prstGeom>
          <a:noFill/>
        </p:spPr>
        <p:txBody>
          <a:bodyPr wrap="square" rtlCol="0">
            <a:spAutoFit/>
          </a:bodyPr>
          <a:lstStyle/>
          <a:p>
            <a:pPr>
              <a:lnSpc>
                <a:spcPct val="150000"/>
              </a:lnSpc>
            </a:pPr>
            <a:br>
              <a:rPr lang="en-US" sz="1600" b="1" i="0" dirty="0">
                <a:solidFill>
                  <a:srgbClr val="000000"/>
                </a:solidFill>
                <a:effectLst/>
                <a:latin typeface="Helvetica Neue"/>
              </a:rPr>
            </a:b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11278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Exploratory Data Analysis</a:t>
            </a:r>
          </a:p>
        </p:txBody>
      </p:sp>
      <p:sp>
        <p:nvSpPr>
          <p:cNvPr id="5" name="TextBox 4">
            <a:extLst>
              <a:ext uri="{FF2B5EF4-FFF2-40B4-BE49-F238E27FC236}">
                <a16:creationId xmlns:a16="http://schemas.microsoft.com/office/drawing/2014/main" id="{6AC525ED-4361-4E12-8128-124BEB6D4327}"/>
              </a:ext>
            </a:extLst>
          </p:cNvPr>
          <p:cNvSpPr txBox="1"/>
          <p:nvPr/>
        </p:nvSpPr>
        <p:spPr>
          <a:xfrm>
            <a:off x="1524000" y="5453908"/>
            <a:ext cx="7891904" cy="369332"/>
          </a:xfrm>
          <a:prstGeom prst="rect">
            <a:avLst/>
          </a:prstGeom>
          <a:noFill/>
        </p:spPr>
        <p:txBody>
          <a:bodyPr wrap="none" rtlCol="0">
            <a:spAutoFit/>
          </a:bodyPr>
          <a:lstStyle/>
          <a:p>
            <a:r>
              <a:rPr lang="en-US" b="0" i="0" dirty="0">
                <a:solidFill>
                  <a:srgbClr val="000000"/>
                </a:solidFill>
                <a:effectLst/>
                <a:latin typeface="Helvetica Neue"/>
              </a:rPr>
              <a:t>Most of the people who are contacted have tertiary or secondary education.</a:t>
            </a:r>
            <a:endParaRPr lang="en-IN" dirty="0"/>
          </a:p>
        </p:txBody>
      </p:sp>
      <p:pic>
        <p:nvPicPr>
          <p:cNvPr id="6" name="Picture 5">
            <a:extLst>
              <a:ext uri="{FF2B5EF4-FFF2-40B4-BE49-F238E27FC236}">
                <a16:creationId xmlns:a16="http://schemas.microsoft.com/office/drawing/2014/main" id="{0B272B45-E34D-46FF-9EAE-B9694E31DB8A}"/>
              </a:ext>
            </a:extLst>
          </p:cNvPr>
          <p:cNvPicPr>
            <a:picLocks noChangeAspect="1"/>
          </p:cNvPicPr>
          <p:nvPr/>
        </p:nvPicPr>
        <p:blipFill>
          <a:blip r:embed="rId2"/>
          <a:stretch>
            <a:fillRect/>
          </a:stretch>
        </p:blipFill>
        <p:spPr>
          <a:xfrm>
            <a:off x="872037" y="1817230"/>
            <a:ext cx="10447925" cy="3223539"/>
          </a:xfrm>
          <a:prstGeom prst="rect">
            <a:avLst/>
          </a:prstGeom>
        </p:spPr>
      </p:pic>
    </p:spTree>
    <p:extLst>
      <p:ext uri="{BB962C8B-B14F-4D97-AF65-F5344CB8AC3E}">
        <p14:creationId xmlns:p14="http://schemas.microsoft.com/office/powerpoint/2010/main" val="679235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792781"/>
          </a:xfrm>
          <a:prstGeom prst="rect">
            <a:avLst/>
          </a:prstGeom>
          <a:noFill/>
        </p:spPr>
        <p:txBody>
          <a:bodyPr wrap="square" rtlCol="0">
            <a:spAutoFit/>
          </a:bodyPr>
          <a:lstStyle/>
          <a:p>
            <a:pPr>
              <a:lnSpc>
                <a:spcPct val="150000"/>
              </a:lnSpc>
            </a:pPr>
            <a:br>
              <a:rPr lang="en-US" sz="1600" b="1" i="0" dirty="0">
                <a:solidFill>
                  <a:srgbClr val="000000"/>
                </a:solidFill>
                <a:effectLst/>
                <a:latin typeface="Helvetica Neue"/>
              </a:rPr>
            </a:b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11278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Exploratory Data Analysis</a:t>
            </a:r>
          </a:p>
        </p:txBody>
      </p:sp>
      <p:sp>
        <p:nvSpPr>
          <p:cNvPr id="5" name="TextBox 4">
            <a:extLst>
              <a:ext uri="{FF2B5EF4-FFF2-40B4-BE49-F238E27FC236}">
                <a16:creationId xmlns:a16="http://schemas.microsoft.com/office/drawing/2014/main" id="{6AC525ED-4361-4E12-8128-124BEB6D4327}"/>
              </a:ext>
            </a:extLst>
          </p:cNvPr>
          <p:cNvSpPr txBox="1"/>
          <p:nvPr/>
        </p:nvSpPr>
        <p:spPr>
          <a:xfrm>
            <a:off x="1524000" y="5453908"/>
            <a:ext cx="5147691" cy="369332"/>
          </a:xfrm>
          <a:prstGeom prst="rect">
            <a:avLst/>
          </a:prstGeom>
          <a:noFill/>
        </p:spPr>
        <p:txBody>
          <a:bodyPr wrap="none" rtlCol="0">
            <a:spAutoFit/>
          </a:bodyPr>
          <a:lstStyle/>
          <a:p>
            <a:r>
              <a:rPr lang="en-US" b="0" i="0" dirty="0">
                <a:solidFill>
                  <a:srgbClr val="000000"/>
                </a:solidFill>
                <a:effectLst/>
                <a:latin typeface="Helvetica Neue"/>
              </a:rPr>
              <a:t>Very few clients are contacted who are defaulter.</a:t>
            </a:r>
            <a:endParaRPr lang="en-IN" dirty="0"/>
          </a:p>
        </p:txBody>
      </p:sp>
      <p:pic>
        <p:nvPicPr>
          <p:cNvPr id="3" name="Picture 2">
            <a:extLst>
              <a:ext uri="{FF2B5EF4-FFF2-40B4-BE49-F238E27FC236}">
                <a16:creationId xmlns:a16="http://schemas.microsoft.com/office/drawing/2014/main" id="{DB5A7DB9-6A74-47B6-965A-BE2B60F653BB}"/>
              </a:ext>
            </a:extLst>
          </p:cNvPr>
          <p:cNvPicPr>
            <a:picLocks noChangeAspect="1"/>
          </p:cNvPicPr>
          <p:nvPr/>
        </p:nvPicPr>
        <p:blipFill>
          <a:blip r:embed="rId2"/>
          <a:stretch>
            <a:fillRect/>
          </a:stretch>
        </p:blipFill>
        <p:spPr>
          <a:xfrm>
            <a:off x="955864" y="1798178"/>
            <a:ext cx="10280271" cy="3261643"/>
          </a:xfrm>
          <a:prstGeom prst="rect">
            <a:avLst/>
          </a:prstGeom>
        </p:spPr>
      </p:pic>
    </p:spTree>
    <p:extLst>
      <p:ext uri="{BB962C8B-B14F-4D97-AF65-F5344CB8AC3E}">
        <p14:creationId xmlns:p14="http://schemas.microsoft.com/office/powerpoint/2010/main" val="67846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792781"/>
          </a:xfrm>
          <a:prstGeom prst="rect">
            <a:avLst/>
          </a:prstGeom>
          <a:noFill/>
        </p:spPr>
        <p:txBody>
          <a:bodyPr wrap="square" rtlCol="0">
            <a:spAutoFit/>
          </a:bodyPr>
          <a:lstStyle/>
          <a:p>
            <a:pPr>
              <a:lnSpc>
                <a:spcPct val="150000"/>
              </a:lnSpc>
            </a:pPr>
            <a:br>
              <a:rPr lang="en-US" sz="1600" b="1" i="0" dirty="0">
                <a:solidFill>
                  <a:srgbClr val="000000"/>
                </a:solidFill>
                <a:effectLst/>
                <a:latin typeface="Helvetica Neue"/>
              </a:rPr>
            </a:b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11278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Exploratory Data Analysis</a:t>
            </a:r>
          </a:p>
        </p:txBody>
      </p:sp>
      <p:sp>
        <p:nvSpPr>
          <p:cNvPr id="5" name="TextBox 4">
            <a:extLst>
              <a:ext uri="{FF2B5EF4-FFF2-40B4-BE49-F238E27FC236}">
                <a16:creationId xmlns:a16="http://schemas.microsoft.com/office/drawing/2014/main" id="{6AC525ED-4361-4E12-8128-124BEB6D4327}"/>
              </a:ext>
            </a:extLst>
          </p:cNvPr>
          <p:cNvSpPr txBox="1"/>
          <p:nvPr/>
        </p:nvSpPr>
        <p:spPr>
          <a:xfrm>
            <a:off x="1524000" y="5453908"/>
            <a:ext cx="5237396" cy="369332"/>
          </a:xfrm>
          <a:prstGeom prst="rect">
            <a:avLst/>
          </a:prstGeom>
          <a:noFill/>
        </p:spPr>
        <p:txBody>
          <a:bodyPr wrap="none" rtlCol="0">
            <a:spAutoFit/>
          </a:bodyPr>
          <a:lstStyle/>
          <a:p>
            <a:r>
              <a:rPr lang="en-US" b="0" i="0" dirty="0">
                <a:solidFill>
                  <a:srgbClr val="000000"/>
                </a:solidFill>
                <a:effectLst/>
                <a:latin typeface="Helvetica Neue"/>
              </a:rPr>
              <a:t>Most of the people are contacted through cellular.</a:t>
            </a:r>
            <a:endParaRPr lang="en-IN" dirty="0"/>
          </a:p>
        </p:txBody>
      </p:sp>
      <p:pic>
        <p:nvPicPr>
          <p:cNvPr id="6" name="Picture 5">
            <a:extLst>
              <a:ext uri="{FF2B5EF4-FFF2-40B4-BE49-F238E27FC236}">
                <a16:creationId xmlns:a16="http://schemas.microsoft.com/office/drawing/2014/main" id="{C52C4CA6-91BC-46F8-96B2-C381D1FF2140}"/>
              </a:ext>
            </a:extLst>
          </p:cNvPr>
          <p:cNvPicPr>
            <a:picLocks noChangeAspect="1"/>
          </p:cNvPicPr>
          <p:nvPr/>
        </p:nvPicPr>
        <p:blipFill>
          <a:blip r:embed="rId2"/>
          <a:stretch>
            <a:fillRect/>
          </a:stretch>
        </p:blipFill>
        <p:spPr>
          <a:xfrm>
            <a:off x="811072" y="1756265"/>
            <a:ext cx="10569856" cy="3345470"/>
          </a:xfrm>
          <a:prstGeom prst="rect">
            <a:avLst/>
          </a:prstGeom>
        </p:spPr>
      </p:pic>
    </p:spTree>
    <p:extLst>
      <p:ext uri="{BB962C8B-B14F-4D97-AF65-F5344CB8AC3E}">
        <p14:creationId xmlns:p14="http://schemas.microsoft.com/office/powerpoint/2010/main" val="3427398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792781"/>
          </a:xfrm>
          <a:prstGeom prst="rect">
            <a:avLst/>
          </a:prstGeom>
          <a:noFill/>
        </p:spPr>
        <p:txBody>
          <a:bodyPr wrap="square" rtlCol="0">
            <a:spAutoFit/>
          </a:bodyPr>
          <a:lstStyle/>
          <a:p>
            <a:pPr>
              <a:lnSpc>
                <a:spcPct val="150000"/>
              </a:lnSpc>
            </a:pPr>
            <a:br>
              <a:rPr lang="en-US" sz="1600" b="1" i="0" dirty="0">
                <a:solidFill>
                  <a:srgbClr val="000000"/>
                </a:solidFill>
                <a:effectLst/>
                <a:latin typeface="Helvetica Neue"/>
              </a:rPr>
            </a:b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11278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Recommended Models</a:t>
            </a:r>
          </a:p>
        </p:txBody>
      </p:sp>
      <p:sp>
        <p:nvSpPr>
          <p:cNvPr id="2" name="Rectangle 1">
            <a:extLst>
              <a:ext uri="{FF2B5EF4-FFF2-40B4-BE49-F238E27FC236}">
                <a16:creationId xmlns:a16="http://schemas.microsoft.com/office/drawing/2014/main" id="{ED4EFA09-323A-4D53-8A4C-80F8FC4E4EBF}"/>
              </a:ext>
            </a:extLst>
          </p:cNvPr>
          <p:cNvSpPr>
            <a:spLocks noChangeArrowheads="1"/>
          </p:cNvSpPr>
          <p:nvPr/>
        </p:nvSpPr>
        <p:spPr bwMode="auto">
          <a:xfrm>
            <a:off x="1199535" y="2106323"/>
            <a:ext cx="6292646" cy="301621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solidFill>
                <a:effectLst/>
                <a:latin typeface="Arial" panose="020B0604020202020204" pitchFamily="34" charset="0"/>
              </a:rPr>
              <a:t>LogisticRegression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solidFill>
                <a:effectLst/>
                <a:latin typeface="Arial" panose="020B0604020202020204" pitchFamily="34" charset="0"/>
              </a:rPr>
              <a:t>KNeighborsClassifier</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solidFill>
                <a:effectLst/>
                <a:latin typeface="Arial" panose="020B0604020202020204" pitchFamily="34" charset="0"/>
              </a:rPr>
              <a:t>DecisionTreeClassifier</a:t>
            </a:r>
            <a:endParaRPr lang="en-US" altLang="en-US" sz="2800" dirty="0"/>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solidFill>
                <a:effectLst/>
                <a:latin typeface="Arial" panose="020B0604020202020204" pitchFamily="34" charset="0"/>
              </a:rPr>
              <a:t>GaussianNB</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Support vector machine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solidFill>
                <a:effectLst/>
                <a:latin typeface="Arial" panose="020B0604020202020204" pitchFamily="34" charset="0"/>
              </a:rPr>
              <a:t>RandomForestClassifier</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a:ln>
                  <a:noFill/>
                </a:ln>
                <a:solidFill>
                  <a:schemeClr val="tx1"/>
                </a:solidFill>
                <a:effectLst/>
                <a:latin typeface="Arial" panose="020B0604020202020204" pitchFamily="34" charset="0"/>
              </a:rPr>
              <a:t>AdaBoostClassifier</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857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792781"/>
          </a:xfrm>
          <a:prstGeom prst="rect">
            <a:avLst/>
          </a:prstGeom>
          <a:noFill/>
        </p:spPr>
        <p:txBody>
          <a:bodyPr wrap="square" rtlCol="0">
            <a:spAutoFit/>
          </a:bodyPr>
          <a:lstStyle/>
          <a:p>
            <a:pPr>
              <a:lnSpc>
                <a:spcPct val="150000"/>
              </a:lnSpc>
            </a:pPr>
            <a:br>
              <a:rPr lang="en-US" sz="1600" b="1" i="0" dirty="0">
                <a:solidFill>
                  <a:srgbClr val="000000"/>
                </a:solidFill>
                <a:effectLst/>
                <a:latin typeface="Helvetica Neue"/>
              </a:rPr>
            </a:b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16194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Accuracy for Training Data</a:t>
            </a:r>
          </a:p>
        </p:txBody>
      </p:sp>
      <p:sp>
        <p:nvSpPr>
          <p:cNvPr id="2" name="Rectangle 1">
            <a:extLst>
              <a:ext uri="{FF2B5EF4-FFF2-40B4-BE49-F238E27FC236}">
                <a16:creationId xmlns:a16="http://schemas.microsoft.com/office/drawing/2014/main" id="{ED4EFA09-323A-4D53-8A4C-80F8FC4E4EBF}"/>
              </a:ext>
            </a:extLst>
          </p:cNvPr>
          <p:cNvSpPr>
            <a:spLocks noChangeArrowheads="1"/>
          </p:cNvSpPr>
          <p:nvPr/>
        </p:nvSpPr>
        <p:spPr bwMode="auto">
          <a:xfrm>
            <a:off x="1199535" y="3398984"/>
            <a:ext cx="6292646" cy="4308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4">
            <a:extLst>
              <a:ext uri="{FF2B5EF4-FFF2-40B4-BE49-F238E27FC236}">
                <a16:creationId xmlns:a16="http://schemas.microsoft.com/office/drawing/2014/main" id="{30E4D5E0-72D0-4A51-827F-0C8A4C97CCEB}"/>
              </a:ext>
            </a:extLst>
          </p:cNvPr>
          <p:cNvGraphicFramePr>
            <a:graphicFrameLocks noGrp="1"/>
          </p:cNvGraphicFramePr>
          <p:nvPr>
            <p:extLst>
              <p:ext uri="{D42A27DB-BD31-4B8C-83A1-F6EECF244321}">
                <p14:modId xmlns:p14="http://schemas.microsoft.com/office/powerpoint/2010/main" val="213428532"/>
              </p:ext>
            </p:extLst>
          </p:nvPr>
        </p:nvGraphicFramePr>
        <p:xfrm>
          <a:off x="1353574" y="1496698"/>
          <a:ext cx="6640052" cy="5302013"/>
        </p:xfrm>
        <a:graphic>
          <a:graphicData uri="http://schemas.openxmlformats.org/drawingml/2006/table">
            <a:tbl>
              <a:tblPr firstRow="1" bandRow="1">
                <a:tableStyleId>{5C22544A-7EE6-4342-B048-85BDC9FD1C3A}</a:tableStyleId>
              </a:tblPr>
              <a:tblGrid>
                <a:gridCol w="2757764">
                  <a:extLst>
                    <a:ext uri="{9D8B030D-6E8A-4147-A177-3AD203B41FA5}">
                      <a16:colId xmlns:a16="http://schemas.microsoft.com/office/drawing/2014/main" val="2326724230"/>
                    </a:ext>
                  </a:extLst>
                </a:gridCol>
                <a:gridCol w="3882288">
                  <a:extLst>
                    <a:ext uri="{9D8B030D-6E8A-4147-A177-3AD203B41FA5}">
                      <a16:colId xmlns:a16="http://schemas.microsoft.com/office/drawing/2014/main" val="3221279304"/>
                    </a:ext>
                  </a:extLst>
                </a:gridCol>
              </a:tblGrid>
              <a:tr h="426101">
                <a:tc>
                  <a:txBody>
                    <a:bodyPr/>
                    <a:lstStyle/>
                    <a:p>
                      <a:r>
                        <a:rPr lang="en-US" dirty="0"/>
                        <a:t>MODEL</a:t>
                      </a:r>
                      <a:endParaRPr lang="en-IN" dirty="0"/>
                    </a:p>
                  </a:txBody>
                  <a:tcPr/>
                </a:tc>
                <a:tc>
                  <a:txBody>
                    <a:bodyPr/>
                    <a:lstStyle/>
                    <a:p>
                      <a:r>
                        <a:rPr lang="en-US" dirty="0"/>
                        <a:t>ACCURACY (%)</a:t>
                      </a:r>
                      <a:endParaRPr lang="en-IN" dirty="0"/>
                    </a:p>
                  </a:txBody>
                  <a:tcPr/>
                </a:tc>
                <a:extLst>
                  <a:ext uri="{0D108BD9-81ED-4DB2-BD59-A6C34878D82A}">
                    <a16:rowId xmlns:a16="http://schemas.microsoft.com/office/drawing/2014/main" val="176982430"/>
                  </a:ext>
                </a:extLst>
              </a:tr>
              <a:tr h="622425">
                <a:tc>
                  <a:txBody>
                    <a:body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LogisticRegression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a:txBody>
                  <a:tcPr/>
                </a:tc>
                <a:tc>
                  <a:txBody>
                    <a:bodyPr/>
                    <a:lstStyle/>
                    <a:p>
                      <a:r>
                        <a:rPr lang="en-US" dirty="0"/>
                        <a:t>90.35</a:t>
                      </a:r>
                      <a:endParaRPr lang="en-IN" dirty="0"/>
                    </a:p>
                  </a:txBody>
                  <a:tcPr/>
                </a:tc>
                <a:extLst>
                  <a:ext uri="{0D108BD9-81ED-4DB2-BD59-A6C34878D82A}">
                    <a16:rowId xmlns:a16="http://schemas.microsoft.com/office/drawing/2014/main" val="3171962995"/>
                  </a:ext>
                </a:extLst>
              </a:tr>
              <a:tr h="738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err="1">
                          <a:ln>
                            <a:noFill/>
                          </a:ln>
                          <a:solidFill>
                            <a:schemeClr val="tx1"/>
                          </a:solidFill>
                          <a:effectLst/>
                          <a:latin typeface="Arial" panose="020B0604020202020204" pitchFamily="34" charset="0"/>
                        </a:rPr>
                        <a:t>KNeighborsClassifier</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a:txBody>
                  <a:tcPr/>
                </a:tc>
                <a:tc>
                  <a:txBody>
                    <a:bodyPr/>
                    <a:lstStyle/>
                    <a:p>
                      <a:r>
                        <a:rPr lang="en-US" dirty="0"/>
                        <a:t>89.59</a:t>
                      </a:r>
                      <a:endParaRPr lang="en-IN" dirty="0"/>
                    </a:p>
                  </a:txBody>
                  <a:tcPr/>
                </a:tc>
                <a:extLst>
                  <a:ext uri="{0D108BD9-81ED-4DB2-BD59-A6C34878D82A}">
                    <a16:rowId xmlns:a16="http://schemas.microsoft.com/office/drawing/2014/main" val="1046095872"/>
                  </a:ext>
                </a:extLst>
              </a:tr>
              <a:tr h="738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err="1">
                          <a:ln>
                            <a:noFill/>
                          </a:ln>
                          <a:solidFill>
                            <a:schemeClr val="tx1"/>
                          </a:solidFill>
                          <a:effectLst/>
                          <a:latin typeface="Arial" panose="020B0604020202020204" pitchFamily="34" charset="0"/>
                        </a:rPr>
                        <a:t>DecisionTreeClassifier</a:t>
                      </a:r>
                      <a:endParaRPr lang="en-US" altLang="en-US" sz="1800" dirty="0"/>
                    </a:p>
                    <a:p>
                      <a:endParaRPr lang="en-IN" dirty="0"/>
                    </a:p>
                  </a:txBody>
                  <a:tcPr/>
                </a:tc>
                <a:tc>
                  <a:txBody>
                    <a:bodyPr/>
                    <a:lstStyle/>
                    <a:p>
                      <a:r>
                        <a:rPr lang="en-US" dirty="0"/>
                        <a:t>87.59</a:t>
                      </a:r>
                      <a:endParaRPr lang="en-IN" dirty="0"/>
                    </a:p>
                  </a:txBody>
                  <a:tcPr/>
                </a:tc>
                <a:extLst>
                  <a:ext uri="{0D108BD9-81ED-4DB2-BD59-A6C34878D82A}">
                    <a16:rowId xmlns:a16="http://schemas.microsoft.com/office/drawing/2014/main" val="118332161"/>
                  </a:ext>
                </a:extLst>
              </a:tr>
              <a:tr h="622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err="1">
                          <a:ln>
                            <a:noFill/>
                          </a:ln>
                          <a:solidFill>
                            <a:schemeClr val="tx1"/>
                          </a:solidFill>
                          <a:effectLst/>
                          <a:latin typeface="Arial" panose="020B0604020202020204" pitchFamily="34" charset="0"/>
                        </a:rPr>
                        <a:t>GaussianNB</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a:txBody>
                  <a:tcPr/>
                </a:tc>
                <a:tc>
                  <a:txBody>
                    <a:bodyPr/>
                    <a:lstStyle/>
                    <a:p>
                      <a:r>
                        <a:rPr lang="en-US" dirty="0"/>
                        <a:t>89.76</a:t>
                      </a:r>
                      <a:endParaRPr lang="en-IN" dirty="0"/>
                    </a:p>
                  </a:txBody>
                  <a:tcPr/>
                </a:tc>
                <a:extLst>
                  <a:ext uri="{0D108BD9-81ED-4DB2-BD59-A6C34878D82A}">
                    <a16:rowId xmlns:a16="http://schemas.microsoft.com/office/drawing/2014/main" val="319091565"/>
                  </a:ext>
                </a:extLst>
              </a:tr>
              <a:tr h="738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Support vector machine</a:t>
                      </a:r>
                    </a:p>
                    <a:p>
                      <a:endParaRPr lang="en-IN" dirty="0"/>
                    </a:p>
                  </a:txBody>
                  <a:tcPr/>
                </a:tc>
                <a:tc>
                  <a:txBody>
                    <a:bodyPr/>
                    <a:lstStyle/>
                    <a:p>
                      <a:r>
                        <a:rPr lang="en-US" dirty="0"/>
                        <a:t>90.23</a:t>
                      </a:r>
                      <a:endParaRPr lang="en-IN" dirty="0"/>
                    </a:p>
                  </a:txBody>
                  <a:tcPr/>
                </a:tc>
                <a:extLst>
                  <a:ext uri="{0D108BD9-81ED-4DB2-BD59-A6C34878D82A}">
                    <a16:rowId xmlns:a16="http://schemas.microsoft.com/office/drawing/2014/main" val="445774408"/>
                  </a:ext>
                </a:extLst>
              </a:tr>
              <a:tr h="738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err="1">
                          <a:ln>
                            <a:noFill/>
                          </a:ln>
                          <a:solidFill>
                            <a:schemeClr val="tx1"/>
                          </a:solidFill>
                          <a:effectLst/>
                          <a:latin typeface="Arial" panose="020B0604020202020204" pitchFamily="34" charset="0"/>
                        </a:rPr>
                        <a:t>RandomForestClassifier</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a:txBody>
                  <a:tcPr/>
                </a:tc>
                <a:tc>
                  <a:txBody>
                    <a:bodyPr/>
                    <a:lstStyle/>
                    <a:p>
                      <a:r>
                        <a:rPr lang="en-US" dirty="0"/>
                        <a:t>90.43</a:t>
                      </a:r>
                      <a:endParaRPr lang="en-IN" dirty="0"/>
                    </a:p>
                  </a:txBody>
                  <a:tcPr/>
                </a:tc>
                <a:extLst>
                  <a:ext uri="{0D108BD9-81ED-4DB2-BD59-A6C34878D82A}">
                    <a16:rowId xmlns:a16="http://schemas.microsoft.com/office/drawing/2014/main" val="653239288"/>
                  </a:ext>
                </a:extLst>
              </a:tr>
              <a:tr h="622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err="1">
                          <a:ln>
                            <a:noFill/>
                          </a:ln>
                          <a:solidFill>
                            <a:schemeClr val="tx1"/>
                          </a:solidFill>
                          <a:effectLst/>
                          <a:latin typeface="Arial" panose="020B0604020202020204" pitchFamily="34" charset="0"/>
                        </a:rPr>
                        <a:t>AdaBoostClassifier</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a:txBody>
                  <a:tcPr/>
                </a:tc>
                <a:tc>
                  <a:txBody>
                    <a:bodyPr/>
                    <a:lstStyle/>
                    <a:p>
                      <a:r>
                        <a:rPr lang="en-US" dirty="0"/>
                        <a:t>89.90</a:t>
                      </a:r>
                      <a:endParaRPr lang="en-IN" dirty="0"/>
                    </a:p>
                  </a:txBody>
                  <a:tcPr/>
                </a:tc>
                <a:extLst>
                  <a:ext uri="{0D108BD9-81ED-4DB2-BD59-A6C34878D82A}">
                    <a16:rowId xmlns:a16="http://schemas.microsoft.com/office/drawing/2014/main" val="895378649"/>
                  </a:ext>
                </a:extLst>
              </a:tr>
            </a:tbl>
          </a:graphicData>
        </a:graphic>
      </p:graphicFrame>
      <p:sp>
        <p:nvSpPr>
          <p:cNvPr id="5" name="TextBox 4">
            <a:extLst>
              <a:ext uri="{FF2B5EF4-FFF2-40B4-BE49-F238E27FC236}">
                <a16:creationId xmlns:a16="http://schemas.microsoft.com/office/drawing/2014/main" id="{A074A645-A487-4DA4-8334-D5DBC8C343AA}"/>
              </a:ext>
            </a:extLst>
          </p:cNvPr>
          <p:cNvSpPr txBox="1"/>
          <p:nvPr/>
        </p:nvSpPr>
        <p:spPr>
          <a:xfrm>
            <a:off x="8701549" y="1678858"/>
            <a:ext cx="2566218" cy="3693319"/>
          </a:xfrm>
          <a:prstGeom prst="rect">
            <a:avLst/>
          </a:prstGeom>
          <a:noFill/>
        </p:spPr>
        <p:txBody>
          <a:bodyPr wrap="square" rtlCol="0">
            <a:spAutoFit/>
          </a:bodyPr>
          <a:lstStyle/>
          <a:p>
            <a:br>
              <a:rPr lang="en-US" dirty="0"/>
            </a:br>
            <a:r>
              <a:rPr lang="en-US" b="1" i="0" dirty="0">
                <a:solidFill>
                  <a:srgbClr val="000000"/>
                </a:solidFill>
                <a:effectLst/>
                <a:latin typeface="Helvetica Neue"/>
              </a:rPr>
              <a:t>Logistic Regression obtained the highest accuracy with lesser runtime and is more stable in the results. Even SVM and Random Forest obtained the similar accuracy but have higher runtime compared to Logistic </a:t>
            </a:r>
            <a:r>
              <a:rPr lang="en-US" b="1" i="0" dirty="0" err="1">
                <a:solidFill>
                  <a:srgbClr val="000000"/>
                </a:solidFill>
                <a:effectLst/>
                <a:latin typeface="Helvetica Neue"/>
              </a:rPr>
              <a:t>Regession</a:t>
            </a:r>
            <a:r>
              <a:rPr lang="en-US" b="1" i="0" dirty="0">
                <a:solidFill>
                  <a:srgbClr val="000000"/>
                </a:solidFill>
                <a:effectLst/>
                <a:latin typeface="Helvetica Neue"/>
              </a:rPr>
              <a:t>.</a:t>
            </a:r>
            <a:endParaRPr lang="en-IN" dirty="0"/>
          </a:p>
        </p:txBody>
      </p:sp>
    </p:spTree>
    <p:extLst>
      <p:ext uri="{BB962C8B-B14F-4D97-AF65-F5344CB8AC3E}">
        <p14:creationId xmlns:p14="http://schemas.microsoft.com/office/powerpoint/2010/main" val="123905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792781"/>
          </a:xfrm>
          <a:prstGeom prst="rect">
            <a:avLst/>
          </a:prstGeom>
          <a:noFill/>
        </p:spPr>
        <p:txBody>
          <a:bodyPr wrap="square" rtlCol="0">
            <a:spAutoFit/>
          </a:bodyPr>
          <a:lstStyle/>
          <a:p>
            <a:pPr>
              <a:lnSpc>
                <a:spcPct val="150000"/>
              </a:lnSpc>
            </a:pPr>
            <a:br>
              <a:rPr lang="en-US" sz="1600" b="1" i="0" dirty="0">
                <a:solidFill>
                  <a:srgbClr val="000000"/>
                </a:solidFill>
                <a:effectLst/>
                <a:latin typeface="Helvetica Neue"/>
              </a:rPr>
            </a:b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11278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Confusion matrix</a:t>
            </a:r>
          </a:p>
        </p:txBody>
      </p:sp>
      <p:sp>
        <p:nvSpPr>
          <p:cNvPr id="2" name="Rectangle 1">
            <a:extLst>
              <a:ext uri="{FF2B5EF4-FFF2-40B4-BE49-F238E27FC236}">
                <a16:creationId xmlns:a16="http://schemas.microsoft.com/office/drawing/2014/main" id="{ED4EFA09-323A-4D53-8A4C-80F8FC4E4EBF}"/>
              </a:ext>
            </a:extLst>
          </p:cNvPr>
          <p:cNvSpPr>
            <a:spLocks noChangeArrowheads="1"/>
          </p:cNvSpPr>
          <p:nvPr/>
        </p:nvSpPr>
        <p:spPr bwMode="auto">
          <a:xfrm>
            <a:off x="1061885" y="1775967"/>
            <a:ext cx="6292646" cy="4308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1. Logistic Regression</a:t>
            </a:r>
          </a:p>
        </p:txBody>
      </p:sp>
      <p:graphicFrame>
        <p:nvGraphicFramePr>
          <p:cNvPr id="3" name="Table 5">
            <a:extLst>
              <a:ext uri="{FF2B5EF4-FFF2-40B4-BE49-F238E27FC236}">
                <a16:creationId xmlns:a16="http://schemas.microsoft.com/office/drawing/2014/main" id="{B18763FF-146A-47E5-BFA0-BB9881C0E4B0}"/>
              </a:ext>
            </a:extLst>
          </p:cNvPr>
          <p:cNvGraphicFramePr>
            <a:graphicFrameLocks noGrp="1"/>
          </p:cNvGraphicFramePr>
          <p:nvPr>
            <p:extLst>
              <p:ext uri="{D42A27DB-BD31-4B8C-83A1-F6EECF244321}">
                <p14:modId xmlns:p14="http://schemas.microsoft.com/office/powerpoint/2010/main" val="2228920634"/>
              </p:ext>
            </p:extLst>
          </p:nvPr>
        </p:nvGraphicFramePr>
        <p:xfrm>
          <a:off x="1291901" y="3574969"/>
          <a:ext cx="8127999" cy="122091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65715300"/>
                    </a:ext>
                  </a:extLst>
                </a:gridCol>
                <a:gridCol w="2709333">
                  <a:extLst>
                    <a:ext uri="{9D8B030D-6E8A-4147-A177-3AD203B41FA5}">
                      <a16:colId xmlns:a16="http://schemas.microsoft.com/office/drawing/2014/main" val="355877883"/>
                    </a:ext>
                  </a:extLst>
                </a:gridCol>
                <a:gridCol w="2709333">
                  <a:extLst>
                    <a:ext uri="{9D8B030D-6E8A-4147-A177-3AD203B41FA5}">
                      <a16:colId xmlns:a16="http://schemas.microsoft.com/office/drawing/2014/main" val="865193555"/>
                    </a:ext>
                  </a:extLst>
                </a:gridCol>
              </a:tblGrid>
              <a:tr h="427575">
                <a:tc>
                  <a:txBody>
                    <a:bodyPr/>
                    <a:lstStyle/>
                    <a:p>
                      <a:endParaRPr lang="en-IN" dirty="0"/>
                    </a:p>
                  </a:txBody>
                  <a:tcPr/>
                </a:tc>
                <a:tc>
                  <a:txBody>
                    <a:bodyPr/>
                    <a:lstStyle/>
                    <a:p>
                      <a:r>
                        <a:rPr lang="en-US" dirty="0"/>
                        <a:t>Positive</a:t>
                      </a:r>
                      <a:endParaRPr lang="en-IN" dirty="0"/>
                    </a:p>
                  </a:txBody>
                  <a:tcPr/>
                </a:tc>
                <a:tc>
                  <a:txBody>
                    <a:bodyPr/>
                    <a:lstStyle/>
                    <a:p>
                      <a:r>
                        <a:rPr lang="en-US" dirty="0"/>
                        <a:t>Negative</a:t>
                      </a:r>
                      <a:endParaRPr lang="en-IN" dirty="0"/>
                    </a:p>
                  </a:txBody>
                  <a:tcPr/>
                </a:tc>
                <a:extLst>
                  <a:ext uri="{0D108BD9-81ED-4DB2-BD59-A6C34878D82A}">
                    <a16:rowId xmlns:a16="http://schemas.microsoft.com/office/drawing/2014/main" val="2688651422"/>
                  </a:ext>
                </a:extLst>
              </a:tr>
              <a:tr h="427575">
                <a:tc>
                  <a:txBody>
                    <a:bodyPr/>
                    <a:lstStyle/>
                    <a:p>
                      <a:r>
                        <a:rPr lang="en-US" dirty="0"/>
                        <a:t>Positive</a:t>
                      </a:r>
                      <a:endParaRPr lang="en-IN" dirty="0"/>
                    </a:p>
                  </a:txBody>
                  <a:tcPr/>
                </a:tc>
                <a:tc>
                  <a:txBody>
                    <a:bodyPr/>
                    <a:lstStyle/>
                    <a:p>
                      <a:r>
                        <a:rPr lang="en-IN" dirty="0"/>
                        <a:t>9611 </a:t>
                      </a:r>
                    </a:p>
                  </a:txBody>
                  <a:tcPr/>
                </a:tc>
                <a:tc>
                  <a:txBody>
                    <a:bodyPr/>
                    <a:lstStyle/>
                    <a:p>
                      <a:r>
                        <a:rPr lang="en-US" dirty="0"/>
                        <a:t>126</a:t>
                      </a:r>
                      <a:endParaRPr lang="en-IN" dirty="0"/>
                    </a:p>
                  </a:txBody>
                  <a:tcPr/>
                </a:tc>
                <a:extLst>
                  <a:ext uri="{0D108BD9-81ED-4DB2-BD59-A6C34878D82A}">
                    <a16:rowId xmlns:a16="http://schemas.microsoft.com/office/drawing/2014/main" val="1894842210"/>
                  </a:ext>
                </a:extLst>
              </a:tr>
              <a:tr h="234778">
                <a:tc>
                  <a:txBody>
                    <a:bodyPr/>
                    <a:lstStyle/>
                    <a:p>
                      <a:r>
                        <a:rPr lang="en-US" dirty="0"/>
                        <a:t>Negative</a:t>
                      </a:r>
                      <a:endParaRPr lang="en-IN" dirty="0"/>
                    </a:p>
                  </a:txBody>
                  <a:tcPr/>
                </a:tc>
                <a:tc>
                  <a:txBody>
                    <a:bodyPr/>
                    <a:lstStyle/>
                    <a:p>
                      <a:r>
                        <a:rPr lang="en-US" dirty="0"/>
                        <a:t>954</a:t>
                      </a:r>
                      <a:endParaRPr lang="en-IN" dirty="0"/>
                    </a:p>
                  </a:txBody>
                  <a:tcPr/>
                </a:tc>
                <a:tc>
                  <a:txBody>
                    <a:bodyPr/>
                    <a:lstStyle/>
                    <a:p>
                      <a:r>
                        <a:rPr lang="en-US" dirty="0"/>
                        <a:t>246</a:t>
                      </a:r>
                      <a:endParaRPr lang="en-IN" dirty="0"/>
                    </a:p>
                  </a:txBody>
                  <a:tcPr/>
                </a:tc>
                <a:extLst>
                  <a:ext uri="{0D108BD9-81ED-4DB2-BD59-A6C34878D82A}">
                    <a16:rowId xmlns:a16="http://schemas.microsoft.com/office/drawing/2014/main" val="4241705894"/>
                  </a:ext>
                </a:extLst>
              </a:tr>
            </a:tbl>
          </a:graphicData>
        </a:graphic>
      </p:graphicFrame>
      <p:sp>
        <p:nvSpPr>
          <p:cNvPr id="7" name="TextBox 6">
            <a:extLst>
              <a:ext uri="{FF2B5EF4-FFF2-40B4-BE49-F238E27FC236}">
                <a16:creationId xmlns:a16="http://schemas.microsoft.com/office/drawing/2014/main" id="{A456B5B4-4F7C-4439-B1B6-F898EA4455F7}"/>
              </a:ext>
            </a:extLst>
          </p:cNvPr>
          <p:cNvSpPr txBox="1"/>
          <p:nvPr/>
        </p:nvSpPr>
        <p:spPr>
          <a:xfrm>
            <a:off x="4208208" y="3028335"/>
            <a:ext cx="2467895" cy="369332"/>
          </a:xfrm>
          <a:prstGeom prst="rect">
            <a:avLst/>
          </a:prstGeom>
          <a:noFill/>
        </p:spPr>
        <p:txBody>
          <a:bodyPr wrap="square" rtlCol="0">
            <a:spAutoFit/>
          </a:bodyPr>
          <a:lstStyle/>
          <a:p>
            <a:r>
              <a:rPr lang="en-US" dirty="0"/>
              <a:t>Actual Values</a:t>
            </a:r>
            <a:endParaRPr lang="en-IN" dirty="0"/>
          </a:p>
        </p:txBody>
      </p:sp>
      <p:sp>
        <p:nvSpPr>
          <p:cNvPr id="8" name="TextBox 7">
            <a:extLst>
              <a:ext uri="{FF2B5EF4-FFF2-40B4-BE49-F238E27FC236}">
                <a16:creationId xmlns:a16="http://schemas.microsoft.com/office/drawing/2014/main" id="{AC0CA844-7933-420A-A427-FA9733B6F123}"/>
              </a:ext>
            </a:extLst>
          </p:cNvPr>
          <p:cNvSpPr txBox="1"/>
          <p:nvPr/>
        </p:nvSpPr>
        <p:spPr>
          <a:xfrm rot="16200000">
            <a:off x="-33149" y="4097905"/>
            <a:ext cx="1742080" cy="369332"/>
          </a:xfrm>
          <a:prstGeom prst="rect">
            <a:avLst/>
          </a:prstGeom>
          <a:noFill/>
        </p:spPr>
        <p:txBody>
          <a:bodyPr wrap="none" rtlCol="0">
            <a:spAutoFit/>
          </a:bodyPr>
          <a:lstStyle/>
          <a:p>
            <a:r>
              <a:rPr lang="en-US" dirty="0"/>
              <a:t>Predicted Values</a:t>
            </a:r>
            <a:endParaRPr lang="en-IN" dirty="0"/>
          </a:p>
        </p:txBody>
      </p:sp>
      <p:sp>
        <p:nvSpPr>
          <p:cNvPr id="10" name="TextBox 9">
            <a:extLst>
              <a:ext uri="{FF2B5EF4-FFF2-40B4-BE49-F238E27FC236}">
                <a16:creationId xmlns:a16="http://schemas.microsoft.com/office/drawing/2014/main" id="{A5BE0E85-E38E-491E-9D47-DE414BF6AE56}"/>
              </a:ext>
            </a:extLst>
          </p:cNvPr>
          <p:cNvSpPr txBox="1"/>
          <p:nvPr/>
        </p:nvSpPr>
        <p:spPr>
          <a:xfrm>
            <a:off x="1219200" y="5663381"/>
            <a:ext cx="1849930" cy="369332"/>
          </a:xfrm>
          <a:prstGeom prst="rect">
            <a:avLst/>
          </a:prstGeom>
          <a:noFill/>
        </p:spPr>
        <p:txBody>
          <a:bodyPr wrap="none" rtlCol="0">
            <a:spAutoFit/>
          </a:bodyPr>
          <a:lstStyle/>
          <a:p>
            <a:r>
              <a:rPr lang="en-US" b="1" dirty="0"/>
              <a:t>Accuracy: 90.12%</a:t>
            </a:r>
            <a:endParaRPr lang="en-IN" b="1" dirty="0"/>
          </a:p>
        </p:txBody>
      </p:sp>
    </p:spTree>
    <p:extLst>
      <p:ext uri="{BB962C8B-B14F-4D97-AF65-F5344CB8AC3E}">
        <p14:creationId xmlns:p14="http://schemas.microsoft.com/office/powerpoint/2010/main" val="369124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792781"/>
          </a:xfrm>
          <a:prstGeom prst="rect">
            <a:avLst/>
          </a:prstGeom>
          <a:noFill/>
        </p:spPr>
        <p:txBody>
          <a:bodyPr wrap="square" rtlCol="0">
            <a:spAutoFit/>
          </a:bodyPr>
          <a:lstStyle/>
          <a:p>
            <a:pPr>
              <a:lnSpc>
                <a:spcPct val="150000"/>
              </a:lnSpc>
            </a:pPr>
            <a:br>
              <a:rPr lang="en-US" sz="1600" b="1" i="0" dirty="0">
                <a:solidFill>
                  <a:srgbClr val="000000"/>
                </a:solidFill>
                <a:effectLst/>
                <a:latin typeface="Helvetica Neue"/>
              </a:rPr>
            </a:b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11278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Confusion matrix</a:t>
            </a:r>
          </a:p>
        </p:txBody>
      </p:sp>
      <p:sp>
        <p:nvSpPr>
          <p:cNvPr id="2" name="Rectangle 1">
            <a:extLst>
              <a:ext uri="{FF2B5EF4-FFF2-40B4-BE49-F238E27FC236}">
                <a16:creationId xmlns:a16="http://schemas.microsoft.com/office/drawing/2014/main" id="{ED4EFA09-323A-4D53-8A4C-80F8FC4E4EBF}"/>
              </a:ext>
            </a:extLst>
          </p:cNvPr>
          <p:cNvSpPr>
            <a:spLocks noChangeArrowheads="1"/>
          </p:cNvSpPr>
          <p:nvPr/>
        </p:nvSpPr>
        <p:spPr bwMode="auto">
          <a:xfrm>
            <a:off x="1061885" y="1775967"/>
            <a:ext cx="6292646" cy="4308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tabLst/>
            </a:pPr>
            <a:r>
              <a:rPr lang="en-US" altLang="en-US" sz="2800" dirty="0"/>
              <a:t>2</a:t>
            </a:r>
            <a:r>
              <a:rPr kumimoji="0" lang="en-US" altLang="en-US" sz="2800" b="0" i="0" u="none" strike="noStrike" cap="none" normalizeH="0" baseline="0" dirty="0">
                <a:ln>
                  <a:noFill/>
                </a:ln>
                <a:solidFill>
                  <a:schemeClr val="tx1"/>
                </a:solidFill>
                <a:effectLst/>
                <a:latin typeface="Arial" panose="020B0604020202020204" pitchFamily="34" charset="0"/>
              </a:rPr>
              <a:t>. </a:t>
            </a:r>
            <a:r>
              <a:rPr lang="en-US" altLang="en-US" sz="2800" dirty="0"/>
              <a:t>Random Forest Classifier</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5">
            <a:extLst>
              <a:ext uri="{FF2B5EF4-FFF2-40B4-BE49-F238E27FC236}">
                <a16:creationId xmlns:a16="http://schemas.microsoft.com/office/drawing/2014/main" id="{B18763FF-146A-47E5-BFA0-BB9881C0E4B0}"/>
              </a:ext>
            </a:extLst>
          </p:cNvPr>
          <p:cNvGraphicFramePr>
            <a:graphicFrameLocks noGrp="1"/>
          </p:cNvGraphicFramePr>
          <p:nvPr>
            <p:extLst>
              <p:ext uri="{D42A27DB-BD31-4B8C-83A1-F6EECF244321}">
                <p14:modId xmlns:p14="http://schemas.microsoft.com/office/powerpoint/2010/main" val="3402364716"/>
              </p:ext>
            </p:extLst>
          </p:nvPr>
        </p:nvGraphicFramePr>
        <p:xfrm>
          <a:off x="1291901" y="3574969"/>
          <a:ext cx="8127999" cy="122091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65715300"/>
                    </a:ext>
                  </a:extLst>
                </a:gridCol>
                <a:gridCol w="2709333">
                  <a:extLst>
                    <a:ext uri="{9D8B030D-6E8A-4147-A177-3AD203B41FA5}">
                      <a16:colId xmlns:a16="http://schemas.microsoft.com/office/drawing/2014/main" val="355877883"/>
                    </a:ext>
                  </a:extLst>
                </a:gridCol>
                <a:gridCol w="2709333">
                  <a:extLst>
                    <a:ext uri="{9D8B030D-6E8A-4147-A177-3AD203B41FA5}">
                      <a16:colId xmlns:a16="http://schemas.microsoft.com/office/drawing/2014/main" val="865193555"/>
                    </a:ext>
                  </a:extLst>
                </a:gridCol>
              </a:tblGrid>
              <a:tr h="427575">
                <a:tc>
                  <a:txBody>
                    <a:bodyPr/>
                    <a:lstStyle/>
                    <a:p>
                      <a:endParaRPr lang="en-IN" dirty="0"/>
                    </a:p>
                  </a:txBody>
                  <a:tcPr/>
                </a:tc>
                <a:tc>
                  <a:txBody>
                    <a:bodyPr/>
                    <a:lstStyle/>
                    <a:p>
                      <a:r>
                        <a:rPr lang="en-US" dirty="0"/>
                        <a:t>Positive</a:t>
                      </a:r>
                      <a:endParaRPr lang="en-IN" dirty="0"/>
                    </a:p>
                  </a:txBody>
                  <a:tcPr/>
                </a:tc>
                <a:tc>
                  <a:txBody>
                    <a:bodyPr/>
                    <a:lstStyle/>
                    <a:p>
                      <a:r>
                        <a:rPr lang="en-US" dirty="0"/>
                        <a:t>Negative</a:t>
                      </a:r>
                      <a:endParaRPr lang="en-IN" dirty="0"/>
                    </a:p>
                  </a:txBody>
                  <a:tcPr/>
                </a:tc>
                <a:extLst>
                  <a:ext uri="{0D108BD9-81ED-4DB2-BD59-A6C34878D82A}">
                    <a16:rowId xmlns:a16="http://schemas.microsoft.com/office/drawing/2014/main" val="2688651422"/>
                  </a:ext>
                </a:extLst>
              </a:tr>
              <a:tr h="427575">
                <a:tc>
                  <a:txBody>
                    <a:bodyPr/>
                    <a:lstStyle/>
                    <a:p>
                      <a:r>
                        <a:rPr lang="en-US" dirty="0"/>
                        <a:t>Positive</a:t>
                      </a:r>
                      <a:endParaRPr lang="en-IN" dirty="0"/>
                    </a:p>
                  </a:txBody>
                  <a:tcPr/>
                </a:tc>
                <a:tc>
                  <a:txBody>
                    <a:bodyPr/>
                    <a:lstStyle/>
                    <a:p>
                      <a:r>
                        <a:rPr lang="en-IN" dirty="0"/>
                        <a:t>9624</a:t>
                      </a:r>
                    </a:p>
                  </a:txBody>
                  <a:tcPr/>
                </a:tc>
                <a:tc>
                  <a:txBody>
                    <a:bodyPr/>
                    <a:lstStyle/>
                    <a:p>
                      <a:r>
                        <a:rPr lang="en-US" dirty="0"/>
                        <a:t>113</a:t>
                      </a:r>
                      <a:endParaRPr lang="en-IN" dirty="0"/>
                    </a:p>
                  </a:txBody>
                  <a:tcPr/>
                </a:tc>
                <a:extLst>
                  <a:ext uri="{0D108BD9-81ED-4DB2-BD59-A6C34878D82A}">
                    <a16:rowId xmlns:a16="http://schemas.microsoft.com/office/drawing/2014/main" val="1894842210"/>
                  </a:ext>
                </a:extLst>
              </a:tr>
              <a:tr h="234778">
                <a:tc>
                  <a:txBody>
                    <a:bodyPr/>
                    <a:lstStyle/>
                    <a:p>
                      <a:r>
                        <a:rPr lang="en-US" dirty="0"/>
                        <a:t>Negative</a:t>
                      </a:r>
                      <a:endParaRPr lang="en-IN" dirty="0"/>
                    </a:p>
                  </a:txBody>
                  <a:tcPr/>
                </a:tc>
                <a:tc>
                  <a:txBody>
                    <a:bodyPr/>
                    <a:lstStyle/>
                    <a:p>
                      <a:r>
                        <a:rPr lang="en-US" dirty="0"/>
                        <a:t>957</a:t>
                      </a:r>
                      <a:endParaRPr lang="en-IN" dirty="0"/>
                    </a:p>
                  </a:txBody>
                  <a:tcPr/>
                </a:tc>
                <a:tc>
                  <a:txBody>
                    <a:bodyPr/>
                    <a:lstStyle/>
                    <a:p>
                      <a:r>
                        <a:rPr lang="en-US" dirty="0"/>
                        <a:t>243</a:t>
                      </a:r>
                      <a:endParaRPr lang="en-IN" dirty="0"/>
                    </a:p>
                  </a:txBody>
                  <a:tcPr/>
                </a:tc>
                <a:extLst>
                  <a:ext uri="{0D108BD9-81ED-4DB2-BD59-A6C34878D82A}">
                    <a16:rowId xmlns:a16="http://schemas.microsoft.com/office/drawing/2014/main" val="4241705894"/>
                  </a:ext>
                </a:extLst>
              </a:tr>
            </a:tbl>
          </a:graphicData>
        </a:graphic>
      </p:graphicFrame>
      <p:sp>
        <p:nvSpPr>
          <p:cNvPr id="7" name="TextBox 6">
            <a:extLst>
              <a:ext uri="{FF2B5EF4-FFF2-40B4-BE49-F238E27FC236}">
                <a16:creationId xmlns:a16="http://schemas.microsoft.com/office/drawing/2014/main" id="{A456B5B4-4F7C-4439-B1B6-F898EA4455F7}"/>
              </a:ext>
            </a:extLst>
          </p:cNvPr>
          <p:cNvSpPr txBox="1"/>
          <p:nvPr/>
        </p:nvSpPr>
        <p:spPr>
          <a:xfrm>
            <a:off x="4208208" y="3028335"/>
            <a:ext cx="2467895" cy="369332"/>
          </a:xfrm>
          <a:prstGeom prst="rect">
            <a:avLst/>
          </a:prstGeom>
          <a:noFill/>
        </p:spPr>
        <p:txBody>
          <a:bodyPr wrap="square" rtlCol="0">
            <a:spAutoFit/>
          </a:bodyPr>
          <a:lstStyle/>
          <a:p>
            <a:r>
              <a:rPr lang="en-US" dirty="0"/>
              <a:t>Actual Values</a:t>
            </a:r>
            <a:endParaRPr lang="en-IN" dirty="0"/>
          </a:p>
        </p:txBody>
      </p:sp>
      <p:sp>
        <p:nvSpPr>
          <p:cNvPr id="8" name="TextBox 7">
            <a:extLst>
              <a:ext uri="{FF2B5EF4-FFF2-40B4-BE49-F238E27FC236}">
                <a16:creationId xmlns:a16="http://schemas.microsoft.com/office/drawing/2014/main" id="{AC0CA844-7933-420A-A427-FA9733B6F123}"/>
              </a:ext>
            </a:extLst>
          </p:cNvPr>
          <p:cNvSpPr txBox="1"/>
          <p:nvPr/>
        </p:nvSpPr>
        <p:spPr>
          <a:xfrm rot="16200000">
            <a:off x="-33149" y="4097905"/>
            <a:ext cx="1742080" cy="369332"/>
          </a:xfrm>
          <a:prstGeom prst="rect">
            <a:avLst/>
          </a:prstGeom>
          <a:noFill/>
        </p:spPr>
        <p:txBody>
          <a:bodyPr wrap="none" rtlCol="0">
            <a:spAutoFit/>
          </a:bodyPr>
          <a:lstStyle/>
          <a:p>
            <a:r>
              <a:rPr lang="en-US" dirty="0"/>
              <a:t>Predicted Values</a:t>
            </a:r>
            <a:endParaRPr lang="en-IN" dirty="0"/>
          </a:p>
        </p:txBody>
      </p:sp>
      <p:sp>
        <p:nvSpPr>
          <p:cNvPr id="10" name="TextBox 9">
            <a:extLst>
              <a:ext uri="{FF2B5EF4-FFF2-40B4-BE49-F238E27FC236}">
                <a16:creationId xmlns:a16="http://schemas.microsoft.com/office/drawing/2014/main" id="{FE93FED8-8FB7-478F-BC04-35A7937C69B6}"/>
              </a:ext>
            </a:extLst>
          </p:cNvPr>
          <p:cNvSpPr txBox="1"/>
          <p:nvPr/>
        </p:nvSpPr>
        <p:spPr>
          <a:xfrm>
            <a:off x="653224" y="5468883"/>
            <a:ext cx="6159908" cy="369332"/>
          </a:xfrm>
          <a:prstGeom prst="rect">
            <a:avLst/>
          </a:prstGeom>
          <a:noFill/>
        </p:spPr>
        <p:txBody>
          <a:bodyPr wrap="square">
            <a:spAutoFit/>
          </a:bodyPr>
          <a:lstStyle/>
          <a:p>
            <a:r>
              <a:rPr lang="en-US" b="1" dirty="0"/>
              <a:t>Accuracy: 90.21%</a:t>
            </a:r>
            <a:endParaRPr lang="en-IN" b="1" dirty="0"/>
          </a:p>
        </p:txBody>
      </p:sp>
    </p:spTree>
    <p:extLst>
      <p:ext uri="{BB962C8B-B14F-4D97-AF65-F5344CB8AC3E}">
        <p14:creationId xmlns:p14="http://schemas.microsoft.com/office/powerpoint/2010/main" val="3617317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3693319"/>
          </a:xfrm>
          <a:prstGeom prst="rect">
            <a:avLst/>
          </a:prstGeom>
          <a:noFill/>
        </p:spPr>
        <p:txBody>
          <a:bodyPr wrap="square" rtlCol="0">
            <a:spAutoFit/>
          </a:bodyPr>
          <a:lstStyle/>
          <a:p>
            <a:pPr algn="l">
              <a:buFont typeface="+mj-lt"/>
              <a:buAutoNum type="arabicPeriod"/>
            </a:pPr>
            <a:r>
              <a:rPr lang="en-US" b="1" dirty="0">
                <a:solidFill>
                  <a:srgbClr val="000000"/>
                </a:solidFill>
                <a:latin typeface="Helvetica Neue"/>
              </a:rPr>
              <a:t>The objective of this case study was to predict whether a customer will subscribe to a term deposit or not given the data of the customer.</a:t>
            </a:r>
          </a:p>
          <a:p>
            <a:pPr algn="l">
              <a:buFont typeface="+mj-lt"/>
              <a:buAutoNum type="arabicPeriod"/>
            </a:pPr>
            <a:endParaRPr lang="en-US" b="1" dirty="0">
              <a:solidFill>
                <a:srgbClr val="000000"/>
              </a:solidFill>
              <a:latin typeface="Helvetica Neue"/>
            </a:endParaRPr>
          </a:p>
          <a:p>
            <a:pPr algn="l">
              <a:buFont typeface="+mj-lt"/>
              <a:buAutoNum type="arabicPeriod"/>
            </a:pPr>
            <a:r>
              <a:rPr lang="en-US" b="1" dirty="0">
                <a:solidFill>
                  <a:srgbClr val="000000"/>
                </a:solidFill>
                <a:latin typeface="Helvetica Neue"/>
              </a:rPr>
              <a:t>There are lot of categorical variables and some numerical variables which capture various information about the customer and the bank-customer relationship.</a:t>
            </a:r>
          </a:p>
          <a:p>
            <a:pPr algn="l">
              <a:buFont typeface="+mj-lt"/>
              <a:buAutoNum type="arabicPeriod"/>
            </a:pPr>
            <a:endParaRPr lang="en-US" b="1" dirty="0">
              <a:solidFill>
                <a:srgbClr val="000000"/>
              </a:solidFill>
              <a:latin typeface="Helvetica Neue"/>
            </a:endParaRPr>
          </a:p>
          <a:p>
            <a:pPr algn="l">
              <a:buFont typeface="+mj-lt"/>
              <a:buAutoNum type="arabicPeriod"/>
            </a:pPr>
            <a:r>
              <a:rPr lang="en-US" b="1" dirty="0">
                <a:solidFill>
                  <a:srgbClr val="000000"/>
                </a:solidFill>
                <a:latin typeface="Helvetica Neue"/>
              </a:rPr>
              <a:t>There are no null values for the data, and the data is imbalanced, where “no” is the majority class.</a:t>
            </a:r>
          </a:p>
          <a:p>
            <a:pPr algn="l">
              <a:buFont typeface="+mj-lt"/>
              <a:buAutoNum type="arabicPeriod"/>
            </a:pPr>
            <a:endParaRPr lang="en-US" b="1" dirty="0">
              <a:solidFill>
                <a:srgbClr val="000000"/>
              </a:solidFill>
              <a:latin typeface="Helvetica Neue"/>
            </a:endParaRPr>
          </a:p>
          <a:p>
            <a:pPr algn="l">
              <a:buFont typeface="+mj-lt"/>
              <a:buAutoNum type="arabicPeriod"/>
            </a:pPr>
            <a:r>
              <a:rPr lang="en-US" b="1" dirty="0">
                <a:solidFill>
                  <a:srgbClr val="000000"/>
                </a:solidFill>
                <a:latin typeface="Helvetica Neue"/>
              </a:rPr>
              <a:t>After implementing all the models, </a:t>
            </a:r>
            <a:r>
              <a:rPr lang="en-US" b="1" i="0" dirty="0">
                <a:solidFill>
                  <a:srgbClr val="000000"/>
                </a:solidFill>
                <a:effectLst/>
                <a:latin typeface="Helvetica Neue"/>
              </a:rPr>
              <a:t>Logistic Regression obtained the highest accuracy with lesser runtime and is more stable in the results.</a:t>
            </a:r>
          </a:p>
          <a:p>
            <a:pPr algn="l">
              <a:buFont typeface="+mj-lt"/>
              <a:buAutoNum type="arabicPeriod"/>
            </a:pPr>
            <a:endParaRPr lang="en-US" b="1" i="0" dirty="0">
              <a:solidFill>
                <a:srgbClr val="000000"/>
              </a:solidFill>
              <a:effectLst/>
              <a:latin typeface="Helvetica Neue"/>
            </a:endParaRPr>
          </a:p>
          <a:p>
            <a:pPr algn="l">
              <a:buFont typeface="+mj-lt"/>
              <a:buAutoNum type="arabicPeriod"/>
            </a:pPr>
            <a:r>
              <a:rPr lang="en-US" b="1" i="0" dirty="0">
                <a:solidFill>
                  <a:srgbClr val="000000"/>
                </a:solidFill>
                <a:effectLst/>
                <a:latin typeface="Helvetica Neue"/>
              </a:rPr>
              <a:t> Random Forest obtained the similar accuracy but have higher runtime compared to Logistic </a:t>
            </a:r>
            <a:r>
              <a:rPr lang="en-US" b="1" i="0" dirty="0" err="1">
                <a:solidFill>
                  <a:srgbClr val="000000"/>
                </a:solidFill>
                <a:effectLst/>
                <a:latin typeface="Helvetica Neue"/>
              </a:rPr>
              <a:t>Regession</a:t>
            </a:r>
            <a:r>
              <a:rPr lang="en-US" b="1" i="0" dirty="0">
                <a:solidFill>
                  <a:srgbClr val="000000"/>
                </a:solidFill>
                <a:effectLst/>
                <a:latin typeface="Helvetica Neue"/>
              </a:rPr>
              <a:t>.</a:t>
            </a:r>
            <a:endParaRPr lang="en-US" b="1" dirty="0">
              <a:solidFill>
                <a:srgbClr val="000000"/>
              </a:solidFill>
              <a:latin typeface="Helvetica Neue"/>
            </a:endParaRPr>
          </a:p>
        </p:txBody>
      </p:sp>
      <p:sp>
        <p:nvSpPr>
          <p:cNvPr id="4" name="Rectangle 3">
            <a:extLst>
              <a:ext uri="{FF2B5EF4-FFF2-40B4-BE49-F238E27FC236}">
                <a16:creationId xmlns:a16="http://schemas.microsoft.com/office/drawing/2014/main" id="{B2BD046D-D4D3-5C48-9D68-AE42423390A9}"/>
              </a:ext>
            </a:extLst>
          </p:cNvPr>
          <p:cNvSpPr/>
          <p:nvPr/>
        </p:nvSpPr>
        <p:spPr>
          <a:xfrm>
            <a:off x="0" y="11278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Conclusion</a:t>
            </a:r>
          </a:p>
        </p:txBody>
      </p:sp>
    </p:spTree>
    <p:extLst>
      <p:ext uri="{BB962C8B-B14F-4D97-AF65-F5344CB8AC3E}">
        <p14:creationId xmlns:p14="http://schemas.microsoft.com/office/powerpoint/2010/main" val="2529108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2995757"/>
          </a:xfrm>
          <a:prstGeom prst="rect">
            <a:avLst/>
          </a:prstGeom>
          <a:noFill/>
        </p:spPr>
        <p:txBody>
          <a:bodyPr wrap="square" rtlCol="0">
            <a:spAutoFit/>
          </a:bodyPr>
          <a:lstStyle/>
          <a:p>
            <a:pPr>
              <a:lnSpc>
                <a:spcPct val="107000"/>
              </a:lnSpc>
              <a:spcAft>
                <a:spcPts val="800"/>
              </a:spcAft>
            </a:pPr>
            <a:br>
              <a:rPr lang="en-US" sz="1600" b="1" i="0" dirty="0">
                <a:solidFill>
                  <a:srgbClr val="000000"/>
                </a:solidFill>
                <a:effectLst/>
                <a:latin typeface="Helvetica Neue"/>
              </a:rPr>
            </a:br>
            <a:r>
              <a:rPr lang="en-IN" sz="1800" b="1" dirty="0">
                <a:solidFill>
                  <a:srgbClr val="4A5950"/>
                </a:solidFill>
                <a:effectLst/>
                <a:latin typeface="Helvetica" panose="020B0604020202020204" pitchFamily="34" charset="0"/>
                <a:ea typeface="Calibri" panose="020F0502020204030204" pitchFamily="34" charset="0"/>
                <a:cs typeface="Times New Roman" panose="02020603050405020304" pitchFamily="18" charset="0"/>
              </a:rPr>
              <a:t>Group Name:</a:t>
            </a:r>
            <a:r>
              <a:rPr lang="en-IN" sz="1800" dirty="0">
                <a:solidFill>
                  <a:srgbClr val="4A5950"/>
                </a:solidFill>
                <a:effectLst/>
                <a:latin typeface="Helvetica" panose="020B0604020202020204" pitchFamily="34" charset="0"/>
                <a:ea typeface="Calibri" panose="020F0502020204030204" pitchFamily="34" charset="0"/>
                <a:cs typeface="Times New Roman" panose="02020603050405020304" pitchFamily="18" charset="0"/>
              </a:rPr>
              <a:t> Thrinesh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4A5950"/>
                </a:solidFill>
                <a:effectLst/>
                <a:latin typeface="Helvetica" panose="020B0604020202020204" pitchFamily="34" charset="0"/>
                <a:ea typeface="Calibri" panose="020F0502020204030204" pitchFamily="34" charset="0"/>
                <a:cs typeface="Times New Roman" panose="02020603050405020304" pitchFamily="18" charset="0"/>
              </a:rPr>
              <a:t>Name:</a:t>
            </a:r>
            <a:r>
              <a:rPr lang="en-IN" sz="1800" dirty="0">
                <a:solidFill>
                  <a:srgbClr val="4A5950"/>
                </a:solidFill>
                <a:effectLst/>
                <a:latin typeface="Helvetica" panose="020B0604020202020204" pitchFamily="34" charset="0"/>
                <a:ea typeface="Calibri" panose="020F0502020204030204" pitchFamily="34" charset="0"/>
                <a:cs typeface="Times New Roman" panose="02020603050405020304" pitchFamily="18" charset="0"/>
              </a:rPr>
              <a:t> Thrinesh Duvvuru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4A5950"/>
                </a:solidFill>
                <a:effectLst/>
                <a:latin typeface="Helvetica" panose="020B0604020202020204" pitchFamily="34" charset="0"/>
                <a:ea typeface="Calibri" panose="020F0502020204030204" pitchFamily="34" charset="0"/>
                <a:cs typeface="Times New Roman" panose="02020603050405020304" pitchFamily="18" charset="0"/>
              </a:rPr>
              <a:t>Email:</a:t>
            </a:r>
            <a:r>
              <a:rPr lang="en-IN" sz="1800" dirty="0">
                <a:solidFill>
                  <a:srgbClr val="4A5950"/>
                </a:solidFill>
                <a:effectLst/>
                <a:latin typeface="Helvetica" panose="020B0604020202020204" pitchFamily="34" charset="0"/>
                <a:ea typeface="Calibri" panose="020F0502020204030204" pitchFamily="34" charset="0"/>
                <a:cs typeface="Times New Roman" panose="02020603050405020304" pitchFamily="18" charset="0"/>
              </a:rPr>
              <a:t> duvvuruthrinesh@gmail.com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4A5950"/>
                </a:solidFill>
                <a:effectLst/>
                <a:latin typeface="Helvetica" panose="020B0604020202020204" pitchFamily="34" charset="0"/>
                <a:ea typeface="Calibri" panose="020F0502020204030204" pitchFamily="34" charset="0"/>
                <a:cs typeface="Times New Roman" panose="02020603050405020304" pitchFamily="18" charset="0"/>
              </a:rPr>
              <a:t>Country: </a:t>
            </a:r>
            <a:r>
              <a:rPr lang="en-IN" sz="1800" dirty="0">
                <a:solidFill>
                  <a:srgbClr val="4A5950"/>
                </a:solidFill>
                <a:effectLst/>
                <a:latin typeface="Helvetica" panose="020B0604020202020204" pitchFamily="34" charset="0"/>
                <a:ea typeface="Calibri" panose="020F0502020204030204" pitchFamily="34" charset="0"/>
                <a:cs typeface="Times New Roman" panose="02020603050405020304" pitchFamily="18" charset="0"/>
              </a:rPr>
              <a:t>Germany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4A5950"/>
                </a:solidFill>
                <a:effectLst/>
                <a:latin typeface="Helvetica" panose="020B0604020202020204" pitchFamily="34" charset="0"/>
                <a:ea typeface="Calibri" panose="020F0502020204030204" pitchFamily="34" charset="0"/>
                <a:cs typeface="Times New Roman" panose="02020603050405020304" pitchFamily="18" charset="0"/>
              </a:rPr>
              <a:t>College/Company:</a:t>
            </a:r>
            <a:r>
              <a:rPr lang="en-IN" sz="1800" dirty="0">
                <a:solidFill>
                  <a:srgbClr val="4A5950"/>
                </a:solidFill>
                <a:effectLst/>
                <a:latin typeface="Helvetica" panose="020B0604020202020204" pitchFamily="34" charset="0"/>
                <a:ea typeface="Calibri" panose="020F0502020204030204" pitchFamily="34" charset="0"/>
                <a:cs typeface="Times New Roman" panose="02020603050405020304" pitchFamily="18" charset="0"/>
              </a:rPr>
              <a:t> Rosenheim university of applied sciences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4A5950"/>
                </a:solidFill>
                <a:effectLst/>
                <a:latin typeface="Helvetica" panose="020B0604020202020204" pitchFamily="34" charset="0"/>
                <a:ea typeface="Calibri" panose="020F0502020204030204" pitchFamily="34" charset="0"/>
                <a:cs typeface="Times New Roman" panose="02020603050405020304" pitchFamily="18" charset="0"/>
              </a:rPr>
              <a:t>Specialization:</a:t>
            </a:r>
            <a:r>
              <a:rPr lang="en-IN" sz="1800" dirty="0">
                <a:solidFill>
                  <a:srgbClr val="4A5950"/>
                </a:solidFill>
                <a:effectLst/>
                <a:latin typeface="Helvetica" panose="020B0604020202020204" pitchFamily="34" charset="0"/>
                <a:ea typeface="Calibri" panose="020F0502020204030204" pitchFamily="34" charset="0"/>
                <a:cs typeface="Times New Roman" panose="02020603050405020304" pitchFamily="18" charset="0"/>
              </a:rPr>
              <a:t>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Project details</a:t>
            </a:r>
          </a:p>
        </p:txBody>
      </p:sp>
    </p:spTree>
    <p:extLst>
      <p:ext uri="{BB962C8B-B14F-4D97-AF65-F5344CB8AC3E}">
        <p14:creationId xmlns:p14="http://schemas.microsoft.com/office/powerpoint/2010/main" val="3544474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2086149"/>
          </a:xfrm>
          <a:prstGeom prst="rect">
            <a:avLst/>
          </a:prstGeom>
          <a:noFill/>
        </p:spPr>
        <p:txBody>
          <a:bodyPr wrap="square" rtlCol="0">
            <a:spAutoFit/>
          </a:bodyPr>
          <a:lstStyle/>
          <a:p>
            <a:pPr algn="just">
              <a:lnSpc>
                <a:spcPct val="107000"/>
              </a:lnSpc>
              <a:spcAft>
                <a:spcPts val="800"/>
              </a:spcAft>
            </a:pPr>
            <a:br>
              <a:rPr lang="en-US" sz="1600" b="1" i="0" dirty="0">
                <a:solidFill>
                  <a:srgbClr val="000000"/>
                </a:solidFill>
                <a:effectLst/>
                <a:latin typeface="Helvetica Neue"/>
              </a:rPr>
            </a:br>
            <a:r>
              <a:rPr lang="en-IN" sz="1800" dirty="0">
                <a:solidFill>
                  <a:srgbClr val="4A5950"/>
                </a:solidFill>
                <a:effectLst/>
                <a:latin typeface="Helvetica" panose="020B0604020202020204" pitchFamily="34" charset="0"/>
                <a:ea typeface="Calibri" panose="020F0502020204030204" pitchFamily="34" charset="0"/>
                <a:cs typeface="Times New Roman" panose="02020603050405020304" pitchFamily="18" charset="0"/>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a:p>
            <a:endParaRPr lang="en-US" sz="1600" dirty="0"/>
          </a:p>
          <a:p>
            <a:r>
              <a:rPr lang="en-US" sz="1600" dirty="0"/>
              <a:t>GitHub repo : </a:t>
            </a:r>
            <a:r>
              <a:rPr lang="en-US" sz="1600" dirty="0">
                <a:hlinkClick r:id="rId2"/>
              </a:rPr>
              <a:t>https://github.com/Thrinesh1200/EDA_presentation</a:t>
            </a: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Problem description</a:t>
            </a:r>
          </a:p>
        </p:txBody>
      </p:sp>
    </p:spTree>
    <p:extLst>
      <p:ext uri="{BB962C8B-B14F-4D97-AF65-F5344CB8AC3E}">
        <p14:creationId xmlns:p14="http://schemas.microsoft.com/office/powerpoint/2010/main" val="375972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275303" y="117987"/>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Exploratory Data Analysis</a:t>
            </a:r>
          </a:p>
        </p:txBody>
      </p:sp>
      <p:pic>
        <p:nvPicPr>
          <p:cNvPr id="3" name="Picture 2">
            <a:extLst>
              <a:ext uri="{FF2B5EF4-FFF2-40B4-BE49-F238E27FC236}">
                <a16:creationId xmlns:a16="http://schemas.microsoft.com/office/drawing/2014/main" id="{ECF2F1F1-AD0E-4D91-925D-D27DAEA2EF1B}"/>
              </a:ext>
            </a:extLst>
          </p:cNvPr>
          <p:cNvPicPr>
            <a:picLocks noChangeAspect="1"/>
          </p:cNvPicPr>
          <p:nvPr/>
        </p:nvPicPr>
        <p:blipFill>
          <a:blip r:embed="rId2"/>
          <a:stretch>
            <a:fillRect/>
          </a:stretch>
        </p:blipFill>
        <p:spPr>
          <a:xfrm>
            <a:off x="2192594" y="2106815"/>
            <a:ext cx="9301316" cy="3556566"/>
          </a:xfrm>
          <a:prstGeom prst="rect">
            <a:avLst/>
          </a:prstGeom>
        </p:spPr>
      </p:pic>
      <p:sp>
        <p:nvSpPr>
          <p:cNvPr id="5" name="TextBox 4">
            <a:extLst>
              <a:ext uri="{FF2B5EF4-FFF2-40B4-BE49-F238E27FC236}">
                <a16:creationId xmlns:a16="http://schemas.microsoft.com/office/drawing/2014/main" id="{E571C81C-BD86-4C79-BF37-355B03EDA3A7}"/>
              </a:ext>
            </a:extLst>
          </p:cNvPr>
          <p:cNvSpPr txBox="1"/>
          <p:nvPr/>
        </p:nvSpPr>
        <p:spPr>
          <a:xfrm>
            <a:off x="1425677" y="5781368"/>
            <a:ext cx="8311250" cy="369332"/>
          </a:xfrm>
          <a:prstGeom prst="rect">
            <a:avLst/>
          </a:prstGeom>
          <a:noFill/>
        </p:spPr>
        <p:txBody>
          <a:bodyPr wrap="none" rtlCol="0">
            <a:spAutoFit/>
          </a:bodyPr>
          <a:lstStyle/>
          <a:p>
            <a:r>
              <a:rPr lang="en-IN" dirty="0"/>
              <a:t>Admin jobs are more compared to all other jobs, blue-collar jobs being second highest.</a:t>
            </a:r>
          </a:p>
        </p:txBody>
      </p:sp>
    </p:spTree>
    <p:extLst>
      <p:ext uri="{BB962C8B-B14F-4D97-AF65-F5344CB8AC3E}">
        <p14:creationId xmlns:p14="http://schemas.microsoft.com/office/powerpoint/2010/main" val="31608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792781"/>
          </a:xfrm>
          <a:prstGeom prst="rect">
            <a:avLst/>
          </a:prstGeom>
          <a:noFill/>
        </p:spPr>
        <p:txBody>
          <a:bodyPr wrap="square" rtlCol="0">
            <a:spAutoFit/>
          </a:bodyPr>
          <a:lstStyle/>
          <a:p>
            <a:pPr>
              <a:lnSpc>
                <a:spcPct val="150000"/>
              </a:lnSpc>
            </a:pPr>
            <a:br>
              <a:rPr lang="en-US" sz="1600" b="1" i="0" dirty="0">
                <a:solidFill>
                  <a:srgbClr val="000000"/>
                </a:solidFill>
                <a:effectLst/>
                <a:latin typeface="Helvetica Neue"/>
              </a:rPr>
            </a:b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Exploratory Data Analysis</a:t>
            </a:r>
          </a:p>
        </p:txBody>
      </p:sp>
      <p:pic>
        <p:nvPicPr>
          <p:cNvPr id="3" name="Picture 2">
            <a:extLst>
              <a:ext uri="{FF2B5EF4-FFF2-40B4-BE49-F238E27FC236}">
                <a16:creationId xmlns:a16="http://schemas.microsoft.com/office/drawing/2014/main" id="{553220F7-4C0B-4DDA-BF52-143B08C795E6}"/>
              </a:ext>
            </a:extLst>
          </p:cNvPr>
          <p:cNvPicPr>
            <a:picLocks noChangeAspect="1"/>
          </p:cNvPicPr>
          <p:nvPr/>
        </p:nvPicPr>
        <p:blipFill>
          <a:blip r:embed="rId2"/>
          <a:stretch>
            <a:fillRect/>
          </a:stretch>
        </p:blipFill>
        <p:spPr>
          <a:xfrm>
            <a:off x="2546555" y="2114435"/>
            <a:ext cx="6159521" cy="3148543"/>
          </a:xfrm>
          <a:prstGeom prst="rect">
            <a:avLst/>
          </a:prstGeom>
        </p:spPr>
      </p:pic>
      <p:sp>
        <p:nvSpPr>
          <p:cNvPr id="5" name="TextBox 4">
            <a:extLst>
              <a:ext uri="{FF2B5EF4-FFF2-40B4-BE49-F238E27FC236}">
                <a16:creationId xmlns:a16="http://schemas.microsoft.com/office/drawing/2014/main" id="{265941A3-9B94-482C-997F-837207B87C0B}"/>
              </a:ext>
            </a:extLst>
          </p:cNvPr>
          <p:cNvSpPr txBox="1"/>
          <p:nvPr/>
        </p:nvSpPr>
        <p:spPr>
          <a:xfrm>
            <a:off x="1809135" y="5860026"/>
            <a:ext cx="4889159" cy="369332"/>
          </a:xfrm>
          <a:prstGeom prst="rect">
            <a:avLst/>
          </a:prstGeom>
          <a:noFill/>
        </p:spPr>
        <p:txBody>
          <a:bodyPr wrap="none" rtlCol="0">
            <a:spAutoFit/>
          </a:bodyPr>
          <a:lstStyle/>
          <a:p>
            <a:r>
              <a:rPr lang="en-IN" dirty="0"/>
              <a:t>Married customers are more compared to others. </a:t>
            </a:r>
          </a:p>
        </p:txBody>
      </p:sp>
    </p:spTree>
    <p:extLst>
      <p:ext uri="{BB962C8B-B14F-4D97-AF65-F5344CB8AC3E}">
        <p14:creationId xmlns:p14="http://schemas.microsoft.com/office/powerpoint/2010/main" val="249667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792781"/>
          </a:xfrm>
          <a:prstGeom prst="rect">
            <a:avLst/>
          </a:prstGeom>
          <a:noFill/>
        </p:spPr>
        <p:txBody>
          <a:bodyPr wrap="square" rtlCol="0">
            <a:spAutoFit/>
          </a:bodyPr>
          <a:lstStyle/>
          <a:p>
            <a:pPr>
              <a:lnSpc>
                <a:spcPct val="150000"/>
              </a:lnSpc>
            </a:pPr>
            <a:br>
              <a:rPr lang="en-US" sz="1600" b="1" i="0" dirty="0">
                <a:solidFill>
                  <a:srgbClr val="000000"/>
                </a:solidFill>
                <a:effectLst/>
                <a:latin typeface="Helvetica Neue"/>
              </a:rPr>
            </a:b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Exploratory Data Analysis</a:t>
            </a:r>
          </a:p>
        </p:txBody>
      </p:sp>
      <p:pic>
        <p:nvPicPr>
          <p:cNvPr id="6" name="Picture 5">
            <a:extLst>
              <a:ext uri="{FF2B5EF4-FFF2-40B4-BE49-F238E27FC236}">
                <a16:creationId xmlns:a16="http://schemas.microsoft.com/office/drawing/2014/main" id="{751036F9-CD29-4F8E-BD84-E843D1DBF4E1}"/>
              </a:ext>
            </a:extLst>
          </p:cNvPr>
          <p:cNvPicPr>
            <a:picLocks noChangeAspect="1"/>
          </p:cNvPicPr>
          <p:nvPr/>
        </p:nvPicPr>
        <p:blipFill>
          <a:blip r:embed="rId2"/>
          <a:stretch>
            <a:fillRect/>
          </a:stretch>
        </p:blipFill>
        <p:spPr>
          <a:xfrm>
            <a:off x="3264924" y="2125866"/>
            <a:ext cx="6488676" cy="3409695"/>
          </a:xfrm>
          <a:prstGeom prst="rect">
            <a:avLst/>
          </a:prstGeom>
        </p:spPr>
      </p:pic>
    </p:spTree>
    <p:extLst>
      <p:ext uri="{BB962C8B-B14F-4D97-AF65-F5344CB8AC3E}">
        <p14:creationId xmlns:p14="http://schemas.microsoft.com/office/powerpoint/2010/main" val="408098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792781"/>
          </a:xfrm>
          <a:prstGeom prst="rect">
            <a:avLst/>
          </a:prstGeom>
          <a:noFill/>
        </p:spPr>
        <p:txBody>
          <a:bodyPr wrap="square" rtlCol="0">
            <a:spAutoFit/>
          </a:bodyPr>
          <a:lstStyle/>
          <a:p>
            <a:pPr>
              <a:lnSpc>
                <a:spcPct val="150000"/>
              </a:lnSpc>
            </a:pPr>
            <a:br>
              <a:rPr lang="en-US" sz="1600" b="1" i="0" dirty="0">
                <a:solidFill>
                  <a:srgbClr val="000000"/>
                </a:solidFill>
                <a:effectLst/>
                <a:latin typeface="Helvetica Neue"/>
              </a:rPr>
            </a:b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Exploratory Data Analysis</a:t>
            </a:r>
          </a:p>
        </p:txBody>
      </p:sp>
      <p:pic>
        <p:nvPicPr>
          <p:cNvPr id="3" name="Picture 2">
            <a:extLst>
              <a:ext uri="{FF2B5EF4-FFF2-40B4-BE49-F238E27FC236}">
                <a16:creationId xmlns:a16="http://schemas.microsoft.com/office/drawing/2014/main" id="{324ADB91-8CBB-432E-9B36-35D5952FB8ED}"/>
              </a:ext>
            </a:extLst>
          </p:cNvPr>
          <p:cNvPicPr>
            <a:picLocks noChangeAspect="1"/>
          </p:cNvPicPr>
          <p:nvPr/>
        </p:nvPicPr>
        <p:blipFill>
          <a:blip r:embed="rId2"/>
          <a:stretch>
            <a:fillRect/>
          </a:stretch>
        </p:blipFill>
        <p:spPr>
          <a:xfrm>
            <a:off x="2560013" y="1681315"/>
            <a:ext cx="7071973" cy="4433967"/>
          </a:xfrm>
          <a:prstGeom prst="rect">
            <a:avLst/>
          </a:prstGeom>
        </p:spPr>
      </p:pic>
    </p:spTree>
    <p:extLst>
      <p:ext uri="{BB962C8B-B14F-4D97-AF65-F5344CB8AC3E}">
        <p14:creationId xmlns:p14="http://schemas.microsoft.com/office/powerpoint/2010/main" val="1812536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792781"/>
          </a:xfrm>
          <a:prstGeom prst="rect">
            <a:avLst/>
          </a:prstGeom>
          <a:noFill/>
        </p:spPr>
        <p:txBody>
          <a:bodyPr wrap="square" rtlCol="0">
            <a:spAutoFit/>
          </a:bodyPr>
          <a:lstStyle/>
          <a:p>
            <a:pPr>
              <a:lnSpc>
                <a:spcPct val="150000"/>
              </a:lnSpc>
            </a:pPr>
            <a:br>
              <a:rPr lang="en-US" sz="1600" b="1" i="0" dirty="0">
                <a:solidFill>
                  <a:srgbClr val="000000"/>
                </a:solidFill>
                <a:effectLst/>
                <a:latin typeface="Helvetica Neue"/>
              </a:rPr>
            </a:b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Exploratory Data Analysis</a:t>
            </a:r>
          </a:p>
        </p:txBody>
      </p:sp>
      <p:pic>
        <p:nvPicPr>
          <p:cNvPr id="5" name="Picture 4">
            <a:extLst>
              <a:ext uri="{FF2B5EF4-FFF2-40B4-BE49-F238E27FC236}">
                <a16:creationId xmlns:a16="http://schemas.microsoft.com/office/drawing/2014/main" id="{D697ECF0-ECF7-4558-A193-138B82CFF5C5}"/>
              </a:ext>
            </a:extLst>
          </p:cNvPr>
          <p:cNvPicPr>
            <a:picLocks noChangeAspect="1"/>
          </p:cNvPicPr>
          <p:nvPr/>
        </p:nvPicPr>
        <p:blipFill>
          <a:blip r:embed="rId2"/>
          <a:stretch>
            <a:fillRect/>
          </a:stretch>
        </p:blipFill>
        <p:spPr>
          <a:xfrm>
            <a:off x="2841523" y="1858298"/>
            <a:ext cx="5460658" cy="3404682"/>
          </a:xfrm>
          <a:prstGeom prst="rect">
            <a:avLst/>
          </a:prstGeom>
        </p:spPr>
      </p:pic>
    </p:spTree>
    <p:extLst>
      <p:ext uri="{BB962C8B-B14F-4D97-AF65-F5344CB8AC3E}">
        <p14:creationId xmlns:p14="http://schemas.microsoft.com/office/powerpoint/2010/main" val="76847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213690" cy="792781"/>
          </a:xfrm>
          <a:prstGeom prst="rect">
            <a:avLst/>
          </a:prstGeom>
          <a:noFill/>
        </p:spPr>
        <p:txBody>
          <a:bodyPr wrap="square" rtlCol="0">
            <a:spAutoFit/>
          </a:bodyPr>
          <a:lstStyle/>
          <a:p>
            <a:pPr>
              <a:lnSpc>
                <a:spcPct val="150000"/>
              </a:lnSpc>
            </a:pPr>
            <a:br>
              <a:rPr lang="en-US" sz="1600" b="1" i="0" dirty="0">
                <a:solidFill>
                  <a:srgbClr val="000000"/>
                </a:solidFill>
                <a:effectLst/>
                <a:latin typeface="Helvetica Neue"/>
              </a:rPr>
            </a:br>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11278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Exploratory Data Analysis</a:t>
            </a:r>
          </a:p>
        </p:txBody>
      </p:sp>
      <p:pic>
        <p:nvPicPr>
          <p:cNvPr id="3" name="Picture 2">
            <a:extLst>
              <a:ext uri="{FF2B5EF4-FFF2-40B4-BE49-F238E27FC236}">
                <a16:creationId xmlns:a16="http://schemas.microsoft.com/office/drawing/2014/main" id="{197CA9A4-EA44-4DEA-9354-F25C8E895E4D}"/>
              </a:ext>
            </a:extLst>
          </p:cNvPr>
          <p:cNvPicPr>
            <a:picLocks noChangeAspect="1"/>
          </p:cNvPicPr>
          <p:nvPr/>
        </p:nvPicPr>
        <p:blipFill>
          <a:blip r:embed="rId2"/>
          <a:stretch>
            <a:fillRect/>
          </a:stretch>
        </p:blipFill>
        <p:spPr>
          <a:xfrm>
            <a:off x="3722164" y="2133487"/>
            <a:ext cx="4747671" cy="2591025"/>
          </a:xfrm>
          <a:prstGeom prst="rect">
            <a:avLst/>
          </a:prstGeom>
        </p:spPr>
      </p:pic>
      <p:sp>
        <p:nvSpPr>
          <p:cNvPr id="5" name="TextBox 4">
            <a:extLst>
              <a:ext uri="{FF2B5EF4-FFF2-40B4-BE49-F238E27FC236}">
                <a16:creationId xmlns:a16="http://schemas.microsoft.com/office/drawing/2014/main" id="{6AC525ED-4361-4E12-8128-124BEB6D4327}"/>
              </a:ext>
            </a:extLst>
          </p:cNvPr>
          <p:cNvSpPr txBox="1"/>
          <p:nvPr/>
        </p:nvSpPr>
        <p:spPr>
          <a:xfrm>
            <a:off x="2035277" y="5407742"/>
            <a:ext cx="8954631" cy="646331"/>
          </a:xfrm>
          <a:prstGeom prst="rect">
            <a:avLst/>
          </a:prstGeom>
          <a:noFill/>
        </p:spPr>
        <p:txBody>
          <a:bodyPr wrap="none" rtlCol="0">
            <a:spAutoFit/>
          </a:bodyPr>
          <a:lstStyle/>
          <a:p>
            <a:r>
              <a:rPr lang="en-IN" dirty="0"/>
              <a:t>It is clear that , people who deposited in the bank is very less compared to those who did not.</a:t>
            </a:r>
          </a:p>
          <a:p>
            <a:endParaRPr lang="en-IN" dirty="0"/>
          </a:p>
        </p:txBody>
      </p:sp>
    </p:spTree>
    <p:extLst>
      <p:ext uri="{BB962C8B-B14F-4D97-AF65-F5344CB8AC3E}">
        <p14:creationId xmlns:p14="http://schemas.microsoft.com/office/powerpoint/2010/main" val="48288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3014</TotalTime>
  <Words>469</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thrinesh</cp:lastModifiedBy>
  <cp:revision>165</cp:revision>
  <cp:lastPrinted>2019-08-24T08:13:50Z</cp:lastPrinted>
  <dcterms:created xsi:type="dcterms:W3CDTF">2019-08-19T15:39:24Z</dcterms:created>
  <dcterms:modified xsi:type="dcterms:W3CDTF">2021-08-13T05:42:42Z</dcterms:modified>
</cp:coreProperties>
</file>