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89" r:id="rId5"/>
    <p:sldId id="285" r:id="rId6"/>
    <p:sldId id="290" r:id="rId7"/>
    <p:sldId id="282" r:id="rId8"/>
    <p:sldId id="283" r:id="rId9"/>
    <p:sldId id="258" r:id="rId10"/>
    <p:sldId id="284" r:id="rId11"/>
    <p:sldId id="286" r:id="rId12"/>
    <p:sldId id="272"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8"/>
    <p:restoredTop sz="94681"/>
  </p:normalViewPr>
  <p:slideViewPr>
    <p:cSldViewPr snapToGrid="0" snapToObjects="1" showGuides="1">
      <p:cViewPr varScale="1">
        <p:scale>
          <a:sx n="78" d="100"/>
          <a:sy n="78" d="100"/>
        </p:scale>
        <p:origin x="96" y="278"/>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6/26/2021</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6/26/2021</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6/26/2021</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6/26/2021</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6/26/2021</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6/26/2021</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6/26/2021</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6/26/2021</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6/26/2021</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6/26/2021</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6/26/2021</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6/26/2021</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285135" y="1387287"/>
            <a:ext cx="11454581" cy="4524315"/>
          </a:xfrm>
          <a:prstGeom prst="rect">
            <a:avLst/>
          </a:prstGeom>
          <a:solidFill>
            <a:schemeClr val="bg2">
              <a:lumMod val="25000"/>
            </a:schemeClr>
          </a:solidFill>
        </p:spPr>
        <p:txBody>
          <a:bodyPr wrap="square" rtlCol="0">
            <a:spAutoFit/>
          </a:bodyPr>
          <a:lstStyle/>
          <a:p>
            <a:r>
              <a:rPr lang="en-US" sz="6600" dirty="0">
                <a:solidFill>
                  <a:srgbClr val="FF6600"/>
                </a:solidFill>
              </a:rPr>
              <a:t>G2M INSIGHT FOR </a:t>
            </a:r>
          </a:p>
          <a:p>
            <a:r>
              <a:rPr lang="en-US" sz="6600" dirty="0">
                <a:solidFill>
                  <a:srgbClr val="FF6600"/>
                </a:solidFill>
              </a:rPr>
              <a:t>CAB INSVESTMENT FIRM</a:t>
            </a:r>
          </a:p>
          <a:p>
            <a:endParaRPr lang="en-US" sz="6600" dirty="0">
              <a:solidFill>
                <a:srgbClr val="FF6600"/>
              </a:solidFill>
            </a:endParaRP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26-Jun-2021</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39384"/>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 based on gender</a:t>
            </a:r>
            <a:endParaRPr lang="en-US" sz="4400" b="1" dirty="0">
              <a:solidFill>
                <a:schemeClr val="bg2">
                  <a:lumMod val="25000"/>
                </a:schemeClr>
              </a:solidFill>
              <a:latin typeface="+mj-lt"/>
            </a:endParaRPr>
          </a:p>
        </p:txBody>
      </p:sp>
      <p:pic>
        <p:nvPicPr>
          <p:cNvPr id="4" name="Picture 3">
            <a:extLst>
              <a:ext uri="{FF2B5EF4-FFF2-40B4-BE49-F238E27FC236}">
                <a16:creationId xmlns:a16="http://schemas.microsoft.com/office/drawing/2014/main" id="{6F4AB647-B354-46BC-B610-BE23375A57B7}"/>
              </a:ext>
            </a:extLst>
          </p:cNvPr>
          <p:cNvPicPr>
            <a:picLocks noChangeAspect="1"/>
          </p:cNvPicPr>
          <p:nvPr/>
        </p:nvPicPr>
        <p:blipFill rotWithShape="1">
          <a:blip r:embed="rId2"/>
          <a:srcRect t="4842" r="71397"/>
          <a:stretch/>
        </p:blipFill>
        <p:spPr>
          <a:xfrm>
            <a:off x="762000" y="1555736"/>
            <a:ext cx="3075628" cy="5016340"/>
          </a:xfrm>
          <a:prstGeom prst="rect">
            <a:avLst/>
          </a:prstGeom>
        </p:spPr>
      </p:pic>
      <p:pic>
        <p:nvPicPr>
          <p:cNvPr id="6" name="Picture 5">
            <a:extLst>
              <a:ext uri="{FF2B5EF4-FFF2-40B4-BE49-F238E27FC236}">
                <a16:creationId xmlns:a16="http://schemas.microsoft.com/office/drawing/2014/main" id="{CAB0FDAE-06AF-4B24-83A3-B004E0C65D0E}"/>
              </a:ext>
            </a:extLst>
          </p:cNvPr>
          <p:cNvPicPr>
            <a:picLocks noChangeAspect="1"/>
          </p:cNvPicPr>
          <p:nvPr/>
        </p:nvPicPr>
        <p:blipFill>
          <a:blip r:embed="rId3"/>
          <a:stretch>
            <a:fillRect/>
          </a:stretch>
        </p:blipFill>
        <p:spPr>
          <a:xfrm>
            <a:off x="3400417" y="1555736"/>
            <a:ext cx="1615580" cy="693480"/>
          </a:xfrm>
          <a:prstGeom prst="rect">
            <a:avLst/>
          </a:prstGeom>
        </p:spPr>
      </p:pic>
      <p:pic>
        <p:nvPicPr>
          <p:cNvPr id="7" name="Picture 6">
            <a:extLst>
              <a:ext uri="{FF2B5EF4-FFF2-40B4-BE49-F238E27FC236}">
                <a16:creationId xmlns:a16="http://schemas.microsoft.com/office/drawing/2014/main" id="{EBCC6BB9-D8B3-4042-A36E-C7BE8309C818}"/>
              </a:ext>
            </a:extLst>
          </p:cNvPr>
          <p:cNvPicPr>
            <a:picLocks noChangeAspect="1"/>
          </p:cNvPicPr>
          <p:nvPr/>
        </p:nvPicPr>
        <p:blipFill rotWithShape="1">
          <a:blip r:embed="rId4"/>
          <a:srcRect t="2105"/>
          <a:stretch/>
        </p:blipFill>
        <p:spPr>
          <a:xfrm>
            <a:off x="5158790" y="1555736"/>
            <a:ext cx="3985605" cy="5016340"/>
          </a:xfrm>
          <a:prstGeom prst="rect">
            <a:avLst/>
          </a:prstGeom>
        </p:spPr>
      </p:pic>
      <p:sp>
        <p:nvSpPr>
          <p:cNvPr id="2" name="TextBox 1">
            <a:extLst>
              <a:ext uri="{FF2B5EF4-FFF2-40B4-BE49-F238E27FC236}">
                <a16:creationId xmlns:a16="http://schemas.microsoft.com/office/drawing/2014/main" id="{0FCD3C2E-BA80-4A0E-8A04-52C9D37C3A41}"/>
              </a:ext>
            </a:extLst>
          </p:cNvPr>
          <p:cNvSpPr txBox="1"/>
          <p:nvPr/>
        </p:nvSpPr>
        <p:spPr>
          <a:xfrm>
            <a:off x="8416412" y="1946787"/>
            <a:ext cx="3510117" cy="2862322"/>
          </a:xfrm>
          <a:prstGeom prst="rect">
            <a:avLst/>
          </a:prstGeom>
          <a:noFill/>
        </p:spPr>
        <p:txBody>
          <a:bodyPr wrap="square" rtlCol="0">
            <a:spAutoFit/>
          </a:bodyPr>
          <a:lstStyle/>
          <a:p>
            <a:pPr marL="285750" indent="-285750" algn="just">
              <a:buFont typeface="Arial" panose="020B0604020202020204" pitchFamily="34" charset="0"/>
              <a:buChar char="•"/>
            </a:pPr>
            <a:r>
              <a:rPr lang="en-IN" dirty="0"/>
              <a:t>In both the companies, Male users are higher.</a:t>
            </a:r>
          </a:p>
          <a:p>
            <a:pPr marL="285750" indent="-285750" algn="just">
              <a:buFont typeface="Arial" panose="020B0604020202020204" pitchFamily="34" charset="0"/>
              <a:buChar char="•"/>
            </a:pPr>
            <a:r>
              <a:rPr lang="en-IN" dirty="0"/>
              <a:t>In every year, the average profit based on gender is almost similar for both the genders in each company. </a:t>
            </a:r>
          </a:p>
          <a:p>
            <a:pPr marL="285750" indent="-285750" algn="just">
              <a:buFont typeface="Arial" panose="020B0604020202020204" pitchFamily="34" charset="0"/>
              <a:buChar char="•"/>
            </a:pPr>
            <a:r>
              <a:rPr lang="en-IN" dirty="0"/>
              <a:t>Overall, Yellow Cab has higher average profit compared to Pink Cab.</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396188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Season wise Profit Analysis </a:t>
            </a:r>
            <a:endParaRPr lang="en-US" sz="4400" b="1" dirty="0">
              <a:solidFill>
                <a:schemeClr val="bg2">
                  <a:lumMod val="25000"/>
                </a:schemeClr>
              </a:solidFill>
              <a:latin typeface="+mj-lt"/>
            </a:endParaRPr>
          </a:p>
        </p:txBody>
      </p:sp>
      <p:pic>
        <p:nvPicPr>
          <p:cNvPr id="4" name="Picture 3">
            <a:extLst>
              <a:ext uri="{FF2B5EF4-FFF2-40B4-BE49-F238E27FC236}">
                <a16:creationId xmlns:a16="http://schemas.microsoft.com/office/drawing/2014/main" id="{45AFE227-28BF-49EB-B289-F6810E062197}"/>
              </a:ext>
            </a:extLst>
          </p:cNvPr>
          <p:cNvPicPr>
            <a:picLocks noChangeAspect="1"/>
          </p:cNvPicPr>
          <p:nvPr/>
        </p:nvPicPr>
        <p:blipFill rotWithShape="1">
          <a:blip r:embed="rId2"/>
          <a:srcRect t="2073"/>
          <a:stretch/>
        </p:blipFill>
        <p:spPr>
          <a:xfrm>
            <a:off x="341134" y="1504335"/>
            <a:ext cx="4778154" cy="5353665"/>
          </a:xfrm>
          <a:prstGeom prst="rect">
            <a:avLst/>
          </a:prstGeom>
        </p:spPr>
      </p:pic>
      <p:pic>
        <p:nvPicPr>
          <p:cNvPr id="6" name="Picture 5">
            <a:extLst>
              <a:ext uri="{FF2B5EF4-FFF2-40B4-BE49-F238E27FC236}">
                <a16:creationId xmlns:a16="http://schemas.microsoft.com/office/drawing/2014/main" id="{C25984E6-DE4E-4178-A250-B7101DFDBF15}"/>
              </a:ext>
            </a:extLst>
          </p:cNvPr>
          <p:cNvPicPr>
            <a:picLocks noChangeAspect="1"/>
          </p:cNvPicPr>
          <p:nvPr/>
        </p:nvPicPr>
        <p:blipFill rotWithShape="1">
          <a:blip r:embed="rId3"/>
          <a:srcRect t="5611" r="69533"/>
          <a:stretch/>
        </p:blipFill>
        <p:spPr>
          <a:xfrm>
            <a:off x="4929935" y="1622323"/>
            <a:ext cx="3024362" cy="5063612"/>
          </a:xfrm>
          <a:prstGeom prst="rect">
            <a:avLst/>
          </a:prstGeom>
        </p:spPr>
      </p:pic>
      <p:pic>
        <p:nvPicPr>
          <p:cNvPr id="8" name="Picture 7">
            <a:extLst>
              <a:ext uri="{FF2B5EF4-FFF2-40B4-BE49-F238E27FC236}">
                <a16:creationId xmlns:a16="http://schemas.microsoft.com/office/drawing/2014/main" id="{8B6ADAC2-6A29-48AB-AA3C-1BDDA88714BE}"/>
              </a:ext>
            </a:extLst>
          </p:cNvPr>
          <p:cNvPicPr>
            <a:picLocks noChangeAspect="1"/>
          </p:cNvPicPr>
          <p:nvPr/>
        </p:nvPicPr>
        <p:blipFill>
          <a:blip r:embed="rId4"/>
          <a:stretch>
            <a:fillRect/>
          </a:stretch>
        </p:blipFill>
        <p:spPr>
          <a:xfrm>
            <a:off x="6264924" y="2010391"/>
            <a:ext cx="1615580" cy="693480"/>
          </a:xfrm>
          <a:prstGeom prst="rect">
            <a:avLst/>
          </a:prstGeom>
        </p:spPr>
      </p:pic>
      <p:sp>
        <p:nvSpPr>
          <p:cNvPr id="9" name="TextBox 8">
            <a:extLst>
              <a:ext uri="{FF2B5EF4-FFF2-40B4-BE49-F238E27FC236}">
                <a16:creationId xmlns:a16="http://schemas.microsoft.com/office/drawing/2014/main" id="{F500EF78-EADD-4551-9FBF-E4F1CC64F7D9}"/>
              </a:ext>
            </a:extLst>
          </p:cNvPr>
          <p:cNvSpPr txBox="1"/>
          <p:nvPr/>
        </p:nvSpPr>
        <p:spPr>
          <a:xfrm>
            <a:off x="8318091" y="1877961"/>
            <a:ext cx="3628103" cy="3416320"/>
          </a:xfrm>
          <a:prstGeom prst="rect">
            <a:avLst/>
          </a:prstGeom>
          <a:noFill/>
        </p:spPr>
        <p:txBody>
          <a:bodyPr wrap="square" rtlCol="0">
            <a:spAutoFit/>
          </a:bodyPr>
          <a:lstStyle/>
          <a:p>
            <a:pPr marL="285750" indent="-285750">
              <a:buFont typeface="Arial" panose="020B0604020202020204" pitchFamily="34" charset="0"/>
              <a:buChar char="•"/>
            </a:pPr>
            <a:r>
              <a:rPr lang="en-IN" dirty="0"/>
              <a:t>In all the four seasons, Yellow Cab users are more than Pink Cab users.</a:t>
            </a:r>
          </a:p>
          <a:p>
            <a:pPr marL="285750" indent="-285750">
              <a:buFont typeface="Arial" panose="020B0604020202020204" pitchFamily="34" charset="0"/>
              <a:buChar char="•"/>
            </a:pPr>
            <a:r>
              <a:rPr lang="en-IN" dirty="0"/>
              <a:t>In both the companies, there are higher number of users in Autumn season.</a:t>
            </a:r>
          </a:p>
          <a:p>
            <a:pPr marL="285750" indent="-285750">
              <a:buFont typeface="Arial" panose="020B0604020202020204" pitchFamily="34" charset="0"/>
              <a:buChar char="•"/>
            </a:pPr>
            <a:r>
              <a:rPr lang="en-IN" dirty="0"/>
              <a:t>Both the companies have the maximum profit in Autumn season. </a:t>
            </a:r>
          </a:p>
          <a:p>
            <a:pPr marL="285750" indent="-285750">
              <a:buFont typeface="Arial" panose="020B0604020202020204" pitchFamily="34" charset="0"/>
              <a:buChar char="•"/>
            </a:pPr>
            <a:r>
              <a:rPr lang="en-IN" dirty="0"/>
              <a:t>Yellow Cab out numbered Pink Cab in terms of profit in all the four seasons.</a:t>
            </a:r>
          </a:p>
        </p:txBody>
      </p:sp>
    </p:spTree>
    <p:extLst>
      <p:ext uri="{BB962C8B-B14F-4D97-AF65-F5344CB8AC3E}">
        <p14:creationId xmlns:p14="http://schemas.microsoft.com/office/powerpoint/2010/main" val="3823516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213690" cy="1538883"/>
          </a:xfrm>
          <a:prstGeom prst="rect">
            <a:avLst/>
          </a:prstGeom>
          <a:noFill/>
        </p:spPr>
        <p:txBody>
          <a:bodyPr wrap="square" rtlCol="0">
            <a:spAutoFit/>
          </a:bodyPr>
          <a:lstStyle/>
          <a:p>
            <a:pPr>
              <a:lnSpc>
                <a:spcPct val="150000"/>
              </a:lnSpc>
            </a:pPr>
            <a:br>
              <a:rPr lang="en-US" sz="1600" b="1" i="0" dirty="0">
                <a:solidFill>
                  <a:srgbClr val="000000"/>
                </a:solidFill>
                <a:effectLst/>
                <a:latin typeface="Helvetica Neue"/>
              </a:rPr>
            </a:br>
            <a:r>
              <a:rPr lang="en-US" i="0" dirty="0">
                <a:solidFill>
                  <a:srgbClr val="000000"/>
                </a:solidFill>
                <a:effectLst/>
              </a:rPr>
              <a:t>From the above analysis it is very clear that "</a:t>
            </a:r>
            <a:r>
              <a:rPr lang="en-US" b="1" dirty="0">
                <a:solidFill>
                  <a:srgbClr val="000000"/>
                </a:solidFill>
                <a:effectLst/>
              </a:rPr>
              <a:t>YELLOW CAB</a:t>
            </a:r>
            <a:r>
              <a:rPr lang="en-US" i="0" dirty="0">
                <a:solidFill>
                  <a:srgbClr val="000000"/>
                </a:solidFill>
                <a:effectLst/>
              </a:rPr>
              <a:t>" </a:t>
            </a:r>
            <a:r>
              <a:rPr lang="en-US" b="1" i="0" dirty="0">
                <a:solidFill>
                  <a:srgbClr val="00B050"/>
                </a:solidFill>
                <a:effectLst/>
              </a:rPr>
              <a:t>outperformed</a:t>
            </a:r>
            <a:r>
              <a:rPr lang="en-US" i="0" dirty="0">
                <a:solidFill>
                  <a:srgbClr val="000000"/>
                </a:solidFill>
                <a:effectLst/>
              </a:rPr>
              <a:t> "</a:t>
            </a:r>
            <a:r>
              <a:rPr lang="en-US" b="1" i="0" dirty="0">
                <a:solidFill>
                  <a:srgbClr val="000000"/>
                </a:solidFill>
                <a:effectLst/>
              </a:rPr>
              <a:t>PINK CAB</a:t>
            </a:r>
            <a:r>
              <a:rPr lang="en-US" i="0" dirty="0">
                <a:solidFill>
                  <a:srgbClr val="000000"/>
                </a:solidFill>
                <a:effectLst/>
              </a:rPr>
              <a:t>" </a:t>
            </a:r>
            <a:r>
              <a:rPr lang="en-US" i="0" dirty="0">
                <a:solidFill>
                  <a:srgbClr val="00B050"/>
                </a:solidFill>
                <a:effectLst/>
              </a:rPr>
              <a:t>in almost every aspects</a:t>
            </a:r>
            <a:r>
              <a:rPr lang="en-US" i="0" dirty="0">
                <a:solidFill>
                  <a:srgbClr val="000000"/>
                </a:solidFill>
                <a:effectLst/>
              </a:rPr>
              <a:t>, and it is strongly recommended to XYZ company to </a:t>
            </a:r>
            <a:r>
              <a:rPr lang="en-US" b="1" i="0" dirty="0">
                <a:solidFill>
                  <a:srgbClr val="00B050"/>
                </a:solidFill>
                <a:effectLst/>
              </a:rPr>
              <a:t>invest on "YELLOW CAB“.</a:t>
            </a:r>
            <a:endParaRPr lang="en-US" b="1" dirty="0">
              <a:solidFill>
                <a:srgbClr val="00B050"/>
              </a:solidFill>
            </a:endParaRP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388374" y="1417637"/>
            <a:ext cx="10515600" cy="5238801"/>
          </a:xfrm>
        </p:spPr>
        <p:txBody>
          <a:bodyPr>
            <a:normAutofit/>
          </a:bodyPr>
          <a:lstStyle/>
          <a:p>
            <a:pPr marL="0" indent="0">
              <a:buNone/>
            </a:pPr>
            <a:r>
              <a:rPr lang="en-US" sz="1800" b="1" dirty="0"/>
              <a:t>Overview</a:t>
            </a:r>
          </a:p>
          <a:p>
            <a:pPr marL="0" indent="0">
              <a:buNone/>
            </a:pPr>
            <a:r>
              <a:rPr lang="en-US" sz="1800" dirty="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marL="0" indent="0">
              <a:buNone/>
            </a:pPr>
            <a:r>
              <a:rPr lang="en-US" sz="1800" b="1" dirty="0"/>
              <a:t>Project delivery:</a:t>
            </a:r>
          </a:p>
          <a:p>
            <a:pPr marL="0" indent="0">
              <a:buNone/>
            </a:pPr>
            <a:r>
              <a:rPr lang="en-US" sz="1800" dirty="0"/>
              <a:t>We have been provided with multiple data sets that contains information on 2 cab companies. Each file (data set) provided represents different aspects of the customer profile. XYZ is interested in using your actionable insights to help them identify the right company to make their investment.</a:t>
            </a:r>
          </a:p>
          <a:p>
            <a:pPr marL="0" indent="0">
              <a:buNone/>
            </a:pPr>
            <a:r>
              <a:rPr lang="en-US" sz="1800" b="1" dirty="0"/>
              <a:t>Data Set:</a:t>
            </a:r>
          </a:p>
          <a:p>
            <a:pPr marL="0" indent="0">
              <a:buNone/>
            </a:pPr>
            <a:r>
              <a:rPr lang="en-US" sz="1800" dirty="0"/>
              <a:t>We have been provided 4 individual data sets. Time period of data is from 31/01/2016 to 31/12/2018.Below are the list of datasets which are provided for the analysis:</a:t>
            </a:r>
          </a:p>
          <a:p>
            <a:pPr marL="0" indent="0">
              <a:buNone/>
            </a:pPr>
            <a:r>
              <a:rPr lang="en-US" sz="1800" b="1" dirty="0"/>
              <a:t>Cab_Data.csv </a:t>
            </a:r>
            <a:r>
              <a:rPr lang="en-US" sz="1800" dirty="0"/>
              <a:t>– this file includes details of transaction for 2 cab companies</a:t>
            </a:r>
          </a:p>
          <a:p>
            <a:pPr marL="0" indent="0">
              <a:buNone/>
            </a:pPr>
            <a:r>
              <a:rPr lang="en-US" sz="1800" b="1" dirty="0"/>
              <a:t>Customer_ID.csv </a:t>
            </a:r>
            <a:r>
              <a:rPr lang="en-US" sz="1800" dirty="0"/>
              <a:t>– this is a mapping table that contains a unique identifier which links the customer’s demographic details</a:t>
            </a:r>
          </a:p>
          <a:p>
            <a:pPr marL="0" indent="0">
              <a:buNone/>
            </a:pPr>
            <a:r>
              <a:rPr lang="en-US" sz="1800" b="1" dirty="0"/>
              <a:t>Transaction_ID.csv </a:t>
            </a:r>
            <a:r>
              <a:rPr lang="en-US" sz="1800" dirty="0"/>
              <a:t>– this is a mapping table that contains transaction to customer mapping and payment mode</a:t>
            </a:r>
          </a:p>
          <a:p>
            <a:pPr marL="0" indent="0">
              <a:buNone/>
            </a:pPr>
            <a:r>
              <a:rPr lang="en-US" sz="1800" b="1" dirty="0"/>
              <a:t>City.csv </a:t>
            </a:r>
            <a:r>
              <a:rPr lang="en-US" sz="1800" dirty="0"/>
              <a:t>– this file contains list of US cities, their population and number of cab users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dirty="0">
                <a:solidFill>
                  <a:schemeClr val="accent2"/>
                </a:solidFill>
                <a:latin typeface="Calibri" panose="020F0502020204030204" pitchFamily="34" charset="0"/>
                <a:cs typeface="Calibri" panose="020F0502020204030204" pitchFamily="34" charset="0"/>
              </a:rPr>
              <a:t>Background</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681564" y="1715309"/>
            <a:ext cx="4714316" cy="4247317"/>
          </a:xfrm>
          <a:prstGeom prst="rect">
            <a:avLst/>
          </a:prstGeom>
          <a:noFill/>
        </p:spPr>
        <p:txBody>
          <a:bodyPr wrap="square" rtlCol="0">
            <a:spAutoFit/>
          </a:bodyPr>
          <a:lstStyle/>
          <a:p>
            <a:pPr algn="l"/>
            <a:endParaRPr lang="en-IN" sz="18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All 4 files are in .csv format. </a:t>
            </a:r>
          </a:p>
          <a:p>
            <a:pPr marL="2857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Data cleaning and Exploratory data analysis has been done in </a:t>
            </a:r>
            <a:r>
              <a:rPr lang="en-US" sz="1800" b="0" i="0" u="none" strike="noStrike" baseline="0" dirty="0" err="1">
                <a:solidFill>
                  <a:srgbClr val="000000"/>
                </a:solidFill>
                <a:latin typeface="Times New Roman" panose="02020603050405020304" pitchFamily="18" charset="0"/>
              </a:rPr>
              <a:t>Jupyter</a:t>
            </a:r>
            <a:r>
              <a:rPr lang="en-US" sz="1800" b="0" i="0" u="none" strike="noStrike" baseline="0" dirty="0">
                <a:solidFill>
                  <a:srgbClr val="000000"/>
                </a:solidFill>
                <a:latin typeface="Times New Roman" panose="02020603050405020304" pitchFamily="18" charset="0"/>
              </a:rPr>
              <a:t> Notebook. </a:t>
            </a:r>
          </a:p>
          <a:p>
            <a:pPr marL="2857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All four files are merged according to their references. </a:t>
            </a:r>
          </a:p>
          <a:p>
            <a:pPr marL="2857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The feature “Date of Travel” in Cab_data.csv was in Epoch format and has been converted into “Date time format” </a:t>
            </a:r>
          </a:p>
          <a:p>
            <a:pPr marL="2857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It is assumed that Time period of data is from 31/01/2016 to 31/12/2018 and analysis has been done to recommend </a:t>
            </a:r>
          </a:p>
          <a:p>
            <a:pPr marL="2857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XYZ firm to invest on best cab company. </a:t>
            </a:r>
          </a:p>
          <a:p>
            <a:pPr marL="285750" indent="-285750">
              <a:buFont typeface="Arial" panose="020B0604020202020204" pitchFamily="34" charset="0"/>
              <a:buChar char="•"/>
            </a:pPr>
            <a:endParaRPr lang="en-US" dirty="0"/>
          </a:p>
          <a:p>
            <a:endParaRPr lang="en-US" dirty="0"/>
          </a:p>
        </p:txBody>
      </p:sp>
      <p:grpSp>
        <p:nvGrpSpPr>
          <p:cNvPr id="32" name="Group 31">
            <a:extLst>
              <a:ext uri="{FF2B5EF4-FFF2-40B4-BE49-F238E27FC236}">
                <a16:creationId xmlns:a16="http://schemas.microsoft.com/office/drawing/2014/main" id="{F1A85269-51DF-5F48-8AD1-E5FDB72A8EA3}"/>
              </a:ext>
            </a:extLst>
          </p:cNvPr>
          <p:cNvGrpSpPr/>
          <p:nvPr/>
        </p:nvGrpSpPr>
        <p:grpSpPr>
          <a:xfrm>
            <a:off x="5852471" y="2633583"/>
            <a:ext cx="5238316" cy="2667010"/>
            <a:chOff x="1702411" y="3374453"/>
            <a:chExt cx="5168575" cy="3901850"/>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374453"/>
              <a:ext cx="5168575" cy="1680788"/>
              <a:chOff x="1702411" y="3947564"/>
              <a:chExt cx="5168575" cy="1680788"/>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57741" y="3947564"/>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264000"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4"/>
              <a:ext cx="1044132" cy="553999"/>
            </a:xfrm>
            <a:prstGeom prst="rect">
              <a:avLst/>
            </a:prstGeom>
            <a:noFill/>
          </p:spPr>
          <p:txBody>
            <a:bodyPr wrap="none" rtlCol="0">
              <a:spAutoFit/>
            </a:bodyPr>
            <a:lstStyle/>
            <a:p>
              <a:r>
                <a:rPr lang="en-US" sz="1200" dirty="0"/>
                <a:t>Final cab data</a:t>
              </a:r>
            </a:p>
            <a:p>
              <a:endParaRPr lang="en-US" dirty="0"/>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endParaRPr lang="en-US" sz="4400" b="1" dirty="0">
              <a:solidFill>
                <a:schemeClr val="bg2">
                  <a:lumMod val="25000"/>
                </a:schemeClr>
              </a:solidFill>
              <a:latin typeface="+mj-lt"/>
            </a:endParaRPr>
          </a:p>
        </p:txBody>
      </p:sp>
      <p:pic>
        <p:nvPicPr>
          <p:cNvPr id="4" name="Picture 3">
            <a:extLst>
              <a:ext uri="{FF2B5EF4-FFF2-40B4-BE49-F238E27FC236}">
                <a16:creationId xmlns:a16="http://schemas.microsoft.com/office/drawing/2014/main" id="{DD7885D6-4A5D-4771-8074-EDDB8F41111C}"/>
              </a:ext>
            </a:extLst>
          </p:cNvPr>
          <p:cNvPicPr>
            <a:picLocks noChangeAspect="1"/>
          </p:cNvPicPr>
          <p:nvPr/>
        </p:nvPicPr>
        <p:blipFill>
          <a:blip r:embed="rId2"/>
          <a:stretch>
            <a:fillRect/>
          </a:stretch>
        </p:blipFill>
        <p:spPr>
          <a:xfrm>
            <a:off x="1283389" y="1705651"/>
            <a:ext cx="4026029" cy="5036088"/>
          </a:xfrm>
          <a:prstGeom prst="rect">
            <a:avLst/>
          </a:prstGeom>
        </p:spPr>
      </p:pic>
      <p:pic>
        <p:nvPicPr>
          <p:cNvPr id="5" name="Picture 4">
            <a:extLst>
              <a:ext uri="{FF2B5EF4-FFF2-40B4-BE49-F238E27FC236}">
                <a16:creationId xmlns:a16="http://schemas.microsoft.com/office/drawing/2014/main" id="{6299CB9B-8CDE-49C3-9228-F10A2FE488F3}"/>
              </a:ext>
            </a:extLst>
          </p:cNvPr>
          <p:cNvPicPr>
            <a:picLocks noChangeAspect="1"/>
          </p:cNvPicPr>
          <p:nvPr/>
        </p:nvPicPr>
        <p:blipFill rotWithShape="1">
          <a:blip r:embed="rId3"/>
          <a:srcRect l="87707" b="89519"/>
          <a:stretch/>
        </p:blipFill>
        <p:spPr>
          <a:xfrm>
            <a:off x="5247235" y="1853135"/>
            <a:ext cx="1697529" cy="627804"/>
          </a:xfrm>
          <a:prstGeom prst="rect">
            <a:avLst/>
          </a:prstGeom>
        </p:spPr>
      </p:pic>
      <p:sp>
        <p:nvSpPr>
          <p:cNvPr id="2" name="TextBox 1">
            <a:extLst>
              <a:ext uri="{FF2B5EF4-FFF2-40B4-BE49-F238E27FC236}">
                <a16:creationId xmlns:a16="http://schemas.microsoft.com/office/drawing/2014/main" id="{9A7797AF-D8C8-4576-9413-73D126210986}"/>
              </a:ext>
            </a:extLst>
          </p:cNvPr>
          <p:cNvSpPr txBox="1"/>
          <p:nvPr/>
        </p:nvSpPr>
        <p:spPr>
          <a:xfrm>
            <a:off x="7688827" y="1853135"/>
            <a:ext cx="2738906" cy="923330"/>
          </a:xfrm>
          <a:prstGeom prst="rect">
            <a:avLst/>
          </a:prstGeom>
          <a:noFill/>
        </p:spPr>
        <p:txBody>
          <a:bodyPr wrap="square" rtlCol="0">
            <a:spAutoFit/>
          </a:bodyPr>
          <a:lstStyle/>
          <a:p>
            <a:pPr marL="285750" indent="-285750">
              <a:buFont typeface="Arial" panose="020B0604020202020204" pitchFamily="34" charset="0"/>
              <a:buChar char="•"/>
            </a:pPr>
            <a:r>
              <a:rPr lang="en-IN" dirty="0"/>
              <a:t>The average profit value for Yellow cab is more than that of Pink cab.</a:t>
            </a:r>
          </a:p>
        </p:txBody>
      </p:sp>
      <p:graphicFrame>
        <p:nvGraphicFramePr>
          <p:cNvPr id="6" name="Table 6">
            <a:extLst>
              <a:ext uri="{FF2B5EF4-FFF2-40B4-BE49-F238E27FC236}">
                <a16:creationId xmlns:a16="http://schemas.microsoft.com/office/drawing/2014/main" id="{3211D450-E74D-47ED-9E5C-34DCB20D6399}"/>
              </a:ext>
            </a:extLst>
          </p:cNvPr>
          <p:cNvGraphicFramePr>
            <a:graphicFrameLocks noGrp="1"/>
          </p:cNvGraphicFramePr>
          <p:nvPr>
            <p:extLst>
              <p:ext uri="{D42A27DB-BD31-4B8C-83A1-F6EECF244321}">
                <p14:modId xmlns:p14="http://schemas.microsoft.com/office/powerpoint/2010/main" val="3676859347"/>
              </p:ext>
            </p:extLst>
          </p:nvPr>
        </p:nvGraphicFramePr>
        <p:xfrm>
          <a:off x="6095999" y="3269622"/>
          <a:ext cx="5617498" cy="1107440"/>
        </p:xfrm>
        <a:graphic>
          <a:graphicData uri="http://schemas.openxmlformats.org/drawingml/2006/table">
            <a:tbl>
              <a:tblPr firstRow="1" bandRow="1">
                <a:tableStyleId>{5C22544A-7EE6-4342-B048-85BDC9FD1C3A}</a:tableStyleId>
              </a:tblPr>
              <a:tblGrid>
                <a:gridCol w="2808749">
                  <a:extLst>
                    <a:ext uri="{9D8B030D-6E8A-4147-A177-3AD203B41FA5}">
                      <a16:colId xmlns:a16="http://schemas.microsoft.com/office/drawing/2014/main" val="2488470234"/>
                    </a:ext>
                  </a:extLst>
                </a:gridCol>
                <a:gridCol w="2808749">
                  <a:extLst>
                    <a:ext uri="{9D8B030D-6E8A-4147-A177-3AD203B41FA5}">
                      <a16:colId xmlns:a16="http://schemas.microsoft.com/office/drawing/2014/main" val="3599077645"/>
                    </a:ext>
                  </a:extLst>
                </a:gridCol>
              </a:tblGrid>
              <a:tr h="0">
                <a:tc>
                  <a:txBody>
                    <a:bodyPr/>
                    <a:lstStyle/>
                    <a:p>
                      <a:r>
                        <a:rPr lang="en-IN" dirty="0"/>
                        <a:t>Cab name</a:t>
                      </a:r>
                    </a:p>
                  </a:txBody>
                  <a:tcPr/>
                </a:tc>
                <a:tc>
                  <a:txBody>
                    <a:bodyPr/>
                    <a:lstStyle/>
                    <a:p>
                      <a:r>
                        <a:rPr lang="en-IN" dirty="0"/>
                        <a:t>Average profit(M USD)</a:t>
                      </a:r>
                    </a:p>
                  </a:txBody>
                  <a:tcPr/>
                </a:tc>
                <a:extLst>
                  <a:ext uri="{0D108BD9-81ED-4DB2-BD59-A6C34878D82A}">
                    <a16:rowId xmlns:a16="http://schemas.microsoft.com/office/drawing/2014/main" val="306812772"/>
                  </a:ext>
                </a:extLst>
              </a:tr>
              <a:tr h="370840">
                <a:tc>
                  <a:txBody>
                    <a:bodyPr/>
                    <a:lstStyle/>
                    <a:p>
                      <a:r>
                        <a:rPr lang="en-IN" dirty="0"/>
                        <a:t>Pink Cab</a:t>
                      </a:r>
                    </a:p>
                  </a:txBody>
                  <a:tcPr/>
                </a:tc>
                <a:tc>
                  <a:txBody>
                    <a:bodyPr/>
                    <a:lstStyle/>
                    <a:p>
                      <a:r>
                        <a:rPr lang="en-IN" dirty="0"/>
                        <a:t>62.65</a:t>
                      </a:r>
                    </a:p>
                  </a:txBody>
                  <a:tcPr/>
                </a:tc>
                <a:extLst>
                  <a:ext uri="{0D108BD9-81ED-4DB2-BD59-A6C34878D82A}">
                    <a16:rowId xmlns:a16="http://schemas.microsoft.com/office/drawing/2014/main" val="3606283214"/>
                  </a:ext>
                </a:extLst>
              </a:tr>
              <a:tr h="370840">
                <a:tc>
                  <a:txBody>
                    <a:bodyPr/>
                    <a:lstStyle/>
                    <a:p>
                      <a:r>
                        <a:rPr lang="en-IN" dirty="0"/>
                        <a:t>Yellow Cab</a:t>
                      </a:r>
                    </a:p>
                  </a:txBody>
                  <a:tcPr/>
                </a:tc>
                <a:tc>
                  <a:txBody>
                    <a:bodyPr/>
                    <a:lstStyle/>
                    <a:p>
                      <a:r>
                        <a:rPr lang="en-IN" dirty="0"/>
                        <a:t>160.26</a:t>
                      </a:r>
                    </a:p>
                  </a:txBody>
                  <a:tcPr/>
                </a:tc>
                <a:extLst>
                  <a:ext uri="{0D108BD9-81ED-4DB2-BD59-A6C34878D82A}">
                    <a16:rowId xmlns:a16="http://schemas.microsoft.com/office/drawing/2014/main" val="1309423890"/>
                  </a:ext>
                </a:extLst>
              </a:tr>
            </a:tbl>
          </a:graphicData>
        </a:graphic>
      </p:graphicFrame>
    </p:spTree>
    <p:extLst>
      <p:ext uri="{BB962C8B-B14F-4D97-AF65-F5344CB8AC3E}">
        <p14:creationId xmlns:p14="http://schemas.microsoft.com/office/powerpoint/2010/main" val="914923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Yearly Profit Analysis</a:t>
            </a:r>
            <a:endParaRPr lang="en-US" sz="4400" b="1" dirty="0">
              <a:solidFill>
                <a:schemeClr val="bg2">
                  <a:lumMod val="25000"/>
                </a:schemeClr>
              </a:solidFill>
              <a:latin typeface="+mj-lt"/>
            </a:endParaRPr>
          </a:p>
        </p:txBody>
      </p:sp>
      <p:pic>
        <p:nvPicPr>
          <p:cNvPr id="4" name="Picture 3">
            <a:extLst>
              <a:ext uri="{FF2B5EF4-FFF2-40B4-BE49-F238E27FC236}">
                <a16:creationId xmlns:a16="http://schemas.microsoft.com/office/drawing/2014/main" id="{DD85A5D4-28D2-48E3-AA3A-9D0488E389B2}"/>
              </a:ext>
            </a:extLst>
          </p:cNvPr>
          <p:cNvPicPr>
            <a:picLocks noChangeAspect="1"/>
          </p:cNvPicPr>
          <p:nvPr/>
        </p:nvPicPr>
        <p:blipFill rotWithShape="1">
          <a:blip r:embed="rId2"/>
          <a:srcRect l="92" t="6867" r="10990" b="-166"/>
          <a:stretch/>
        </p:blipFill>
        <p:spPr>
          <a:xfrm>
            <a:off x="244237" y="2015613"/>
            <a:ext cx="7847711" cy="4105575"/>
          </a:xfrm>
          <a:prstGeom prst="rect">
            <a:avLst/>
          </a:prstGeom>
        </p:spPr>
      </p:pic>
      <p:pic>
        <p:nvPicPr>
          <p:cNvPr id="6" name="Picture 5">
            <a:extLst>
              <a:ext uri="{FF2B5EF4-FFF2-40B4-BE49-F238E27FC236}">
                <a16:creationId xmlns:a16="http://schemas.microsoft.com/office/drawing/2014/main" id="{51135688-6FFA-4CCF-A9CF-F7B712332366}"/>
              </a:ext>
            </a:extLst>
          </p:cNvPr>
          <p:cNvPicPr>
            <a:picLocks noChangeAspect="1"/>
          </p:cNvPicPr>
          <p:nvPr/>
        </p:nvPicPr>
        <p:blipFill rotWithShape="1">
          <a:blip r:embed="rId3"/>
          <a:srcRect l="7912"/>
          <a:stretch/>
        </p:blipFill>
        <p:spPr>
          <a:xfrm>
            <a:off x="8632721" y="1644226"/>
            <a:ext cx="1487761" cy="693480"/>
          </a:xfrm>
          <a:prstGeom prst="rect">
            <a:avLst/>
          </a:prstGeom>
        </p:spPr>
      </p:pic>
      <p:sp>
        <p:nvSpPr>
          <p:cNvPr id="2" name="TextBox 1">
            <a:extLst>
              <a:ext uri="{FF2B5EF4-FFF2-40B4-BE49-F238E27FC236}">
                <a16:creationId xmlns:a16="http://schemas.microsoft.com/office/drawing/2014/main" id="{41EBD69A-6ED4-4C60-93B6-BDD2AB2B83C9}"/>
              </a:ext>
            </a:extLst>
          </p:cNvPr>
          <p:cNvSpPr txBox="1"/>
          <p:nvPr/>
        </p:nvSpPr>
        <p:spPr>
          <a:xfrm>
            <a:off x="8219768" y="2723535"/>
            <a:ext cx="3854245" cy="1477328"/>
          </a:xfrm>
          <a:prstGeom prst="rect">
            <a:avLst/>
          </a:prstGeom>
          <a:noFill/>
        </p:spPr>
        <p:txBody>
          <a:bodyPr wrap="square" rtlCol="0">
            <a:spAutoFit/>
          </a:bodyPr>
          <a:lstStyle/>
          <a:p>
            <a:pPr marL="285750" indent="-285750">
              <a:buFont typeface="Arial" panose="020B0604020202020204" pitchFamily="34" charset="0"/>
              <a:buChar char="•"/>
            </a:pPr>
            <a:r>
              <a:rPr lang="en-IN" dirty="0"/>
              <a:t>Both companies recorded highest</a:t>
            </a:r>
          </a:p>
          <a:p>
            <a:r>
              <a:rPr lang="en-IN" dirty="0"/>
              <a:t>      profit in the year 2017.</a:t>
            </a:r>
          </a:p>
          <a:p>
            <a:pPr marL="285750" indent="-285750">
              <a:buFont typeface="Arial" panose="020B0604020202020204" pitchFamily="34" charset="0"/>
              <a:buChar char="•"/>
            </a:pPr>
            <a:r>
              <a:rPr lang="en-IN" dirty="0"/>
              <a:t>In all the three years, Yellow cab has more profit than pink cab.</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84628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Average yearly Profit per ride</a:t>
            </a:r>
            <a:endParaRPr lang="en-US" sz="4400" b="1" dirty="0">
              <a:solidFill>
                <a:schemeClr val="bg2">
                  <a:lumMod val="25000"/>
                </a:schemeClr>
              </a:solidFill>
              <a:latin typeface="+mj-lt"/>
            </a:endParaRPr>
          </a:p>
        </p:txBody>
      </p:sp>
      <p:sp>
        <p:nvSpPr>
          <p:cNvPr id="2" name="TextBox 1">
            <a:extLst>
              <a:ext uri="{FF2B5EF4-FFF2-40B4-BE49-F238E27FC236}">
                <a16:creationId xmlns:a16="http://schemas.microsoft.com/office/drawing/2014/main" id="{41EBD69A-6ED4-4C60-93B6-BDD2AB2B83C9}"/>
              </a:ext>
            </a:extLst>
          </p:cNvPr>
          <p:cNvSpPr txBox="1"/>
          <p:nvPr/>
        </p:nvSpPr>
        <p:spPr>
          <a:xfrm>
            <a:off x="6813756" y="1612490"/>
            <a:ext cx="3854245" cy="2031325"/>
          </a:xfrm>
          <a:prstGeom prst="rect">
            <a:avLst/>
          </a:prstGeom>
          <a:noFill/>
        </p:spPr>
        <p:txBody>
          <a:bodyPr wrap="square" rtlCol="0">
            <a:spAutoFit/>
          </a:bodyPr>
          <a:lstStyle/>
          <a:p>
            <a:pPr marL="285750" indent="-285750">
              <a:buFont typeface="Arial" panose="020B0604020202020204" pitchFamily="34" charset="0"/>
              <a:buChar char="•"/>
            </a:pPr>
            <a:r>
              <a:rPr lang="en-IN" dirty="0"/>
              <a:t>There is a decrease in average profit per ride year by year in both cab companies.</a:t>
            </a:r>
          </a:p>
          <a:p>
            <a:pPr marL="285750" indent="-285750">
              <a:buFont typeface="Arial" panose="020B0604020202020204" pitchFamily="34" charset="0"/>
              <a:buChar char="•"/>
            </a:pPr>
            <a:r>
              <a:rPr lang="en-IN" dirty="0"/>
              <a:t>In all the three years, Yellow cab has more average profit value than pink cab.</a:t>
            </a:r>
          </a:p>
          <a:p>
            <a:pPr marL="285750" indent="-285750">
              <a:buFont typeface="Arial" panose="020B0604020202020204" pitchFamily="34" charset="0"/>
              <a:buChar char="•"/>
            </a:pPr>
            <a:endParaRPr lang="en-IN" dirty="0"/>
          </a:p>
        </p:txBody>
      </p:sp>
      <p:pic>
        <p:nvPicPr>
          <p:cNvPr id="8" name="Picture 7">
            <a:extLst>
              <a:ext uri="{FF2B5EF4-FFF2-40B4-BE49-F238E27FC236}">
                <a16:creationId xmlns:a16="http://schemas.microsoft.com/office/drawing/2014/main" id="{A80A50E5-7774-4346-BCCA-CEDB03D0B6F0}"/>
              </a:ext>
            </a:extLst>
          </p:cNvPr>
          <p:cNvPicPr>
            <a:picLocks noChangeAspect="1"/>
          </p:cNvPicPr>
          <p:nvPr/>
        </p:nvPicPr>
        <p:blipFill>
          <a:blip r:embed="rId2"/>
          <a:stretch>
            <a:fillRect/>
          </a:stretch>
        </p:blipFill>
        <p:spPr>
          <a:xfrm>
            <a:off x="1373905" y="1515670"/>
            <a:ext cx="5154714" cy="5370386"/>
          </a:xfrm>
          <a:prstGeom prst="rect">
            <a:avLst/>
          </a:prstGeom>
        </p:spPr>
      </p:pic>
    </p:spTree>
    <p:extLst>
      <p:ext uri="{BB962C8B-B14F-4D97-AF65-F5344CB8AC3E}">
        <p14:creationId xmlns:p14="http://schemas.microsoft.com/office/powerpoint/2010/main" val="2408789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City Wise  Profit Analysis</a:t>
            </a:r>
            <a:endParaRPr lang="en-US" sz="4400" b="1" dirty="0">
              <a:solidFill>
                <a:schemeClr val="bg2">
                  <a:lumMod val="25000"/>
                </a:schemeClr>
              </a:solidFill>
              <a:latin typeface="+mj-lt"/>
            </a:endParaRPr>
          </a:p>
        </p:txBody>
      </p:sp>
      <p:pic>
        <p:nvPicPr>
          <p:cNvPr id="7" name="Picture 6">
            <a:extLst>
              <a:ext uri="{FF2B5EF4-FFF2-40B4-BE49-F238E27FC236}">
                <a16:creationId xmlns:a16="http://schemas.microsoft.com/office/drawing/2014/main" id="{932DBEEB-FE74-4141-8961-7D78354F0D4B}"/>
              </a:ext>
            </a:extLst>
          </p:cNvPr>
          <p:cNvPicPr>
            <a:picLocks noChangeAspect="1"/>
          </p:cNvPicPr>
          <p:nvPr/>
        </p:nvPicPr>
        <p:blipFill rotWithShape="1">
          <a:blip r:embed="rId2"/>
          <a:srcRect r="14350"/>
          <a:stretch/>
        </p:blipFill>
        <p:spPr>
          <a:xfrm>
            <a:off x="762000" y="1651819"/>
            <a:ext cx="6572865" cy="4646359"/>
          </a:xfrm>
          <a:prstGeom prst="rect">
            <a:avLst/>
          </a:prstGeom>
        </p:spPr>
      </p:pic>
      <p:pic>
        <p:nvPicPr>
          <p:cNvPr id="5" name="Picture 4">
            <a:extLst>
              <a:ext uri="{FF2B5EF4-FFF2-40B4-BE49-F238E27FC236}">
                <a16:creationId xmlns:a16="http://schemas.microsoft.com/office/drawing/2014/main" id="{0CA412F0-0D57-41E2-AB52-264543C657A7}"/>
              </a:ext>
            </a:extLst>
          </p:cNvPr>
          <p:cNvPicPr>
            <a:picLocks noChangeAspect="1"/>
          </p:cNvPicPr>
          <p:nvPr/>
        </p:nvPicPr>
        <p:blipFill rotWithShape="1">
          <a:blip r:embed="rId3"/>
          <a:srcRect l="7912"/>
          <a:stretch/>
        </p:blipFill>
        <p:spPr>
          <a:xfrm>
            <a:off x="7610166" y="1506575"/>
            <a:ext cx="1487761" cy="693480"/>
          </a:xfrm>
          <a:prstGeom prst="rect">
            <a:avLst/>
          </a:prstGeom>
        </p:spPr>
      </p:pic>
      <p:sp>
        <p:nvSpPr>
          <p:cNvPr id="2" name="TextBox 1">
            <a:extLst>
              <a:ext uri="{FF2B5EF4-FFF2-40B4-BE49-F238E27FC236}">
                <a16:creationId xmlns:a16="http://schemas.microsoft.com/office/drawing/2014/main" id="{7CA4610B-F548-4269-A714-7CF5C7A429EC}"/>
              </a:ext>
            </a:extLst>
          </p:cNvPr>
          <p:cNvSpPr txBox="1"/>
          <p:nvPr/>
        </p:nvSpPr>
        <p:spPr>
          <a:xfrm>
            <a:off x="7507532" y="2324730"/>
            <a:ext cx="4546816" cy="1477328"/>
          </a:xfrm>
          <a:prstGeom prst="rect">
            <a:avLst/>
          </a:prstGeom>
          <a:noFill/>
        </p:spPr>
        <p:txBody>
          <a:bodyPr wrap="square" rtlCol="0">
            <a:spAutoFit/>
          </a:bodyPr>
          <a:lstStyle/>
          <a:p>
            <a:pPr marL="285750" indent="-285750">
              <a:buFont typeface="Arial" panose="020B0604020202020204" pitchFamily="34" charset="0"/>
              <a:buChar char="•"/>
            </a:pPr>
            <a:r>
              <a:rPr lang="en-IN" dirty="0"/>
              <a:t>The average profit value of Yellow cab is more in almost every city than that of Pink cab.</a:t>
            </a:r>
          </a:p>
          <a:p>
            <a:pPr marL="285750" indent="-285750">
              <a:buFont typeface="Arial" panose="020B0604020202020204" pitchFamily="34" charset="0"/>
              <a:buChar char="•"/>
            </a:pPr>
            <a:r>
              <a:rPr lang="en-IN" dirty="0"/>
              <a:t>For both the companies the highest average profit value is in New York city.</a:t>
            </a:r>
          </a:p>
        </p:txBody>
      </p:sp>
    </p:spTree>
    <p:extLst>
      <p:ext uri="{BB962C8B-B14F-4D97-AF65-F5344CB8AC3E}">
        <p14:creationId xmlns:p14="http://schemas.microsoft.com/office/powerpoint/2010/main" val="2599042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  based on Income</a:t>
            </a:r>
            <a:endParaRPr lang="en-US" sz="4400" b="1" dirty="0">
              <a:solidFill>
                <a:schemeClr val="bg2">
                  <a:lumMod val="25000"/>
                </a:schemeClr>
              </a:solidFill>
              <a:latin typeface="+mj-lt"/>
            </a:endParaRPr>
          </a:p>
        </p:txBody>
      </p:sp>
      <p:pic>
        <p:nvPicPr>
          <p:cNvPr id="4" name="Picture 3">
            <a:extLst>
              <a:ext uri="{FF2B5EF4-FFF2-40B4-BE49-F238E27FC236}">
                <a16:creationId xmlns:a16="http://schemas.microsoft.com/office/drawing/2014/main" id="{CD7BB104-8AA9-4C23-8B0D-861AA9F8B37D}"/>
              </a:ext>
            </a:extLst>
          </p:cNvPr>
          <p:cNvPicPr>
            <a:picLocks noChangeAspect="1"/>
          </p:cNvPicPr>
          <p:nvPr/>
        </p:nvPicPr>
        <p:blipFill rotWithShape="1">
          <a:blip r:embed="rId2"/>
          <a:srcRect r="66162"/>
          <a:stretch/>
        </p:blipFill>
        <p:spPr>
          <a:xfrm>
            <a:off x="504058" y="1720645"/>
            <a:ext cx="4058109" cy="4672792"/>
          </a:xfrm>
          <a:prstGeom prst="rect">
            <a:avLst/>
          </a:prstGeom>
        </p:spPr>
      </p:pic>
      <p:pic>
        <p:nvPicPr>
          <p:cNvPr id="6" name="Picture 5">
            <a:extLst>
              <a:ext uri="{FF2B5EF4-FFF2-40B4-BE49-F238E27FC236}">
                <a16:creationId xmlns:a16="http://schemas.microsoft.com/office/drawing/2014/main" id="{D1F9EC32-5CCD-4EE0-B5F1-863C3733952D}"/>
              </a:ext>
            </a:extLst>
          </p:cNvPr>
          <p:cNvPicPr>
            <a:picLocks noChangeAspect="1"/>
          </p:cNvPicPr>
          <p:nvPr/>
        </p:nvPicPr>
        <p:blipFill rotWithShape="1">
          <a:blip r:embed="rId2"/>
          <a:srcRect l="88753" b="86111"/>
          <a:stretch/>
        </p:blipFill>
        <p:spPr>
          <a:xfrm>
            <a:off x="4824377" y="1575401"/>
            <a:ext cx="1187088" cy="823463"/>
          </a:xfrm>
          <a:prstGeom prst="rect">
            <a:avLst/>
          </a:prstGeom>
        </p:spPr>
      </p:pic>
      <p:sp>
        <p:nvSpPr>
          <p:cNvPr id="2" name="TextBox 1">
            <a:extLst>
              <a:ext uri="{FF2B5EF4-FFF2-40B4-BE49-F238E27FC236}">
                <a16:creationId xmlns:a16="http://schemas.microsoft.com/office/drawing/2014/main" id="{3CA334D1-7E8D-4EB7-952D-1DBC5C7FF8B1}"/>
              </a:ext>
            </a:extLst>
          </p:cNvPr>
          <p:cNvSpPr txBox="1"/>
          <p:nvPr/>
        </p:nvSpPr>
        <p:spPr>
          <a:xfrm>
            <a:off x="5417921" y="2845816"/>
            <a:ext cx="6469279" cy="1477328"/>
          </a:xfrm>
          <a:prstGeom prst="rect">
            <a:avLst/>
          </a:prstGeom>
          <a:noFill/>
        </p:spPr>
        <p:txBody>
          <a:bodyPr wrap="square" rtlCol="0">
            <a:spAutoFit/>
          </a:bodyPr>
          <a:lstStyle/>
          <a:p>
            <a:pPr marL="285750" indent="-285750">
              <a:buFont typeface="Arial" panose="020B0604020202020204" pitchFamily="34" charset="0"/>
              <a:buChar char="•"/>
            </a:pPr>
            <a:r>
              <a:rPr lang="en-IN" dirty="0"/>
              <a:t>Middle and upper classes contributed more to the profit compared to lower class for both the companies.</a:t>
            </a:r>
          </a:p>
          <a:p>
            <a:pPr marL="285750" indent="-285750">
              <a:buFont typeface="Arial" panose="020B0604020202020204" pitchFamily="34" charset="0"/>
              <a:buChar char="•"/>
            </a:pPr>
            <a:r>
              <a:rPr lang="en-IN" dirty="0"/>
              <a:t>Total profit by Middle and Upper classes is more in Yellow cab compared to Pink cab.</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002120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25746"/>
            <a:ext cx="12192000" cy="128802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 based on age group</a:t>
            </a:r>
            <a:endParaRPr lang="en-US" sz="4400" b="1" dirty="0">
              <a:solidFill>
                <a:schemeClr val="bg2">
                  <a:lumMod val="25000"/>
                </a:schemeClr>
              </a:solidFill>
              <a:latin typeface="+mj-lt"/>
            </a:endParaRPr>
          </a:p>
        </p:txBody>
      </p:sp>
      <p:pic>
        <p:nvPicPr>
          <p:cNvPr id="7" name="Picture 6">
            <a:extLst>
              <a:ext uri="{FF2B5EF4-FFF2-40B4-BE49-F238E27FC236}">
                <a16:creationId xmlns:a16="http://schemas.microsoft.com/office/drawing/2014/main" id="{CAA335A0-CB23-462E-BBE6-F61FC6228C93}"/>
              </a:ext>
            </a:extLst>
          </p:cNvPr>
          <p:cNvPicPr>
            <a:picLocks noChangeAspect="1"/>
          </p:cNvPicPr>
          <p:nvPr/>
        </p:nvPicPr>
        <p:blipFill rotWithShape="1">
          <a:blip r:embed="rId2"/>
          <a:srcRect t="6438" r="22710" b="-1778"/>
          <a:stretch/>
        </p:blipFill>
        <p:spPr>
          <a:xfrm>
            <a:off x="321539" y="1917289"/>
            <a:ext cx="7052655" cy="4591665"/>
          </a:xfrm>
          <a:prstGeom prst="rect">
            <a:avLst/>
          </a:prstGeom>
        </p:spPr>
      </p:pic>
      <p:pic>
        <p:nvPicPr>
          <p:cNvPr id="10" name="Picture 9">
            <a:extLst>
              <a:ext uri="{FF2B5EF4-FFF2-40B4-BE49-F238E27FC236}">
                <a16:creationId xmlns:a16="http://schemas.microsoft.com/office/drawing/2014/main" id="{DB4D5E6A-BC43-4AF9-8905-AA8D63AA49C4}"/>
              </a:ext>
            </a:extLst>
          </p:cNvPr>
          <p:cNvPicPr>
            <a:picLocks noChangeAspect="1"/>
          </p:cNvPicPr>
          <p:nvPr/>
        </p:nvPicPr>
        <p:blipFill rotWithShape="1">
          <a:blip r:embed="rId2"/>
          <a:srcRect l="87707" b="89519"/>
          <a:stretch/>
        </p:blipFill>
        <p:spPr>
          <a:xfrm>
            <a:off x="7636212" y="1603388"/>
            <a:ext cx="1330282" cy="627804"/>
          </a:xfrm>
          <a:prstGeom prst="rect">
            <a:avLst/>
          </a:prstGeom>
        </p:spPr>
      </p:pic>
      <p:sp>
        <p:nvSpPr>
          <p:cNvPr id="2" name="TextBox 1">
            <a:extLst>
              <a:ext uri="{FF2B5EF4-FFF2-40B4-BE49-F238E27FC236}">
                <a16:creationId xmlns:a16="http://schemas.microsoft.com/office/drawing/2014/main" id="{8CF058F1-0275-428C-8592-96A9197AC8D6}"/>
              </a:ext>
            </a:extLst>
          </p:cNvPr>
          <p:cNvSpPr txBox="1"/>
          <p:nvPr/>
        </p:nvSpPr>
        <p:spPr>
          <a:xfrm>
            <a:off x="7256207" y="2745347"/>
            <a:ext cx="4614254" cy="1754326"/>
          </a:xfrm>
          <a:prstGeom prst="rect">
            <a:avLst/>
          </a:prstGeom>
          <a:noFill/>
        </p:spPr>
        <p:txBody>
          <a:bodyPr wrap="square" rtlCol="0">
            <a:spAutoFit/>
          </a:bodyPr>
          <a:lstStyle/>
          <a:p>
            <a:pPr marL="285750" indent="-285750" algn="just">
              <a:buFont typeface="Arial" panose="020B0604020202020204" pitchFamily="34" charset="0"/>
              <a:buChar char="•"/>
            </a:pPr>
            <a:r>
              <a:rPr lang="en-IN" dirty="0"/>
              <a:t>Every year , average profit based on age groups is almost same in both the companies except for 65+ age group in Yellow Cab.</a:t>
            </a:r>
          </a:p>
          <a:p>
            <a:pPr marL="285750" indent="-285750" algn="just">
              <a:buFont typeface="Arial" panose="020B0604020202020204" pitchFamily="34" charset="0"/>
              <a:buChar char="•"/>
            </a:pPr>
            <a:r>
              <a:rPr lang="en-IN" dirty="0"/>
              <a:t>On the whole, the average profit based on age group is more in Yellow Cab.</a:t>
            </a:r>
          </a:p>
        </p:txBody>
      </p:sp>
    </p:spTree>
    <p:extLst>
      <p:ext uri="{BB962C8B-B14F-4D97-AF65-F5344CB8AC3E}">
        <p14:creationId xmlns:p14="http://schemas.microsoft.com/office/powerpoint/2010/main" val="3848111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2854</TotalTime>
  <Words>749</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Helvetica Neue</vt:lpstr>
      <vt:lpstr>Times New Roman</vt:lpstr>
      <vt:lpstr>Office Theme</vt:lpstr>
      <vt:lpstr>PowerPoint Presentation</vt:lpstr>
      <vt:lpstr>Background</vt:lpstr>
      <vt:lpstr>Data Exploration</vt:lpstr>
      <vt:lpstr>Profit Analysis</vt:lpstr>
      <vt:lpstr>Profit Analysis</vt:lpstr>
      <vt:lpstr>Profit Analysis</vt:lpstr>
      <vt:lpstr>Profit Analysis</vt:lpstr>
      <vt:lpstr>Profit Analysis</vt:lpstr>
      <vt:lpstr>Profit Analysis</vt:lpstr>
      <vt:lpstr>Profit Analysis</vt:lpstr>
      <vt:lpstr>Profit Analysis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thrinesh</cp:lastModifiedBy>
  <cp:revision>162</cp:revision>
  <cp:lastPrinted>2019-08-24T08:13:50Z</cp:lastPrinted>
  <dcterms:created xsi:type="dcterms:W3CDTF">2019-08-19T15:39:24Z</dcterms:created>
  <dcterms:modified xsi:type="dcterms:W3CDTF">2021-06-26T09:12:35Z</dcterms:modified>
</cp:coreProperties>
</file>