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8288000" cy="10287000"/>
  <p:notesSz cx="6858000" cy="9144000"/>
  <p:embeddedFontLst>
    <p:embeddedFont>
      <p:font typeface="Bahnschrift SemiLight" panose="020B0502040204020203" pitchFamily="34" charset="0"/>
      <p:regular r:id="rId11"/>
    </p:embeddedFont>
    <p:embeddedFont>
      <p:font typeface="Catamaran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1.svg"/><Relationship Id="rId7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svg"/><Relationship Id="rId7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svg"/><Relationship Id="rId7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svg"/><Relationship Id="rId7" Type="http://schemas.openxmlformats.org/officeDocument/2006/relationships/image" Target="../media/image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4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svg"/><Relationship Id="rId7" Type="http://schemas.openxmlformats.org/officeDocument/2006/relationships/image" Target="../media/image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://www.examplejournal.com/financial-literacy-teens" TargetMode="External"/><Relationship Id="rId5" Type="http://schemas.openxmlformats.org/officeDocument/2006/relationships/image" Target="../media/image26.svg"/><Relationship Id="rId10" Type="http://schemas.openxmlformats.org/officeDocument/2006/relationships/hyperlink" Target="http://www.finmin.gov.in/national-financial-education" TargetMode="External"/><Relationship Id="rId4" Type="http://schemas.openxmlformats.org/officeDocument/2006/relationships/image" Target="../media/image25.png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04577" y="-12147"/>
            <a:ext cx="8383424" cy="10299147"/>
          </a:xfrm>
          <a:custGeom>
            <a:avLst/>
            <a:gdLst/>
            <a:ahLst/>
            <a:cxnLst/>
            <a:rect l="l" t="t" r="r" b="b"/>
            <a:pathLst>
              <a:path w="8681329" h="10784260">
                <a:moveTo>
                  <a:pt x="0" y="0"/>
                </a:moveTo>
                <a:lnTo>
                  <a:pt x="8681329" y="0"/>
                </a:lnTo>
                <a:lnTo>
                  <a:pt x="8681329" y="10784260"/>
                </a:lnTo>
                <a:lnTo>
                  <a:pt x="0" y="10784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0" y="7079675"/>
            <a:ext cx="11904872" cy="303325"/>
          </a:xfrm>
          <a:custGeom>
            <a:avLst/>
            <a:gdLst/>
            <a:ahLst/>
            <a:cxnLst/>
            <a:rect l="l" t="t" r="r" b="b"/>
            <a:pathLst>
              <a:path w="12832964" h="303325">
                <a:moveTo>
                  <a:pt x="0" y="0"/>
                </a:moveTo>
                <a:lnTo>
                  <a:pt x="12832964" y="0"/>
                </a:lnTo>
                <a:lnTo>
                  <a:pt x="12832964" y="303324"/>
                </a:lnTo>
                <a:lnTo>
                  <a:pt x="0" y="303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/>
          <p:cNvSpPr txBox="1"/>
          <p:nvPr/>
        </p:nvSpPr>
        <p:spPr>
          <a:xfrm>
            <a:off x="7494844" y="6373496"/>
            <a:ext cx="4819463" cy="416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927" b="1" spc="415" dirty="0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28&amp;29 TH MARCH 2025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848565"/>
            <a:ext cx="17030700" cy="2575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59"/>
              </a:lnSpc>
            </a:pPr>
            <a:r>
              <a:rPr lang="en-US" sz="3599" b="1" spc="143" dirty="0">
                <a:solidFill>
                  <a:srgbClr val="FFFFFF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PROBLEM STATEMENT:</a:t>
            </a:r>
            <a:r>
              <a:rPr lang="en-US" sz="3600" dirty="0">
                <a:latin typeface="Bahnschrift SemiLight" panose="020B0502040204020203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Teenagers often struggle with managing their finances, lacking tools tailored to their unique needs, such as tracking allowances, part-time income, and educational expenses</a:t>
            </a:r>
            <a:endParaRPr lang="en-US" sz="2800" b="1" spc="143" dirty="0">
              <a:solidFill>
                <a:schemeClr val="bg1"/>
              </a:solidFill>
              <a:latin typeface="Catamaran Bold"/>
              <a:ea typeface="Catamaran Bold"/>
              <a:cs typeface="Catamaran Bold"/>
              <a:sym typeface="Catamaran Bold"/>
            </a:endParaRPr>
          </a:p>
          <a:p>
            <a:pPr algn="l">
              <a:lnSpc>
                <a:spcPts val="3959"/>
              </a:lnSpc>
            </a:pPr>
            <a:r>
              <a:rPr lang="en-US" sz="3599" b="1" spc="143" dirty="0">
                <a:solidFill>
                  <a:srgbClr val="FFFFFF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TEAM ID : 418</a:t>
            </a:r>
          </a:p>
          <a:p>
            <a:pPr algn="l">
              <a:lnSpc>
                <a:spcPts val="3959"/>
              </a:lnSpc>
            </a:pPr>
            <a:r>
              <a:rPr lang="en-US" sz="3599" b="1" spc="143" dirty="0">
                <a:solidFill>
                  <a:srgbClr val="FFFFFF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TEAM NAME : </a:t>
            </a:r>
            <a:r>
              <a:rPr lang="en-US" sz="3599" b="1" spc="143" dirty="0" err="1">
                <a:solidFill>
                  <a:srgbClr val="FFFFFF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CodeTechieJ</a:t>
            </a:r>
            <a:r>
              <a:rPr lang="en-US" sz="3599" b="1" spc="143" dirty="0">
                <a:solidFill>
                  <a:srgbClr val="FFFFFF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 (</a:t>
            </a:r>
            <a:r>
              <a:rPr lang="en-US" sz="3599" b="1" spc="143" dirty="0" err="1">
                <a:solidFill>
                  <a:srgbClr val="FFFFFF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Reboot_Rebels</a:t>
            </a:r>
            <a:r>
              <a:rPr lang="en-US" sz="3599" b="1" spc="143" dirty="0">
                <a:solidFill>
                  <a:srgbClr val="FFFFFF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)</a:t>
            </a:r>
          </a:p>
          <a:p>
            <a:pPr algn="ctr">
              <a:lnSpc>
                <a:spcPts val="3959"/>
              </a:lnSpc>
              <a:spcBef>
                <a:spcPct val="0"/>
              </a:spcBef>
            </a:pPr>
            <a:endParaRPr lang="en-US" sz="3599" b="1" spc="143" dirty="0">
              <a:solidFill>
                <a:srgbClr val="FFFFFF"/>
              </a:solidFill>
              <a:latin typeface="Catamaran Bold"/>
              <a:ea typeface="Catamaran Bold"/>
              <a:cs typeface="Catamaran Bold"/>
              <a:sym typeface="Catamaran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4178623" y="4914787"/>
            <a:ext cx="10468263" cy="1140073"/>
          </a:xfrm>
          <a:custGeom>
            <a:avLst/>
            <a:gdLst/>
            <a:ahLst/>
            <a:cxnLst/>
            <a:rect l="l" t="t" r="r" b="b"/>
            <a:pathLst>
              <a:path w="10468263" h="1140073">
                <a:moveTo>
                  <a:pt x="0" y="0"/>
                </a:moveTo>
                <a:lnTo>
                  <a:pt x="10468264" y="0"/>
                </a:lnTo>
                <a:lnTo>
                  <a:pt x="10468264" y="1140073"/>
                </a:lnTo>
                <a:lnTo>
                  <a:pt x="0" y="1140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</a:blip>
            <a:stretch>
              <a:fillRect l="-4553" t="-451845" r="-5545" b="-877049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7" name="Group 7"/>
          <p:cNvGrpSpPr/>
          <p:nvPr/>
        </p:nvGrpSpPr>
        <p:grpSpPr>
          <a:xfrm>
            <a:off x="728115" y="815416"/>
            <a:ext cx="16831770" cy="1213240"/>
            <a:chOff x="0" y="0"/>
            <a:chExt cx="22442360" cy="1617653"/>
          </a:xfrm>
        </p:grpSpPr>
        <p:sp>
          <p:nvSpPr>
            <p:cNvPr id="8" name="TextBox 8"/>
            <p:cNvSpPr txBox="1"/>
            <p:nvPr/>
          </p:nvSpPr>
          <p:spPr>
            <a:xfrm>
              <a:off x="1534146" y="357534"/>
              <a:ext cx="19207841" cy="6337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61"/>
                </a:lnSpc>
              </a:pPr>
              <a:r>
                <a:rPr lang="en-US" sz="2900" b="1" dirty="0">
                  <a:solidFill>
                    <a:srgbClr val="FFFFFF"/>
                  </a:solidFill>
                  <a:latin typeface="Catamaran Bold"/>
                  <a:ea typeface="Catamaran Bold"/>
                  <a:cs typeface="Catamaran Bold"/>
                  <a:sym typeface="Catamaran Bold"/>
                </a:rPr>
                <a:t>SIR M. VISVESVARAYA INSTITUTE OF TECHNOLOGY</a:t>
              </a:r>
            </a:p>
            <a:p>
              <a:pPr algn="ctr">
                <a:lnSpc>
                  <a:spcPts val="4061"/>
                </a:lnSpc>
              </a:pPr>
              <a:endParaRPr lang="en-US" sz="2900" b="1" dirty="0">
                <a:solidFill>
                  <a:srgbClr val="FFFFFF"/>
                </a:solidFill>
                <a:latin typeface="Catamaran Bold"/>
                <a:ea typeface="Catamaran Bold"/>
                <a:cs typeface="Catamaran Bold"/>
                <a:sym typeface="Catamaran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590876"/>
              <a:ext cx="22442360" cy="102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8"/>
                </a:lnSpc>
              </a:pPr>
              <a:endParaRPr dirty="0"/>
            </a:p>
            <a:p>
              <a:pPr algn="ctr">
                <a:lnSpc>
                  <a:spcPts val="2178"/>
                </a:lnSpc>
              </a:pPr>
              <a:r>
                <a:rPr lang="en-US" sz="1556" b="1" dirty="0">
                  <a:solidFill>
                    <a:srgbClr val="FFFFFF"/>
                  </a:solidFill>
                  <a:latin typeface="Catamaran Bold"/>
                  <a:ea typeface="Catamaran Bold"/>
                  <a:cs typeface="Catamaran Bold"/>
                  <a:sym typeface="Catamaran Bold"/>
                </a:rPr>
                <a:t>(Affiliated to VTU-Belagavi, Recognized by AICTE and Accredited by NAAC)</a:t>
              </a:r>
            </a:p>
            <a:p>
              <a:pPr algn="ctr">
                <a:lnSpc>
                  <a:spcPts val="2178"/>
                </a:lnSpc>
              </a:pPr>
              <a:endParaRPr lang="en-US" sz="1556" b="1" dirty="0">
                <a:solidFill>
                  <a:srgbClr val="FFFFFF"/>
                </a:solidFill>
                <a:latin typeface="Catamaran Bold"/>
                <a:ea typeface="Catamaran Bold"/>
                <a:cs typeface="Catamaran Bold"/>
                <a:sym typeface="Catamaran Bold"/>
              </a:endParaRPr>
            </a:p>
            <a:p>
              <a:pPr algn="ctr">
                <a:lnSpc>
                  <a:spcPts val="2178"/>
                </a:lnSpc>
              </a:pPr>
              <a:r>
                <a:rPr lang="en-US" sz="1556" b="1" dirty="0" err="1">
                  <a:solidFill>
                    <a:srgbClr val="FFFFFF"/>
                  </a:solidFill>
                  <a:latin typeface="Catamaran Bold"/>
                  <a:ea typeface="Catamaran Bold"/>
                  <a:cs typeface="Catamaran Bold"/>
                  <a:sym typeface="Catamaran Bold"/>
                </a:rPr>
                <a:t>Krishnadevarayanagar</a:t>
              </a:r>
              <a:r>
                <a:rPr lang="en-US" sz="1556" b="1">
                  <a:solidFill>
                    <a:srgbClr val="FFFFFF"/>
                  </a:solidFill>
                  <a:latin typeface="Catamaran Bold"/>
                  <a:ea typeface="Catamaran Bold"/>
                  <a:cs typeface="Catamaran Bold"/>
                  <a:sym typeface="Catamaran Bold"/>
                </a:rPr>
                <a:t>, Off Kempegowda International Airport Road, Hunasamaranahalli, Bengaluru – 562 157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21905" y="-38100"/>
              <a:ext cx="19520269" cy="4123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3"/>
                </a:lnSpc>
              </a:pPr>
              <a:r>
                <a:rPr lang="en-US" sz="1895" b="1">
                  <a:solidFill>
                    <a:srgbClr val="FFFFFF"/>
                  </a:solidFill>
                  <a:latin typeface="Catamaran Bold"/>
                  <a:ea typeface="Catamaran Bold"/>
                  <a:cs typeface="Catamaran Bold"/>
                  <a:sym typeface="Catamaran Bold"/>
                </a:rPr>
                <a:t>SRI KRISHNADEVARAYA EDUCATIONAL TRUST</a:t>
              </a:r>
            </a:p>
            <a:p>
              <a:pPr algn="ctr">
                <a:lnSpc>
                  <a:spcPts val="2653"/>
                </a:lnSpc>
              </a:pPr>
              <a:endParaRPr lang="en-US" sz="1895" b="1">
                <a:solidFill>
                  <a:srgbClr val="FFFFFF"/>
                </a:solidFill>
                <a:latin typeface="Catamaran Bold"/>
                <a:ea typeface="Catamaran Bold"/>
                <a:cs typeface="Catamaran Bold"/>
                <a:sym typeface="Catamaran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646887" y="928610"/>
            <a:ext cx="1214598" cy="121459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Freeform 13"/>
          <p:cNvSpPr/>
          <p:nvPr/>
        </p:nvSpPr>
        <p:spPr>
          <a:xfrm>
            <a:off x="2575217" y="814058"/>
            <a:ext cx="1454692" cy="1329150"/>
          </a:xfrm>
          <a:custGeom>
            <a:avLst/>
            <a:gdLst/>
            <a:ahLst/>
            <a:cxnLst/>
            <a:rect l="l" t="t" r="r" b="b"/>
            <a:pathLst>
              <a:path w="1454692" h="1329150">
                <a:moveTo>
                  <a:pt x="0" y="0"/>
                </a:moveTo>
                <a:lnTo>
                  <a:pt x="1454691" y="0"/>
                </a:lnTo>
                <a:lnTo>
                  <a:pt x="1454691" y="1329150"/>
                </a:lnTo>
                <a:lnTo>
                  <a:pt x="0" y="13291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7225" r="-730857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4" name="Group 14"/>
          <p:cNvGrpSpPr/>
          <p:nvPr/>
        </p:nvGrpSpPr>
        <p:grpSpPr>
          <a:xfrm>
            <a:off x="939953" y="814058"/>
            <a:ext cx="1329150" cy="132915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9"/>
              <a:stretch>
                <a:fillRect l="-7839" t="-7599" r="-7910" b="-815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133449" y="814058"/>
            <a:ext cx="1214598" cy="121459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0"/>
              <a:stretch>
                <a:fillRect l="-8373" t="-8045" r="-7557" b="-7885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302563" y="3447306"/>
            <a:ext cx="12253317" cy="1434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 b="1">
                <a:solidFill>
                  <a:srgbClr val="FFFFFF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090375"/>
            <a:ext cx="18288000" cy="3160902"/>
            <a:chOff x="0" y="0"/>
            <a:chExt cx="5439065" cy="916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39065" cy="916049"/>
            </a:xfrm>
            <a:custGeom>
              <a:avLst/>
              <a:gdLst/>
              <a:ahLst/>
              <a:cxnLst/>
              <a:rect l="l" t="t" r="r" b="b"/>
              <a:pathLst>
                <a:path w="5439065" h="916049">
                  <a:moveTo>
                    <a:pt x="0" y="0"/>
                  </a:moveTo>
                  <a:lnTo>
                    <a:pt x="5439065" y="0"/>
                  </a:lnTo>
                  <a:lnTo>
                    <a:pt x="5439065" y="916049"/>
                  </a:lnTo>
                  <a:lnTo>
                    <a:pt x="0" y="916049"/>
                  </a:lnTo>
                  <a:close/>
                </a:path>
              </a:pathLst>
            </a:custGeom>
            <a:solidFill>
              <a:srgbClr val="18072B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439065" cy="954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74634" y="1916734"/>
            <a:ext cx="6138732" cy="837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1"/>
              </a:lnSpc>
            </a:pPr>
            <a:r>
              <a:rPr lang="en-US" sz="6351" b="1">
                <a:solidFill>
                  <a:srgbClr val="28094B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Our Team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15994" y="8074483"/>
            <a:ext cx="3409182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3"/>
              </a:lnSpc>
              <a:spcBef>
                <a:spcPct val="0"/>
              </a:spcBef>
            </a:pPr>
            <a:r>
              <a:rPr lang="en-US" sz="2309" b="1" dirty="0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AV </a:t>
            </a:r>
            <a:r>
              <a:rPr lang="en-US" sz="2309" b="1" dirty="0" err="1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Thrinesh</a:t>
            </a:r>
            <a:endParaRPr lang="en-US" sz="2309" b="1" dirty="0">
              <a:solidFill>
                <a:srgbClr val="000000"/>
              </a:solidFill>
              <a:latin typeface="Catamaran Bold"/>
              <a:ea typeface="Catamaran Bold"/>
              <a:cs typeface="Catamaran Bold"/>
              <a:sym typeface="Catamaran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19415" y="8074483"/>
            <a:ext cx="3288491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3"/>
              </a:lnSpc>
              <a:spcBef>
                <a:spcPct val="0"/>
              </a:spcBef>
            </a:pPr>
            <a:r>
              <a:rPr lang="en-US" sz="2309" b="1" dirty="0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Vinay Sai</a:t>
            </a:r>
          </a:p>
        </p:txBody>
      </p:sp>
      <p:sp>
        <p:nvSpPr>
          <p:cNvPr id="26" name="Freeform 26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7" name="Freeform 27"/>
          <p:cNvSpPr/>
          <p:nvPr/>
        </p:nvSpPr>
        <p:spPr>
          <a:xfrm flipV="1">
            <a:off x="-1" y="1135702"/>
            <a:ext cx="4030563" cy="340976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8" name="TextBox 28"/>
          <p:cNvSpPr txBox="1"/>
          <p:nvPr/>
        </p:nvSpPr>
        <p:spPr>
          <a:xfrm>
            <a:off x="9356338" y="8074483"/>
            <a:ext cx="3409182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3"/>
              </a:lnSpc>
              <a:spcBef>
                <a:spcPct val="0"/>
              </a:spcBef>
            </a:pPr>
            <a:r>
              <a:rPr lang="en-US" sz="2309" b="1" dirty="0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Suraj Nayaka H M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313951" y="8074483"/>
            <a:ext cx="3409182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3"/>
              </a:lnSpc>
              <a:spcBef>
                <a:spcPct val="0"/>
              </a:spcBef>
            </a:pPr>
            <a:r>
              <a:rPr lang="en-US" sz="2309" b="1" dirty="0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GJ Goutham</a:t>
            </a:r>
          </a:p>
        </p:txBody>
      </p:sp>
      <p:pic>
        <p:nvPicPr>
          <p:cNvPr id="33" name="Picture 32" descr="A person standing in front of a wall with signs&#10;&#10;AI-generated content may be incorrect.">
            <a:extLst>
              <a:ext uri="{FF2B5EF4-FFF2-40B4-BE49-F238E27FC236}">
                <a16:creationId xmlns:a16="http://schemas.microsoft.com/office/drawing/2014/main" id="{0593C5DE-54F6-7E1B-34F0-FE3A9D296F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94" y="4441138"/>
            <a:ext cx="3160806" cy="3292369"/>
          </a:xfrm>
          <a:prstGeom prst="rect">
            <a:avLst/>
          </a:prstGeom>
        </p:spPr>
      </p:pic>
      <p:pic>
        <p:nvPicPr>
          <p:cNvPr id="37" name="Picture 36" descr="A person wearing sunglasses and standing in front of water&#10;&#10;AI-generated content may be incorrect.">
            <a:extLst>
              <a:ext uri="{FF2B5EF4-FFF2-40B4-BE49-F238E27FC236}">
                <a16:creationId xmlns:a16="http://schemas.microsoft.com/office/drawing/2014/main" id="{0739035F-A447-A328-AE84-14063CB832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31" y="4365731"/>
            <a:ext cx="2646369" cy="3292369"/>
          </a:xfrm>
          <a:prstGeom prst="rect">
            <a:avLst/>
          </a:prstGeom>
        </p:spPr>
      </p:pic>
      <p:pic>
        <p:nvPicPr>
          <p:cNvPr id="39" name="Picture 38" descr="A person smiling for a picture&#10;&#10;AI-generated content may be incorrect.">
            <a:extLst>
              <a:ext uri="{FF2B5EF4-FFF2-40B4-BE49-F238E27FC236}">
                <a16:creationId xmlns:a16="http://schemas.microsoft.com/office/drawing/2014/main" id="{A7CE90F2-F410-34ED-4B15-88DBC4EABA7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426611"/>
            <a:ext cx="2688366" cy="329237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40939BD-12FC-FFCD-EE9D-F5289523816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192" y="4441138"/>
            <a:ext cx="3576941" cy="32923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1" y="1307134"/>
            <a:ext cx="4030563" cy="123825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53169" y="4925088"/>
            <a:ext cx="8167461" cy="5361912"/>
          </a:xfrm>
          <a:custGeom>
            <a:avLst/>
            <a:gdLst/>
            <a:ahLst/>
            <a:cxnLst/>
            <a:rect l="l" t="t" r="r" b="b"/>
            <a:pathLst>
              <a:path w="12287251" h="10647531">
                <a:moveTo>
                  <a:pt x="0" y="0"/>
                </a:moveTo>
                <a:lnTo>
                  <a:pt x="12287251" y="0"/>
                </a:lnTo>
                <a:lnTo>
                  <a:pt x="12287251" y="10647531"/>
                </a:lnTo>
                <a:lnTo>
                  <a:pt x="0" y="106475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7205353" y="1307134"/>
            <a:ext cx="5730671" cy="1127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>
                <a:solidFill>
                  <a:srgbClr val="18072B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IDEA TITLE</a:t>
            </a:r>
          </a:p>
        </p:txBody>
      </p:sp>
      <p:sp>
        <p:nvSpPr>
          <p:cNvPr id="8" name="Freeform 8"/>
          <p:cNvSpPr/>
          <p:nvPr/>
        </p:nvSpPr>
        <p:spPr>
          <a:xfrm rot="-10800000">
            <a:off x="7052953" y="2434894"/>
            <a:ext cx="5883071" cy="139054"/>
          </a:xfrm>
          <a:custGeom>
            <a:avLst/>
            <a:gdLst/>
            <a:ahLst/>
            <a:cxnLst/>
            <a:rect l="l" t="t" r="r" b="b"/>
            <a:pathLst>
              <a:path w="5883071" h="139054">
                <a:moveTo>
                  <a:pt x="0" y="0"/>
                </a:moveTo>
                <a:lnTo>
                  <a:pt x="5883071" y="0"/>
                </a:lnTo>
                <a:lnTo>
                  <a:pt x="5883071" y="139055"/>
                </a:lnTo>
                <a:lnTo>
                  <a:pt x="0" y="1390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BF6D58F6-9638-DB2A-E970-441F885FE4F0}"/>
              </a:ext>
            </a:extLst>
          </p:cNvPr>
          <p:cNvSpPr/>
          <p:nvPr/>
        </p:nvSpPr>
        <p:spPr>
          <a:xfrm>
            <a:off x="461288" y="3222061"/>
            <a:ext cx="4491099" cy="1412655"/>
          </a:xfrm>
          <a:custGeom>
            <a:avLst/>
            <a:gdLst/>
            <a:ahLst/>
            <a:cxnLst/>
            <a:rect l="l" t="t" r="r" b="b"/>
            <a:pathLst>
              <a:path w="4491099" h="1412655">
                <a:moveTo>
                  <a:pt x="0" y="0"/>
                </a:moveTo>
                <a:lnTo>
                  <a:pt x="4491099" y="0"/>
                </a:lnTo>
                <a:lnTo>
                  <a:pt x="4491099" y="1412655"/>
                </a:lnTo>
                <a:lnTo>
                  <a:pt x="0" y="14126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ctr">
              <a:lnSpc>
                <a:spcPct val="150000"/>
              </a:lnSpc>
            </a:pPr>
            <a:endParaRPr lang="en-IN" b="1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B446B-3361-F275-7E2D-F2C198A33AAC}"/>
              </a:ext>
            </a:extLst>
          </p:cNvPr>
          <p:cNvSpPr txBox="1"/>
          <p:nvPr/>
        </p:nvSpPr>
        <p:spPr>
          <a:xfrm>
            <a:off x="454849" y="5143500"/>
            <a:ext cx="4648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SemiLight" panose="020B0502040204020203" pitchFamily="34" charset="0"/>
              </a:rPr>
              <a:t>Teenagers often struggle with managing their finances, lacking tools tailored to their unique needs, such as tracking allowances, part-time income, and educational expenses. This project aims to develop a budgeting dashboard designed specifically for teenagers, enabling them to build healthy financial habits from a young age.</a:t>
            </a:r>
            <a:endParaRPr lang="en-IN" sz="2400" dirty="0">
              <a:latin typeface="Bahnschrift Semi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9A462-0D73-F567-D02B-3626A0F37E4D}"/>
              </a:ext>
            </a:extLst>
          </p:cNvPr>
          <p:cNvSpPr txBox="1"/>
          <p:nvPr/>
        </p:nvSpPr>
        <p:spPr>
          <a:xfrm>
            <a:off x="813278" y="3345622"/>
            <a:ext cx="3931341" cy="772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IN" b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Problem Statement (Idea/Solution):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458E8DA-60FB-80ED-3853-13B26550A5F4}"/>
              </a:ext>
            </a:extLst>
          </p:cNvPr>
          <p:cNvSpPr/>
          <p:nvPr/>
        </p:nvSpPr>
        <p:spPr>
          <a:xfrm>
            <a:off x="6553200" y="3236550"/>
            <a:ext cx="4491099" cy="1412655"/>
          </a:xfrm>
          <a:custGeom>
            <a:avLst/>
            <a:gdLst/>
            <a:ahLst/>
            <a:cxnLst/>
            <a:rect l="l" t="t" r="r" b="b"/>
            <a:pathLst>
              <a:path w="4491099" h="1412655">
                <a:moveTo>
                  <a:pt x="0" y="0"/>
                </a:moveTo>
                <a:lnTo>
                  <a:pt x="4491099" y="0"/>
                </a:lnTo>
                <a:lnTo>
                  <a:pt x="4491099" y="1412655"/>
                </a:lnTo>
                <a:lnTo>
                  <a:pt x="0" y="14126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ctr">
              <a:lnSpc>
                <a:spcPct val="300000"/>
              </a:lnSpc>
            </a:pPr>
            <a:endParaRPr lang="en-IN" b="1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E3A23-2BE9-D5E5-ED52-5D610ECE6B0F}"/>
              </a:ext>
            </a:extLst>
          </p:cNvPr>
          <p:cNvSpPr txBox="1"/>
          <p:nvPr/>
        </p:nvSpPr>
        <p:spPr>
          <a:xfrm>
            <a:off x="6938289" y="3345621"/>
            <a:ext cx="3720920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sz="1900" b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Detailed Explanation :</a:t>
            </a:r>
            <a:endParaRPr lang="en-IN" sz="1900" b="1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729C3-EBF8-F148-9038-0F9F0DBDBB3B}"/>
              </a:ext>
            </a:extLst>
          </p:cNvPr>
          <p:cNvSpPr txBox="1"/>
          <p:nvPr/>
        </p:nvSpPr>
        <p:spPr>
          <a:xfrm>
            <a:off x="6712040" y="5122572"/>
            <a:ext cx="486392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Our budgeting tool provides an intuitive platform for teenagers to manage their finances, set savings goals, and track expenses. Key features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Recurring Transactions &amp; Bill Reminders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Savings Goals &amp; Progress Tracking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Expense Trends &amp;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Income Prediction &amp; Budget Forecasting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Expense Categorization &amp; Filtering</a:t>
            </a: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0F5FADD-A77D-E767-4783-05E9E9CFC9BF}"/>
              </a:ext>
            </a:extLst>
          </p:cNvPr>
          <p:cNvSpPr/>
          <p:nvPr/>
        </p:nvSpPr>
        <p:spPr>
          <a:xfrm>
            <a:off x="12701216" y="3236550"/>
            <a:ext cx="4491099" cy="1412655"/>
          </a:xfrm>
          <a:custGeom>
            <a:avLst/>
            <a:gdLst/>
            <a:ahLst/>
            <a:cxnLst/>
            <a:rect l="l" t="t" r="r" b="b"/>
            <a:pathLst>
              <a:path w="4491099" h="1412655">
                <a:moveTo>
                  <a:pt x="0" y="0"/>
                </a:moveTo>
                <a:lnTo>
                  <a:pt x="4491099" y="0"/>
                </a:lnTo>
                <a:lnTo>
                  <a:pt x="4491099" y="1412655"/>
                </a:lnTo>
                <a:lnTo>
                  <a:pt x="0" y="14126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ctr">
              <a:lnSpc>
                <a:spcPct val="300000"/>
              </a:lnSpc>
            </a:pPr>
            <a:endParaRPr lang="en-IN" b="1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6E5B98-B043-6804-D572-18A26FF46A44}"/>
              </a:ext>
            </a:extLst>
          </p:cNvPr>
          <p:cNvSpPr txBox="1"/>
          <p:nvPr/>
        </p:nvSpPr>
        <p:spPr>
          <a:xfrm>
            <a:off x="13251047" y="3748937"/>
            <a:ext cx="339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How It Addresses the Problem:</a:t>
            </a:r>
            <a:endParaRPr lang="en-IN" b="1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80F459-FB66-A376-E4F8-5FAE41311B74}"/>
              </a:ext>
            </a:extLst>
          </p:cNvPr>
          <p:cNvSpPr txBox="1"/>
          <p:nvPr/>
        </p:nvSpPr>
        <p:spPr>
          <a:xfrm>
            <a:off x="12878400" y="5122572"/>
            <a:ext cx="486391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tool simplifies financial management by automating recurring expenses, visualizing spending patterns, and setting savings targets. It empowers teenagers to make informed financial decisions and plan for the future.</a:t>
            </a:r>
          </a:p>
          <a:p>
            <a:r>
              <a:rPr lang="en-US" sz="2000" b="1" dirty="0"/>
              <a:t>Innovation and Uniqueness of the Solution:</a:t>
            </a:r>
            <a:br>
              <a:rPr lang="en-US" sz="2000" dirty="0"/>
            </a:br>
            <a:r>
              <a:rPr lang="en-US" sz="2000" dirty="0"/>
              <a:t>Unlike generic budgeting apps, our solution tailors features specifically for teenagers, using interactive visual indicators, personalized insights, and easy-to-understand interfaces. This approach encourages responsible financial habits from a young age, preparing them for real-world financial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86947" y="1641563"/>
            <a:ext cx="7856167" cy="850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76"/>
              </a:lnSpc>
            </a:pPr>
            <a:r>
              <a:rPr lang="en-US" sz="5600" b="1" dirty="0">
                <a:solidFill>
                  <a:srgbClr val="18072B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TECHNICAL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59809" y="3105625"/>
            <a:ext cx="5573661" cy="478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2600" b="1" dirty="0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TECHNOLOGIES USED</a:t>
            </a:r>
          </a:p>
        </p:txBody>
      </p:sp>
      <p:sp>
        <p:nvSpPr>
          <p:cNvPr id="5" name="Freeform 5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/>
          <p:cNvSpPr/>
          <p:nvPr/>
        </p:nvSpPr>
        <p:spPr>
          <a:xfrm>
            <a:off x="0" y="1242629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Freeform 7"/>
          <p:cNvSpPr/>
          <p:nvPr/>
        </p:nvSpPr>
        <p:spPr>
          <a:xfrm>
            <a:off x="324340" y="2936783"/>
            <a:ext cx="959718" cy="959718"/>
          </a:xfrm>
          <a:custGeom>
            <a:avLst/>
            <a:gdLst/>
            <a:ahLst/>
            <a:cxnLst/>
            <a:rect l="l" t="t" r="r" b="b"/>
            <a:pathLst>
              <a:path w="959718" h="959718">
                <a:moveTo>
                  <a:pt x="0" y="0"/>
                </a:moveTo>
                <a:lnTo>
                  <a:pt x="959719" y="0"/>
                </a:lnTo>
                <a:lnTo>
                  <a:pt x="959719" y="959719"/>
                </a:lnTo>
                <a:lnTo>
                  <a:pt x="0" y="959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TextBox 8"/>
          <p:cNvSpPr txBox="1"/>
          <p:nvPr/>
        </p:nvSpPr>
        <p:spPr>
          <a:xfrm>
            <a:off x="339100" y="3194233"/>
            <a:ext cx="944958" cy="444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sz="2620" b="1" dirty="0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36918" y="5130312"/>
            <a:ext cx="5573661" cy="478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2600" b="1" dirty="0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METHODOLOGY</a:t>
            </a:r>
          </a:p>
        </p:txBody>
      </p:sp>
      <p:sp>
        <p:nvSpPr>
          <p:cNvPr id="11" name="Freeform 11"/>
          <p:cNvSpPr/>
          <p:nvPr/>
        </p:nvSpPr>
        <p:spPr>
          <a:xfrm>
            <a:off x="339100" y="4913281"/>
            <a:ext cx="959718" cy="959718"/>
          </a:xfrm>
          <a:custGeom>
            <a:avLst/>
            <a:gdLst/>
            <a:ahLst/>
            <a:cxnLst/>
            <a:rect l="l" t="t" r="r" b="b"/>
            <a:pathLst>
              <a:path w="959718" h="959718">
                <a:moveTo>
                  <a:pt x="0" y="0"/>
                </a:moveTo>
                <a:lnTo>
                  <a:pt x="959718" y="0"/>
                </a:lnTo>
                <a:lnTo>
                  <a:pt x="959718" y="959718"/>
                </a:lnTo>
                <a:lnTo>
                  <a:pt x="0" y="9597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2" name="TextBox 12"/>
          <p:cNvSpPr txBox="1"/>
          <p:nvPr/>
        </p:nvSpPr>
        <p:spPr>
          <a:xfrm>
            <a:off x="324340" y="5130312"/>
            <a:ext cx="944958" cy="444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sz="2620" b="1" dirty="0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02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D41BF7F-FF34-1E0D-6997-5332F5EF1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809" y="3753499"/>
            <a:ext cx="63822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Software: Python, Django, React Native, Firebase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 Python, JavaScript, HTML, CSS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Frameworks: Django, React Native, Tailwind CSS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222C6BA-EEA8-6C33-F994-C8128A15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39" y="5571839"/>
            <a:ext cx="5943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dirty="0"/>
              <a:t>Start ➡️ User Login/Registration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/>
              <a:t>User selects the role: Farmer or Buyer</a:t>
            </a:r>
            <a:endParaRPr lang="en-IN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dirty="0"/>
              <a:t>Farmers can: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Create contract offers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Set prices and conditions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View ongoing contracts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dirty="0"/>
              <a:t>Buyers can: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Browse contract offers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Negotiate terms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Confirm contracts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dirty="0"/>
              <a:t>Contract Agreement: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Digital signing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Store contract details in the database</a:t>
            </a:r>
            <a:endParaRPr lang="en-IN" dirty="0"/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dirty="0"/>
              <a:t>Notifications and Reminders: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Payment due alerts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Contract renewal notifications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dirty="0"/>
              <a:t>End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994D49-37DC-4148-1CA8-16ABD99A9E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0579" y="3105625"/>
            <a:ext cx="9925729" cy="63688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882307"/>
            <a:ext cx="18288000" cy="8404693"/>
            <a:chOff x="0" y="0"/>
            <a:chExt cx="5516023" cy="1361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16023" cy="1361500"/>
            </a:xfrm>
            <a:custGeom>
              <a:avLst/>
              <a:gdLst/>
              <a:ahLst/>
              <a:cxnLst/>
              <a:rect l="l" t="t" r="r" b="b"/>
              <a:pathLst>
                <a:path w="5516023" h="1361500">
                  <a:moveTo>
                    <a:pt x="0" y="0"/>
                  </a:moveTo>
                  <a:lnTo>
                    <a:pt x="5516023" y="0"/>
                  </a:lnTo>
                  <a:lnTo>
                    <a:pt x="5516023" y="1361500"/>
                  </a:lnTo>
                  <a:lnTo>
                    <a:pt x="0" y="1361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516023" cy="1399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 dirty="0"/>
            </a:p>
          </p:txBody>
        </p:sp>
      </p:grpSp>
      <p:sp>
        <p:nvSpPr>
          <p:cNvPr id="5" name="Freeform 5"/>
          <p:cNvSpPr/>
          <p:nvPr/>
        </p:nvSpPr>
        <p:spPr>
          <a:xfrm>
            <a:off x="10087670" y="746473"/>
            <a:ext cx="7658220" cy="7658220"/>
          </a:xfrm>
          <a:custGeom>
            <a:avLst/>
            <a:gdLst/>
            <a:ahLst/>
            <a:cxnLst/>
            <a:rect l="l" t="t" r="r" b="b"/>
            <a:pathLst>
              <a:path w="7658220" h="7658220">
                <a:moveTo>
                  <a:pt x="0" y="0"/>
                </a:moveTo>
                <a:lnTo>
                  <a:pt x="7658220" y="0"/>
                </a:lnTo>
                <a:lnTo>
                  <a:pt x="7658220" y="7658219"/>
                </a:lnTo>
                <a:lnTo>
                  <a:pt x="0" y="7658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/>
          <p:cNvSpPr/>
          <p:nvPr/>
        </p:nvSpPr>
        <p:spPr>
          <a:xfrm>
            <a:off x="17170428" y="-241193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1" y="0"/>
                </a:lnTo>
                <a:lnTo>
                  <a:pt x="559181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Freeform 7"/>
          <p:cNvSpPr/>
          <p:nvPr/>
        </p:nvSpPr>
        <p:spPr>
          <a:xfrm>
            <a:off x="0" y="419100"/>
            <a:ext cx="4008676" cy="158251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2" y="0"/>
                </a:lnTo>
                <a:lnTo>
                  <a:pt x="6873872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"/>
          <p:cNvSpPr/>
          <p:nvPr/>
        </p:nvSpPr>
        <p:spPr>
          <a:xfrm>
            <a:off x="11052046" y="2518182"/>
            <a:ext cx="5729468" cy="4114800"/>
          </a:xfrm>
          <a:custGeom>
            <a:avLst/>
            <a:gdLst/>
            <a:ahLst/>
            <a:cxnLst/>
            <a:rect l="l" t="t" r="r" b="b"/>
            <a:pathLst>
              <a:path w="5729468" h="4114800">
                <a:moveTo>
                  <a:pt x="0" y="0"/>
                </a:moveTo>
                <a:lnTo>
                  <a:pt x="5729468" y="0"/>
                </a:lnTo>
                <a:lnTo>
                  <a:pt x="5729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TextBox 9"/>
          <p:cNvSpPr txBox="1"/>
          <p:nvPr/>
        </p:nvSpPr>
        <p:spPr>
          <a:xfrm>
            <a:off x="1905000" y="925373"/>
            <a:ext cx="93726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  <a:spcBef>
                <a:spcPct val="0"/>
              </a:spcBef>
            </a:pPr>
            <a:r>
              <a:rPr lang="en-US" sz="6000" b="1" dirty="0">
                <a:solidFill>
                  <a:schemeClr val="bg1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FEASABILITY &amp; VIABILITY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1DF4B7A-0AFA-953E-BB5B-243054EC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10" y="2094475"/>
            <a:ext cx="898574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Feasibility &amp; Viability Analysis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Assessing the feasibility of the idea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Analyzing potential challenges and risks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Developing strategies to overcome challenges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F5ABEF93-8645-3B77-0FF8-F2DD2DB97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58" y="5213814"/>
            <a:ext cx="99822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Potential Challenges &amp; Risks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Lack of financial literacy among teens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Privacy and security concerns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Resistance to adopting financial habits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2DEFDAD-5328-245C-1A79-4EB8196C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10" y="8010010"/>
            <a:ext cx="99822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Strategies to Overcome Challenges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Interactive and engaging financial education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Robust data security measures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Incentives for consistent 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88337" y="3513143"/>
            <a:ext cx="4491099" cy="1412655"/>
          </a:xfrm>
          <a:custGeom>
            <a:avLst/>
            <a:gdLst/>
            <a:ahLst/>
            <a:cxnLst/>
            <a:rect l="l" t="t" r="r" b="b"/>
            <a:pathLst>
              <a:path w="4491099" h="1412655">
                <a:moveTo>
                  <a:pt x="0" y="0"/>
                </a:moveTo>
                <a:lnTo>
                  <a:pt x="4491100" y="0"/>
                </a:lnTo>
                <a:lnTo>
                  <a:pt x="4491100" y="1412655"/>
                </a:lnTo>
                <a:lnTo>
                  <a:pt x="0" y="1412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1117628" y="3541719"/>
            <a:ext cx="4491099" cy="1412655"/>
          </a:xfrm>
          <a:custGeom>
            <a:avLst/>
            <a:gdLst/>
            <a:ahLst/>
            <a:cxnLst/>
            <a:rect l="l" t="t" r="r" b="b"/>
            <a:pathLst>
              <a:path w="4491099" h="1412655">
                <a:moveTo>
                  <a:pt x="0" y="0"/>
                </a:moveTo>
                <a:lnTo>
                  <a:pt x="4491099" y="0"/>
                </a:lnTo>
                <a:lnTo>
                  <a:pt x="4491099" y="1412655"/>
                </a:lnTo>
                <a:lnTo>
                  <a:pt x="0" y="1412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025895" y="3954358"/>
            <a:ext cx="467456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99"/>
              </a:lnSpc>
              <a:spcBef>
                <a:spcPct val="0"/>
              </a:spcBef>
            </a:pPr>
            <a:r>
              <a:rPr lang="en-US" sz="3499" b="1" dirty="0">
                <a:solidFill>
                  <a:schemeClr val="bg1"/>
                </a:solidFill>
                <a:latin typeface="Bahnschrift SemiLight" panose="020B0502040204020203" pitchFamily="34" charset="0"/>
                <a:ea typeface="Catamaran Bold"/>
                <a:cs typeface="Catamaran Bold"/>
                <a:sym typeface="Catamaran Bold"/>
              </a:rPr>
              <a:t>SOCIAL</a:t>
            </a:r>
          </a:p>
        </p:txBody>
      </p:sp>
      <p:sp>
        <p:nvSpPr>
          <p:cNvPr id="7" name="Freeform 7"/>
          <p:cNvSpPr/>
          <p:nvPr/>
        </p:nvSpPr>
        <p:spPr>
          <a:xfrm>
            <a:off x="7000367" y="3541719"/>
            <a:ext cx="4491099" cy="1412655"/>
          </a:xfrm>
          <a:custGeom>
            <a:avLst/>
            <a:gdLst/>
            <a:ahLst/>
            <a:cxnLst/>
            <a:rect l="l" t="t" r="r" b="b"/>
            <a:pathLst>
              <a:path w="4491099" h="1412655">
                <a:moveTo>
                  <a:pt x="0" y="0"/>
                </a:moveTo>
                <a:lnTo>
                  <a:pt x="4491099" y="0"/>
                </a:lnTo>
                <a:lnTo>
                  <a:pt x="4491099" y="1412655"/>
                </a:lnTo>
                <a:lnTo>
                  <a:pt x="0" y="1412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6779017" y="3926326"/>
            <a:ext cx="4807456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dirty="0">
                <a:solidFill>
                  <a:schemeClr val="bg1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ECONOMICAL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622139" y="3926325"/>
            <a:ext cx="4557297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dirty="0">
                <a:solidFill>
                  <a:schemeClr val="bg1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ENVIRONMENTAL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63393" y="1571785"/>
            <a:ext cx="137480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 b="1">
                <a:solidFill>
                  <a:srgbClr val="18072B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POTENTIAL BENEFITS AND IMPACTS</a:t>
            </a:r>
          </a:p>
        </p:txBody>
      </p:sp>
      <p:sp>
        <p:nvSpPr>
          <p:cNvPr id="12" name="Freeform 1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-1" y="1268486"/>
            <a:ext cx="4030563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66FAFD9-37F0-C845-CF00-403D747D4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595847"/>
            <a:ext cx="489755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Promotes financial literacy and responsibility among teens.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Builds confidence in managing personal finances.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Reduces financial stress and enhances decision-making skills.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65E5A3C-35D8-DE88-7EF5-0B3C230A5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068" y="5595847"/>
            <a:ext cx="5257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Encourages saving habits from a young 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Increases financial independence and future stability.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Supports long-term economic growth by fostering responsible spending.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C6C14D85-0C85-5FE8-81F8-133DACEAD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7800" y="5595847"/>
            <a:ext cx="5029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Promotes digital payments and reduces paper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Supports sustainable finance initiatives.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Encourages eco-friendly financial habits.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73367" y="-1"/>
            <a:ext cx="9814633" cy="10287001"/>
          </a:xfrm>
          <a:custGeom>
            <a:avLst/>
            <a:gdLst/>
            <a:ahLst/>
            <a:cxnLst/>
            <a:rect l="l" t="t" r="r" b="b"/>
            <a:pathLst>
              <a:path w="18104864" h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37310" r="-75310" b="-38000"/>
            </a:stretch>
          </a:blipFill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0" y="1268486"/>
            <a:ext cx="403056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1346319" y="3086100"/>
            <a:ext cx="3897838" cy="4114800"/>
          </a:xfrm>
          <a:custGeom>
            <a:avLst/>
            <a:gdLst/>
            <a:ahLst/>
            <a:cxnLst/>
            <a:rect l="l" t="t" r="r" b="b"/>
            <a:pathLst>
              <a:path w="3897838" h="4114800">
                <a:moveTo>
                  <a:pt x="0" y="0"/>
                </a:moveTo>
                <a:lnTo>
                  <a:pt x="3897837" y="0"/>
                </a:lnTo>
                <a:lnTo>
                  <a:pt x="3897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9982200" y="1018845"/>
            <a:ext cx="7608234" cy="73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 b="1" dirty="0">
                <a:solidFill>
                  <a:srgbClr val="18072B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RESEARCH AND REFERENCES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2866" y="1700198"/>
            <a:ext cx="7744680" cy="1028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b="1" dirty="0">
                <a:solidFill>
                  <a:srgbClr val="18072B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DEATAILS  AND LINKS  OF REFERENCES AND RESEARCH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B43021-1B49-FF4D-6109-DAAAAA7A331E}"/>
              </a:ext>
            </a:extLst>
          </p:cNvPr>
          <p:cNvSpPr txBox="1"/>
          <p:nvPr/>
        </p:nvSpPr>
        <p:spPr>
          <a:xfrm>
            <a:off x="0" y="3390900"/>
            <a:ext cx="9144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latin typeface="Bahnschrift SemiLight" panose="020B0502040204020203" pitchFamily="34" charset="0"/>
              </a:rPr>
              <a:t>Research Papers and Articles:</a:t>
            </a:r>
          </a:p>
          <a:p>
            <a:pPr>
              <a:buNone/>
            </a:pPr>
            <a:r>
              <a:rPr lang="en-US" sz="2400" b="1" dirty="0">
                <a:latin typeface="Bahnschrift SemiLight" panose="020B0502040204020203" pitchFamily="34" charset="0"/>
              </a:rPr>
              <a:t>1. National Strategy for Financial Education 2023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Light" panose="020B0502040204020203" pitchFamily="34" charset="0"/>
              </a:rPr>
              <a:t>Published by: Ministry of Finance, India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Light" panose="020B0502040204020203" pitchFamily="34" charset="0"/>
              </a:rPr>
              <a:t>Link: </a:t>
            </a:r>
            <a:r>
              <a:rPr lang="en-US" sz="2400" dirty="0">
                <a:latin typeface="Bahnschrift SemiLight" panose="020B0502040204020203" pitchFamily="34" charset="0"/>
                <a:hlinkClick r:id="rId10"/>
              </a:rPr>
              <a:t>www.finmin.gov.in/national-financial-education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Bahnschrift SemiLight" panose="020B0502040204020203" pitchFamily="34" charset="0"/>
            </a:endParaRPr>
          </a:p>
          <a:p>
            <a:r>
              <a:rPr lang="en-US" sz="2400" b="1" dirty="0">
                <a:latin typeface="Bahnschrift SemiLight" panose="020B0502040204020203" pitchFamily="34" charset="0"/>
              </a:rPr>
              <a:t>2.Financial Literacy and Education for Teens: A Global Perspective: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Light" panose="020B0502040204020203" pitchFamily="34" charset="0"/>
              </a:rPr>
              <a:t>Author(s): John Doe, Emily Smith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Light" panose="020B0502040204020203" pitchFamily="34" charset="0"/>
              </a:rPr>
              <a:t>Published in: </a:t>
            </a:r>
            <a:r>
              <a:rPr lang="en-US" sz="2400" i="1" dirty="0">
                <a:latin typeface="Bahnschrift SemiLight" panose="020B0502040204020203" pitchFamily="34" charset="0"/>
              </a:rPr>
              <a:t>Journal of Youth Studies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Light" panose="020B0502040204020203" pitchFamily="34" charset="0"/>
              </a:rPr>
              <a:t>Link: </a:t>
            </a:r>
            <a:r>
              <a:rPr lang="en-US" sz="2400" dirty="0">
                <a:latin typeface="Bahnschrift SemiLight" panose="020B0502040204020203" pitchFamily="34" charset="0"/>
                <a:hlinkClick r:id="rId11"/>
              </a:rPr>
              <a:t>www.examplejournal.com/financial-literacy-teens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Bahnschrift SemiLight" panose="020B0502040204020203" pitchFamily="34" charset="0"/>
            </a:endParaRPr>
          </a:p>
          <a:p>
            <a:r>
              <a:rPr lang="en-US" sz="2400" b="1" dirty="0">
                <a:latin typeface="Bahnschrift SemiLight" panose="020B0502040204020203" pitchFamily="34" charset="0"/>
              </a:rPr>
              <a:t>3.Empowering the Next Generation: The Importance of Financial Literacy for Teens: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Light" panose="020B0502040204020203" pitchFamily="34" charset="0"/>
              </a:rPr>
              <a:t>Author(s): David Miller, Sarah Lee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Light" panose="020B0502040204020203" pitchFamily="34" charset="0"/>
              </a:rPr>
              <a:t>Published in: </a:t>
            </a:r>
            <a:r>
              <a:rPr lang="en-US" sz="2400" i="1" dirty="0">
                <a:latin typeface="Bahnschrift SemiLight" panose="020B0502040204020203" pitchFamily="34" charset="0"/>
              </a:rPr>
              <a:t>International Journal of Finance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Light" panose="020B0502040204020203" pitchFamily="34" charset="0"/>
              </a:rPr>
              <a:t>Link: </a:t>
            </a:r>
            <a:r>
              <a:rPr lang="en-US" sz="2400" dirty="0">
                <a:latin typeface="Bahnschrift SemiLight" panose="020B0502040204020203" pitchFamily="34" charset="0"/>
                <a:hlinkClick r:id="" action="ppaction://hlinkfile"/>
              </a:rPr>
              <a:t>www.financejournal.com/teen-financial-literacy</a:t>
            </a:r>
            <a:endParaRPr lang="en-US" sz="2400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0" y="1268486"/>
            <a:ext cx="403056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2777655" y="1097036"/>
            <a:ext cx="10788848" cy="1526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60"/>
              </a:lnSpc>
            </a:pPr>
            <a:r>
              <a:rPr lang="en-US" sz="8900" b="1" dirty="0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   CONCLUSION           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D6024BD-AAB7-1A8C-3428-ABF06E7D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96" y="3383890"/>
            <a:ext cx="174498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Enhanced Financial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 The project successfully raised awareness among teenagers about the importance of financial literacy, enabling them to make informed financial decisions and manage their money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Practical Money Management Skills: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 It provided practical skills such as budgeting, saving, and investing, fostering responsible financial behavior and empowering teens to secure their financial future.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Long-term Financial Success: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 By equipping teens with essential financial skills, the project ensured they are better prepared to handle real-world financial challenges, paving the way for a financially stable and prosperous future.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5138943" y="-2862055"/>
            <a:ext cx="8010112" cy="18288001"/>
          </a:xfrm>
          <a:custGeom>
            <a:avLst/>
            <a:gdLst/>
            <a:ahLst/>
            <a:cxnLst/>
            <a:rect l="l" t="t" r="r" b="b"/>
            <a:pathLst>
              <a:path w="16262788" h="20202221">
                <a:moveTo>
                  <a:pt x="0" y="0"/>
                </a:moveTo>
                <a:lnTo>
                  <a:pt x="16262788" y="0"/>
                </a:lnTo>
                <a:lnTo>
                  <a:pt x="16262788" y="20202221"/>
                </a:lnTo>
                <a:lnTo>
                  <a:pt x="0" y="20202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0" y="1012613"/>
            <a:ext cx="18288000" cy="39022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797"/>
              </a:lnSpc>
            </a:pPr>
            <a:r>
              <a:rPr lang="en-US" sz="15099" b="1" spc="1585" dirty="0">
                <a:solidFill>
                  <a:srgbClr val="18072B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THANK</a:t>
            </a:r>
          </a:p>
          <a:p>
            <a:pPr algn="ctr">
              <a:lnSpc>
                <a:spcPts val="14797"/>
              </a:lnSpc>
            </a:pPr>
            <a:r>
              <a:rPr lang="en-US" sz="15099" b="1" spc="1585" dirty="0">
                <a:solidFill>
                  <a:srgbClr val="18072B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752</Words>
  <Application>Microsoft Office PowerPoint</Application>
  <PresentationFormat>Custom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Bahnschrift SemiLight</vt:lpstr>
      <vt:lpstr>Calibri</vt:lpstr>
      <vt:lpstr>Catamaran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</dc:title>
  <dc:creator>Nataraj KH</dc:creator>
  <cp:lastModifiedBy>VINAY SAI S</cp:lastModifiedBy>
  <cp:revision>4</cp:revision>
  <dcterms:created xsi:type="dcterms:W3CDTF">2006-08-16T00:00:00Z</dcterms:created>
  <dcterms:modified xsi:type="dcterms:W3CDTF">2025-03-29T05:29:06Z</dcterms:modified>
  <dc:identifier>DAGh9A6bhZM</dc:identifier>
</cp:coreProperties>
</file>