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7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96" r:id="rId19"/>
    <p:sldId id="1307" r:id="rId20"/>
    <p:sldId id="1306" r:id="rId21"/>
    <p:sldId id="1308" r:id="rId22"/>
    <p:sldId id="1309" r:id="rId23"/>
    <p:sldId id="1297" r:id="rId24"/>
    <p:sldId id="1288" r:id="rId25"/>
    <p:sldId id="1249" r:id="rId26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DFB"/>
    <a:srgbClr val="213264"/>
    <a:srgbClr val="841910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82" y="96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223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09555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:THRISHA K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:au912421104052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215944" y="3627293"/>
            <a:ext cx="2788257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tx1"/>
                </a:solidFill>
              </a:rPr>
              <a:t>Shanmuganathan</a:t>
            </a:r>
            <a:r>
              <a:rPr lang="en-US" sz="1200" dirty="0">
                <a:solidFill>
                  <a:schemeClr val="tx1"/>
                </a:solidFill>
              </a:rPr>
              <a:t> engineering college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357611" y="3956068"/>
            <a:ext cx="2431299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SEC </a:t>
            </a:r>
            <a:r>
              <a:rPr lang="en-US" sz="1100" b="0" i="0" u="none" strike="noStrike" cap="none" dirty="0">
                <a:solidFill>
                  <a:srgbClr val="DFDDFB"/>
                </a:solidFill>
                <a:latin typeface="Arial"/>
                <a:ea typeface="Arial"/>
                <a:cs typeface="Arial"/>
                <a:sym typeface="Arial"/>
              </a:rPr>
              <a:t>-9124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dirty="0">
                <a:solidFill>
                  <a:srgbClr val="DFDDFB"/>
                </a:solidFill>
              </a:rPr>
              <a:t>ARASAMPATTI,PUDUKKOTTAI</a:t>
            </a:r>
            <a:endParaRPr lang="en-US" sz="1100" b="0" i="0" u="none" strike="noStrike" cap="none" dirty="0">
              <a:solidFill>
                <a:srgbClr val="DFDDF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Modelling &amp; Results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D82CC-24A0-00EF-C4E9-B0673DD44CD7}"/>
              </a:ext>
            </a:extLst>
          </p:cNvPr>
          <p:cNvSpPr txBox="1"/>
          <p:nvPr/>
        </p:nvSpPr>
        <p:spPr>
          <a:xfrm>
            <a:off x="257577" y="1184856"/>
            <a:ext cx="82360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 altLang="en-US" sz="2000" b="1" dirty="0">
                <a:solidFill>
                  <a:schemeClr val="tx1"/>
                </a:solidFill>
                <a:latin typeface="Söhne"/>
              </a:rPr>
              <a:t>Project Setup</a:t>
            </a:r>
            <a:r>
              <a:rPr lang="en-US" altLang="en-US" sz="2000" dirty="0">
                <a:solidFill>
                  <a:schemeClr val="tx1"/>
                </a:solidFill>
                <a:latin typeface="Söhne"/>
              </a:rPr>
              <a:t>: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Söhne"/>
              </a:rPr>
              <a:t>Start a new Django project: </a:t>
            </a:r>
            <a:r>
              <a:rPr lang="en-US" altLang="en-US" sz="2000" b="1" dirty="0" err="1">
                <a:solidFill>
                  <a:schemeClr val="tx1"/>
                </a:solidFill>
                <a:latin typeface="Söhne Mono"/>
              </a:rPr>
              <a:t>django</a:t>
            </a:r>
            <a:r>
              <a:rPr lang="en-US" altLang="en-US" sz="2000" b="1" dirty="0">
                <a:solidFill>
                  <a:schemeClr val="tx1"/>
                </a:solidFill>
                <a:latin typeface="Söhne Mono"/>
              </a:rPr>
              <a:t>-admin </a:t>
            </a:r>
            <a:r>
              <a:rPr lang="en-US" altLang="en-US" sz="2000" b="1" dirty="0" err="1">
                <a:solidFill>
                  <a:schemeClr val="tx1"/>
                </a:solidFill>
                <a:latin typeface="Söhne Mono"/>
              </a:rPr>
              <a:t>startproject</a:t>
            </a:r>
            <a:r>
              <a:rPr lang="en-US" altLang="en-US" sz="2000" b="1" dirty="0">
                <a:solidFill>
                  <a:schemeClr val="tx1"/>
                </a:solidFill>
                <a:latin typeface="Söhne Mono"/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  <a:latin typeface="Söhne Mono"/>
              </a:rPr>
              <a:t>voting_app</a:t>
            </a:r>
            <a:r>
              <a:rPr lang="en-US" altLang="en-US" sz="2000" dirty="0">
                <a:solidFill>
                  <a:schemeClr val="tx1"/>
                </a:solidFill>
                <a:latin typeface="Söhne"/>
              </a:rPr>
              <a:t>.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Söhne"/>
              </a:rPr>
              <a:t>Create a new Django app for the voting functionality: </a:t>
            </a:r>
            <a:r>
              <a:rPr lang="en-US" altLang="en-US" sz="2000" b="1" dirty="0">
                <a:solidFill>
                  <a:schemeClr val="tx1"/>
                </a:solidFill>
                <a:latin typeface="Söhne Mono"/>
              </a:rPr>
              <a:t>python manage.py </a:t>
            </a:r>
            <a:r>
              <a:rPr lang="en-US" altLang="en-US" sz="2000" b="1" dirty="0" err="1">
                <a:solidFill>
                  <a:schemeClr val="tx1"/>
                </a:solidFill>
                <a:latin typeface="Söhne Mono"/>
              </a:rPr>
              <a:t>startapp</a:t>
            </a:r>
            <a:r>
              <a:rPr lang="en-US" altLang="en-US" sz="2000" b="1" dirty="0">
                <a:solidFill>
                  <a:schemeClr val="tx1"/>
                </a:solidFill>
                <a:latin typeface="Söhne Mono"/>
              </a:rPr>
              <a:t> vote</a:t>
            </a:r>
            <a:r>
              <a:rPr lang="en-US" altLang="en-US" sz="2000" dirty="0">
                <a:solidFill>
                  <a:schemeClr val="tx1"/>
                </a:solidFill>
                <a:latin typeface="Söhne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2"/>
            </a:pPr>
            <a:r>
              <a:rPr lang="en-US" altLang="en-US" sz="2000" b="1" dirty="0">
                <a:solidFill>
                  <a:schemeClr val="tx1"/>
                </a:solidFill>
                <a:latin typeface="Söhne"/>
              </a:rPr>
              <a:t>Models</a:t>
            </a:r>
            <a:r>
              <a:rPr lang="en-US" altLang="en-US" sz="2000" dirty="0">
                <a:solidFill>
                  <a:schemeClr val="tx1"/>
                </a:solidFill>
                <a:latin typeface="Söhne"/>
              </a:rPr>
              <a:t>: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Söhne"/>
              </a:rPr>
              <a:t>Define models for your voting system. For example, you might have a </a:t>
            </a:r>
            <a:r>
              <a:rPr lang="en-US" altLang="en-US" sz="2000" b="1" dirty="0">
                <a:solidFill>
                  <a:schemeClr val="tx1"/>
                </a:solidFill>
                <a:latin typeface="Söhne Mono"/>
              </a:rPr>
              <a:t>Poll</a:t>
            </a:r>
            <a:r>
              <a:rPr lang="en-US" altLang="en-US" sz="2000" dirty="0">
                <a:solidFill>
                  <a:schemeClr val="tx1"/>
                </a:solidFill>
                <a:latin typeface="Söhne"/>
              </a:rPr>
              <a:t> model to represent each poll and a </a:t>
            </a:r>
            <a:r>
              <a:rPr lang="en-US" altLang="en-US" sz="2000" b="1" dirty="0">
                <a:solidFill>
                  <a:schemeClr val="tx1"/>
                </a:solidFill>
                <a:latin typeface="Söhne Mono"/>
              </a:rPr>
              <a:t>Choice</a:t>
            </a:r>
            <a:r>
              <a:rPr lang="en-US" altLang="en-US" sz="2000" dirty="0">
                <a:solidFill>
                  <a:schemeClr val="tx1"/>
                </a:solidFill>
                <a:latin typeface="Söhne"/>
              </a:rPr>
              <a:t> model to represent the choices for each poll.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1874C2-EC85-63EA-4DFF-6B6C1AB94E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56"/>
          <a:stretch/>
        </p:blipFill>
        <p:spPr>
          <a:xfrm>
            <a:off x="233775" y="940087"/>
            <a:ext cx="8676450" cy="40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Signup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40D4FE-DA73-CA24-9385-A6538B5AB599}"/>
              </a:ext>
            </a:extLst>
          </p:cNvPr>
          <p:cNvSpPr txBox="1"/>
          <p:nvPr/>
        </p:nvSpPr>
        <p:spPr>
          <a:xfrm>
            <a:off x="321972" y="1030310"/>
            <a:ext cx="8654603" cy="3812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8DD4F5-BEA6-3AD1-5060-6759752840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139"/>
          <a:stretch/>
        </p:blipFill>
        <p:spPr>
          <a:xfrm>
            <a:off x="180717" y="1030310"/>
            <a:ext cx="8782116" cy="388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Login-Page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B70317-3CD5-64B1-88C3-8F3E72D47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670"/>
          <a:stretch/>
        </p:blipFill>
        <p:spPr>
          <a:xfrm>
            <a:off x="77273" y="1444329"/>
            <a:ext cx="9066727" cy="290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/>
              <a:t>Voting-Page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FD5FB-07DC-1A7E-C020-2517A83D8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" t="-1" r="-3" b="45290"/>
          <a:stretch/>
        </p:blipFill>
        <p:spPr>
          <a:xfrm>
            <a:off x="33478" y="1448873"/>
            <a:ext cx="9077043" cy="310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Voting-Result-Page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0BC090-A95D-7A2B-2F43-84C25030F7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665"/>
          <a:stretch/>
        </p:blipFill>
        <p:spPr>
          <a:xfrm>
            <a:off x="309093" y="1422196"/>
            <a:ext cx="8402969" cy="28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Admin-Page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85776A-1CFA-C52B-3604-1B64C7A58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7649"/>
            <a:ext cx="9144000" cy="339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99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85" y="463520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Voting-Polls-Page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77E6F-85CC-CCBB-4E37-87C3C35A82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654"/>
          <a:stretch/>
        </p:blipFill>
        <p:spPr>
          <a:xfrm>
            <a:off x="534473" y="1113103"/>
            <a:ext cx="8229600" cy="315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79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Options-Page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295F9-7D5A-4E39-3A9B-0954205202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795"/>
          <a:stretch/>
        </p:blipFill>
        <p:spPr>
          <a:xfrm>
            <a:off x="115138" y="1442433"/>
            <a:ext cx="8913724" cy="285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52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Options-Page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AA0ACE-8CD5-E9E7-B712-F0BE49F0A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508715" y="1358721"/>
            <a:ext cx="82296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Voting Web Application using Django Framework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1E1BC-E571-24B1-DAAA-DE11E6E1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206" y="273780"/>
            <a:ext cx="2635784" cy="993870"/>
          </a:xfrm>
        </p:spPr>
        <p:txBody>
          <a:bodyPr/>
          <a:lstStyle/>
          <a:p>
            <a:r>
              <a:rPr lang="en-IN" dirty="0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/>
        </p:nvSpPr>
        <p:spPr>
          <a:xfrm>
            <a:off x="361071" y="730744"/>
            <a:ext cx="8421857" cy="54798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84AC1582-6BBA-34A2-62C5-E45DA8CDEA7C}"/>
              </a:ext>
            </a:extLst>
          </p:cNvPr>
          <p:cNvSpPr txBox="1"/>
          <p:nvPr/>
        </p:nvSpPr>
        <p:spPr>
          <a:xfrm>
            <a:off x="480017" y="1088769"/>
            <a:ext cx="770231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User Authentication:</a:t>
            </a:r>
          </a:p>
          <a:p>
            <a:r>
              <a:rPr lang="en-US" dirty="0"/>
              <a:t>Implement user authentication to allow only registered users to vote.</a:t>
            </a:r>
          </a:p>
          <a:p>
            <a:r>
              <a:rPr lang="en-US" dirty="0"/>
              <a:t>Associate each vote with a user to prevent duplicate voting.</a:t>
            </a:r>
          </a:p>
          <a:p>
            <a:endParaRPr lang="en-US" dirty="0"/>
          </a:p>
          <a:p>
            <a:r>
              <a:rPr lang="en-US" b="1" dirty="0"/>
              <a:t>Multiple Choice Options:</a:t>
            </a:r>
            <a:endParaRPr lang="en-US" dirty="0"/>
          </a:p>
          <a:p>
            <a:r>
              <a:rPr lang="en-US" dirty="0"/>
              <a:t>Allow users to select multiple choices for a single poll.</a:t>
            </a:r>
          </a:p>
          <a:p>
            <a:r>
              <a:rPr lang="en-US" dirty="0"/>
              <a:t>Implement validation to ensure users do not exceed the allowed number of choices.</a:t>
            </a:r>
          </a:p>
          <a:p>
            <a:endParaRPr lang="en-US" dirty="0"/>
          </a:p>
          <a:p>
            <a:r>
              <a:rPr lang="en-US" b="1" dirty="0"/>
              <a:t>Real-Time Updates:</a:t>
            </a:r>
          </a:p>
          <a:p>
            <a:r>
              <a:rPr lang="en-US" dirty="0"/>
              <a:t>Use </a:t>
            </a:r>
            <a:r>
              <a:rPr lang="en-US" dirty="0" err="1"/>
              <a:t>WebSockets</a:t>
            </a:r>
            <a:r>
              <a:rPr lang="en-US" dirty="0"/>
              <a:t> or server-sent events to provide real-time updates of poll results without requiring page refreshes.</a:t>
            </a:r>
          </a:p>
          <a:p>
            <a:endParaRPr lang="en-US" dirty="0"/>
          </a:p>
          <a:p>
            <a:r>
              <a:rPr lang="en-US" b="1" dirty="0"/>
              <a:t>Improved UI/UX:</a:t>
            </a:r>
          </a:p>
          <a:p>
            <a:r>
              <a:rPr lang="en-US" dirty="0"/>
              <a:t>Enhance the user interface with modern design principles and responsive layouts.</a:t>
            </a:r>
          </a:p>
          <a:p>
            <a:r>
              <a:rPr lang="en-US" dirty="0"/>
              <a:t>Implement client-side validation for a smoother user experience. polls.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1;g5fab984687_2_0">
            <a:extLst>
              <a:ext uri="{FF2B5EF4-FFF2-40B4-BE49-F238E27FC236}">
                <a16:creationId xmlns:a16="http://schemas.microsoft.com/office/drawing/2014/main" id="{83373257-C193-035A-6FDB-19A2C50B5903}"/>
              </a:ext>
            </a:extLst>
          </p:cNvPr>
          <p:cNvSpPr txBox="1">
            <a:spLocks noGrp="1"/>
          </p:cNvSpPr>
          <p:nvPr/>
        </p:nvSpPr>
        <p:spPr>
          <a:xfrm>
            <a:off x="1165770" y="395129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1034738" y="4388909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173390" y="4426109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D4DA8F84-69F6-23D0-8D5C-DF3FB6AFD68A}"/>
              </a:ext>
            </a:extLst>
          </p:cNvPr>
          <p:cNvSpPr txBox="1"/>
          <p:nvPr/>
        </p:nvSpPr>
        <p:spPr>
          <a:xfrm>
            <a:off x="1384142" y="838199"/>
            <a:ext cx="659408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  <a:p>
            <a:r>
              <a:rPr lang="en-US" dirty="0"/>
              <a:t>In conclusion, the Django voting application offers a comprehensive solution for conducting polls with various advanced features to enhance user experience and functionality. By leveraging Django's powerful framework, along with modern frontend technologies and third-party services, we've created a robust platform for managing polls and engaging users.</a:t>
            </a:r>
          </a:p>
          <a:p>
            <a:endParaRPr lang="en-US" dirty="0"/>
          </a:p>
          <a:p>
            <a:r>
              <a:rPr lang="en-US" dirty="0"/>
              <a:t>With user authentication in place, only registered users can vote, and each vote is associated with a specific user, preventing duplicate voting. The application allows users to select multiple choices for a single poll, with validation ensuring they do not exceed the allowed number of choices. Real-time updates are facilitated through </a:t>
            </a:r>
            <a:r>
              <a:rPr lang="en-US" dirty="0" err="1"/>
              <a:t>WebSockets</a:t>
            </a:r>
            <a:r>
              <a:rPr lang="en-US" dirty="0"/>
              <a:t> or server-sent events, providing users with instant feedback on poll results without requiring page refreshes.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381000" y="894631"/>
            <a:ext cx="7177730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 b="1" dirty="0">
                <a:solidFill>
                  <a:srgbClr val="213163"/>
                </a:solidFill>
              </a:rPr>
              <a:t>Abstract: </a:t>
            </a:r>
            <a:r>
              <a:rPr lang="en-IN" sz="2400" b="1" i="0" dirty="0">
                <a:solidFill>
                  <a:srgbClr val="213164"/>
                </a:solidFill>
                <a:effectLst/>
                <a:highlight>
                  <a:srgbClr val="FFFFFF"/>
                </a:highlight>
                <a:latin typeface="+mn-lt"/>
              </a:rPr>
              <a:t>Django Online Voting System</a:t>
            </a:r>
            <a:br>
              <a:rPr lang="en-IN" sz="24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endParaRPr lang="en-IN" sz="2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48CDB-2BA2-631A-D6C6-5BC765C684B4}"/>
              </a:ext>
            </a:extLst>
          </p:cNvPr>
          <p:cNvSpPr txBox="1"/>
          <p:nvPr/>
        </p:nvSpPr>
        <p:spPr>
          <a:xfrm>
            <a:off x="381000" y="1756142"/>
            <a:ext cx="8763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Casting a ballot is a fundamental concept in our democratic structure. We consider voting to be one of the most essential rights in our society. The proposed </a:t>
            </a:r>
            <a:r>
              <a:rPr lang="en-US" sz="20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e-voting system</a:t>
            </a:r>
            <a:r>
              <a:rPr lang="en-US" sz="20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 facilitates users in making their choices without physically visiting voting stations. This system leverages the power of the internet to enable eligible voters to cast their votes remotely.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259820" y="997663"/>
            <a:ext cx="3037171" cy="657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 b="1" dirty="0">
                <a:solidFill>
                  <a:srgbClr val="213163"/>
                </a:solidFill>
              </a:rPr>
              <a:t>Problem Statement</a:t>
            </a:r>
            <a:endParaRPr lang="en-IN" sz="24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AD2472-DEB7-DF74-F2FD-8394AA81858D}"/>
              </a:ext>
            </a:extLst>
          </p:cNvPr>
          <p:cNvSpPr txBox="1"/>
          <p:nvPr/>
        </p:nvSpPr>
        <p:spPr>
          <a:xfrm>
            <a:off x="186166" y="1603261"/>
            <a:ext cx="87716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Develop a user-friendly voting application that allows users to create, share, and participate in polls on various topics. The application should provide features for creating multiple-choice questions, setting voting deadlines, and generating real-time results. It should prioritize accessibility, simplicity, and security to ensure a seamless voting experience for both creators and participants while safeguarding the integrity of the voting process.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 b="1" dirty="0">
                <a:solidFill>
                  <a:srgbClr val="213163"/>
                </a:solidFill>
              </a:rPr>
              <a:t>Project Overview</a:t>
            </a:r>
            <a:endParaRPr lang="en-IN" sz="24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19E622-AC66-93F7-6709-9DD374D2554B}"/>
              </a:ext>
            </a:extLst>
          </p:cNvPr>
          <p:cNvSpPr txBox="1"/>
          <p:nvPr/>
        </p:nvSpPr>
        <p:spPr>
          <a:xfrm>
            <a:off x="264017" y="1191296"/>
            <a:ext cx="86417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Application name : Voting Application</a:t>
            </a:r>
          </a:p>
          <a:p>
            <a:r>
              <a:rPr lang="en-IN" sz="2000" dirty="0"/>
              <a:t>Category              :Web application</a:t>
            </a:r>
          </a:p>
          <a:p>
            <a:r>
              <a:rPr lang="en-IN" sz="2000" dirty="0"/>
              <a:t>Features               :</a:t>
            </a:r>
          </a:p>
          <a:p>
            <a:r>
              <a:rPr lang="en-IN" sz="2000" dirty="0"/>
              <a:t>                              1)conduct polls with questions and multiple choices</a:t>
            </a:r>
          </a:p>
          <a:p>
            <a:r>
              <a:rPr lang="en-IN" sz="2000" dirty="0"/>
              <a:t>                              2)Allow user to vote for their preferred choice</a:t>
            </a:r>
          </a:p>
          <a:p>
            <a:r>
              <a:rPr lang="en-IN" sz="2000" dirty="0"/>
              <a:t>                              3)Display the votes for each questions</a:t>
            </a:r>
          </a:p>
          <a:p>
            <a:r>
              <a:rPr lang="en-IN" sz="2000" dirty="0"/>
              <a:t>                              4)admin panel for adding and managing questions</a:t>
            </a:r>
          </a:p>
          <a:p>
            <a:r>
              <a:rPr lang="en-IN" sz="2000" dirty="0"/>
              <a:t>Technologies Used:</a:t>
            </a:r>
          </a:p>
          <a:p>
            <a:r>
              <a:rPr lang="en-IN" sz="2000" dirty="0"/>
              <a:t>                              Django Framework to create a backend and handle database :</a:t>
            </a:r>
          </a:p>
          <a:p>
            <a:r>
              <a:rPr lang="en-IN" sz="2000" dirty="0"/>
              <a:t>                              SQLite Database Django come with </a:t>
            </a:r>
            <a:r>
              <a:rPr lang="en-IN" sz="2000" dirty="0" err="1"/>
              <a:t>sqlite</a:t>
            </a:r>
            <a:r>
              <a:rPr lang="en-IN" sz="2000" dirty="0"/>
              <a:t> by default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 b="1" dirty="0">
                <a:solidFill>
                  <a:srgbClr val="213163"/>
                </a:solidFill>
              </a:rPr>
              <a:t>Proposed Solution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15FA03-3FF3-01D1-3F57-AAFAE28E89FD}"/>
              </a:ext>
            </a:extLst>
          </p:cNvPr>
          <p:cNvSpPr txBox="1"/>
          <p:nvPr/>
        </p:nvSpPr>
        <p:spPr>
          <a:xfrm>
            <a:off x="138533" y="1101214"/>
            <a:ext cx="802997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 altLang="en-US" sz="2000" b="1" dirty="0">
                <a:solidFill>
                  <a:schemeClr val="tx1"/>
                </a:solidFill>
                <a:latin typeface="Söhne"/>
              </a:rPr>
              <a:t>Project Setup</a:t>
            </a:r>
            <a:r>
              <a:rPr lang="en-US" altLang="en-US" sz="2000" dirty="0">
                <a:solidFill>
                  <a:schemeClr val="tx1"/>
                </a:solidFill>
                <a:latin typeface="Söhne"/>
              </a:rPr>
              <a:t>: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Söhne"/>
              </a:rPr>
              <a:t>Start a new Django project: </a:t>
            </a:r>
            <a:r>
              <a:rPr lang="en-US" altLang="en-US" sz="2000" b="1" dirty="0" err="1">
                <a:solidFill>
                  <a:schemeClr val="tx1"/>
                </a:solidFill>
                <a:latin typeface="Söhne Mono"/>
              </a:rPr>
              <a:t>django</a:t>
            </a:r>
            <a:r>
              <a:rPr lang="en-US" altLang="en-US" sz="2000" b="1" dirty="0">
                <a:solidFill>
                  <a:schemeClr val="tx1"/>
                </a:solidFill>
                <a:latin typeface="Söhne Mono"/>
              </a:rPr>
              <a:t>-admin </a:t>
            </a:r>
            <a:r>
              <a:rPr lang="en-US" altLang="en-US" sz="2000" b="1" dirty="0" err="1">
                <a:solidFill>
                  <a:schemeClr val="tx1"/>
                </a:solidFill>
                <a:latin typeface="Söhne Mono"/>
              </a:rPr>
              <a:t>startproject</a:t>
            </a:r>
            <a:r>
              <a:rPr lang="en-US" altLang="en-US" sz="2000" b="1" dirty="0">
                <a:solidFill>
                  <a:schemeClr val="tx1"/>
                </a:solidFill>
                <a:latin typeface="Söhne Mono"/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  <a:latin typeface="Söhne Mono"/>
              </a:rPr>
              <a:t>voting_app</a:t>
            </a:r>
            <a:r>
              <a:rPr lang="en-US" altLang="en-US" sz="2000" dirty="0">
                <a:solidFill>
                  <a:schemeClr val="tx1"/>
                </a:solidFill>
                <a:latin typeface="Söhne"/>
              </a:rPr>
              <a:t>.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Söhne"/>
              </a:rPr>
              <a:t>Create a new Django app for the voting functionality: </a:t>
            </a:r>
            <a:r>
              <a:rPr lang="en-US" altLang="en-US" sz="2000" b="1" dirty="0">
                <a:solidFill>
                  <a:schemeClr val="tx1"/>
                </a:solidFill>
                <a:latin typeface="Söhne Mono"/>
              </a:rPr>
              <a:t>python manage.py </a:t>
            </a:r>
            <a:r>
              <a:rPr lang="en-US" altLang="en-US" sz="2000" b="1" dirty="0" err="1">
                <a:solidFill>
                  <a:schemeClr val="tx1"/>
                </a:solidFill>
                <a:latin typeface="Söhne Mono"/>
              </a:rPr>
              <a:t>startapp</a:t>
            </a:r>
            <a:r>
              <a:rPr lang="en-US" altLang="en-US" sz="2000" b="1" dirty="0">
                <a:solidFill>
                  <a:schemeClr val="tx1"/>
                </a:solidFill>
                <a:latin typeface="Söhne Mono"/>
              </a:rPr>
              <a:t> vote</a:t>
            </a:r>
            <a:r>
              <a:rPr lang="en-US" altLang="en-US" sz="2000" dirty="0">
                <a:solidFill>
                  <a:schemeClr val="tx1"/>
                </a:solidFill>
                <a:latin typeface="Söhne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2"/>
            </a:pPr>
            <a:r>
              <a:rPr lang="en-US" altLang="en-US" sz="2000" b="1" dirty="0">
                <a:solidFill>
                  <a:schemeClr val="tx1"/>
                </a:solidFill>
                <a:latin typeface="Söhne"/>
              </a:rPr>
              <a:t>Models</a:t>
            </a:r>
            <a:r>
              <a:rPr lang="en-US" altLang="en-US" sz="2000" dirty="0">
                <a:solidFill>
                  <a:schemeClr val="tx1"/>
                </a:solidFill>
                <a:latin typeface="Söhne"/>
              </a:rPr>
              <a:t>: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Söhne"/>
              </a:rPr>
              <a:t>Define models for your voting system. For example, you might have a </a:t>
            </a:r>
            <a:r>
              <a:rPr lang="en-US" altLang="en-US" sz="2000" b="1" dirty="0">
                <a:solidFill>
                  <a:schemeClr val="tx1"/>
                </a:solidFill>
                <a:latin typeface="Söhne Mono"/>
              </a:rPr>
              <a:t>Poll</a:t>
            </a:r>
            <a:r>
              <a:rPr lang="en-US" altLang="en-US" sz="2000" dirty="0">
                <a:solidFill>
                  <a:schemeClr val="tx1"/>
                </a:solidFill>
                <a:latin typeface="Söhne"/>
              </a:rPr>
              <a:t> model to represent each poll and a </a:t>
            </a:r>
            <a:r>
              <a:rPr lang="en-US" altLang="en-US" sz="2000" b="1" dirty="0">
                <a:solidFill>
                  <a:schemeClr val="tx1"/>
                </a:solidFill>
                <a:latin typeface="Söhne Mono"/>
              </a:rPr>
              <a:t>Choice</a:t>
            </a:r>
            <a:r>
              <a:rPr lang="en-US" altLang="en-US" sz="2000" dirty="0">
                <a:solidFill>
                  <a:schemeClr val="tx1"/>
                </a:solidFill>
                <a:latin typeface="Söhne"/>
              </a:rPr>
              <a:t> model to represent the choices for each poll.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722307" y="535209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894B0A-CF83-2CA9-7D72-769C5B139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56" y="667040"/>
            <a:ext cx="5148583" cy="1818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52E74A-4431-7F8F-C380-356E411AE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356" y="2626919"/>
            <a:ext cx="4986233" cy="1981372"/>
          </a:xfrm>
          <a:prstGeom prst="rect">
            <a:avLst/>
          </a:prstGeom>
        </p:spPr>
      </p:pic>
      <p:sp>
        <p:nvSpPr>
          <p:cNvPr id="11" name="TextBox 12">
            <a:extLst>
              <a:ext uri="{FF2B5EF4-FFF2-40B4-BE49-F238E27FC236}">
                <a16:creationId xmlns:a16="http://schemas.microsoft.com/office/drawing/2014/main" id="{10DD68C3-785B-747B-9BC3-459BB66E3F0D}"/>
              </a:ext>
            </a:extLst>
          </p:cNvPr>
          <p:cNvSpPr txBox="1"/>
          <p:nvPr/>
        </p:nvSpPr>
        <p:spPr>
          <a:xfrm>
            <a:off x="433676" y="667040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</a:rPr>
              <a:t>Models.py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D544BAB1-1BA3-8692-1A4E-D091F47F7A4A}"/>
              </a:ext>
            </a:extLst>
          </p:cNvPr>
          <p:cNvSpPr txBox="1"/>
          <p:nvPr/>
        </p:nvSpPr>
        <p:spPr>
          <a:xfrm>
            <a:off x="433676" y="2689156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</a:rPr>
              <a:t>Admin.py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575586" y="430480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118386" y="4353558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257038" y="4390758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0F5E1D8-A899-736A-CB83-D6B46C14A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840" y="536809"/>
            <a:ext cx="4925122" cy="3425178"/>
          </a:xfrm>
          <a:prstGeom prst="rect">
            <a:avLst/>
          </a:prstGeom>
        </p:spPr>
      </p:pic>
      <p:sp>
        <p:nvSpPr>
          <p:cNvPr id="15" name="TextBox 8">
            <a:extLst>
              <a:ext uri="{FF2B5EF4-FFF2-40B4-BE49-F238E27FC236}">
                <a16:creationId xmlns:a16="http://schemas.microsoft.com/office/drawing/2014/main" id="{4ECF0631-56A8-D007-2802-15B073B28734}"/>
              </a:ext>
            </a:extLst>
          </p:cNvPr>
          <p:cNvSpPr txBox="1"/>
          <p:nvPr/>
        </p:nvSpPr>
        <p:spPr>
          <a:xfrm>
            <a:off x="575586" y="956321"/>
            <a:ext cx="2784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/>
              <a:t>Create view to handle displaying polls and submitting </a:t>
            </a:r>
          </a:p>
          <a:p>
            <a:r>
              <a:rPr lang="en-IN" dirty="0"/>
              <a:t>votes</a:t>
            </a: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88C39C9D-83DF-9106-6D8A-BA65D6A5A210}"/>
              </a:ext>
            </a:extLst>
          </p:cNvPr>
          <p:cNvSpPr txBox="1"/>
          <p:nvPr/>
        </p:nvSpPr>
        <p:spPr>
          <a:xfrm>
            <a:off x="601515" y="62659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800" b="1" dirty="0">
                <a:solidFill>
                  <a:srgbClr val="002060"/>
                </a:solidFill>
              </a:rPr>
              <a:t>Views.py</a:t>
            </a:r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705</Words>
  <Application>Microsoft Office PowerPoint</Application>
  <PresentationFormat>On-screen Show (16:9)</PresentationFormat>
  <Paragraphs>95</Paragraphs>
  <Slides>22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  <vt:variant>
        <vt:lpstr>Custom Shows</vt:lpstr>
      </vt:variant>
      <vt:variant>
        <vt:i4>1</vt:i4>
      </vt:variant>
    </vt:vector>
  </HeadingPairs>
  <TitlesOfParts>
    <vt:vector size="31" baseType="lpstr">
      <vt:lpstr>-apple-system</vt:lpstr>
      <vt:lpstr>Arial</vt:lpstr>
      <vt:lpstr>Arial MT</vt:lpstr>
      <vt:lpstr>Calibri</vt:lpstr>
      <vt:lpstr>Söhne</vt:lpstr>
      <vt:lpstr>Söhne Mono</vt:lpstr>
      <vt:lpstr>Times New Roman</vt:lpstr>
      <vt:lpstr>Simple Light</vt:lpstr>
      <vt:lpstr>PowerPoint Presentation</vt:lpstr>
      <vt:lpstr>PowerPoint Presentation</vt:lpstr>
      <vt:lpstr>Abstract: Django Online Voting System 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Homepage</vt:lpstr>
      <vt:lpstr>Signup Page</vt:lpstr>
      <vt:lpstr>Login-Page</vt:lpstr>
      <vt:lpstr>Voting-Page</vt:lpstr>
      <vt:lpstr>Voting-Result-Page</vt:lpstr>
      <vt:lpstr>Admin-Page</vt:lpstr>
      <vt:lpstr>Voting-Polls-Page</vt:lpstr>
      <vt:lpstr>Options-Page</vt:lpstr>
      <vt:lpstr>Options-Page</vt:lpstr>
      <vt:lpstr>.</vt:lpstr>
      <vt:lpstr>PowerPoint Presentation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thrisha krishnamoorthy</cp:lastModifiedBy>
  <cp:revision>12</cp:revision>
  <dcterms:modified xsi:type="dcterms:W3CDTF">2024-04-11T16:04:28Z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