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9" r:id="rId1"/>
  </p:sldMasterIdLst>
  <p:notesMasterIdLst>
    <p:notesMasterId r:id="rId30"/>
  </p:notesMasterIdLst>
  <p:handoutMasterIdLst>
    <p:handoutMasterId r:id="rId31"/>
  </p:handoutMasterIdLst>
  <p:sldIdLst>
    <p:sldId id="256" r:id="rId2"/>
    <p:sldId id="284" r:id="rId3"/>
    <p:sldId id="285" r:id="rId4"/>
    <p:sldId id="288" r:id="rId5"/>
    <p:sldId id="289" r:id="rId6"/>
    <p:sldId id="290" r:id="rId7"/>
    <p:sldId id="291" r:id="rId8"/>
    <p:sldId id="311" r:id="rId9"/>
    <p:sldId id="312" r:id="rId10"/>
    <p:sldId id="313" r:id="rId11"/>
    <p:sldId id="303" r:id="rId12"/>
    <p:sldId id="328" r:id="rId13"/>
    <p:sldId id="306" r:id="rId14"/>
    <p:sldId id="319" r:id="rId15"/>
    <p:sldId id="320" r:id="rId16"/>
    <p:sldId id="321" r:id="rId17"/>
    <p:sldId id="292" r:id="rId18"/>
    <p:sldId id="307" r:id="rId19"/>
    <p:sldId id="299" r:id="rId20"/>
    <p:sldId id="324" r:id="rId21"/>
    <p:sldId id="301" r:id="rId22"/>
    <p:sldId id="326" r:id="rId23"/>
    <p:sldId id="327" r:id="rId24"/>
    <p:sldId id="323" r:id="rId25"/>
    <p:sldId id="325" r:id="rId26"/>
    <p:sldId id="310" r:id="rId27"/>
    <p:sldId id="31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4"/>
            <p14:sldId id="285"/>
            <p14:sldId id="288"/>
            <p14:sldId id="289"/>
            <p14:sldId id="290"/>
            <p14:sldId id="291"/>
            <p14:sldId id="311"/>
            <p14:sldId id="312"/>
            <p14:sldId id="313"/>
            <p14:sldId id="303"/>
            <p14:sldId id="328"/>
            <p14:sldId id="306"/>
            <p14:sldId id="319"/>
            <p14:sldId id="320"/>
            <p14:sldId id="321"/>
            <p14:sldId id="292"/>
            <p14:sldId id="307"/>
            <p14:sldId id="299"/>
            <p14:sldId id="324"/>
            <p14:sldId id="301"/>
            <p14:sldId id="326"/>
            <p14:sldId id="327"/>
            <p14:sldId id="323"/>
            <p14:sldId id="325"/>
            <p14:sldId id="310"/>
            <p14:sldId id="316"/>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EA443"/>
    <a:srgbClr val="FF9B45"/>
    <a:srgbClr val="F8CFB6"/>
    <a:srgbClr val="992319"/>
    <a:srgbClr val="923922"/>
    <a:srgbClr val="F8CAB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2" autoAdjust="0"/>
    <p:restoredTop sz="94241" autoAdjust="0"/>
  </p:normalViewPr>
  <p:slideViewPr>
    <p:cSldViewPr snapToGrid="0">
      <p:cViewPr varScale="1">
        <p:scale>
          <a:sx n="78" d="100"/>
          <a:sy n="78" d="100"/>
        </p:scale>
        <p:origin x="116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19-05-2024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19-05-2024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0</a:t>
            </a:fld>
            <a:endParaRPr lang="en-US" dirty="0"/>
          </a:p>
        </p:txBody>
      </p:sp>
      <p:sp>
        <p:nvSpPr>
          <p:cNvPr id="5" name="Footer Placeholder 4">
            <a:extLst>
              <a:ext uri="{FF2B5EF4-FFF2-40B4-BE49-F238E27FC236}">
                <a16:creationId xmlns:a16="http://schemas.microsoft.com/office/drawing/2014/main" id="{384D8AD9-1FD2-AB44-9445-4DFF05496525}"/>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39DD9A4F-5E69-EF42-A960-5A7B4CCF3CBF}"/>
              </a:ext>
            </a:extLst>
          </p:cNvPr>
          <p:cNvSpPr>
            <a:spLocks noGrp="1"/>
          </p:cNvSpPr>
          <p:nvPr>
            <p:ph type="dt" idx="1"/>
          </p:nvPr>
        </p:nvSpPr>
        <p:spPr/>
        <p:txBody>
          <a:bodyPr/>
          <a:lstStyle/>
          <a:p>
            <a:fld id="{4FBF1FD7-F871-4287-9FD7-374C40DDA3ED}" type="datetime1">
              <a:rPr lang="en-IN" smtClean="0"/>
              <a:t>19-05-2024</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EEFDB465-C8FF-4B23-84C1-C41BFA6A21BF}" type="datetime1">
              <a:rPr lang="en-IN" smtClean="0"/>
              <a:t>19-05-2024</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3455185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3606458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5620533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4728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19-05-2024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95835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59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2290942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280040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8698809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0D3D5-4A6C-44EE-A8DC-3E702259EB8C}" type="datetime1">
              <a:rPr lang="en-IN" smtClean="0"/>
              <a:t>19-05-2024</a:t>
            </a:fld>
            <a:endParaRPr lang="en-US" dirty="0"/>
          </a:p>
        </p:txBody>
      </p:sp>
      <p:sp>
        <p:nvSpPr>
          <p:cNvPr id="8" name="Footer Placeholder 7"/>
          <p:cNvSpPr>
            <a:spLocks noGrp="1"/>
          </p:cNvSpPr>
          <p:nvPr>
            <p:ph type="ftr" sz="quarter" idx="11"/>
          </p:nvPr>
        </p:nvSpPr>
        <p:spPr/>
        <p:txBody>
          <a:bodyPr/>
          <a:lstStyle/>
          <a:p>
            <a:r>
              <a:rPr lang="en-US"/>
              <a:t>Eco-Fertilization</a:t>
            </a:r>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7974286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0D3D5-4A6C-44EE-A8DC-3E702259EB8C}" type="datetime1">
              <a:rPr lang="en-IN" smtClean="0"/>
              <a:t>19-05-2024</a:t>
            </a:fld>
            <a:endParaRPr lang="en-US" dirty="0"/>
          </a:p>
        </p:txBody>
      </p:sp>
      <p:sp>
        <p:nvSpPr>
          <p:cNvPr id="4" name="Footer Placeholder 3"/>
          <p:cNvSpPr>
            <a:spLocks noGrp="1"/>
          </p:cNvSpPr>
          <p:nvPr>
            <p:ph type="ftr" sz="quarter" idx="11"/>
          </p:nvPr>
        </p:nvSpPr>
        <p:spPr/>
        <p:txBody>
          <a:bodyPr/>
          <a:lstStyle/>
          <a:p>
            <a:r>
              <a:rPr lang="en-US"/>
              <a:t>Eco-Fertilization</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3195569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0D3D5-4A6C-44EE-A8DC-3E702259EB8C}" type="datetime1">
              <a:rPr lang="en-IN" smtClean="0"/>
              <a:t>19-05-2024</a:t>
            </a:fld>
            <a:endParaRPr lang="en-US" dirty="0"/>
          </a:p>
        </p:txBody>
      </p:sp>
      <p:sp>
        <p:nvSpPr>
          <p:cNvPr id="3" name="Footer Placeholder 2"/>
          <p:cNvSpPr>
            <a:spLocks noGrp="1"/>
          </p:cNvSpPr>
          <p:nvPr>
            <p:ph type="ftr" sz="quarter" idx="11"/>
          </p:nvPr>
        </p:nvSpPr>
        <p:spPr/>
        <p:txBody>
          <a:bodyPr/>
          <a:lstStyle/>
          <a:p>
            <a:r>
              <a:rPr lang="en-US"/>
              <a:t>Eco-Fertilization</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4784530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459509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49101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0D3D5-4A6C-44EE-A8DC-3E702259EB8C}" type="datetime1">
              <a:rPr lang="en-IN" smtClean="0"/>
              <a:t>19-05-2024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57E215DD-44D9-D37C-9DD8-2B46B945013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D1B64810-E621-5D20-E393-83D7A6C77AC6}"/>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3216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78"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801B653-9260-4D06-B35C-CC3530C990A8}"/>
              </a:ext>
            </a:extLst>
          </p:cNvPr>
          <p:cNvSpPr txBox="1">
            <a:spLocks/>
          </p:cNvSpPr>
          <p:nvPr/>
        </p:nvSpPr>
        <p:spPr>
          <a:xfrm>
            <a:off x="8210611" y="4368252"/>
            <a:ext cx="3565753" cy="209149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Presented by :</a:t>
            </a:r>
          </a:p>
          <a:p>
            <a:pPr>
              <a:lnSpc>
                <a:spcPct val="120000"/>
              </a:lnSpc>
              <a:spcBef>
                <a:spcPts val="600"/>
              </a:spcBef>
              <a:spcAft>
                <a:spcPts val="600"/>
              </a:spcAft>
            </a:pPr>
            <a:r>
              <a:rPr lang="en-US" sz="1800" dirty="0" err="1">
                <a:solidFill>
                  <a:schemeClr val="bg1"/>
                </a:solidFill>
                <a:latin typeface="Times New Roman" panose="02020603050405020304" pitchFamily="18" charset="0"/>
                <a:cs typeface="Times New Roman" panose="02020603050405020304" pitchFamily="18" charset="0"/>
              </a:rPr>
              <a:t>Thrisha</a:t>
            </a:r>
            <a:r>
              <a:rPr lang="en-US" sz="1800" dirty="0">
                <a:solidFill>
                  <a:schemeClr val="bg1"/>
                </a:solidFill>
                <a:latin typeface="Times New Roman" panose="02020603050405020304" pitchFamily="18" charset="0"/>
                <a:cs typeface="Times New Roman" panose="02020603050405020304" pitchFamily="18" charset="0"/>
              </a:rPr>
              <a:t> M (210701292)</a:t>
            </a:r>
          </a:p>
          <a:p>
            <a:pPr>
              <a:lnSpc>
                <a:spcPct val="120000"/>
              </a:lnSpc>
              <a:spcBef>
                <a:spcPts val="600"/>
              </a:spcBef>
              <a:spcAft>
                <a:spcPts val="600"/>
              </a:spcAft>
            </a:pPr>
            <a:r>
              <a:rPr lang="en-US" sz="1800" dirty="0" err="1">
                <a:solidFill>
                  <a:schemeClr val="bg1"/>
                </a:solidFill>
                <a:latin typeface="Times New Roman" panose="02020603050405020304" pitchFamily="18" charset="0"/>
                <a:cs typeface="Times New Roman" panose="02020603050405020304" pitchFamily="18" charset="0"/>
              </a:rPr>
              <a:t>Vamsee</a:t>
            </a:r>
            <a:r>
              <a:rPr lang="en-US" sz="1800" dirty="0">
                <a:solidFill>
                  <a:schemeClr val="bg1"/>
                </a:solidFill>
                <a:latin typeface="Times New Roman" panose="02020603050405020304" pitchFamily="18" charset="0"/>
                <a:cs typeface="Times New Roman" panose="02020603050405020304" pitchFamily="18" charset="0"/>
              </a:rPr>
              <a:t> Raj M R (210701300)</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Yamini H (210701320)</a:t>
            </a:r>
          </a:p>
        </p:txBody>
      </p:sp>
      <p:sp>
        <p:nvSpPr>
          <p:cNvPr id="7" name="Subtitle 2">
            <a:extLst>
              <a:ext uri="{FF2B5EF4-FFF2-40B4-BE49-F238E27FC236}">
                <a16:creationId xmlns:a16="http://schemas.microsoft.com/office/drawing/2014/main" id="{E18F66DB-9C30-D74D-B676-E6140645533E}"/>
              </a:ext>
            </a:extLst>
          </p:cNvPr>
          <p:cNvSpPr txBox="1">
            <a:spLocks/>
          </p:cNvSpPr>
          <p:nvPr/>
        </p:nvSpPr>
        <p:spPr>
          <a:xfrm>
            <a:off x="415636" y="4918365"/>
            <a:ext cx="5041267" cy="165941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Under the Guidance</a:t>
            </a:r>
          </a:p>
          <a:p>
            <a:pPr marL="130810" marR="400050" rtl="0">
              <a:lnSpc>
                <a:spcPct val="100000"/>
              </a:lnSpc>
              <a:spcBef>
                <a:spcPts val="1275"/>
              </a:spcBef>
              <a:spcAft>
                <a:spcPts val="0"/>
              </a:spcAft>
            </a:pPr>
            <a:r>
              <a:rPr lang="en-IN" sz="1800" b="0" i="0" u="none" strike="noStrike" dirty="0">
                <a:solidFill>
                  <a:schemeClr val="bg1"/>
                </a:solidFill>
                <a:effectLst/>
                <a:latin typeface="Times New Roman" panose="02020603050405020304" pitchFamily="18" charset="0"/>
              </a:rPr>
              <a:t>               Dr . Shanmugam M.E.,</a:t>
            </a:r>
            <a:r>
              <a:rPr lang="en-IN" sz="1800" b="0" i="0" u="none" strike="noStrike" dirty="0" err="1">
                <a:solidFill>
                  <a:schemeClr val="bg1"/>
                </a:solidFill>
                <a:effectLst/>
                <a:latin typeface="Times New Roman" panose="02020603050405020304" pitchFamily="18" charset="0"/>
              </a:rPr>
              <a:t>Ph.D</a:t>
            </a:r>
            <a:r>
              <a:rPr lang="en-IN" sz="1800" b="0" i="0" u="none" strike="noStrike" dirty="0">
                <a:solidFill>
                  <a:schemeClr val="bg1"/>
                </a:solidFill>
                <a:effectLst/>
                <a:latin typeface="Times New Roman" panose="02020603050405020304" pitchFamily="18" charset="0"/>
              </a:rPr>
              <a:t>.,</a:t>
            </a:r>
            <a:endParaRPr lang="en-IN" sz="1800" b="0" i="0" u="none" strike="noStrike" dirty="0">
              <a:solidFill>
                <a:schemeClr val="bg1"/>
              </a:solidFill>
              <a:effectLst/>
              <a:latin typeface="Times New Roman" panose="02020603050405020304" pitchFamily="18" charset="0"/>
              <a:cs typeface="Times New Roman" panose="02020603050405020304" pitchFamily="18" charset="0"/>
            </a:endParaRPr>
          </a:p>
          <a:p>
            <a:pPr marL="130810" marR="400050" rtl="0">
              <a:lnSpc>
                <a:spcPct val="100000"/>
              </a:lnSpc>
              <a:spcBef>
                <a:spcPts val="1275"/>
              </a:spcBef>
              <a:spcAft>
                <a:spcPts val="0"/>
              </a:spcAft>
            </a:pPr>
            <a:r>
              <a:rPr lang="en-IN" sz="1800" dirty="0">
                <a:solidFill>
                  <a:schemeClr val="bg1"/>
                </a:solidFill>
                <a:latin typeface="Times New Roman" panose="02020603050405020304" pitchFamily="18" charset="0"/>
                <a:cs typeface="Times New Roman" panose="02020603050405020304" pitchFamily="18" charset="0"/>
              </a:rPr>
              <a:t>                      Associate Professor</a:t>
            </a: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5E5CA4-8061-A471-7485-CF6179BD02F2}"/>
              </a:ext>
            </a:extLst>
          </p:cNvPr>
          <p:cNvSpPr txBox="1"/>
          <p:nvPr/>
        </p:nvSpPr>
        <p:spPr>
          <a:xfrm>
            <a:off x="1130709" y="1932483"/>
            <a:ext cx="9930581" cy="1754326"/>
          </a:xfrm>
          <a:prstGeom prst="rect">
            <a:avLst/>
          </a:prstGeom>
          <a:noFill/>
        </p:spPr>
        <p:txBody>
          <a:bodyPr wrap="square">
            <a:spAutoFit/>
          </a:bodyPr>
          <a:lstStyle/>
          <a:p>
            <a:pPr algn="ctr"/>
            <a:r>
              <a:rPr lang="en-US" sz="3600" b="1" i="0" u="none" strike="noStrike" dirty="0">
                <a:solidFill>
                  <a:schemeClr val="bg1"/>
                </a:solidFill>
                <a:effectLst/>
                <a:latin typeface="Times New Roman" panose="02020603050405020304" pitchFamily="18" charset="0"/>
              </a:rPr>
              <a:t>HARVEST HELPERS </a:t>
            </a:r>
            <a:r>
              <a:rPr lang="en-US" sz="3600" b="1" i="0" u="none" strike="noStrike" dirty="0">
                <a:solidFill>
                  <a:schemeClr val="bg1"/>
                </a:solidFill>
                <a:effectLst/>
                <a:highlight>
                  <a:srgbClr val="D24726"/>
                </a:highlight>
                <a:latin typeface="Times New Roman" panose="02020603050405020304" pitchFamily="18" charset="0"/>
              </a:rPr>
              <a:t>USING </a:t>
            </a:r>
          </a:p>
          <a:p>
            <a:pPr algn="ctr"/>
            <a:r>
              <a:rPr lang="en-US" sz="3600" b="1" i="0" u="none" strike="noStrike" dirty="0">
                <a:solidFill>
                  <a:schemeClr val="bg1"/>
                </a:solidFill>
                <a:effectLst/>
                <a:highlight>
                  <a:srgbClr val="D24726"/>
                </a:highlight>
                <a:latin typeface="Times New Roman" panose="02020603050405020304" pitchFamily="18" charset="0"/>
              </a:rPr>
              <a:t>AI APPROACHES TO OPTIMIZE </a:t>
            </a:r>
          </a:p>
          <a:p>
            <a:pPr algn="ctr"/>
            <a:r>
              <a:rPr lang="en-US" sz="3600" b="1" i="0" u="none" strike="noStrike" dirty="0">
                <a:solidFill>
                  <a:schemeClr val="bg1"/>
                </a:solidFill>
                <a:effectLst/>
                <a:highlight>
                  <a:srgbClr val="D24726"/>
                </a:highlight>
                <a:latin typeface="Times New Roman" panose="02020603050405020304" pitchFamily="18" charset="0"/>
              </a:rPr>
              <a:t>NUTRIENT USAGE</a:t>
            </a:r>
            <a:endParaRPr lang="en-IN" sz="3600" dirty="0">
              <a:solidFill>
                <a:schemeClr val="bg1"/>
              </a:solidFill>
              <a:highlight>
                <a:srgbClr val="D24726"/>
              </a:highligh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514822741"/>
              </p:ext>
            </p:extLst>
          </p:nvPr>
        </p:nvGraphicFramePr>
        <p:xfrm>
          <a:off x="830786" y="1347952"/>
          <a:ext cx="10530428" cy="3750024"/>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1078042">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311132">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Smart farming using Machine Learning and Deep Learning techniques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mn-lt"/>
                        </a:rPr>
                        <a:t>Senthil Kumar Swami </a:t>
                      </a:r>
                      <a:r>
                        <a:rPr lang="en-IN" sz="1100" b="0" i="0" u="none" strike="noStrike" dirty="0" err="1">
                          <a:solidFill>
                            <a:schemeClr val="tx1"/>
                          </a:solidFill>
                          <a:effectLst/>
                          <a:latin typeface="+mn-lt"/>
                        </a:rPr>
                        <a:t>Durai</a:t>
                      </a:r>
                      <a:r>
                        <a:rPr lang="en-IN" sz="1100" b="0" i="0" u="none" strike="noStrike" dirty="0">
                          <a:solidFill>
                            <a:schemeClr val="tx1"/>
                          </a:solidFill>
                          <a:effectLst/>
                          <a:latin typeface="+mn-lt"/>
                        </a:rPr>
                        <a:t>, Mary </a:t>
                      </a:r>
                      <a:r>
                        <a:rPr lang="en-IN" sz="1100" b="0" i="0" u="none" strike="noStrike" dirty="0" err="1">
                          <a:solidFill>
                            <a:schemeClr val="tx1"/>
                          </a:solidFill>
                          <a:effectLst/>
                          <a:latin typeface="+mn-lt"/>
                        </a:rPr>
                        <a:t>Divya</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Shamili</a:t>
                      </a:r>
                      <a:r>
                        <a:rPr lang="en-IN" sz="1100" b="0" i="0" u="none" strike="noStrike" dirty="0">
                          <a:solidFill>
                            <a:schemeClr val="tx1"/>
                          </a:solidFill>
                          <a:effectLst/>
                          <a:latin typeface="+mn-lt"/>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p>
                    <a:p>
                      <a:r>
                        <a:rPr lang="en-US" sz="1100" dirty="0"/>
                        <a:t>Decision Analytics Journal, ISSN: 2772-6622(Elsevier)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The purpose of this paper is to help an individual farm be efficient and thus achieve high yield at a low cost. It also helps to </a:t>
                      </a:r>
                    </a:p>
                    <a:p>
                      <a:pPr algn="just">
                        <a:lnSpc>
                          <a:spcPct val="100000"/>
                        </a:lnSpc>
                      </a:pPr>
                      <a:r>
                        <a:rPr lang="en-US" sz="900" dirty="0"/>
                        <a:t>predict the total costs required for growth. It will help one to plan ahead </a:t>
                      </a:r>
                    </a:p>
                    <a:p>
                      <a:pPr algn="just">
                        <a:lnSpc>
                          <a:spcPct val="100000"/>
                        </a:lnSpc>
                      </a:pPr>
                      <a:r>
                        <a:rPr lang="en-US" sz="900" dirty="0"/>
                        <a:t>Pre-cultivation activities lead to an integrated solution in agriculture.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969595"/>
                  </a:ext>
                </a:extLst>
              </a:tr>
              <a:tr h="1311132">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Improving the prediction accuracy of soil nutrient classification by optimizing extreme learning machine parameters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endParaRPr lang="en-IN" sz="1100" b="0" i="0" u="none" strike="noStrike" dirty="0">
                        <a:solidFill>
                          <a:schemeClr val="tx1"/>
                        </a:solidFill>
                        <a:effectLst/>
                        <a:latin typeface="+mn-lt"/>
                      </a:endParaRPr>
                    </a:p>
                    <a:p>
                      <a:pPr algn="l"/>
                      <a:r>
                        <a:rPr lang="en-IN" sz="1100" b="0" i="0" u="none" strike="noStrike" dirty="0">
                          <a:solidFill>
                            <a:schemeClr val="tx1"/>
                          </a:solidFill>
                          <a:effectLst/>
                          <a:latin typeface="+mn-lt"/>
                        </a:rPr>
                        <a:t>M.S. </a:t>
                      </a:r>
                      <a:r>
                        <a:rPr lang="en-IN" sz="1100" b="0" i="0" u="none" strike="noStrike" dirty="0" err="1">
                          <a:solidFill>
                            <a:schemeClr val="tx1"/>
                          </a:solidFill>
                          <a:effectLst/>
                          <a:latin typeface="+mn-lt"/>
                        </a:rPr>
                        <a:t>Suchithra</a:t>
                      </a:r>
                      <a:r>
                        <a:rPr lang="en-IN" sz="1100" b="0" i="0" u="none" strike="noStrike" dirty="0">
                          <a:solidFill>
                            <a:schemeClr val="tx1"/>
                          </a:solidFill>
                          <a:effectLst/>
                          <a:latin typeface="+mn-lt"/>
                        </a:rPr>
                        <a:t>, </a:t>
                      </a:r>
                    </a:p>
                    <a:p>
                      <a:pPr algn="l"/>
                      <a:r>
                        <a:rPr lang="en-IN" sz="1100" b="0" i="0" u="none" strike="noStrike" dirty="0">
                          <a:solidFill>
                            <a:schemeClr val="tx1"/>
                          </a:solidFill>
                          <a:effectLst/>
                          <a:latin typeface="+mn-lt"/>
                        </a:rPr>
                        <a:t>Maya L. Pai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Information Processing in Agriculture, ISSN: 2214-3173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suggests solutions to the classification problems of soil nutrient </a:t>
                      </a:r>
                    </a:p>
                    <a:p>
                      <a:pPr algn="just">
                        <a:lnSpc>
                          <a:spcPct val="100000"/>
                        </a:lnSpc>
                      </a:pPr>
                      <a:r>
                        <a:rPr lang="en-US" sz="900" dirty="0"/>
                        <a:t>which are solved using the fast learning classification technique known as Extreme Learning Machine (ELM) with different activation functions.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bl>
          </a:graphicData>
        </a:graphic>
      </p:graphicFrame>
    </p:spTree>
    <p:extLst>
      <p:ext uri="{BB962C8B-B14F-4D97-AF65-F5344CB8AC3E}">
        <p14:creationId xmlns:p14="http://schemas.microsoft.com/office/powerpoint/2010/main" val="1524119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EXISTING SYSTEM </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541361" y="1327301"/>
            <a:ext cx="11109030" cy="511245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50000"/>
              </a:lnSpc>
              <a:spcAft>
                <a:spcPts val="2000"/>
              </a:spcAft>
              <a:buNone/>
              <a:defRPr/>
            </a:pPr>
            <a:r>
              <a:rPr lang="en-US" sz="1800" b="0" i="0" dirty="0">
                <a:solidFill>
                  <a:srgbClr val="000000"/>
                </a:solidFill>
                <a:effectLst/>
                <a:latin typeface="Times New Roman" panose="02020603050405020304" pitchFamily="18" charset="0"/>
                <a:cs typeface="Times New Roman" panose="02020603050405020304" pitchFamily="18" charset="0"/>
              </a:rPr>
              <a:t>Existing system approaches take a holistic view of crop production by considering various factors such as soil health, pest management, water use efficiency, and nutrient optimization. Many governments and agricultural extension agencies offer educational programs, workshops, and resources to help farmers adopt sustainable nutrient management practices, often including soil testing services, nutrient management training, and incentives for implementing conservation practices. These systems utilize various technologies like GPS, sensors, drones, and satellite imagery to gather data on soil properties, crop health, and environmental conditions. This data is then used to create prescription maps for precise fertilizer application, minimizing waste and environmental impact. Nutrient Management Plans (NMPs) are comprehensive strategies developed for farms to optimize nutrient use while minimizing environmental impact. They involve soil testing, crop nutrient requirement calculations, and recommendations for fertilizer application rates and timing based on scientific principles. Decision Support System (DSS) tools provide farmers with real-time or predictive information on weather conditions, soil moisture levels, crop growth stages, and nutrient requirements, helping farmers make informed decisions about fertilizer application and other agronomic practices.</a:t>
            </a:r>
            <a:endParaRPr lang="en-US" sz="18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39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PROPOSED SYSTEM</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539496" y="1455491"/>
            <a:ext cx="11109030" cy="310217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50000"/>
              </a:lnSpc>
              <a:spcAft>
                <a:spcPts val="2000"/>
              </a:spcAft>
              <a:buNone/>
              <a:defRPr/>
            </a:pPr>
            <a:r>
              <a:rPr lang="en-US" sz="1800" b="0" i="0" dirty="0">
                <a:solidFill>
                  <a:srgbClr val="000000"/>
                </a:solidFill>
                <a:effectLst/>
                <a:latin typeface="Times New Roman" panose="02020603050405020304" pitchFamily="18" charset="0"/>
                <a:cs typeface="Times New Roman" panose="02020603050405020304" pitchFamily="18" charset="0"/>
              </a:rPr>
              <a:t>The proposed system aims to develop a web-based application providing precise fertilizer recommendations to farmers, optimizing nutrient use and timing to enhance crop yields, soil health, and economic returns. Using the Random Forest algorithm with k-fold cross-validation, the system analyzes historical soil nutrients, crop needs, and weather data. Real-time weather data integration via a Weather API ensures current recommendations. Key components include data preparation (handling historical data and key feature selection), a machine learning model (Random Forest Regression for nutrient prediction, validated with metrics like MAE and MSE), a user interface (for inputting crop type, location, and weather conditions), and recommendation modules (optimal fertilization timing and NPK ratio estimation). The output module displays nutrient recommendations and a 7-day rainfall forecast. User testing and feedback will refine the system, ensuring practical utility for farmers and continuous improvement. This system supports sustainable agricultural practices and enhances India's agricultural productivity.</a:t>
            </a:r>
            <a:endParaRPr lang="en-US" sz="18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183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METHODOLOGY</a:t>
            </a:r>
          </a:p>
        </p:txBody>
      </p:sp>
      <p:sp>
        <p:nvSpPr>
          <p:cNvPr id="2" name="Rectangle 1">
            <a:extLst>
              <a:ext uri="{FF2B5EF4-FFF2-40B4-BE49-F238E27FC236}">
                <a16:creationId xmlns:a16="http://schemas.microsoft.com/office/drawing/2014/main" id="{E88DC89F-1D5C-E950-95F4-11C69C5CF597}"/>
              </a:ext>
            </a:extLst>
          </p:cNvPr>
          <p:cNvSpPr/>
          <p:nvPr/>
        </p:nvSpPr>
        <p:spPr>
          <a:xfrm>
            <a:off x="521206" y="1145414"/>
            <a:ext cx="11127320" cy="3104953"/>
          </a:xfrm>
          <a:prstGeom prst="rect">
            <a:avLst/>
          </a:prstGeom>
        </p:spPr>
        <p:txBody>
          <a:bodyPr wrap="square">
            <a:spAutoFit/>
          </a:bodyPr>
          <a:lstStyle/>
          <a:p>
            <a:pPr algn="just">
              <a:lnSpc>
                <a:spcPct val="150000"/>
              </a:lnSpc>
              <a:spcAft>
                <a:spcPts val="600"/>
              </a:spcAft>
            </a:pPr>
            <a:endParaRPr lang="en-IN" b="1" dirty="0">
              <a:solidFill>
                <a:srgbClr val="202124"/>
              </a:solidFill>
              <a:latin typeface="Times New Roman" panose="02020603050405020304" pitchFamily="18" charset="0"/>
              <a:cs typeface="Times New Roman" panose="02020603050405020304" pitchFamily="18" charset="0"/>
            </a:endParaRPr>
          </a:p>
          <a:p>
            <a:pPr algn="just">
              <a:lnSpc>
                <a:spcPct val="150000"/>
              </a:lnSpc>
              <a:spcAft>
                <a:spcPts val="600"/>
              </a:spcAft>
            </a:pPr>
            <a:r>
              <a:rPr lang="en-IN" dirty="0">
                <a:solidFill>
                  <a:srgbClr val="202124"/>
                </a:solidFill>
                <a:latin typeface="Times New Roman" panose="02020603050405020304" pitchFamily="18" charset="0"/>
                <a:cs typeface="Times New Roman" panose="02020603050405020304" pitchFamily="18" charset="0"/>
              </a:rPr>
              <a:t>In this study, a predictive model for the nutrients required for crops was obtained using random forest. Random Forest Regression represents the model with K-Fold Cross Validation technique and the model with acceptable accuracy for the prediction is then obtained. A total of 7 features have been used to evaluate the algorithm. The algorithm requires input from the user (such as location and cropping). The location is fed to the Weather API which will return certain characteristics (e.g. temperature, humidity, rainfall) and if there is a possibility of heavy rainfall, a precautionary message is displayed to the user, otherwise the proposed algorithm is followed.</a:t>
            </a:r>
          </a:p>
        </p:txBody>
      </p:sp>
    </p:spTree>
    <p:extLst>
      <p:ext uri="{BB962C8B-B14F-4D97-AF65-F5344CB8AC3E}">
        <p14:creationId xmlns:p14="http://schemas.microsoft.com/office/powerpoint/2010/main" val="2337742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dirty="0"/>
              <a:t>IMPLEMENTATION MODEL</a:t>
            </a:r>
            <a:endParaRPr lang="en-IN" dirty="0"/>
          </a:p>
        </p:txBody>
      </p:sp>
      <p:pic>
        <p:nvPicPr>
          <p:cNvPr id="11" name="Content Placeholder 10">
            <a:extLst>
              <a:ext uri="{FF2B5EF4-FFF2-40B4-BE49-F238E27FC236}">
                <a16:creationId xmlns:a16="http://schemas.microsoft.com/office/drawing/2014/main" id="{722A70BD-F71D-643A-6B68-8E74E6490273}"/>
              </a:ext>
            </a:extLst>
          </p:cNvPr>
          <p:cNvPicPr>
            <a:picLocks noGrp="1" noChangeAspect="1"/>
          </p:cNvPicPr>
          <p:nvPr>
            <p:ph sz="quarter" idx="10"/>
          </p:nvPr>
        </p:nvPicPr>
        <p:blipFill>
          <a:blip r:embed="rId2"/>
          <a:stretch/>
        </p:blipFill>
        <p:spPr>
          <a:xfrm>
            <a:off x="3692324" y="1340068"/>
            <a:ext cx="7238437" cy="5118107"/>
          </a:xfrm>
        </p:spPr>
      </p:pic>
      <p:sp>
        <p:nvSpPr>
          <p:cNvPr id="13" name="Rectangle 12">
            <a:extLst>
              <a:ext uri="{FF2B5EF4-FFF2-40B4-BE49-F238E27FC236}">
                <a16:creationId xmlns:a16="http://schemas.microsoft.com/office/drawing/2014/main" id="{E52B1A5D-B189-78FB-946F-556DC3C74C2D}"/>
              </a:ext>
            </a:extLst>
          </p:cNvPr>
          <p:cNvSpPr/>
          <p:nvPr/>
        </p:nvSpPr>
        <p:spPr>
          <a:xfrm>
            <a:off x="539496" y="1340068"/>
            <a:ext cx="1607876" cy="461665"/>
          </a:xfrm>
          <a:prstGeom prst="rect">
            <a:avLst/>
          </a:prstGeom>
        </p:spPr>
        <p:txBody>
          <a:bodyPr wrap="none">
            <a:spAutoFit/>
          </a:bodyPr>
          <a:lstStyle/>
          <a:p>
            <a:r>
              <a:rPr lang="en-US" sz="2400" b="1" dirty="0">
                <a:cs typeface="Segoe UI Light" panose="020B0502040204020203" pitchFamily="34" charset="0"/>
              </a:rPr>
              <a:t>Flowchart :</a:t>
            </a:r>
            <a:endParaRPr lang="en-US" sz="2400" dirty="0"/>
          </a:p>
        </p:txBody>
      </p:sp>
    </p:spTree>
    <p:extLst>
      <p:ext uri="{BB962C8B-B14F-4D97-AF65-F5344CB8AC3E}">
        <p14:creationId xmlns:p14="http://schemas.microsoft.com/office/powerpoint/2010/main" val="264511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b="1" dirty="0"/>
              <a:t>IMPLEMENTATION MODEL</a:t>
            </a:r>
            <a:endParaRPr lang="en-IN" b="1" dirty="0"/>
          </a:p>
        </p:txBody>
      </p:sp>
      <p:pic>
        <p:nvPicPr>
          <p:cNvPr id="11" name="Content Placeholder 10">
            <a:extLst>
              <a:ext uri="{FF2B5EF4-FFF2-40B4-BE49-F238E27FC236}">
                <a16:creationId xmlns:a16="http://schemas.microsoft.com/office/drawing/2014/main" id="{722A70BD-F71D-643A-6B68-8E74E6490273}"/>
              </a:ext>
            </a:extLst>
          </p:cNvPr>
          <p:cNvPicPr>
            <a:picLocks noGrp="1" noChangeAspect="1"/>
          </p:cNvPicPr>
          <p:nvPr>
            <p:ph sz="quarter" idx="10"/>
          </p:nvPr>
        </p:nvPicPr>
        <p:blipFill rotWithShape="1">
          <a:blip r:embed="rId2"/>
          <a:srcRect t="1" b="17578"/>
          <a:stretch/>
        </p:blipFill>
        <p:spPr>
          <a:xfrm>
            <a:off x="3163746" y="2553214"/>
            <a:ext cx="5864508" cy="3675292"/>
          </a:xfrm>
        </p:spPr>
      </p:pic>
      <p:sp>
        <p:nvSpPr>
          <p:cNvPr id="12" name="TextBox 11">
            <a:extLst>
              <a:ext uri="{FF2B5EF4-FFF2-40B4-BE49-F238E27FC236}">
                <a16:creationId xmlns:a16="http://schemas.microsoft.com/office/drawing/2014/main" id="{06A62D6A-9313-1C34-F726-7696B4CE2984}"/>
              </a:ext>
            </a:extLst>
          </p:cNvPr>
          <p:cNvSpPr txBox="1"/>
          <p:nvPr/>
        </p:nvSpPr>
        <p:spPr>
          <a:xfrm>
            <a:off x="521207" y="1444299"/>
            <a:ext cx="10960639" cy="128907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architecture is a conceptual model that defines the structure and behavior of the system. It comprises of the system components and the relationships describing how they work together to implement the overall system. The Figure shows the system’s architecture and the various components added to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1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MODEL</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566B3E-B559-BA33-A6A3-57A9746E7E0D}"/>
              </a:ext>
            </a:extLst>
          </p:cNvPr>
          <p:cNvSpPr txBox="1"/>
          <p:nvPr/>
        </p:nvSpPr>
        <p:spPr>
          <a:xfrm>
            <a:off x="521207" y="1520074"/>
            <a:ext cx="10955569" cy="87357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description of each component from the block diagram and their major functionalities with respect to the harvest helper as a complete unit is described in the table below.</a:t>
            </a:r>
            <a:endParaRPr lang="en-IN" dirty="0">
              <a:latin typeface="Times New Roman" panose="02020603050405020304" pitchFamily="18" charset="0"/>
              <a:cs typeface="Times New Roman" panose="02020603050405020304" pitchFamily="18" charset="0"/>
            </a:endParaRPr>
          </a:p>
        </p:txBody>
      </p:sp>
      <p:graphicFrame>
        <p:nvGraphicFramePr>
          <p:cNvPr id="10" name="Table 7">
            <a:extLst>
              <a:ext uri="{FF2B5EF4-FFF2-40B4-BE49-F238E27FC236}">
                <a16:creationId xmlns:a16="http://schemas.microsoft.com/office/drawing/2014/main" id="{1492F820-9477-8B0C-3CB0-CECAFA53B695}"/>
              </a:ext>
            </a:extLst>
          </p:cNvPr>
          <p:cNvGraphicFramePr>
            <a:graphicFrameLocks noGrp="1"/>
          </p:cNvGraphicFramePr>
          <p:nvPr>
            <p:extLst>
              <p:ext uri="{D42A27DB-BD31-4B8C-83A1-F6EECF244321}">
                <p14:modId xmlns:p14="http://schemas.microsoft.com/office/powerpoint/2010/main" val="1529101716"/>
              </p:ext>
            </p:extLst>
          </p:nvPr>
        </p:nvGraphicFramePr>
        <p:xfrm>
          <a:off x="1305342" y="2451933"/>
          <a:ext cx="9387298" cy="3958011"/>
        </p:xfrm>
        <a:graphic>
          <a:graphicData uri="http://schemas.openxmlformats.org/drawingml/2006/table">
            <a:tbl>
              <a:tblPr firstRow="1" bandRow="1">
                <a:tableStyleId>{5A111915-BE36-4E01-A7E5-04B1672EAD32}</a:tableStyleId>
              </a:tblPr>
              <a:tblGrid>
                <a:gridCol w="902109">
                  <a:extLst>
                    <a:ext uri="{9D8B030D-6E8A-4147-A177-3AD203B41FA5}">
                      <a16:colId xmlns:a16="http://schemas.microsoft.com/office/drawing/2014/main" val="3781404274"/>
                    </a:ext>
                  </a:extLst>
                </a:gridCol>
                <a:gridCol w="2508811">
                  <a:extLst>
                    <a:ext uri="{9D8B030D-6E8A-4147-A177-3AD203B41FA5}">
                      <a16:colId xmlns:a16="http://schemas.microsoft.com/office/drawing/2014/main" val="1081378636"/>
                    </a:ext>
                  </a:extLst>
                </a:gridCol>
                <a:gridCol w="5976378">
                  <a:extLst>
                    <a:ext uri="{9D8B030D-6E8A-4147-A177-3AD203B41FA5}">
                      <a16:colId xmlns:a16="http://schemas.microsoft.com/office/drawing/2014/main" val="3282567479"/>
                    </a:ext>
                  </a:extLst>
                </a:gridCol>
              </a:tblGrid>
              <a:tr h="693392">
                <a:tc>
                  <a:txBody>
                    <a:bodyPr/>
                    <a:lstStyle/>
                    <a:p>
                      <a:endParaRPr lang="en-US" sz="1800" dirty="0"/>
                    </a:p>
                    <a:p>
                      <a:r>
                        <a:rPr lang="en-US" sz="1800" dirty="0"/>
                        <a:t>S. no.</a:t>
                      </a:r>
                      <a:endParaRPr lang="en-US" sz="1800" dirty="0">
                        <a:latin typeface="Times" pitchFamily="2" charset="0"/>
                      </a:endParaRPr>
                    </a:p>
                  </a:txBody>
                  <a:tcPr marL="138679" marR="138679" marT="69339" marB="69339"/>
                </a:tc>
                <a:tc>
                  <a:txBody>
                    <a:bodyPr/>
                    <a:lstStyle/>
                    <a:p>
                      <a:pPr algn="ctr"/>
                      <a:endParaRPr lang="en-US" sz="1800" dirty="0"/>
                    </a:p>
                    <a:p>
                      <a:pPr algn="ctr"/>
                      <a:r>
                        <a:rPr lang="en-US" sz="1800" dirty="0"/>
                        <a:t>Block Name</a:t>
                      </a:r>
                      <a:endParaRPr lang="en-US" sz="1800" dirty="0">
                        <a:latin typeface="Times" pitchFamily="2" charset="0"/>
                      </a:endParaRPr>
                    </a:p>
                  </a:txBody>
                  <a:tcPr marL="138679" marR="138679" marT="69339" marB="69339"/>
                </a:tc>
                <a:tc>
                  <a:txBody>
                    <a:bodyPr/>
                    <a:lstStyle/>
                    <a:p>
                      <a:pPr algn="ctr"/>
                      <a:endParaRPr lang="en-US" sz="1800" dirty="0"/>
                    </a:p>
                    <a:p>
                      <a:pPr algn="ctr"/>
                      <a:r>
                        <a:rPr lang="en-US" sz="1800" dirty="0"/>
                        <a:t>Functions</a:t>
                      </a:r>
                      <a:endParaRPr lang="en-US" sz="1800" dirty="0">
                        <a:latin typeface="Times" pitchFamily="2" charset="0"/>
                      </a:endParaRPr>
                    </a:p>
                  </a:txBody>
                  <a:tcPr marL="138679" marR="138679" marT="69339" marB="69339"/>
                </a:tc>
                <a:extLst>
                  <a:ext uri="{0D108BD9-81ED-4DB2-BD59-A6C34878D82A}">
                    <a16:rowId xmlns:a16="http://schemas.microsoft.com/office/drawing/2014/main" val="582561806"/>
                  </a:ext>
                </a:extLst>
              </a:tr>
              <a:tr h="606174">
                <a:tc>
                  <a:txBody>
                    <a:bodyPr/>
                    <a:lstStyle/>
                    <a:p>
                      <a:pPr algn="ctr"/>
                      <a:endParaRPr lang="en-US" sz="1500" dirty="0"/>
                    </a:p>
                    <a:p>
                      <a:pPr algn="ctr"/>
                      <a:r>
                        <a:rPr lang="en-US" sz="1500" dirty="0"/>
                        <a:t>1</a:t>
                      </a:r>
                      <a:endParaRPr lang="en-US" sz="1500" dirty="0">
                        <a:latin typeface="Times" pitchFamily="2" charset="0"/>
                      </a:endParaRPr>
                    </a:p>
                  </a:txBody>
                  <a:tcPr marL="138679" marR="138679" marT="69339" marB="69339"/>
                </a:tc>
                <a:tc>
                  <a:txBody>
                    <a:bodyPr/>
                    <a:lstStyle/>
                    <a:p>
                      <a:pPr algn="ctr"/>
                      <a:endParaRPr lang="en-US" sz="1500" dirty="0"/>
                    </a:p>
                    <a:p>
                      <a:pPr algn="ctr"/>
                      <a:r>
                        <a:rPr lang="en-US" sz="1500" dirty="0"/>
                        <a:t>Input</a:t>
                      </a:r>
                      <a:endParaRPr lang="en-US" sz="1500" dirty="0">
                        <a:latin typeface="Times" pitchFamily="2" charset="0"/>
                      </a:endParaRPr>
                    </a:p>
                  </a:txBody>
                  <a:tcPr marL="138679" marR="138679" marT="69339" marB="69339"/>
                </a:tc>
                <a:tc>
                  <a:txBody>
                    <a:bodyPr/>
                    <a:lstStyle/>
                    <a:p>
                      <a:pPr algn="just"/>
                      <a:r>
                        <a:rPr lang="en-US" sz="1500" dirty="0"/>
                        <a:t>User provides data such as crop , state and city using drop down</a:t>
                      </a:r>
                    </a:p>
                    <a:p>
                      <a:pPr algn="just"/>
                      <a:r>
                        <a:rPr lang="en-US" sz="1500" dirty="0"/>
                        <a:t>menu</a:t>
                      </a:r>
                      <a:endParaRPr lang="en-US" sz="1500" dirty="0">
                        <a:latin typeface="Times" pitchFamily="2" charset="0"/>
                      </a:endParaRPr>
                    </a:p>
                  </a:txBody>
                  <a:tcPr marL="138679" marR="138679" marT="69339" marB="69339"/>
                </a:tc>
                <a:extLst>
                  <a:ext uri="{0D108BD9-81ED-4DB2-BD59-A6C34878D82A}">
                    <a16:rowId xmlns:a16="http://schemas.microsoft.com/office/drawing/2014/main" val="280346699"/>
                  </a:ext>
                </a:extLst>
              </a:tr>
              <a:tr h="6061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5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t>2</a:t>
                      </a:r>
                      <a:endParaRPr lang="en-US" sz="1500" dirty="0">
                        <a:latin typeface="Times" pitchFamily="2" charset="0"/>
                      </a:endParaRPr>
                    </a:p>
                  </a:txBody>
                  <a:tcPr marL="138679" marR="138679" marT="69339" marB="69339"/>
                </a:tc>
                <a:tc>
                  <a:txBody>
                    <a:bodyPr/>
                    <a:lstStyle/>
                    <a:p>
                      <a:pPr algn="ctr"/>
                      <a:endParaRPr lang="en-US" sz="1500" dirty="0"/>
                    </a:p>
                    <a:p>
                      <a:pPr algn="ctr"/>
                      <a:r>
                        <a:rPr lang="en-US" sz="1500" dirty="0"/>
                        <a:t>Weather API</a:t>
                      </a:r>
                      <a:endParaRPr lang="en-US" sz="1500" dirty="0">
                        <a:latin typeface="Times" pitchFamily="2" charset="0"/>
                      </a:endParaRPr>
                    </a:p>
                  </a:txBody>
                  <a:tcPr marL="138679" marR="138679" marT="69339" marB="69339"/>
                </a:tc>
                <a:tc>
                  <a:txBody>
                    <a:bodyPr/>
                    <a:lstStyle/>
                    <a:p>
                      <a:pPr algn="just"/>
                      <a:r>
                        <a:rPr lang="en-US" sz="1500" dirty="0"/>
                        <a:t>Weather details like temperature, rainfall etc. is fetched from the weather API</a:t>
                      </a:r>
                      <a:endParaRPr lang="en-US" sz="1500" dirty="0">
                        <a:latin typeface="Times" pitchFamily="2" charset="0"/>
                      </a:endParaRPr>
                    </a:p>
                  </a:txBody>
                  <a:tcPr marL="138679" marR="138679" marT="69339" marB="69339"/>
                </a:tc>
                <a:extLst>
                  <a:ext uri="{0D108BD9-81ED-4DB2-BD59-A6C34878D82A}">
                    <a16:rowId xmlns:a16="http://schemas.microsoft.com/office/drawing/2014/main" val="3743088696"/>
                  </a:ext>
                </a:extLst>
              </a:tr>
              <a:tr h="839923">
                <a:tc>
                  <a:txBody>
                    <a:bodyPr/>
                    <a:lstStyle/>
                    <a:p>
                      <a:pPr algn="ctr"/>
                      <a:endParaRPr lang="en-US" sz="1500" dirty="0"/>
                    </a:p>
                    <a:p>
                      <a:pPr algn="ctr"/>
                      <a:r>
                        <a:rPr lang="en-US" sz="1500" dirty="0"/>
                        <a:t>3</a:t>
                      </a:r>
                      <a:endParaRPr lang="en-US" sz="1500" dirty="0">
                        <a:latin typeface="Times" pitchFamily="2" charset="0"/>
                      </a:endParaRPr>
                    </a:p>
                  </a:txBody>
                  <a:tcPr marL="138679" marR="138679" marT="69339" marB="69339"/>
                </a:tc>
                <a:tc>
                  <a:txBody>
                    <a:bodyPr/>
                    <a:lstStyle/>
                    <a:p>
                      <a:pPr algn="ctr"/>
                      <a:endParaRPr lang="en-US" sz="1500" dirty="0"/>
                    </a:p>
                    <a:p>
                      <a:pPr algn="ctr"/>
                      <a:r>
                        <a:rPr lang="en-US" sz="1500" dirty="0"/>
                        <a:t>BestTimeToFertilize</a:t>
                      </a:r>
                      <a:endParaRPr lang="en-US" sz="1500" dirty="0">
                        <a:latin typeface="Times" pitchFamily="2" charset="0"/>
                      </a:endParaRPr>
                    </a:p>
                  </a:txBody>
                  <a:tcPr marL="138679" marR="138679" marT="69339" marB="69339"/>
                </a:tc>
                <a:tc>
                  <a:txBody>
                    <a:bodyPr/>
                    <a:lstStyle/>
                    <a:p>
                      <a:pPr algn="just"/>
                      <a:r>
                        <a:rPr lang="en-US" sz="1500" dirty="0"/>
                        <a:t>This module provides the functionality to determine the best time to fertilize using fetched weather data and provides warming for heavy rain.</a:t>
                      </a:r>
                      <a:endParaRPr lang="en-US" sz="1500" dirty="0">
                        <a:latin typeface="Times" pitchFamily="2" charset="0"/>
                      </a:endParaRPr>
                    </a:p>
                  </a:txBody>
                  <a:tcPr marL="138679" marR="138679" marT="69339" marB="69339"/>
                </a:tc>
                <a:extLst>
                  <a:ext uri="{0D108BD9-81ED-4DB2-BD59-A6C34878D82A}">
                    <a16:rowId xmlns:a16="http://schemas.microsoft.com/office/drawing/2014/main" val="16630499"/>
                  </a:ext>
                </a:extLst>
              </a:tr>
              <a:tr h="606174">
                <a:tc>
                  <a:txBody>
                    <a:bodyPr/>
                    <a:lstStyle/>
                    <a:p>
                      <a:pPr algn="ctr"/>
                      <a:endParaRPr lang="en-US" sz="1500" dirty="0"/>
                    </a:p>
                    <a:p>
                      <a:pPr algn="ctr"/>
                      <a:r>
                        <a:rPr lang="en-US" sz="1500" dirty="0"/>
                        <a:t>4</a:t>
                      </a:r>
                      <a:endParaRPr lang="en-US" sz="1500" dirty="0">
                        <a:latin typeface="Times" pitchFamily="2" charset="0"/>
                      </a:endParaRPr>
                    </a:p>
                  </a:txBody>
                  <a:tcPr marL="138679" marR="138679" marT="69339" marB="69339"/>
                </a:tc>
                <a:tc>
                  <a:txBody>
                    <a:bodyPr/>
                    <a:lstStyle/>
                    <a:p>
                      <a:pPr algn="ctr"/>
                      <a:endParaRPr lang="en-US" sz="1500" dirty="0"/>
                    </a:p>
                    <a:p>
                      <a:pPr algn="ctr"/>
                      <a:r>
                        <a:rPr lang="en-US" sz="1500" dirty="0"/>
                        <a:t>NPKEstimator</a:t>
                      </a:r>
                      <a:endParaRPr lang="en-US" sz="1500" dirty="0">
                        <a:latin typeface="Times" pitchFamily="2" charset="0"/>
                      </a:endParaRPr>
                    </a:p>
                  </a:txBody>
                  <a:tcPr marL="138679" marR="138679" marT="69339" marB="69339"/>
                </a:tc>
                <a:tc>
                  <a:txBody>
                    <a:bodyPr/>
                    <a:lstStyle/>
                    <a:p>
                      <a:pPr algn="just"/>
                      <a:r>
                        <a:rPr lang="en-US" sz="1500" dirty="0"/>
                        <a:t>This module estimates the required ratio of NPK contents in the</a:t>
                      </a:r>
                    </a:p>
                    <a:p>
                      <a:pPr algn="just"/>
                      <a:r>
                        <a:rPr lang="en-US" sz="1500" dirty="0"/>
                        <a:t>soil.</a:t>
                      </a:r>
                      <a:endParaRPr lang="en-US" sz="1500" dirty="0">
                        <a:latin typeface="Times" pitchFamily="2" charset="0"/>
                      </a:endParaRPr>
                    </a:p>
                  </a:txBody>
                  <a:tcPr marL="138679" marR="138679" marT="69339" marB="69339"/>
                </a:tc>
                <a:extLst>
                  <a:ext uri="{0D108BD9-81ED-4DB2-BD59-A6C34878D82A}">
                    <a16:rowId xmlns:a16="http://schemas.microsoft.com/office/drawing/2014/main" val="3304511222"/>
                  </a:ext>
                </a:extLst>
              </a:tr>
              <a:tr h="606174">
                <a:tc>
                  <a:txBody>
                    <a:bodyPr/>
                    <a:lstStyle/>
                    <a:p>
                      <a:pPr algn="ctr"/>
                      <a:endParaRPr lang="en-US" sz="1500" dirty="0"/>
                    </a:p>
                    <a:p>
                      <a:pPr algn="ctr"/>
                      <a:r>
                        <a:rPr lang="en-US" sz="1500" dirty="0"/>
                        <a:t>5</a:t>
                      </a:r>
                      <a:endParaRPr lang="en-US" sz="1500" dirty="0">
                        <a:latin typeface="Times" pitchFamily="2" charset="0"/>
                      </a:endParaRPr>
                    </a:p>
                  </a:txBody>
                  <a:tcPr marL="138679" marR="138679" marT="69339" marB="69339"/>
                </a:tc>
                <a:tc>
                  <a:txBody>
                    <a:bodyPr/>
                    <a:lstStyle/>
                    <a:p>
                      <a:pPr algn="ctr"/>
                      <a:endParaRPr lang="en-US" sz="1500" dirty="0"/>
                    </a:p>
                    <a:p>
                      <a:pPr algn="ctr"/>
                      <a:r>
                        <a:rPr lang="en-US" sz="1500" dirty="0"/>
                        <a:t>Output</a:t>
                      </a:r>
                      <a:endParaRPr lang="en-US" sz="1500" dirty="0">
                        <a:latin typeface="Times" pitchFamily="2" charset="0"/>
                      </a:endParaRPr>
                    </a:p>
                  </a:txBody>
                  <a:tcPr marL="138679" marR="138679" marT="69339" marB="69339"/>
                </a:tc>
                <a:tc>
                  <a:txBody>
                    <a:bodyPr/>
                    <a:lstStyle/>
                    <a:p>
                      <a:pPr algn="just"/>
                      <a:r>
                        <a:rPr lang="en-US" sz="1500" dirty="0"/>
                        <a:t>Nitrogen, Phosphorus and Potassium content displayed on the</a:t>
                      </a:r>
                    </a:p>
                    <a:p>
                      <a:pPr algn="just"/>
                      <a:r>
                        <a:rPr lang="en-US" sz="1500" dirty="0"/>
                        <a:t>website</a:t>
                      </a:r>
                      <a:endParaRPr lang="en-US" sz="1500" dirty="0">
                        <a:latin typeface="Times" pitchFamily="2" charset="0"/>
                      </a:endParaRPr>
                    </a:p>
                  </a:txBody>
                  <a:tcPr marL="138679" marR="138679" marT="69339" marB="69339"/>
                </a:tc>
                <a:extLst>
                  <a:ext uri="{0D108BD9-81ED-4DB2-BD59-A6C34878D82A}">
                    <a16:rowId xmlns:a16="http://schemas.microsoft.com/office/drawing/2014/main" val="1388520148"/>
                  </a:ext>
                </a:extLst>
              </a:tr>
            </a:tbl>
          </a:graphicData>
        </a:graphic>
      </p:graphicFrame>
    </p:spTree>
    <p:extLst>
      <p:ext uri="{BB962C8B-B14F-4D97-AF65-F5344CB8AC3E}">
        <p14:creationId xmlns:p14="http://schemas.microsoft.com/office/powerpoint/2010/main" val="149873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PREPARATION</a:t>
            </a:r>
          </a:p>
        </p:txBody>
      </p:sp>
      <p:pic>
        <p:nvPicPr>
          <p:cNvPr id="4" name="Picture 3">
            <a:extLst>
              <a:ext uri="{FF2B5EF4-FFF2-40B4-BE49-F238E27FC236}">
                <a16:creationId xmlns:a16="http://schemas.microsoft.com/office/drawing/2014/main" id="{1F497AE6-4FBC-17E6-40C8-800E3B10706B}"/>
              </a:ext>
            </a:extLst>
          </p:cNvPr>
          <p:cNvPicPr>
            <a:picLocks noChangeAspect="1"/>
          </p:cNvPicPr>
          <p:nvPr/>
        </p:nvPicPr>
        <p:blipFill rotWithShape="1">
          <a:blip r:embed="rId2"/>
          <a:srcRect t="807" b="455"/>
          <a:stretch/>
        </p:blipFill>
        <p:spPr>
          <a:xfrm>
            <a:off x="539496" y="1899776"/>
            <a:ext cx="4354062" cy="3851162"/>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7BF16911-44E9-4CDE-FC8C-FD34FBF254DD}"/>
              </a:ext>
            </a:extLst>
          </p:cNvPr>
          <p:cNvSpPr/>
          <p:nvPr/>
        </p:nvSpPr>
        <p:spPr>
          <a:xfrm>
            <a:off x="539496" y="1340068"/>
            <a:ext cx="1515158" cy="307777"/>
          </a:xfrm>
          <a:prstGeom prst="rect">
            <a:avLst/>
          </a:prstGeom>
        </p:spPr>
        <p:txBody>
          <a:bodyPr wrap="none">
            <a:spAutoFit/>
          </a:bodyPr>
          <a:lstStyle/>
          <a:p>
            <a:r>
              <a:rPr lang="en-US" sz="1400" b="1" dirty="0">
                <a:cs typeface="Segoe UI Light" panose="020B0502040204020203" pitchFamily="34" charset="0"/>
              </a:rPr>
              <a:t>Actual Dataset :</a:t>
            </a:r>
            <a:endParaRPr lang="en-US" sz="1400" dirty="0"/>
          </a:p>
        </p:txBody>
      </p:sp>
      <p:sp>
        <p:nvSpPr>
          <p:cNvPr id="2" name="Rectangle 1">
            <a:extLst>
              <a:ext uri="{FF2B5EF4-FFF2-40B4-BE49-F238E27FC236}">
                <a16:creationId xmlns:a16="http://schemas.microsoft.com/office/drawing/2014/main" id="{BB7B7F1A-F951-BE09-C078-8B16D1F77B23}"/>
              </a:ext>
            </a:extLst>
          </p:cNvPr>
          <p:cNvSpPr/>
          <p:nvPr/>
        </p:nvSpPr>
        <p:spPr>
          <a:xfrm>
            <a:off x="5580886" y="1388194"/>
            <a:ext cx="5574794" cy="1023165"/>
          </a:xfrm>
          <a:prstGeom prst="rect">
            <a:avLst/>
          </a:prstGeom>
        </p:spPr>
        <p:txBody>
          <a:bodyPr wrap="square">
            <a:spAutoFit/>
          </a:bodyPr>
          <a:lstStyle/>
          <a:p>
            <a:pPr algn="just">
              <a:lnSpc>
                <a:spcPct val="150000"/>
              </a:lnSpc>
              <a:spcAft>
                <a:spcPts val="600"/>
              </a:spcAft>
            </a:pPr>
            <a:r>
              <a:rPr lang="en-IN" sz="1400" dirty="0">
                <a:solidFill>
                  <a:srgbClr val="202124"/>
                </a:solidFill>
                <a:latin typeface="Times New Roman" panose="02020603050405020304" pitchFamily="18" charset="0"/>
                <a:cs typeface="Times New Roman" panose="02020603050405020304" pitchFamily="18" charset="0"/>
              </a:rPr>
              <a:t>Actual Dataset contains 8 features. All of the features are not useful for proposed model. Therefore, a dimension reduction technique called feature selection is applied </a:t>
            </a:r>
            <a:r>
              <a:rPr lang="en-US" sz="1400" dirty="0">
                <a:solidFill>
                  <a:srgbClr val="202124"/>
                </a:solidFill>
                <a:latin typeface="Times New Roman" panose="02020603050405020304" pitchFamily="18" charset="0"/>
                <a:cs typeface="Times New Roman" panose="02020603050405020304" pitchFamily="18" charset="0"/>
              </a:rPr>
              <a:t>and seven features, then selected for evaluation</a:t>
            </a:r>
            <a:endParaRPr lang="en-IN" sz="1400" dirty="0">
              <a:solidFill>
                <a:srgbClr val="20212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BF8B7A-581A-8624-2154-7968B0C01B21}"/>
              </a:ext>
            </a:extLst>
          </p:cNvPr>
          <p:cNvPicPr>
            <a:picLocks noChangeAspect="1"/>
          </p:cNvPicPr>
          <p:nvPr/>
        </p:nvPicPr>
        <p:blipFill>
          <a:blip r:embed="rId3"/>
          <a:stretch>
            <a:fillRect/>
          </a:stretch>
        </p:blipFill>
        <p:spPr>
          <a:xfrm>
            <a:off x="6294623" y="2527895"/>
            <a:ext cx="3814578" cy="3385972"/>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435AAE61-FAEC-B509-4CEA-4020E7451CD2}"/>
              </a:ext>
            </a:extLst>
          </p:cNvPr>
          <p:cNvSpPr/>
          <p:nvPr/>
        </p:nvSpPr>
        <p:spPr>
          <a:xfrm>
            <a:off x="7398326" y="6030403"/>
            <a:ext cx="1867114" cy="307777"/>
          </a:xfrm>
          <a:prstGeom prst="rect">
            <a:avLst/>
          </a:prstGeom>
        </p:spPr>
        <p:txBody>
          <a:bodyPr wrap="none">
            <a:spAutoFit/>
          </a:bodyPr>
          <a:lstStyle/>
          <a:p>
            <a:r>
              <a:rPr lang="en-US" sz="1400" b="1" dirty="0">
                <a:cs typeface="Segoe UI Light" panose="020B0502040204020203" pitchFamily="34" charset="0"/>
              </a:rPr>
              <a:t>Customized Dataset</a:t>
            </a:r>
            <a:endParaRPr lang="en-US" sz="1400" dirty="0"/>
          </a:p>
        </p:txBody>
      </p:sp>
    </p:spTree>
    <p:extLst>
      <p:ext uri="{BB962C8B-B14F-4D97-AF65-F5344CB8AC3E}">
        <p14:creationId xmlns:p14="http://schemas.microsoft.com/office/powerpoint/2010/main" val="1877394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29D6-DAD0-B8C6-1E34-9DF0ECA88E3F}"/>
              </a:ext>
            </a:extLst>
          </p:cNvPr>
          <p:cNvSpPr>
            <a:spLocks noGrp="1"/>
          </p:cNvSpPr>
          <p:nvPr>
            <p:ph type="title"/>
          </p:nvPr>
        </p:nvSpPr>
        <p:spPr/>
        <p:txBody>
          <a:bodyPr/>
          <a:lstStyle/>
          <a:p>
            <a:r>
              <a:rPr lang="en-US" dirty="0"/>
              <a:t>Data Description</a:t>
            </a:r>
            <a:endParaRPr lang="en-IN" dirty="0"/>
          </a:p>
        </p:txBody>
      </p:sp>
      <p:sp>
        <p:nvSpPr>
          <p:cNvPr id="8" name="Rectangle 7">
            <a:extLst>
              <a:ext uri="{FF2B5EF4-FFF2-40B4-BE49-F238E27FC236}">
                <a16:creationId xmlns:a16="http://schemas.microsoft.com/office/drawing/2014/main" id="{C2CEFEEF-7FC1-3BB5-E4ED-EA2E9242482B}"/>
              </a:ext>
            </a:extLst>
          </p:cNvPr>
          <p:cNvSpPr/>
          <p:nvPr/>
        </p:nvSpPr>
        <p:spPr>
          <a:xfrm>
            <a:off x="600968" y="1604793"/>
            <a:ext cx="2161688" cy="323165"/>
          </a:xfrm>
          <a:prstGeom prst="rect">
            <a:avLst/>
          </a:prstGeom>
        </p:spPr>
        <p:txBody>
          <a:bodyPr wrap="square">
            <a:spAutoFit/>
          </a:bodyPr>
          <a:lstStyle/>
          <a:p>
            <a:pPr algn="just">
              <a:lnSpc>
                <a:spcPts val="1800"/>
              </a:lnSpc>
              <a:spcAft>
                <a:spcPts val="600"/>
              </a:spcAft>
            </a:pPr>
            <a:r>
              <a:rPr lang="en-IN" b="1" dirty="0">
                <a:solidFill>
                  <a:srgbClr val="202124"/>
                </a:solidFill>
                <a:latin typeface="Times New Roman" panose="02020603050405020304" pitchFamily="18" charset="0"/>
                <a:cs typeface="Times New Roman" panose="02020603050405020304" pitchFamily="18" charset="0"/>
              </a:rPr>
              <a:t>Input Features :</a:t>
            </a:r>
          </a:p>
        </p:txBody>
      </p:sp>
      <p:sp>
        <p:nvSpPr>
          <p:cNvPr id="10" name="Rectangle 9">
            <a:extLst>
              <a:ext uri="{FF2B5EF4-FFF2-40B4-BE49-F238E27FC236}">
                <a16:creationId xmlns:a16="http://schemas.microsoft.com/office/drawing/2014/main" id="{311F06D7-3A91-8B62-22EA-8EFC2AD510FD}"/>
              </a:ext>
            </a:extLst>
          </p:cNvPr>
          <p:cNvSpPr/>
          <p:nvPr/>
        </p:nvSpPr>
        <p:spPr>
          <a:xfrm>
            <a:off x="600968" y="2085708"/>
            <a:ext cx="6458200" cy="1908215"/>
          </a:xfrm>
          <a:prstGeom prst="rect">
            <a:avLst/>
          </a:prstGeom>
        </p:spPr>
        <p:txBody>
          <a:bodyPr wrap="square">
            <a:spAutoFit/>
          </a:bodyPr>
          <a:lstStyle/>
          <a:p>
            <a:pPr marL="171450" indent="-171450">
              <a:lnSpc>
                <a:spcPct val="150000"/>
              </a:lnSpc>
              <a:spcAft>
                <a:spcPts val="600"/>
              </a:spcAft>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Crop : rice, cotton, etc.</a:t>
            </a:r>
          </a:p>
          <a:p>
            <a:pPr marL="171450" indent="-171450">
              <a:lnSpc>
                <a:spcPct val="150000"/>
              </a:lnSpc>
              <a:spcAft>
                <a:spcPts val="600"/>
              </a:spcAft>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Temperature : </a:t>
            </a:r>
            <a:r>
              <a:rPr lang="en-IN" sz="1400" dirty="0">
                <a:latin typeface="Times New Roman" panose="02020603050405020304" pitchFamily="18" charset="0"/>
                <a:cs typeface="Times New Roman" panose="02020603050405020304" pitchFamily="18" charset="0"/>
              </a:rPr>
              <a:t>temperature in degree Celsius</a:t>
            </a: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171450" indent="-171450">
              <a:lnSpc>
                <a:spcPct val="150000"/>
              </a:lnSpc>
              <a:spcAft>
                <a:spcPts val="600"/>
              </a:spcAft>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Humidity : </a:t>
            </a:r>
            <a:r>
              <a:rPr lang="en-IN" sz="1400" dirty="0">
                <a:latin typeface="Times New Roman" panose="02020603050405020304" pitchFamily="18" charset="0"/>
                <a:cs typeface="Times New Roman" panose="02020603050405020304" pitchFamily="18" charset="0"/>
              </a:rPr>
              <a:t>relative humidity in percentage</a:t>
            </a:r>
          </a:p>
          <a:p>
            <a:pPr marL="171450" indent="-171450">
              <a:lnSpc>
                <a:spcPct val="150000"/>
              </a:lnSpc>
              <a:spcAft>
                <a:spcPts val="600"/>
              </a:spcAft>
              <a:buFont typeface="Wingdings" pitchFamily="2" charset="2"/>
              <a:buChar char="Ø"/>
            </a:pPr>
            <a:r>
              <a:rPr lang="en-IN" sz="1400" dirty="0">
                <a:latin typeface="Times New Roman" panose="02020603050405020304" pitchFamily="18" charset="0"/>
                <a:cs typeface="Times New Roman" panose="02020603050405020304" pitchFamily="18" charset="0"/>
              </a:rPr>
              <a:t>Rainfall : rainfall in mm</a:t>
            </a:r>
          </a:p>
          <a:p>
            <a:pPr marL="171450" indent="-171450">
              <a:spcAft>
                <a:spcPts val="600"/>
              </a:spcAft>
              <a:buFont typeface="Wingdings" pitchFamily="2" charset="2"/>
              <a:buChar char="Ø"/>
            </a:pP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38936F9-2C25-F9E6-BFCF-80872F5F1C12}"/>
              </a:ext>
            </a:extLst>
          </p:cNvPr>
          <p:cNvSpPr/>
          <p:nvPr/>
        </p:nvSpPr>
        <p:spPr>
          <a:xfrm>
            <a:off x="600968" y="3990090"/>
            <a:ext cx="2203704" cy="323165"/>
          </a:xfrm>
          <a:prstGeom prst="rect">
            <a:avLst/>
          </a:prstGeom>
        </p:spPr>
        <p:txBody>
          <a:bodyPr wrap="square">
            <a:spAutoFit/>
          </a:bodyPr>
          <a:lstStyle/>
          <a:p>
            <a:pPr algn="just">
              <a:lnSpc>
                <a:spcPts val="1800"/>
              </a:lnSpc>
              <a:spcAft>
                <a:spcPts val="600"/>
              </a:spcAft>
            </a:pPr>
            <a:r>
              <a:rPr lang="en-IN" b="1" dirty="0">
                <a:solidFill>
                  <a:srgbClr val="202124"/>
                </a:solidFill>
                <a:latin typeface="Times New Roman" panose="02020603050405020304" pitchFamily="18" charset="0"/>
                <a:cs typeface="Times New Roman" panose="02020603050405020304" pitchFamily="18" charset="0"/>
              </a:rPr>
              <a:t>Output Features :</a:t>
            </a:r>
          </a:p>
        </p:txBody>
      </p:sp>
      <p:sp>
        <p:nvSpPr>
          <p:cNvPr id="15" name="Rectangle 14">
            <a:extLst>
              <a:ext uri="{FF2B5EF4-FFF2-40B4-BE49-F238E27FC236}">
                <a16:creationId xmlns:a16="http://schemas.microsoft.com/office/drawing/2014/main" id="{6F0B8627-896A-08ED-341F-38D4ADB52896}"/>
              </a:ext>
            </a:extLst>
          </p:cNvPr>
          <p:cNvSpPr/>
          <p:nvPr/>
        </p:nvSpPr>
        <p:spPr>
          <a:xfrm>
            <a:off x="610876" y="4475030"/>
            <a:ext cx="6096000" cy="1423275"/>
          </a:xfrm>
          <a:prstGeom prst="rect">
            <a:avLst/>
          </a:prstGeom>
        </p:spPr>
        <p:txBody>
          <a:bodyPr>
            <a:spAutoFit/>
          </a:bodyPr>
          <a:lstStyle/>
          <a:p>
            <a:pPr marL="171450" indent="-171450">
              <a:lnSpc>
                <a:spcPct val="150000"/>
              </a:lnSpc>
              <a:buFont typeface="Wingdings" pitchFamily="2" charset="2"/>
              <a:buChar char="Ø"/>
            </a:pPr>
            <a:r>
              <a:rPr lang="en-IN" sz="1400" dirty="0">
                <a:latin typeface="Times New Roman" panose="02020603050405020304" pitchFamily="18" charset="0"/>
                <a:cs typeface="Times New Roman" panose="02020603050405020304" pitchFamily="18" charset="0"/>
              </a:rPr>
              <a:t>Label_N : ratio of Nitrogen content in soil</a:t>
            </a:r>
            <a:endParaRPr lang="en-IN" sz="1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171450" indent="-171450">
              <a:lnSpc>
                <a:spcPct val="150000"/>
              </a:lnSpc>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Label_P :  </a:t>
            </a:r>
            <a:r>
              <a:rPr lang="en-IN" sz="1400" dirty="0">
                <a:latin typeface="Times New Roman" panose="02020603050405020304" pitchFamily="18" charset="0"/>
                <a:cs typeface="Times New Roman" panose="02020603050405020304" pitchFamily="18" charset="0"/>
              </a:rPr>
              <a:t>ratio of Phosphorous content in soil</a:t>
            </a: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171450" indent="-171450">
              <a:lnSpc>
                <a:spcPct val="150000"/>
              </a:lnSpc>
              <a:spcAft>
                <a:spcPts val="600"/>
              </a:spcAft>
              <a:buFont typeface="Wingdings" pitchFamily="2" charset="2"/>
              <a:buChar char="Ø"/>
            </a:pPr>
            <a:r>
              <a:rPr lang="en-US" sz="1400" dirty="0">
                <a:solidFill>
                  <a:prstClr val="black">
                    <a:lumMod val="75000"/>
                    <a:lumOff val="25000"/>
                  </a:prstClr>
                </a:solidFill>
                <a:latin typeface="Times New Roman" panose="02020603050405020304" pitchFamily="18" charset="0"/>
                <a:cs typeface="Times New Roman" panose="02020603050405020304" pitchFamily="18" charset="0"/>
              </a:rPr>
              <a:t>Label_K :  </a:t>
            </a:r>
            <a:r>
              <a:rPr lang="en-IN" sz="1400" dirty="0">
                <a:latin typeface="Times New Roman" panose="02020603050405020304" pitchFamily="18" charset="0"/>
                <a:cs typeface="Times New Roman" panose="02020603050405020304" pitchFamily="18" charset="0"/>
              </a:rPr>
              <a:t>ratio of Potassium content in soil</a:t>
            </a:r>
          </a:p>
          <a:p>
            <a:pPr marL="171450" indent="-171450">
              <a:lnSpc>
                <a:spcPct val="150000"/>
              </a:lnSpc>
              <a:spcAft>
                <a:spcPts val="600"/>
              </a:spcAft>
              <a:buFont typeface="Wingdings" pitchFamily="2" charset="2"/>
              <a:buChar char="Ø"/>
            </a:pPr>
            <a:endParaRPr lang="en-US" sz="1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29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Implementation Algorithm</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3" y="1408094"/>
            <a:ext cx="2558380" cy="502482"/>
          </a:xfrm>
        </p:spPr>
        <p:txBody>
          <a:bodyPr>
            <a:noAutofit/>
          </a:bodyPr>
          <a:lstStyle/>
          <a:p>
            <a:pPr marL="0" lvl="1" indent="0">
              <a:buNone/>
            </a:pPr>
            <a:r>
              <a:rPr lang="en-US" sz="1400" b="1" dirty="0"/>
              <a:t>Random Forest Regression :</a:t>
            </a:r>
            <a:endParaRPr lang="en-IN" sz="1400" b="1" dirty="0"/>
          </a:p>
        </p:txBody>
      </p:sp>
      <p:sp>
        <p:nvSpPr>
          <p:cNvPr id="7" name="TextBox 6">
            <a:extLst>
              <a:ext uri="{FF2B5EF4-FFF2-40B4-BE49-F238E27FC236}">
                <a16:creationId xmlns:a16="http://schemas.microsoft.com/office/drawing/2014/main" id="{A6C2DC45-F049-1E66-B555-366006C460CF}"/>
              </a:ext>
            </a:extLst>
          </p:cNvPr>
          <p:cNvSpPr txBox="1"/>
          <p:nvPr/>
        </p:nvSpPr>
        <p:spPr>
          <a:xfrm>
            <a:off x="7035868" y="1831959"/>
            <a:ext cx="4418770" cy="393165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Random forest (RF) is a collection of multiple decision trees that have variable hyper-parameters and are trained using varying subsets of data.</a:t>
            </a:r>
          </a:p>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our project, we are going to take crop and location as input, and based on it, we will predict the value of N, P, and K.</a:t>
            </a:r>
          </a:p>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First, we will divide our dataset into training and test datasets, where the training dataset is 80% of the original data and the rest 20% is test data.</a:t>
            </a:r>
          </a:p>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Then we will create three different random forests of size 50 (decision tree) for each N, P, and K and outputs the mean of the classes as the prediction of all the trees.</a:t>
            </a:r>
          </a:p>
        </p:txBody>
      </p:sp>
      <p:pic>
        <p:nvPicPr>
          <p:cNvPr id="9" name="Picture 8">
            <a:extLst>
              <a:ext uri="{FF2B5EF4-FFF2-40B4-BE49-F238E27FC236}">
                <a16:creationId xmlns:a16="http://schemas.microsoft.com/office/drawing/2014/main" id="{A8AC577A-5B06-BB44-C725-0EFDECB1E6D6}"/>
              </a:ext>
            </a:extLst>
          </p:cNvPr>
          <p:cNvPicPr>
            <a:picLocks noChangeAspect="1"/>
          </p:cNvPicPr>
          <p:nvPr/>
        </p:nvPicPr>
        <p:blipFill>
          <a:blip r:embed="rId2"/>
          <a:stretch>
            <a:fillRect/>
          </a:stretch>
        </p:blipFill>
        <p:spPr>
          <a:xfrm>
            <a:off x="737362" y="2033144"/>
            <a:ext cx="5651500" cy="3225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410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panose="020B0502040204020203" pitchFamily="34" charset="0"/>
                <a:cs typeface="Segoe UI"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defRPr/>
            </a:pPr>
            <a:r>
              <a:rPr lang="en-US" sz="2400" dirty="0">
                <a:latin typeface="Times New Roman" panose="02020603050405020304" pitchFamily="18" charset="0"/>
                <a:cs typeface="Times New Roman" panose="02020603050405020304" pitchFamily="18" charset="0"/>
              </a:rPr>
              <a:t>Fertilizer use is typically under the limited control of farmers. For the farmers to achieve higher yields and reduce fertilizer loss, competent guidance is required for the best use of these fertilizers. Additionally, there is a connection between rainfall volume and nutrient loss for various fertilizer applications after each rainfall event. Rainfall that is moderate and falls at the right moment can help nutrients penetrate the soil's rooting zone and dissolve dry fertilizer. However, too much rain can increase the possibility of runoff and the pace at which nutrients like nitrogen (N) which is quintessential, phosphorus (P), and potassium (K) which are crucial, manganese (Mn), and boron (B) that are present in the soil. This research presents nutrient recommendations using an updated iteration of the random forest algorithm which is based on time-series data to forecast the required quantity of nutrients for various crops by examining rainfall patterns and crop fertility. The method suggested in this study, comes in handy for improving soil fertility by providing nutrients recommendations for optimum conditions for crop growth and reducing leaching and runoff potential.</a:t>
            </a: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Implementation Algorithm</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3" y="1408094"/>
            <a:ext cx="2558380" cy="502482"/>
          </a:xfrm>
        </p:spPr>
        <p:txBody>
          <a:bodyPr>
            <a:noAutofit/>
          </a:bodyPr>
          <a:lstStyle/>
          <a:p>
            <a:pPr marL="0" lvl="1" indent="0">
              <a:buNone/>
            </a:pPr>
            <a:r>
              <a:rPr lang="en-US" sz="1400" b="1" dirty="0"/>
              <a:t>Cross Validation :</a:t>
            </a:r>
            <a:endParaRPr lang="en-IN" sz="1400" b="1" dirty="0"/>
          </a:p>
        </p:txBody>
      </p:sp>
      <p:sp>
        <p:nvSpPr>
          <p:cNvPr id="7" name="TextBox 6">
            <a:extLst>
              <a:ext uri="{FF2B5EF4-FFF2-40B4-BE49-F238E27FC236}">
                <a16:creationId xmlns:a16="http://schemas.microsoft.com/office/drawing/2014/main" id="{A6C2DC45-F049-1E66-B555-366006C460CF}"/>
              </a:ext>
            </a:extLst>
          </p:cNvPr>
          <p:cNvSpPr txBox="1"/>
          <p:nvPr/>
        </p:nvSpPr>
        <p:spPr>
          <a:xfrm>
            <a:off x="6728782" y="1910576"/>
            <a:ext cx="4418770" cy="360848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Cross-validation is a resampling technique for testing machine learning models on a small set of data. </a:t>
            </a:r>
          </a:p>
          <a:p>
            <a:pPr marL="171450" indent="-1714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algorithm has only one parameter, k, which determines how many groups a given data sample should be divided into. As a result, k-fold cross-validation is a common name for the procedure.</a:t>
            </a:r>
          </a:p>
          <a:p>
            <a:pPr marL="171450" indent="-1714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When a specific number for k is supplied, it can be used in place of k in the model's reference, such as k=</a:t>
            </a:r>
            <a:r>
              <a:rPr lang="en-IN" sz="1400" dirty="0">
                <a:latin typeface="Times New Roman" panose="02020603050405020304" pitchFamily="18" charset="0"/>
                <a:cs typeface="Times New Roman" panose="02020603050405020304" pitchFamily="18" charset="0"/>
              </a:rPr>
              <a:t>4</a:t>
            </a:r>
            <a:r>
              <a:rPr lang="en-US" sz="1400" dirty="0">
                <a:latin typeface="Times New Roman" panose="02020603050405020304" pitchFamily="18" charset="0"/>
                <a:cs typeface="Times New Roman" panose="02020603050405020304" pitchFamily="18" charset="0"/>
              </a:rPr>
              <a:t> for </a:t>
            </a:r>
            <a:r>
              <a:rPr lang="en-IN" sz="1400" dirty="0">
                <a:latin typeface="Times New Roman" panose="02020603050405020304" pitchFamily="18" charset="0"/>
                <a:cs typeface="Times New Roman" panose="02020603050405020304" pitchFamily="18" charset="0"/>
              </a:rPr>
              <a:t>4</a:t>
            </a:r>
            <a:r>
              <a:rPr lang="en-US" sz="1400" dirty="0">
                <a:latin typeface="Times New Roman" panose="02020603050405020304" pitchFamily="18" charset="0"/>
                <a:cs typeface="Times New Roman" panose="02020603050405020304" pitchFamily="18" charset="0"/>
              </a:rPr>
              <a:t>-fold cross-validation.</a:t>
            </a:r>
            <a:endParaRPr lang="en-IN"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8AC577A-5B06-BB44-C725-0EFDECB1E6D6}"/>
              </a:ext>
            </a:extLst>
          </p:cNvPr>
          <p:cNvPicPr>
            <a:picLocks noChangeAspect="1"/>
          </p:cNvPicPr>
          <p:nvPr/>
        </p:nvPicPr>
        <p:blipFill>
          <a:blip r:embed="rId2"/>
          <a:srcRect/>
          <a:stretch/>
        </p:blipFill>
        <p:spPr>
          <a:xfrm>
            <a:off x="1178825" y="2033144"/>
            <a:ext cx="4768573" cy="3225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56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Results</a:t>
            </a:r>
          </a:p>
        </p:txBody>
      </p:sp>
      <p:sp>
        <p:nvSpPr>
          <p:cNvPr id="8" name="TextBox 7">
            <a:extLst>
              <a:ext uri="{FF2B5EF4-FFF2-40B4-BE49-F238E27FC236}">
                <a16:creationId xmlns:a16="http://schemas.microsoft.com/office/drawing/2014/main" id="{E9A87650-AEA9-4F89-8464-51E904F065F6}"/>
              </a:ext>
            </a:extLst>
          </p:cNvPr>
          <p:cNvSpPr txBox="1"/>
          <p:nvPr/>
        </p:nvSpPr>
        <p:spPr>
          <a:xfrm>
            <a:off x="5185227" y="5243073"/>
            <a:ext cx="1845377" cy="261610"/>
          </a:xfrm>
          <a:prstGeom prst="rect">
            <a:avLst/>
          </a:prstGeom>
          <a:noFill/>
        </p:spPr>
        <p:txBody>
          <a:bodyPr wrap="none" rtlCol="0">
            <a:spAutoFit/>
          </a:bodyPr>
          <a:lstStyle/>
          <a:p>
            <a:r>
              <a:rPr lang="en-US" sz="1100" dirty="0"/>
              <a:t>Homepage of Harvest Helper</a:t>
            </a:r>
            <a:endParaRPr lang="en-GB" sz="1100" dirty="0"/>
          </a:p>
        </p:txBody>
      </p:sp>
      <p:pic>
        <p:nvPicPr>
          <p:cNvPr id="1028" name="Picture 4">
            <a:extLst>
              <a:ext uri="{FF2B5EF4-FFF2-40B4-BE49-F238E27FC236}">
                <a16:creationId xmlns:a16="http://schemas.microsoft.com/office/drawing/2014/main" id="{7A8FA816-307B-B7EC-C729-47226FE3D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1857375"/>
            <a:ext cx="63627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50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DC3-D7A9-4DD0-B15C-89311672E649}"/>
              </a:ext>
            </a:extLst>
          </p:cNvPr>
          <p:cNvSpPr>
            <a:spLocks noGrp="1"/>
          </p:cNvSpPr>
          <p:nvPr>
            <p:ph type="title"/>
          </p:nvPr>
        </p:nvSpPr>
        <p:spPr/>
        <p:txBody>
          <a:bodyPr/>
          <a:lstStyle/>
          <a:p>
            <a:r>
              <a:rPr lang="en-IN" dirty="0"/>
              <a:t>Results</a:t>
            </a:r>
            <a:endParaRPr lang="en-GB" dirty="0"/>
          </a:p>
        </p:txBody>
      </p:sp>
      <p:sp>
        <p:nvSpPr>
          <p:cNvPr id="8" name="TextBox 7">
            <a:extLst>
              <a:ext uri="{FF2B5EF4-FFF2-40B4-BE49-F238E27FC236}">
                <a16:creationId xmlns:a16="http://schemas.microsoft.com/office/drawing/2014/main" id="{E41C1273-0309-4D4B-BF51-77438B752F5A}"/>
              </a:ext>
            </a:extLst>
          </p:cNvPr>
          <p:cNvSpPr txBox="1"/>
          <p:nvPr/>
        </p:nvSpPr>
        <p:spPr>
          <a:xfrm>
            <a:off x="2623930" y="5353360"/>
            <a:ext cx="875561" cy="261610"/>
          </a:xfrm>
          <a:prstGeom prst="rect">
            <a:avLst/>
          </a:prstGeom>
          <a:noFill/>
        </p:spPr>
        <p:txBody>
          <a:bodyPr wrap="none" rtlCol="0">
            <a:spAutoFit/>
          </a:bodyPr>
          <a:lstStyle/>
          <a:p>
            <a:r>
              <a:rPr lang="en-US" sz="1100" dirty="0"/>
              <a:t>Input Form</a:t>
            </a:r>
            <a:endParaRPr lang="en-GB" sz="1100" dirty="0"/>
          </a:p>
        </p:txBody>
      </p:sp>
      <p:sp>
        <p:nvSpPr>
          <p:cNvPr id="10" name="TextBox 9">
            <a:extLst>
              <a:ext uri="{FF2B5EF4-FFF2-40B4-BE49-F238E27FC236}">
                <a16:creationId xmlns:a16="http://schemas.microsoft.com/office/drawing/2014/main" id="{7CABFFBA-B571-4A6B-8546-E19734EC87E7}"/>
              </a:ext>
            </a:extLst>
          </p:cNvPr>
          <p:cNvSpPr txBox="1"/>
          <p:nvPr/>
        </p:nvSpPr>
        <p:spPr>
          <a:xfrm>
            <a:off x="7547113" y="5345665"/>
            <a:ext cx="2699778" cy="538609"/>
          </a:xfrm>
          <a:prstGeom prst="rect">
            <a:avLst/>
          </a:prstGeom>
          <a:noFill/>
        </p:spPr>
        <p:txBody>
          <a:bodyPr wrap="none" rtlCol="0">
            <a:spAutoFit/>
          </a:bodyPr>
          <a:lstStyle/>
          <a:p>
            <a:r>
              <a:rPr lang="en-US" sz="1100" dirty="0"/>
              <a:t>Details filled using the drop-down menu</a:t>
            </a:r>
            <a:endParaRPr lang="en-GB" sz="1100" dirty="0"/>
          </a:p>
          <a:p>
            <a:endParaRPr lang="en-GB" dirty="0"/>
          </a:p>
        </p:txBody>
      </p:sp>
      <p:pic>
        <p:nvPicPr>
          <p:cNvPr id="16" name="Picture 15">
            <a:extLst>
              <a:ext uri="{FF2B5EF4-FFF2-40B4-BE49-F238E27FC236}">
                <a16:creationId xmlns:a16="http://schemas.microsoft.com/office/drawing/2014/main" id="{C28F4897-A8E5-1B2C-CF23-C0EB88294315}"/>
              </a:ext>
            </a:extLst>
          </p:cNvPr>
          <p:cNvPicPr>
            <a:picLocks noChangeAspect="1"/>
          </p:cNvPicPr>
          <p:nvPr/>
        </p:nvPicPr>
        <p:blipFill>
          <a:blip r:embed="rId2"/>
          <a:stretch>
            <a:fillRect/>
          </a:stretch>
        </p:blipFill>
        <p:spPr>
          <a:xfrm>
            <a:off x="822684" y="2865120"/>
            <a:ext cx="4673804" cy="2345384"/>
          </a:xfrm>
          <a:prstGeom prst="rect">
            <a:avLst/>
          </a:prstGeom>
        </p:spPr>
      </p:pic>
      <p:pic>
        <p:nvPicPr>
          <p:cNvPr id="20" name="Picture 19">
            <a:extLst>
              <a:ext uri="{FF2B5EF4-FFF2-40B4-BE49-F238E27FC236}">
                <a16:creationId xmlns:a16="http://schemas.microsoft.com/office/drawing/2014/main" id="{EFBFEC32-A6DD-56D4-1321-93185401E3E1}"/>
              </a:ext>
            </a:extLst>
          </p:cNvPr>
          <p:cNvPicPr>
            <a:picLocks noChangeAspect="1"/>
          </p:cNvPicPr>
          <p:nvPr/>
        </p:nvPicPr>
        <p:blipFill>
          <a:blip r:embed="rId3"/>
          <a:stretch>
            <a:fillRect/>
          </a:stretch>
        </p:blipFill>
        <p:spPr>
          <a:xfrm>
            <a:off x="6236444" y="3080056"/>
            <a:ext cx="5132872" cy="2152344"/>
          </a:xfrm>
          <a:prstGeom prst="rect">
            <a:avLst/>
          </a:prstGeom>
        </p:spPr>
      </p:pic>
    </p:spTree>
    <p:extLst>
      <p:ext uri="{BB962C8B-B14F-4D97-AF65-F5344CB8AC3E}">
        <p14:creationId xmlns:p14="http://schemas.microsoft.com/office/powerpoint/2010/main" val="69164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B300-AB5E-4E03-A30F-ABC74D2E53E5}"/>
              </a:ext>
            </a:extLst>
          </p:cNvPr>
          <p:cNvSpPr>
            <a:spLocks noGrp="1"/>
          </p:cNvSpPr>
          <p:nvPr>
            <p:ph type="title"/>
          </p:nvPr>
        </p:nvSpPr>
        <p:spPr/>
        <p:txBody>
          <a:bodyPr/>
          <a:lstStyle/>
          <a:p>
            <a:r>
              <a:rPr lang="en-GB" dirty="0"/>
              <a:t>Results</a:t>
            </a:r>
          </a:p>
        </p:txBody>
      </p:sp>
      <p:sp>
        <p:nvSpPr>
          <p:cNvPr id="9" name="TextBox 8">
            <a:extLst>
              <a:ext uri="{FF2B5EF4-FFF2-40B4-BE49-F238E27FC236}">
                <a16:creationId xmlns:a16="http://schemas.microsoft.com/office/drawing/2014/main" id="{4B7B95D1-2E97-4417-98E5-A2F37BB70092}"/>
              </a:ext>
            </a:extLst>
          </p:cNvPr>
          <p:cNvSpPr txBox="1"/>
          <p:nvPr/>
        </p:nvSpPr>
        <p:spPr>
          <a:xfrm>
            <a:off x="1902959" y="5431725"/>
            <a:ext cx="2587568" cy="538609"/>
          </a:xfrm>
          <a:prstGeom prst="rect">
            <a:avLst/>
          </a:prstGeom>
          <a:noFill/>
        </p:spPr>
        <p:txBody>
          <a:bodyPr wrap="none" rtlCol="0">
            <a:spAutoFit/>
          </a:bodyPr>
          <a:lstStyle/>
          <a:p>
            <a:r>
              <a:rPr lang="en-US" sz="1100" dirty="0"/>
              <a:t>Applying Algorithm to inputted details</a:t>
            </a:r>
            <a:endParaRPr lang="en-GB" sz="1100" dirty="0"/>
          </a:p>
          <a:p>
            <a:endParaRPr lang="en-GB" dirty="0"/>
          </a:p>
        </p:txBody>
      </p:sp>
      <p:sp>
        <p:nvSpPr>
          <p:cNvPr id="10" name="TextBox 9">
            <a:extLst>
              <a:ext uri="{FF2B5EF4-FFF2-40B4-BE49-F238E27FC236}">
                <a16:creationId xmlns:a16="http://schemas.microsoft.com/office/drawing/2014/main" id="{5B72C6C2-8174-4D62-A1C4-70E72552D2B8}"/>
              </a:ext>
            </a:extLst>
          </p:cNvPr>
          <p:cNvSpPr txBox="1"/>
          <p:nvPr/>
        </p:nvSpPr>
        <p:spPr>
          <a:xfrm>
            <a:off x="6925902" y="5406098"/>
            <a:ext cx="4131259" cy="261610"/>
          </a:xfrm>
          <a:prstGeom prst="rect">
            <a:avLst/>
          </a:prstGeom>
          <a:noFill/>
        </p:spPr>
        <p:txBody>
          <a:bodyPr wrap="none" rtlCol="0">
            <a:spAutoFit/>
          </a:bodyPr>
          <a:lstStyle/>
          <a:p>
            <a:r>
              <a:rPr lang="en-US" sz="1100" dirty="0"/>
              <a:t>Output with seven days of weather forecasts &amp; alerts/messages</a:t>
            </a:r>
            <a:endParaRPr lang="en-GB" sz="1100" dirty="0"/>
          </a:p>
        </p:txBody>
      </p:sp>
      <p:pic>
        <p:nvPicPr>
          <p:cNvPr id="13" name="Picture 12">
            <a:extLst>
              <a:ext uri="{FF2B5EF4-FFF2-40B4-BE49-F238E27FC236}">
                <a16:creationId xmlns:a16="http://schemas.microsoft.com/office/drawing/2014/main" id="{97B5A887-4E86-852A-02FA-3BD50DF74E67}"/>
              </a:ext>
            </a:extLst>
          </p:cNvPr>
          <p:cNvPicPr>
            <a:picLocks noChangeAspect="1"/>
          </p:cNvPicPr>
          <p:nvPr/>
        </p:nvPicPr>
        <p:blipFill>
          <a:blip r:embed="rId2"/>
          <a:stretch>
            <a:fillRect/>
          </a:stretch>
        </p:blipFill>
        <p:spPr>
          <a:xfrm>
            <a:off x="6268720" y="1770043"/>
            <a:ext cx="5283200" cy="3317914"/>
          </a:xfrm>
          <a:prstGeom prst="rect">
            <a:avLst/>
          </a:prstGeom>
        </p:spPr>
      </p:pic>
      <p:pic>
        <p:nvPicPr>
          <p:cNvPr id="15" name="Picture 14">
            <a:extLst>
              <a:ext uri="{FF2B5EF4-FFF2-40B4-BE49-F238E27FC236}">
                <a16:creationId xmlns:a16="http://schemas.microsoft.com/office/drawing/2014/main" id="{E1B334E3-AE42-5B7C-0D8A-2F87917B5855}"/>
              </a:ext>
            </a:extLst>
          </p:cNvPr>
          <p:cNvPicPr>
            <a:picLocks noChangeAspect="1"/>
          </p:cNvPicPr>
          <p:nvPr/>
        </p:nvPicPr>
        <p:blipFill>
          <a:blip r:embed="rId3"/>
          <a:stretch>
            <a:fillRect/>
          </a:stretch>
        </p:blipFill>
        <p:spPr>
          <a:xfrm>
            <a:off x="840732" y="3066117"/>
            <a:ext cx="4712022" cy="2021840"/>
          </a:xfrm>
          <a:prstGeom prst="rect">
            <a:avLst/>
          </a:prstGeom>
        </p:spPr>
      </p:pic>
    </p:spTree>
    <p:extLst>
      <p:ext uri="{BB962C8B-B14F-4D97-AF65-F5344CB8AC3E}">
        <p14:creationId xmlns:p14="http://schemas.microsoft.com/office/powerpoint/2010/main" val="212515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657224"/>
            <a:ext cx="11042905" cy="3977640"/>
          </a:xfrm>
        </p:spPr>
        <p:txBody>
          <a:bodyPr/>
          <a:lstStyle/>
          <a:p>
            <a:pPr marL="0" indent="0" algn="just">
              <a:lnSpc>
                <a:spcPct val="150000"/>
              </a:lnSpc>
              <a:buNone/>
            </a:pPr>
            <a:r>
              <a:rPr lang="en-US" sz="1800" b="0" i="0" u="none" strike="noStrike" dirty="0">
                <a:solidFill>
                  <a:srgbClr val="000000"/>
                </a:solidFill>
                <a:effectLst/>
                <a:latin typeface="Times New Roman" panose="02020603050405020304" pitchFamily="18" charset="0"/>
              </a:rPr>
              <a:t>Looking ahead, there are several avenues for enhancing and expanding the system. The project can be extended to include a wider variety of crops and incorporate advanced machine learning models for improved prediction accuracy. Integration with Internet of Things (IoT) devices, such as soil sensors and weather stations, can provide real-time, localized data, further refining recommendations. Developing a mobile application and adding support for multiple local languages will increase accessibility for farmers. Additionally, continuous user feedback integration, collaboration with agricultural experts, and economic analysis tools can refine the system to better meet the practical needs of farmers. These enhancements will not only improve the system's effectiveness but also pave the way for more sustainable and productive farming practices.</a:t>
            </a:r>
            <a:endParaRPr lang="en-IN" dirty="0"/>
          </a:p>
        </p:txBody>
      </p:sp>
    </p:spTree>
    <p:extLst>
      <p:ext uri="{BB962C8B-B14F-4D97-AF65-F5344CB8AC3E}">
        <p14:creationId xmlns:p14="http://schemas.microsoft.com/office/powerpoint/2010/main" val="350904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6" y="1657224"/>
            <a:ext cx="11124184" cy="3977640"/>
          </a:xfrm>
        </p:spPr>
        <p:txBody>
          <a:bodyPr>
            <a:normAutofit/>
          </a:bodyPr>
          <a:lstStyle/>
          <a:p>
            <a:pPr marL="114300" marR="228600" indent="0" algn="just" rtl="0">
              <a:lnSpc>
                <a:spcPct val="150000"/>
              </a:lnSpc>
              <a:spcBef>
                <a:spcPts val="50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project showcased the potential of leveraging data-driven approaches to enhance agricultural productivity and sustainability. By providing precise NPK (Nitrogen, Phosphorus, Potassium) ratios tailored to specific crop needs and environmental conditions, the system can significantly improve crop yields, soil health, and economic returns for farmers. The user-friendly web application ensures accessibility, allowing farmers to make informed decisions about fertilization timing and other agricultural practices. This not only supports sustainable practices but also contributes to national economic growth in India's agriculture sector. The project's success highlights the value of combining historical data with real-time information to create practical solutions for farmers.</a:t>
            </a:r>
            <a:endParaRPr lang="en-US" sz="1800" b="0" dirty="0">
              <a:effectLst/>
              <a:latin typeface="Times New Roman" panose="020206030504050203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07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rmAutofit fontScale="92500" lnSpcReduction="20000"/>
          </a:bodyPr>
          <a:lstStyle/>
          <a:p>
            <a:pPr algn="just">
              <a:lnSpc>
                <a:spcPct val="100000"/>
              </a:lnSpc>
              <a:spcBef>
                <a:spcPts val="0"/>
              </a:spcBef>
              <a:spcAft>
                <a:spcPts val="0"/>
              </a:spcAft>
              <a:defRPr/>
            </a:pPr>
            <a:r>
              <a:rPr lang="en-US" sz="1100" dirty="0">
                <a:latin typeface="Times" pitchFamily="2" charset="0"/>
              </a:rPr>
              <a:t>[1] Krutika </a:t>
            </a:r>
            <a:r>
              <a:rPr lang="en-US" sz="1100" dirty="0" err="1">
                <a:latin typeface="Times" pitchFamily="2" charset="0"/>
              </a:rPr>
              <a:t>Hampannavar,Vijay</a:t>
            </a:r>
            <a:r>
              <a:rPr lang="en-US" sz="1100" dirty="0">
                <a:latin typeface="Times" pitchFamily="2" charset="0"/>
              </a:rPr>
              <a:t> </a:t>
            </a:r>
            <a:r>
              <a:rPr lang="en-US" sz="1100" dirty="0" err="1">
                <a:latin typeface="Times" pitchFamily="2" charset="0"/>
              </a:rPr>
              <a:t>Bhajantri,Shashikumar</a:t>
            </a:r>
            <a:r>
              <a:rPr lang="en-US" sz="1100" dirty="0">
                <a:latin typeface="Times" pitchFamily="2" charset="0"/>
              </a:rPr>
              <a:t> G. </a:t>
            </a:r>
            <a:r>
              <a:rPr lang="en-US" sz="1100" dirty="0" err="1">
                <a:latin typeface="Times" pitchFamily="2" charset="0"/>
              </a:rPr>
              <a:t>Totad</a:t>
            </a:r>
            <a:r>
              <a:rPr lang="en-US" sz="1100" dirty="0">
                <a:latin typeface="Times" pitchFamily="2" charset="0"/>
              </a:rPr>
              <a:t> , “Prediction of Crop Fertilizer Consumption,” </a:t>
            </a:r>
            <a:r>
              <a:rPr lang="en-IN" sz="1100" dirty="0">
                <a:latin typeface="Times" pitchFamily="2" charset="0"/>
              </a:rPr>
              <a:t>Fourth International Conference on Computing Communication Control and Automation (ICCUBEA)</a:t>
            </a:r>
            <a:r>
              <a:rPr lang="en-US" sz="1100" dirty="0">
                <a:latin typeface="Times" pitchFamily="2" charset="0"/>
              </a:rPr>
              <a:t>,                                  2018, PP. 1-5</a:t>
            </a:r>
          </a:p>
          <a:p>
            <a:pPr algn="just">
              <a:lnSpc>
                <a:spcPct val="100000"/>
              </a:lnSpc>
              <a:spcBef>
                <a:spcPts val="0"/>
              </a:spcBef>
              <a:spcAft>
                <a:spcPts val="0"/>
              </a:spcAft>
              <a:defRPr/>
            </a:pPr>
            <a:endParaRPr lang="en-US" sz="1100" dirty="0">
              <a:latin typeface="Times" pitchFamily="2" charset="0"/>
            </a:endParaRPr>
          </a:p>
          <a:p>
            <a:pPr algn="just">
              <a:lnSpc>
                <a:spcPct val="100000"/>
              </a:lnSpc>
              <a:spcBef>
                <a:spcPts val="0"/>
              </a:spcBef>
              <a:spcAft>
                <a:spcPts val="0"/>
              </a:spcAft>
              <a:defRPr/>
            </a:pPr>
            <a:r>
              <a:rPr lang="en-US" sz="1100" dirty="0">
                <a:latin typeface="Times" pitchFamily="2" charset="0"/>
              </a:rPr>
              <a:t>[2] G. </a:t>
            </a:r>
            <a:r>
              <a:rPr lang="en-US" sz="1100" dirty="0" err="1">
                <a:latin typeface="Times" pitchFamily="2" charset="0"/>
              </a:rPr>
              <a:t>Prabakaran,D</a:t>
            </a:r>
            <a:r>
              <a:rPr lang="en-US" sz="1100" dirty="0">
                <a:latin typeface="Times" pitchFamily="2" charset="0"/>
              </a:rPr>
              <a:t>. </a:t>
            </a:r>
            <a:r>
              <a:rPr lang="en-US" sz="1100" dirty="0" err="1">
                <a:latin typeface="Times" pitchFamily="2" charset="0"/>
              </a:rPr>
              <a:t>Vaithiyanathan</a:t>
            </a:r>
            <a:r>
              <a:rPr lang="en-US" sz="1100" dirty="0">
                <a:latin typeface="Times" pitchFamily="2" charset="0"/>
              </a:rPr>
              <a:t>, Madhavi Ganesan , “Fuzzy decision support system for improving the crop productivity and efficient use of fertilizers ,” Computers and Electronics in Agriculture, vol-150, 2018, PP. 88-97</a:t>
            </a:r>
          </a:p>
          <a:p>
            <a:pPr algn="just">
              <a:lnSpc>
                <a:spcPct val="100000"/>
              </a:lnSpc>
              <a:spcBef>
                <a:spcPts val="0"/>
              </a:spcBef>
              <a:spcAft>
                <a:spcPts val="0"/>
              </a:spcAft>
              <a:defRPr/>
            </a:pPr>
            <a:endParaRPr lang="en-US" sz="1100" dirty="0">
              <a:latin typeface="Times" pitchFamily="2" charset="0"/>
            </a:endParaRPr>
          </a:p>
          <a:p>
            <a:pPr algn="just">
              <a:lnSpc>
                <a:spcPct val="100000"/>
              </a:lnSpc>
              <a:spcBef>
                <a:spcPts val="0"/>
              </a:spcBef>
              <a:spcAft>
                <a:spcPts val="0"/>
              </a:spcAft>
              <a:defRPr/>
            </a:pPr>
            <a:r>
              <a:rPr lang="en-US" sz="1100" dirty="0">
                <a:latin typeface="Times" pitchFamily="2" charset="0"/>
              </a:rPr>
              <a:t>[3] Shital </a:t>
            </a:r>
            <a:r>
              <a:rPr lang="en-US" sz="1100" dirty="0" err="1">
                <a:latin typeface="Times" pitchFamily="2" charset="0"/>
              </a:rPr>
              <a:t>Bhojani,Nirav</a:t>
            </a:r>
            <a:r>
              <a:rPr lang="en-US" sz="1100" dirty="0">
                <a:latin typeface="Times" pitchFamily="2" charset="0"/>
              </a:rPr>
              <a:t> Bhatt, “</a:t>
            </a:r>
            <a:r>
              <a:rPr lang="en-IN" sz="1100" dirty="0">
                <a:solidFill>
                  <a:srgbClr val="111111"/>
                </a:solidFill>
                <a:latin typeface="Times" pitchFamily="2" charset="0"/>
              </a:rPr>
              <a:t>Data Mining Techniques for Crop Yield Prediction</a:t>
            </a:r>
            <a:r>
              <a:rPr lang="en-US" sz="1100" dirty="0">
                <a:latin typeface="Times" pitchFamily="2" charset="0"/>
              </a:rPr>
              <a:t>,” Computers and Electronics in Agriculture, vol-6, 2018, PP. 357-358</a:t>
            </a:r>
          </a:p>
          <a:p>
            <a:pPr algn="just">
              <a:lnSpc>
                <a:spcPct val="100000"/>
              </a:lnSpc>
              <a:spcBef>
                <a:spcPts val="0"/>
              </a:spcBef>
              <a:spcAft>
                <a:spcPts val="0"/>
              </a:spcAft>
              <a:defRPr/>
            </a:pPr>
            <a:endParaRPr lang="en-US" sz="1100" dirty="0">
              <a:latin typeface="Times" pitchFamily="2" charset="0"/>
            </a:endParaRPr>
          </a:p>
          <a:p>
            <a:pPr>
              <a:lnSpc>
                <a:spcPct val="100000"/>
              </a:lnSpc>
              <a:spcAft>
                <a:spcPts val="0"/>
              </a:spcAft>
            </a:pPr>
            <a:r>
              <a:rPr lang="en-US" sz="1100" dirty="0">
                <a:latin typeface="Times" pitchFamily="2" charset="0"/>
              </a:rPr>
              <a:t>[4] </a:t>
            </a:r>
            <a:r>
              <a:rPr lang="en-IN" sz="1100" dirty="0">
                <a:latin typeface="Times" pitchFamily="2" charset="0"/>
                <a:ea typeface="Times New Roman" panose="02020603050405020304" pitchFamily="18" charset="0"/>
                <a:cs typeface="Times New Roman" panose="02020603050405020304" pitchFamily="18" charset="0"/>
              </a:rPr>
              <a:t>Yulong Yin, Hao </a:t>
            </a:r>
            <a:r>
              <a:rPr lang="en-IN" sz="1100" dirty="0" err="1">
                <a:latin typeface="Times" pitchFamily="2" charset="0"/>
                <a:ea typeface="Times New Roman" panose="02020603050405020304" pitchFamily="18" charset="0"/>
                <a:cs typeface="Times New Roman" panose="02020603050405020304" pitchFamily="18" charset="0"/>
              </a:rPr>
              <a:t>Ying,Huifang</a:t>
            </a:r>
            <a:r>
              <a:rPr lang="en-IN" sz="1100" dirty="0">
                <a:latin typeface="Times" pitchFamily="2" charset="0"/>
                <a:ea typeface="Times New Roman" panose="02020603050405020304" pitchFamily="18" charset="0"/>
                <a:cs typeface="Times New Roman" panose="02020603050405020304" pitchFamily="18" charset="0"/>
              </a:rPr>
              <a:t> Zheng ,</a:t>
            </a:r>
            <a:r>
              <a:rPr lang="en-IN" sz="1100" dirty="0" err="1">
                <a:latin typeface="Times" pitchFamily="2" charset="0"/>
                <a:ea typeface="Times New Roman" panose="02020603050405020304" pitchFamily="18" charset="0"/>
                <a:cs typeface="Times New Roman" panose="02020603050405020304" pitchFamily="18" charset="0"/>
              </a:rPr>
              <a:t>Qingsong</a:t>
            </a:r>
            <a:r>
              <a:rPr lang="en-IN" sz="1100" dirty="0">
                <a:latin typeface="Times" pitchFamily="2" charset="0"/>
                <a:ea typeface="Times New Roman" panose="02020603050405020304" pitchFamily="18" charset="0"/>
                <a:cs typeface="Times New Roman" panose="02020603050405020304" pitchFamily="18" charset="0"/>
              </a:rPr>
              <a:t> Zhang ,</a:t>
            </a:r>
            <a:r>
              <a:rPr lang="en-IN" sz="1100" dirty="0" err="1">
                <a:latin typeface="Times" pitchFamily="2" charset="0"/>
                <a:ea typeface="Times New Roman" panose="02020603050405020304" pitchFamily="18" charset="0"/>
                <a:cs typeface="Times New Roman" panose="02020603050405020304" pitchFamily="18" charset="0"/>
              </a:rPr>
              <a:t>Yanfang</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Xue,Zhenling</a:t>
            </a:r>
            <a:r>
              <a:rPr lang="en-IN" sz="1100" dirty="0">
                <a:latin typeface="Times" pitchFamily="2" charset="0"/>
                <a:ea typeface="Times New Roman" panose="02020603050405020304" pitchFamily="18" charset="0"/>
                <a:cs typeface="Times New Roman" panose="02020603050405020304" pitchFamily="18" charset="0"/>
              </a:rPr>
              <a:t> Cui </a:t>
            </a:r>
            <a:r>
              <a:rPr lang="en-US" sz="1100" dirty="0">
                <a:latin typeface="Times" pitchFamily="2" charset="0"/>
              </a:rPr>
              <a:t>, “Estimation of NPK requirements for rice production in diverse Chinese environments under optimal fertilization rates ,” Agricultural and Forest Meteorology, vol-279, 2019, PP. 1-6</a:t>
            </a:r>
          </a:p>
          <a:p>
            <a:pPr algn="just">
              <a:lnSpc>
                <a:spcPct val="100000"/>
              </a:lnSpc>
              <a:spcBef>
                <a:spcPts val="0"/>
              </a:spcBef>
              <a:spcAft>
                <a:spcPts val="0"/>
              </a:spcAft>
              <a:defRPr/>
            </a:pPr>
            <a:endParaRPr lang="en-IN" sz="1100" dirty="0">
              <a:latin typeface="Times" pitchFamily="2" charset="0"/>
            </a:endParaRPr>
          </a:p>
          <a:p>
            <a:pPr>
              <a:lnSpc>
                <a:spcPct val="100000"/>
              </a:lnSpc>
              <a:spcAft>
                <a:spcPts val="0"/>
              </a:spcAft>
            </a:pPr>
            <a:r>
              <a:rPr lang="en-US" sz="1100" dirty="0">
                <a:latin typeface="Times" pitchFamily="2" charset="0"/>
              </a:rPr>
              <a:t>[5] </a:t>
            </a:r>
            <a:r>
              <a:rPr lang="en-IN" sz="1100" dirty="0">
                <a:latin typeface="Times" pitchFamily="2" charset="0"/>
                <a:ea typeface="Times New Roman" panose="02020603050405020304" pitchFamily="18" charset="0"/>
                <a:cs typeface="Times New Roman" panose="02020603050405020304" pitchFamily="18" charset="0"/>
              </a:rPr>
              <a:t>Laura J.T. </a:t>
            </a:r>
            <a:r>
              <a:rPr lang="en-IN" sz="1100" dirty="0" err="1">
                <a:latin typeface="Times" pitchFamily="2" charset="0"/>
                <a:ea typeface="Times New Roman" panose="02020603050405020304" pitchFamily="18" charset="0"/>
                <a:cs typeface="Times New Roman" panose="02020603050405020304" pitchFamily="18" charset="0"/>
              </a:rPr>
              <a:t>Hess,Eve</a:t>
            </a:r>
            <a:r>
              <a:rPr lang="en-IN" sz="1100" dirty="0">
                <a:latin typeface="Times" pitchFamily="2" charset="0"/>
                <a:ea typeface="Times New Roman" panose="02020603050405020304" pitchFamily="18" charset="0"/>
                <a:cs typeface="Times New Roman" panose="02020603050405020304" pitchFamily="18" charset="0"/>
              </a:rPr>
              <a:t>-Lyn S. </a:t>
            </a:r>
            <a:r>
              <a:rPr lang="en-IN" sz="1100" dirty="0" err="1">
                <a:latin typeface="Times" pitchFamily="2" charset="0"/>
                <a:ea typeface="Times New Roman" panose="02020603050405020304" pitchFamily="18" charset="0"/>
                <a:cs typeface="Times New Roman" panose="02020603050405020304" pitchFamily="18" charset="0"/>
              </a:rPr>
              <a:t>Hinckley,G</a:t>
            </a:r>
            <a:r>
              <a:rPr lang="en-IN" sz="1100" dirty="0">
                <a:latin typeface="Times" pitchFamily="2" charset="0"/>
                <a:ea typeface="Times New Roman" panose="02020603050405020304" pitchFamily="18" charset="0"/>
                <a:cs typeface="Times New Roman" panose="02020603050405020304" pitchFamily="18" charset="0"/>
              </a:rPr>
              <a:t>. Philip </a:t>
            </a:r>
            <a:r>
              <a:rPr lang="en-IN" sz="1100" dirty="0" err="1">
                <a:latin typeface="Times" pitchFamily="2" charset="0"/>
                <a:ea typeface="Times New Roman" panose="02020603050405020304" pitchFamily="18" charset="0"/>
                <a:cs typeface="Times New Roman" panose="02020603050405020304" pitchFamily="18" charset="0"/>
              </a:rPr>
              <a:t>Robertson,Pamela</a:t>
            </a:r>
            <a:r>
              <a:rPr lang="en-IN" sz="1100" dirty="0">
                <a:latin typeface="Times" pitchFamily="2" charset="0"/>
                <a:ea typeface="Times New Roman" panose="02020603050405020304" pitchFamily="18" charset="0"/>
                <a:cs typeface="Times New Roman" panose="02020603050405020304" pitchFamily="18" charset="0"/>
              </a:rPr>
              <a:t> A. Matson</a:t>
            </a:r>
            <a:r>
              <a:rPr lang="en-US" sz="1100" dirty="0">
                <a:latin typeface="Times" pitchFamily="2" charset="0"/>
              </a:rPr>
              <a:t> , “Rainfall intensification increases nitrate leaching from tilled but not no-till cropping systems in the U.S. Midwest ,” Agriculture, Ecosystems &amp; Environment, vol-290, 2020, PP. 1-10</a:t>
            </a:r>
          </a:p>
          <a:p>
            <a:pPr algn="just">
              <a:lnSpc>
                <a:spcPct val="100000"/>
              </a:lnSpc>
              <a:spcBef>
                <a:spcPts val="0"/>
              </a:spcBef>
              <a:spcAft>
                <a:spcPts val="0"/>
              </a:spcAft>
              <a:defRPr/>
            </a:pPr>
            <a:endParaRPr lang="en-IN" sz="1100" dirty="0">
              <a:latin typeface="Times" pitchFamily="2" charset="0"/>
            </a:endParaRPr>
          </a:p>
          <a:p>
            <a:pPr algn="just">
              <a:lnSpc>
                <a:spcPct val="100000"/>
              </a:lnSpc>
              <a:spcBef>
                <a:spcPts val="0"/>
              </a:spcBef>
              <a:spcAft>
                <a:spcPts val="0"/>
              </a:spcAft>
            </a:pPr>
            <a:r>
              <a:rPr lang="en-US" sz="1100" dirty="0">
                <a:latin typeface="Times" pitchFamily="2" charset="0"/>
              </a:rPr>
              <a:t>[6] </a:t>
            </a:r>
            <a:r>
              <a:rPr lang="en-IN" sz="1100" dirty="0">
                <a:solidFill>
                  <a:schemeClr val="tx1"/>
                </a:solidFill>
                <a:latin typeface="Times" pitchFamily="2" charset="0"/>
                <a:ea typeface="Calibri" panose="020F0502020204030204" pitchFamily="34" charset="0"/>
                <a:cs typeface="Times New Roman" panose="02020603050405020304" pitchFamily="18" charset="0"/>
              </a:rPr>
              <a:t>Potnuru Sai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Nishant,Pinapa</a:t>
            </a:r>
            <a:r>
              <a:rPr lang="en-IN" sz="1100" dirty="0">
                <a:solidFill>
                  <a:schemeClr val="tx1"/>
                </a:solidFill>
                <a:latin typeface="Times" pitchFamily="2" charset="0"/>
                <a:ea typeface="Calibri" panose="020F0502020204030204" pitchFamily="34" charset="0"/>
                <a:cs typeface="Times New Roman" panose="02020603050405020304" pitchFamily="18" charset="0"/>
              </a:rPr>
              <a:t> Sai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Venkat,Bollu</a:t>
            </a:r>
            <a:r>
              <a:rPr lang="en-IN" sz="1100" dirty="0">
                <a:solidFill>
                  <a:schemeClr val="tx1"/>
                </a:solidFill>
                <a:latin typeface="Times" pitchFamily="2" charset="0"/>
                <a:ea typeface="Calibri" panose="020F0502020204030204" pitchFamily="34" charset="0"/>
                <a:cs typeface="Times New Roman" panose="02020603050405020304" pitchFamily="18" charset="0"/>
              </a:rPr>
              <a:t> Lakshmi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Avinash,B</a:t>
            </a:r>
            <a:r>
              <a:rPr lang="en-IN" sz="1100" dirty="0">
                <a:solidFill>
                  <a:schemeClr val="tx1"/>
                </a:solidFill>
                <a:latin typeface="Times" pitchFamily="2" charset="0"/>
                <a:ea typeface="Calibri" panose="020F0502020204030204" pitchFamily="34" charset="0"/>
                <a:cs typeface="Times New Roman" panose="02020603050405020304" pitchFamily="18" charset="0"/>
              </a:rPr>
              <a:t>. Jabber</a:t>
            </a:r>
            <a:r>
              <a:rPr lang="en-IN" sz="1100" dirty="0">
                <a:solidFill>
                  <a:schemeClr val="tx1"/>
                </a:solidFill>
                <a:latin typeface="Times" pitchFamily="2" charset="0"/>
              </a:rPr>
              <a:t> </a:t>
            </a:r>
            <a:r>
              <a:rPr lang="en-US" sz="1100" dirty="0">
                <a:latin typeface="Times" pitchFamily="2" charset="0"/>
              </a:rPr>
              <a:t> , “</a:t>
            </a:r>
            <a:r>
              <a:rPr lang="en-IN" sz="1100" dirty="0">
                <a:solidFill>
                  <a:srgbClr val="111111"/>
                </a:solidFill>
                <a:latin typeface="Times" pitchFamily="2" charset="0"/>
              </a:rPr>
              <a:t>Crop Yield Prediction Based on Indian Agriculture using Machine Learning</a:t>
            </a:r>
            <a:r>
              <a:rPr lang="en-US" sz="1100" dirty="0">
                <a:latin typeface="Times" pitchFamily="2" charset="0"/>
              </a:rPr>
              <a:t>,” 2020 International Conference for Emerging Technology (INCET), 2020, PP. 1-4</a:t>
            </a:r>
          </a:p>
          <a:p>
            <a:pPr algn="just">
              <a:lnSpc>
                <a:spcPct val="100000"/>
              </a:lnSpc>
              <a:spcBef>
                <a:spcPts val="0"/>
              </a:spcBef>
              <a:spcAft>
                <a:spcPts val="0"/>
              </a:spcAft>
              <a:defRPr/>
            </a:pPr>
            <a:endParaRPr lang="en-US" sz="1100" dirty="0">
              <a:latin typeface="Times" pitchFamily="2" charset="0"/>
            </a:endParaRPr>
          </a:p>
          <a:p>
            <a:pPr>
              <a:lnSpc>
                <a:spcPct val="100000"/>
              </a:lnSpc>
              <a:spcAft>
                <a:spcPts val="0"/>
              </a:spcAft>
            </a:pPr>
            <a:r>
              <a:rPr lang="en-US" sz="1100" dirty="0">
                <a:latin typeface="Times" pitchFamily="2" charset="0"/>
              </a:rPr>
              <a:t>[7] </a:t>
            </a:r>
            <a:r>
              <a:rPr lang="en-IN" sz="1100" dirty="0">
                <a:solidFill>
                  <a:schemeClr val="tx1"/>
                </a:solidFill>
                <a:latin typeface="Times" pitchFamily="2" charset="0"/>
                <a:ea typeface="Calibri" panose="020F0502020204030204" pitchFamily="34" charset="0"/>
                <a:cs typeface="Times New Roman" panose="02020603050405020304" pitchFamily="18" charset="0"/>
              </a:rPr>
              <a:t>Tony </a:t>
            </a:r>
            <a:r>
              <a:rPr lang="en-IN" sz="1100" dirty="0" err="1">
                <a:solidFill>
                  <a:schemeClr val="tx1"/>
                </a:solidFill>
                <a:latin typeface="Times" pitchFamily="2" charset="0"/>
                <a:ea typeface="Calibri" panose="020F0502020204030204" pitchFamily="34" charset="0"/>
                <a:cs typeface="Times New Roman" panose="02020603050405020304" pitchFamily="18" charset="0"/>
              </a:rPr>
              <a:t>Yang,</a:t>
            </a:r>
            <a:r>
              <a:rPr lang="en-IN" sz="1100" dirty="0" err="1">
                <a:solidFill>
                  <a:schemeClr val="tx1"/>
                </a:solidFill>
                <a:latin typeface="Times" pitchFamily="2" charset="0"/>
                <a:ea typeface="Times New Roman" panose="02020603050405020304" pitchFamily="18" charset="0"/>
                <a:cs typeface="Times New Roman" panose="02020603050405020304" pitchFamily="18" charset="0"/>
              </a:rPr>
              <a:t>Kadambot</a:t>
            </a:r>
            <a:r>
              <a:rPr lang="en-IN" sz="1100" dirty="0">
                <a:solidFill>
                  <a:schemeClr val="tx1"/>
                </a:solidFill>
                <a:latin typeface="Times" pitchFamily="2" charset="0"/>
                <a:ea typeface="Times New Roman" panose="02020603050405020304" pitchFamily="18" charset="0"/>
                <a:cs typeface="Times New Roman" panose="02020603050405020304" pitchFamily="18" charset="0"/>
              </a:rPr>
              <a:t> H.M. ,</a:t>
            </a:r>
            <a:r>
              <a:rPr lang="en-IN" sz="1100" dirty="0" err="1">
                <a:solidFill>
                  <a:schemeClr val="tx1"/>
                </a:solidFill>
                <a:latin typeface="Times" pitchFamily="2" charset="0"/>
                <a:ea typeface="Times New Roman" panose="02020603050405020304" pitchFamily="18" charset="0"/>
                <a:cs typeface="Times New Roman" panose="02020603050405020304" pitchFamily="18" charset="0"/>
              </a:rPr>
              <a:t>Siddique,Kui</a:t>
            </a:r>
            <a:r>
              <a:rPr lang="en-IN" sz="1100" dirty="0">
                <a:solidFill>
                  <a:schemeClr val="tx1"/>
                </a:solidFill>
                <a:latin typeface="Times" pitchFamily="2" charset="0"/>
                <a:ea typeface="Times New Roman" panose="02020603050405020304" pitchFamily="18" charset="0"/>
                <a:cs typeface="Times New Roman" panose="02020603050405020304" pitchFamily="18" charset="0"/>
              </a:rPr>
              <a:t> Liu</a:t>
            </a:r>
            <a:r>
              <a:rPr lang="en-US" sz="1100" dirty="0">
                <a:latin typeface="Times" pitchFamily="2" charset="0"/>
              </a:rPr>
              <a:t> , “Cropping systems in agriculture and their impact on soil health ,” Global Ecology and Conservation, vol-23, year, PP. 1-13</a:t>
            </a:r>
          </a:p>
          <a:p>
            <a:pPr algn="just">
              <a:lnSpc>
                <a:spcPct val="100000"/>
              </a:lnSpc>
              <a:spcBef>
                <a:spcPts val="0"/>
              </a:spcBef>
              <a:spcAft>
                <a:spcPts val="0"/>
              </a:spcAft>
              <a:defRPr/>
            </a:pPr>
            <a:endParaRPr lang="en-IN" sz="1100" dirty="0">
              <a:latin typeface="Times" pitchFamily="2" charset="0"/>
            </a:endParaRPr>
          </a:p>
          <a:p>
            <a:pPr>
              <a:lnSpc>
                <a:spcPct val="107000"/>
              </a:lnSpc>
              <a:spcAft>
                <a:spcPts val="0"/>
              </a:spcAft>
            </a:pPr>
            <a:r>
              <a:rPr lang="en-US" sz="1100" dirty="0">
                <a:latin typeface="Times" pitchFamily="2" charset="0"/>
              </a:rPr>
              <a:t>[8] </a:t>
            </a:r>
            <a:r>
              <a:rPr lang="en-IN" sz="1100" dirty="0">
                <a:latin typeface="Times" pitchFamily="2" charset="0"/>
                <a:ea typeface="Times New Roman" panose="02020603050405020304" pitchFamily="18" charset="0"/>
                <a:cs typeface="Times New Roman" panose="02020603050405020304" pitchFamily="18" charset="0"/>
              </a:rPr>
              <a:t>János </a:t>
            </a:r>
            <a:r>
              <a:rPr lang="en-IN" sz="1100" dirty="0" err="1">
                <a:latin typeface="Times" pitchFamily="2" charset="0"/>
                <a:ea typeface="Times New Roman" panose="02020603050405020304" pitchFamily="18" charset="0"/>
                <a:cs typeface="Times New Roman" panose="02020603050405020304" pitchFamily="18" charset="0"/>
              </a:rPr>
              <a:t>Kátai,Ágnes</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Oláh</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Zsuposné,Magdolna</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Tállai,Tarek</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Alshaal</a:t>
            </a:r>
            <a:r>
              <a:rPr lang="en-US" sz="1100" dirty="0">
                <a:latin typeface="Times" pitchFamily="2" charset="0"/>
              </a:rPr>
              <a:t>, “Would fertilization history render the soil microbial communities and their activities more resistant to rainfall fluctuations? ,” Ecotoxicology and Environmental Safety, vol-201, 2020, PP. 1-11</a:t>
            </a:r>
          </a:p>
          <a:p>
            <a:pPr algn="just">
              <a:lnSpc>
                <a:spcPct val="100000"/>
              </a:lnSpc>
              <a:spcBef>
                <a:spcPts val="0"/>
              </a:spcBef>
              <a:spcAft>
                <a:spcPts val="0"/>
              </a:spcAft>
              <a:defRPr/>
            </a:pPr>
            <a:endParaRPr lang="en-IN" sz="1100" dirty="0">
              <a:latin typeface="Times" pitchFamily="2" charset="0"/>
            </a:endParaRPr>
          </a:p>
          <a:p>
            <a:pPr>
              <a:lnSpc>
                <a:spcPct val="100000"/>
              </a:lnSpc>
              <a:spcAft>
                <a:spcPts val="0"/>
              </a:spcAft>
            </a:pPr>
            <a:r>
              <a:rPr lang="en-US" sz="1100" dirty="0">
                <a:latin typeface="Times" pitchFamily="2" charset="0"/>
              </a:rPr>
              <a:t>[9] </a:t>
            </a:r>
            <a:r>
              <a:rPr lang="en-IN" sz="1100" dirty="0">
                <a:latin typeface="Times" pitchFamily="2" charset="0"/>
                <a:ea typeface="Times New Roman" panose="02020603050405020304" pitchFamily="18" charset="0"/>
                <a:cs typeface="Times New Roman" panose="02020603050405020304" pitchFamily="18" charset="0"/>
              </a:rPr>
              <a:t>Usman </a:t>
            </a:r>
            <a:r>
              <a:rPr lang="en-IN" sz="1100" dirty="0" err="1">
                <a:latin typeface="Times" pitchFamily="2" charset="0"/>
                <a:ea typeface="Times New Roman" panose="02020603050405020304" pitchFamily="18" charset="0"/>
                <a:cs typeface="Times New Roman" panose="02020603050405020304" pitchFamily="18" charset="0"/>
              </a:rPr>
              <a:t>Ahmed,Jerry</a:t>
            </a:r>
            <a:r>
              <a:rPr lang="en-IN" sz="1100" dirty="0">
                <a:latin typeface="Times" pitchFamily="2" charset="0"/>
                <a:ea typeface="Times New Roman" panose="02020603050405020304" pitchFamily="18" charset="0"/>
                <a:cs typeface="Times New Roman" panose="02020603050405020304" pitchFamily="18" charset="0"/>
              </a:rPr>
              <a:t> Chun-Wei Lin, Gautam </a:t>
            </a:r>
            <a:r>
              <a:rPr lang="en-IN" sz="1100" dirty="0" err="1">
                <a:latin typeface="Times" pitchFamily="2" charset="0"/>
                <a:ea typeface="Times New Roman" panose="02020603050405020304" pitchFamily="18" charset="0"/>
                <a:cs typeface="Times New Roman" panose="02020603050405020304" pitchFamily="18" charset="0"/>
              </a:rPr>
              <a:t>Srivastava,Youcef</a:t>
            </a:r>
            <a:r>
              <a:rPr lang="en-IN" sz="1100" dirty="0">
                <a:latin typeface="Times" pitchFamily="2" charset="0"/>
                <a:ea typeface="Times New Roman" panose="02020603050405020304" pitchFamily="18" charset="0"/>
                <a:cs typeface="Times New Roman" panose="02020603050405020304" pitchFamily="18" charset="0"/>
              </a:rPr>
              <a:t> </a:t>
            </a:r>
            <a:r>
              <a:rPr lang="en-IN" sz="1100" dirty="0" err="1">
                <a:latin typeface="Times" pitchFamily="2" charset="0"/>
                <a:ea typeface="Times New Roman" panose="02020603050405020304" pitchFamily="18" charset="0"/>
                <a:cs typeface="Times New Roman" panose="02020603050405020304" pitchFamily="18" charset="0"/>
              </a:rPr>
              <a:t>Djenouri</a:t>
            </a:r>
            <a:r>
              <a:rPr lang="en-US" sz="1100" dirty="0">
                <a:latin typeface="Times" pitchFamily="2" charset="0"/>
              </a:rPr>
              <a:t> , “</a:t>
            </a:r>
            <a:r>
              <a:rPr lang="en-IN" sz="1100" dirty="0">
                <a:solidFill>
                  <a:srgbClr val="111111"/>
                </a:solidFill>
                <a:latin typeface="Times" pitchFamily="2" charset="0"/>
              </a:rPr>
              <a:t>A nutrient recommendation system for soil fertilization based on Evolutionary Computation</a:t>
            </a:r>
            <a:r>
              <a:rPr lang="en-US" sz="1100" dirty="0">
                <a:latin typeface="Times" pitchFamily="2" charset="0"/>
              </a:rPr>
              <a:t>,” Computers and Electronics in Agriculture, vol-189, 2021, PP. 1-7</a:t>
            </a:r>
          </a:p>
          <a:p>
            <a:pPr algn="just">
              <a:lnSpc>
                <a:spcPct val="100000"/>
              </a:lnSpc>
              <a:spcBef>
                <a:spcPts val="0"/>
              </a:spcBef>
              <a:spcAft>
                <a:spcPts val="0"/>
              </a:spcAft>
              <a:defRPr/>
            </a:pPr>
            <a:endParaRPr lang="en-IN" sz="1100" dirty="0">
              <a:latin typeface="Times" pitchFamily="2" charset="0"/>
            </a:endParaRPr>
          </a:p>
          <a:p>
            <a:r>
              <a:rPr lang="en-US" sz="1100" dirty="0">
                <a:latin typeface="Times" pitchFamily="2" charset="0"/>
              </a:rPr>
              <a:t>[10] </a:t>
            </a:r>
            <a:r>
              <a:rPr lang="en-IN" sz="1100" dirty="0">
                <a:solidFill>
                  <a:schemeClr val="tx1"/>
                </a:solidFill>
                <a:latin typeface="Times" pitchFamily="2" charset="0"/>
              </a:rPr>
              <a:t>A.Hussein </a:t>
            </a:r>
            <a:r>
              <a:rPr lang="en-IN" sz="1100" baseline="30000" dirty="0">
                <a:solidFill>
                  <a:schemeClr val="tx1"/>
                </a:solidFill>
                <a:latin typeface="Times" pitchFamily="2" charset="0"/>
              </a:rPr>
              <a:t>, </a:t>
            </a:r>
            <a:r>
              <a:rPr lang="en-IN" sz="1100" dirty="0">
                <a:solidFill>
                  <a:schemeClr val="tx1"/>
                </a:solidFill>
                <a:latin typeface="Times" pitchFamily="2" charset="0"/>
              </a:rPr>
              <a:t>Diogenes L. </a:t>
            </a:r>
            <a:r>
              <a:rPr lang="en-IN" sz="1100" dirty="0" err="1">
                <a:solidFill>
                  <a:schemeClr val="tx1"/>
                </a:solidFill>
                <a:latin typeface="Times" pitchFamily="2" charset="0"/>
              </a:rPr>
              <a:t>Antille</a:t>
            </a:r>
            <a:r>
              <a:rPr lang="en-IN" sz="1100" dirty="0">
                <a:solidFill>
                  <a:schemeClr val="tx1"/>
                </a:solidFill>
                <a:latin typeface="Times" pitchFamily="2" charset="0"/>
              </a:rPr>
              <a:t> , </a:t>
            </a:r>
            <a:r>
              <a:rPr lang="en-IN" sz="1100" dirty="0" err="1">
                <a:solidFill>
                  <a:schemeClr val="tx1"/>
                </a:solidFill>
                <a:latin typeface="Times" pitchFamily="2" charset="0"/>
              </a:rPr>
              <a:t>Shreevatsa</a:t>
            </a:r>
            <a:r>
              <a:rPr lang="en-IN" sz="1100" dirty="0">
                <a:solidFill>
                  <a:schemeClr val="tx1"/>
                </a:solidFill>
                <a:latin typeface="Times" pitchFamily="2" charset="0"/>
              </a:rPr>
              <a:t> </a:t>
            </a:r>
            <a:r>
              <a:rPr lang="en-IN" sz="1100" dirty="0" err="1">
                <a:solidFill>
                  <a:schemeClr val="tx1"/>
                </a:solidFill>
                <a:latin typeface="Times" pitchFamily="2" charset="0"/>
              </a:rPr>
              <a:t>Kodur</a:t>
            </a:r>
            <a:r>
              <a:rPr lang="en-IN" sz="1100" dirty="0">
                <a:solidFill>
                  <a:schemeClr val="tx1"/>
                </a:solidFill>
                <a:latin typeface="Times" pitchFamily="2" charset="0"/>
              </a:rPr>
              <a:t> </a:t>
            </a:r>
            <a:r>
              <a:rPr lang="en-IN" sz="1100" baseline="30000" dirty="0">
                <a:solidFill>
                  <a:schemeClr val="tx1"/>
                </a:solidFill>
                <a:latin typeface="Times" pitchFamily="2" charset="0"/>
              </a:rPr>
              <a:t> , </a:t>
            </a:r>
            <a:r>
              <a:rPr lang="en-IN" sz="1100" dirty="0" err="1">
                <a:solidFill>
                  <a:schemeClr val="tx1"/>
                </a:solidFill>
                <a:latin typeface="Times" pitchFamily="2" charset="0"/>
              </a:rPr>
              <a:t>GuangnanChen,Jeff</a:t>
            </a:r>
            <a:r>
              <a:rPr lang="en-IN" sz="1100" dirty="0">
                <a:solidFill>
                  <a:schemeClr val="tx1"/>
                </a:solidFill>
                <a:latin typeface="Times" pitchFamily="2" charset="0"/>
              </a:rPr>
              <a:t> N.Tullberg</a:t>
            </a:r>
            <a:r>
              <a:rPr lang="en-US" sz="1100" dirty="0">
                <a:latin typeface="Times" pitchFamily="2" charset="0"/>
              </a:rPr>
              <a:t> , “</a:t>
            </a:r>
            <a:r>
              <a:rPr lang="en-IN" sz="1100" dirty="0">
                <a:solidFill>
                  <a:srgbClr val="505050"/>
                </a:solidFill>
                <a:latin typeface="Times" pitchFamily="2" charset="0"/>
              </a:rPr>
              <a:t>Controlled traffic farming effects on productivity of grain sorghum, rainfall and fertiliser nitrogen use efficiency</a:t>
            </a:r>
            <a:r>
              <a:rPr lang="en-US" sz="1100" dirty="0">
                <a:latin typeface="Times" pitchFamily="2" charset="0"/>
              </a:rPr>
              <a:t>,” Journal of Agriculture and Food Research, vol-3, 2021, PP. 1-17</a:t>
            </a:r>
          </a:p>
          <a:p>
            <a:pPr algn="just">
              <a:lnSpc>
                <a:spcPct val="100000"/>
              </a:lnSpc>
              <a:spcBef>
                <a:spcPts val="0"/>
              </a:spcBef>
              <a:spcAft>
                <a:spcPts val="0"/>
              </a:spcAft>
              <a:defRPr/>
            </a:pPr>
            <a:endParaRPr lang="en-IN" sz="1100" dirty="0">
              <a:latin typeface="Times" pitchFamily="2" charset="0"/>
            </a:endParaRPr>
          </a:p>
          <a:p>
            <a:pPr algn="just">
              <a:lnSpc>
                <a:spcPct val="100000"/>
              </a:lnSpc>
              <a:spcBef>
                <a:spcPts val="0"/>
              </a:spcBef>
              <a:spcAft>
                <a:spcPts val="0"/>
              </a:spcAft>
              <a:defRPr/>
            </a:pPr>
            <a:r>
              <a:rPr lang="en-US" sz="1100" dirty="0">
                <a:latin typeface="Times" pitchFamily="2" charset="0"/>
              </a:rPr>
              <a:t>[11] </a:t>
            </a:r>
            <a:r>
              <a:rPr lang="en-IN" sz="1100" dirty="0">
                <a:solidFill>
                  <a:schemeClr val="tx1"/>
                </a:solidFill>
                <a:latin typeface="Times" pitchFamily="2" charset="0"/>
              </a:rPr>
              <a:t>Zujiao Shi, </a:t>
            </a:r>
            <a:r>
              <a:rPr lang="en-IN" sz="1100" dirty="0" err="1">
                <a:solidFill>
                  <a:schemeClr val="tx1"/>
                </a:solidFill>
                <a:latin typeface="Times" pitchFamily="2" charset="0"/>
              </a:rPr>
              <a:t>Donghua</a:t>
            </a:r>
            <a:r>
              <a:rPr lang="en-IN" sz="1100" dirty="0">
                <a:solidFill>
                  <a:schemeClr val="tx1"/>
                </a:solidFill>
                <a:latin typeface="Times" pitchFamily="2" charset="0"/>
              </a:rPr>
              <a:t> Liu, Miao Liu, Muhammad Bilal Hafeez, </a:t>
            </a:r>
            <a:r>
              <a:rPr lang="en-IN" sz="1100" dirty="0" err="1">
                <a:solidFill>
                  <a:schemeClr val="tx1"/>
                </a:solidFill>
                <a:latin typeface="Times" pitchFamily="2" charset="0"/>
              </a:rPr>
              <a:t>Pengfei</a:t>
            </a:r>
            <a:r>
              <a:rPr lang="en-IN" sz="1100" dirty="0">
                <a:solidFill>
                  <a:schemeClr val="tx1"/>
                </a:solidFill>
                <a:latin typeface="Times" pitchFamily="2" charset="0"/>
              </a:rPr>
              <a:t> Wen, </a:t>
            </a:r>
            <a:r>
              <a:rPr lang="en-IN" sz="1100" dirty="0" err="1">
                <a:solidFill>
                  <a:schemeClr val="tx1"/>
                </a:solidFill>
                <a:latin typeface="Times" pitchFamily="2" charset="0"/>
              </a:rPr>
              <a:t>Xiaoli</a:t>
            </a:r>
            <a:r>
              <a:rPr lang="en-IN" sz="1100" dirty="0">
                <a:solidFill>
                  <a:schemeClr val="tx1"/>
                </a:solidFill>
                <a:latin typeface="Times" pitchFamily="2" charset="0"/>
              </a:rPr>
              <a:t> Wang, Rui Wang, </a:t>
            </a:r>
            <a:r>
              <a:rPr lang="en-IN" sz="1100" dirty="0" err="1">
                <a:solidFill>
                  <a:schemeClr val="tx1"/>
                </a:solidFill>
                <a:latin typeface="Times" pitchFamily="2" charset="0"/>
              </a:rPr>
              <a:t>Xudong</a:t>
            </a:r>
            <a:r>
              <a:rPr lang="en-IN" sz="1100" dirty="0">
                <a:solidFill>
                  <a:schemeClr val="tx1"/>
                </a:solidFill>
                <a:latin typeface="Times" pitchFamily="2" charset="0"/>
              </a:rPr>
              <a:t> Zhang, Jun Li </a:t>
            </a:r>
            <a:r>
              <a:rPr lang="en-US" sz="1100" dirty="0">
                <a:latin typeface="Times" pitchFamily="2" charset="0"/>
              </a:rPr>
              <a:t>, “</a:t>
            </a:r>
            <a:r>
              <a:rPr lang="en-IN" sz="1100" dirty="0">
                <a:solidFill>
                  <a:srgbClr val="505050"/>
                </a:solidFill>
                <a:latin typeface="Times" pitchFamily="2" charset="0"/>
              </a:rPr>
              <a:t>Optimized fertilizer recommendation method for nitrate residue control in a wheat–maize double cropping system in dryland farming </a:t>
            </a:r>
            <a:r>
              <a:rPr lang="en-US" sz="1100" dirty="0">
                <a:latin typeface="Times" pitchFamily="2" charset="0"/>
              </a:rPr>
              <a:t>,” Field Crops Research , vol-271, 2021, PP. 1-10</a:t>
            </a:r>
          </a:p>
          <a:p>
            <a:pPr algn="just">
              <a:lnSpc>
                <a:spcPct val="100000"/>
              </a:lnSpc>
              <a:spcBef>
                <a:spcPts val="0"/>
              </a:spcBef>
              <a:spcAft>
                <a:spcPts val="0"/>
              </a:spcAft>
              <a:defRPr/>
            </a:pPr>
            <a:endParaRPr lang="en-IN" sz="1000" dirty="0"/>
          </a:p>
        </p:txBody>
      </p:sp>
    </p:spTree>
    <p:extLst>
      <p:ext uri="{BB962C8B-B14F-4D97-AF65-F5344CB8AC3E}">
        <p14:creationId xmlns:p14="http://schemas.microsoft.com/office/powerpoint/2010/main" val="166458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435607"/>
            <a:ext cx="10717083" cy="4689295"/>
          </a:xfrm>
        </p:spPr>
        <p:txBody>
          <a:bodyPr>
            <a:noAutofit/>
          </a:bodyPr>
          <a:lstStyle/>
          <a:p>
            <a:pPr algn="just">
              <a:lnSpc>
                <a:spcPct val="100000"/>
              </a:lnSpc>
              <a:spcBef>
                <a:spcPts val="0"/>
              </a:spcBef>
              <a:spcAft>
                <a:spcPts val="0"/>
              </a:spcAft>
              <a:defRPr/>
            </a:pPr>
            <a:r>
              <a:rPr lang="en-US" sz="900" dirty="0">
                <a:latin typeface="Times" pitchFamily="2" charset="0"/>
              </a:rPr>
              <a:t>[12] </a:t>
            </a:r>
            <a:r>
              <a:rPr lang="en-IN" sz="900" dirty="0">
                <a:solidFill>
                  <a:schemeClr val="tx1"/>
                </a:solidFill>
                <a:latin typeface="Times" pitchFamily="2" charset="0"/>
              </a:rPr>
              <a:t>Janmejay Pant, R.P. Pant, Manoj Kumar Singh, Devesh Pratap Singh, Himanshu Pant </a:t>
            </a:r>
            <a:r>
              <a:rPr lang="en-US" sz="900" dirty="0">
                <a:latin typeface="Times" pitchFamily="2" charset="0"/>
              </a:rPr>
              <a:t>, “</a:t>
            </a:r>
            <a:r>
              <a:rPr lang="en-IN" sz="900" dirty="0">
                <a:solidFill>
                  <a:srgbClr val="505050"/>
                </a:solidFill>
                <a:latin typeface="Times" pitchFamily="2" charset="0"/>
              </a:rPr>
              <a:t>Analysis of agricultural crop yield prediction using statistical techniques of machine learning </a:t>
            </a:r>
            <a:r>
              <a:rPr lang="en-US" sz="900" dirty="0">
                <a:latin typeface="Times" pitchFamily="2" charset="0"/>
              </a:rPr>
              <a:t>,” Materials Today: Proceedings, vol-46, 2021, PP. 1-10</a:t>
            </a:r>
          </a:p>
          <a:p>
            <a:pPr algn="just">
              <a:lnSpc>
                <a:spcPct val="100000"/>
              </a:lnSpc>
              <a:spcBef>
                <a:spcPts val="0"/>
              </a:spcBef>
              <a:spcAft>
                <a:spcPts val="0"/>
              </a:spcAft>
              <a:defRPr/>
            </a:pPr>
            <a:endParaRPr lang="en-IN" sz="900" dirty="0">
              <a:latin typeface="Times" pitchFamily="2" charset="0"/>
            </a:endParaRPr>
          </a:p>
          <a:p>
            <a:pPr fontAlgn="t"/>
            <a:r>
              <a:rPr lang="en-US" sz="900" dirty="0">
                <a:latin typeface="Times" pitchFamily="2" charset="0"/>
              </a:rPr>
              <a:t>[13] </a:t>
            </a:r>
            <a:r>
              <a:rPr lang="en-IN" sz="900" dirty="0">
                <a:latin typeface="Times" pitchFamily="2" charset="0"/>
              </a:rPr>
              <a:t>Benny Antony , “Prediction of the production of crops with respect to rainfall.,” </a:t>
            </a:r>
            <a:r>
              <a:rPr lang="en-US" sz="900" dirty="0">
                <a:latin typeface="Times" pitchFamily="2" charset="0"/>
              </a:rPr>
              <a:t>Environmental Research, vol-202, 2021, PP. 1-5</a:t>
            </a:r>
          </a:p>
          <a:p>
            <a:pPr algn="just">
              <a:lnSpc>
                <a:spcPct val="100000"/>
              </a:lnSpc>
              <a:spcBef>
                <a:spcPts val="0"/>
              </a:spcBef>
              <a:spcAft>
                <a:spcPts val="0"/>
              </a:spcAft>
              <a:defRPr/>
            </a:pPr>
            <a:endParaRPr lang="en-IN" sz="900" dirty="0">
              <a:latin typeface="Times" pitchFamily="2" charset="0"/>
            </a:endParaRPr>
          </a:p>
          <a:p>
            <a:pPr algn="just">
              <a:lnSpc>
                <a:spcPct val="100000"/>
              </a:lnSpc>
              <a:spcBef>
                <a:spcPts val="0"/>
              </a:spcBef>
              <a:spcAft>
                <a:spcPts val="0"/>
              </a:spcAft>
              <a:defRPr/>
            </a:pPr>
            <a:r>
              <a:rPr lang="en-US" sz="900" dirty="0">
                <a:latin typeface="Times" pitchFamily="2" charset="0"/>
              </a:rPr>
              <a:t>[14] </a:t>
            </a:r>
            <a:r>
              <a:rPr lang="en-IN" sz="900" dirty="0">
                <a:solidFill>
                  <a:schemeClr val="tx1"/>
                </a:solidFill>
                <a:latin typeface="Times" pitchFamily="2" charset="0"/>
              </a:rPr>
              <a:t>Akash Manish Lad, K. Mani Bharathi, B. Akash Saravanan, R. Karthik</a:t>
            </a:r>
            <a:r>
              <a:rPr lang="en-US" sz="900" dirty="0">
                <a:latin typeface="Times" pitchFamily="2" charset="0"/>
              </a:rPr>
              <a:t>, “</a:t>
            </a:r>
            <a:r>
              <a:rPr lang="en-IN" sz="900" dirty="0">
                <a:solidFill>
                  <a:srgbClr val="505050"/>
                </a:solidFill>
                <a:latin typeface="Times" pitchFamily="2" charset="0"/>
              </a:rPr>
              <a:t>Factors affecting agriculture and estimation of crop yield using supervised learning algorithms </a:t>
            </a:r>
            <a:r>
              <a:rPr lang="en-US" sz="900" dirty="0">
                <a:latin typeface="Times" pitchFamily="2" charset="0"/>
              </a:rPr>
              <a:t>,” Materials Today: Proceedings,, 2022, PP. 1-10</a:t>
            </a:r>
          </a:p>
          <a:p>
            <a:pPr algn="just">
              <a:lnSpc>
                <a:spcPct val="100000"/>
              </a:lnSpc>
              <a:spcBef>
                <a:spcPts val="0"/>
              </a:spcBef>
              <a:spcAft>
                <a:spcPts val="0"/>
              </a:spcAft>
              <a:defRPr/>
            </a:pPr>
            <a:endParaRPr lang="en-US" sz="900" dirty="0">
              <a:latin typeface="Times" pitchFamily="2" charset="0"/>
            </a:endParaRPr>
          </a:p>
          <a:p>
            <a:pPr defTabSz="795527">
              <a:defRPr sz="1044"/>
            </a:pPr>
            <a:r>
              <a:rPr lang="en-IN" sz="900" dirty="0">
                <a:latin typeface="Times" pitchFamily="2" charset="0"/>
              </a:rPr>
              <a:t>[15] Raves Akhtar, Shabbir Ahmad Sofi, “Precision agriculture using IoT data analytics and machine learning,” Journal of King Saud University - Computer and Information Sciences, 2021, PP. 1-17</a:t>
            </a:r>
          </a:p>
          <a:p>
            <a:pPr defTabSz="795527">
              <a:defRPr sz="1044"/>
            </a:pPr>
            <a:r>
              <a:rPr lang="en-IN" sz="900" dirty="0">
                <a:latin typeface="Times" pitchFamily="2" charset="0"/>
              </a:rPr>
              <a:t>[16] </a:t>
            </a:r>
            <a:r>
              <a:rPr lang="en-IN" sz="900" dirty="0">
                <a:solidFill>
                  <a:schemeClr val="dk1"/>
                </a:solidFill>
                <a:latin typeface="Times" pitchFamily="2" charset="0"/>
              </a:rPr>
              <a:t>Fang-</a:t>
            </a:r>
            <a:r>
              <a:rPr lang="en-IN" sz="900" dirty="0" err="1">
                <a:solidFill>
                  <a:schemeClr val="dk1"/>
                </a:solidFill>
                <a:latin typeface="Times" pitchFamily="2" charset="0"/>
              </a:rPr>
              <a:t>binQIAOJi</a:t>
            </a:r>
            <a:r>
              <a:rPr lang="en-IN" sz="900" dirty="0">
                <a:solidFill>
                  <a:schemeClr val="dk1"/>
                </a:solidFill>
                <a:latin typeface="Times" pitchFamily="2" charset="0"/>
              </a:rPr>
              <a:t>-</a:t>
            </a:r>
            <a:r>
              <a:rPr lang="en-IN" sz="900" dirty="0" err="1">
                <a:solidFill>
                  <a:schemeClr val="dk1"/>
                </a:solidFill>
                <a:latin typeface="Times" pitchFamily="2" charset="0"/>
              </a:rPr>
              <a:t>kunHUANG</a:t>
            </a:r>
            <a:r>
              <a:rPr lang="en-IN" sz="900" dirty="0">
                <a:solidFill>
                  <a:schemeClr val="dk1"/>
                </a:solidFill>
                <a:latin typeface="Times" pitchFamily="2" charset="0"/>
              </a:rPr>
              <a:t>, “</a:t>
            </a:r>
            <a:r>
              <a:rPr lang="en-IN" sz="900" dirty="0">
                <a:solidFill>
                  <a:srgbClr val="505050"/>
                </a:solidFill>
                <a:latin typeface="Times" pitchFamily="2" charset="0"/>
              </a:rPr>
              <a:t>Farmers' risk preference and fertilizer use,”</a:t>
            </a:r>
            <a:r>
              <a:rPr lang="en-US" sz="900" dirty="0">
                <a:latin typeface="Times" pitchFamily="2" charset="0"/>
              </a:rPr>
              <a:t> Journal of Integrative Agriculture,vol-20,</a:t>
            </a:r>
            <a:r>
              <a:rPr lang="en-IN" sz="900" dirty="0">
                <a:latin typeface="Times" pitchFamily="2" charset="0"/>
              </a:rPr>
              <a:t> PP. 1987-1995</a:t>
            </a:r>
          </a:p>
          <a:p>
            <a:pPr defTabSz="795527">
              <a:defRPr sz="1044"/>
            </a:pPr>
            <a:r>
              <a:rPr lang="en-IN" sz="900" dirty="0">
                <a:latin typeface="Times" pitchFamily="2" charset="0"/>
              </a:rPr>
              <a:t>[17] </a:t>
            </a:r>
            <a:r>
              <a:rPr lang="en-IN" sz="900" dirty="0" err="1">
                <a:latin typeface="Times" pitchFamily="2" charset="0"/>
              </a:rPr>
              <a:t>Saheed</a:t>
            </a:r>
            <a:r>
              <a:rPr lang="en-IN" sz="900" dirty="0">
                <a:latin typeface="Times" pitchFamily="2" charset="0"/>
              </a:rPr>
              <a:t> </a:t>
            </a:r>
            <a:r>
              <a:rPr lang="en-IN" sz="900" dirty="0" err="1">
                <a:latin typeface="Times" pitchFamily="2" charset="0"/>
              </a:rPr>
              <a:t>Garnaik</a:t>
            </a:r>
            <a:r>
              <a:rPr lang="en-IN" sz="900" dirty="0">
                <a:latin typeface="Times" pitchFamily="2" charset="0"/>
              </a:rPr>
              <a:t>, Prasanna Kumar </a:t>
            </a:r>
            <a:r>
              <a:rPr lang="en-IN" sz="900" dirty="0" err="1">
                <a:latin typeface="Times" pitchFamily="2" charset="0"/>
              </a:rPr>
              <a:t>Samant</a:t>
            </a:r>
            <a:r>
              <a:rPr lang="en-IN" sz="900" dirty="0">
                <a:latin typeface="Times" pitchFamily="2" charset="0"/>
              </a:rPr>
              <a:t>, </a:t>
            </a:r>
            <a:r>
              <a:rPr lang="en-IN" sz="900" dirty="0" err="1">
                <a:latin typeface="Times" pitchFamily="2" charset="0"/>
              </a:rPr>
              <a:t>Mitali</a:t>
            </a:r>
            <a:r>
              <a:rPr lang="en-IN" sz="900" dirty="0">
                <a:latin typeface="Times" pitchFamily="2" charset="0"/>
              </a:rPr>
              <a:t> Mandal, Tushar Ranjan Mohanty, </a:t>
            </a:r>
            <a:r>
              <a:rPr lang="en-IN" sz="900" dirty="0" err="1">
                <a:latin typeface="Times" pitchFamily="2" charset="0"/>
              </a:rPr>
              <a:t>Sanat</a:t>
            </a:r>
            <a:r>
              <a:rPr lang="en-IN" sz="900" dirty="0">
                <a:latin typeface="Times" pitchFamily="2" charset="0"/>
              </a:rPr>
              <a:t> Kumar </a:t>
            </a:r>
            <a:r>
              <a:rPr lang="en-IN" sz="900" dirty="0" err="1">
                <a:latin typeface="Times" pitchFamily="2" charset="0"/>
              </a:rPr>
              <a:t>Dwibedi</a:t>
            </a:r>
            <a:r>
              <a:rPr lang="en-IN" sz="900" dirty="0">
                <a:latin typeface="Times" pitchFamily="2" charset="0"/>
              </a:rPr>
              <a:t>, Ranjan Kumar Patra, Kiran Kumar Mohapatra, R.H. </a:t>
            </a:r>
            <a:r>
              <a:rPr lang="en-IN" sz="900" dirty="0" err="1">
                <a:latin typeface="Times" pitchFamily="2" charset="0"/>
              </a:rPr>
              <a:t>Wanjari</a:t>
            </a:r>
            <a:r>
              <a:rPr lang="en-IN" sz="900" dirty="0">
                <a:latin typeface="Times" pitchFamily="2" charset="0"/>
              </a:rPr>
              <a:t>, </a:t>
            </a:r>
            <a:r>
              <a:rPr lang="en-IN" sz="900" dirty="0" err="1">
                <a:latin typeface="Times" pitchFamily="2" charset="0"/>
              </a:rPr>
              <a:t>Debadatta</a:t>
            </a:r>
            <a:r>
              <a:rPr lang="en-IN" sz="900" dirty="0">
                <a:latin typeface="Times" pitchFamily="2" charset="0"/>
              </a:rPr>
              <a:t> Sethi, </a:t>
            </a:r>
            <a:r>
              <a:rPr lang="en-IN" sz="900" dirty="0" err="1">
                <a:latin typeface="Times" pitchFamily="2" charset="0"/>
              </a:rPr>
              <a:t>Dipaka</a:t>
            </a:r>
            <a:r>
              <a:rPr lang="en-IN" sz="900" dirty="0">
                <a:latin typeface="Times" pitchFamily="2" charset="0"/>
              </a:rPr>
              <a:t> Ranjan </a:t>
            </a:r>
            <a:r>
              <a:rPr lang="en-IN" sz="900" dirty="0" err="1">
                <a:latin typeface="Times" pitchFamily="2" charset="0"/>
              </a:rPr>
              <a:t>Sena</a:t>
            </a:r>
            <a:r>
              <a:rPr lang="en-IN" sz="900" dirty="0">
                <a:latin typeface="Times" pitchFamily="2" charset="0"/>
              </a:rPr>
              <a:t>, Tek Bahadur Sapkota, Jagmohan Nayak, Sridhar Patra, </a:t>
            </a:r>
            <a:r>
              <a:rPr lang="en-IN" sz="900" dirty="0" err="1">
                <a:latin typeface="Times" pitchFamily="2" charset="0"/>
              </a:rPr>
              <a:t>Chiter</a:t>
            </a:r>
            <a:r>
              <a:rPr lang="en-IN" sz="900" dirty="0">
                <a:latin typeface="Times" pitchFamily="2" charset="0"/>
              </a:rPr>
              <a:t> Mal Parihar, Hari Sankar Nayak, “Untangling the effect of soil quality on rice productivity under a 16-years long-term fertilizer experiment using conditional random forest,” Computers and Electronics in Agriculture, vol-197,2022, PP. 1-10</a:t>
            </a:r>
          </a:p>
          <a:p>
            <a:pPr defTabSz="795527">
              <a:defRPr sz="1044"/>
            </a:pPr>
            <a:r>
              <a:rPr lang="en-IN" sz="900" dirty="0">
                <a:latin typeface="Times" pitchFamily="2" charset="0"/>
              </a:rPr>
              <a:t>[18] </a:t>
            </a:r>
            <a:r>
              <a:rPr lang="en-IN" sz="900" dirty="0" err="1">
                <a:latin typeface="Times" pitchFamily="2" charset="0"/>
              </a:rPr>
              <a:t>Rubby</a:t>
            </a:r>
            <a:r>
              <a:rPr lang="en-IN" sz="900" dirty="0">
                <a:latin typeface="Times" pitchFamily="2" charset="0"/>
              </a:rPr>
              <a:t> </a:t>
            </a:r>
            <a:r>
              <a:rPr lang="en-IN" sz="900" dirty="0" err="1">
                <a:latin typeface="Times" pitchFamily="2" charset="0"/>
              </a:rPr>
              <a:t>Aworka</a:t>
            </a:r>
            <a:r>
              <a:rPr lang="en-IN" sz="900" dirty="0">
                <a:latin typeface="Times" pitchFamily="2" charset="0"/>
              </a:rPr>
              <a:t>, </a:t>
            </a:r>
            <a:r>
              <a:rPr lang="en-IN" sz="900" dirty="0" err="1">
                <a:latin typeface="Times" pitchFamily="2" charset="0"/>
              </a:rPr>
              <a:t>Lontsi</a:t>
            </a:r>
            <a:r>
              <a:rPr lang="en-IN" sz="900" dirty="0">
                <a:latin typeface="Times" pitchFamily="2" charset="0"/>
              </a:rPr>
              <a:t> </a:t>
            </a:r>
            <a:r>
              <a:rPr lang="en-IN" sz="900" dirty="0" err="1">
                <a:latin typeface="Times" pitchFamily="2" charset="0"/>
              </a:rPr>
              <a:t>Saadio</a:t>
            </a:r>
            <a:r>
              <a:rPr lang="en-IN" sz="900" dirty="0">
                <a:latin typeface="Times" pitchFamily="2" charset="0"/>
              </a:rPr>
              <a:t> Cedric, Wilfried Yves Hamilton </a:t>
            </a:r>
            <a:r>
              <a:rPr lang="en-IN" sz="900" dirty="0" err="1">
                <a:latin typeface="Times" pitchFamily="2" charset="0"/>
              </a:rPr>
              <a:t>Adoni</a:t>
            </a:r>
            <a:r>
              <a:rPr lang="en-IN" sz="900" dirty="0">
                <a:latin typeface="Times" pitchFamily="2" charset="0"/>
              </a:rPr>
              <a:t>, </a:t>
            </a:r>
            <a:r>
              <a:rPr lang="en-IN" sz="900" dirty="0" err="1">
                <a:latin typeface="Times" pitchFamily="2" charset="0"/>
              </a:rPr>
              <a:t>Jérémie</a:t>
            </a:r>
            <a:r>
              <a:rPr lang="en-IN" sz="900" dirty="0">
                <a:latin typeface="Times" pitchFamily="2" charset="0"/>
              </a:rPr>
              <a:t> </a:t>
            </a:r>
            <a:r>
              <a:rPr lang="en-IN" sz="900" dirty="0" err="1">
                <a:latin typeface="Times" pitchFamily="2" charset="0"/>
              </a:rPr>
              <a:t>Thouakesseh</a:t>
            </a:r>
            <a:r>
              <a:rPr lang="en-IN" sz="900" dirty="0">
                <a:latin typeface="Times" pitchFamily="2" charset="0"/>
              </a:rPr>
              <a:t> </a:t>
            </a:r>
            <a:r>
              <a:rPr lang="en-IN" sz="900" dirty="0" err="1">
                <a:latin typeface="Times" pitchFamily="2" charset="0"/>
              </a:rPr>
              <a:t>Zoueu</a:t>
            </a:r>
            <a:r>
              <a:rPr lang="en-IN" sz="900" dirty="0">
                <a:latin typeface="Times" pitchFamily="2" charset="0"/>
              </a:rPr>
              <a:t>, Franck </a:t>
            </a:r>
            <a:r>
              <a:rPr lang="en-IN" sz="900" dirty="0" err="1">
                <a:latin typeface="Times" pitchFamily="2" charset="0"/>
              </a:rPr>
              <a:t>Kalala</a:t>
            </a:r>
            <a:r>
              <a:rPr lang="en-IN" sz="900" dirty="0">
                <a:latin typeface="Times" pitchFamily="2" charset="0"/>
              </a:rPr>
              <a:t> Mutombo, Charles </a:t>
            </a:r>
            <a:r>
              <a:rPr lang="en-IN" sz="900" dirty="0" err="1">
                <a:latin typeface="Times" pitchFamily="2" charset="0"/>
              </a:rPr>
              <a:t>Lebon</a:t>
            </a:r>
            <a:r>
              <a:rPr lang="en-IN" sz="900" dirty="0">
                <a:latin typeface="Times" pitchFamily="2" charset="0"/>
              </a:rPr>
              <a:t> </a:t>
            </a:r>
            <a:r>
              <a:rPr lang="en-IN" sz="900" dirty="0" err="1">
                <a:latin typeface="Times" pitchFamily="2" charset="0"/>
              </a:rPr>
              <a:t>Mberi</a:t>
            </a:r>
            <a:r>
              <a:rPr lang="en-IN" sz="900" dirty="0">
                <a:latin typeface="Times" pitchFamily="2" charset="0"/>
              </a:rPr>
              <a:t> </a:t>
            </a:r>
            <a:r>
              <a:rPr lang="en-IN" sz="900" dirty="0" err="1">
                <a:latin typeface="Times" pitchFamily="2" charset="0"/>
              </a:rPr>
              <a:t>Kimpolo</a:t>
            </a:r>
            <a:r>
              <a:rPr lang="en-IN" sz="900" dirty="0">
                <a:latin typeface="Times" pitchFamily="2" charset="0"/>
              </a:rPr>
              <a:t>, Tarik </a:t>
            </a:r>
            <a:r>
              <a:rPr lang="en-IN" sz="900" dirty="0" err="1">
                <a:latin typeface="Times" pitchFamily="2" charset="0"/>
              </a:rPr>
              <a:t>Nahhal</a:t>
            </a:r>
            <a:r>
              <a:rPr lang="en-IN" sz="900" dirty="0">
                <a:latin typeface="Times" pitchFamily="2" charset="0"/>
              </a:rPr>
              <a:t>, </a:t>
            </a:r>
            <a:r>
              <a:rPr lang="en-IN" sz="900" dirty="0" err="1">
                <a:latin typeface="Times" pitchFamily="2" charset="0"/>
              </a:rPr>
              <a:t>Moez</a:t>
            </a:r>
            <a:r>
              <a:rPr lang="en-IN" sz="900" dirty="0">
                <a:latin typeface="Times" pitchFamily="2" charset="0"/>
              </a:rPr>
              <a:t> </a:t>
            </a:r>
            <a:r>
              <a:rPr lang="en-IN" sz="900" dirty="0" err="1">
                <a:latin typeface="Times" pitchFamily="2" charset="0"/>
              </a:rPr>
              <a:t>Krichen</a:t>
            </a:r>
            <a:r>
              <a:rPr lang="en-IN" sz="900" dirty="0">
                <a:latin typeface="Times" pitchFamily="2" charset="0"/>
              </a:rPr>
              <a:t>, “Agricultural decision system based on advanced machine learning models for yield prediction: Case of East African countries,” Smart Agricultural Technology, vol-3, 2022, PP. 1-9</a:t>
            </a:r>
          </a:p>
          <a:p>
            <a:pPr defTabSz="795527">
              <a:defRPr sz="1044"/>
            </a:pPr>
            <a:r>
              <a:rPr lang="en-IN" sz="900" dirty="0">
                <a:latin typeface="Times" pitchFamily="2" charset="0"/>
              </a:rPr>
              <a:t>[19] Senthil Kumar Swami </a:t>
            </a:r>
            <a:r>
              <a:rPr lang="en-IN" sz="900" dirty="0" err="1">
                <a:latin typeface="Times" pitchFamily="2" charset="0"/>
              </a:rPr>
              <a:t>Durai</a:t>
            </a:r>
            <a:r>
              <a:rPr lang="en-IN" sz="900" dirty="0">
                <a:latin typeface="Times" pitchFamily="2" charset="0"/>
              </a:rPr>
              <a:t>, Mary </a:t>
            </a:r>
            <a:r>
              <a:rPr lang="en-IN" sz="900" dirty="0" err="1">
                <a:latin typeface="Times" pitchFamily="2" charset="0"/>
              </a:rPr>
              <a:t>Divya</a:t>
            </a:r>
            <a:r>
              <a:rPr lang="en-IN" sz="900" dirty="0">
                <a:latin typeface="Times" pitchFamily="2" charset="0"/>
              </a:rPr>
              <a:t> </a:t>
            </a:r>
            <a:r>
              <a:rPr lang="en-IN" sz="900" dirty="0" err="1">
                <a:latin typeface="Times" pitchFamily="2" charset="0"/>
              </a:rPr>
              <a:t>Shamili</a:t>
            </a:r>
            <a:r>
              <a:rPr lang="en-IN" sz="900" dirty="0">
                <a:latin typeface="Times" pitchFamily="2" charset="0"/>
              </a:rPr>
              <a:t>, “Smart farming using Machine Learning and Deep Learning techniques,”  Decision Analytics Journal, vol-2, 2022, PP. 1-30</a:t>
            </a:r>
          </a:p>
          <a:p>
            <a:pPr defTabSz="795527">
              <a:defRPr sz="1044"/>
            </a:pPr>
            <a:r>
              <a:rPr lang="en-IN" sz="900" dirty="0">
                <a:latin typeface="Times" pitchFamily="2" charset="0"/>
              </a:rPr>
              <a:t>[20] M.S. </a:t>
            </a:r>
            <a:r>
              <a:rPr lang="en-IN" sz="900" dirty="0" err="1">
                <a:latin typeface="Times" pitchFamily="2" charset="0"/>
              </a:rPr>
              <a:t>Suchithra</a:t>
            </a:r>
            <a:r>
              <a:rPr lang="en-IN" sz="900" dirty="0">
                <a:latin typeface="Times" pitchFamily="2" charset="0"/>
              </a:rPr>
              <a:t>, Maya L. Pai, “Improving the prediction accuracy of soil nutrient classification by optimizing extreme learning machine parameters,”  Information Processing in Agriculture, vol-7, 2022, PP. 1-11</a:t>
            </a:r>
          </a:p>
        </p:txBody>
      </p:sp>
    </p:spTree>
    <p:extLst>
      <p:ext uri="{BB962C8B-B14F-4D97-AF65-F5344CB8AC3E}">
        <p14:creationId xmlns:p14="http://schemas.microsoft.com/office/powerpoint/2010/main" val="30997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PROBLEM STATEMENT </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629265" y="1455491"/>
            <a:ext cx="10933470" cy="482732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pPr>
            <a:r>
              <a:rPr lang="en-US" sz="1800" b="0" i="0" u="none" strike="noStrike" dirty="0">
                <a:solidFill>
                  <a:srgbClr val="000000"/>
                </a:solidFill>
                <a:effectLst/>
                <a:latin typeface="Times New Roman" panose="02020603050405020304" pitchFamily="18" charset="0"/>
              </a:rPr>
              <a:t>The challenge entails inconsistent and improper fertilizer use significantly impacts crop yields, soil health, and farmers' economic returns. This project aims to develop a machine learning-based system to provide precise fertilization recommendations, optimizing nutrient use and timing. Utilizing a random forest algorithm with k-fold cross-validation, the model analyzes historical crop fertility and rainfall data. By inputting crop type and location, farmers receive customized nutrient and application timing advice. The web platform, built with Flask Python, ensures accessibility for farmers, promoting sustainable practices and enhancing agricultural productivity, thus supporting national economic growth in India's agriculture sector.</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695565480"/>
              </p:ext>
            </p:extLst>
          </p:nvPr>
        </p:nvGraphicFramePr>
        <p:xfrm>
          <a:off x="771235" y="1470522"/>
          <a:ext cx="10530428" cy="4493823"/>
        </p:xfrm>
        <a:graphic>
          <a:graphicData uri="http://schemas.openxmlformats.org/drawingml/2006/table">
            <a:tbl>
              <a:tblPr firstRow="1" bandRow="1">
                <a:tableStyleId>{9DCAF9ED-07DC-4A11-8D7F-57B35C25682E}</a:tableStyleId>
              </a:tblPr>
              <a:tblGrid>
                <a:gridCol w="639779">
                  <a:extLst>
                    <a:ext uri="{9D8B030D-6E8A-4147-A177-3AD203B41FA5}">
                      <a16:colId xmlns:a16="http://schemas.microsoft.com/office/drawing/2014/main" val="4179629490"/>
                    </a:ext>
                  </a:extLst>
                </a:gridCol>
                <a:gridCol w="1024758">
                  <a:extLst>
                    <a:ext uri="{9D8B030D-6E8A-4147-A177-3AD203B41FA5}">
                      <a16:colId xmlns:a16="http://schemas.microsoft.com/office/drawing/2014/main" val="509443340"/>
                    </a:ext>
                  </a:extLst>
                </a:gridCol>
                <a:gridCol w="2885090">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74076">
                  <a:extLst>
                    <a:ext uri="{9D8B030D-6E8A-4147-A177-3AD203B41FA5}">
                      <a16:colId xmlns:a16="http://schemas.microsoft.com/office/drawing/2014/main" val="1378453927"/>
                    </a:ext>
                  </a:extLst>
                </a:gridCol>
                <a:gridCol w="2606980">
                  <a:extLst>
                    <a:ext uri="{9D8B030D-6E8A-4147-A177-3AD203B41FA5}">
                      <a16:colId xmlns:a16="http://schemas.microsoft.com/office/drawing/2014/main" val="3127282539"/>
                    </a:ext>
                  </a:extLst>
                </a:gridCol>
              </a:tblGrid>
              <a:tr h="108454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1578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US" sz="1100" dirty="0"/>
                    </a:p>
                    <a:p>
                      <a:pPr algn="l"/>
                      <a:endParaRPr lang="en-US" sz="1100" dirty="0">
                        <a:latin typeface="+mn-lt"/>
                      </a:endParaRPr>
                    </a:p>
                    <a:p>
                      <a:pPr algn="l"/>
                      <a:r>
                        <a:rPr lang="en-US" sz="1100" dirty="0">
                          <a:latin typeface="+mn-lt"/>
                        </a:rPr>
                        <a:t>Prediction of Crop Fertilizer Consumption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Krutika </a:t>
                      </a:r>
                      <a:r>
                        <a:rPr lang="en-US" sz="1100" dirty="0" err="1"/>
                        <a:t>Hampannavar</a:t>
                      </a:r>
                      <a:r>
                        <a:rPr lang="en-US" sz="1100" dirty="0"/>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Vijay </a:t>
                      </a:r>
                      <a:r>
                        <a:rPr lang="en-US" sz="1100" dirty="0" err="1"/>
                        <a:t>Bhajantri</a:t>
                      </a:r>
                      <a:endParaRPr lang="en-US" sz="11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Shashikumar G. </a:t>
                      </a:r>
                      <a:r>
                        <a:rPr lang="en-US" sz="1100" dirty="0" err="1"/>
                        <a:t>Totad</a:t>
                      </a:r>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IEEE,</a:t>
                      </a:r>
                    </a:p>
                    <a:p>
                      <a:r>
                        <a:rPr lang="en-US" sz="1100" dirty="0"/>
                        <a:t>DOI:10.1109/ICCUBEA.2018.8697827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Prediction of fertilizer consumption can prevent the toxicity and deficiency in plants to certain extent and this can help farmers to get proper yield without much wastage.</a:t>
                      </a:r>
                    </a:p>
                    <a:p>
                      <a:pPr algn="just">
                        <a:lnSpc>
                          <a:spcPct val="100000"/>
                        </a:lnSpc>
                      </a:pP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8535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2018</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US" sz="1100" dirty="0">
                        <a:latin typeface="+mn-lt"/>
                      </a:endParaRPr>
                    </a:p>
                    <a:p>
                      <a:pPr algn="l"/>
                      <a:r>
                        <a:rPr lang="en-US" sz="1100" dirty="0">
                          <a:latin typeface="+mn-lt"/>
                        </a:rPr>
                        <a:t>Fuzzy decision support system for improving the crop productivity and efficient use of fertilizers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 </a:t>
                      </a:r>
                      <a:r>
                        <a:rPr lang="en-IN" sz="1100" dirty="0" err="1">
                          <a:effectLst/>
                          <a:latin typeface="+mn-lt"/>
                          <a:ea typeface="Times New Roman" panose="02020603050405020304" pitchFamily="18" charset="0"/>
                          <a:cs typeface="Times New Roman" panose="02020603050405020304" pitchFamily="18" charset="0"/>
                        </a:rPr>
                        <a:t>Prabakaran,D</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Vaithiyanathan</a:t>
                      </a:r>
                      <a:r>
                        <a:rPr lang="en-IN" sz="1100" dirty="0">
                          <a:effectLst/>
                          <a:latin typeface="+mn-lt"/>
                          <a:ea typeface="Times New Roman" panose="02020603050405020304" pitchFamily="18" charset="0"/>
                          <a:cs typeface="Times New Roman" panose="02020603050405020304" pitchFamily="18" charset="0"/>
                        </a:rPr>
                        <a:t>, Madhavi Ganesan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,ISSN : 0168-1699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explores the process of using fuzzy logic systems to reduce fertilizer consumption and improve crop productivity.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16447">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Data Mining Techniques for Crop Yield Prediction</a:t>
                      </a:r>
                    </a:p>
                    <a:p>
                      <a:pPr algn="l"/>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gn="l" fontAlgn="ctr"/>
                      <a:r>
                        <a:rPr lang="en-IN" sz="1100" b="0" i="0" u="none" strike="noStrike" dirty="0">
                          <a:solidFill>
                            <a:srgbClr val="111111"/>
                          </a:solidFill>
                          <a:effectLst/>
                          <a:latin typeface="+mn-lt"/>
                        </a:rPr>
                        <a:t>Shital </a:t>
                      </a:r>
                      <a:r>
                        <a:rPr lang="en-IN" sz="1100" b="0" i="0" u="none" strike="noStrike" dirty="0" err="1">
                          <a:solidFill>
                            <a:srgbClr val="111111"/>
                          </a:solidFill>
                          <a:effectLst/>
                          <a:latin typeface="+mn-lt"/>
                        </a:rPr>
                        <a:t>Bhojani</a:t>
                      </a:r>
                      <a:endParaRPr lang="en-IN" sz="1100" b="0" i="0" u="none" strike="noStrike" dirty="0">
                        <a:solidFill>
                          <a:srgbClr val="111111"/>
                        </a:solidFill>
                        <a:effectLst/>
                        <a:latin typeface="+mn-lt"/>
                      </a:endParaRPr>
                    </a:p>
                    <a:p>
                      <a:pPr algn="l" fontAlgn="ctr"/>
                      <a:r>
                        <a:rPr lang="en-IN" sz="1100" b="0" i="0" u="none" strike="noStrike" dirty="0">
                          <a:solidFill>
                            <a:srgbClr val="111111"/>
                          </a:solidFill>
                          <a:effectLst/>
                          <a:latin typeface="+mn-lt"/>
                        </a:rPr>
                        <a:t>Nirav Bhatt</a:t>
                      </a: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It's a difﬁcult task to predict crop yield due to stochastic rain fall pattern and also variation in temperature. So we can apply different data mining techniques for crop yield predication and can produce an efﬁcient algorithm for crop classiﬁcation for better.</a:t>
                      </a:r>
                    </a:p>
                    <a:p>
                      <a:pPr algn="just">
                        <a:lnSpc>
                          <a:spcPct val="100000"/>
                        </a:lnSpc>
                      </a:pPr>
                      <a:endParaRPr lang="en-US" sz="9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2790162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042303205"/>
              </p:ext>
            </p:extLst>
          </p:nvPr>
        </p:nvGraphicFramePr>
        <p:xfrm>
          <a:off x="779119" y="1423226"/>
          <a:ext cx="10530428" cy="4629064"/>
        </p:xfrm>
        <a:graphic>
          <a:graphicData uri="http://schemas.openxmlformats.org/drawingml/2006/table">
            <a:tbl>
              <a:tblPr firstRow="1" bandRow="1">
                <a:tableStyleId>{9DCAF9ED-07DC-4A11-8D7F-57B35C25682E}</a:tableStyleId>
              </a:tblPr>
              <a:tblGrid>
                <a:gridCol w="702841">
                  <a:extLst>
                    <a:ext uri="{9D8B030D-6E8A-4147-A177-3AD203B41FA5}">
                      <a16:colId xmlns:a16="http://schemas.microsoft.com/office/drawing/2014/main" val="4179629490"/>
                    </a:ext>
                  </a:extLst>
                </a:gridCol>
                <a:gridCol w="922282">
                  <a:extLst>
                    <a:ext uri="{9D8B030D-6E8A-4147-A177-3AD203B41FA5}">
                      <a16:colId xmlns:a16="http://schemas.microsoft.com/office/drawing/2014/main" val="509443340"/>
                    </a:ext>
                  </a:extLst>
                </a:gridCol>
                <a:gridCol w="3334066">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47498">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05393">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4.</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just"/>
                      <a:r>
                        <a:rPr lang="en-US" sz="1100" dirty="0">
                          <a:latin typeface="+mn-lt"/>
                        </a:rPr>
                        <a:t>Estimation of NPK requirements for rice production in diverse Chinese environments under optimal fertilization rates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Yulong Yin, Hao Ying</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Huifang</a:t>
                      </a:r>
                      <a:r>
                        <a:rPr lang="en-IN" sz="1100" dirty="0">
                          <a:effectLst/>
                          <a:latin typeface="+mn-lt"/>
                          <a:ea typeface="Times New Roman" panose="02020603050405020304" pitchFamily="18" charset="0"/>
                          <a:cs typeface="Times New Roman" panose="02020603050405020304" pitchFamily="18" charset="0"/>
                        </a:rPr>
                        <a:t> Zheng ,</a:t>
                      </a:r>
                      <a:r>
                        <a:rPr lang="en-IN" sz="1100" dirty="0" err="1">
                          <a:effectLst/>
                          <a:latin typeface="+mn-lt"/>
                          <a:ea typeface="Times New Roman" panose="02020603050405020304" pitchFamily="18" charset="0"/>
                          <a:cs typeface="Times New Roman" panose="02020603050405020304" pitchFamily="18" charset="0"/>
                        </a:rPr>
                        <a:t>Qingsong</a:t>
                      </a:r>
                      <a:r>
                        <a:rPr lang="en-IN" sz="1100" dirty="0">
                          <a:effectLst/>
                          <a:latin typeface="+mn-lt"/>
                          <a:ea typeface="Times New Roman" panose="02020603050405020304" pitchFamily="18" charset="0"/>
                          <a:cs typeface="Times New Roman" panose="02020603050405020304" pitchFamily="18" charset="0"/>
                        </a:rPr>
                        <a:t> Zhang ,</a:t>
                      </a:r>
                      <a:r>
                        <a:rPr lang="en-IN" sz="1100" dirty="0" err="1">
                          <a:effectLst/>
                          <a:latin typeface="+mn-lt"/>
                          <a:ea typeface="Times New Roman" panose="02020603050405020304" pitchFamily="18" charset="0"/>
                          <a:cs typeface="Times New Roman" panose="02020603050405020304" pitchFamily="18" charset="0"/>
                        </a:rPr>
                        <a:t>Yanfang</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Xue</a:t>
                      </a:r>
                      <a:r>
                        <a:rPr lang="en-IN" sz="1100" dirty="0">
                          <a:effectLst/>
                          <a:latin typeface="+mn-lt"/>
                          <a:ea typeface="Times New Roman" panose="02020603050405020304" pitchFamily="18" charset="0"/>
                          <a:cs typeface="Times New Roman" panose="02020603050405020304" pitchFamily="18" charset="0"/>
                        </a:rPr>
                        <a:t>,</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Zhenling</a:t>
                      </a:r>
                      <a:r>
                        <a:rPr lang="en-IN" sz="1100" dirty="0">
                          <a:effectLst/>
                          <a:latin typeface="+mn-lt"/>
                          <a:ea typeface="Times New Roman" panose="02020603050405020304" pitchFamily="18" charset="0"/>
                          <a:cs typeface="Times New Roman" panose="02020603050405020304" pitchFamily="18" charset="0"/>
                        </a:rPr>
                        <a:t> Cui</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Agricultural and Forest Meteorology, ISSN : 0168-1923 (Elsevier)</a:t>
                      </a:r>
                    </a:p>
                    <a:p>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Objectives of this study were to evaluate the relationship between nutrient requirements and climates or soil chemical properties.</a:t>
                      </a: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5206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Rainfall intensification increases nitrate leaching from tilled but not no-till cropping systems in the U.S. Midwest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Laura J.T. Hess</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Eve-Lyn S. Hinckley</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 Philip Robertson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Pamela A. Matson</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Agriculture, Ecosystems &amp; Environment, </a:t>
                      </a:r>
                    </a:p>
                    <a:p>
                      <a:r>
                        <a:rPr lang="en-US" sz="1100" dirty="0">
                          <a:latin typeface="+mn-lt"/>
                        </a:rPr>
                        <a:t>ISSN : 0167-8809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Rainfall intensification may exacerbate leaching losses of reactive N from cropping systems, and that no-till management may buffer against these losses.</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12386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Crop Yield Prediction Based on Indian Agriculture using Machine Learning</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spcBef>
                          <a:spcPts val="0"/>
                        </a:spcBef>
                        <a:spcAft>
                          <a:spcPts val="0"/>
                        </a:spcAft>
                      </a:pPr>
                      <a:endParaRPr lang="en-IN" sz="1100" u="none" strike="noStrike" dirty="0">
                        <a:solidFill>
                          <a:srgbClr val="0000FF"/>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Potnuru Sai Nishant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Pinapa Sai Venkat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Bollu Lakshmi Avinash</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 Jabber</a:t>
                      </a:r>
                      <a:r>
                        <a:rPr lang="en-IN" sz="1100" dirty="0">
                          <a:solidFill>
                            <a:schemeClr val="tx1"/>
                          </a:solidFill>
                          <a:effectLst/>
                          <a:latin typeface="+mn-lt"/>
                        </a:rPr>
                        <a:t> </a:t>
                      </a:r>
                      <a:endParaRPr lang="en-IN" sz="1100" b="0" i="0" u="none" strike="noStrike" dirty="0">
                        <a:solidFill>
                          <a:schemeClr val="tx1"/>
                        </a:solidFill>
                        <a:effectLst/>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2020 International Conference for Emerging Technology (INCET)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predicts the yield of almost all kinds of crops in India. This script makes novel by usage of simple parameters like state, district, season, area and the user can predict the yield of the crop in which year he or she wants to.</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347137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123286996"/>
              </p:ext>
            </p:extLst>
          </p:nvPr>
        </p:nvGraphicFramePr>
        <p:xfrm>
          <a:off x="763352" y="1540512"/>
          <a:ext cx="10291576" cy="4663440"/>
        </p:xfrm>
        <a:graphic>
          <a:graphicData uri="http://schemas.openxmlformats.org/drawingml/2006/table">
            <a:tbl>
              <a:tblPr firstRow="1" bandRow="1">
                <a:tableStyleId>{9DCAF9ED-07DC-4A11-8D7F-57B35C25682E}</a:tableStyleId>
              </a:tblPr>
              <a:tblGrid>
                <a:gridCol w="663427">
                  <a:extLst>
                    <a:ext uri="{9D8B030D-6E8A-4147-A177-3AD203B41FA5}">
                      <a16:colId xmlns:a16="http://schemas.microsoft.com/office/drawing/2014/main" val="4179629490"/>
                    </a:ext>
                  </a:extLst>
                </a:gridCol>
                <a:gridCol w="644017">
                  <a:extLst>
                    <a:ext uri="{9D8B030D-6E8A-4147-A177-3AD203B41FA5}">
                      <a16:colId xmlns:a16="http://schemas.microsoft.com/office/drawing/2014/main" val="509443340"/>
                    </a:ext>
                  </a:extLst>
                </a:gridCol>
                <a:gridCol w="2908738">
                  <a:extLst>
                    <a:ext uri="{9D8B030D-6E8A-4147-A177-3AD203B41FA5}">
                      <a16:colId xmlns:a16="http://schemas.microsoft.com/office/drawing/2014/main" val="1878355055"/>
                    </a:ext>
                  </a:extLst>
                </a:gridCol>
                <a:gridCol w="1828800">
                  <a:extLst>
                    <a:ext uri="{9D8B030D-6E8A-4147-A177-3AD203B41FA5}">
                      <a16:colId xmlns:a16="http://schemas.microsoft.com/office/drawing/2014/main" val="3429157811"/>
                    </a:ext>
                  </a:extLst>
                </a:gridCol>
                <a:gridCol w="1679028">
                  <a:extLst>
                    <a:ext uri="{9D8B030D-6E8A-4147-A177-3AD203B41FA5}">
                      <a16:colId xmlns:a16="http://schemas.microsoft.com/office/drawing/2014/main" val="1378453927"/>
                    </a:ext>
                  </a:extLst>
                </a:gridCol>
                <a:gridCol w="2567566">
                  <a:extLst>
                    <a:ext uri="{9D8B030D-6E8A-4147-A177-3AD203B41FA5}">
                      <a16:colId xmlns:a16="http://schemas.microsoft.com/office/drawing/2014/main" val="3127282539"/>
                    </a:ext>
                  </a:extLst>
                </a:gridCol>
              </a:tblGrid>
              <a:tr h="1097299">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1935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US" sz="1100" dirty="0">
                          <a:latin typeface="+mn-lt"/>
                        </a:rPr>
                        <a:t>Cropping systems in agriculture and their impact on soil health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Calibri" panose="020F0502020204030204" pitchFamily="34" charset="0"/>
                          <a:cs typeface="Times New Roman" panose="02020603050405020304" pitchFamily="18" charset="0"/>
                        </a:rPr>
                        <a:t>TonyYang,</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Kadambot</a:t>
                      </a:r>
                      <a:r>
                        <a:rPr lang="en-IN" sz="1100" dirty="0">
                          <a:solidFill>
                            <a:schemeClr val="tx1"/>
                          </a:solidFill>
                          <a:effectLst/>
                          <a:latin typeface="+mn-lt"/>
                          <a:ea typeface="Times New Roman" panose="02020603050405020304" pitchFamily="18" charset="0"/>
                          <a:cs typeface="Times New Roman" panose="02020603050405020304" pitchFamily="18" charset="0"/>
                        </a:rPr>
                        <a:t> H.M. </a:t>
                      </a: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Times New Roman" panose="02020603050405020304" pitchFamily="18" charset="0"/>
                          <a:cs typeface="Times New Roman" panose="02020603050405020304" pitchFamily="18" charset="0"/>
                        </a:rPr>
                        <a:t>Siddique,</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Kui</a:t>
                      </a:r>
                      <a:r>
                        <a:rPr lang="en-IN" sz="1100" dirty="0">
                          <a:solidFill>
                            <a:schemeClr val="tx1"/>
                          </a:solidFill>
                          <a:effectLst/>
                          <a:latin typeface="+mn-lt"/>
                          <a:ea typeface="Times New Roman" panose="02020603050405020304" pitchFamily="18" charset="0"/>
                          <a:cs typeface="Times New Roman" panose="02020603050405020304" pitchFamily="18" charset="0"/>
                        </a:rPr>
                        <a:t> Liu</a:t>
                      </a:r>
                      <a:endParaRPr lang="en-IN" sz="1100" dirty="0">
                        <a:solidFill>
                          <a:schemeClr val="tx1"/>
                        </a:solidFill>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Global Ecology and Conservation, ISSN: 2351-9894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Significant achievements, including refine content of soil health and the development of new evaluation standards for ‘soil health and quality’.</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7144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Would fertilization history render the soil microbial communities and their activities more resistant to rainfall fluctuations?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János </a:t>
                      </a:r>
                      <a:r>
                        <a:rPr lang="en-IN" sz="1100" dirty="0" err="1">
                          <a:effectLst/>
                          <a:latin typeface="+mn-lt"/>
                          <a:ea typeface="Times New Roman" panose="02020603050405020304" pitchFamily="18" charset="0"/>
                          <a:cs typeface="Times New Roman" panose="02020603050405020304" pitchFamily="18" charset="0"/>
                        </a:rPr>
                        <a:t>Kátai</a:t>
                      </a: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err="1">
                          <a:effectLst/>
                          <a:latin typeface="+mn-lt"/>
                          <a:ea typeface="Times New Roman" panose="02020603050405020304" pitchFamily="18" charset="0"/>
                          <a:cs typeface="Times New Roman" panose="02020603050405020304" pitchFamily="18" charset="0"/>
                        </a:rPr>
                        <a:t>Ágnes</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Oláh</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Zsuposné</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Magdolna </a:t>
                      </a:r>
                      <a:r>
                        <a:rPr lang="en-IN" sz="1100" dirty="0" err="1">
                          <a:effectLst/>
                          <a:latin typeface="+mn-lt"/>
                          <a:ea typeface="Times New Roman" panose="02020603050405020304" pitchFamily="18" charset="0"/>
                          <a:cs typeface="Times New Roman" panose="02020603050405020304" pitchFamily="18" charset="0"/>
                        </a:rPr>
                        <a:t>Tállai</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Tarek </a:t>
                      </a:r>
                      <a:r>
                        <a:rPr lang="en-IN" sz="1100" dirty="0" err="1">
                          <a:effectLst/>
                          <a:latin typeface="+mn-lt"/>
                          <a:ea typeface="Times New Roman" panose="02020603050405020304" pitchFamily="18" charset="0"/>
                          <a:cs typeface="Times New Roman" panose="02020603050405020304" pitchFamily="18" charset="0"/>
                        </a:rPr>
                        <a:t>Alshaal</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Ecotoxicology and Environmental Safety, </a:t>
                      </a:r>
                    </a:p>
                    <a:p>
                      <a:r>
                        <a:rPr lang="en-US" sz="1100" dirty="0">
                          <a:latin typeface="+mn-lt"/>
                        </a:rPr>
                        <a:t>ISSN: 0147-6513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p>
                      <a:pPr algn="just">
                        <a:lnSpc>
                          <a:spcPct val="100000"/>
                        </a:lnSpc>
                      </a:pPr>
                      <a:endParaRPr lang="en-US" sz="9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30755">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A nutrient recommendation system for soil fertilization based on Evolutionary Computation.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Usman Ahmed</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Jerry Chun-Wei Lin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Gautam Srivastava</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Youcef</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Djenouri</a:t>
                      </a:r>
                      <a:endParaRPr lang="en-IN" sz="1100" dirty="0">
                        <a:effectLst/>
                        <a:latin typeface="+mn-lt"/>
                        <a:ea typeface="Calibri" panose="020F0502020204030204" pitchFamily="34" charset="0"/>
                        <a:cs typeface="Times New Roman" panose="02020603050405020304" pitchFamily="18" charset="0"/>
                      </a:endParaRP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develops a model that enables efficient exploration of correct usage of nutrients (such as N, P and K) for developing a knowledge-based system for the ICT (Information and Communication Technology) environment.</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44008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1307185849"/>
              </p:ext>
            </p:extLst>
          </p:nvPr>
        </p:nvGraphicFramePr>
        <p:xfrm>
          <a:off x="771235" y="1604529"/>
          <a:ext cx="10530428" cy="437388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967180">
                  <a:extLst>
                    <a:ext uri="{9D8B030D-6E8A-4147-A177-3AD203B41FA5}">
                      <a16:colId xmlns:a16="http://schemas.microsoft.com/office/drawing/2014/main" val="509443340"/>
                    </a:ext>
                  </a:extLst>
                </a:gridCol>
                <a:gridCol w="3013613">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97661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6341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Controlled traffic farming effects on productivity of grain sorghum, rainfall and fertiliser nitrogen use efficiency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A.Hussein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Diogenes L. </a:t>
                      </a:r>
                      <a:r>
                        <a:rPr lang="en-IN" sz="1100" b="0" i="0" u="none" strike="noStrike" dirty="0" err="1">
                          <a:solidFill>
                            <a:schemeClr val="tx1"/>
                          </a:solidFill>
                          <a:effectLst/>
                          <a:latin typeface="NexusSans"/>
                        </a:rPr>
                        <a:t>Antille</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Shreevatsa</a:t>
                      </a:r>
                      <a:r>
                        <a:rPr lang="en-IN" sz="1100" b="0" i="0" u="none" strike="noStrike" dirty="0">
                          <a:solidFill>
                            <a:schemeClr val="tx1"/>
                          </a:solidFill>
                          <a:effectLst/>
                          <a:latin typeface="NexusSans"/>
                        </a:rPr>
                        <a:t> </a:t>
                      </a:r>
                      <a:r>
                        <a:rPr lang="en-IN" sz="1100" b="0" i="0" u="none" strike="noStrike" dirty="0" err="1">
                          <a:solidFill>
                            <a:schemeClr val="tx1"/>
                          </a:solidFill>
                          <a:effectLst/>
                          <a:latin typeface="NexusSans"/>
                        </a:rPr>
                        <a:t>Kodur</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GuangnanChen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Jeff </a:t>
                      </a:r>
                      <a:r>
                        <a:rPr lang="en-IN" sz="1100" b="0" i="0" u="none" strike="noStrike" dirty="0" err="1">
                          <a:solidFill>
                            <a:schemeClr val="tx1"/>
                          </a:solidFill>
                          <a:effectLst/>
                          <a:latin typeface="NexusSans"/>
                        </a:rPr>
                        <a:t>N.Tullberg</a:t>
                      </a:r>
                      <a:endParaRPr lang="en-IN" sz="1100" b="0" i="0" u="none" strike="noStrike" dirty="0">
                        <a:solidFill>
                          <a:schemeClr val="tx1"/>
                        </a:solidFill>
                        <a:effectLst/>
                        <a:latin typeface="NexusSan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Journal of Agriculture and Food Research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Enhanced efficiency fertilizers cannot compensate for other stresses caused by compaction.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r>
                        <a:rPr lang="en-IN" sz="1100" b="0" i="0" u="none" strike="noStrike" dirty="0">
                          <a:solidFill>
                            <a:srgbClr val="505050"/>
                          </a:solidFill>
                          <a:effectLst/>
                          <a:latin typeface="+mn-lt"/>
                        </a:rPr>
                        <a:t>Optimized fertilizer recommendation method for nitrate residue control in a wheat–maize double cropping system in dryland farming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Zujiao Shi, </a:t>
                      </a:r>
                      <a:r>
                        <a:rPr lang="en-IN" sz="1100" b="0" i="0" u="none" strike="noStrike" dirty="0" err="1">
                          <a:solidFill>
                            <a:schemeClr val="tx1"/>
                          </a:solidFill>
                          <a:effectLst/>
                          <a:latin typeface="NexusSans"/>
                        </a:rPr>
                        <a:t>Donghua</a:t>
                      </a:r>
                      <a:r>
                        <a:rPr lang="en-IN" sz="1100" b="0" i="0" u="none" strike="noStrike" dirty="0">
                          <a:solidFill>
                            <a:schemeClr val="tx1"/>
                          </a:solidFill>
                          <a:effectLst/>
                          <a:latin typeface="NexusSans"/>
                        </a:rPr>
                        <a:t> Liu, Miao Liu, Muhammad Bilal Hafeez, </a:t>
                      </a:r>
                      <a:r>
                        <a:rPr lang="en-IN" sz="1100" b="0" i="0" u="none" strike="noStrike" dirty="0" err="1">
                          <a:solidFill>
                            <a:schemeClr val="tx1"/>
                          </a:solidFill>
                          <a:effectLst/>
                          <a:latin typeface="NexusSans"/>
                        </a:rPr>
                        <a:t>Pengfei</a:t>
                      </a:r>
                      <a:r>
                        <a:rPr lang="en-IN" sz="1100" b="0" i="0" u="none" strike="noStrike" dirty="0">
                          <a:solidFill>
                            <a:schemeClr val="tx1"/>
                          </a:solidFill>
                          <a:effectLst/>
                          <a:latin typeface="NexusSans"/>
                        </a:rPr>
                        <a:t> Wen, </a:t>
                      </a:r>
                      <a:r>
                        <a:rPr lang="en-IN" sz="1100" b="0" i="0" u="none" strike="noStrike" dirty="0" err="1">
                          <a:solidFill>
                            <a:schemeClr val="tx1"/>
                          </a:solidFill>
                          <a:effectLst/>
                          <a:latin typeface="NexusSans"/>
                        </a:rPr>
                        <a:t>Xiaoli</a:t>
                      </a:r>
                      <a:r>
                        <a:rPr lang="en-IN" sz="1100" b="0" i="0" u="none" strike="noStrike" dirty="0">
                          <a:solidFill>
                            <a:schemeClr val="tx1"/>
                          </a:solidFill>
                          <a:effectLst/>
                          <a:latin typeface="NexusSans"/>
                        </a:rPr>
                        <a:t> Wang, Rui Wang, </a:t>
                      </a:r>
                      <a:r>
                        <a:rPr lang="en-IN" sz="1100" b="0" i="0" u="none" strike="noStrike" dirty="0" err="1">
                          <a:solidFill>
                            <a:schemeClr val="tx1"/>
                          </a:solidFill>
                          <a:effectLst/>
                          <a:latin typeface="NexusSans"/>
                        </a:rPr>
                        <a:t>Xudong</a:t>
                      </a:r>
                      <a:r>
                        <a:rPr lang="en-IN" sz="1100" b="0" i="0" u="none" strike="noStrike" dirty="0">
                          <a:solidFill>
                            <a:schemeClr val="tx1"/>
                          </a:solidFill>
                          <a:effectLst/>
                          <a:latin typeface="NexusSans"/>
                        </a:rPr>
                        <a:t> Zhang, Jun Li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Field Crops Research </a:t>
                      </a:r>
                    </a:p>
                    <a:p>
                      <a:r>
                        <a:rPr lang="en-US" sz="1100" dirty="0"/>
                        <a:t>ISSN: 0378-4290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To optimize the fertilizer recommendation method and reduce nitrate residue levels, this paper establishes the relationships between crop yield, nitrogen requirement, and nitrate residue level under combined N and P fertilizer application.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577898"/>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r>
                        <a:rPr lang="en-IN" sz="1100" b="0" i="0" u="none" strike="noStrike" dirty="0">
                          <a:solidFill>
                            <a:srgbClr val="505050"/>
                          </a:solidFill>
                          <a:effectLst/>
                          <a:latin typeface="+mn-lt"/>
                        </a:rPr>
                        <a:t>Analysis of agricultural crop yield prediction using statistical techniques of machine learning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NexusSans"/>
                        </a:rPr>
                        <a:t>Janmejay Pant, R.P. Pant, Manoj Kumar Singh, Devesh Pratap Singh, Himanshu Pant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Materials Today: Proceedings, ISSN: 2214-7853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This paper suggests the use of Machine Learning techniques to create a trained model for detecting patterns in data, which we then used to predict crop yields. The application of machine learning to the prediction of four of India's most cultivated yields is considered in this study. Maize, potatoes, rice (paddy), and wheat are among these crops.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4663839"/>
                  </a:ext>
                </a:extLst>
              </a:tr>
            </a:tbl>
          </a:graphicData>
        </a:graphic>
      </p:graphicFrame>
    </p:spTree>
    <p:extLst>
      <p:ext uri="{BB962C8B-B14F-4D97-AF65-F5344CB8AC3E}">
        <p14:creationId xmlns:p14="http://schemas.microsoft.com/office/powerpoint/2010/main" val="2894291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2656752667"/>
              </p:ext>
            </p:extLst>
          </p:nvPr>
        </p:nvGraphicFramePr>
        <p:xfrm>
          <a:off x="830786" y="1433514"/>
          <a:ext cx="10530428" cy="446532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976613">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963415">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Prediction of the production of crops with respect to rainfall.</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endParaRPr lang="en-IN" sz="1100" b="0" i="0" u="none" strike="noStrike" dirty="0">
                        <a:solidFill>
                          <a:schemeClr val="tx1"/>
                        </a:solidFill>
                        <a:effectLst/>
                        <a:latin typeface="+mn-lt"/>
                      </a:endParaRPr>
                    </a:p>
                    <a:p>
                      <a:pPr algn="l"/>
                      <a:r>
                        <a:rPr lang="en-IN" sz="1100" b="0" i="0" u="none" strike="noStrike" dirty="0">
                          <a:solidFill>
                            <a:schemeClr val="tx1"/>
                          </a:solidFill>
                          <a:effectLst/>
                          <a:latin typeface="+mn-lt"/>
                        </a:rPr>
                        <a:t>Benny Antony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Environmental Research, ISSN: 0013-9351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This paper predicts the production of crops as a function of rainfall. This is implemented by generating a rough overview of how the production is based on rainfall and how much can a specific crop production for the amount of rainfall it receives. The proposed method of evaluation is better than other existing methods of evaluation as it evaluates all the regression techniques.</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800" dirty="0">
                        <a:latin typeface="+mn-lt"/>
                      </a:endParaRPr>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505050"/>
                        </a:solidFill>
                        <a:effectLst/>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Factors affecting agriculture and estimation of crop yield using supervised learning algorithms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mn-lt"/>
                        </a:rPr>
                        <a:t>Akash Manish Lad, K. Mani Bharathi, B. Akash Saravanan, R. Karthik</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p>
                    <a:p>
                      <a:r>
                        <a:rPr lang="en-US" sz="1100" dirty="0"/>
                        <a:t>Materials Today: Proceedings, ISSN: 2214-7853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Comprehensive method developed to estimate crop sustainability using supervised algorithms that increase crop yields, reduce manual labor, time spent on various agricultural activities and plant recommendations based on certain soil parameters.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577898"/>
                  </a:ext>
                </a:extLst>
              </a:tr>
              <a:tr h="90131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Precision agriculture using IoT data analytics and machine learning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a:solidFill>
                            <a:schemeClr val="tx1"/>
                          </a:solidFill>
                          <a:effectLst/>
                          <a:latin typeface="+mn-lt"/>
                        </a:rPr>
                        <a:t>Raves Akhtar, Shabbir Ahmad Sofi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100" dirty="0"/>
                        <a:t>Journal of King Saud University - Computer and Information </a:t>
                      </a:r>
                      <a:r>
                        <a:rPr lang="en-US" sz="1100" dirty="0" err="1"/>
                        <a:t>Sciences,ISSN</a:t>
                      </a:r>
                      <a:r>
                        <a:rPr lang="en-US" sz="1100" dirty="0"/>
                        <a:t>: 1319-1578(Elsevier)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This paper proposes an apple disease prediction model in apple orchards in Kashmir Valley using data analysis and machine learning in an IoT system. The paper discusses the challenges faced when integrating these technologies into traditional agricultural approaches.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4663839"/>
                  </a:ext>
                </a:extLst>
              </a:tr>
            </a:tbl>
          </a:graphicData>
        </a:graphic>
      </p:graphicFrame>
    </p:spTree>
    <p:extLst>
      <p:ext uri="{BB962C8B-B14F-4D97-AF65-F5344CB8AC3E}">
        <p14:creationId xmlns:p14="http://schemas.microsoft.com/office/powerpoint/2010/main" val="524384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924974559"/>
              </p:ext>
            </p:extLst>
          </p:nvPr>
        </p:nvGraphicFramePr>
        <p:xfrm>
          <a:off x="830786" y="1347952"/>
          <a:ext cx="10530428" cy="4678680"/>
        </p:xfrm>
        <a:graphic>
          <a:graphicData uri="http://schemas.openxmlformats.org/drawingml/2006/table">
            <a:tbl>
              <a:tblPr firstRow="1" bandRow="1">
                <a:tableStyleId>{9DCAF9ED-07DC-4A11-8D7F-57B35C25682E}</a:tableStyleId>
              </a:tblPr>
              <a:tblGrid>
                <a:gridCol w="726489">
                  <a:extLst>
                    <a:ext uri="{9D8B030D-6E8A-4147-A177-3AD203B41FA5}">
                      <a16:colId xmlns:a16="http://schemas.microsoft.com/office/drawing/2014/main" val="4179629490"/>
                    </a:ext>
                  </a:extLst>
                </a:gridCol>
                <a:gridCol w="859221">
                  <a:extLst>
                    <a:ext uri="{9D8B030D-6E8A-4147-A177-3AD203B41FA5}">
                      <a16:colId xmlns:a16="http://schemas.microsoft.com/office/drawing/2014/main" val="509443340"/>
                    </a:ext>
                  </a:extLst>
                </a:gridCol>
                <a:gridCol w="3121572">
                  <a:extLst>
                    <a:ext uri="{9D8B030D-6E8A-4147-A177-3AD203B41FA5}">
                      <a16:colId xmlns:a16="http://schemas.microsoft.com/office/drawing/2014/main" val="1878355055"/>
                    </a:ext>
                  </a:extLst>
                </a:gridCol>
                <a:gridCol w="1899745">
                  <a:extLst>
                    <a:ext uri="{9D8B030D-6E8A-4147-A177-3AD203B41FA5}">
                      <a16:colId xmlns:a16="http://schemas.microsoft.com/office/drawing/2014/main" val="3429157811"/>
                    </a:ext>
                  </a:extLst>
                </a:gridCol>
                <a:gridCol w="1426779">
                  <a:extLst>
                    <a:ext uri="{9D8B030D-6E8A-4147-A177-3AD203B41FA5}">
                      <a16:colId xmlns:a16="http://schemas.microsoft.com/office/drawing/2014/main" val="1378453927"/>
                    </a:ext>
                  </a:extLst>
                </a:gridCol>
                <a:gridCol w="2496622">
                  <a:extLst>
                    <a:ext uri="{9D8B030D-6E8A-4147-A177-3AD203B41FA5}">
                      <a16:colId xmlns:a16="http://schemas.microsoft.com/office/drawing/2014/main" val="3127282539"/>
                    </a:ext>
                  </a:extLst>
                </a:gridCol>
              </a:tblGrid>
              <a:tr h="1000327">
                <a:tc>
                  <a:txBody>
                    <a:bodyPr/>
                    <a:lstStyle/>
                    <a:p>
                      <a:pPr algn="ctr"/>
                      <a:endParaRPr lang="en-US" dirty="0"/>
                    </a:p>
                    <a:p>
                      <a:pPr algn="ctr"/>
                      <a:r>
                        <a:rPr lang="en-US" sz="1600" dirty="0">
                          <a:solidFill>
                            <a:schemeClr val="tx1">
                              <a:lumMod val="75000"/>
                              <a:lumOff val="25000"/>
                            </a:schemeClr>
                          </a:solidFill>
                        </a:rPr>
                        <a:t>Ref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885109">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p>
                      <a:pPr algn="ctr"/>
                      <a:endParaRPr lang="en-US" sz="1100" dirty="0">
                        <a:latin typeface="+mn-lt"/>
                      </a:endParaRPr>
                    </a:p>
                    <a:p>
                      <a:pPr algn="ct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Farmers' risk preference and fertilizer use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b="0" i="0" u="none" strike="noStrike" kern="1200" dirty="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100" b="0" i="0" u="none" strike="noStrike" kern="1200" dirty="0">
                          <a:solidFill>
                            <a:schemeClr val="dk1"/>
                          </a:solidFill>
                          <a:effectLst/>
                          <a:latin typeface="+mn-lt"/>
                          <a:ea typeface="+mn-ea"/>
                          <a:cs typeface="+mn-cs"/>
                        </a:rPr>
                        <a:t>Fang-</a:t>
                      </a:r>
                      <a:r>
                        <a:rPr lang="en-IN" sz="1100" b="0" i="0" u="none" strike="noStrike" kern="1200" dirty="0" err="1">
                          <a:solidFill>
                            <a:schemeClr val="dk1"/>
                          </a:solidFill>
                          <a:effectLst/>
                          <a:latin typeface="+mn-lt"/>
                          <a:ea typeface="+mn-ea"/>
                          <a:cs typeface="+mn-cs"/>
                        </a:rPr>
                        <a:t>binQIAOJi</a:t>
                      </a:r>
                      <a:r>
                        <a:rPr lang="en-IN" sz="1100" b="0" i="0" u="none" strike="noStrike" kern="1200" dirty="0">
                          <a:solidFill>
                            <a:schemeClr val="dk1"/>
                          </a:solidFill>
                          <a:effectLst/>
                          <a:latin typeface="+mn-lt"/>
                          <a:ea typeface="+mn-ea"/>
                          <a:cs typeface="+mn-cs"/>
                        </a:rPr>
                        <a:t>-</a:t>
                      </a:r>
                      <a:r>
                        <a:rPr lang="en-IN" sz="1100" b="0" i="0" u="none" strike="noStrike" kern="1200" dirty="0" err="1">
                          <a:solidFill>
                            <a:schemeClr val="dk1"/>
                          </a:solidFill>
                          <a:effectLst/>
                          <a:latin typeface="+mn-lt"/>
                          <a:ea typeface="+mn-ea"/>
                          <a:cs typeface="+mn-cs"/>
                        </a:rPr>
                        <a:t>kunHUANG</a:t>
                      </a:r>
                      <a:endParaRPr lang="en-IN" sz="1100" b="0" i="0" u="none" strike="noStrike" kern="1200" dirty="0">
                        <a:solidFill>
                          <a:schemeClr val="dk1"/>
                        </a:solidFill>
                        <a:effectLst/>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latin typeface="+mn-lt"/>
                        </a:rPr>
                        <a:t>Journal of Integrative Agriculture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study examines the role of farmers' risk attitudes toward fertilizer use in cotton production.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3412775"/>
                  </a:ext>
                </a:extLst>
              </a:tr>
              <a:tr h="1216614">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mn-lt"/>
                        </a:rPr>
                        <a:t>Untangling the effect of soil quality on rice productivity under a 16-years long-term fertilizer experiment using conditional random forest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800" b="0" i="0" u="none" strike="noStrike" dirty="0">
                          <a:solidFill>
                            <a:schemeClr val="tx1"/>
                          </a:solidFill>
                          <a:effectLst/>
                          <a:latin typeface="+mn-lt"/>
                        </a:rPr>
                        <a:t>Saheed </a:t>
                      </a:r>
                      <a:r>
                        <a:rPr lang="en-IN" sz="800" b="0" i="0" u="none" strike="noStrike" dirty="0" err="1">
                          <a:solidFill>
                            <a:schemeClr val="tx1"/>
                          </a:solidFill>
                          <a:effectLst/>
                          <a:latin typeface="+mn-lt"/>
                        </a:rPr>
                        <a:t>Garnaik</a:t>
                      </a:r>
                      <a:r>
                        <a:rPr lang="en-IN" sz="800" b="0" i="0" u="none" strike="noStrike" dirty="0">
                          <a:solidFill>
                            <a:schemeClr val="tx1"/>
                          </a:solidFill>
                          <a:effectLst/>
                          <a:latin typeface="+mn-lt"/>
                        </a:rPr>
                        <a:t>, Prasanna Kumar </a:t>
                      </a:r>
                      <a:r>
                        <a:rPr lang="en-IN" sz="800" b="0" i="0" u="none" strike="noStrike" dirty="0" err="1">
                          <a:solidFill>
                            <a:schemeClr val="tx1"/>
                          </a:solidFill>
                          <a:effectLst/>
                          <a:latin typeface="+mn-lt"/>
                        </a:rPr>
                        <a:t>Samant</a:t>
                      </a:r>
                      <a:r>
                        <a:rPr lang="en-IN" sz="800" b="0" i="0" u="none" strike="noStrike" dirty="0">
                          <a:solidFill>
                            <a:schemeClr val="tx1"/>
                          </a:solidFill>
                          <a:effectLst/>
                          <a:latin typeface="+mn-lt"/>
                        </a:rPr>
                        <a:t>, </a:t>
                      </a:r>
                      <a:r>
                        <a:rPr lang="en-IN" sz="800" b="0" i="0" u="none" strike="noStrike" dirty="0" err="1">
                          <a:solidFill>
                            <a:schemeClr val="tx1"/>
                          </a:solidFill>
                          <a:effectLst/>
                          <a:latin typeface="+mn-lt"/>
                        </a:rPr>
                        <a:t>Mitali</a:t>
                      </a:r>
                      <a:r>
                        <a:rPr lang="en-IN" sz="800" b="0" i="0" u="none" strike="noStrike" dirty="0">
                          <a:solidFill>
                            <a:schemeClr val="tx1"/>
                          </a:solidFill>
                          <a:effectLst/>
                          <a:latin typeface="+mn-lt"/>
                        </a:rPr>
                        <a:t> Mandal, Tushar Ranjan Mohanty, </a:t>
                      </a:r>
                      <a:r>
                        <a:rPr lang="en-IN" sz="800" b="0" i="0" u="none" strike="noStrike" dirty="0" err="1">
                          <a:solidFill>
                            <a:schemeClr val="tx1"/>
                          </a:solidFill>
                          <a:effectLst/>
                          <a:latin typeface="+mn-lt"/>
                        </a:rPr>
                        <a:t>Sanat</a:t>
                      </a:r>
                      <a:r>
                        <a:rPr lang="en-IN" sz="800" b="0" i="0" u="none" strike="noStrike" dirty="0">
                          <a:solidFill>
                            <a:schemeClr val="tx1"/>
                          </a:solidFill>
                          <a:effectLst/>
                          <a:latin typeface="+mn-lt"/>
                        </a:rPr>
                        <a:t> Kumar </a:t>
                      </a:r>
                      <a:r>
                        <a:rPr lang="en-IN" sz="800" b="0" i="0" u="none" strike="noStrike" dirty="0" err="1">
                          <a:solidFill>
                            <a:schemeClr val="tx1"/>
                          </a:solidFill>
                          <a:effectLst/>
                          <a:latin typeface="+mn-lt"/>
                        </a:rPr>
                        <a:t>Dwibedi</a:t>
                      </a:r>
                      <a:r>
                        <a:rPr lang="en-IN" sz="800" b="0" i="0" u="none" strike="noStrike" dirty="0">
                          <a:solidFill>
                            <a:schemeClr val="tx1"/>
                          </a:solidFill>
                          <a:effectLst/>
                          <a:latin typeface="+mn-lt"/>
                        </a:rPr>
                        <a:t>, Ranjan Kumar Patra, Kiran Kumar Mohapatra, R.H. </a:t>
                      </a:r>
                      <a:r>
                        <a:rPr lang="en-IN" sz="800" b="0" i="0" u="none" strike="noStrike" dirty="0" err="1">
                          <a:solidFill>
                            <a:schemeClr val="tx1"/>
                          </a:solidFill>
                          <a:effectLst/>
                          <a:latin typeface="+mn-lt"/>
                        </a:rPr>
                        <a:t>Wanjari</a:t>
                      </a:r>
                      <a:r>
                        <a:rPr lang="en-IN" sz="800" b="0" i="0" u="none" strike="noStrike" dirty="0">
                          <a:solidFill>
                            <a:schemeClr val="tx1"/>
                          </a:solidFill>
                          <a:effectLst/>
                          <a:latin typeface="+mn-lt"/>
                        </a:rPr>
                        <a:t>, </a:t>
                      </a:r>
                      <a:r>
                        <a:rPr lang="en-IN" sz="800" b="0" i="0" u="none" strike="noStrike" dirty="0" err="1">
                          <a:solidFill>
                            <a:schemeClr val="tx1"/>
                          </a:solidFill>
                          <a:effectLst/>
                          <a:latin typeface="+mn-lt"/>
                        </a:rPr>
                        <a:t>Debadatta</a:t>
                      </a:r>
                      <a:r>
                        <a:rPr lang="en-IN" sz="800" b="0" i="0" u="none" strike="noStrike" dirty="0">
                          <a:solidFill>
                            <a:schemeClr val="tx1"/>
                          </a:solidFill>
                          <a:effectLst/>
                          <a:latin typeface="+mn-lt"/>
                        </a:rPr>
                        <a:t> Sethi, </a:t>
                      </a:r>
                      <a:r>
                        <a:rPr lang="en-IN" sz="800" b="0" i="0" u="none" strike="noStrike" dirty="0" err="1">
                          <a:solidFill>
                            <a:schemeClr val="tx1"/>
                          </a:solidFill>
                          <a:effectLst/>
                          <a:latin typeface="+mn-lt"/>
                        </a:rPr>
                        <a:t>Dipaka</a:t>
                      </a:r>
                      <a:r>
                        <a:rPr lang="en-IN" sz="800" b="0" i="0" u="none" strike="noStrike" dirty="0">
                          <a:solidFill>
                            <a:schemeClr val="tx1"/>
                          </a:solidFill>
                          <a:effectLst/>
                          <a:latin typeface="+mn-lt"/>
                        </a:rPr>
                        <a:t> Ranjan </a:t>
                      </a:r>
                      <a:r>
                        <a:rPr lang="en-IN" sz="800" b="0" i="0" u="none" strike="noStrike" dirty="0" err="1">
                          <a:solidFill>
                            <a:schemeClr val="tx1"/>
                          </a:solidFill>
                          <a:effectLst/>
                          <a:latin typeface="+mn-lt"/>
                        </a:rPr>
                        <a:t>Sena</a:t>
                      </a:r>
                      <a:r>
                        <a:rPr lang="en-IN" sz="800" b="0" i="0" u="none" strike="noStrike" dirty="0">
                          <a:solidFill>
                            <a:schemeClr val="tx1"/>
                          </a:solidFill>
                          <a:effectLst/>
                          <a:latin typeface="+mn-lt"/>
                        </a:rPr>
                        <a:t>, Tek Bahadur Sapkota, Jagmohan Nayak, Sridhar Patra, </a:t>
                      </a:r>
                      <a:r>
                        <a:rPr lang="en-IN" sz="800" b="0" i="0" u="none" strike="noStrike" dirty="0" err="1">
                          <a:solidFill>
                            <a:schemeClr val="tx1"/>
                          </a:solidFill>
                          <a:effectLst/>
                          <a:latin typeface="+mn-lt"/>
                        </a:rPr>
                        <a:t>Chiter</a:t>
                      </a:r>
                      <a:r>
                        <a:rPr lang="en-IN" sz="800" b="0" i="0" u="none" strike="noStrike" dirty="0">
                          <a:solidFill>
                            <a:schemeClr val="tx1"/>
                          </a:solidFill>
                          <a:effectLst/>
                          <a:latin typeface="+mn-lt"/>
                        </a:rPr>
                        <a:t> Mal Parihar, Hari Sankar Nayak.</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Computers and Electronics in Agriculture, ISSN: 0168-1699(Elsevier)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The study demonstrated how interpretable machine learning techniques can be used in long-term fertilizer experiments to produce the most meaningful information, and that these techniques can be used in other similar long-term experiments.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21988">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800" dirty="0">
                        <a:latin typeface="+mn-lt"/>
                      </a:endParaRPr>
                    </a:p>
                    <a:p>
                      <a:pPr algn="ctr"/>
                      <a:endParaRPr lang="en-US" sz="1100" dirty="0">
                        <a:latin typeface="+mn-lt"/>
                      </a:endParaRPr>
                    </a:p>
                    <a:p>
                      <a:pPr algn="ctr"/>
                      <a:r>
                        <a:rPr lang="en-US" sz="1100" dirty="0">
                          <a:latin typeface="+mn-lt"/>
                        </a:rPr>
                        <a:t>2022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505050"/>
                        </a:solidFill>
                        <a:effectLst/>
                        <a:latin typeface="+mn-lt"/>
                      </a:endParaRPr>
                    </a:p>
                    <a:p>
                      <a:pPr algn="l"/>
                      <a:endParaRPr lang="en-IN" sz="1100" b="0" i="0" u="none" strike="noStrike" dirty="0">
                        <a:solidFill>
                          <a:srgbClr val="505050"/>
                        </a:solidFill>
                        <a:effectLst/>
                        <a:latin typeface="+mn-lt"/>
                      </a:endParaRPr>
                    </a:p>
                    <a:p>
                      <a:pPr algn="l"/>
                      <a:r>
                        <a:rPr lang="en-IN" sz="1100" b="0" i="0" u="none" strike="noStrike" dirty="0">
                          <a:solidFill>
                            <a:srgbClr val="505050"/>
                          </a:solidFill>
                          <a:effectLst/>
                          <a:latin typeface="+mn-lt"/>
                        </a:rPr>
                        <a:t>Agricultural decision system based on advanced machine learning models for yield prediction: Case of East African countries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r>
                        <a:rPr lang="en-IN" sz="1100" b="0" i="0" u="none" strike="noStrike" dirty="0" err="1">
                          <a:solidFill>
                            <a:schemeClr val="tx1"/>
                          </a:solidFill>
                          <a:effectLst/>
                          <a:latin typeface="+mn-lt"/>
                        </a:rPr>
                        <a:t>Rubby</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Aworka</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Lontsi</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Saadio</a:t>
                      </a:r>
                      <a:r>
                        <a:rPr lang="en-IN" sz="1100" b="0" i="0" u="none" strike="noStrike" dirty="0">
                          <a:solidFill>
                            <a:schemeClr val="tx1"/>
                          </a:solidFill>
                          <a:effectLst/>
                          <a:latin typeface="+mn-lt"/>
                        </a:rPr>
                        <a:t> Cedric, Wilfried Yves Hamilton </a:t>
                      </a:r>
                      <a:r>
                        <a:rPr lang="en-IN" sz="1100" b="0" i="0" u="none" strike="noStrike" dirty="0" err="1">
                          <a:solidFill>
                            <a:schemeClr val="tx1"/>
                          </a:solidFill>
                          <a:effectLst/>
                          <a:latin typeface="+mn-lt"/>
                        </a:rPr>
                        <a:t>Adoni</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Jérémie</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Thouakesseh</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Zoueu</a:t>
                      </a:r>
                      <a:r>
                        <a:rPr lang="en-IN" sz="1100" b="0" i="0" u="none" strike="noStrike" dirty="0">
                          <a:solidFill>
                            <a:schemeClr val="tx1"/>
                          </a:solidFill>
                          <a:effectLst/>
                          <a:latin typeface="+mn-lt"/>
                        </a:rPr>
                        <a:t>, Franck </a:t>
                      </a:r>
                      <a:r>
                        <a:rPr lang="en-IN" sz="1100" b="0" i="0" u="none" strike="noStrike" dirty="0" err="1">
                          <a:solidFill>
                            <a:schemeClr val="tx1"/>
                          </a:solidFill>
                          <a:effectLst/>
                          <a:latin typeface="+mn-lt"/>
                        </a:rPr>
                        <a:t>Kalala</a:t>
                      </a:r>
                      <a:r>
                        <a:rPr lang="en-IN" sz="1100" b="0" i="0" u="none" strike="noStrike" dirty="0">
                          <a:solidFill>
                            <a:schemeClr val="tx1"/>
                          </a:solidFill>
                          <a:effectLst/>
                          <a:latin typeface="+mn-lt"/>
                        </a:rPr>
                        <a:t> Mutombo, Charles </a:t>
                      </a:r>
                      <a:r>
                        <a:rPr lang="en-IN" sz="1100" b="0" i="0" u="none" strike="noStrike" dirty="0" err="1">
                          <a:solidFill>
                            <a:schemeClr val="tx1"/>
                          </a:solidFill>
                          <a:effectLst/>
                          <a:latin typeface="+mn-lt"/>
                        </a:rPr>
                        <a:t>Lebon</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Mberi</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Kimpolo</a:t>
                      </a:r>
                      <a:r>
                        <a:rPr lang="en-IN" sz="1100" b="0" i="0" u="none" strike="noStrike" dirty="0">
                          <a:solidFill>
                            <a:schemeClr val="tx1"/>
                          </a:solidFill>
                          <a:effectLst/>
                          <a:latin typeface="+mn-lt"/>
                        </a:rPr>
                        <a:t>, Tarik </a:t>
                      </a:r>
                      <a:r>
                        <a:rPr lang="en-IN" sz="1100" b="0" i="0" u="none" strike="noStrike" dirty="0" err="1">
                          <a:solidFill>
                            <a:schemeClr val="tx1"/>
                          </a:solidFill>
                          <a:effectLst/>
                          <a:latin typeface="+mn-lt"/>
                        </a:rPr>
                        <a:t>Nahhal</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Moez</a:t>
                      </a:r>
                      <a:r>
                        <a:rPr lang="en-IN" sz="1100" b="0" i="0" u="none" strike="noStrike" dirty="0">
                          <a:solidFill>
                            <a:schemeClr val="tx1"/>
                          </a:solidFill>
                          <a:effectLst/>
                          <a:latin typeface="+mn-lt"/>
                        </a:rPr>
                        <a:t> </a:t>
                      </a:r>
                      <a:r>
                        <a:rPr lang="en-IN" sz="1100" b="0" i="0" u="none" strike="noStrike" dirty="0" err="1">
                          <a:solidFill>
                            <a:schemeClr val="tx1"/>
                          </a:solidFill>
                          <a:effectLst/>
                          <a:latin typeface="+mn-lt"/>
                        </a:rPr>
                        <a:t>Krichen</a:t>
                      </a:r>
                      <a:r>
                        <a:rPr lang="en-IN" sz="1100" b="0" i="0" u="none" strike="noStrike" dirty="0">
                          <a:solidFill>
                            <a:schemeClr val="tx1"/>
                          </a:solidFill>
                          <a:effectLst/>
                          <a:latin typeface="+mn-lt"/>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p>
                    <a:p>
                      <a:r>
                        <a:rPr lang="en-US" sz="1100" dirty="0"/>
                        <a:t>Smart Agricultural Technology, ISSN: 2772-3755 (Elsevier)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r>
                        <a:rPr lang="en-US" sz="900" dirty="0"/>
                        <a:t>Crop Random Forest, Crop Gradient Boosting Machine, and Crop Support Vector Machine are three crop prediction models proposed in this paper. The paper makes use of advanced machine learning models to develop a decision system based on climate data, crop production data, and pesticide data.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577898"/>
                  </a:ext>
                </a:extLst>
              </a:tr>
            </a:tbl>
          </a:graphicData>
        </a:graphic>
      </p:graphicFrame>
    </p:spTree>
    <p:extLst>
      <p:ext uri="{BB962C8B-B14F-4D97-AF65-F5344CB8AC3E}">
        <p14:creationId xmlns:p14="http://schemas.microsoft.com/office/powerpoint/2010/main" val="2047840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2953</TotalTime>
  <Words>4230</Words>
  <Application>Microsoft Office PowerPoint</Application>
  <PresentationFormat>Widescreen</PresentationFormat>
  <Paragraphs>566</Paragraphs>
  <Slides>28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NexusSans</vt:lpstr>
      <vt:lpstr>Roboto</vt:lpstr>
      <vt:lpstr>Segoe UI</vt:lpstr>
      <vt:lpstr>Segoe UI Light</vt:lpstr>
      <vt:lpstr>Times</vt:lpstr>
      <vt:lpstr>Times New Roman</vt:lpstr>
      <vt:lpstr>Wingdings</vt:lpstr>
      <vt:lpstr>Office Theme</vt:lpstr>
      <vt:lpstr>PowerPoint Presentation</vt:lpstr>
      <vt:lpstr>ABSTRACT</vt:lpstr>
      <vt:lpstr>PROBLEM STATEMENT </vt:lpstr>
      <vt:lpstr>Literature Review</vt:lpstr>
      <vt:lpstr>Literature Review</vt:lpstr>
      <vt:lpstr>Literature Review</vt:lpstr>
      <vt:lpstr>Literature Review</vt:lpstr>
      <vt:lpstr>Literature Review</vt:lpstr>
      <vt:lpstr>Literature Review</vt:lpstr>
      <vt:lpstr>Literature Review</vt:lpstr>
      <vt:lpstr>EXISTING SYSTEM </vt:lpstr>
      <vt:lpstr>PROPOSED SYSTEM</vt:lpstr>
      <vt:lpstr>METHODOLOGY</vt:lpstr>
      <vt:lpstr>IMPLEMENTATION MODEL</vt:lpstr>
      <vt:lpstr>IMPLEMENTATION MODEL</vt:lpstr>
      <vt:lpstr>IMPLEMENTATION MODEL</vt:lpstr>
      <vt:lpstr>DATA PREPARATION</vt:lpstr>
      <vt:lpstr>Data Description</vt:lpstr>
      <vt:lpstr>Implementation Algorithm</vt:lpstr>
      <vt:lpstr>Implementation Algorithm</vt:lpstr>
      <vt:lpstr>Results</vt:lpstr>
      <vt:lpstr>Results</vt:lpstr>
      <vt:lpstr>Results</vt:lpstr>
      <vt:lpstr>Future Scope</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Admin</cp:lastModifiedBy>
  <cp:revision>181</cp:revision>
  <dcterms:created xsi:type="dcterms:W3CDTF">2021-11-16T04:37:44Z</dcterms:created>
  <dcterms:modified xsi:type="dcterms:W3CDTF">2024-05-19T10:50:53Z</dcterms:modified>
  <cp:version/>
</cp:coreProperties>
</file>