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Alice" panose="020B0604020202020204" charset="0"/>
      <p:regular r:id="rId13"/>
    </p:embeddedFont>
    <p:embeddedFont>
      <p:font typeface="Alice Bold" panose="020B0604020202020204" charset="0"/>
      <p:regular r:id="rId14"/>
      <p:bold r:id="rId15"/>
    </p:embeddedFont>
    <p:embeddedFont>
      <p:font typeface="Arimo" panose="020B0604020202020204" charset="0"/>
      <p:regular r:id="rId16"/>
    </p:embeddedFont>
    <p:embeddedFont>
      <p:font typeface="Arimo Bold" panose="020B0604020202020204" charset="0"/>
      <p:regular r:id="rId17"/>
    </p:embeddedFont>
    <p:embeddedFont>
      <p:font typeface="Canva Sans" panose="020B0604020202020204" charset="0"/>
      <p:regular r:id="rId18"/>
    </p:embeddedFont>
    <p:embeddedFont>
      <p:font typeface="Canva Sans Bold" panose="020B0604020202020204" charset="0"/>
      <p:regular r:id="rId19"/>
    </p:embeddedFont>
    <p:embeddedFont>
      <p:font typeface="Cardo Bold" panose="020B0604020202020204" charset="-79"/>
      <p:regular r:id="rId20"/>
      <p:bold r:id="rId21"/>
    </p:embeddedFont>
    <p:embeddedFont>
      <p:font typeface="Lora" panose="020F0502020204030204" pitchFamily="2" charset="0"/>
      <p:regular r:id="rId22"/>
      <p:bold r:id="rId23"/>
      <p:italic r:id="rId24"/>
      <p:boldItalic r:id="rId25"/>
    </p:embeddedFont>
    <p:embeddedFont>
      <p:font typeface="Lora Bold" charset="0"/>
      <p:regular r:id="rId26"/>
      <p:bold r:id="rId27"/>
    </p:embeddedFont>
    <p:embeddedFont>
      <p:font typeface="Thicker Bold" panose="020B0604020202020204" charset="0"/>
      <p:regular r:id="rId28"/>
    </p:embeddedFont>
    <p:embeddedFont>
      <p:font typeface="Trebuchet MS Bold" panose="020B0703020202020204" pitchFamily="34" charset="0"/>
      <p:regular r:id="rId29"/>
      <p:bold r:id="rId30"/>
    </p:embeddedFont>
    <p:embeddedFont>
      <p:font typeface="TT Rounds Condensed" panose="020B0604020202020204" charset="0"/>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38" d="100"/>
          <a:sy n="38" d="100"/>
        </p:scale>
        <p:origin x="1020"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hyperlink" Target="https://github.com/Thrisha17/NM_GEN_AI"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6.svg"/><Relationship Id="rId7"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sv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23.svg"/></Relationships>
</file>

<file path=ppt/slides/_rels/slide8.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22" name="Freeform 22"/>
          <p:cNvSpPr/>
          <p:nvPr/>
        </p:nvSpPr>
        <p:spPr>
          <a:xfrm>
            <a:off x="765258" y="680653"/>
            <a:ext cx="2614613" cy="2000250"/>
          </a:xfrm>
          <a:custGeom>
            <a:avLst/>
            <a:gdLst/>
            <a:ahLst/>
            <a:cxnLst/>
            <a:rect l="l" t="t" r="r" b="b"/>
            <a:pathLst>
              <a:path w="2614613" h="2000250">
                <a:moveTo>
                  <a:pt x="0" y="0"/>
                </a:moveTo>
                <a:lnTo>
                  <a:pt x="2614613" y="0"/>
                </a:lnTo>
                <a:lnTo>
                  <a:pt x="2614613" y="2000251"/>
                </a:lnTo>
                <a:lnTo>
                  <a:pt x="0" y="200025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23" name="Group 23"/>
          <p:cNvGrpSpPr/>
          <p:nvPr/>
        </p:nvGrpSpPr>
        <p:grpSpPr>
          <a:xfrm>
            <a:off x="2329738" y="1722812"/>
            <a:ext cx="2500312" cy="2157413"/>
            <a:chOff x="0" y="0"/>
            <a:chExt cx="3333750" cy="2876550"/>
          </a:xfrm>
        </p:grpSpPr>
        <p:sp>
          <p:nvSpPr>
            <p:cNvPr id="24" name="Freeform 24"/>
            <p:cNvSpPr/>
            <p:nvPr/>
          </p:nvSpPr>
          <p:spPr>
            <a:xfrm>
              <a:off x="0" y="0"/>
              <a:ext cx="3333750" cy="2876550"/>
            </a:xfrm>
            <a:custGeom>
              <a:avLst/>
              <a:gdLst/>
              <a:ahLst/>
              <a:cxnLst/>
              <a:rect l="l" t="t" r="r" b="b"/>
              <a:pathLst>
                <a:path w="3333750" h="28765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id="25" name="Group 25"/>
          <p:cNvGrpSpPr/>
          <p:nvPr/>
        </p:nvGrpSpPr>
        <p:grpSpPr>
          <a:xfrm>
            <a:off x="1322470" y="2880099"/>
            <a:ext cx="1085850" cy="928688"/>
            <a:chOff x="0" y="0"/>
            <a:chExt cx="1447800" cy="1238250"/>
          </a:xfrm>
        </p:grpSpPr>
        <p:sp>
          <p:nvSpPr>
            <p:cNvPr id="26" name="Freeform 26"/>
            <p:cNvSpPr/>
            <p:nvPr/>
          </p:nvSpPr>
          <p:spPr>
            <a:xfrm>
              <a:off x="0" y="0"/>
              <a:ext cx="1447800" cy="1238250"/>
            </a:xfrm>
            <a:custGeom>
              <a:avLst/>
              <a:gdLst/>
              <a:ahLst/>
              <a:cxnLst/>
              <a:rect l="l" t="t" r="r" b="b"/>
              <a:pathLst>
                <a:path w="1447800" h="123825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id="27" name="TextBox 27"/>
          <p:cNvSpPr txBox="1"/>
          <p:nvPr/>
        </p:nvSpPr>
        <p:spPr>
          <a:xfrm>
            <a:off x="5382501" y="2503377"/>
            <a:ext cx="12091792" cy="6448425"/>
          </a:xfrm>
          <a:prstGeom prst="rect">
            <a:avLst/>
          </a:prstGeom>
        </p:spPr>
        <p:txBody>
          <a:bodyPr lIns="0" tIns="0" rIns="0" bIns="0" rtlCol="0" anchor="t">
            <a:spAutoFit/>
          </a:bodyPr>
          <a:lstStyle/>
          <a:p>
            <a:pPr algn="l">
              <a:lnSpc>
                <a:spcPts val="8971"/>
              </a:lnSpc>
            </a:pPr>
            <a:r>
              <a:rPr lang="en-US" sz="7475" spc="-46">
                <a:solidFill>
                  <a:srgbClr val="000000"/>
                </a:solidFill>
                <a:latin typeface="Thicker Bold"/>
              </a:rPr>
              <a:t>Marimuthu Thrisha Devi</a:t>
            </a:r>
          </a:p>
          <a:p>
            <a:pPr algn="l">
              <a:lnSpc>
                <a:spcPts val="7008"/>
              </a:lnSpc>
            </a:pPr>
            <a:endParaRPr lang="en-US" sz="7475" spc="-46">
              <a:solidFill>
                <a:srgbClr val="000000"/>
              </a:solidFill>
              <a:latin typeface="Thicker Bold"/>
            </a:endParaRPr>
          </a:p>
          <a:p>
            <a:pPr algn="l">
              <a:lnSpc>
                <a:spcPts val="5606"/>
              </a:lnSpc>
            </a:pPr>
            <a:r>
              <a:rPr lang="en-US" sz="4672" spc="-46">
                <a:solidFill>
                  <a:srgbClr val="000000"/>
                </a:solidFill>
                <a:latin typeface="Canva Sans Bold"/>
              </a:rPr>
              <a:t>NMID:</a:t>
            </a:r>
            <a:r>
              <a:rPr lang="en-US" sz="4672" spc="-46">
                <a:solidFill>
                  <a:srgbClr val="000000"/>
                </a:solidFill>
                <a:latin typeface="Canva Sans"/>
              </a:rPr>
              <a:t>         BBCF024501D292398974443CE44E87F9</a:t>
            </a:r>
          </a:p>
          <a:p>
            <a:pPr algn="l">
              <a:lnSpc>
                <a:spcPts val="7008"/>
              </a:lnSpc>
            </a:pPr>
            <a:endParaRPr lang="en-US" sz="4672" spc="-46">
              <a:solidFill>
                <a:srgbClr val="000000"/>
              </a:solidFill>
              <a:latin typeface="Canva Sans"/>
            </a:endParaRPr>
          </a:p>
          <a:p>
            <a:pPr algn="l">
              <a:lnSpc>
                <a:spcPts val="7008"/>
              </a:lnSpc>
            </a:pPr>
            <a:r>
              <a:rPr lang="en-US" sz="5840" spc="-46">
                <a:solidFill>
                  <a:srgbClr val="000000"/>
                </a:solidFill>
                <a:latin typeface="Canva Sans"/>
              </a:rPr>
              <a:t>Madras Institute of Technology campus, Anna University</a:t>
            </a:r>
          </a:p>
        </p:txBody>
      </p:sp>
      <p:sp>
        <p:nvSpPr>
          <p:cNvPr id="28" name="TextBox 28"/>
          <p:cNvSpPr txBox="1"/>
          <p:nvPr/>
        </p:nvSpPr>
        <p:spPr>
          <a:xfrm>
            <a:off x="16915827" y="9716990"/>
            <a:ext cx="361950" cy="247650"/>
          </a:xfrm>
          <a:prstGeom prst="rect">
            <a:avLst/>
          </a:prstGeom>
        </p:spPr>
        <p:txBody>
          <a:bodyPr lIns="0" tIns="0" rIns="0" bIns="0" rtlCol="0" anchor="t">
            <a:spAutoFit/>
          </a:bodyPr>
          <a:lstStyle/>
          <a:p>
            <a:pPr algn="l">
              <a:lnSpc>
                <a:spcPts val="1980"/>
              </a:lnSpc>
            </a:pPr>
            <a:r>
              <a:rPr lang="en-US" sz="1650" spc="-75">
                <a:solidFill>
                  <a:srgbClr val="2D936B"/>
                </a:solidFill>
                <a:latin typeface="Canva Sans"/>
              </a:rPr>
              <a:t>1</a:t>
            </a:r>
          </a:p>
        </p:txBody>
      </p:sp>
      <p:sp>
        <p:nvSpPr>
          <p:cNvPr id="29" name="Freeform 29"/>
          <p:cNvSpPr/>
          <p:nvPr/>
        </p:nvSpPr>
        <p:spPr>
          <a:xfrm>
            <a:off x="1865396" y="4080664"/>
            <a:ext cx="2791779" cy="2157411"/>
          </a:xfrm>
          <a:custGeom>
            <a:avLst/>
            <a:gdLst/>
            <a:ahLst/>
            <a:cxnLst/>
            <a:rect l="l" t="t" r="r" b="b"/>
            <a:pathLst>
              <a:path w="2791779" h="2157411">
                <a:moveTo>
                  <a:pt x="0" y="0"/>
                </a:moveTo>
                <a:lnTo>
                  <a:pt x="2791778" y="0"/>
                </a:lnTo>
                <a:lnTo>
                  <a:pt x="2791778" y="2157412"/>
                </a:lnTo>
                <a:lnTo>
                  <a:pt x="0" y="215741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30" name="Group 30"/>
          <p:cNvGrpSpPr/>
          <p:nvPr/>
        </p:nvGrpSpPr>
        <p:grpSpPr>
          <a:xfrm>
            <a:off x="2592016" y="5961165"/>
            <a:ext cx="1085850" cy="928688"/>
            <a:chOff x="0" y="0"/>
            <a:chExt cx="1447800" cy="1238250"/>
          </a:xfrm>
        </p:grpSpPr>
        <p:sp>
          <p:nvSpPr>
            <p:cNvPr id="31" name="Freeform 31"/>
            <p:cNvSpPr/>
            <p:nvPr/>
          </p:nvSpPr>
          <p:spPr>
            <a:xfrm>
              <a:off x="0" y="0"/>
              <a:ext cx="1447800" cy="1238250"/>
            </a:xfrm>
            <a:custGeom>
              <a:avLst/>
              <a:gdLst/>
              <a:ahLst/>
              <a:cxnLst/>
              <a:rect l="l" t="t" r="r" b="b"/>
              <a:pathLst>
                <a:path w="1447800" h="123825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grpSp>
        <p:nvGrpSpPr>
          <p:cNvPr id="32" name="Group 32"/>
          <p:cNvGrpSpPr/>
          <p:nvPr/>
        </p:nvGrpSpPr>
        <p:grpSpPr>
          <a:xfrm rot="-10800000">
            <a:off x="722396" y="5110844"/>
            <a:ext cx="1313486" cy="1127232"/>
            <a:chOff x="0" y="0"/>
            <a:chExt cx="1751314" cy="1502976"/>
          </a:xfrm>
        </p:grpSpPr>
        <p:sp>
          <p:nvSpPr>
            <p:cNvPr id="33" name="Freeform 33"/>
            <p:cNvSpPr/>
            <p:nvPr/>
          </p:nvSpPr>
          <p:spPr>
            <a:xfrm>
              <a:off x="0" y="0"/>
              <a:ext cx="1751330" cy="1503045"/>
            </a:xfrm>
            <a:custGeom>
              <a:avLst/>
              <a:gdLst/>
              <a:ahLst/>
              <a:cxnLst/>
              <a:rect l="l" t="t" r="r" b="b"/>
              <a:pathLst>
                <a:path w="1751330" h="1503045">
                  <a:moveTo>
                    <a:pt x="1373505" y="0"/>
                  </a:moveTo>
                  <a:lnTo>
                    <a:pt x="377698" y="0"/>
                  </a:lnTo>
                  <a:lnTo>
                    <a:pt x="0" y="751459"/>
                  </a:lnTo>
                  <a:lnTo>
                    <a:pt x="377698" y="1503045"/>
                  </a:lnTo>
                  <a:lnTo>
                    <a:pt x="1373505" y="1503045"/>
                  </a:lnTo>
                  <a:lnTo>
                    <a:pt x="1751330" y="751459"/>
                  </a:lnTo>
                  <a:lnTo>
                    <a:pt x="1373505" y="0"/>
                  </a:lnTo>
                  <a:close/>
                </a:path>
              </a:pathLst>
            </a:custGeom>
            <a:solidFill>
              <a:srgbClr val="B7DEE8"/>
            </a:solidFill>
          </p:spPr>
        </p:sp>
      </p:grpSp>
      <p:grpSp>
        <p:nvGrpSpPr>
          <p:cNvPr id="34" name="Group 34"/>
          <p:cNvGrpSpPr/>
          <p:nvPr/>
        </p:nvGrpSpPr>
        <p:grpSpPr>
          <a:xfrm>
            <a:off x="1372581" y="7093241"/>
            <a:ext cx="2493447" cy="1993363"/>
            <a:chOff x="0" y="0"/>
            <a:chExt cx="3324596" cy="2657818"/>
          </a:xfrm>
        </p:grpSpPr>
        <p:sp>
          <p:nvSpPr>
            <p:cNvPr id="35" name="Freeform 35"/>
            <p:cNvSpPr/>
            <p:nvPr/>
          </p:nvSpPr>
          <p:spPr>
            <a:xfrm>
              <a:off x="0" y="0"/>
              <a:ext cx="3324606" cy="2657856"/>
            </a:xfrm>
            <a:custGeom>
              <a:avLst/>
              <a:gdLst/>
              <a:ahLst/>
              <a:cxnLst/>
              <a:rect l="l" t="t" r="r" b="b"/>
              <a:pathLst>
                <a:path w="3324606" h="2657856">
                  <a:moveTo>
                    <a:pt x="2613660" y="0"/>
                  </a:moveTo>
                  <a:lnTo>
                    <a:pt x="710946" y="0"/>
                  </a:lnTo>
                  <a:lnTo>
                    <a:pt x="0" y="1329182"/>
                  </a:lnTo>
                  <a:lnTo>
                    <a:pt x="710946" y="2657856"/>
                  </a:lnTo>
                  <a:lnTo>
                    <a:pt x="2613660" y="2657856"/>
                  </a:lnTo>
                  <a:lnTo>
                    <a:pt x="3324606" y="1329182"/>
                  </a:lnTo>
                  <a:lnTo>
                    <a:pt x="2613660" y="0"/>
                  </a:lnTo>
                  <a:close/>
                </a:path>
              </a:pathLst>
            </a:custGeom>
            <a:solidFill>
              <a:srgbClr val="93CDDD"/>
            </a:solidFill>
          </p:spPr>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043862"/>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4" name="Group 24"/>
          <p:cNvGrpSpPr/>
          <p:nvPr/>
        </p:nvGrpSpPr>
        <p:grpSpPr>
          <a:xfrm>
            <a:off x="10044112" y="2543175"/>
            <a:ext cx="471488" cy="485775"/>
            <a:chOff x="0" y="0"/>
            <a:chExt cx="628650" cy="647700"/>
          </a:xfrm>
        </p:grpSpPr>
        <p:sp>
          <p:nvSpPr>
            <p:cNvPr id="25" name="Freeform 25"/>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26" name="Group 26"/>
          <p:cNvGrpSpPr/>
          <p:nvPr/>
        </p:nvGrpSpPr>
        <p:grpSpPr>
          <a:xfrm>
            <a:off x="14030325" y="8843962"/>
            <a:ext cx="271462" cy="271462"/>
            <a:chOff x="0" y="0"/>
            <a:chExt cx="361950" cy="361950"/>
          </a:xfrm>
        </p:grpSpPr>
        <p:sp>
          <p:nvSpPr>
            <p:cNvPr id="27" name="Freeform 27"/>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8" name="Freeform 28"/>
          <p:cNvSpPr/>
          <p:nvPr/>
        </p:nvSpPr>
        <p:spPr>
          <a:xfrm>
            <a:off x="2500312" y="9701212"/>
            <a:ext cx="114300" cy="266700"/>
          </a:xfrm>
          <a:custGeom>
            <a:avLst/>
            <a:gdLst/>
            <a:ahLst/>
            <a:cxnLst/>
            <a:rect l="l" t="t" r="r" b="b"/>
            <a:pathLst>
              <a:path w="114300" h="266700">
                <a:moveTo>
                  <a:pt x="0" y="0"/>
                </a:moveTo>
                <a:lnTo>
                  <a:pt x="114300" y="0"/>
                </a:lnTo>
                <a:lnTo>
                  <a:pt x="114300" y="266700"/>
                </a:lnTo>
                <a:lnTo>
                  <a:pt x="0" y="266700"/>
                </a:lnTo>
                <a:lnTo>
                  <a:pt x="0" y="0"/>
                </a:lnTo>
                <a:close/>
              </a:path>
            </a:pathLst>
          </a:custGeom>
          <a:blipFill>
            <a:blip r:embed="rId2"/>
            <a:stretch>
              <a:fillRect l="-66666" r="-66666"/>
            </a:stretch>
          </a:blipFill>
        </p:spPr>
      </p:sp>
      <p:sp>
        <p:nvSpPr>
          <p:cNvPr id="29" name="Freeform 29"/>
          <p:cNvSpPr/>
          <p:nvPr/>
        </p:nvSpPr>
        <p:spPr>
          <a:xfrm>
            <a:off x="2458879" y="1707861"/>
            <a:ext cx="12620959" cy="7550439"/>
          </a:xfrm>
          <a:custGeom>
            <a:avLst/>
            <a:gdLst/>
            <a:ahLst/>
            <a:cxnLst/>
            <a:rect l="l" t="t" r="r" b="b"/>
            <a:pathLst>
              <a:path w="12620959" h="7550439">
                <a:moveTo>
                  <a:pt x="0" y="0"/>
                </a:moveTo>
                <a:lnTo>
                  <a:pt x="12620959" y="0"/>
                </a:lnTo>
                <a:lnTo>
                  <a:pt x="12620959" y="7550439"/>
                </a:lnTo>
                <a:lnTo>
                  <a:pt x="0" y="7550439"/>
                </a:lnTo>
                <a:lnTo>
                  <a:pt x="0" y="0"/>
                </a:lnTo>
                <a:close/>
              </a:path>
            </a:pathLst>
          </a:custGeom>
          <a:blipFill>
            <a:blip r:embed="rId3"/>
            <a:stretch>
              <a:fillRect t="-748" b="-748"/>
            </a:stretch>
          </a:blipFill>
        </p:spPr>
      </p:sp>
      <p:sp>
        <p:nvSpPr>
          <p:cNvPr id="30" name="TextBox 30"/>
          <p:cNvSpPr txBox="1"/>
          <p:nvPr/>
        </p:nvSpPr>
        <p:spPr>
          <a:xfrm>
            <a:off x="16915827" y="9716990"/>
            <a:ext cx="361950" cy="247650"/>
          </a:xfrm>
          <a:prstGeom prst="rect">
            <a:avLst/>
          </a:prstGeom>
        </p:spPr>
        <p:txBody>
          <a:bodyPr lIns="0" tIns="0" rIns="0" bIns="0" rtlCol="0" anchor="t">
            <a:spAutoFit/>
          </a:bodyPr>
          <a:lstStyle/>
          <a:p>
            <a:pPr algn="l">
              <a:lnSpc>
                <a:spcPts val="1980"/>
              </a:lnSpc>
            </a:pPr>
            <a:r>
              <a:rPr lang="en-US" sz="1650" spc="-37">
                <a:solidFill>
                  <a:srgbClr val="2D936B"/>
                </a:solidFill>
                <a:latin typeface="Canva Sans"/>
              </a:rPr>
              <a:t>9</a:t>
            </a:r>
          </a:p>
        </p:txBody>
      </p:sp>
      <p:sp>
        <p:nvSpPr>
          <p:cNvPr id="31" name="TextBox 31"/>
          <p:cNvSpPr txBox="1"/>
          <p:nvPr/>
        </p:nvSpPr>
        <p:spPr>
          <a:xfrm>
            <a:off x="1109662" y="450056"/>
            <a:ext cx="6162024" cy="1095375"/>
          </a:xfrm>
          <a:prstGeom prst="rect">
            <a:avLst/>
          </a:prstGeom>
        </p:spPr>
        <p:txBody>
          <a:bodyPr lIns="0" tIns="0" rIns="0" bIns="0" rtlCol="0" anchor="t">
            <a:spAutoFit/>
          </a:bodyPr>
          <a:lstStyle/>
          <a:p>
            <a:pPr algn="l">
              <a:lnSpc>
                <a:spcPts val="8640"/>
              </a:lnSpc>
            </a:pPr>
            <a:r>
              <a:rPr lang="en-US" sz="7200" spc="-15">
                <a:solidFill>
                  <a:srgbClr val="000000"/>
                </a:solidFill>
                <a:latin typeface="Canva Sans Bold"/>
              </a:rPr>
              <a:t>MODELLING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043862"/>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4" name="Group 24"/>
          <p:cNvGrpSpPr/>
          <p:nvPr/>
        </p:nvGrpSpPr>
        <p:grpSpPr>
          <a:xfrm>
            <a:off x="14030325" y="8843962"/>
            <a:ext cx="271462" cy="271462"/>
            <a:chOff x="0" y="0"/>
            <a:chExt cx="361950" cy="361950"/>
          </a:xfrm>
        </p:grpSpPr>
        <p:sp>
          <p:nvSpPr>
            <p:cNvPr id="25" name="Freeform 25"/>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6" name="Freeform 26"/>
          <p:cNvSpPr/>
          <p:nvPr/>
        </p:nvSpPr>
        <p:spPr>
          <a:xfrm>
            <a:off x="2500312" y="9701212"/>
            <a:ext cx="114300" cy="266700"/>
          </a:xfrm>
          <a:custGeom>
            <a:avLst/>
            <a:gdLst/>
            <a:ahLst/>
            <a:cxnLst/>
            <a:rect l="l" t="t" r="r" b="b"/>
            <a:pathLst>
              <a:path w="114300" h="266700">
                <a:moveTo>
                  <a:pt x="0" y="0"/>
                </a:moveTo>
                <a:lnTo>
                  <a:pt x="114300" y="0"/>
                </a:lnTo>
                <a:lnTo>
                  <a:pt x="114300" y="266700"/>
                </a:lnTo>
                <a:lnTo>
                  <a:pt x="0" y="266700"/>
                </a:lnTo>
                <a:lnTo>
                  <a:pt x="0" y="0"/>
                </a:lnTo>
                <a:close/>
              </a:path>
            </a:pathLst>
          </a:custGeom>
          <a:blipFill>
            <a:blip r:embed="rId2"/>
            <a:stretch>
              <a:fillRect l="-66666" r="-66666"/>
            </a:stretch>
          </a:blipFill>
        </p:spPr>
      </p:sp>
      <p:sp>
        <p:nvSpPr>
          <p:cNvPr id="27" name="Freeform 27"/>
          <p:cNvSpPr/>
          <p:nvPr/>
        </p:nvSpPr>
        <p:spPr>
          <a:xfrm>
            <a:off x="2129927" y="2926055"/>
            <a:ext cx="13900648" cy="6914761"/>
          </a:xfrm>
          <a:custGeom>
            <a:avLst/>
            <a:gdLst/>
            <a:ahLst/>
            <a:cxnLst/>
            <a:rect l="l" t="t" r="r" b="b"/>
            <a:pathLst>
              <a:path w="13900648" h="6914761">
                <a:moveTo>
                  <a:pt x="0" y="0"/>
                </a:moveTo>
                <a:lnTo>
                  <a:pt x="13900648" y="0"/>
                </a:lnTo>
                <a:lnTo>
                  <a:pt x="13900648" y="6914761"/>
                </a:lnTo>
                <a:lnTo>
                  <a:pt x="0" y="6914761"/>
                </a:lnTo>
                <a:lnTo>
                  <a:pt x="0" y="0"/>
                </a:lnTo>
                <a:close/>
              </a:path>
            </a:pathLst>
          </a:custGeom>
          <a:blipFill>
            <a:blip r:embed="rId3"/>
            <a:stretch>
              <a:fillRect t="-1834"/>
            </a:stretch>
          </a:blipFill>
        </p:spPr>
      </p:sp>
      <p:sp>
        <p:nvSpPr>
          <p:cNvPr id="28" name="TextBox 28"/>
          <p:cNvSpPr txBox="1"/>
          <p:nvPr/>
        </p:nvSpPr>
        <p:spPr>
          <a:xfrm>
            <a:off x="837247" y="591501"/>
            <a:ext cx="14646593" cy="1095375"/>
          </a:xfrm>
          <a:prstGeom prst="rect">
            <a:avLst/>
          </a:prstGeom>
        </p:spPr>
        <p:txBody>
          <a:bodyPr lIns="0" tIns="0" rIns="0" bIns="0" rtlCol="0" anchor="t">
            <a:spAutoFit/>
          </a:bodyPr>
          <a:lstStyle/>
          <a:p>
            <a:pPr algn="l">
              <a:lnSpc>
                <a:spcPts val="8640"/>
              </a:lnSpc>
            </a:pPr>
            <a:r>
              <a:rPr lang="en-US" sz="7200" spc="-89">
                <a:solidFill>
                  <a:srgbClr val="000000"/>
                </a:solidFill>
                <a:latin typeface="Canva Sans Bold"/>
              </a:rPr>
              <a:t>RESULT</a:t>
            </a:r>
          </a:p>
        </p:txBody>
      </p:sp>
      <p:sp>
        <p:nvSpPr>
          <p:cNvPr id="29" name="TextBox 29"/>
          <p:cNvSpPr txBox="1"/>
          <p:nvPr/>
        </p:nvSpPr>
        <p:spPr>
          <a:xfrm>
            <a:off x="16915827" y="9716990"/>
            <a:ext cx="361950" cy="247650"/>
          </a:xfrm>
          <a:prstGeom prst="rect">
            <a:avLst/>
          </a:prstGeom>
        </p:spPr>
        <p:txBody>
          <a:bodyPr lIns="0" tIns="0" rIns="0" bIns="0" rtlCol="0" anchor="t">
            <a:spAutoFit/>
          </a:bodyPr>
          <a:lstStyle/>
          <a:p>
            <a:pPr algn="l">
              <a:lnSpc>
                <a:spcPts val="1980"/>
              </a:lnSpc>
            </a:pPr>
            <a:r>
              <a:rPr lang="en-US" sz="1650" spc="-37">
                <a:solidFill>
                  <a:srgbClr val="2D936B"/>
                </a:solidFill>
                <a:latin typeface="Canva Sans"/>
              </a:rPr>
              <a:t>11</a:t>
            </a:r>
          </a:p>
        </p:txBody>
      </p:sp>
      <p:sp>
        <p:nvSpPr>
          <p:cNvPr id="30" name="TextBox 30"/>
          <p:cNvSpPr txBox="1"/>
          <p:nvPr/>
        </p:nvSpPr>
        <p:spPr>
          <a:xfrm>
            <a:off x="3237962" y="2017836"/>
            <a:ext cx="14108432" cy="419100"/>
          </a:xfrm>
          <a:prstGeom prst="rect">
            <a:avLst/>
          </a:prstGeom>
        </p:spPr>
        <p:txBody>
          <a:bodyPr lIns="0" tIns="0" rIns="0" bIns="0" rtlCol="0" anchor="t">
            <a:spAutoFit/>
          </a:bodyPr>
          <a:lstStyle/>
          <a:p>
            <a:pPr algn="l">
              <a:lnSpc>
                <a:spcPts val="3240"/>
              </a:lnSpc>
            </a:pPr>
            <a:r>
              <a:rPr lang="en-US" sz="2700" u="sng" spc="25" dirty="0">
                <a:solidFill>
                  <a:srgbClr val="006FC0"/>
                </a:solidFill>
                <a:latin typeface="TT Rounds Condensed"/>
                <a:hlinkClick r:id="rId4" tooltip="https://github.com/Thrisha17/NM_GEN_AI"/>
              </a:rPr>
              <a:t>https://github.com/Thrisha17/NM_GEN_AI</a:t>
            </a:r>
          </a:p>
        </p:txBody>
      </p:sp>
      <p:sp>
        <p:nvSpPr>
          <p:cNvPr id="31" name="TextBox 31"/>
          <p:cNvSpPr txBox="1"/>
          <p:nvPr/>
        </p:nvSpPr>
        <p:spPr>
          <a:xfrm>
            <a:off x="1801208" y="1927348"/>
            <a:ext cx="1626810" cy="590550"/>
          </a:xfrm>
          <a:prstGeom prst="rect">
            <a:avLst/>
          </a:prstGeom>
        </p:spPr>
        <p:txBody>
          <a:bodyPr lIns="0" tIns="0" rIns="0" bIns="0" rtlCol="0" anchor="t">
            <a:spAutoFit/>
          </a:bodyPr>
          <a:lstStyle/>
          <a:p>
            <a:pPr algn="l">
              <a:lnSpc>
                <a:spcPts val="4560"/>
              </a:lnSpc>
            </a:pPr>
            <a:r>
              <a:rPr lang="en-US" sz="3800">
                <a:solidFill>
                  <a:srgbClr val="0D0D0D"/>
                </a:solidFill>
                <a:latin typeface="Arimo"/>
              </a:rPr>
              <a:t> Link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24384000" y="0"/>
                  </a:moveTo>
                  <a:lnTo>
                    <a:pt x="0" y="0"/>
                  </a:lnTo>
                  <a:lnTo>
                    <a:pt x="0" y="13716000"/>
                  </a:lnTo>
                  <a:lnTo>
                    <a:pt x="24384000" y="13716000"/>
                  </a:lnTo>
                  <a:lnTo>
                    <a:pt x="24384000" y="0"/>
                  </a:lnTo>
                  <a:close/>
                </a:path>
              </a:pathLst>
            </a:custGeom>
            <a:solidFill>
              <a:srgbClr val="F1F1F1"/>
            </a:solidFill>
          </p:spPr>
          <p:txBody>
            <a:bodyPr/>
            <a:lstStyle/>
            <a:p>
              <a:endParaRPr lang="en-IN" dirty="0"/>
            </a:p>
          </p:txBody>
        </p:sp>
      </p:grpSp>
      <p:sp>
        <p:nvSpPr>
          <p:cNvPr id="4" name="Freeform 4"/>
          <p:cNvSpPr/>
          <p:nvPr/>
        </p:nvSpPr>
        <p:spPr>
          <a:xfrm>
            <a:off x="11165774" y="0"/>
            <a:ext cx="7129462" cy="10294843"/>
          </a:xfrm>
          <a:custGeom>
            <a:avLst/>
            <a:gdLst/>
            <a:ahLst/>
            <a:cxnLst/>
            <a:rect l="l" t="t" r="r" b="b"/>
            <a:pathLst>
              <a:path w="7129462" h="10294843">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5" name="Group 5"/>
          <p:cNvGrpSpPr/>
          <p:nvPr/>
        </p:nvGrpSpPr>
        <p:grpSpPr>
          <a:xfrm>
            <a:off x="0" y="6015038"/>
            <a:ext cx="671512" cy="4271962"/>
            <a:chOff x="0" y="0"/>
            <a:chExt cx="895350" cy="5695950"/>
          </a:xfrm>
        </p:grpSpPr>
        <p:sp>
          <p:nvSpPr>
            <p:cNvPr id="6" name="Freeform 6"/>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7" name="Group 7"/>
          <p:cNvGrpSpPr/>
          <p:nvPr/>
        </p:nvGrpSpPr>
        <p:grpSpPr>
          <a:xfrm>
            <a:off x="14030325" y="8043862"/>
            <a:ext cx="685800" cy="685800"/>
            <a:chOff x="0" y="0"/>
            <a:chExt cx="914400" cy="914400"/>
          </a:xfrm>
        </p:grpSpPr>
        <p:sp>
          <p:nvSpPr>
            <p:cNvPr id="8" name="Freeform 8"/>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9" name="Group 9"/>
          <p:cNvGrpSpPr/>
          <p:nvPr/>
        </p:nvGrpSpPr>
        <p:grpSpPr>
          <a:xfrm>
            <a:off x="10044112" y="2543175"/>
            <a:ext cx="471488" cy="485775"/>
            <a:chOff x="0" y="0"/>
            <a:chExt cx="628650" cy="647700"/>
          </a:xfrm>
        </p:grpSpPr>
        <p:sp>
          <p:nvSpPr>
            <p:cNvPr id="10" name="Freeform 10"/>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11" name="Group 11"/>
          <p:cNvGrpSpPr/>
          <p:nvPr/>
        </p:nvGrpSpPr>
        <p:grpSpPr>
          <a:xfrm>
            <a:off x="14030325" y="8843962"/>
            <a:ext cx="271462" cy="271462"/>
            <a:chOff x="0" y="0"/>
            <a:chExt cx="361950" cy="361950"/>
          </a:xfrm>
        </p:grpSpPr>
        <p:sp>
          <p:nvSpPr>
            <p:cNvPr id="12" name="Freeform 12"/>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13" name="TextBox 13"/>
          <p:cNvSpPr txBox="1"/>
          <p:nvPr/>
        </p:nvSpPr>
        <p:spPr>
          <a:xfrm>
            <a:off x="837247" y="1038858"/>
            <a:ext cx="14646593" cy="971550"/>
          </a:xfrm>
          <a:prstGeom prst="rect">
            <a:avLst/>
          </a:prstGeom>
        </p:spPr>
        <p:txBody>
          <a:bodyPr lIns="0" tIns="0" rIns="0" bIns="0" rtlCol="0" anchor="t">
            <a:spAutoFit/>
          </a:bodyPr>
          <a:lstStyle/>
          <a:p>
            <a:pPr algn="l">
              <a:lnSpc>
                <a:spcPts val="7650"/>
              </a:lnSpc>
            </a:pPr>
            <a:r>
              <a:rPr lang="en-US" sz="6375">
                <a:solidFill>
                  <a:srgbClr val="000000"/>
                </a:solidFill>
                <a:latin typeface="Canva Sans Bold"/>
              </a:rPr>
              <a:t>PROJECT TITLE</a:t>
            </a:r>
          </a:p>
        </p:txBody>
      </p:sp>
      <p:sp>
        <p:nvSpPr>
          <p:cNvPr id="14" name="Freeform 14"/>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4"/>
            <a:stretch>
              <a:fillRect l="-66666" r="-66666"/>
            </a:stretch>
          </a:blipFill>
        </p:spPr>
      </p:sp>
      <p:sp>
        <p:nvSpPr>
          <p:cNvPr id="15" name="Freeform 15"/>
          <p:cNvSpPr/>
          <p:nvPr/>
        </p:nvSpPr>
        <p:spPr>
          <a:xfrm>
            <a:off x="700088" y="9615488"/>
            <a:ext cx="5557838" cy="442912"/>
          </a:xfrm>
          <a:custGeom>
            <a:avLst/>
            <a:gdLst/>
            <a:ahLst/>
            <a:cxnLst/>
            <a:rect l="l" t="t" r="r" b="b"/>
            <a:pathLst>
              <a:path w="5557838" h="442912">
                <a:moveTo>
                  <a:pt x="0" y="0"/>
                </a:moveTo>
                <a:lnTo>
                  <a:pt x="5557837" y="0"/>
                </a:lnTo>
                <a:lnTo>
                  <a:pt x="5557837" y="442912"/>
                </a:lnTo>
                <a:lnTo>
                  <a:pt x="0" y="442912"/>
                </a:lnTo>
                <a:lnTo>
                  <a:pt x="0" y="0"/>
                </a:lnTo>
                <a:close/>
              </a:path>
            </a:pathLst>
          </a:custGeom>
          <a:blipFill>
            <a:blip r:embed="rId5"/>
            <a:stretch>
              <a:fillRect t="-124" b="-124"/>
            </a:stretch>
          </a:blipFill>
        </p:spPr>
      </p:sp>
      <p:sp>
        <p:nvSpPr>
          <p:cNvPr id="16" name="TextBox 16"/>
          <p:cNvSpPr txBox="1"/>
          <p:nvPr/>
        </p:nvSpPr>
        <p:spPr>
          <a:xfrm>
            <a:off x="1109662" y="9716990"/>
            <a:ext cx="2698433" cy="247650"/>
          </a:xfrm>
          <a:prstGeom prst="rect">
            <a:avLst/>
          </a:prstGeom>
        </p:spPr>
        <p:txBody>
          <a:bodyPr lIns="0" tIns="0" rIns="0" bIns="0" rtlCol="0" anchor="t">
            <a:spAutoFit/>
          </a:bodyPr>
          <a:lstStyle/>
          <a:p>
            <a:pPr algn="l">
              <a:lnSpc>
                <a:spcPts val="1980"/>
              </a:lnSpc>
            </a:pPr>
            <a:r>
              <a:rPr lang="en-US" sz="1650">
                <a:solidFill>
                  <a:srgbClr val="2D83C3"/>
                </a:solidFill>
                <a:latin typeface="Canva Sans"/>
              </a:rPr>
              <a:t>3/21/2024  </a:t>
            </a:r>
            <a:r>
              <a:rPr lang="en-US" sz="1650">
                <a:solidFill>
                  <a:srgbClr val="2D83C3"/>
                </a:solidFill>
                <a:latin typeface="Canva Sans Bold"/>
              </a:rPr>
              <a:t>Annual Review</a:t>
            </a:r>
          </a:p>
        </p:txBody>
      </p:sp>
      <p:sp>
        <p:nvSpPr>
          <p:cNvPr id="17" name="TextBox 17"/>
          <p:cNvSpPr txBox="1"/>
          <p:nvPr/>
        </p:nvSpPr>
        <p:spPr>
          <a:xfrm>
            <a:off x="16915827" y="9716990"/>
            <a:ext cx="361950" cy="247650"/>
          </a:xfrm>
          <a:prstGeom prst="rect">
            <a:avLst/>
          </a:prstGeom>
        </p:spPr>
        <p:txBody>
          <a:bodyPr lIns="0" tIns="0" rIns="0" bIns="0" rtlCol="0" anchor="t">
            <a:spAutoFit/>
          </a:bodyPr>
          <a:lstStyle/>
          <a:p>
            <a:pPr algn="l">
              <a:lnSpc>
                <a:spcPts val="1980"/>
              </a:lnSpc>
            </a:pPr>
            <a:r>
              <a:rPr lang="en-US" sz="1650" spc="-75">
                <a:solidFill>
                  <a:srgbClr val="2D936B"/>
                </a:solidFill>
                <a:latin typeface="Canva Sans"/>
              </a:rPr>
              <a:t>2</a:t>
            </a:r>
          </a:p>
        </p:txBody>
      </p:sp>
      <p:sp>
        <p:nvSpPr>
          <p:cNvPr id="18" name="TextBox 18"/>
          <p:cNvSpPr txBox="1"/>
          <p:nvPr/>
        </p:nvSpPr>
        <p:spPr>
          <a:xfrm>
            <a:off x="928688" y="3313361"/>
            <a:ext cx="13101638" cy="2635250"/>
          </a:xfrm>
          <a:prstGeom prst="rect">
            <a:avLst/>
          </a:prstGeom>
        </p:spPr>
        <p:txBody>
          <a:bodyPr lIns="0" tIns="0" rIns="0" bIns="0" rtlCol="0" anchor="t">
            <a:spAutoFit/>
          </a:bodyPr>
          <a:lstStyle/>
          <a:p>
            <a:pPr algn="l">
              <a:lnSpc>
                <a:spcPts val="8692"/>
              </a:lnSpc>
            </a:pPr>
            <a:r>
              <a:rPr lang="en-US" sz="7243" dirty="0">
                <a:solidFill>
                  <a:srgbClr val="000000"/>
                </a:solidFill>
                <a:latin typeface="Thicker Bold"/>
              </a:rPr>
              <a:t>Attendance Automation using CNN</a:t>
            </a:r>
          </a:p>
        </p:txBody>
      </p:sp>
      <p:sp>
        <p:nvSpPr>
          <p:cNvPr id="19" name="Freeform 19"/>
          <p:cNvSpPr/>
          <p:nvPr/>
        </p:nvSpPr>
        <p:spPr>
          <a:xfrm>
            <a:off x="1304788" y="7343777"/>
            <a:ext cx="2614612" cy="2000250"/>
          </a:xfrm>
          <a:custGeom>
            <a:avLst/>
            <a:gdLst/>
            <a:ahLst/>
            <a:cxnLst/>
            <a:rect l="l" t="t" r="r" b="b"/>
            <a:pathLst>
              <a:path w="2614612" h="2000250">
                <a:moveTo>
                  <a:pt x="0" y="0"/>
                </a:moveTo>
                <a:lnTo>
                  <a:pt x="2614613" y="0"/>
                </a:lnTo>
                <a:lnTo>
                  <a:pt x="2614613" y="2000249"/>
                </a:lnTo>
                <a:lnTo>
                  <a:pt x="0" y="200024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24384000" y="0"/>
                  </a:moveTo>
                  <a:lnTo>
                    <a:pt x="0" y="0"/>
                  </a:lnTo>
                  <a:lnTo>
                    <a:pt x="0" y="13716000"/>
                  </a:lnTo>
                  <a:lnTo>
                    <a:pt x="24384000" y="13716000"/>
                  </a:lnTo>
                  <a:lnTo>
                    <a:pt x="24384000" y="0"/>
                  </a:lnTo>
                  <a:close/>
                </a:path>
              </a:pathLst>
            </a:custGeom>
            <a:solidFill>
              <a:srgbClr val="F1F1F1"/>
            </a:solidFill>
          </p:spPr>
        </p:sp>
      </p:grpSp>
      <p:sp>
        <p:nvSpPr>
          <p:cNvPr id="4" name="Freeform 4"/>
          <p:cNvSpPr/>
          <p:nvPr/>
        </p:nvSpPr>
        <p:spPr>
          <a:xfrm>
            <a:off x="11165774" y="0"/>
            <a:ext cx="7129462" cy="10294843"/>
          </a:xfrm>
          <a:custGeom>
            <a:avLst/>
            <a:gdLst/>
            <a:ahLst/>
            <a:cxnLst/>
            <a:rect l="l" t="t" r="r" b="b"/>
            <a:pathLst>
              <a:path w="7129462" h="10294843">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5" name="Group 5"/>
          <p:cNvGrpSpPr/>
          <p:nvPr/>
        </p:nvGrpSpPr>
        <p:grpSpPr>
          <a:xfrm>
            <a:off x="0" y="6015038"/>
            <a:ext cx="671512" cy="4271962"/>
            <a:chOff x="0" y="0"/>
            <a:chExt cx="895350" cy="5695950"/>
          </a:xfrm>
        </p:grpSpPr>
        <p:sp>
          <p:nvSpPr>
            <p:cNvPr id="6" name="Freeform 6"/>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7" name="TextBox 7"/>
          <p:cNvSpPr txBox="1"/>
          <p:nvPr/>
        </p:nvSpPr>
        <p:spPr>
          <a:xfrm>
            <a:off x="1128712" y="9729056"/>
            <a:ext cx="2660333" cy="246697"/>
          </a:xfrm>
          <a:prstGeom prst="rect">
            <a:avLst/>
          </a:prstGeom>
        </p:spPr>
        <p:txBody>
          <a:bodyPr lIns="0" tIns="0" rIns="0" bIns="0" rtlCol="0" anchor="t">
            <a:spAutoFit/>
          </a:bodyPr>
          <a:lstStyle/>
          <a:p>
            <a:pPr algn="l">
              <a:lnSpc>
                <a:spcPts val="1912"/>
              </a:lnSpc>
            </a:pPr>
            <a:r>
              <a:rPr lang="en-US" sz="1650">
                <a:solidFill>
                  <a:srgbClr val="2D83C3"/>
                </a:solidFill>
                <a:latin typeface="Canva Sans"/>
              </a:rPr>
              <a:t>3/21/2024  </a:t>
            </a:r>
            <a:r>
              <a:rPr lang="en-US" sz="1650">
                <a:solidFill>
                  <a:srgbClr val="2D83C3"/>
                </a:solidFill>
                <a:latin typeface="Canva Sans Bold"/>
              </a:rPr>
              <a:t>Annual Review</a:t>
            </a:r>
          </a:p>
        </p:txBody>
      </p:sp>
      <p:grpSp>
        <p:nvGrpSpPr>
          <p:cNvPr id="8" name="Group 8"/>
          <p:cNvGrpSpPr/>
          <p:nvPr/>
        </p:nvGrpSpPr>
        <p:grpSpPr>
          <a:xfrm>
            <a:off x="11044238" y="671512"/>
            <a:ext cx="542925" cy="542925"/>
            <a:chOff x="0" y="0"/>
            <a:chExt cx="723900" cy="723900"/>
          </a:xfrm>
        </p:grpSpPr>
        <p:sp>
          <p:nvSpPr>
            <p:cNvPr id="9" name="Freeform 9"/>
            <p:cNvSpPr/>
            <p:nvPr/>
          </p:nvSpPr>
          <p:spPr>
            <a:xfrm>
              <a:off x="0" y="0"/>
              <a:ext cx="723900" cy="723900"/>
            </a:xfrm>
            <a:custGeom>
              <a:avLst/>
              <a:gdLst/>
              <a:ahLst/>
              <a:cxnLst/>
              <a:rect l="l" t="t" r="r" b="b"/>
              <a:pathLst>
                <a:path w="723900" h="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id="10" name="Freeform 10"/>
          <p:cNvSpPr/>
          <p:nvPr/>
        </p:nvSpPr>
        <p:spPr>
          <a:xfrm>
            <a:off x="16516350" y="8415338"/>
            <a:ext cx="971550" cy="971550"/>
          </a:xfrm>
          <a:custGeom>
            <a:avLst/>
            <a:gdLst/>
            <a:ahLst/>
            <a:cxnLst/>
            <a:rect l="l" t="t" r="r" b="b"/>
            <a:pathLst>
              <a:path w="971550" h="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6030575" y="9201150"/>
            <a:ext cx="371475" cy="371475"/>
          </a:xfrm>
          <a:custGeom>
            <a:avLst/>
            <a:gdLst/>
            <a:ahLst/>
            <a:cxnLst/>
            <a:rect l="l" t="t" r="r" b="b"/>
            <a:pathLst>
              <a:path w="371475" h="371475">
                <a:moveTo>
                  <a:pt x="0" y="0"/>
                </a:moveTo>
                <a:lnTo>
                  <a:pt x="371475" y="0"/>
                </a:lnTo>
                <a:lnTo>
                  <a:pt x="371475" y="371475"/>
                </a:lnTo>
                <a:lnTo>
                  <a:pt x="0" y="371475"/>
                </a:lnTo>
                <a:lnTo>
                  <a:pt x="0" y="0"/>
                </a:lnTo>
                <a:close/>
              </a:path>
            </a:pathLst>
          </a:custGeom>
          <a:blipFill>
            <a:blip r:embed="rId6"/>
            <a:stretch>
              <a:fillRect/>
            </a:stretch>
          </a:blipFill>
        </p:spPr>
      </p:sp>
      <p:sp>
        <p:nvSpPr>
          <p:cNvPr id="12" name="Freeform 12"/>
          <p:cNvSpPr/>
          <p:nvPr/>
        </p:nvSpPr>
        <p:spPr>
          <a:xfrm>
            <a:off x="700088" y="9615488"/>
            <a:ext cx="5557838" cy="442912"/>
          </a:xfrm>
          <a:custGeom>
            <a:avLst/>
            <a:gdLst/>
            <a:ahLst/>
            <a:cxnLst/>
            <a:rect l="l" t="t" r="r" b="b"/>
            <a:pathLst>
              <a:path w="5557838" h="442912">
                <a:moveTo>
                  <a:pt x="0" y="0"/>
                </a:moveTo>
                <a:lnTo>
                  <a:pt x="5557837" y="0"/>
                </a:lnTo>
                <a:lnTo>
                  <a:pt x="5557837" y="442912"/>
                </a:lnTo>
                <a:lnTo>
                  <a:pt x="0" y="442912"/>
                </a:lnTo>
                <a:lnTo>
                  <a:pt x="0" y="0"/>
                </a:lnTo>
                <a:close/>
              </a:path>
            </a:pathLst>
          </a:custGeom>
          <a:blipFill>
            <a:blip r:embed="rId7"/>
            <a:stretch>
              <a:fillRect t="-124" b="-124"/>
            </a:stretch>
          </a:blipFill>
        </p:spPr>
      </p:sp>
      <p:sp>
        <p:nvSpPr>
          <p:cNvPr id="13" name="Freeform 13"/>
          <p:cNvSpPr/>
          <p:nvPr/>
        </p:nvSpPr>
        <p:spPr>
          <a:xfrm>
            <a:off x="71438" y="5729285"/>
            <a:ext cx="2600325" cy="4514847"/>
          </a:xfrm>
          <a:custGeom>
            <a:avLst/>
            <a:gdLst/>
            <a:ahLst/>
            <a:cxnLst/>
            <a:rect l="l" t="t" r="r" b="b"/>
            <a:pathLst>
              <a:path w="2600325" h="4514847">
                <a:moveTo>
                  <a:pt x="0" y="0"/>
                </a:moveTo>
                <a:lnTo>
                  <a:pt x="2600324" y="0"/>
                </a:lnTo>
                <a:lnTo>
                  <a:pt x="2600324" y="4514847"/>
                </a:lnTo>
                <a:lnTo>
                  <a:pt x="0" y="4514847"/>
                </a:lnTo>
                <a:lnTo>
                  <a:pt x="0" y="0"/>
                </a:lnTo>
                <a:close/>
              </a:path>
            </a:pathLst>
          </a:custGeom>
          <a:blipFill>
            <a:blip r:embed="rId8"/>
            <a:stretch>
              <a:fillRect l="-3" r="-3"/>
            </a:stretch>
          </a:blipFill>
        </p:spPr>
      </p:sp>
      <p:sp>
        <p:nvSpPr>
          <p:cNvPr id="14" name="TextBox 14"/>
          <p:cNvSpPr txBox="1"/>
          <p:nvPr/>
        </p:nvSpPr>
        <p:spPr>
          <a:xfrm>
            <a:off x="837247" y="651445"/>
            <a:ext cx="14646593" cy="1095375"/>
          </a:xfrm>
          <a:prstGeom prst="rect">
            <a:avLst/>
          </a:prstGeom>
        </p:spPr>
        <p:txBody>
          <a:bodyPr lIns="0" tIns="0" rIns="0" bIns="0" rtlCol="0" anchor="t">
            <a:spAutoFit/>
          </a:bodyPr>
          <a:lstStyle/>
          <a:p>
            <a:pPr algn="l">
              <a:lnSpc>
                <a:spcPts val="8640"/>
              </a:lnSpc>
            </a:pPr>
            <a:r>
              <a:rPr lang="en-US" sz="7200" spc="-15">
                <a:solidFill>
                  <a:srgbClr val="000000"/>
                </a:solidFill>
                <a:latin typeface="Canva Sans Bold"/>
              </a:rPr>
              <a:t>AGENDA</a:t>
            </a:r>
          </a:p>
        </p:txBody>
      </p:sp>
      <p:sp>
        <p:nvSpPr>
          <p:cNvPr id="15" name="TextBox 15"/>
          <p:cNvSpPr txBox="1"/>
          <p:nvPr/>
        </p:nvSpPr>
        <p:spPr>
          <a:xfrm>
            <a:off x="16915827" y="9716990"/>
            <a:ext cx="361950" cy="247650"/>
          </a:xfrm>
          <a:prstGeom prst="rect">
            <a:avLst/>
          </a:prstGeom>
        </p:spPr>
        <p:txBody>
          <a:bodyPr lIns="0" tIns="0" rIns="0" bIns="0" rtlCol="0" anchor="t">
            <a:spAutoFit/>
          </a:bodyPr>
          <a:lstStyle/>
          <a:p>
            <a:pPr algn="l">
              <a:lnSpc>
                <a:spcPts val="1980"/>
              </a:lnSpc>
            </a:pPr>
            <a:r>
              <a:rPr lang="en-US" sz="1650" spc="-75">
                <a:solidFill>
                  <a:srgbClr val="2D936B"/>
                </a:solidFill>
                <a:latin typeface="Canva Sans"/>
              </a:rPr>
              <a:t>3</a:t>
            </a:r>
          </a:p>
        </p:txBody>
      </p:sp>
      <p:sp>
        <p:nvSpPr>
          <p:cNvPr id="16" name="TextBox 16"/>
          <p:cNvSpPr txBox="1"/>
          <p:nvPr/>
        </p:nvSpPr>
        <p:spPr>
          <a:xfrm>
            <a:off x="3634740" y="2426970"/>
            <a:ext cx="11475720" cy="2914650"/>
          </a:xfrm>
          <a:prstGeom prst="rect">
            <a:avLst/>
          </a:prstGeom>
        </p:spPr>
        <p:txBody>
          <a:bodyPr lIns="0" tIns="0" rIns="0" bIns="0" rtlCol="0" anchor="t">
            <a:spAutoFit/>
          </a:bodyPr>
          <a:lstStyle/>
          <a:p>
            <a:pPr marL="868680" lvl="1" indent="-434340" algn="l">
              <a:lnSpc>
                <a:spcPts val="5759"/>
              </a:lnSpc>
              <a:buFont typeface="Arial"/>
              <a:buChar char="•"/>
            </a:pPr>
            <a:r>
              <a:rPr lang="en-US" sz="4800">
                <a:solidFill>
                  <a:srgbClr val="0D0D0D"/>
                </a:solidFill>
                <a:latin typeface="Arimo"/>
              </a:rPr>
              <a:t>Develop and integrate a facial recognition system using CNN to accurately identify individuals from a database of facial images.</a:t>
            </a:r>
          </a:p>
        </p:txBody>
      </p:sp>
      <p:sp>
        <p:nvSpPr>
          <p:cNvPr id="17" name="TextBox 17"/>
          <p:cNvSpPr txBox="1"/>
          <p:nvPr/>
        </p:nvSpPr>
        <p:spPr>
          <a:xfrm>
            <a:off x="3789045" y="6011704"/>
            <a:ext cx="11475720" cy="3638550"/>
          </a:xfrm>
          <a:prstGeom prst="rect">
            <a:avLst/>
          </a:prstGeom>
        </p:spPr>
        <p:txBody>
          <a:bodyPr lIns="0" tIns="0" rIns="0" bIns="0" rtlCol="0" anchor="t">
            <a:spAutoFit/>
          </a:bodyPr>
          <a:lstStyle/>
          <a:p>
            <a:pPr marL="868680" lvl="1" indent="-434340" algn="l">
              <a:lnSpc>
                <a:spcPts val="5759"/>
              </a:lnSpc>
              <a:buFont typeface="Arial"/>
              <a:buChar char="•"/>
            </a:pPr>
            <a:r>
              <a:rPr lang="en-US" sz="4800">
                <a:solidFill>
                  <a:srgbClr val="0D0D0D"/>
                </a:solidFill>
                <a:latin typeface="Arimo"/>
              </a:rPr>
              <a:t>Implement a system to log attendance based on facial recognition results and add the attendance to a csv file with timeframe.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5894843" y="1636965"/>
            <a:ext cx="471488" cy="485775"/>
            <a:chOff x="0" y="0"/>
            <a:chExt cx="628650" cy="647700"/>
          </a:xfrm>
        </p:grpSpPr>
        <p:sp>
          <p:nvSpPr>
            <p:cNvPr id="23" name="Freeform 23"/>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sp>
        <p:nvSpPr>
          <p:cNvPr id="24" name="TextBox 24"/>
          <p:cNvSpPr txBox="1"/>
          <p:nvPr/>
        </p:nvSpPr>
        <p:spPr>
          <a:xfrm>
            <a:off x="784099" y="908303"/>
            <a:ext cx="9509441" cy="971550"/>
          </a:xfrm>
          <a:prstGeom prst="rect">
            <a:avLst/>
          </a:prstGeom>
        </p:spPr>
        <p:txBody>
          <a:bodyPr lIns="0" tIns="0" rIns="0" bIns="0" rtlCol="0" anchor="t">
            <a:spAutoFit/>
          </a:bodyPr>
          <a:lstStyle/>
          <a:p>
            <a:pPr algn="l">
              <a:lnSpc>
                <a:spcPts val="7650"/>
              </a:lnSpc>
            </a:pPr>
            <a:r>
              <a:rPr lang="en-US" sz="6375" spc="-112">
                <a:solidFill>
                  <a:srgbClr val="000000"/>
                </a:solidFill>
                <a:latin typeface="Canva Sans Bold"/>
              </a:rPr>
              <a:t>PROBLEM	STATEMENT</a:t>
            </a:r>
          </a:p>
        </p:txBody>
      </p:sp>
      <p:sp>
        <p:nvSpPr>
          <p:cNvPr id="25" name="Freeform 25"/>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2"/>
            <a:stretch>
              <a:fillRect l="-66666" r="-66666"/>
            </a:stretch>
          </a:blipFill>
        </p:spPr>
      </p:sp>
      <p:sp>
        <p:nvSpPr>
          <p:cNvPr id="26" name="TextBox 26"/>
          <p:cNvSpPr txBox="1"/>
          <p:nvPr/>
        </p:nvSpPr>
        <p:spPr>
          <a:xfrm>
            <a:off x="1109662" y="9716990"/>
            <a:ext cx="2698433" cy="247650"/>
          </a:xfrm>
          <a:prstGeom prst="rect">
            <a:avLst/>
          </a:prstGeom>
        </p:spPr>
        <p:txBody>
          <a:bodyPr lIns="0" tIns="0" rIns="0" bIns="0" rtlCol="0" anchor="t">
            <a:spAutoFit/>
          </a:bodyPr>
          <a:lstStyle/>
          <a:p>
            <a:pPr algn="l">
              <a:lnSpc>
                <a:spcPts val="1980"/>
              </a:lnSpc>
            </a:pPr>
            <a:r>
              <a:rPr lang="en-US" sz="1650">
                <a:solidFill>
                  <a:srgbClr val="2D83C3"/>
                </a:solidFill>
                <a:latin typeface="Canva Sans"/>
              </a:rPr>
              <a:t>3/21/2024  </a:t>
            </a:r>
            <a:r>
              <a:rPr lang="en-US" sz="1650">
                <a:solidFill>
                  <a:srgbClr val="2D83C3"/>
                </a:solidFill>
                <a:latin typeface="Canva Sans Bold"/>
              </a:rPr>
              <a:t>Annual Review</a:t>
            </a:r>
          </a:p>
        </p:txBody>
      </p:sp>
      <p:sp>
        <p:nvSpPr>
          <p:cNvPr id="27" name="TextBox 27"/>
          <p:cNvSpPr txBox="1"/>
          <p:nvPr/>
        </p:nvSpPr>
        <p:spPr>
          <a:xfrm>
            <a:off x="16915827" y="9716990"/>
            <a:ext cx="361950" cy="247650"/>
          </a:xfrm>
          <a:prstGeom prst="rect">
            <a:avLst/>
          </a:prstGeom>
        </p:spPr>
        <p:txBody>
          <a:bodyPr lIns="0" tIns="0" rIns="0" bIns="0" rtlCol="0" anchor="t">
            <a:spAutoFit/>
          </a:bodyPr>
          <a:lstStyle/>
          <a:p>
            <a:pPr algn="l">
              <a:lnSpc>
                <a:spcPts val="1980"/>
              </a:lnSpc>
            </a:pPr>
            <a:r>
              <a:rPr lang="en-US" sz="1650" spc="-75">
                <a:solidFill>
                  <a:srgbClr val="2D936B"/>
                </a:solidFill>
                <a:latin typeface="Canva Sans"/>
              </a:rPr>
              <a:t>4</a:t>
            </a:r>
          </a:p>
        </p:txBody>
      </p:sp>
      <p:sp>
        <p:nvSpPr>
          <p:cNvPr id="28" name="TextBox 28"/>
          <p:cNvSpPr txBox="1"/>
          <p:nvPr/>
        </p:nvSpPr>
        <p:spPr>
          <a:xfrm>
            <a:off x="662940" y="2409703"/>
            <a:ext cx="13110210" cy="1847850"/>
          </a:xfrm>
          <a:prstGeom prst="rect">
            <a:avLst/>
          </a:prstGeom>
        </p:spPr>
        <p:txBody>
          <a:bodyPr lIns="0" tIns="0" rIns="0" bIns="0" rtlCol="0" anchor="t">
            <a:spAutoFit/>
          </a:bodyPr>
          <a:lstStyle/>
          <a:p>
            <a:pPr marL="723901" lvl="1" indent="-361950" algn="l">
              <a:lnSpc>
                <a:spcPts val="4800"/>
              </a:lnSpc>
              <a:buFont typeface="Arial"/>
              <a:buChar char="•"/>
            </a:pPr>
            <a:r>
              <a:rPr lang="en-US" sz="4000">
                <a:solidFill>
                  <a:srgbClr val="0D0D0D"/>
                </a:solidFill>
                <a:latin typeface="Arimo"/>
              </a:rPr>
              <a:t>In many educational and organizational settings, manual attendance tracking processes are labor-intensive, time-consuming, and prone to errors. </a:t>
            </a:r>
          </a:p>
        </p:txBody>
      </p:sp>
      <p:sp>
        <p:nvSpPr>
          <p:cNvPr id="29" name="TextBox 29"/>
          <p:cNvSpPr txBox="1"/>
          <p:nvPr/>
        </p:nvSpPr>
        <p:spPr>
          <a:xfrm>
            <a:off x="662940" y="4552950"/>
            <a:ext cx="13110210" cy="1847850"/>
          </a:xfrm>
          <a:prstGeom prst="rect">
            <a:avLst/>
          </a:prstGeom>
        </p:spPr>
        <p:txBody>
          <a:bodyPr lIns="0" tIns="0" rIns="0" bIns="0" rtlCol="0" anchor="t">
            <a:spAutoFit/>
          </a:bodyPr>
          <a:lstStyle/>
          <a:p>
            <a:pPr marL="723901" lvl="1" indent="-361950" algn="l">
              <a:lnSpc>
                <a:spcPts val="4800"/>
              </a:lnSpc>
              <a:buFont typeface="Arial"/>
              <a:buChar char="•"/>
            </a:pPr>
            <a:r>
              <a:rPr lang="en-US" sz="4000">
                <a:solidFill>
                  <a:srgbClr val="0D0D0D"/>
                </a:solidFill>
                <a:latin typeface="Arimo"/>
              </a:rPr>
              <a:t>To address these challenges, we propose the development of an Automated Attendance System using Convolutional Neural Networks (CNNs).</a:t>
            </a:r>
          </a:p>
        </p:txBody>
      </p:sp>
      <p:sp>
        <p:nvSpPr>
          <p:cNvPr id="30" name="TextBox 30"/>
          <p:cNvSpPr txBox="1"/>
          <p:nvPr/>
        </p:nvSpPr>
        <p:spPr>
          <a:xfrm>
            <a:off x="784099" y="6507956"/>
            <a:ext cx="13110210" cy="3067050"/>
          </a:xfrm>
          <a:prstGeom prst="rect">
            <a:avLst/>
          </a:prstGeom>
        </p:spPr>
        <p:txBody>
          <a:bodyPr lIns="0" tIns="0" rIns="0" bIns="0" rtlCol="0" anchor="t">
            <a:spAutoFit/>
          </a:bodyPr>
          <a:lstStyle/>
          <a:p>
            <a:pPr marL="723901" lvl="1" indent="-361950" algn="l">
              <a:lnSpc>
                <a:spcPts val="4800"/>
              </a:lnSpc>
              <a:buFont typeface="Arial"/>
              <a:buChar char="•"/>
            </a:pPr>
            <a:r>
              <a:rPr lang="en-US" sz="4000">
                <a:solidFill>
                  <a:srgbClr val="0D0D0D"/>
                </a:solidFill>
                <a:latin typeface="Arimo"/>
              </a:rPr>
              <a:t>Tackling the shortcomings of traditional attendance systems through the creation of an Automated Attendance System powered by (CNN), aimed at enhancing accuracy, efficiency, and security in monitoring attendance.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22" name="TextBox 22"/>
          <p:cNvSpPr txBox="1"/>
          <p:nvPr/>
        </p:nvSpPr>
        <p:spPr>
          <a:xfrm>
            <a:off x="1014412" y="620668"/>
            <a:ext cx="7897178" cy="1943100"/>
          </a:xfrm>
          <a:prstGeom prst="rect">
            <a:avLst/>
          </a:prstGeom>
        </p:spPr>
        <p:txBody>
          <a:bodyPr lIns="0" tIns="0" rIns="0" bIns="0" rtlCol="0" anchor="t">
            <a:spAutoFit/>
          </a:bodyPr>
          <a:lstStyle/>
          <a:p>
            <a:pPr algn="l">
              <a:lnSpc>
                <a:spcPts val="7650"/>
              </a:lnSpc>
            </a:pPr>
            <a:r>
              <a:rPr lang="en-US" sz="6375" spc="-15">
                <a:solidFill>
                  <a:srgbClr val="000000"/>
                </a:solidFill>
                <a:latin typeface="Canva Sans Bold"/>
              </a:rPr>
              <a:t>PROJECT	OVERVIEW</a:t>
            </a:r>
          </a:p>
        </p:txBody>
      </p:sp>
      <p:sp>
        <p:nvSpPr>
          <p:cNvPr id="23" name="Freeform 23"/>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2"/>
            <a:stretch>
              <a:fillRect l="-66666" r="-66666"/>
            </a:stretch>
          </a:blipFill>
        </p:spPr>
      </p:sp>
      <p:sp>
        <p:nvSpPr>
          <p:cNvPr id="24" name="TextBox 24"/>
          <p:cNvSpPr txBox="1"/>
          <p:nvPr/>
        </p:nvSpPr>
        <p:spPr>
          <a:xfrm>
            <a:off x="1109662" y="9716990"/>
            <a:ext cx="2698433" cy="247650"/>
          </a:xfrm>
          <a:prstGeom prst="rect">
            <a:avLst/>
          </a:prstGeom>
        </p:spPr>
        <p:txBody>
          <a:bodyPr lIns="0" tIns="0" rIns="0" bIns="0" rtlCol="0" anchor="t">
            <a:spAutoFit/>
          </a:bodyPr>
          <a:lstStyle/>
          <a:p>
            <a:pPr algn="l">
              <a:lnSpc>
                <a:spcPts val="1980"/>
              </a:lnSpc>
            </a:pPr>
            <a:r>
              <a:rPr lang="en-US" sz="1650">
                <a:solidFill>
                  <a:srgbClr val="2D83C3"/>
                </a:solidFill>
                <a:latin typeface="Canva Sans"/>
              </a:rPr>
              <a:t>3/21/2024  </a:t>
            </a:r>
            <a:r>
              <a:rPr lang="en-US" sz="1650">
                <a:solidFill>
                  <a:srgbClr val="2D83C3"/>
                </a:solidFill>
                <a:latin typeface="Canva Sans Bold"/>
              </a:rPr>
              <a:t>Annual Review</a:t>
            </a:r>
          </a:p>
        </p:txBody>
      </p:sp>
      <p:sp>
        <p:nvSpPr>
          <p:cNvPr id="25" name="TextBox 25"/>
          <p:cNvSpPr txBox="1"/>
          <p:nvPr/>
        </p:nvSpPr>
        <p:spPr>
          <a:xfrm>
            <a:off x="16915827" y="9716990"/>
            <a:ext cx="361950" cy="247650"/>
          </a:xfrm>
          <a:prstGeom prst="rect">
            <a:avLst/>
          </a:prstGeom>
        </p:spPr>
        <p:txBody>
          <a:bodyPr lIns="0" tIns="0" rIns="0" bIns="0" rtlCol="0" anchor="t">
            <a:spAutoFit/>
          </a:bodyPr>
          <a:lstStyle/>
          <a:p>
            <a:pPr algn="l">
              <a:lnSpc>
                <a:spcPts val="1980"/>
              </a:lnSpc>
            </a:pPr>
            <a:r>
              <a:rPr lang="en-US" sz="1650" spc="-75">
                <a:solidFill>
                  <a:srgbClr val="2D936B"/>
                </a:solidFill>
                <a:latin typeface="Canva Sans"/>
              </a:rPr>
              <a:t>5</a:t>
            </a:r>
          </a:p>
        </p:txBody>
      </p:sp>
      <p:grpSp>
        <p:nvGrpSpPr>
          <p:cNvPr id="26" name="Group 26"/>
          <p:cNvGrpSpPr/>
          <p:nvPr/>
        </p:nvGrpSpPr>
        <p:grpSpPr>
          <a:xfrm>
            <a:off x="335756" y="2778748"/>
            <a:ext cx="17496471" cy="6687978"/>
            <a:chOff x="0" y="0"/>
            <a:chExt cx="23328628" cy="8917304"/>
          </a:xfrm>
        </p:grpSpPr>
        <p:sp>
          <p:nvSpPr>
            <p:cNvPr id="27" name="Freeform 27"/>
            <p:cNvSpPr/>
            <p:nvPr/>
          </p:nvSpPr>
          <p:spPr>
            <a:xfrm>
              <a:off x="0" y="294044"/>
              <a:ext cx="5164827" cy="8336062"/>
            </a:xfrm>
            <a:custGeom>
              <a:avLst/>
              <a:gdLst/>
              <a:ahLst/>
              <a:cxnLst/>
              <a:rect l="l" t="t" r="r" b="b"/>
              <a:pathLst>
                <a:path w="5164827" h="8336062">
                  <a:moveTo>
                    <a:pt x="0" y="0"/>
                  </a:moveTo>
                  <a:lnTo>
                    <a:pt x="5164827" y="0"/>
                  </a:lnTo>
                  <a:lnTo>
                    <a:pt x="5164827" y="8336061"/>
                  </a:lnTo>
                  <a:lnTo>
                    <a:pt x="0" y="833606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8" name="TextBox 28"/>
            <p:cNvSpPr txBox="1"/>
            <p:nvPr/>
          </p:nvSpPr>
          <p:spPr>
            <a:xfrm>
              <a:off x="792111" y="1346006"/>
              <a:ext cx="3379126" cy="2071470"/>
            </a:xfrm>
            <a:prstGeom prst="rect">
              <a:avLst/>
            </a:prstGeom>
          </p:spPr>
          <p:txBody>
            <a:bodyPr lIns="0" tIns="0" rIns="0" bIns="0" rtlCol="0" anchor="t">
              <a:spAutoFit/>
            </a:bodyPr>
            <a:lstStyle/>
            <a:p>
              <a:pPr algn="ctr">
                <a:lnSpc>
                  <a:spcPts val="4262"/>
                </a:lnSpc>
              </a:pPr>
              <a:r>
                <a:rPr lang="en-US" sz="3044">
                  <a:solidFill>
                    <a:srgbClr val="000000"/>
                  </a:solidFill>
                  <a:latin typeface="Cardo Bold"/>
                </a:rPr>
                <a:t>FINDING ALL THE FACES</a:t>
              </a:r>
            </a:p>
          </p:txBody>
        </p:sp>
        <p:sp>
          <p:nvSpPr>
            <p:cNvPr id="29" name="Freeform 29"/>
            <p:cNvSpPr/>
            <p:nvPr/>
          </p:nvSpPr>
          <p:spPr>
            <a:xfrm>
              <a:off x="1097931" y="0"/>
              <a:ext cx="2592312" cy="964552"/>
            </a:xfrm>
            <a:custGeom>
              <a:avLst/>
              <a:gdLst/>
              <a:ahLst/>
              <a:cxnLst/>
              <a:rect l="l" t="t" r="r" b="b"/>
              <a:pathLst>
                <a:path w="2592312" h="964552">
                  <a:moveTo>
                    <a:pt x="0" y="0"/>
                  </a:moveTo>
                  <a:lnTo>
                    <a:pt x="2592313" y="0"/>
                  </a:lnTo>
                  <a:lnTo>
                    <a:pt x="2592313" y="964552"/>
                  </a:lnTo>
                  <a:lnTo>
                    <a:pt x="0" y="96455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30" name="TextBox 30"/>
            <p:cNvSpPr txBox="1"/>
            <p:nvPr/>
          </p:nvSpPr>
          <p:spPr>
            <a:xfrm>
              <a:off x="1097931" y="265005"/>
              <a:ext cx="2683776" cy="511316"/>
            </a:xfrm>
            <a:prstGeom prst="rect">
              <a:avLst/>
            </a:prstGeom>
          </p:spPr>
          <p:txBody>
            <a:bodyPr lIns="0" tIns="0" rIns="0" bIns="0" rtlCol="0" anchor="t">
              <a:spAutoFit/>
            </a:bodyPr>
            <a:lstStyle/>
            <a:p>
              <a:pPr algn="ctr">
                <a:lnSpc>
                  <a:spcPts val="3164"/>
                </a:lnSpc>
              </a:pPr>
              <a:r>
                <a:rPr lang="en-US" sz="2930">
                  <a:solidFill>
                    <a:srgbClr val="000000"/>
                  </a:solidFill>
                  <a:latin typeface="Cardo Bold"/>
                </a:rPr>
                <a:t>STEP 1</a:t>
              </a:r>
            </a:p>
          </p:txBody>
        </p:sp>
        <p:sp>
          <p:nvSpPr>
            <p:cNvPr id="31" name="TextBox 31"/>
            <p:cNvSpPr txBox="1"/>
            <p:nvPr/>
          </p:nvSpPr>
          <p:spPr>
            <a:xfrm>
              <a:off x="466457" y="3747376"/>
              <a:ext cx="4231911" cy="3780040"/>
            </a:xfrm>
            <a:prstGeom prst="rect">
              <a:avLst/>
            </a:prstGeom>
          </p:spPr>
          <p:txBody>
            <a:bodyPr lIns="0" tIns="0" rIns="0" bIns="0" rtlCol="0" anchor="t">
              <a:spAutoFit/>
            </a:bodyPr>
            <a:lstStyle/>
            <a:p>
              <a:pPr algn="just">
                <a:lnSpc>
                  <a:spcPts val="3254"/>
                </a:lnSpc>
              </a:pPr>
              <a:r>
                <a:rPr lang="en-US" sz="2127">
                  <a:solidFill>
                    <a:srgbClr val="000000"/>
                  </a:solidFill>
                  <a:latin typeface="Lora"/>
                </a:rPr>
                <a:t>To find faces in an image, we’ll start by making our image black and white. Then we’ll look at every single pixel in our image one at a time.</a:t>
              </a:r>
            </a:p>
          </p:txBody>
        </p:sp>
        <p:sp>
          <p:nvSpPr>
            <p:cNvPr id="32" name="Freeform 32"/>
            <p:cNvSpPr/>
            <p:nvPr/>
          </p:nvSpPr>
          <p:spPr>
            <a:xfrm>
              <a:off x="5843420" y="294044"/>
              <a:ext cx="5164827" cy="8336062"/>
            </a:xfrm>
            <a:custGeom>
              <a:avLst/>
              <a:gdLst/>
              <a:ahLst/>
              <a:cxnLst/>
              <a:rect l="l" t="t" r="r" b="b"/>
              <a:pathLst>
                <a:path w="5164827" h="8336062">
                  <a:moveTo>
                    <a:pt x="0" y="0"/>
                  </a:moveTo>
                  <a:lnTo>
                    <a:pt x="5164828" y="0"/>
                  </a:lnTo>
                  <a:lnTo>
                    <a:pt x="5164828" y="8336061"/>
                  </a:lnTo>
                  <a:lnTo>
                    <a:pt x="0" y="833606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3" name="TextBox 33"/>
            <p:cNvSpPr txBox="1"/>
            <p:nvPr/>
          </p:nvSpPr>
          <p:spPr>
            <a:xfrm>
              <a:off x="6418955" y="1364664"/>
              <a:ext cx="4013757" cy="2200413"/>
            </a:xfrm>
            <a:prstGeom prst="rect">
              <a:avLst/>
            </a:prstGeom>
          </p:spPr>
          <p:txBody>
            <a:bodyPr lIns="0" tIns="0" rIns="0" bIns="0" rtlCol="0" anchor="t">
              <a:spAutoFit/>
            </a:bodyPr>
            <a:lstStyle/>
            <a:p>
              <a:pPr algn="ctr">
                <a:lnSpc>
                  <a:spcPts val="4263"/>
                </a:lnSpc>
              </a:pPr>
              <a:r>
                <a:rPr lang="en-US" sz="3045">
                  <a:solidFill>
                    <a:srgbClr val="000000"/>
                  </a:solidFill>
                  <a:latin typeface="Cardo Bold"/>
                </a:rPr>
                <a:t>POSING AND PROJECTING FACES</a:t>
              </a:r>
            </a:p>
          </p:txBody>
        </p:sp>
        <p:sp>
          <p:nvSpPr>
            <p:cNvPr id="34" name="Freeform 34"/>
            <p:cNvSpPr/>
            <p:nvPr/>
          </p:nvSpPr>
          <p:spPr>
            <a:xfrm>
              <a:off x="7211087" y="0"/>
              <a:ext cx="2592312" cy="964552"/>
            </a:xfrm>
            <a:custGeom>
              <a:avLst/>
              <a:gdLst/>
              <a:ahLst/>
              <a:cxnLst/>
              <a:rect l="l" t="t" r="r" b="b"/>
              <a:pathLst>
                <a:path w="2592312" h="964552">
                  <a:moveTo>
                    <a:pt x="0" y="0"/>
                  </a:moveTo>
                  <a:lnTo>
                    <a:pt x="2592312" y="0"/>
                  </a:lnTo>
                  <a:lnTo>
                    <a:pt x="2592312" y="964552"/>
                  </a:lnTo>
                  <a:lnTo>
                    <a:pt x="0" y="96455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35" name="TextBox 35"/>
            <p:cNvSpPr txBox="1"/>
            <p:nvPr/>
          </p:nvSpPr>
          <p:spPr>
            <a:xfrm>
              <a:off x="7211087" y="265005"/>
              <a:ext cx="2683776" cy="511316"/>
            </a:xfrm>
            <a:prstGeom prst="rect">
              <a:avLst/>
            </a:prstGeom>
          </p:spPr>
          <p:txBody>
            <a:bodyPr lIns="0" tIns="0" rIns="0" bIns="0" rtlCol="0" anchor="t">
              <a:spAutoFit/>
            </a:bodyPr>
            <a:lstStyle/>
            <a:p>
              <a:pPr algn="ctr">
                <a:lnSpc>
                  <a:spcPts val="3164"/>
                </a:lnSpc>
              </a:pPr>
              <a:r>
                <a:rPr lang="en-US" sz="2930">
                  <a:solidFill>
                    <a:srgbClr val="000000"/>
                  </a:solidFill>
                  <a:latin typeface="Cardo Bold"/>
                </a:rPr>
                <a:t>STEP 2</a:t>
              </a:r>
            </a:p>
          </p:txBody>
        </p:sp>
        <p:sp>
          <p:nvSpPr>
            <p:cNvPr id="36" name="TextBox 36"/>
            <p:cNvSpPr txBox="1"/>
            <p:nvPr/>
          </p:nvSpPr>
          <p:spPr>
            <a:xfrm>
              <a:off x="6513895" y="3747376"/>
              <a:ext cx="3986697" cy="4326140"/>
            </a:xfrm>
            <a:prstGeom prst="rect">
              <a:avLst/>
            </a:prstGeom>
          </p:spPr>
          <p:txBody>
            <a:bodyPr lIns="0" tIns="0" rIns="0" bIns="0" rtlCol="0" anchor="t">
              <a:spAutoFit/>
            </a:bodyPr>
            <a:lstStyle/>
            <a:p>
              <a:pPr algn="just">
                <a:lnSpc>
                  <a:spcPts val="3254"/>
                </a:lnSpc>
              </a:pPr>
              <a:r>
                <a:rPr lang="en-US" sz="2127">
                  <a:solidFill>
                    <a:srgbClr val="000000"/>
                  </a:solidFill>
                  <a:latin typeface="Lora"/>
                </a:rPr>
                <a:t>We are going to use an algorithm called face landmark estimation. The basic idea is we will come up with 68 specific points (called landmarks) that exist on every face. </a:t>
              </a:r>
            </a:p>
          </p:txBody>
        </p:sp>
        <p:sp>
          <p:nvSpPr>
            <p:cNvPr id="37" name="Freeform 37"/>
            <p:cNvSpPr/>
            <p:nvPr/>
          </p:nvSpPr>
          <p:spPr>
            <a:xfrm>
              <a:off x="12046425" y="294044"/>
              <a:ext cx="5164827" cy="8336062"/>
            </a:xfrm>
            <a:custGeom>
              <a:avLst/>
              <a:gdLst/>
              <a:ahLst/>
              <a:cxnLst/>
              <a:rect l="l" t="t" r="r" b="b"/>
              <a:pathLst>
                <a:path w="5164827" h="8336062">
                  <a:moveTo>
                    <a:pt x="0" y="0"/>
                  </a:moveTo>
                  <a:lnTo>
                    <a:pt x="5164827" y="0"/>
                  </a:lnTo>
                  <a:lnTo>
                    <a:pt x="5164827" y="8336061"/>
                  </a:lnTo>
                  <a:lnTo>
                    <a:pt x="0" y="833606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8" name="TextBox 38"/>
            <p:cNvSpPr txBox="1"/>
            <p:nvPr/>
          </p:nvSpPr>
          <p:spPr>
            <a:xfrm>
              <a:off x="12671180" y="1674726"/>
              <a:ext cx="4092876" cy="1478520"/>
            </a:xfrm>
            <a:prstGeom prst="rect">
              <a:avLst/>
            </a:prstGeom>
          </p:spPr>
          <p:txBody>
            <a:bodyPr lIns="0" tIns="0" rIns="0" bIns="0" rtlCol="0" anchor="t">
              <a:spAutoFit/>
            </a:bodyPr>
            <a:lstStyle/>
            <a:p>
              <a:pPr algn="ctr">
                <a:lnSpc>
                  <a:spcPts val="4263"/>
                </a:lnSpc>
              </a:pPr>
              <a:r>
                <a:rPr lang="en-US" sz="3045">
                  <a:solidFill>
                    <a:srgbClr val="000000"/>
                  </a:solidFill>
                  <a:latin typeface="Cardo Bold"/>
                </a:rPr>
                <a:t>ENCODING FACES</a:t>
              </a:r>
            </a:p>
          </p:txBody>
        </p:sp>
        <p:sp>
          <p:nvSpPr>
            <p:cNvPr id="39" name="Freeform 39"/>
            <p:cNvSpPr/>
            <p:nvPr/>
          </p:nvSpPr>
          <p:spPr>
            <a:xfrm>
              <a:off x="13241219" y="105813"/>
              <a:ext cx="2592312" cy="964552"/>
            </a:xfrm>
            <a:custGeom>
              <a:avLst/>
              <a:gdLst/>
              <a:ahLst/>
              <a:cxnLst/>
              <a:rect l="l" t="t" r="r" b="b"/>
              <a:pathLst>
                <a:path w="2592312" h="964552">
                  <a:moveTo>
                    <a:pt x="0" y="0"/>
                  </a:moveTo>
                  <a:lnTo>
                    <a:pt x="2592312" y="0"/>
                  </a:lnTo>
                  <a:lnTo>
                    <a:pt x="2592312" y="964551"/>
                  </a:lnTo>
                  <a:lnTo>
                    <a:pt x="0" y="96455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40" name="TextBox 40"/>
            <p:cNvSpPr txBox="1"/>
            <p:nvPr/>
          </p:nvSpPr>
          <p:spPr>
            <a:xfrm>
              <a:off x="13241219" y="370816"/>
              <a:ext cx="2683776" cy="511316"/>
            </a:xfrm>
            <a:prstGeom prst="rect">
              <a:avLst/>
            </a:prstGeom>
          </p:spPr>
          <p:txBody>
            <a:bodyPr lIns="0" tIns="0" rIns="0" bIns="0" rtlCol="0" anchor="t">
              <a:spAutoFit/>
            </a:bodyPr>
            <a:lstStyle/>
            <a:p>
              <a:pPr algn="ctr">
                <a:lnSpc>
                  <a:spcPts val="3164"/>
                </a:lnSpc>
              </a:pPr>
              <a:r>
                <a:rPr lang="en-US" sz="2930">
                  <a:solidFill>
                    <a:srgbClr val="000000"/>
                  </a:solidFill>
                  <a:latin typeface="Cardo Bold"/>
                </a:rPr>
                <a:t>STEP 3</a:t>
              </a:r>
            </a:p>
          </p:txBody>
        </p:sp>
        <p:sp>
          <p:nvSpPr>
            <p:cNvPr id="41" name="TextBox 41"/>
            <p:cNvSpPr txBox="1"/>
            <p:nvPr/>
          </p:nvSpPr>
          <p:spPr>
            <a:xfrm>
              <a:off x="12555802" y="3747376"/>
              <a:ext cx="4323631" cy="5169928"/>
            </a:xfrm>
            <a:prstGeom prst="rect">
              <a:avLst/>
            </a:prstGeom>
          </p:spPr>
          <p:txBody>
            <a:bodyPr lIns="0" tIns="0" rIns="0" bIns="0" rtlCol="0" anchor="t">
              <a:spAutoFit/>
            </a:bodyPr>
            <a:lstStyle/>
            <a:p>
              <a:pPr algn="just">
                <a:lnSpc>
                  <a:spcPts val="3101"/>
                </a:lnSpc>
              </a:pPr>
              <a:r>
                <a:rPr lang="en-US" sz="2027">
                  <a:solidFill>
                    <a:srgbClr val="000000"/>
                  </a:solidFill>
                  <a:latin typeface="Lora"/>
                </a:rPr>
                <a:t>This process of training a convolutional neural network to output face embedding requires a lot of data and computer power. So we run our face images through their pre-trained network to get the 128 measurements for each face.</a:t>
              </a:r>
            </a:p>
          </p:txBody>
        </p:sp>
        <p:sp>
          <p:nvSpPr>
            <p:cNvPr id="42" name="Freeform 42"/>
            <p:cNvSpPr/>
            <p:nvPr/>
          </p:nvSpPr>
          <p:spPr>
            <a:xfrm>
              <a:off x="18163800" y="294044"/>
              <a:ext cx="5164827" cy="8336062"/>
            </a:xfrm>
            <a:custGeom>
              <a:avLst/>
              <a:gdLst/>
              <a:ahLst/>
              <a:cxnLst/>
              <a:rect l="l" t="t" r="r" b="b"/>
              <a:pathLst>
                <a:path w="5164827" h="8336062">
                  <a:moveTo>
                    <a:pt x="0" y="0"/>
                  </a:moveTo>
                  <a:lnTo>
                    <a:pt x="5164828" y="0"/>
                  </a:lnTo>
                  <a:lnTo>
                    <a:pt x="5164828" y="8336061"/>
                  </a:lnTo>
                  <a:lnTo>
                    <a:pt x="0" y="833606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3" name="TextBox 43"/>
            <p:cNvSpPr txBox="1"/>
            <p:nvPr/>
          </p:nvSpPr>
          <p:spPr>
            <a:xfrm>
              <a:off x="18461674" y="1725611"/>
              <a:ext cx="4648388" cy="1478520"/>
            </a:xfrm>
            <a:prstGeom prst="rect">
              <a:avLst/>
            </a:prstGeom>
          </p:spPr>
          <p:txBody>
            <a:bodyPr lIns="0" tIns="0" rIns="0" bIns="0" rtlCol="0" anchor="t">
              <a:spAutoFit/>
            </a:bodyPr>
            <a:lstStyle/>
            <a:p>
              <a:pPr algn="ctr">
                <a:lnSpc>
                  <a:spcPts val="4263"/>
                </a:lnSpc>
              </a:pPr>
              <a:r>
                <a:rPr lang="en-US" sz="3045">
                  <a:solidFill>
                    <a:srgbClr val="000000"/>
                  </a:solidFill>
                  <a:latin typeface="Cardo Bold"/>
                </a:rPr>
                <a:t>FINDING THE PERSON’S NAME </a:t>
              </a:r>
            </a:p>
          </p:txBody>
        </p:sp>
        <p:sp>
          <p:nvSpPr>
            <p:cNvPr id="44" name="Freeform 44"/>
            <p:cNvSpPr/>
            <p:nvPr/>
          </p:nvSpPr>
          <p:spPr>
            <a:xfrm>
              <a:off x="19450057" y="0"/>
              <a:ext cx="2592312" cy="964552"/>
            </a:xfrm>
            <a:custGeom>
              <a:avLst/>
              <a:gdLst/>
              <a:ahLst/>
              <a:cxnLst/>
              <a:rect l="l" t="t" r="r" b="b"/>
              <a:pathLst>
                <a:path w="2592312" h="964552">
                  <a:moveTo>
                    <a:pt x="0" y="0"/>
                  </a:moveTo>
                  <a:lnTo>
                    <a:pt x="2592312" y="0"/>
                  </a:lnTo>
                  <a:lnTo>
                    <a:pt x="2592312" y="964552"/>
                  </a:lnTo>
                  <a:lnTo>
                    <a:pt x="0" y="96455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45" name="TextBox 45"/>
            <p:cNvSpPr txBox="1"/>
            <p:nvPr/>
          </p:nvSpPr>
          <p:spPr>
            <a:xfrm>
              <a:off x="19404326" y="265005"/>
              <a:ext cx="2683776" cy="511316"/>
            </a:xfrm>
            <a:prstGeom prst="rect">
              <a:avLst/>
            </a:prstGeom>
          </p:spPr>
          <p:txBody>
            <a:bodyPr lIns="0" tIns="0" rIns="0" bIns="0" rtlCol="0" anchor="t">
              <a:spAutoFit/>
            </a:bodyPr>
            <a:lstStyle/>
            <a:p>
              <a:pPr algn="ctr">
                <a:lnSpc>
                  <a:spcPts val="3164"/>
                </a:lnSpc>
              </a:pPr>
              <a:r>
                <a:rPr lang="en-US" sz="2930">
                  <a:solidFill>
                    <a:srgbClr val="000000"/>
                  </a:solidFill>
                  <a:latin typeface="Cardo Bold"/>
                </a:rPr>
                <a:t>STEP 4</a:t>
              </a:r>
            </a:p>
          </p:txBody>
        </p:sp>
        <p:sp>
          <p:nvSpPr>
            <p:cNvPr id="46" name="TextBox 46"/>
            <p:cNvSpPr txBox="1"/>
            <p:nvPr/>
          </p:nvSpPr>
          <p:spPr>
            <a:xfrm>
              <a:off x="18609921" y="3747376"/>
              <a:ext cx="4173639" cy="4872240"/>
            </a:xfrm>
            <a:prstGeom prst="rect">
              <a:avLst/>
            </a:prstGeom>
          </p:spPr>
          <p:txBody>
            <a:bodyPr lIns="0" tIns="0" rIns="0" bIns="0" rtlCol="0" anchor="t">
              <a:spAutoFit/>
            </a:bodyPr>
            <a:lstStyle/>
            <a:p>
              <a:pPr algn="just">
                <a:lnSpc>
                  <a:spcPts val="3254"/>
                </a:lnSpc>
              </a:pPr>
              <a:r>
                <a:rPr lang="en-US" sz="2127">
                  <a:solidFill>
                    <a:srgbClr val="000000"/>
                  </a:solidFill>
                  <a:latin typeface="Lora"/>
                </a:rPr>
                <a:t>Now we have to do is find the person in our database of known people who has the closest measurements to our test image. We can do that by using any basic  classification algorithm. </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0799492" y="4143670"/>
            <a:ext cx="7447185" cy="4971755"/>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135035" y="3137545"/>
            <a:ext cx="5104083" cy="5969688"/>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437152" y="5167643"/>
            <a:ext cx="2850526" cy="5119007"/>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3840260" y="7943548"/>
            <a:ext cx="716363" cy="716363"/>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4" name="Group 24"/>
          <p:cNvGrpSpPr/>
          <p:nvPr/>
        </p:nvGrpSpPr>
        <p:grpSpPr>
          <a:xfrm>
            <a:off x="14030325" y="8843962"/>
            <a:ext cx="271462" cy="271462"/>
            <a:chOff x="0" y="0"/>
            <a:chExt cx="361950" cy="361950"/>
          </a:xfrm>
        </p:grpSpPr>
        <p:sp>
          <p:nvSpPr>
            <p:cNvPr id="25" name="Freeform 25"/>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6" name="TextBox 26"/>
          <p:cNvSpPr txBox="1"/>
          <p:nvPr/>
        </p:nvSpPr>
        <p:spPr>
          <a:xfrm>
            <a:off x="685800" y="387127"/>
            <a:ext cx="14646593" cy="1170210"/>
          </a:xfrm>
          <a:prstGeom prst="rect">
            <a:avLst/>
          </a:prstGeom>
        </p:spPr>
        <p:txBody>
          <a:bodyPr lIns="0" tIns="0" rIns="0" bIns="0" rtlCol="0" anchor="t">
            <a:spAutoFit/>
          </a:bodyPr>
          <a:lstStyle/>
          <a:p>
            <a:pPr algn="l">
              <a:lnSpc>
                <a:spcPts val="5759"/>
              </a:lnSpc>
            </a:pPr>
            <a:r>
              <a:rPr lang="en-US" sz="4800">
                <a:solidFill>
                  <a:srgbClr val="000000"/>
                </a:solidFill>
                <a:latin typeface="Trebuchet MS Bold"/>
              </a:rPr>
              <a:t>WHO ARE THE END USERS?</a:t>
            </a:r>
          </a:p>
        </p:txBody>
      </p:sp>
      <p:sp>
        <p:nvSpPr>
          <p:cNvPr id="27" name="Freeform 27"/>
          <p:cNvSpPr/>
          <p:nvPr/>
        </p:nvSpPr>
        <p:spPr>
          <a:xfrm>
            <a:off x="1085850" y="9258300"/>
            <a:ext cx="3271838" cy="728662"/>
          </a:xfrm>
          <a:custGeom>
            <a:avLst/>
            <a:gdLst/>
            <a:ahLst/>
            <a:cxnLst/>
            <a:rect l="l" t="t" r="r" b="b"/>
            <a:pathLst>
              <a:path w="3271838" h="728662">
                <a:moveTo>
                  <a:pt x="0" y="0"/>
                </a:moveTo>
                <a:lnTo>
                  <a:pt x="3271838" y="0"/>
                </a:lnTo>
                <a:lnTo>
                  <a:pt x="3271838" y="728662"/>
                </a:lnTo>
                <a:lnTo>
                  <a:pt x="0" y="728662"/>
                </a:lnTo>
                <a:lnTo>
                  <a:pt x="0" y="0"/>
                </a:lnTo>
                <a:close/>
              </a:path>
            </a:pathLst>
          </a:custGeom>
          <a:blipFill>
            <a:blip r:embed="rId2"/>
            <a:stretch>
              <a:fillRect/>
            </a:stretch>
          </a:blipFill>
        </p:spPr>
      </p:sp>
      <p:sp>
        <p:nvSpPr>
          <p:cNvPr id="28" name="TextBox 28"/>
          <p:cNvSpPr txBox="1"/>
          <p:nvPr/>
        </p:nvSpPr>
        <p:spPr>
          <a:xfrm>
            <a:off x="1109662" y="9716990"/>
            <a:ext cx="2698433" cy="247650"/>
          </a:xfrm>
          <a:prstGeom prst="rect">
            <a:avLst/>
          </a:prstGeom>
        </p:spPr>
        <p:txBody>
          <a:bodyPr lIns="0" tIns="0" rIns="0" bIns="0" rtlCol="0" anchor="t">
            <a:spAutoFit/>
          </a:bodyPr>
          <a:lstStyle/>
          <a:p>
            <a:pPr algn="l">
              <a:lnSpc>
                <a:spcPts val="1980"/>
              </a:lnSpc>
            </a:pPr>
            <a:r>
              <a:rPr lang="en-US" sz="1650">
                <a:solidFill>
                  <a:srgbClr val="2D83C3"/>
                </a:solidFill>
                <a:latin typeface="Canva Sans"/>
              </a:rPr>
              <a:t>3/21/2024  </a:t>
            </a:r>
            <a:r>
              <a:rPr lang="en-US" sz="1650">
                <a:solidFill>
                  <a:srgbClr val="2D83C3"/>
                </a:solidFill>
                <a:latin typeface="Canva Sans Bold"/>
              </a:rPr>
              <a:t>Annual Review</a:t>
            </a:r>
          </a:p>
        </p:txBody>
      </p:sp>
      <p:sp>
        <p:nvSpPr>
          <p:cNvPr id="29" name="TextBox 29"/>
          <p:cNvSpPr txBox="1"/>
          <p:nvPr/>
        </p:nvSpPr>
        <p:spPr>
          <a:xfrm>
            <a:off x="16915827" y="9716990"/>
            <a:ext cx="361950" cy="247650"/>
          </a:xfrm>
          <a:prstGeom prst="rect">
            <a:avLst/>
          </a:prstGeom>
        </p:spPr>
        <p:txBody>
          <a:bodyPr lIns="0" tIns="0" rIns="0" bIns="0" rtlCol="0" anchor="t">
            <a:spAutoFit/>
          </a:bodyPr>
          <a:lstStyle/>
          <a:p>
            <a:pPr algn="l">
              <a:lnSpc>
                <a:spcPts val="1980"/>
              </a:lnSpc>
            </a:pPr>
            <a:r>
              <a:rPr lang="en-US" sz="1650" spc="-75">
                <a:solidFill>
                  <a:srgbClr val="2D936B"/>
                </a:solidFill>
                <a:latin typeface="Canva Sans"/>
              </a:rPr>
              <a:t>6</a:t>
            </a:r>
          </a:p>
        </p:txBody>
      </p:sp>
      <p:sp>
        <p:nvSpPr>
          <p:cNvPr id="30" name="Freeform 30"/>
          <p:cNvSpPr/>
          <p:nvPr/>
        </p:nvSpPr>
        <p:spPr>
          <a:xfrm>
            <a:off x="671510" y="2025738"/>
            <a:ext cx="17575167" cy="7331263"/>
          </a:xfrm>
          <a:custGeom>
            <a:avLst/>
            <a:gdLst/>
            <a:ahLst/>
            <a:cxnLst/>
            <a:rect l="l" t="t" r="r" b="b"/>
            <a:pathLst>
              <a:path w="17575167" h="7331263">
                <a:moveTo>
                  <a:pt x="0" y="0"/>
                </a:moveTo>
                <a:lnTo>
                  <a:pt x="17575167" y="0"/>
                </a:lnTo>
                <a:lnTo>
                  <a:pt x="17575167" y="7331263"/>
                </a:lnTo>
                <a:lnTo>
                  <a:pt x="0" y="733126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1" name="TextBox 31"/>
          <p:cNvSpPr txBox="1"/>
          <p:nvPr/>
        </p:nvSpPr>
        <p:spPr>
          <a:xfrm>
            <a:off x="1028112" y="5623324"/>
            <a:ext cx="4644828" cy="1983873"/>
          </a:xfrm>
          <a:prstGeom prst="rect">
            <a:avLst/>
          </a:prstGeom>
        </p:spPr>
        <p:txBody>
          <a:bodyPr lIns="0" tIns="0" rIns="0" bIns="0" rtlCol="0" anchor="t">
            <a:spAutoFit/>
          </a:bodyPr>
          <a:lstStyle/>
          <a:p>
            <a:pPr marL="539426" lvl="2" indent="-179809" algn="just">
              <a:lnSpc>
                <a:spcPts val="3185"/>
              </a:lnSpc>
              <a:buFont typeface="Arial"/>
              <a:buChar char="⚬"/>
            </a:pPr>
            <a:r>
              <a:rPr lang="en-US" sz="2359">
                <a:solidFill>
                  <a:srgbClr val="000000"/>
                </a:solidFill>
                <a:latin typeface="Lora Bold"/>
              </a:rPr>
              <a:t>Teachers</a:t>
            </a:r>
            <a:r>
              <a:rPr lang="en-US" sz="2359">
                <a:solidFill>
                  <a:srgbClr val="000000"/>
                </a:solidFill>
                <a:latin typeface="Lora"/>
              </a:rPr>
              <a:t>: to take attendance in classrooms.</a:t>
            </a:r>
          </a:p>
          <a:p>
            <a:pPr marL="539426" lvl="2" indent="-179809" algn="just">
              <a:lnSpc>
                <a:spcPts val="3185"/>
              </a:lnSpc>
              <a:buFont typeface="Arial"/>
              <a:buChar char="⚬"/>
            </a:pPr>
            <a:r>
              <a:rPr lang="en-US" sz="2359">
                <a:solidFill>
                  <a:srgbClr val="000000"/>
                </a:solidFill>
                <a:latin typeface="Lora Bold"/>
              </a:rPr>
              <a:t>School Administrators</a:t>
            </a:r>
            <a:r>
              <a:rPr lang="en-US" sz="2359">
                <a:solidFill>
                  <a:srgbClr val="000000"/>
                </a:solidFill>
                <a:latin typeface="Lora"/>
              </a:rPr>
              <a:t>: to monitor attendance trends and manage student records.</a:t>
            </a:r>
          </a:p>
        </p:txBody>
      </p:sp>
      <p:sp>
        <p:nvSpPr>
          <p:cNvPr id="32" name="TextBox 32"/>
          <p:cNvSpPr txBox="1"/>
          <p:nvPr/>
        </p:nvSpPr>
        <p:spPr>
          <a:xfrm>
            <a:off x="637240" y="4259174"/>
            <a:ext cx="4644828" cy="1215999"/>
          </a:xfrm>
          <a:prstGeom prst="rect">
            <a:avLst/>
          </a:prstGeom>
        </p:spPr>
        <p:txBody>
          <a:bodyPr lIns="0" tIns="0" rIns="0" bIns="0" rtlCol="0" anchor="t">
            <a:spAutoFit/>
          </a:bodyPr>
          <a:lstStyle/>
          <a:p>
            <a:pPr algn="ctr">
              <a:lnSpc>
                <a:spcPts val="4948"/>
              </a:lnSpc>
            </a:pPr>
            <a:r>
              <a:rPr lang="en-US" sz="3665">
                <a:solidFill>
                  <a:srgbClr val="000000"/>
                </a:solidFill>
                <a:latin typeface="Cardo Bold"/>
              </a:rPr>
              <a:t>Educational Institutions</a:t>
            </a:r>
          </a:p>
        </p:txBody>
      </p:sp>
      <p:sp>
        <p:nvSpPr>
          <p:cNvPr id="33" name="TextBox 33"/>
          <p:cNvSpPr txBox="1"/>
          <p:nvPr/>
        </p:nvSpPr>
        <p:spPr>
          <a:xfrm>
            <a:off x="7085212" y="4259174"/>
            <a:ext cx="3863083" cy="596874"/>
          </a:xfrm>
          <a:prstGeom prst="rect">
            <a:avLst/>
          </a:prstGeom>
        </p:spPr>
        <p:txBody>
          <a:bodyPr lIns="0" tIns="0" rIns="0" bIns="0" rtlCol="0" anchor="t">
            <a:spAutoFit/>
          </a:bodyPr>
          <a:lstStyle/>
          <a:p>
            <a:pPr algn="ctr">
              <a:lnSpc>
                <a:spcPts val="4948"/>
              </a:lnSpc>
            </a:pPr>
            <a:r>
              <a:rPr lang="en-US" sz="3665">
                <a:solidFill>
                  <a:srgbClr val="000000"/>
                </a:solidFill>
                <a:latin typeface="Cardo Bold"/>
              </a:rPr>
              <a:t>Organizations</a:t>
            </a:r>
          </a:p>
        </p:txBody>
      </p:sp>
      <p:sp>
        <p:nvSpPr>
          <p:cNvPr id="34" name="TextBox 34"/>
          <p:cNvSpPr txBox="1"/>
          <p:nvPr/>
        </p:nvSpPr>
        <p:spPr>
          <a:xfrm>
            <a:off x="13277920" y="4161739"/>
            <a:ext cx="3863083" cy="596874"/>
          </a:xfrm>
          <a:prstGeom prst="rect">
            <a:avLst/>
          </a:prstGeom>
        </p:spPr>
        <p:txBody>
          <a:bodyPr lIns="0" tIns="0" rIns="0" bIns="0" rtlCol="0" anchor="t">
            <a:spAutoFit/>
          </a:bodyPr>
          <a:lstStyle/>
          <a:p>
            <a:pPr algn="ctr">
              <a:lnSpc>
                <a:spcPts val="4948"/>
              </a:lnSpc>
            </a:pPr>
            <a:r>
              <a:rPr lang="en-US" sz="3665">
                <a:solidFill>
                  <a:srgbClr val="000000"/>
                </a:solidFill>
                <a:latin typeface="Cardo Bold"/>
              </a:rPr>
              <a:t>Event Organizers</a:t>
            </a:r>
          </a:p>
        </p:txBody>
      </p:sp>
      <p:sp>
        <p:nvSpPr>
          <p:cNvPr id="35" name="TextBox 35"/>
          <p:cNvSpPr txBox="1"/>
          <p:nvPr/>
        </p:nvSpPr>
        <p:spPr>
          <a:xfrm>
            <a:off x="1028112" y="2173247"/>
            <a:ext cx="3863083" cy="2001631"/>
          </a:xfrm>
          <a:prstGeom prst="rect">
            <a:avLst/>
          </a:prstGeom>
        </p:spPr>
        <p:txBody>
          <a:bodyPr lIns="0" tIns="0" rIns="0" bIns="0" rtlCol="0" anchor="t">
            <a:spAutoFit/>
          </a:bodyPr>
          <a:lstStyle/>
          <a:p>
            <a:pPr algn="ctr">
              <a:lnSpc>
                <a:spcPts val="16109"/>
              </a:lnSpc>
            </a:pPr>
            <a:r>
              <a:rPr lang="en-US" sz="11933">
                <a:solidFill>
                  <a:srgbClr val="000000"/>
                </a:solidFill>
                <a:latin typeface="Alice"/>
              </a:rPr>
              <a:t>01</a:t>
            </a:r>
          </a:p>
        </p:txBody>
      </p:sp>
      <p:sp>
        <p:nvSpPr>
          <p:cNvPr id="36" name="TextBox 36"/>
          <p:cNvSpPr txBox="1"/>
          <p:nvPr/>
        </p:nvSpPr>
        <p:spPr>
          <a:xfrm>
            <a:off x="7085212" y="2173247"/>
            <a:ext cx="3863083" cy="2001631"/>
          </a:xfrm>
          <a:prstGeom prst="rect">
            <a:avLst/>
          </a:prstGeom>
        </p:spPr>
        <p:txBody>
          <a:bodyPr lIns="0" tIns="0" rIns="0" bIns="0" rtlCol="0" anchor="t">
            <a:spAutoFit/>
          </a:bodyPr>
          <a:lstStyle/>
          <a:p>
            <a:pPr algn="ctr">
              <a:lnSpc>
                <a:spcPts val="16109"/>
              </a:lnSpc>
            </a:pPr>
            <a:r>
              <a:rPr lang="en-US" sz="11933">
                <a:solidFill>
                  <a:srgbClr val="000000"/>
                </a:solidFill>
                <a:latin typeface="Alice"/>
              </a:rPr>
              <a:t>02</a:t>
            </a:r>
          </a:p>
        </p:txBody>
      </p:sp>
      <p:sp>
        <p:nvSpPr>
          <p:cNvPr id="37" name="TextBox 37"/>
          <p:cNvSpPr txBox="1"/>
          <p:nvPr/>
        </p:nvSpPr>
        <p:spPr>
          <a:xfrm>
            <a:off x="13145583" y="2173247"/>
            <a:ext cx="3863083" cy="2001631"/>
          </a:xfrm>
          <a:prstGeom prst="rect">
            <a:avLst/>
          </a:prstGeom>
        </p:spPr>
        <p:txBody>
          <a:bodyPr lIns="0" tIns="0" rIns="0" bIns="0" rtlCol="0" anchor="t">
            <a:spAutoFit/>
          </a:bodyPr>
          <a:lstStyle/>
          <a:p>
            <a:pPr algn="ctr">
              <a:lnSpc>
                <a:spcPts val="16109"/>
              </a:lnSpc>
            </a:pPr>
            <a:r>
              <a:rPr lang="en-US" sz="11933">
                <a:solidFill>
                  <a:srgbClr val="000000"/>
                </a:solidFill>
                <a:latin typeface="Alice"/>
              </a:rPr>
              <a:t>03</a:t>
            </a:r>
          </a:p>
        </p:txBody>
      </p:sp>
      <p:sp>
        <p:nvSpPr>
          <p:cNvPr id="38" name="TextBox 38"/>
          <p:cNvSpPr txBox="1"/>
          <p:nvPr/>
        </p:nvSpPr>
        <p:spPr>
          <a:xfrm>
            <a:off x="12962500" y="5139068"/>
            <a:ext cx="4134302" cy="3584073"/>
          </a:xfrm>
          <a:prstGeom prst="rect">
            <a:avLst/>
          </a:prstGeom>
        </p:spPr>
        <p:txBody>
          <a:bodyPr lIns="0" tIns="0" rIns="0" bIns="0" rtlCol="0" anchor="t">
            <a:spAutoFit/>
          </a:bodyPr>
          <a:lstStyle/>
          <a:p>
            <a:pPr marL="539426" lvl="2" indent="-179809" algn="just">
              <a:lnSpc>
                <a:spcPts val="3185"/>
              </a:lnSpc>
              <a:buFont typeface="Arial"/>
              <a:buChar char="⚬"/>
            </a:pPr>
            <a:r>
              <a:rPr lang="en-US" sz="2359">
                <a:solidFill>
                  <a:srgbClr val="000000"/>
                </a:solidFill>
                <a:latin typeface="Lora Bold"/>
              </a:rPr>
              <a:t>Event Staff:</a:t>
            </a:r>
            <a:r>
              <a:rPr lang="en-US" sz="2359">
                <a:solidFill>
                  <a:srgbClr val="000000"/>
                </a:solidFill>
                <a:latin typeface="Lora"/>
              </a:rPr>
              <a:t> to monitor attendance at conferences, seminars, or workshops.</a:t>
            </a:r>
          </a:p>
          <a:p>
            <a:pPr marL="539426" lvl="2" indent="-179809" algn="just">
              <a:lnSpc>
                <a:spcPts val="3185"/>
              </a:lnSpc>
              <a:buFont typeface="Arial"/>
              <a:buChar char="⚬"/>
            </a:pPr>
            <a:r>
              <a:rPr lang="en-US" sz="2359">
                <a:solidFill>
                  <a:srgbClr val="000000"/>
                </a:solidFill>
                <a:latin typeface="Lora Bold"/>
              </a:rPr>
              <a:t>Event Planners:</a:t>
            </a:r>
            <a:r>
              <a:rPr lang="en-US" sz="2359">
                <a:solidFill>
                  <a:srgbClr val="000000"/>
                </a:solidFill>
                <a:latin typeface="Lora"/>
              </a:rPr>
              <a:t> to manage attendee lists , ensure accurate participation records.</a:t>
            </a:r>
          </a:p>
          <a:p>
            <a:pPr marL="539426" lvl="2" indent="-179809" algn="ctr">
              <a:lnSpc>
                <a:spcPts val="3185"/>
              </a:lnSpc>
            </a:pPr>
            <a:endParaRPr lang="en-US" sz="2359">
              <a:solidFill>
                <a:srgbClr val="000000"/>
              </a:solidFill>
              <a:latin typeface="Lora"/>
            </a:endParaRPr>
          </a:p>
        </p:txBody>
      </p:sp>
      <p:sp>
        <p:nvSpPr>
          <p:cNvPr id="39" name="TextBox 39"/>
          <p:cNvSpPr txBox="1"/>
          <p:nvPr/>
        </p:nvSpPr>
        <p:spPr>
          <a:xfrm>
            <a:off x="6813994" y="5223274"/>
            <a:ext cx="4405519" cy="2783973"/>
          </a:xfrm>
          <a:prstGeom prst="rect">
            <a:avLst/>
          </a:prstGeom>
        </p:spPr>
        <p:txBody>
          <a:bodyPr lIns="0" tIns="0" rIns="0" bIns="0" rtlCol="0" anchor="t">
            <a:spAutoFit/>
          </a:bodyPr>
          <a:lstStyle/>
          <a:p>
            <a:pPr marL="539426" lvl="2" indent="-179809" algn="just">
              <a:lnSpc>
                <a:spcPts val="3185"/>
              </a:lnSpc>
              <a:buFont typeface="Arial"/>
              <a:buChar char="⚬"/>
            </a:pPr>
            <a:r>
              <a:rPr lang="en-US" sz="2359">
                <a:solidFill>
                  <a:srgbClr val="000000"/>
                </a:solidFill>
                <a:latin typeface="Lora Bold"/>
              </a:rPr>
              <a:t>HR Personnel: </a:t>
            </a:r>
            <a:r>
              <a:rPr lang="en-US" sz="2359">
                <a:solidFill>
                  <a:srgbClr val="000000"/>
                </a:solidFill>
                <a:latin typeface="Lora"/>
              </a:rPr>
              <a:t>to manage employee attendance records and generate reports.</a:t>
            </a:r>
          </a:p>
          <a:p>
            <a:pPr marL="539426" lvl="2" indent="-179809" algn="just">
              <a:lnSpc>
                <a:spcPts val="3185"/>
              </a:lnSpc>
              <a:buFont typeface="Arial"/>
              <a:buChar char="⚬"/>
            </a:pPr>
            <a:r>
              <a:rPr lang="en-US" sz="2359">
                <a:solidFill>
                  <a:srgbClr val="000000"/>
                </a:solidFill>
                <a:latin typeface="Lora Bold"/>
              </a:rPr>
              <a:t>Managers/Supervisors:</a:t>
            </a:r>
            <a:r>
              <a:rPr lang="en-US" sz="2359">
                <a:solidFill>
                  <a:srgbClr val="000000"/>
                </a:solidFill>
                <a:latin typeface="Lora"/>
              </a:rPr>
              <a:t> to track attendance of team members.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3773150" y="0"/>
            <a:ext cx="4514850" cy="10287000"/>
            <a:chOff x="0" y="0"/>
            <a:chExt cx="6019800" cy="13716000"/>
          </a:xfrm>
        </p:grpSpPr>
        <p:sp>
          <p:nvSpPr>
            <p:cNvPr id="5" name="Freeform 5"/>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6" name="Group 6"/>
          <p:cNvGrpSpPr/>
          <p:nvPr/>
        </p:nvGrpSpPr>
        <p:grpSpPr>
          <a:xfrm>
            <a:off x="14404317" y="0"/>
            <a:ext cx="3884295" cy="10287000"/>
            <a:chOff x="0" y="0"/>
            <a:chExt cx="5179060" cy="13716000"/>
          </a:xfrm>
        </p:grpSpPr>
        <p:sp>
          <p:nvSpPr>
            <p:cNvPr id="7" name="Freeform 7"/>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8" name="Group 8"/>
          <p:cNvGrpSpPr/>
          <p:nvPr/>
        </p:nvGrpSpPr>
        <p:grpSpPr>
          <a:xfrm>
            <a:off x="13401675" y="4572000"/>
            <a:ext cx="4886325" cy="5715000"/>
            <a:chOff x="0" y="0"/>
            <a:chExt cx="6515100" cy="7620000"/>
          </a:xfrm>
        </p:grpSpPr>
        <p:sp>
          <p:nvSpPr>
            <p:cNvPr id="9" name="Freeform 9"/>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0" name="Group 10"/>
          <p:cNvGrpSpPr/>
          <p:nvPr/>
        </p:nvGrpSpPr>
        <p:grpSpPr>
          <a:xfrm>
            <a:off x="14006895" y="0"/>
            <a:ext cx="4281488" cy="10287000"/>
            <a:chOff x="0" y="0"/>
            <a:chExt cx="5708650" cy="13716000"/>
          </a:xfrm>
        </p:grpSpPr>
        <p:sp>
          <p:nvSpPr>
            <p:cNvPr id="11" name="Freeform 11"/>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2" name="Group 12"/>
          <p:cNvGrpSpPr/>
          <p:nvPr/>
        </p:nvGrpSpPr>
        <p:grpSpPr>
          <a:xfrm>
            <a:off x="16344900" y="0"/>
            <a:ext cx="1943100" cy="10287000"/>
            <a:chOff x="0" y="0"/>
            <a:chExt cx="2590800" cy="13716000"/>
          </a:xfrm>
        </p:grpSpPr>
        <p:sp>
          <p:nvSpPr>
            <p:cNvPr id="13" name="Freeform 13"/>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4" name="Group 14"/>
          <p:cNvGrpSpPr/>
          <p:nvPr/>
        </p:nvGrpSpPr>
        <p:grpSpPr>
          <a:xfrm>
            <a:off x="16404370" y="0"/>
            <a:ext cx="1884045" cy="10287000"/>
            <a:chOff x="0" y="0"/>
            <a:chExt cx="2512060" cy="13716000"/>
          </a:xfrm>
        </p:grpSpPr>
        <p:sp>
          <p:nvSpPr>
            <p:cNvPr id="15" name="Freeform 15"/>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6" name="Group 16"/>
          <p:cNvGrpSpPr/>
          <p:nvPr/>
        </p:nvGrpSpPr>
        <p:grpSpPr>
          <a:xfrm>
            <a:off x="15559088" y="5386388"/>
            <a:ext cx="2728912" cy="4900612"/>
            <a:chOff x="0" y="0"/>
            <a:chExt cx="3638550" cy="6534150"/>
          </a:xfrm>
        </p:grpSpPr>
        <p:sp>
          <p:nvSpPr>
            <p:cNvPr id="17" name="Freeform 17"/>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18" name="Group 18"/>
          <p:cNvGrpSpPr/>
          <p:nvPr/>
        </p:nvGrpSpPr>
        <p:grpSpPr>
          <a:xfrm>
            <a:off x="14030325" y="8843962"/>
            <a:ext cx="271462" cy="271462"/>
            <a:chOff x="0" y="0"/>
            <a:chExt cx="361950" cy="361950"/>
          </a:xfrm>
        </p:grpSpPr>
        <p:sp>
          <p:nvSpPr>
            <p:cNvPr id="19" name="Freeform 19"/>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0" name="Freeform 20"/>
          <p:cNvSpPr/>
          <p:nvPr/>
        </p:nvSpPr>
        <p:spPr>
          <a:xfrm>
            <a:off x="1018536" y="9660341"/>
            <a:ext cx="3812348" cy="355819"/>
          </a:xfrm>
          <a:custGeom>
            <a:avLst/>
            <a:gdLst/>
            <a:ahLst/>
            <a:cxnLst/>
            <a:rect l="l" t="t" r="r" b="b"/>
            <a:pathLst>
              <a:path w="3812348" h="355819">
                <a:moveTo>
                  <a:pt x="0" y="0"/>
                </a:moveTo>
                <a:lnTo>
                  <a:pt x="3812349" y="0"/>
                </a:lnTo>
                <a:lnTo>
                  <a:pt x="3812349" y="355819"/>
                </a:lnTo>
                <a:lnTo>
                  <a:pt x="0" y="355819"/>
                </a:lnTo>
                <a:lnTo>
                  <a:pt x="0" y="0"/>
                </a:lnTo>
                <a:close/>
              </a:path>
            </a:pathLst>
          </a:custGeom>
          <a:blipFill>
            <a:blip r:embed="rId2"/>
            <a:stretch>
              <a:fillRect l="-66666" r="-66666"/>
            </a:stretch>
          </a:blipFill>
        </p:spPr>
      </p:sp>
      <p:sp>
        <p:nvSpPr>
          <p:cNvPr id="21" name="TextBox 21"/>
          <p:cNvSpPr txBox="1"/>
          <p:nvPr/>
        </p:nvSpPr>
        <p:spPr>
          <a:xfrm>
            <a:off x="1131495" y="9669527"/>
            <a:ext cx="3200113" cy="303217"/>
          </a:xfrm>
          <a:prstGeom prst="rect">
            <a:avLst/>
          </a:prstGeom>
        </p:spPr>
        <p:txBody>
          <a:bodyPr lIns="0" tIns="0" rIns="0" bIns="0" rtlCol="0" anchor="t">
            <a:spAutoFit/>
          </a:bodyPr>
          <a:lstStyle/>
          <a:p>
            <a:pPr algn="l">
              <a:lnSpc>
                <a:spcPts val="2348"/>
              </a:lnSpc>
            </a:pPr>
            <a:r>
              <a:rPr lang="en-US" sz="1956">
                <a:solidFill>
                  <a:srgbClr val="2D83C3"/>
                </a:solidFill>
                <a:latin typeface="Canva Sans"/>
              </a:rPr>
              <a:t>3/21/2024  </a:t>
            </a:r>
            <a:r>
              <a:rPr lang="en-US" sz="1956">
                <a:solidFill>
                  <a:srgbClr val="2D83C3"/>
                </a:solidFill>
                <a:latin typeface="Canva Sans Bold"/>
              </a:rPr>
              <a:t>Annual Review</a:t>
            </a:r>
          </a:p>
        </p:txBody>
      </p:sp>
      <p:sp>
        <p:nvSpPr>
          <p:cNvPr id="22" name="TextBox 22"/>
          <p:cNvSpPr txBox="1"/>
          <p:nvPr/>
        </p:nvSpPr>
        <p:spPr>
          <a:xfrm>
            <a:off x="16915827" y="9716990"/>
            <a:ext cx="361950" cy="247650"/>
          </a:xfrm>
          <a:prstGeom prst="rect">
            <a:avLst/>
          </a:prstGeom>
        </p:spPr>
        <p:txBody>
          <a:bodyPr lIns="0" tIns="0" rIns="0" bIns="0" rtlCol="0" anchor="t">
            <a:spAutoFit/>
          </a:bodyPr>
          <a:lstStyle/>
          <a:p>
            <a:pPr algn="l">
              <a:lnSpc>
                <a:spcPts val="1980"/>
              </a:lnSpc>
            </a:pPr>
            <a:r>
              <a:rPr lang="en-US" sz="1650" spc="-75">
                <a:solidFill>
                  <a:srgbClr val="2D936B"/>
                </a:solidFill>
                <a:latin typeface="Canva Sans"/>
              </a:rPr>
              <a:t>7</a:t>
            </a:r>
          </a:p>
        </p:txBody>
      </p:sp>
      <p:sp>
        <p:nvSpPr>
          <p:cNvPr id="23" name="TextBox 23"/>
          <p:cNvSpPr txBox="1"/>
          <p:nvPr/>
        </p:nvSpPr>
        <p:spPr>
          <a:xfrm>
            <a:off x="483668" y="72656"/>
            <a:ext cx="14646593" cy="1638300"/>
          </a:xfrm>
          <a:prstGeom prst="rect">
            <a:avLst/>
          </a:prstGeom>
        </p:spPr>
        <p:txBody>
          <a:bodyPr lIns="0" tIns="0" rIns="0" bIns="0" rtlCol="0" anchor="t">
            <a:spAutoFit/>
          </a:bodyPr>
          <a:lstStyle/>
          <a:p>
            <a:pPr algn="l">
              <a:lnSpc>
                <a:spcPts val="6480"/>
              </a:lnSpc>
            </a:pPr>
            <a:r>
              <a:rPr lang="en-US" sz="5400" spc="-15">
                <a:solidFill>
                  <a:srgbClr val="000000"/>
                </a:solidFill>
                <a:latin typeface="Canva Sans Bold"/>
              </a:rPr>
              <a:t>YOUR SOLUTION AND ITS VALUE PROPOSITION</a:t>
            </a:r>
          </a:p>
        </p:txBody>
      </p:sp>
      <p:grpSp>
        <p:nvGrpSpPr>
          <p:cNvPr id="24" name="Group 24"/>
          <p:cNvGrpSpPr/>
          <p:nvPr/>
        </p:nvGrpSpPr>
        <p:grpSpPr>
          <a:xfrm>
            <a:off x="0" y="5601930"/>
            <a:ext cx="647256" cy="4117652"/>
            <a:chOff x="0" y="0"/>
            <a:chExt cx="895350" cy="5695950"/>
          </a:xfrm>
        </p:grpSpPr>
        <p:sp>
          <p:nvSpPr>
            <p:cNvPr id="25" name="Freeform 25"/>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26" name="Freeform 26"/>
          <p:cNvSpPr/>
          <p:nvPr/>
        </p:nvSpPr>
        <p:spPr>
          <a:xfrm>
            <a:off x="557291" y="1028700"/>
            <a:ext cx="6967671" cy="9530513"/>
          </a:xfrm>
          <a:custGeom>
            <a:avLst/>
            <a:gdLst/>
            <a:ahLst/>
            <a:cxnLst/>
            <a:rect l="l" t="t" r="r" b="b"/>
            <a:pathLst>
              <a:path w="6967671" h="9530513">
                <a:moveTo>
                  <a:pt x="0" y="0"/>
                </a:moveTo>
                <a:lnTo>
                  <a:pt x="6967671" y="0"/>
                </a:lnTo>
                <a:lnTo>
                  <a:pt x="6967671" y="9530513"/>
                </a:lnTo>
                <a:lnTo>
                  <a:pt x="0" y="953051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7" name="TextBox 27"/>
          <p:cNvSpPr txBox="1"/>
          <p:nvPr/>
        </p:nvSpPr>
        <p:spPr>
          <a:xfrm>
            <a:off x="647256" y="2579014"/>
            <a:ext cx="8175145" cy="3754755"/>
          </a:xfrm>
          <a:prstGeom prst="rect">
            <a:avLst/>
          </a:prstGeom>
        </p:spPr>
        <p:txBody>
          <a:bodyPr lIns="0" tIns="0" rIns="0" bIns="0" rtlCol="0" anchor="t">
            <a:spAutoFit/>
          </a:bodyPr>
          <a:lstStyle/>
          <a:p>
            <a:pPr marL="502921" lvl="2" indent="-167640" algn="just">
              <a:lnSpc>
                <a:spcPts val="3300"/>
              </a:lnSpc>
              <a:buFont typeface="Arial"/>
              <a:buChar char="⚬"/>
            </a:pPr>
            <a:r>
              <a:rPr lang="en-US" sz="2200">
                <a:solidFill>
                  <a:srgbClr val="000000"/>
                </a:solidFill>
                <a:latin typeface="Lora"/>
              </a:rPr>
              <a:t>Implement a facial recognition-based attendance system using Convolutional Neural Networks (CNN) to automate the attendance tracking process.</a:t>
            </a:r>
          </a:p>
          <a:p>
            <a:pPr marL="502921" lvl="2" indent="-167640" algn="just">
              <a:lnSpc>
                <a:spcPts val="3300"/>
              </a:lnSpc>
              <a:buFont typeface="Arial"/>
              <a:buChar char="⚬"/>
            </a:pPr>
            <a:r>
              <a:rPr lang="en-US" sz="2200">
                <a:solidFill>
                  <a:srgbClr val="000000"/>
                </a:solidFill>
                <a:latin typeface="Lora"/>
              </a:rPr>
              <a:t>Utilize advanced facial recognition algorithms to accurately identify individuals from a database of facial images.</a:t>
            </a:r>
          </a:p>
          <a:p>
            <a:pPr marL="502921" lvl="2" indent="-167640" algn="just">
              <a:lnSpc>
                <a:spcPts val="3300"/>
              </a:lnSpc>
              <a:buFont typeface="Arial"/>
              <a:buChar char="⚬"/>
            </a:pPr>
            <a:r>
              <a:rPr lang="en-US" sz="2200">
                <a:solidFill>
                  <a:srgbClr val="000000"/>
                </a:solidFill>
                <a:latin typeface="Lora"/>
              </a:rPr>
              <a:t>Integrate the system with existing attendance management systems or databases for seamless operation.</a:t>
            </a:r>
          </a:p>
          <a:p>
            <a:pPr marL="502921" lvl="2" indent="-167640" algn="just">
              <a:lnSpc>
                <a:spcPts val="3300"/>
              </a:lnSpc>
            </a:pPr>
            <a:endParaRPr lang="en-US" sz="2200">
              <a:solidFill>
                <a:srgbClr val="000000"/>
              </a:solidFill>
              <a:latin typeface="Lora"/>
            </a:endParaRPr>
          </a:p>
        </p:txBody>
      </p:sp>
      <p:sp>
        <p:nvSpPr>
          <p:cNvPr id="28" name="TextBox 28"/>
          <p:cNvSpPr txBox="1"/>
          <p:nvPr/>
        </p:nvSpPr>
        <p:spPr>
          <a:xfrm>
            <a:off x="1131495" y="1410611"/>
            <a:ext cx="6816942" cy="992187"/>
          </a:xfrm>
          <a:prstGeom prst="rect">
            <a:avLst/>
          </a:prstGeom>
        </p:spPr>
        <p:txBody>
          <a:bodyPr lIns="0" tIns="0" rIns="0" bIns="0" rtlCol="0" anchor="t">
            <a:spAutoFit/>
          </a:bodyPr>
          <a:lstStyle/>
          <a:p>
            <a:pPr algn="ctr">
              <a:lnSpc>
                <a:spcPts val="3904"/>
              </a:lnSpc>
            </a:pPr>
            <a:r>
              <a:rPr lang="en-US" sz="3200">
                <a:solidFill>
                  <a:srgbClr val="000000"/>
                </a:solidFill>
                <a:latin typeface="Cardo Bold"/>
              </a:rPr>
              <a:t>Automated Attendance System using CNN</a:t>
            </a:r>
          </a:p>
        </p:txBody>
      </p:sp>
      <p:sp>
        <p:nvSpPr>
          <p:cNvPr id="29" name="TextBox 29"/>
          <p:cNvSpPr txBox="1"/>
          <p:nvPr/>
        </p:nvSpPr>
        <p:spPr>
          <a:xfrm>
            <a:off x="647256" y="6767368"/>
            <a:ext cx="7921415" cy="3665601"/>
          </a:xfrm>
          <a:prstGeom prst="rect">
            <a:avLst/>
          </a:prstGeom>
        </p:spPr>
        <p:txBody>
          <a:bodyPr lIns="0" tIns="0" rIns="0" bIns="0" rtlCol="0" anchor="t">
            <a:spAutoFit/>
          </a:bodyPr>
          <a:lstStyle/>
          <a:p>
            <a:pPr marL="502921" lvl="2" indent="-167640" algn="just">
              <a:lnSpc>
                <a:spcPts val="3300"/>
              </a:lnSpc>
              <a:buFont typeface="Arial"/>
              <a:buChar char="⚬"/>
            </a:pPr>
            <a:r>
              <a:rPr lang="en-US" sz="2200">
                <a:solidFill>
                  <a:srgbClr val="000000"/>
                </a:solidFill>
                <a:latin typeface="Lora"/>
              </a:rPr>
              <a:t>Enable real-time processing of video streams or static images to ensure timely attendance updates.</a:t>
            </a:r>
          </a:p>
          <a:p>
            <a:pPr marL="502921" lvl="2" indent="-167640" algn="just">
              <a:lnSpc>
                <a:spcPts val="3300"/>
              </a:lnSpc>
              <a:buFont typeface="Arial"/>
              <a:buChar char="⚬"/>
            </a:pPr>
            <a:r>
              <a:rPr lang="en-US" sz="2200">
                <a:solidFill>
                  <a:srgbClr val="000000"/>
                </a:solidFill>
                <a:latin typeface="Lora"/>
              </a:rPr>
              <a:t>Log attendance data automatically, eliminating the need for manual recording and reducing administrative workload.</a:t>
            </a:r>
          </a:p>
          <a:p>
            <a:pPr marL="502921" lvl="2" indent="-167640" algn="just">
              <a:lnSpc>
                <a:spcPts val="3300"/>
              </a:lnSpc>
              <a:buFont typeface="Arial"/>
              <a:buChar char="⚬"/>
            </a:pPr>
            <a:r>
              <a:rPr lang="en-US" sz="2200">
                <a:solidFill>
                  <a:srgbClr val="000000"/>
                </a:solidFill>
                <a:latin typeface="Lora"/>
              </a:rPr>
              <a:t>Provide a user-friendly interface for administrators to access and manage attendance records efficiently.</a:t>
            </a:r>
          </a:p>
          <a:p>
            <a:pPr marL="502921" lvl="2" indent="-167640" algn="just">
              <a:lnSpc>
                <a:spcPts val="2904"/>
              </a:lnSpc>
            </a:pPr>
            <a:endParaRPr lang="en-US" sz="2200">
              <a:solidFill>
                <a:srgbClr val="000000"/>
              </a:solidFill>
              <a:latin typeface="Lora"/>
            </a:endParaRPr>
          </a:p>
          <a:p>
            <a:pPr marL="502921" lvl="2" indent="-167640" algn="just">
              <a:lnSpc>
                <a:spcPts val="2904"/>
              </a:lnSpc>
            </a:pPr>
            <a:endParaRPr lang="en-US" sz="2200">
              <a:solidFill>
                <a:srgbClr val="000000"/>
              </a:solidFill>
              <a:latin typeface="Lora"/>
            </a:endParaRPr>
          </a:p>
        </p:txBody>
      </p:sp>
      <p:sp>
        <p:nvSpPr>
          <p:cNvPr id="30" name="TextBox 30"/>
          <p:cNvSpPr txBox="1"/>
          <p:nvPr/>
        </p:nvSpPr>
        <p:spPr>
          <a:xfrm>
            <a:off x="1050449" y="6114327"/>
            <a:ext cx="6518853" cy="502235"/>
          </a:xfrm>
          <a:prstGeom prst="rect">
            <a:avLst/>
          </a:prstGeom>
        </p:spPr>
        <p:txBody>
          <a:bodyPr lIns="0" tIns="0" rIns="0" bIns="0" rtlCol="0" anchor="t">
            <a:spAutoFit/>
          </a:bodyPr>
          <a:lstStyle/>
          <a:p>
            <a:pPr algn="ctr">
              <a:lnSpc>
                <a:spcPts val="3904"/>
              </a:lnSpc>
            </a:pPr>
            <a:r>
              <a:rPr lang="en-US" sz="3200">
                <a:solidFill>
                  <a:srgbClr val="000000"/>
                </a:solidFill>
                <a:latin typeface="Cardo Bold"/>
              </a:rPr>
              <a:t>Real-time Processing and Logging</a:t>
            </a:r>
          </a:p>
        </p:txBody>
      </p:sp>
      <p:sp>
        <p:nvSpPr>
          <p:cNvPr id="31" name="Freeform 31"/>
          <p:cNvSpPr/>
          <p:nvPr/>
        </p:nvSpPr>
        <p:spPr>
          <a:xfrm>
            <a:off x="9883243" y="1245179"/>
            <a:ext cx="8247304" cy="11280819"/>
          </a:xfrm>
          <a:custGeom>
            <a:avLst/>
            <a:gdLst/>
            <a:ahLst/>
            <a:cxnLst/>
            <a:rect l="l" t="t" r="r" b="b"/>
            <a:pathLst>
              <a:path w="8247304" h="11280819">
                <a:moveTo>
                  <a:pt x="0" y="0"/>
                </a:moveTo>
                <a:lnTo>
                  <a:pt x="8247304" y="0"/>
                </a:lnTo>
                <a:lnTo>
                  <a:pt x="8247304" y="11280820"/>
                </a:lnTo>
                <a:lnTo>
                  <a:pt x="0" y="1128082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2" name="TextBox 32"/>
          <p:cNvSpPr txBox="1"/>
          <p:nvPr/>
        </p:nvSpPr>
        <p:spPr>
          <a:xfrm>
            <a:off x="11293110" y="1892417"/>
            <a:ext cx="4960079" cy="515493"/>
          </a:xfrm>
          <a:prstGeom prst="rect">
            <a:avLst/>
          </a:prstGeom>
        </p:spPr>
        <p:txBody>
          <a:bodyPr lIns="0" tIns="0" rIns="0" bIns="0" rtlCol="0" anchor="t">
            <a:spAutoFit/>
          </a:bodyPr>
          <a:lstStyle/>
          <a:p>
            <a:pPr algn="ctr">
              <a:lnSpc>
                <a:spcPts val="4025"/>
              </a:lnSpc>
            </a:pPr>
            <a:r>
              <a:rPr lang="en-US" sz="3299">
                <a:solidFill>
                  <a:srgbClr val="000000"/>
                </a:solidFill>
                <a:latin typeface="Cardo Bold"/>
              </a:rPr>
              <a:t>Accuracy and Reliability</a:t>
            </a:r>
          </a:p>
        </p:txBody>
      </p:sp>
      <p:grpSp>
        <p:nvGrpSpPr>
          <p:cNvPr id="33" name="Group 33"/>
          <p:cNvGrpSpPr/>
          <p:nvPr/>
        </p:nvGrpSpPr>
        <p:grpSpPr>
          <a:xfrm>
            <a:off x="9763964" y="2734325"/>
            <a:ext cx="8018372" cy="6932495"/>
            <a:chOff x="0" y="0"/>
            <a:chExt cx="10691162" cy="9243327"/>
          </a:xfrm>
        </p:grpSpPr>
        <p:sp>
          <p:nvSpPr>
            <p:cNvPr id="34" name="TextBox 34"/>
            <p:cNvSpPr txBox="1"/>
            <p:nvPr/>
          </p:nvSpPr>
          <p:spPr>
            <a:xfrm>
              <a:off x="0" y="-28575"/>
              <a:ext cx="10691162" cy="2893469"/>
            </a:xfrm>
            <a:prstGeom prst="rect">
              <a:avLst/>
            </a:prstGeom>
          </p:spPr>
          <p:txBody>
            <a:bodyPr lIns="0" tIns="0" rIns="0" bIns="0" rtlCol="0" anchor="t">
              <a:spAutoFit/>
            </a:bodyPr>
            <a:lstStyle/>
            <a:p>
              <a:pPr marL="502561" lvl="2" indent="-167520" algn="just">
                <a:lnSpc>
                  <a:spcPts val="2901"/>
                </a:lnSpc>
                <a:buFont typeface="Arial"/>
                <a:buChar char="⚬"/>
              </a:pPr>
              <a:r>
                <a:rPr lang="en-US" sz="2198">
                  <a:solidFill>
                    <a:srgbClr val="000000"/>
                  </a:solidFill>
                  <a:latin typeface="Lora"/>
                </a:rPr>
                <a:t>Ensure accurate attendance tracking through advanced facial recognition technology, minimizing errors associated with manual methods.</a:t>
              </a:r>
            </a:p>
            <a:p>
              <a:pPr marL="502561" lvl="2" indent="-167520" algn="just">
                <a:lnSpc>
                  <a:spcPts val="2901"/>
                </a:lnSpc>
                <a:buFont typeface="Arial"/>
                <a:buChar char="⚬"/>
              </a:pPr>
              <a:r>
                <a:rPr lang="en-US" sz="2198">
                  <a:solidFill>
                    <a:srgbClr val="000000"/>
                  </a:solidFill>
                  <a:latin typeface="Lora"/>
                </a:rPr>
                <a:t>Provide a reliable solution for monitoring attendance in various environments, including classrooms, offices, and events.</a:t>
              </a:r>
            </a:p>
          </p:txBody>
        </p:sp>
        <p:sp>
          <p:nvSpPr>
            <p:cNvPr id="35" name="TextBox 35"/>
            <p:cNvSpPr txBox="1"/>
            <p:nvPr/>
          </p:nvSpPr>
          <p:spPr>
            <a:xfrm>
              <a:off x="0" y="3751949"/>
              <a:ext cx="10691162" cy="2440020"/>
            </a:xfrm>
            <a:prstGeom prst="rect">
              <a:avLst/>
            </a:prstGeom>
          </p:spPr>
          <p:txBody>
            <a:bodyPr lIns="0" tIns="0" rIns="0" bIns="0" rtlCol="0" anchor="t">
              <a:spAutoFit/>
            </a:bodyPr>
            <a:lstStyle/>
            <a:p>
              <a:pPr marL="502561" lvl="2" indent="-167520" algn="just">
                <a:lnSpc>
                  <a:spcPts val="2901"/>
                </a:lnSpc>
                <a:buFont typeface="Arial"/>
                <a:buChar char="⚬"/>
              </a:pPr>
              <a:r>
                <a:rPr lang="en-US" sz="2198">
                  <a:solidFill>
                    <a:srgbClr val="000000"/>
                  </a:solidFill>
                  <a:latin typeface="Lora"/>
                </a:rPr>
                <a:t>Streamline the attendance tracking process, saving time for both administrators and users.</a:t>
              </a:r>
            </a:p>
            <a:p>
              <a:pPr marL="502561" lvl="2" indent="-167520" algn="just">
                <a:lnSpc>
                  <a:spcPts val="2901"/>
                </a:lnSpc>
                <a:buFont typeface="Arial"/>
                <a:buChar char="⚬"/>
              </a:pPr>
              <a:r>
                <a:rPr lang="en-US" sz="2198">
                  <a:solidFill>
                    <a:srgbClr val="000000"/>
                  </a:solidFill>
                  <a:latin typeface="Lora"/>
                </a:rPr>
                <a:t>Reduce administrative workload by automating attendance logging and management tasks.</a:t>
              </a:r>
            </a:p>
            <a:p>
              <a:pPr marL="502561" lvl="2" indent="-167520" algn="just">
                <a:lnSpc>
                  <a:spcPts val="3224"/>
                </a:lnSpc>
              </a:pPr>
              <a:endParaRPr lang="en-US" sz="2198">
                <a:solidFill>
                  <a:srgbClr val="000000"/>
                </a:solidFill>
                <a:latin typeface="Lora"/>
              </a:endParaRPr>
            </a:p>
          </p:txBody>
        </p:sp>
        <p:sp>
          <p:nvSpPr>
            <p:cNvPr id="36" name="TextBox 36"/>
            <p:cNvSpPr txBox="1"/>
            <p:nvPr/>
          </p:nvSpPr>
          <p:spPr>
            <a:xfrm>
              <a:off x="1289814" y="2864894"/>
              <a:ext cx="8798189" cy="664988"/>
            </a:xfrm>
            <a:prstGeom prst="rect">
              <a:avLst/>
            </a:prstGeom>
          </p:spPr>
          <p:txBody>
            <a:bodyPr lIns="0" tIns="0" rIns="0" bIns="0" rtlCol="0" anchor="t">
              <a:spAutoFit/>
            </a:bodyPr>
            <a:lstStyle/>
            <a:p>
              <a:pPr algn="ctr">
                <a:lnSpc>
                  <a:spcPts val="3952"/>
                </a:lnSpc>
              </a:pPr>
              <a:r>
                <a:rPr lang="en-US" sz="3239">
                  <a:solidFill>
                    <a:srgbClr val="000000"/>
                  </a:solidFill>
                  <a:latin typeface="Cardo Bold"/>
                </a:rPr>
                <a:t>Efficiency and Time Savings</a:t>
              </a:r>
            </a:p>
          </p:txBody>
        </p:sp>
        <p:sp>
          <p:nvSpPr>
            <p:cNvPr id="37" name="TextBox 37"/>
            <p:cNvSpPr txBox="1"/>
            <p:nvPr/>
          </p:nvSpPr>
          <p:spPr>
            <a:xfrm>
              <a:off x="0" y="6781590"/>
              <a:ext cx="10691162" cy="2461737"/>
            </a:xfrm>
            <a:prstGeom prst="rect">
              <a:avLst/>
            </a:prstGeom>
          </p:spPr>
          <p:txBody>
            <a:bodyPr lIns="0" tIns="0" rIns="0" bIns="0" rtlCol="0" anchor="t">
              <a:spAutoFit/>
            </a:bodyPr>
            <a:lstStyle/>
            <a:p>
              <a:pPr marL="502561" lvl="2" indent="-167520" algn="just">
                <a:lnSpc>
                  <a:spcPts val="2967"/>
                </a:lnSpc>
                <a:buFont typeface="Arial"/>
                <a:buChar char="⚬"/>
              </a:pPr>
              <a:r>
                <a:rPr lang="en-US" sz="2198">
                  <a:solidFill>
                    <a:srgbClr val="000000"/>
                  </a:solidFill>
                  <a:latin typeface="Lora"/>
                </a:rPr>
                <a:t>Implement robust security measures to protect facial data and prevent unauthorized access or misuse.</a:t>
              </a:r>
            </a:p>
            <a:p>
              <a:pPr marL="502561" lvl="2" indent="-167520" algn="just">
                <a:lnSpc>
                  <a:spcPts val="2967"/>
                </a:lnSpc>
                <a:buFont typeface="Arial"/>
                <a:buChar char="⚬"/>
              </a:pPr>
              <a:r>
                <a:rPr lang="en-US" sz="2198">
                  <a:solidFill>
                    <a:srgbClr val="000000"/>
                  </a:solidFill>
                  <a:latin typeface="Lora"/>
                </a:rPr>
                <a:t>Ensure compliance with privacy regulations, safeguarding the privacy of individuals' facial information.</a:t>
              </a:r>
            </a:p>
            <a:p>
              <a:pPr marL="502561" lvl="2" indent="-167520" algn="ctr">
                <a:lnSpc>
                  <a:spcPts val="2901"/>
                </a:lnSpc>
              </a:pPr>
              <a:endParaRPr lang="en-US" sz="2198">
                <a:solidFill>
                  <a:srgbClr val="000000"/>
                </a:solidFill>
                <a:latin typeface="Lora"/>
              </a:endParaRPr>
            </a:p>
          </p:txBody>
        </p:sp>
        <p:sp>
          <p:nvSpPr>
            <p:cNvPr id="38" name="TextBox 38"/>
            <p:cNvSpPr txBox="1"/>
            <p:nvPr/>
          </p:nvSpPr>
          <p:spPr>
            <a:xfrm>
              <a:off x="2838427" y="6007735"/>
              <a:ext cx="5417781" cy="664988"/>
            </a:xfrm>
            <a:prstGeom prst="rect">
              <a:avLst/>
            </a:prstGeom>
          </p:spPr>
          <p:txBody>
            <a:bodyPr lIns="0" tIns="0" rIns="0" bIns="0" rtlCol="0" anchor="t">
              <a:spAutoFit/>
            </a:bodyPr>
            <a:lstStyle/>
            <a:p>
              <a:pPr algn="ctr">
                <a:lnSpc>
                  <a:spcPts val="3952"/>
                </a:lnSpc>
              </a:pPr>
              <a:r>
                <a:rPr lang="en-US" sz="3239">
                  <a:solidFill>
                    <a:srgbClr val="000000"/>
                  </a:solidFill>
                  <a:latin typeface="Cardo Bold"/>
                </a:rPr>
                <a:t>Enhanced Security</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22" name="TextBox 22"/>
          <p:cNvSpPr txBox="1"/>
          <p:nvPr/>
        </p:nvSpPr>
        <p:spPr>
          <a:xfrm>
            <a:off x="1128712" y="9729056"/>
            <a:ext cx="2660333" cy="246697"/>
          </a:xfrm>
          <a:prstGeom prst="rect">
            <a:avLst/>
          </a:prstGeom>
        </p:spPr>
        <p:txBody>
          <a:bodyPr lIns="0" tIns="0" rIns="0" bIns="0" rtlCol="0" anchor="t">
            <a:spAutoFit/>
          </a:bodyPr>
          <a:lstStyle/>
          <a:p>
            <a:pPr algn="l">
              <a:lnSpc>
                <a:spcPts val="1912"/>
              </a:lnSpc>
            </a:pPr>
            <a:r>
              <a:rPr lang="en-US" sz="1650">
                <a:solidFill>
                  <a:srgbClr val="2D83C3"/>
                </a:solidFill>
                <a:latin typeface="Canva Sans"/>
              </a:rPr>
              <a:t>3/21/2024  </a:t>
            </a:r>
            <a:r>
              <a:rPr lang="en-US" sz="1650">
                <a:solidFill>
                  <a:srgbClr val="2D83C3"/>
                </a:solidFill>
                <a:latin typeface="Canva Sans Bold"/>
              </a:rPr>
              <a:t>Annual Review</a:t>
            </a:r>
          </a:p>
        </p:txBody>
      </p:sp>
      <p:grpSp>
        <p:nvGrpSpPr>
          <p:cNvPr id="23" name="Group 23"/>
          <p:cNvGrpSpPr/>
          <p:nvPr/>
        </p:nvGrpSpPr>
        <p:grpSpPr>
          <a:xfrm>
            <a:off x="14030325" y="8043862"/>
            <a:ext cx="685800" cy="685800"/>
            <a:chOff x="0" y="0"/>
            <a:chExt cx="914400" cy="914400"/>
          </a:xfrm>
        </p:grpSpPr>
        <p:sp>
          <p:nvSpPr>
            <p:cNvPr id="24" name="Freeform 24"/>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5" name="Group 25"/>
          <p:cNvGrpSpPr/>
          <p:nvPr/>
        </p:nvGrpSpPr>
        <p:grpSpPr>
          <a:xfrm>
            <a:off x="14030325" y="8843962"/>
            <a:ext cx="271462" cy="271462"/>
            <a:chOff x="0" y="0"/>
            <a:chExt cx="361950" cy="361950"/>
          </a:xfrm>
        </p:grpSpPr>
        <p:sp>
          <p:nvSpPr>
            <p:cNvPr id="26" name="Freeform 26"/>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7" name="TextBox 27"/>
          <p:cNvSpPr txBox="1"/>
          <p:nvPr/>
        </p:nvSpPr>
        <p:spPr>
          <a:xfrm>
            <a:off x="837247" y="864170"/>
            <a:ext cx="14646593" cy="971550"/>
          </a:xfrm>
          <a:prstGeom prst="rect">
            <a:avLst/>
          </a:prstGeom>
        </p:spPr>
        <p:txBody>
          <a:bodyPr lIns="0" tIns="0" rIns="0" bIns="0" rtlCol="0" anchor="t">
            <a:spAutoFit/>
          </a:bodyPr>
          <a:lstStyle/>
          <a:p>
            <a:pPr algn="l">
              <a:lnSpc>
                <a:spcPts val="7650"/>
              </a:lnSpc>
            </a:pPr>
            <a:r>
              <a:rPr lang="en-US" sz="6375">
                <a:solidFill>
                  <a:srgbClr val="000000"/>
                </a:solidFill>
                <a:latin typeface="Canva Sans Bold"/>
              </a:rPr>
              <a:t>THE WOW IN YOUR SOLUTION</a:t>
            </a:r>
          </a:p>
        </p:txBody>
      </p:sp>
      <p:sp>
        <p:nvSpPr>
          <p:cNvPr id="28" name="TextBox 28"/>
          <p:cNvSpPr txBox="1"/>
          <p:nvPr/>
        </p:nvSpPr>
        <p:spPr>
          <a:xfrm>
            <a:off x="16915827" y="9716990"/>
            <a:ext cx="361950" cy="247650"/>
          </a:xfrm>
          <a:prstGeom prst="rect">
            <a:avLst/>
          </a:prstGeom>
        </p:spPr>
        <p:txBody>
          <a:bodyPr lIns="0" tIns="0" rIns="0" bIns="0" rtlCol="0" anchor="t">
            <a:spAutoFit/>
          </a:bodyPr>
          <a:lstStyle/>
          <a:p>
            <a:pPr algn="l">
              <a:lnSpc>
                <a:spcPts val="1980"/>
              </a:lnSpc>
            </a:pPr>
            <a:r>
              <a:rPr lang="en-US" sz="1650" spc="-37">
                <a:solidFill>
                  <a:srgbClr val="2D936B"/>
                </a:solidFill>
                <a:latin typeface="Canva Sans"/>
              </a:rPr>
              <a:t>8</a:t>
            </a:r>
          </a:p>
        </p:txBody>
      </p:sp>
      <p:sp>
        <p:nvSpPr>
          <p:cNvPr id="29" name="Freeform 29"/>
          <p:cNvSpPr/>
          <p:nvPr/>
        </p:nvSpPr>
        <p:spPr>
          <a:xfrm>
            <a:off x="2102684" y="1967747"/>
            <a:ext cx="13927891" cy="8424811"/>
          </a:xfrm>
          <a:custGeom>
            <a:avLst/>
            <a:gdLst/>
            <a:ahLst/>
            <a:cxnLst/>
            <a:rect l="l" t="t" r="r" b="b"/>
            <a:pathLst>
              <a:path w="13927891" h="8424811">
                <a:moveTo>
                  <a:pt x="0" y="0"/>
                </a:moveTo>
                <a:lnTo>
                  <a:pt x="13927891" y="0"/>
                </a:lnTo>
                <a:lnTo>
                  <a:pt x="13927891" y="8424811"/>
                </a:lnTo>
                <a:lnTo>
                  <a:pt x="0" y="842481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0" name="TextBox 30"/>
          <p:cNvSpPr txBox="1"/>
          <p:nvPr/>
        </p:nvSpPr>
        <p:spPr>
          <a:xfrm>
            <a:off x="3371598" y="2799673"/>
            <a:ext cx="1374086" cy="1137964"/>
          </a:xfrm>
          <a:prstGeom prst="rect">
            <a:avLst/>
          </a:prstGeom>
        </p:spPr>
        <p:txBody>
          <a:bodyPr lIns="0" tIns="0" rIns="0" bIns="0" rtlCol="0" anchor="t">
            <a:spAutoFit/>
          </a:bodyPr>
          <a:lstStyle/>
          <a:p>
            <a:pPr algn="ctr">
              <a:lnSpc>
                <a:spcPts val="9218"/>
              </a:lnSpc>
            </a:pPr>
            <a:r>
              <a:rPr lang="en-US" sz="8535" spc="674">
                <a:solidFill>
                  <a:srgbClr val="000000"/>
                </a:solidFill>
                <a:latin typeface="Alice Bold"/>
              </a:rPr>
              <a:t>01</a:t>
            </a:r>
          </a:p>
        </p:txBody>
      </p:sp>
      <p:sp>
        <p:nvSpPr>
          <p:cNvPr id="31" name="TextBox 31"/>
          <p:cNvSpPr txBox="1"/>
          <p:nvPr/>
        </p:nvSpPr>
        <p:spPr>
          <a:xfrm>
            <a:off x="3148764" y="5388450"/>
            <a:ext cx="1878704" cy="1137964"/>
          </a:xfrm>
          <a:prstGeom prst="rect">
            <a:avLst/>
          </a:prstGeom>
        </p:spPr>
        <p:txBody>
          <a:bodyPr lIns="0" tIns="0" rIns="0" bIns="0" rtlCol="0" anchor="t">
            <a:spAutoFit/>
          </a:bodyPr>
          <a:lstStyle/>
          <a:p>
            <a:pPr algn="ctr">
              <a:lnSpc>
                <a:spcPts val="9218"/>
              </a:lnSpc>
            </a:pPr>
            <a:r>
              <a:rPr lang="en-US" sz="8535" spc="674">
                <a:solidFill>
                  <a:srgbClr val="000000"/>
                </a:solidFill>
                <a:latin typeface="Alice Bold"/>
              </a:rPr>
              <a:t>02</a:t>
            </a:r>
          </a:p>
        </p:txBody>
      </p:sp>
      <p:sp>
        <p:nvSpPr>
          <p:cNvPr id="32" name="TextBox 32"/>
          <p:cNvSpPr txBox="1"/>
          <p:nvPr/>
        </p:nvSpPr>
        <p:spPr>
          <a:xfrm>
            <a:off x="3119290" y="7761349"/>
            <a:ext cx="1878704" cy="1137964"/>
          </a:xfrm>
          <a:prstGeom prst="rect">
            <a:avLst/>
          </a:prstGeom>
        </p:spPr>
        <p:txBody>
          <a:bodyPr lIns="0" tIns="0" rIns="0" bIns="0" rtlCol="0" anchor="t">
            <a:spAutoFit/>
          </a:bodyPr>
          <a:lstStyle/>
          <a:p>
            <a:pPr algn="ctr">
              <a:lnSpc>
                <a:spcPts val="9218"/>
              </a:lnSpc>
            </a:pPr>
            <a:r>
              <a:rPr lang="en-US" sz="8535" spc="674">
                <a:solidFill>
                  <a:srgbClr val="000000"/>
                </a:solidFill>
                <a:latin typeface="Alice Bold"/>
              </a:rPr>
              <a:t>03</a:t>
            </a:r>
          </a:p>
        </p:txBody>
      </p:sp>
      <p:sp>
        <p:nvSpPr>
          <p:cNvPr id="33" name="TextBox 33"/>
          <p:cNvSpPr txBox="1"/>
          <p:nvPr/>
        </p:nvSpPr>
        <p:spPr>
          <a:xfrm>
            <a:off x="5828141" y="2715780"/>
            <a:ext cx="8811863" cy="2026216"/>
          </a:xfrm>
          <a:prstGeom prst="rect">
            <a:avLst/>
          </a:prstGeom>
        </p:spPr>
        <p:txBody>
          <a:bodyPr lIns="0" tIns="0" rIns="0" bIns="0" rtlCol="0" anchor="t">
            <a:spAutoFit/>
          </a:bodyPr>
          <a:lstStyle/>
          <a:p>
            <a:pPr algn="just">
              <a:lnSpc>
                <a:spcPts val="3889"/>
              </a:lnSpc>
            </a:pPr>
            <a:r>
              <a:rPr lang="en-US" sz="2593">
                <a:solidFill>
                  <a:srgbClr val="000000"/>
                </a:solidFill>
                <a:latin typeface="Lora"/>
              </a:rPr>
              <a:t>With facial recognition technology powered by CNN, the system can accurately identify individuals in real-time, eliminating the need for manual input and reducing errors to an unprecedented level.</a:t>
            </a:r>
          </a:p>
        </p:txBody>
      </p:sp>
      <p:sp>
        <p:nvSpPr>
          <p:cNvPr id="34" name="TextBox 34"/>
          <p:cNvSpPr txBox="1"/>
          <p:nvPr/>
        </p:nvSpPr>
        <p:spPr>
          <a:xfrm>
            <a:off x="5828141" y="2035898"/>
            <a:ext cx="7333438" cy="794377"/>
          </a:xfrm>
          <a:prstGeom prst="rect">
            <a:avLst/>
          </a:prstGeom>
        </p:spPr>
        <p:txBody>
          <a:bodyPr lIns="0" tIns="0" rIns="0" bIns="0" rtlCol="0" anchor="t">
            <a:spAutoFit/>
          </a:bodyPr>
          <a:lstStyle/>
          <a:p>
            <a:pPr algn="l">
              <a:lnSpc>
                <a:spcPts val="5729"/>
              </a:lnSpc>
            </a:pPr>
            <a:r>
              <a:rPr lang="en-US" sz="3744">
                <a:solidFill>
                  <a:srgbClr val="000000"/>
                </a:solidFill>
                <a:latin typeface="Cardo Bold"/>
              </a:rPr>
              <a:t>Real-Time Accuracy</a:t>
            </a:r>
          </a:p>
        </p:txBody>
      </p:sp>
      <p:sp>
        <p:nvSpPr>
          <p:cNvPr id="35" name="TextBox 35"/>
          <p:cNvSpPr txBox="1"/>
          <p:nvPr/>
        </p:nvSpPr>
        <p:spPr>
          <a:xfrm>
            <a:off x="5828141" y="5434217"/>
            <a:ext cx="9085587" cy="2025861"/>
          </a:xfrm>
          <a:prstGeom prst="rect">
            <a:avLst/>
          </a:prstGeom>
        </p:spPr>
        <p:txBody>
          <a:bodyPr lIns="0" tIns="0" rIns="0" bIns="0" rtlCol="0" anchor="t">
            <a:spAutoFit/>
          </a:bodyPr>
          <a:lstStyle/>
          <a:p>
            <a:pPr algn="just">
              <a:lnSpc>
                <a:spcPts val="3967"/>
              </a:lnSpc>
            </a:pPr>
            <a:r>
              <a:rPr lang="en-US" sz="2593">
                <a:solidFill>
                  <a:srgbClr val="000000"/>
                </a:solidFill>
                <a:latin typeface="Lora"/>
              </a:rPr>
              <a:t>Imagine walking into a classroom or office space and being automatically logged in within seconds, without any effort on your part. That's the power of this automated attendance system </a:t>
            </a:r>
          </a:p>
        </p:txBody>
      </p:sp>
      <p:sp>
        <p:nvSpPr>
          <p:cNvPr id="36" name="TextBox 36"/>
          <p:cNvSpPr txBox="1"/>
          <p:nvPr/>
        </p:nvSpPr>
        <p:spPr>
          <a:xfrm>
            <a:off x="5828141" y="4720578"/>
            <a:ext cx="7333438" cy="794377"/>
          </a:xfrm>
          <a:prstGeom prst="rect">
            <a:avLst/>
          </a:prstGeom>
        </p:spPr>
        <p:txBody>
          <a:bodyPr lIns="0" tIns="0" rIns="0" bIns="0" rtlCol="0" anchor="t">
            <a:spAutoFit/>
          </a:bodyPr>
          <a:lstStyle/>
          <a:p>
            <a:pPr algn="l">
              <a:lnSpc>
                <a:spcPts val="5729"/>
              </a:lnSpc>
            </a:pPr>
            <a:r>
              <a:rPr lang="en-US" sz="3744">
                <a:solidFill>
                  <a:srgbClr val="000000"/>
                </a:solidFill>
                <a:latin typeface="Cardo Bold"/>
              </a:rPr>
              <a:t>Effortless Efficiency</a:t>
            </a:r>
          </a:p>
        </p:txBody>
      </p:sp>
      <p:sp>
        <p:nvSpPr>
          <p:cNvPr id="37" name="TextBox 37"/>
          <p:cNvSpPr txBox="1"/>
          <p:nvPr/>
        </p:nvSpPr>
        <p:spPr>
          <a:xfrm>
            <a:off x="5828141" y="8174320"/>
            <a:ext cx="8811863" cy="1531859"/>
          </a:xfrm>
          <a:prstGeom prst="rect">
            <a:avLst/>
          </a:prstGeom>
        </p:spPr>
        <p:txBody>
          <a:bodyPr lIns="0" tIns="0" rIns="0" bIns="0" rtlCol="0" anchor="t">
            <a:spAutoFit/>
          </a:bodyPr>
          <a:lstStyle/>
          <a:p>
            <a:pPr algn="just">
              <a:lnSpc>
                <a:spcPts val="3967"/>
              </a:lnSpc>
            </a:pPr>
            <a:r>
              <a:rPr lang="en-US" sz="2593">
                <a:solidFill>
                  <a:srgbClr val="000000"/>
                </a:solidFill>
                <a:latin typeface="Lora"/>
              </a:rPr>
              <a:t>It's not just about automating attendance – it's about pushing the boundaries of what's possible with facial recognition technology.</a:t>
            </a:r>
          </a:p>
        </p:txBody>
      </p:sp>
      <p:sp>
        <p:nvSpPr>
          <p:cNvPr id="38" name="TextBox 38"/>
          <p:cNvSpPr txBox="1"/>
          <p:nvPr/>
        </p:nvSpPr>
        <p:spPr>
          <a:xfrm>
            <a:off x="5794976" y="7456687"/>
            <a:ext cx="7333438" cy="794377"/>
          </a:xfrm>
          <a:prstGeom prst="rect">
            <a:avLst/>
          </a:prstGeom>
        </p:spPr>
        <p:txBody>
          <a:bodyPr lIns="0" tIns="0" rIns="0" bIns="0" rtlCol="0" anchor="t">
            <a:spAutoFit/>
          </a:bodyPr>
          <a:lstStyle/>
          <a:p>
            <a:pPr algn="l">
              <a:lnSpc>
                <a:spcPts val="5729"/>
              </a:lnSpc>
            </a:pPr>
            <a:r>
              <a:rPr lang="en-US" sz="3744">
                <a:solidFill>
                  <a:srgbClr val="000000"/>
                </a:solidFill>
                <a:latin typeface="Cardo Bold"/>
              </a:rPr>
              <a:t>Cutting-Edge Innovation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22" name="TextBox 22"/>
          <p:cNvSpPr txBox="1"/>
          <p:nvPr/>
        </p:nvSpPr>
        <p:spPr>
          <a:xfrm>
            <a:off x="1128712" y="9729056"/>
            <a:ext cx="2660333" cy="246697"/>
          </a:xfrm>
          <a:prstGeom prst="rect">
            <a:avLst/>
          </a:prstGeom>
        </p:spPr>
        <p:txBody>
          <a:bodyPr lIns="0" tIns="0" rIns="0" bIns="0" rtlCol="0" anchor="t">
            <a:spAutoFit/>
          </a:bodyPr>
          <a:lstStyle/>
          <a:p>
            <a:pPr algn="l">
              <a:lnSpc>
                <a:spcPts val="1912"/>
              </a:lnSpc>
            </a:pPr>
            <a:r>
              <a:rPr lang="en-US" sz="1650">
                <a:solidFill>
                  <a:srgbClr val="2D83C3"/>
                </a:solidFill>
                <a:latin typeface="Canva Sans"/>
              </a:rPr>
              <a:t>3/21/2024  </a:t>
            </a:r>
            <a:r>
              <a:rPr lang="en-US" sz="1650">
                <a:solidFill>
                  <a:srgbClr val="2D83C3"/>
                </a:solidFill>
                <a:latin typeface="Canva Sans Bold"/>
              </a:rPr>
              <a:t>Annual Review</a:t>
            </a:r>
          </a:p>
        </p:txBody>
      </p:sp>
      <p:grpSp>
        <p:nvGrpSpPr>
          <p:cNvPr id="23" name="Group 23"/>
          <p:cNvGrpSpPr/>
          <p:nvPr/>
        </p:nvGrpSpPr>
        <p:grpSpPr>
          <a:xfrm>
            <a:off x="14030325" y="8043862"/>
            <a:ext cx="685800" cy="685800"/>
            <a:chOff x="0" y="0"/>
            <a:chExt cx="914400" cy="914400"/>
          </a:xfrm>
        </p:grpSpPr>
        <p:sp>
          <p:nvSpPr>
            <p:cNvPr id="24" name="Freeform 24"/>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5" name="Group 25"/>
          <p:cNvGrpSpPr/>
          <p:nvPr/>
        </p:nvGrpSpPr>
        <p:grpSpPr>
          <a:xfrm>
            <a:off x="10044112" y="2543175"/>
            <a:ext cx="471488" cy="485775"/>
            <a:chOff x="0" y="0"/>
            <a:chExt cx="628650" cy="647700"/>
          </a:xfrm>
        </p:grpSpPr>
        <p:sp>
          <p:nvSpPr>
            <p:cNvPr id="26" name="Freeform 26"/>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27" name="Group 27"/>
          <p:cNvGrpSpPr/>
          <p:nvPr/>
        </p:nvGrpSpPr>
        <p:grpSpPr>
          <a:xfrm>
            <a:off x="14030325" y="8843962"/>
            <a:ext cx="271462" cy="271462"/>
            <a:chOff x="0" y="0"/>
            <a:chExt cx="361950" cy="361950"/>
          </a:xfrm>
        </p:grpSpPr>
        <p:sp>
          <p:nvSpPr>
            <p:cNvPr id="28" name="Freeform 28"/>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9" name="Freeform 29"/>
          <p:cNvSpPr/>
          <p:nvPr/>
        </p:nvSpPr>
        <p:spPr>
          <a:xfrm>
            <a:off x="2500312" y="9701212"/>
            <a:ext cx="114300" cy="266700"/>
          </a:xfrm>
          <a:custGeom>
            <a:avLst/>
            <a:gdLst/>
            <a:ahLst/>
            <a:cxnLst/>
            <a:rect l="l" t="t" r="r" b="b"/>
            <a:pathLst>
              <a:path w="114300" h="266700">
                <a:moveTo>
                  <a:pt x="0" y="0"/>
                </a:moveTo>
                <a:lnTo>
                  <a:pt x="114300" y="0"/>
                </a:lnTo>
                <a:lnTo>
                  <a:pt x="114300" y="266700"/>
                </a:lnTo>
                <a:lnTo>
                  <a:pt x="0" y="266700"/>
                </a:lnTo>
                <a:lnTo>
                  <a:pt x="0" y="0"/>
                </a:lnTo>
                <a:close/>
              </a:path>
            </a:pathLst>
          </a:custGeom>
          <a:blipFill>
            <a:blip r:embed="rId2"/>
            <a:stretch>
              <a:fillRect l="-66666" r="-66666"/>
            </a:stretch>
          </a:blipFill>
        </p:spPr>
      </p:sp>
      <p:sp>
        <p:nvSpPr>
          <p:cNvPr id="30" name="Freeform 30"/>
          <p:cNvSpPr/>
          <p:nvPr/>
        </p:nvSpPr>
        <p:spPr>
          <a:xfrm>
            <a:off x="2500312" y="3563550"/>
            <a:ext cx="12756521" cy="5746068"/>
          </a:xfrm>
          <a:custGeom>
            <a:avLst/>
            <a:gdLst/>
            <a:ahLst/>
            <a:cxnLst/>
            <a:rect l="l" t="t" r="r" b="b"/>
            <a:pathLst>
              <a:path w="12756521" h="5746068">
                <a:moveTo>
                  <a:pt x="0" y="0"/>
                </a:moveTo>
                <a:lnTo>
                  <a:pt x="12756522" y="0"/>
                </a:lnTo>
                <a:lnTo>
                  <a:pt x="12756522" y="5746068"/>
                </a:lnTo>
                <a:lnTo>
                  <a:pt x="0" y="5746068"/>
                </a:lnTo>
                <a:lnTo>
                  <a:pt x="0" y="0"/>
                </a:lnTo>
                <a:close/>
              </a:path>
            </a:pathLst>
          </a:custGeom>
          <a:blipFill>
            <a:blip r:embed="rId3"/>
            <a:stretch>
              <a:fillRect/>
            </a:stretch>
          </a:blipFill>
        </p:spPr>
      </p:sp>
      <p:sp>
        <p:nvSpPr>
          <p:cNvPr id="31" name="TextBox 31"/>
          <p:cNvSpPr txBox="1"/>
          <p:nvPr/>
        </p:nvSpPr>
        <p:spPr>
          <a:xfrm>
            <a:off x="16915827" y="9716990"/>
            <a:ext cx="361950" cy="247650"/>
          </a:xfrm>
          <a:prstGeom prst="rect">
            <a:avLst/>
          </a:prstGeom>
        </p:spPr>
        <p:txBody>
          <a:bodyPr lIns="0" tIns="0" rIns="0" bIns="0" rtlCol="0" anchor="t">
            <a:spAutoFit/>
          </a:bodyPr>
          <a:lstStyle/>
          <a:p>
            <a:pPr algn="l">
              <a:lnSpc>
                <a:spcPts val="1980"/>
              </a:lnSpc>
            </a:pPr>
            <a:r>
              <a:rPr lang="en-US" sz="1650" spc="-37">
                <a:solidFill>
                  <a:srgbClr val="2D936B"/>
                </a:solidFill>
                <a:latin typeface="Canva Sans"/>
              </a:rPr>
              <a:t>9</a:t>
            </a:r>
          </a:p>
        </p:txBody>
      </p:sp>
      <p:sp>
        <p:nvSpPr>
          <p:cNvPr id="32" name="TextBox 32"/>
          <p:cNvSpPr txBox="1"/>
          <p:nvPr/>
        </p:nvSpPr>
        <p:spPr>
          <a:xfrm>
            <a:off x="1109662" y="450056"/>
            <a:ext cx="6320605" cy="1095375"/>
          </a:xfrm>
          <a:prstGeom prst="rect">
            <a:avLst/>
          </a:prstGeom>
        </p:spPr>
        <p:txBody>
          <a:bodyPr lIns="0" tIns="0" rIns="0" bIns="0" rtlCol="0" anchor="t">
            <a:spAutoFit/>
          </a:bodyPr>
          <a:lstStyle/>
          <a:p>
            <a:pPr algn="l">
              <a:lnSpc>
                <a:spcPts val="8640"/>
              </a:lnSpc>
            </a:pPr>
            <a:r>
              <a:rPr lang="en-US" sz="7200" spc="-15">
                <a:solidFill>
                  <a:srgbClr val="000000"/>
                </a:solidFill>
                <a:latin typeface="Canva Sans Bold"/>
              </a:rPr>
              <a:t>MODELLING</a:t>
            </a:r>
          </a:p>
        </p:txBody>
      </p:sp>
      <p:sp>
        <p:nvSpPr>
          <p:cNvPr id="33" name="TextBox 33"/>
          <p:cNvSpPr txBox="1"/>
          <p:nvPr/>
        </p:nvSpPr>
        <p:spPr>
          <a:xfrm>
            <a:off x="1054826" y="1628519"/>
            <a:ext cx="12165602" cy="1543437"/>
          </a:xfrm>
          <a:prstGeom prst="rect">
            <a:avLst/>
          </a:prstGeom>
        </p:spPr>
        <p:txBody>
          <a:bodyPr lIns="0" tIns="0" rIns="0" bIns="0" rtlCol="0" anchor="t">
            <a:spAutoFit/>
          </a:bodyPr>
          <a:lstStyle/>
          <a:p>
            <a:pPr algn="l">
              <a:lnSpc>
                <a:spcPts val="5759"/>
              </a:lnSpc>
            </a:pPr>
            <a:r>
              <a:rPr lang="en-US" sz="4800">
                <a:solidFill>
                  <a:srgbClr val="0D0D0D"/>
                </a:solidFill>
                <a:latin typeface="Arimo Bold"/>
              </a:rPr>
              <a:t>Building the neural network model:</a:t>
            </a:r>
          </a:p>
          <a:p>
            <a:pPr algn="l">
              <a:lnSpc>
                <a:spcPts val="5759"/>
              </a:lnSpc>
            </a:pPr>
            <a:r>
              <a:rPr lang="en-US" sz="4800">
                <a:solidFill>
                  <a:srgbClr val="0D0D0D"/>
                </a:solidFill>
                <a:latin typeface="Arimo Bold"/>
              </a:rPr>
              <a:t>Using Tensorflow and keras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762</Words>
  <Application>Microsoft Office PowerPoint</Application>
  <PresentationFormat>Custom</PresentationFormat>
  <Paragraphs>94</Paragraphs>
  <Slides>11</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11</vt:i4>
      </vt:variant>
    </vt:vector>
  </HeadingPairs>
  <TitlesOfParts>
    <vt:vector size="26" baseType="lpstr">
      <vt:lpstr>Calibri</vt:lpstr>
      <vt:lpstr>Alice</vt:lpstr>
      <vt:lpstr>Arial</vt:lpstr>
      <vt:lpstr>TT Rounds Condensed</vt:lpstr>
      <vt:lpstr>Lora Bold</vt:lpstr>
      <vt:lpstr>Cardo Bold</vt:lpstr>
      <vt:lpstr>Arimo</vt:lpstr>
      <vt:lpstr>Lora</vt:lpstr>
      <vt:lpstr>Thicker Bold</vt:lpstr>
      <vt:lpstr>Alice Bold</vt:lpstr>
      <vt:lpstr>Canva Sans Bold</vt:lpstr>
      <vt:lpstr>Canva Sans</vt:lpstr>
      <vt:lpstr>Trebuchet MS Bold</vt:lpstr>
      <vt:lpstr>Arimo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NMdemoppt.pptx</dc:title>
  <cp:lastModifiedBy>Kiran Kumar K M</cp:lastModifiedBy>
  <cp:revision>3</cp:revision>
  <dcterms:created xsi:type="dcterms:W3CDTF">2006-08-16T00:00:00Z</dcterms:created>
  <dcterms:modified xsi:type="dcterms:W3CDTF">2024-04-05T11:53:36Z</dcterms:modified>
  <dc:identifier>DAGBhsv1xUQ</dc:identifier>
</cp:coreProperties>
</file>