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8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47107040578660825"/>
          <c:y val="0.01563610693843571"/>
        </c:manualLayout>
      </c:layout>
      <c:overlay val="0"/>
      <c:spPr>
        <a:solidFill>
          <a:schemeClr val="bg2"/>
        </a:solidFill>
      </c:spPr>
    </c:title>
    <c:autoTitleDeleted val="0"/>
    <c:plotArea>
      <c:layout>
        <c:manualLayout>
          <c:layoutTarget val="inner"/>
          <c:xMode val="edge"/>
          <c:yMode val="edge"/>
          <c:x val="0.0949300702161466"/>
          <c:y val="0.0806772589012605"/>
          <c:w val="0.8786009657218442"/>
          <c:h val="0.7848426074878936"/>
        </c:manualLayout>
      </c:layout>
      <c:barChart>
        <c:barDir val="col"/>
        <c:grouping val="stacked"/>
        <c:varyColors val="0"/>
        <c:ser>
          <c:idx val="0"/>
          <c:order val="0"/>
          <c:tx>
            <c:strRef>
              <c:f>'https://d.docs.live.net/c6feb8961782fc08/Documents/[ARUN NM PROJECT^L.xlsx]Sheet1'!$F$2</c:f>
              <c:strCache>
                <c:ptCount val="1"/>
                <c:pt idx="0">
                  <c:v>Salary</c:v>
                </c:pt>
              </c:strCache>
            </c:strRef>
          </c:tx>
          <c:invertIfNegative val="0"/>
          <c:dPt>
            <c:idx val="6"/>
            <c:invertIfNegative val="0"/>
            <c:bubble3D val="0"/>
            <c:spPr>
              <a:solidFill>
                <a:srgbClr val="C00000"/>
              </a:solidFill>
            </c:spPr>
          </c:dPt>
          <c:dPt>
            <c:idx val="16"/>
            <c:invertIfNegative val="0"/>
            <c:bubble3D val="0"/>
            <c:spPr>
              <a:solidFill>
                <a:srgbClr val="C00000"/>
              </a:solidFill>
            </c:spPr>
          </c:dPt>
          <c:dPt>
            <c:idx val="19"/>
            <c:invertIfNegative val="0"/>
            <c:bubble3D val="0"/>
            <c:spPr>
              <a:solidFill>
                <a:schemeClr val="accent3">
                  <a:lumMod val="50000"/>
                </a:schemeClr>
              </a:solidFill>
            </c:spPr>
          </c:dPt>
          <c:dPt>
            <c:idx val="31"/>
            <c:invertIfNegative val="0"/>
            <c:bubble3D val="0"/>
            <c:spPr>
              <a:solidFill>
                <a:schemeClr val="accent3">
                  <a:lumMod val="50000"/>
                </a:schemeClr>
              </a:solidFill>
            </c:spPr>
          </c:dPt>
          <c:dPt>
            <c:idx val="32"/>
            <c:invertIfNegative val="0"/>
            <c:bubble3D val="0"/>
            <c:spPr>
              <a:solidFill>
                <a:schemeClr val="accent3">
                  <a:lumMod val="50000"/>
                </a:schemeClr>
              </a:solidFill>
            </c:spPr>
          </c:dPt>
          <c:dPt>
            <c:idx val="38"/>
            <c:invertIfNegative val="0"/>
            <c:bubble3D val="0"/>
            <c:spPr>
              <a:solidFill>
                <a:schemeClr val="accent3">
                  <a:lumMod val="50000"/>
                </a:schemeClr>
              </a:solidFill>
            </c:spPr>
          </c:dPt>
          <c:val>
            <c:numRef>
              <c:f>'https://d.docs.live.net/c6feb8961782fc08/Documents/[ARUN NM PROJECT^L.xlsx]Sheet1'!$F$3:$F$42</c:f>
              <c:numCache>
                <c:formatCode>General</c:formatCode>
                <c:ptCount val="40"/>
                <c:pt idx="0">
                  <c:v>20000.0</c:v>
                </c:pt>
                <c:pt idx="1">
                  <c:v>10000.0</c:v>
                </c:pt>
                <c:pt idx="2">
                  <c:v>30000.0</c:v>
                </c:pt>
                <c:pt idx="3">
                  <c:v>45000.0</c:v>
                </c:pt>
                <c:pt idx="4">
                  <c:v>25000.0</c:v>
                </c:pt>
                <c:pt idx="5">
                  <c:v>15000.0</c:v>
                </c:pt>
                <c:pt idx="6">
                  <c:v>66000.0</c:v>
                </c:pt>
                <c:pt idx="7">
                  <c:v>29000.0</c:v>
                </c:pt>
                <c:pt idx="8">
                  <c:v>36000.0</c:v>
                </c:pt>
                <c:pt idx="9">
                  <c:v>12000.0</c:v>
                </c:pt>
                <c:pt idx="10">
                  <c:v>45000.0</c:v>
                </c:pt>
                <c:pt idx="11">
                  <c:v>28000.0</c:v>
                </c:pt>
                <c:pt idx="12">
                  <c:v>14000.0</c:v>
                </c:pt>
                <c:pt idx="13">
                  <c:v>11000.0</c:v>
                </c:pt>
                <c:pt idx="14">
                  <c:v>35000.0</c:v>
                </c:pt>
                <c:pt idx="15">
                  <c:v>43000.0</c:v>
                </c:pt>
                <c:pt idx="16">
                  <c:v>69000.0</c:v>
                </c:pt>
                <c:pt idx="17">
                  <c:v>24000.0</c:v>
                </c:pt>
                <c:pt idx="18">
                  <c:v>41000.0</c:v>
                </c:pt>
                <c:pt idx="19">
                  <c:v>52000.0</c:v>
                </c:pt>
                <c:pt idx="20">
                  <c:v>35000.0</c:v>
                </c:pt>
                <c:pt idx="21">
                  <c:v>33000.0</c:v>
                </c:pt>
                <c:pt idx="22">
                  <c:v>44000.0</c:v>
                </c:pt>
                <c:pt idx="23">
                  <c:v>11000.0</c:v>
                </c:pt>
                <c:pt idx="24">
                  <c:v>22000.0</c:v>
                </c:pt>
                <c:pt idx="25">
                  <c:v>14500.0</c:v>
                </c:pt>
                <c:pt idx="26">
                  <c:v>32500.0</c:v>
                </c:pt>
                <c:pt idx="27">
                  <c:v>12500.0</c:v>
                </c:pt>
                <c:pt idx="28">
                  <c:v>25000.0</c:v>
                </c:pt>
                <c:pt idx="29">
                  <c:v>12400.0</c:v>
                </c:pt>
                <c:pt idx="30">
                  <c:v>32500.0</c:v>
                </c:pt>
                <c:pt idx="31">
                  <c:v>52100.0</c:v>
                </c:pt>
                <c:pt idx="32">
                  <c:v>53200.0</c:v>
                </c:pt>
                <c:pt idx="33">
                  <c:v>45000.0</c:v>
                </c:pt>
                <c:pt idx="34">
                  <c:v>25300.0</c:v>
                </c:pt>
                <c:pt idx="35">
                  <c:v>25350.0</c:v>
                </c:pt>
                <c:pt idx="36">
                  <c:v>15200.0</c:v>
                </c:pt>
                <c:pt idx="37">
                  <c:v>33000.0</c:v>
                </c:pt>
                <c:pt idx="38">
                  <c:v>54000.0</c:v>
                </c:pt>
                <c:pt idx="39">
                  <c:v>32000.0</c:v>
                </c:pt>
              </c:numCache>
            </c:numRef>
          </c:val>
        </c:ser>
        <c:dLbls>
          <c:showLegendKey val="0"/>
          <c:showVal val="0"/>
          <c:showCatName val="0"/>
          <c:showSerName val="0"/>
          <c:showPercent val="0"/>
          <c:showBubbleSize val="0"/>
        </c:dLbls>
        <c:gapWidth val="150"/>
        <c:overlap val="100"/>
        <c:axId val="342976768"/>
        <c:axId val="343841408"/>
      </c:barChart>
      <c:catAx>
        <c:axId val="342976768"/>
        <c:scaling>
          <c:orientation val="minMax"/>
        </c:scaling>
        <c:delete val="0"/>
        <c:axPos val="b"/>
        <c:majorTickMark val="out"/>
        <c:minorTickMark val="none"/>
        <c:tickLblPos val="nextTo"/>
        <c:crossAx val="343841408"/>
        <c:crosses val="autoZero"/>
        <c:auto val="1"/>
        <c:lblAlgn val="ctr"/>
        <c:lblOffset val="100"/>
        <c:noMultiLvlLbl val="0"/>
      </c:catAx>
      <c:valAx>
        <c:axId val="343841408"/>
        <c:scaling>
          <c:orientation val="minMax"/>
        </c:scaling>
        <c:delete val="0"/>
        <c:axPos val="l"/>
        <c:majorGridlines/>
        <c:numFmt formatCode="General" sourceLinked="1"/>
        <c:majorTickMark val="out"/>
        <c:minorTickMark val="none"/>
        <c:tickLblPos val="nextTo"/>
        <c:crossAx val="342976768"/>
        <c:crosses val="autoZero"/>
        <c:crossBetween val="between"/>
      </c:valAx>
      <c:dTable>
        <c:showHorzBorder val="1"/>
        <c:showVertBorder val="1"/>
        <c:showOutline val="1"/>
        <c:showKeys val="1"/>
        <c:spPr>
          <a:noFill/>
        </c:spPr>
      </c:dTable>
    </c:plotArea>
    <c:legend>
      <c:legendPos val="r"/>
      <c:overlay val="0"/>
      <c:txPr>
        <a:bodyPr/>
        <a:lstStyle/>
        <a:p>
          <a:pPr rtl="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7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7" name="Holder 3"/>
          <p:cNvSpPr>
            <a:spLocks noGrp="1"/>
          </p:cNvSpPr>
          <p:nvPr>
            <p:ph type="body" idx="1"/>
          </p:nvPr>
        </p:nvSpPr>
        <p:spPr/>
        <p:txBody>
          <a:bodyPr bIns="0" lIns="0" rIns="0" tIns="0"/>
          <a:p/>
        </p:txBody>
      </p:sp>
      <p:sp>
        <p:nvSpPr>
          <p:cNvPr id="104867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334000"/>
            <a:ext cx="723900" cy="604392"/>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dirty="0" sz="2400" lang="en-US"/>
              <a:t>STUDENT NAME: B . THRISHA</a:t>
            </a:r>
          </a:p>
          <a:p>
            <a:r>
              <a:rPr dirty="0" sz="2400" lang="en-US"/>
              <a:t>REGISTER NO: 122200235 &amp; asunm110122200235</a:t>
            </a:r>
          </a:p>
          <a:p>
            <a:r>
              <a:rPr dirty="0" sz="2400" lang="en-US"/>
              <a:t>DEPARTMENT: COMMERCE</a:t>
            </a:r>
          </a:p>
          <a:p>
            <a:r>
              <a:rPr dirty="0" sz="2400" lang="en-US"/>
              <a:t>COLLEGE: DRBCCC HINDU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object 8"/>
          <p:cNvSpPr txBox="1"/>
          <p:nvPr/>
        </p:nvSpPr>
        <p:spPr>
          <a:xfrm>
            <a:off x="739774" y="291146"/>
            <a:ext cx="8251825" cy="471995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1600" lang="en-IN" spc="5" u="sng">
              <a:effectLst>
                <a:outerShdw algn="tl" blurRad="38100" dir="2700000" dist="38100">
                  <a:srgbClr val="000000">
                    <a:alpha val="43137"/>
                  </a:srgbClr>
                </a:outerShdw>
              </a:effectLst>
              <a:latin typeface="Trebuchet MS"/>
              <a:cs typeface="Trebuchet MS"/>
            </a:endParaRPr>
          </a:p>
          <a:p>
            <a:pPr marL="12700">
              <a:lnSpc>
                <a:spcPct val="100000"/>
              </a:lnSpc>
              <a:spcBef>
                <a:spcPts val="105"/>
              </a:spcBef>
            </a:pPr>
            <a:r>
              <a:rPr b="1" dirty="0" sz="2800" lang="en-US" u="sng">
                <a:effectLst>
                  <a:outerShdw algn="tl" blurRad="38100" dir="2700000" dist="38100">
                    <a:srgbClr val="000000">
                      <a:alpha val="43137"/>
                    </a:srgbClr>
                  </a:outerShdw>
                </a:effectLst>
                <a:latin typeface="Trebuchet MS"/>
                <a:cs typeface="Trebuchet MS"/>
              </a:rPr>
              <a:t>DATA COLLECTION:</a:t>
            </a:r>
          </a:p>
          <a:p>
            <a:pPr marL="12700">
              <a:lnSpc>
                <a:spcPct val="100000"/>
              </a:lnSpc>
              <a:spcBef>
                <a:spcPts val="105"/>
              </a:spcBef>
            </a:pPr>
            <a:r>
              <a:rPr dirty="0" sz="2800" lang="en-US">
                <a:latin typeface="Trebuchet MS"/>
                <a:cs typeface="Trebuchet MS"/>
              </a:rPr>
              <a:t>●COLLECTED FROM KAGGLE.</a:t>
            </a:r>
          </a:p>
          <a:p>
            <a:pPr marL="12700">
              <a:lnSpc>
                <a:spcPct val="100000"/>
              </a:lnSpc>
              <a:spcBef>
                <a:spcPts val="105"/>
              </a:spcBef>
            </a:pPr>
            <a:endParaRPr b="1" dirty="0" sz="2800" lang="en-US" u="sng">
              <a:effectLst>
                <a:outerShdw algn="tl" blurRad="38100" dir="2700000" dist="38100">
                  <a:srgbClr val="000000">
                    <a:alpha val="43137"/>
                  </a:srgbClr>
                </a:outerShdw>
              </a:effectLst>
              <a:latin typeface="Trebuchet MS"/>
              <a:cs typeface="Trebuchet MS"/>
            </a:endParaRPr>
          </a:p>
          <a:p>
            <a:pPr marL="12700">
              <a:lnSpc>
                <a:spcPct val="100000"/>
              </a:lnSpc>
              <a:spcBef>
                <a:spcPts val="105"/>
              </a:spcBef>
            </a:pPr>
            <a:r>
              <a:rPr b="1" dirty="0" sz="2800" lang="en-US" u="sng">
                <a:effectLst>
                  <a:outerShdw algn="tl" blurRad="38100" dir="2700000" dist="38100">
                    <a:srgbClr val="000000">
                      <a:alpha val="43137"/>
                    </a:srgbClr>
                  </a:outerShdw>
                </a:effectLst>
                <a:latin typeface="Trebuchet MS"/>
                <a:cs typeface="Trebuchet MS"/>
              </a:rPr>
              <a:t>FEATURE COLLECTION:</a:t>
            </a:r>
          </a:p>
          <a:p>
            <a:pPr marL="12700">
              <a:lnSpc>
                <a:spcPct val="100000"/>
              </a:lnSpc>
              <a:spcBef>
                <a:spcPts val="105"/>
              </a:spcBef>
            </a:pPr>
            <a:r>
              <a:rPr dirty="0" sz="2800" lang="en-US">
                <a:latin typeface="Trebuchet MS"/>
                <a:cs typeface="Trebuchet MS"/>
              </a:rPr>
              <a:t>●</a:t>
            </a:r>
            <a:r>
              <a:rPr dirty="0" sz="2800" lang="en-IN"/>
              <a:t>CONDITIONAL FORMATTING</a:t>
            </a:r>
          </a:p>
          <a:p>
            <a:pPr marL="12700">
              <a:lnSpc>
                <a:spcPct val="100000"/>
              </a:lnSpc>
              <a:spcBef>
                <a:spcPts val="105"/>
              </a:spcBef>
            </a:pPr>
            <a:r>
              <a:rPr dirty="0" sz="2800" lang="en-US">
                <a:latin typeface="Trebuchet MS"/>
                <a:cs typeface="Trebuchet MS"/>
              </a:rPr>
              <a:t>● SYMBOLS</a:t>
            </a:r>
          </a:p>
          <a:p>
            <a:pPr marL="12700">
              <a:lnSpc>
                <a:spcPct val="100000"/>
              </a:lnSpc>
              <a:spcBef>
                <a:spcPts val="105"/>
              </a:spcBef>
            </a:pPr>
            <a:r>
              <a:rPr dirty="0" sz="2800" lang="en-US">
                <a:latin typeface="Trebuchet MS"/>
                <a:cs typeface="Trebuchet MS"/>
              </a:rPr>
              <a:t>●MERGE&amp;CENTER</a:t>
            </a:r>
          </a:p>
          <a:p>
            <a:pPr marL="12700">
              <a:lnSpc>
                <a:spcPct val="100000"/>
              </a:lnSpc>
              <a:spcBef>
                <a:spcPts val="105"/>
              </a:spcBef>
            </a:pPr>
            <a:endParaRPr b="1" dirty="0" sz="2800" lang="en-US" u="sng">
              <a:effectLst>
                <a:outerShdw algn="tl" blurRad="38100" dir="2700000" dist="38100">
                  <a:srgbClr val="000000">
                    <a:alpha val="43137"/>
                  </a:srgbClr>
                </a:outerShdw>
              </a:effectLst>
              <a:latin typeface="Trebuchet MS"/>
              <a:cs typeface="Trebuchet MS"/>
            </a:endParaRPr>
          </a:p>
          <a:p>
            <a:pPr marL="12700">
              <a:lnSpc>
                <a:spcPct val="100000"/>
              </a:lnSpc>
              <a:spcBef>
                <a:spcPts val="105"/>
              </a:spcBef>
            </a:pPr>
            <a:r>
              <a:rPr b="1" dirty="0" sz="2800" lang="en-US" u="sng">
                <a:effectLst>
                  <a:outerShdw algn="tl" blurRad="38100" dir="2700000" dist="38100">
                    <a:srgbClr val="000000">
                      <a:alpha val="43137"/>
                    </a:srgbClr>
                  </a:outerShdw>
                </a:effectLst>
                <a:latin typeface="Trebuchet MS"/>
                <a:cs typeface="Trebuchet MS"/>
              </a:rPr>
              <a:t>PERFORMANCE LEVEL:</a:t>
            </a:r>
          </a:p>
          <a:p>
            <a:pPr marL="12700">
              <a:lnSpc>
                <a:spcPct val="100000"/>
              </a:lnSpc>
              <a:spcBef>
                <a:spcPts val="105"/>
              </a:spcBef>
            </a:pPr>
            <a:r>
              <a:rPr dirty="0" sz="2800" lang="en-US">
                <a:latin typeface="Trebuchet MS"/>
                <a:cs typeface="Trebuchet MS"/>
              </a:rPr>
              <a:t>●WITH USING EMPLOYEE RATING COLUNM TO GET PERFORMANCE LEVEL.</a:t>
            </a:r>
          </a:p>
          <a:p>
            <a:pPr marL="12700">
              <a:lnSpc>
                <a:spcPct val="100000"/>
              </a:lnSpc>
              <a:spcBef>
                <a:spcPts val="105"/>
              </a:spcBef>
            </a:pPr>
            <a:endParaRPr dirty="0" sz="2800">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1" name="Text Placeholder 2"/>
          <p:cNvSpPr>
            <a:spLocks noGrp="1"/>
          </p:cNvSpPr>
          <p:nvPr>
            <p:ph type="body" idx="1"/>
          </p:nvPr>
        </p:nvSpPr>
        <p:spPr>
          <a:xfrm>
            <a:off x="609600" y="1577340"/>
            <a:ext cx="10972800" cy="1727201"/>
          </a:xfrm>
        </p:spPr>
        <p:txBody>
          <a:bodyPr/>
          <a:p>
            <a:endParaRPr b="1" dirty="0" sz="3600" lang="en-US" u="sng">
              <a:effectLst>
                <a:outerShdw algn="tl" blurRad="38100" dir="2700000" dist="38100">
                  <a:srgbClr val="000000">
                    <a:alpha val="43137"/>
                  </a:srgbClr>
                </a:outerShdw>
              </a:effectLst>
            </a:endParaRPr>
          </a:p>
          <a:p>
            <a:r>
              <a:rPr dirty="0" sz="3600" lang="en-US">
                <a:latin typeface="Trebuchet MS"/>
                <a:cs typeface="Trebuchet MS"/>
              </a:rPr>
              <a:t>● </a:t>
            </a:r>
            <a:r>
              <a:rPr dirty="0" sz="3200" lang="en-US">
                <a:latin typeface="Trebuchet MS"/>
                <a:cs typeface="Trebuchet MS"/>
              </a:rPr>
              <a:t>TO FIND THE SALARY OF THE EMPLOYEE BY USING THE EXCEL</a:t>
            </a:r>
          </a:p>
          <a:p>
            <a:r>
              <a:rPr dirty="0" sz="3600" lang="en-US">
                <a:latin typeface="Trebuchet MS"/>
                <a:cs typeface="Trebuchet MS"/>
              </a:rPr>
              <a:t>●</a:t>
            </a:r>
            <a:r>
              <a:rPr dirty="0" sz="3200" lang="en-US">
                <a:latin typeface="Trebuchet MS"/>
                <a:cs typeface="Trebuchet MS"/>
              </a:rPr>
              <a:t>THE RESULTS SHOWN IN THE GRAPH.</a:t>
            </a:r>
          </a:p>
          <a:p>
            <a:endParaRPr dirty="0" sz="3600" lang="en-IN"/>
          </a:p>
        </p:txBody>
      </p:sp>
      <p:sp>
        <p:nvSpPr>
          <p:cNvPr id="1048682" name="Title 4"/>
          <p:cNvSpPr>
            <a:spLocks noGrp="1"/>
          </p:cNvSpPr>
          <p:nvPr>
            <p:ph type="title"/>
          </p:nvPr>
        </p:nvSpPr>
        <p:spPr>
          <a:xfrm>
            <a:off x="685800" y="685800"/>
            <a:ext cx="5867401" cy="1168400"/>
          </a:xfrm>
        </p:spPr>
        <p:txBody>
          <a:bodyPr/>
          <a:p>
            <a:r>
              <a:rPr b="1" dirty="0" sz="4800" lang="en-US" u="sng">
                <a:effectLst>
                  <a:outerShdw algn="tl" blurRad="38100" dir="2700000" dist="38100">
                    <a:srgbClr val="000000">
                      <a:alpha val="43137"/>
                    </a:srgbClr>
                  </a:outerShdw>
                </a:effectLst>
              </a:rPr>
              <a:t>SUMMARY:</a:t>
            </a:r>
            <a:br>
              <a:rPr b="1" dirty="0" sz="4800" lang="en-US" u="sng">
                <a:effectLst>
                  <a:outerShdw algn="tl" blurRad="38100" dir="2700000" dist="38100">
                    <a:srgbClr val="000000">
                      <a:alpha val="43137"/>
                    </a:srgbClr>
                  </a:outerShdw>
                </a:effectLst>
              </a:rPr>
            </a:b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3"/>
          <p:cNvSpPr/>
          <p:nvPr/>
        </p:nvSpPr>
        <p:spPr>
          <a:xfrm>
            <a:off x="11505818" y="60991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10820400" y="60261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11988735" y="66452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130868" cy="597535"/>
          </a:xfrm>
          <a:prstGeom prst="rect"/>
        </p:spPr>
        <p:txBody>
          <a:bodyPr bIns="0" lIns="0" rIns="0" rtlCol="0" tIns="13335" vert="horz" wrap="square">
            <a:spAutoFit/>
          </a:bodyPr>
          <a:p>
            <a:pPr marL="12700">
              <a:lnSpc>
                <a:spcPct val="100000"/>
              </a:lnSpc>
              <a:spcBef>
                <a:spcPts val="105"/>
              </a:spcBef>
            </a:pPr>
            <a:r>
              <a:rPr dirty="0" u="sng">
                <a:effectLst>
                  <a:outerShdw algn="tl" blurRad="38100" dir="2700000" dist="38100">
                    <a:srgbClr val="000000">
                      <a:alpha val="43137"/>
                    </a:srgbClr>
                  </a:outerShdw>
                </a:effectLst>
              </a:rPr>
              <a:t>R</a:t>
            </a:r>
            <a:r>
              <a:rPr dirty="0" spc="-40" u="sng">
                <a:effectLst>
                  <a:outerShdw algn="tl" blurRad="38100" dir="2700000" dist="38100">
                    <a:srgbClr val="000000">
                      <a:alpha val="43137"/>
                    </a:srgbClr>
                  </a:outerShdw>
                </a:effectLst>
              </a:rPr>
              <a:t>E</a:t>
            </a:r>
            <a:r>
              <a:rPr dirty="0" spc="15" u="sng">
                <a:effectLst>
                  <a:outerShdw algn="tl" blurRad="38100" dir="2700000" dist="38100">
                    <a:srgbClr val="000000">
                      <a:alpha val="43137"/>
                    </a:srgbClr>
                  </a:outerShdw>
                </a:effectLst>
              </a:rPr>
              <a:t>S</a:t>
            </a:r>
            <a:r>
              <a:rPr dirty="0" spc="-30" u="sng">
                <a:effectLst>
                  <a:outerShdw algn="tl" blurRad="38100" dir="2700000" dist="38100">
                    <a:srgbClr val="000000">
                      <a:alpha val="43137"/>
                    </a:srgbClr>
                  </a:outerShdw>
                </a:effectLst>
              </a:rPr>
              <a:t>U</a:t>
            </a:r>
            <a:r>
              <a:rPr dirty="0" spc="-405" u="sng">
                <a:effectLst>
                  <a:outerShdw algn="tl" blurRad="38100" dir="2700000" dist="38100">
                    <a:srgbClr val="000000">
                      <a:alpha val="43137"/>
                    </a:srgbClr>
                  </a:outerShdw>
                </a:effectLst>
              </a:rPr>
              <a:t>L</a:t>
            </a:r>
            <a:r>
              <a:rPr dirty="0" u="sng">
                <a:effectLst>
                  <a:outerShdw algn="tl" blurRad="38100" dir="2700000" dist="38100">
                    <a:srgbClr val="000000">
                      <a:alpha val="43137"/>
                    </a:srgbClr>
                  </a:outerShdw>
                </a:effectLst>
              </a:rPr>
              <a:t>TS</a:t>
            </a:r>
            <a:r>
              <a:rPr dirty="0" lang="en-US" u="sng">
                <a:effectLst>
                  <a:outerShdw algn="tl" blurRad="38100" dir="2700000" dist="38100">
                    <a:srgbClr val="000000">
                      <a:alpha val="43137"/>
                    </a:srgbClr>
                  </a:outerShdw>
                </a:effectLst>
              </a:rPr>
              <a:t>: </a:t>
            </a:r>
            <a:endParaRPr dirty="0" u="sng">
              <a:effectLst>
                <a:outerShdw algn="tl" blurRad="38100" dir="2700000" dist="38100">
                  <a:srgbClr val="000000">
                    <a:alpha val="43137"/>
                  </a:srgbClr>
                </a:outerShdw>
              </a:effectLst>
            </a:endParaRPr>
          </a:p>
        </p:txBody>
      </p:sp>
      <p:sp>
        <p:nvSpPr>
          <p:cNvPr id="104868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descr="H"/>
          <p:cNvGraphicFramePr>
            <a:graphicFrameLocks/>
          </p:cNvGraphicFramePr>
          <p:nvPr/>
        </p:nvGraphicFramePr>
        <p:xfrm>
          <a:off x="0" y="1181678"/>
          <a:ext cx="9448801" cy="491749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8" name="Title 1"/>
          <p:cNvSpPr>
            <a:spLocks noGrp="1"/>
          </p:cNvSpPr>
          <p:nvPr>
            <p:ph type="title"/>
          </p:nvPr>
        </p:nvSpPr>
        <p:spPr>
          <a:xfrm>
            <a:off x="755333" y="914400"/>
            <a:ext cx="9226868" cy="2641600"/>
          </a:xfrm>
        </p:spPr>
        <p:txBody>
          <a:bodyPr/>
          <a:p>
            <a:r>
              <a:rPr dirty="0" sz="4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br>
              <a:rPr dirty="0" sz="4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dirty="0" lang="en-US">
                <a:latin typeface="Times New Roman" panose="02020603050405020304" pitchFamily="18" charset="0"/>
                <a:cs typeface="Times New Roman" panose="02020603050405020304" pitchFamily="18" charset="0"/>
              </a:rPr>
            </a:br>
            <a:r>
              <a:rPr dirty="0" sz="3200" lang="en-US">
                <a:latin typeface="Times New Roman" panose="02020603050405020304" pitchFamily="18" charset="0"/>
                <a:cs typeface="Times New Roman" panose="02020603050405020304" pitchFamily="18" charset="0"/>
              </a:rPr>
              <a:t>IN THIS SALARY ANALYSIS THE SOME</a:t>
            </a:r>
            <a:br>
              <a:rPr dirty="0" sz="3200" lang="en-US">
                <a:latin typeface="Times New Roman" panose="02020603050405020304" pitchFamily="18" charset="0"/>
                <a:cs typeface="Times New Roman" panose="02020603050405020304" pitchFamily="18" charset="0"/>
              </a:rPr>
            </a:br>
            <a:r>
              <a:rPr dirty="0" sz="3200" lang="en-US">
                <a:latin typeface="Times New Roman" panose="02020603050405020304" pitchFamily="18" charset="0"/>
                <a:cs typeface="Times New Roman" panose="02020603050405020304" pitchFamily="18" charset="0"/>
              </a:rPr>
              <a:t>OF EMPLOYEES ARE GET HIGHER </a:t>
            </a:r>
            <a:br>
              <a:rPr dirty="0" sz="3200" lang="en-US">
                <a:latin typeface="Times New Roman" panose="02020603050405020304" pitchFamily="18" charset="0"/>
                <a:cs typeface="Times New Roman" panose="02020603050405020304" pitchFamily="18" charset="0"/>
              </a:rPr>
            </a:br>
            <a:r>
              <a:rPr dirty="0" sz="3200" lang="en-US">
                <a:latin typeface="Times New Roman" panose="02020603050405020304" pitchFamily="18" charset="0"/>
                <a:cs typeface="Times New Roman" panose="02020603050405020304" pitchFamily="18" charset="0"/>
              </a:rPr>
              <a:t>SALARY IN THE DEPARTMENT OF </a:t>
            </a:r>
            <a:br>
              <a:rPr dirty="0" sz="3200" lang="en-US">
                <a:latin typeface="Times New Roman" panose="02020603050405020304" pitchFamily="18" charset="0"/>
                <a:cs typeface="Times New Roman" panose="02020603050405020304" pitchFamily="18" charset="0"/>
              </a:rPr>
            </a:br>
            <a:r>
              <a:rPr dirty="0" sz="3200" lang="en-US">
                <a:latin typeface="Times New Roman" panose="02020603050405020304" pitchFamily="18" charset="0"/>
                <a:cs typeface="Times New Roman" panose="02020603050405020304" pitchFamily="18" charset="0"/>
              </a:rPr>
              <a:t>QUALITY AND SALES.</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676275" y="829627"/>
            <a:ext cx="3973195" cy="511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914400" y="2019300"/>
            <a:ext cx="8896350" cy="624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Salary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pic>
        <p:nvPicPr>
          <p:cNvPr id="2097155" name="Picture 20"/>
          <p:cNvPicPr>
            <a:picLocks noChangeAspect="1"/>
          </p:cNvPicPr>
          <p:nvPr/>
        </p:nvPicPr>
        <p:blipFill>
          <a:blip xmlns:r="http://schemas.openxmlformats.org/officeDocument/2006/relationships" r:embed="rId3"/>
          <a:stretch>
            <a:fillRect/>
          </a:stretch>
        </p:blipFill>
        <p:spPr>
          <a:xfrm>
            <a:off x="1481618" y="3977343"/>
            <a:ext cx="317019" cy="323116"/>
          </a:xfrm>
          <a:prstGeom prst="rect"/>
        </p:spPr>
      </p:pic>
      <p:pic>
        <p:nvPicPr>
          <p:cNvPr id="2097156" name="Picture 23"/>
          <p:cNvPicPr>
            <a:picLocks noChangeAspect="1"/>
          </p:cNvPicPr>
          <p:nvPr/>
        </p:nvPicPr>
        <p:blipFill>
          <a:blip xmlns:r="http://schemas.openxmlformats.org/officeDocument/2006/relationships" r:embed="rId4"/>
          <a:stretch>
            <a:fillRect/>
          </a:stretch>
        </p:blipFill>
        <p:spPr>
          <a:xfrm>
            <a:off x="8766714" y="601007"/>
            <a:ext cx="457240" cy="457240"/>
          </a:xfrm>
          <a:prstGeom prst="rect"/>
        </p:spPr>
      </p:pic>
      <p:pic>
        <p:nvPicPr>
          <p:cNvPr id="2097157" name="Picture 25"/>
          <p:cNvPicPr>
            <a:picLocks noChangeAspect="1"/>
          </p:cNvPicPr>
          <p:nvPr/>
        </p:nvPicPr>
        <p:blipFill>
          <a:blip xmlns:r="http://schemas.openxmlformats.org/officeDocument/2006/relationships" r:embed="rId5"/>
          <a:stretch>
            <a:fillRect/>
          </a:stretch>
        </p:blipFill>
        <p:spPr>
          <a:xfrm>
            <a:off x="4888949" y="3334378"/>
            <a:ext cx="4123709" cy="3206602"/>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2097157"/>
                                        </p:tgtEl>
                                        <p:attrNameLst>
                                          <p:attrName>style.visibility</p:attrName>
                                        </p:attrNameLst>
                                      </p:cBhvr>
                                      <p:to>
                                        <p:strVal val="visible"/>
                                      </p:to>
                                    </p:set>
                                    <p:animEffect transition="in" filter="circle(in)">
                                      <p:cBhvr>
                                        <p:cTn dur="2000" id="7"/>
                                        <p:tgtEl>
                                          <p:spTgt spid="20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2613025" cy="5975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r>
              <a:rPr dirty="0" lang="en-US" u="sng"/>
              <a:t>:</a:t>
            </a:r>
            <a:endParaRPr dirty="0" u="sng"/>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pic>
        <p:nvPicPr>
          <p:cNvPr id="2097161" name="Picture 23"/>
          <p:cNvPicPr>
            <a:picLocks noChangeAspect="1"/>
          </p:cNvPicPr>
          <p:nvPr/>
        </p:nvPicPr>
        <p:blipFill>
          <a:blip xmlns:r="http://schemas.openxmlformats.org/officeDocument/2006/relationships" r:embed="rId4"/>
          <a:stretch>
            <a:fillRect/>
          </a:stretch>
        </p:blipFill>
        <p:spPr>
          <a:xfrm>
            <a:off x="10701089" y="302485"/>
            <a:ext cx="652329" cy="652329"/>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32"/>
                                        </p:tgtEl>
                                        <p:attrNameLst>
                                          <p:attrName>style.visibility</p:attrName>
                                        </p:attrNameLst>
                                      </p:cBhvr>
                                      <p:to>
                                        <p:strVal val="visible"/>
                                      </p:to>
                                    </p:set>
                                    <p:animEffect transition="in" filter="circle(in)">
                                      <p:cBhvr>
                                        <p:cTn dur="2000" id="7"/>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8004175" y="10838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676275" y="1654629"/>
            <a:ext cx="6481128" cy="2874011"/>
          </a:xfrm>
          <a:prstGeom prst="rect"/>
        </p:spPr>
        <p:txBody>
          <a:bodyPr anchor="ctr" bIns="0" lIns="0" rIns="0" rtlCol="0" tIns="16510" vert="horz" wrap="square">
            <a:spAutoFit/>
          </a:bodyPr>
          <a:p>
            <a:pPr marL="12700">
              <a:lnSpc>
                <a:spcPct val="100000"/>
              </a:lnSpc>
              <a:spcBef>
                <a:spcPts val="130"/>
              </a:spcBef>
              <a:tabLst>
                <a:tab algn="l" pos="2727960"/>
              </a:tabLst>
            </a:pPr>
            <a:r>
              <a:rPr dirty="0" sz="3600" spc="-20" u="sng"/>
              <a:t>P</a:t>
            </a:r>
            <a:r>
              <a:rPr dirty="0" sz="3600" spc="15" u="sng"/>
              <a:t>ROB</a:t>
            </a:r>
            <a:r>
              <a:rPr dirty="0" sz="3600" spc="55" u="sng"/>
              <a:t>L</a:t>
            </a:r>
            <a:r>
              <a:rPr dirty="0" sz="3600" spc="-20" u="sng"/>
              <a:t>E</a:t>
            </a:r>
            <a:r>
              <a:rPr dirty="0" sz="3600" spc="20" u="sng"/>
              <a:t>M</a:t>
            </a:r>
            <a:r>
              <a:rPr dirty="0" sz="3600" lang="en-US" spc="20" u="sng"/>
              <a:t> </a:t>
            </a:r>
            <a:r>
              <a:rPr dirty="0" sz="3600" spc="10" u="sng"/>
              <a:t>S</a:t>
            </a:r>
            <a:r>
              <a:rPr dirty="0" sz="3600" spc="-370" u="sng"/>
              <a:t>T</a:t>
            </a:r>
            <a:r>
              <a:rPr dirty="0" sz="3600" spc="-375" u="sng"/>
              <a:t>A</a:t>
            </a:r>
            <a:r>
              <a:rPr dirty="0" sz="3600" spc="15" u="sng"/>
              <a:t>T</a:t>
            </a:r>
            <a:r>
              <a:rPr dirty="0" sz="3600" spc="-10" u="sng"/>
              <a:t>E</a:t>
            </a:r>
            <a:r>
              <a:rPr dirty="0" sz="3600" spc="-20" u="sng"/>
              <a:t>ME</a:t>
            </a:r>
            <a:r>
              <a:rPr dirty="0" sz="3600" spc="10" u="sng"/>
              <a:t>NT</a:t>
            </a:r>
            <a:br>
              <a:rPr dirty="0" sz="4250" lang="en-US" spc="10" u="sng"/>
            </a:br>
            <a:br>
              <a:rPr dirty="0" sz="4250" lang="en-IN" spc="10"/>
            </a:br>
            <a:r>
              <a:rPr dirty="0" sz="4250" lang="en-IN" spc="10"/>
              <a:t> </a:t>
            </a:r>
            <a:r>
              <a:rPr dirty="0" sz="2800" lang="en-US" spc="10"/>
              <a:t>Analyzing employee salaries helps ensure fair compensation, identify wage disparities, and align pay structures with industry standards. It also aids in budgeting and financial planning, ensuring that salary expenses are sustainable. </a:t>
            </a:r>
            <a:endParaRPr dirty="0" sz="280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34"/>
                                        </p:tgtEl>
                                        <p:attrNameLst>
                                          <p:attrName>style.visibility</p:attrName>
                                        </p:attrNameLst>
                                      </p:cBhvr>
                                      <p:to>
                                        <p:strVal val="visible"/>
                                      </p:to>
                                    </p:set>
                                    <p:animEffect transition="in" filter="fade">
                                      <p:cBhvr>
                                        <p:cTn dur="500" id="7"/>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8288655" y="84486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676275" y="829627"/>
            <a:ext cx="7096125" cy="33947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br>
              <a:rPr dirty="0" sz="4250" lang="en-US" spc="-20"/>
            </a:br>
            <a:br>
              <a:rPr dirty="0" sz="4250" lang="en-IN" spc="-20"/>
            </a:br>
            <a:r>
              <a:rPr dirty="0" sz="2000" lang="en-US" spc="-2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dirty="0" sz="2000" lang="en-US" spc="-20"/>
            </a:br>
            <a:br>
              <a:rPr dirty="0" sz="2000" lang="en-US" spc="-20"/>
            </a:br>
            <a:br>
              <a:rPr dirty="0" sz="1200" lang="en-US" spc="-20"/>
            </a:br>
            <a:br>
              <a:rPr dirty="0" sz="1200" lang="en-US" spc="-20"/>
            </a:br>
            <a:br>
              <a:rPr dirty="0" sz="1200" lang="en-US" spc="-20"/>
            </a:br>
            <a:br>
              <a:rPr dirty="0" sz="1200" lang="en-IN" spc="-20"/>
            </a:br>
            <a:endParaRPr dirty="0" sz="120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36"/>
                                        </p:tgtEl>
                                        <p:attrNameLst>
                                          <p:attrName>style.visibility</p:attrName>
                                        </p:attrNameLst>
                                      </p:cBhvr>
                                      <p:to>
                                        <p:strVal val="visible"/>
                                      </p:to>
                                    </p:set>
                                    <p:animEffect transition="in" filter="circle(in)">
                                      <p:cBhvr>
                                        <p:cTn dur="2000" id="7"/>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3"/>
          <p:cNvSpPr/>
          <p:nvPr/>
        </p:nvSpPr>
        <p:spPr>
          <a:xfrm>
            <a:off x="8001000" y="115087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7149148" cy="3445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lang="en-US" spc="5"/>
            </a:br>
            <a:br>
              <a:rPr dirty="0" sz="3200" lang="en-IN" spc="5"/>
            </a:br>
            <a:r>
              <a:rPr dirty="0" sz="3200" lang="en-IN" spc="5"/>
              <a:t>-HUMAN RESOURCES(HR)</a:t>
            </a:r>
            <a:br>
              <a:rPr dirty="0" sz="3200" lang="en-IN" spc="5"/>
            </a:br>
            <a:r>
              <a:rPr dirty="0" sz="3200" lang="en-IN" spc="5"/>
              <a:t>-MANAGEMENT &amp; EXECUTIVES</a:t>
            </a:r>
            <a:br>
              <a:rPr dirty="0" sz="3200" lang="en-IN" spc="5"/>
            </a:br>
            <a:r>
              <a:rPr dirty="0" sz="3200" lang="en-IN" spc="5"/>
              <a:t>-FINANCE DEPARTMENT</a:t>
            </a:r>
            <a:br>
              <a:rPr dirty="0" sz="3200" lang="en-IN" spc="5"/>
            </a:br>
            <a:r>
              <a:rPr dirty="0" sz="3200" lang="en-IN" spc="5"/>
              <a:t>-TEAM LEADER</a:t>
            </a:r>
            <a:br>
              <a:rPr dirty="0" sz="3200" lang="en-IN" spc="5"/>
            </a:br>
            <a:r>
              <a:rPr dirty="0" sz="3200" lang="en-IN" spc="5"/>
              <a:t>-EMPLOYEES</a:t>
            </a:r>
            <a:br>
              <a:rPr dirty="0" sz="3200" lang="en-IN" spc="5"/>
            </a:br>
            <a:br>
              <a:rPr dirty="0" sz="3200" lang="en-IN" spc="5"/>
            </a:br>
            <a:endParaRPr dirty="0"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7" name="Picture 9"/>
          <p:cNvPicPr>
            <a:picLocks noChangeAspect="1"/>
          </p:cNvPicPr>
          <p:nvPr/>
        </p:nvPicPr>
        <p:blipFill>
          <a:blip xmlns:r="http://schemas.openxmlformats.org/officeDocument/2006/relationships" r:embed="rId2"/>
          <a:stretch>
            <a:fillRect/>
          </a:stretch>
        </p:blipFill>
        <p:spPr>
          <a:xfrm>
            <a:off x="4572000" y="3657600"/>
            <a:ext cx="3933825" cy="2419350"/>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67"/>
                                        </p:tgtEl>
                                        <p:attrNameLst>
                                          <p:attrName>style.visibility</p:attrName>
                                        </p:attrNameLst>
                                      </p:cBhvr>
                                      <p:to>
                                        <p:strVal val="visible"/>
                                      </p:to>
                                    </p:set>
                                    <p:animEffect transition="in" filter="fade">
                                      <p:cBhvr>
                                        <p:cTn dur="500" id="7"/>
                                        <p:tgtEl>
                                          <p:spTgt spid="209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781050"/>
            <a:ext cx="9500235" cy="4407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US"/>
            </a:br>
            <a:br>
              <a:rPr dirty="0" sz="3600" lang="en-IN"/>
            </a:br>
            <a:r>
              <a:rPr dirty="0" sz="3600" lang="en-IN"/>
              <a:t>                 </a:t>
            </a:r>
            <a:r>
              <a:rPr dirty="0" sz="2800" lang="en-IN"/>
              <a:t>CONDITIONAL FORMATTING-SALARY</a:t>
            </a:r>
            <a:br>
              <a:rPr dirty="0" sz="2800" lang="en-IN"/>
            </a:br>
            <a:r>
              <a:rPr dirty="0" sz="2800" lang="en-IN"/>
              <a:t>                      FILTER-REMOVE</a:t>
            </a:r>
            <a:br>
              <a:rPr dirty="0" sz="2800" lang="en-IN"/>
            </a:br>
            <a:r>
              <a:rPr dirty="0" sz="2800" lang="en-IN"/>
              <a:t>                      FORMULA-PERFROMANCE</a:t>
            </a:r>
            <a:br>
              <a:rPr dirty="0" sz="2800" lang="en-IN"/>
            </a:br>
            <a:r>
              <a:rPr dirty="0" sz="2800" lang="en-IN"/>
              <a:t>                      GRAPH- DATA VISUALIZTION</a:t>
            </a:r>
            <a:br>
              <a:rPr dirty="0" sz="2800" lang="en-IN"/>
            </a:br>
            <a:br>
              <a:rPr dirty="0" sz="2800" lang="en-IN"/>
            </a:br>
            <a:br>
              <a:rPr dirty="0" sz="3600" lang="en-IN"/>
            </a:br>
            <a:br>
              <a:rPr dirty="0" sz="3600" lang="en-IN"/>
            </a:br>
            <a:br>
              <a:rPr dirty="0" sz="3600" lang="en-IN"/>
            </a:br>
            <a:endParaRPr dirty="0" sz="3600"/>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68"/>
                                        </p:tgtEl>
                                        <p:attrNameLst>
                                          <p:attrName>style.visibility</p:attrName>
                                        </p:attrNameLst>
                                      </p:cBhvr>
                                      <p:to>
                                        <p:strVal val="visible"/>
                                      </p:to>
                                    </p:set>
                                    <p:animEffect transition="in" filter="fade">
                                      <p:cBhvr>
                                        <p:cTn dur="500" id="7"/>
                                        <p:tgtEl>
                                          <p:spTgt spid="2097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4" name="Title 1"/>
          <p:cNvSpPr>
            <a:spLocks noGrp="1"/>
          </p:cNvSpPr>
          <p:nvPr>
            <p:ph type="title"/>
          </p:nvPr>
        </p:nvSpPr>
        <p:spPr>
          <a:xfrm>
            <a:off x="609600" y="385444"/>
            <a:ext cx="10827067" cy="4381500"/>
          </a:xfrm>
        </p:spPr>
        <p:txBody>
          <a:bodyPr/>
          <a:p>
            <a:r>
              <a:rPr dirty="0" lang="en-IN"/>
              <a:t>Dataset Description</a:t>
            </a:r>
            <a:br>
              <a:rPr dirty="0" lang="en-IN"/>
            </a:br>
            <a:br>
              <a:rPr dirty="0" lang="en-IN"/>
            </a:br>
            <a:r>
              <a:rPr dirty="0" sz="2400" lang="en-IN"/>
              <a:t>EMPLOYEE DETAILS-KAGGLE.COM</a:t>
            </a:r>
            <a:br>
              <a:rPr dirty="0" sz="2400" lang="en-IN"/>
            </a:br>
            <a:r>
              <a:rPr dirty="0" sz="2400" lang="en-IN"/>
              <a:t>30-FEATURES</a:t>
            </a:r>
            <a:br>
              <a:rPr dirty="0" sz="2400" lang="en-IN"/>
            </a:br>
            <a:r>
              <a:rPr dirty="0" sz="2400" lang="en-IN"/>
              <a:t>11-FEATURES</a:t>
            </a:r>
            <a:br>
              <a:rPr dirty="0" sz="2400" lang="en-IN"/>
            </a:br>
            <a:r>
              <a:rPr dirty="0" sz="2400" lang="en-IN"/>
              <a:t>NAME-TEXT</a:t>
            </a:r>
            <a:br>
              <a:rPr dirty="0" sz="2400" lang="en-IN"/>
            </a:br>
            <a:r>
              <a:rPr dirty="0" sz="2400" lang="en-IN"/>
              <a:t>JOINING YEAR-NUMBERS</a:t>
            </a:r>
            <a:br>
              <a:rPr dirty="0" sz="2400" lang="en-IN"/>
            </a:br>
            <a:r>
              <a:rPr dirty="0" sz="2400" lang="en-IN"/>
              <a:t>GENDER-MALE OR FEMALE</a:t>
            </a:r>
            <a:br>
              <a:rPr dirty="0" sz="2400" lang="en-IN"/>
            </a:br>
            <a:r>
              <a:rPr dirty="0" sz="2400" lang="en-IN"/>
              <a:t>AGE-NUMBERS</a:t>
            </a:r>
            <a:br>
              <a:rPr dirty="0" sz="2400" lang="en-IN"/>
            </a:br>
            <a:r>
              <a:rPr dirty="0" sz="2400" lang="en-IN"/>
              <a:t>SALARY-NUMBERS</a:t>
            </a:r>
            <a:br>
              <a:rPr dirty="0" sz="2400" lang="en-IN"/>
            </a:br>
            <a:r>
              <a:rPr dirty="0" sz="2400" lang="en-IN"/>
              <a:t>WORK LOCATION-TEXT</a:t>
            </a:r>
            <a:br>
              <a:rPr dirty="0" sz="2400" lang="en-IN"/>
            </a:br>
            <a:r>
              <a:rPr dirty="0" sz="2400" lang="en-IN"/>
              <a:t>EMPLOYEE RATING-NUMBERS</a:t>
            </a:r>
            <a:br>
              <a:rPr dirty="0" sz="2400" lang="en-IN"/>
            </a:br>
            <a:r>
              <a:rPr dirty="0" sz="2400" lang="en-IN"/>
              <a:t>PERFORMANCE-TEXT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8458200" y="75144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4" y="654939"/>
            <a:ext cx="9070975" cy="17691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br>
              <a:rPr dirty="0" sz="4250" lang="en-IN" spc="20"/>
            </a:br>
            <a:r>
              <a:rPr dirty="0" sz="3200" lang="en-IN" spc="20"/>
              <a:t>PERFORMANCE LEVEL</a:t>
            </a:r>
            <a:r>
              <a:rPr dirty="0" sz="3200" lang="en-US" spc="20"/>
              <a:t> =IFS(J3&gt;=5,"Very High",J3&gt;=4,"High",J3&gt;=3,“MED",TRUE,"LOW")</a:t>
            </a:r>
            <a:endParaRPr dirty="0" sz="3200"/>
          </a:p>
        </p:txBody>
      </p:sp>
      <p:sp>
        <p:nvSpPr>
          <p:cNvPr id="1048670"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1" name="TextBox 8"/>
          <p:cNvSpPr txBox="1"/>
          <p:nvPr/>
        </p:nvSpPr>
        <p:spPr>
          <a:xfrm>
            <a:off x="2683192" y="2349492"/>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2097170"/>
                                        </p:tgtEl>
                                        <p:attrNameLst>
                                          <p:attrName>style.visibility</p:attrName>
                                        </p:attrNameLst>
                                      </p:cBhvr>
                                      <p:to>
                                        <p:strVal val="visible"/>
                                      </p:to>
                                    </p:set>
                                    <p:animEffect transition="in" filter="circle(in)">
                                      <p:cBhvr>
                                        <p:cTn dur="2000" id="7"/>
                                        <p:tgtEl>
                                          <p:spTgt spid="209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Kumar B</cp:lastModifiedBy>
  <dcterms:created xsi:type="dcterms:W3CDTF">2024-03-29T04:07:22Z</dcterms:created>
  <dcterms:modified xsi:type="dcterms:W3CDTF">2024-09-11T07:23:08Z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5bda2d96c33b44d894834b401f6220a8</vt:lpwstr>
  </property>
</Properties>
</file>