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Glacial Indifference" panose="00000800000000000000" charset="0"/>
      <p:regular r:id="rId10"/>
      <p:bold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6" d="100"/>
          <a:sy n="66" d="100"/>
        </p:scale>
        <p:origin x="38"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6" name="Freeform 6"/>
          <p:cNvSpPr/>
          <p:nvPr/>
        </p:nvSpPr>
        <p:spPr>
          <a:xfrm>
            <a:off x="2429430" y="4008309"/>
            <a:ext cx="13429139" cy="2270382"/>
          </a:xfrm>
          <a:custGeom>
            <a:avLst/>
            <a:gdLst/>
            <a:ahLst/>
            <a:cxnLst/>
            <a:rect l="l" t="t" r="r" b="b"/>
            <a:pathLst>
              <a:path w="13429139" h="2270382">
                <a:moveTo>
                  <a:pt x="0" y="0"/>
                </a:moveTo>
                <a:lnTo>
                  <a:pt x="13429140" y="0"/>
                </a:lnTo>
                <a:lnTo>
                  <a:pt x="13429140" y="2270382"/>
                </a:lnTo>
                <a:lnTo>
                  <a:pt x="0" y="2270382"/>
                </a:lnTo>
                <a:lnTo>
                  <a:pt x="0" y="0"/>
                </a:lnTo>
                <a:close/>
              </a:path>
            </a:pathLst>
          </a:custGeom>
          <a:blipFill>
            <a:blip r:embed="rId2"/>
            <a:stretch>
              <a:fillRect t="-216469" b="-275023"/>
            </a:stretch>
          </a:blipFill>
        </p:spPr>
      </p:sp>
      <p:sp>
        <p:nvSpPr>
          <p:cNvPr id="7" name="Freeform 7"/>
          <p:cNvSpPr/>
          <p:nvPr/>
        </p:nvSpPr>
        <p:spPr>
          <a:xfrm>
            <a:off x="1612774" y="6551033"/>
            <a:ext cx="15062452" cy="1144177"/>
          </a:xfrm>
          <a:custGeom>
            <a:avLst/>
            <a:gdLst/>
            <a:ahLst/>
            <a:cxnLst/>
            <a:rect l="l" t="t" r="r" b="b"/>
            <a:pathLst>
              <a:path w="15062452" h="1144177">
                <a:moveTo>
                  <a:pt x="0" y="0"/>
                </a:moveTo>
                <a:lnTo>
                  <a:pt x="15062452" y="0"/>
                </a:lnTo>
                <a:lnTo>
                  <a:pt x="15062452" y="1144177"/>
                </a:lnTo>
                <a:lnTo>
                  <a:pt x="0" y="1144177"/>
                </a:lnTo>
                <a:lnTo>
                  <a:pt x="0" y="0"/>
                </a:lnTo>
                <a:close/>
              </a:path>
            </a:pathLst>
          </a:custGeom>
          <a:blipFill>
            <a:blip r:embed="rId2"/>
            <a:stretch>
              <a:fillRect t="-692775" b="-523669"/>
            </a:stretch>
          </a:blipFill>
        </p:spPr>
      </p:sp>
      <p:sp>
        <p:nvSpPr>
          <p:cNvPr id="8" name="Freeform 8"/>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3"/>
            <a:stretch>
              <a:fillRect/>
            </a:stretch>
          </a:blipFill>
        </p:spPr>
      </p:sp>
      <p:sp>
        <p:nvSpPr>
          <p:cNvPr id="9" name="Freeform 9"/>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2875601" y="2906310"/>
            <a:ext cx="4652918" cy="1178087"/>
          </a:xfrm>
          <a:prstGeom prst="rect">
            <a:avLst/>
          </a:prstGeom>
        </p:spPr>
        <p:txBody>
          <a:bodyPr lIns="0" tIns="0" rIns="0" bIns="0" rtlCol="0" anchor="t">
            <a:spAutoFit/>
          </a:bodyPr>
          <a:lstStyle/>
          <a:p>
            <a:pPr marL="0" lvl="0" indent="0" algn="ctr">
              <a:lnSpc>
                <a:spcPts val="9614"/>
              </a:lnSpc>
              <a:spcBef>
                <a:spcPct val="0"/>
              </a:spcBef>
            </a:pPr>
            <a:r>
              <a:rPr lang="en-US" sz="6867" dirty="0">
                <a:solidFill>
                  <a:srgbClr val="FFFFFF"/>
                </a:solidFill>
                <a:latin typeface="Glacial Indifference"/>
                <a:ea typeface="Glacial Indifference"/>
                <a:cs typeface="Glacial Indifference"/>
                <a:sym typeface="Glacial Indifference"/>
              </a:rPr>
              <a:t>Team Name:</a:t>
            </a:r>
          </a:p>
        </p:txBody>
      </p:sp>
      <p:sp>
        <p:nvSpPr>
          <p:cNvPr id="5" name="TextBox 5"/>
          <p:cNvSpPr txBox="1"/>
          <p:nvPr/>
        </p:nvSpPr>
        <p:spPr>
          <a:xfrm>
            <a:off x="2048534" y="5533351"/>
            <a:ext cx="5907925" cy="1178087"/>
          </a:xfrm>
          <a:prstGeom prst="rect">
            <a:avLst/>
          </a:prstGeom>
        </p:spPr>
        <p:txBody>
          <a:bodyPr lIns="0" tIns="0" rIns="0" bIns="0" rtlCol="0" anchor="t">
            <a:spAutoFit/>
          </a:bodyPr>
          <a:lstStyle/>
          <a:p>
            <a:pPr marL="0" lvl="0" indent="0" algn="ctr">
              <a:lnSpc>
                <a:spcPts val="9614"/>
              </a:lnSpc>
              <a:spcBef>
                <a:spcPct val="0"/>
              </a:spcBef>
            </a:pPr>
            <a:r>
              <a:rPr lang="en-US" sz="6867" dirty="0">
                <a:solidFill>
                  <a:srgbClr val="FFFFFF"/>
                </a:solidFill>
                <a:latin typeface="Glacial Indifference"/>
                <a:ea typeface="Glacial Indifference"/>
                <a:cs typeface="Glacial Indifference"/>
                <a:sym typeface="Glacial Indifference"/>
              </a:rPr>
              <a:t>Team Members:</a:t>
            </a:r>
          </a:p>
        </p:txBody>
      </p:sp>
      <p:sp>
        <p:nvSpPr>
          <p:cNvPr id="6" name="TextBox 5">
            <a:extLst>
              <a:ext uri="{FF2B5EF4-FFF2-40B4-BE49-F238E27FC236}">
                <a16:creationId xmlns:a16="http://schemas.microsoft.com/office/drawing/2014/main" id="{08C82DA2-8153-94EA-EF26-1990C2BD389B}"/>
              </a:ext>
            </a:extLst>
          </p:cNvPr>
          <p:cNvSpPr txBox="1"/>
          <p:nvPr/>
        </p:nvSpPr>
        <p:spPr>
          <a:xfrm>
            <a:off x="8229600" y="3130341"/>
            <a:ext cx="6019800" cy="923330"/>
          </a:xfrm>
          <a:prstGeom prst="rect">
            <a:avLst/>
          </a:prstGeom>
          <a:noFill/>
        </p:spPr>
        <p:txBody>
          <a:bodyPr wrap="square" rtlCol="0">
            <a:spAutoFit/>
          </a:bodyPr>
          <a:lstStyle/>
          <a:p>
            <a:pPr algn="ctr"/>
            <a:r>
              <a:rPr lang="en-IN" sz="5400" dirty="0">
                <a:solidFill>
                  <a:schemeClr val="bg1"/>
                </a:solidFill>
              </a:rPr>
              <a:t>CLUSTERING CHAOS</a:t>
            </a:r>
          </a:p>
        </p:txBody>
      </p:sp>
      <p:sp>
        <p:nvSpPr>
          <p:cNvPr id="7" name="TextBox 6">
            <a:extLst>
              <a:ext uri="{FF2B5EF4-FFF2-40B4-BE49-F238E27FC236}">
                <a16:creationId xmlns:a16="http://schemas.microsoft.com/office/drawing/2014/main" id="{88481FA9-FB0C-FEE7-A9B3-74EBFEAC5E95}"/>
              </a:ext>
            </a:extLst>
          </p:cNvPr>
          <p:cNvSpPr txBox="1"/>
          <p:nvPr/>
        </p:nvSpPr>
        <p:spPr>
          <a:xfrm>
            <a:off x="8686800" y="5676900"/>
            <a:ext cx="9275874" cy="3416320"/>
          </a:xfrm>
          <a:prstGeom prst="rect">
            <a:avLst/>
          </a:prstGeom>
          <a:noFill/>
        </p:spPr>
        <p:txBody>
          <a:bodyPr wrap="square" rtlCol="0">
            <a:spAutoFit/>
          </a:bodyPr>
          <a:lstStyle/>
          <a:p>
            <a:r>
              <a:rPr lang="en-IN" sz="5400" dirty="0">
                <a:solidFill>
                  <a:schemeClr val="bg1"/>
                </a:solidFill>
              </a:rPr>
              <a:t>Thrisha  T  Dass</a:t>
            </a:r>
          </a:p>
          <a:p>
            <a:r>
              <a:rPr lang="en-IN" sz="5400" dirty="0">
                <a:solidFill>
                  <a:schemeClr val="bg1"/>
                </a:solidFill>
              </a:rPr>
              <a:t>Udaya Priya P</a:t>
            </a:r>
          </a:p>
          <a:p>
            <a:r>
              <a:rPr lang="en-IN" sz="5400" dirty="0">
                <a:solidFill>
                  <a:schemeClr val="bg1"/>
                </a:solidFill>
              </a:rPr>
              <a:t>Madhu N </a:t>
            </a:r>
          </a:p>
          <a:p>
            <a:r>
              <a:rPr lang="en-IN" sz="5400" dirty="0">
                <a:solidFill>
                  <a:schemeClr val="bg1"/>
                </a:solidFill>
              </a:rPr>
              <a:t>R Sneha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1108588" y="3468513"/>
            <a:ext cx="7428948" cy="1178087"/>
          </a:xfrm>
          <a:prstGeom prst="rect">
            <a:avLst/>
          </a:prstGeom>
        </p:spPr>
        <p:txBody>
          <a:bodyPr lIns="0" tIns="0" rIns="0" bIns="0" rtlCol="0" anchor="t">
            <a:spAutoFit/>
          </a:bodyPr>
          <a:lstStyle/>
          <a:p>
            <a:pPr marL="0" lvl="0" indent="0" algn="ctr">
              <a:lnSpc>
                <a:spcPts val="9614"/>
              </a:lnSpc>
              <a:spcBef>
                <a:spcPct val="0"/>
              </a:spcBef>
            </a:pPr>
            <a:r>
              <a:rPr lang="en-US" sz="6867" dirty="0">
                <a:solidFill>
                  <a:srgbClr val="FFFFFF"/>
                </a:solidFill>
                <a:latin typeface="Glacial Indifference"/>
                <a:ea typeface="Glacial Indifference"/>
                <a:cs typeface="Glacial Indifference"/>
                <a:sym typeface="Glacial Indifference"/>
              </a:rPr>
              <a:t>Problem Statement:</a:t>
            </a:r>
          </a:p>
        </p:txBody>
      </p:sp>
      <p:sp>
        <p:nvSpPr>
          <p:cNvPr id="5" name="TextBox 5"/>
          <p:cNvSpPr txBox="1"/>
          <p:nvPr/>
        </p:nvSpPr>
        <p:spPr>
          <a:xfrm>
            <a:off x="1088923" y="2208321"/>
            <a:ext cx="2206515" cy="1178087"/>
          </a:xfrm>
          <a:prstGeom prst="rect">
            <a:avLst/>
          </a:prstGeom>
        </p:spPr>
        <p:txBody>
          <a:bodyPr lIns="0" tIns="0" rIns="0" bIns="0" rtlCol="0" anchor="t">
            <a:spAutoFit/>
          </a:bodyPr>
          <a:lstStyle/>
          <a:p>
            <a:pPr marL="0" lvl="0" indent="0" algn="ctr">
              <a:lnSpc>
                <a:spcPts val="9614"/>
              </a:lnSpc>
              <a:spcBef>
                <a:spcPct val="0"/>
              </a:spcBef>
            </a:pPr>
            <a:r>
              <a:rPr lang="en-US" sz="6867" dirty="0">
                <a:solidFill>
                  <a:srgbClr val="FFFFFF"/>
                </a:solidFill>
                <a:latin typeface="Glacial Indifference"/>
                <a:ea typeface="Glacial Indifference"/>
                <a:cs typeface="Glacial Indifference"/>
                <a:sym typeface="Glacial Indifference"/>
              </a:rPr>
              <a:t>Track:</a:t>
            </a:r>
          </a:p>
        </p:txBody>
      </p:sp>
      <p:sp>
        <p:nvSpPr>
          <p:cNvPr id="6" name="TextBox 5">
            <a:extLst>
              <a:ext uri="{FF2B5EF4-FFF2-40B4-BE49-F238E27FC236}">
                <a16:creationId xmlns:a16="http://schemas.microsoft.com/office/drawing/2014/main" id="{EC18F14D-2EC5-C37D-01D1-B5007E22726E}"/>
              </a:ext>
            </a:extLst>
          </p:cNvPr>
          <p:cNvSpPr txBox="1"/>
          <p:nvPr/>
        </p:nvSpPr>
        <p:spPr>
          <a:xfrm>
            <a:off x="3505200" y="2209610"/>
            <a:ext cx="7620000" cy="1178087"/>
          </a:xfrm>
          <a:prstGeom prst="rect">
            <a:avLst/>
          </a:prstGeom>
          <a:noFill/>
        </p:spPr>
        <p:txBody>
          <a:bodyPr wrap="square" rtlCol="0">
            <a:spAutoFit/>
          </a:bodyPr>
          <a:lstStyle/>
          <a:p>
            <a:r>
              <a:rPr lang="en-IN" sz="6870" dirty="0">
                <a:solidFill>
                  <a:schemeClr val="bg1"/>
                </a:solidFill>
              </a:rPr>
              <a:t>Open Innovation</a:t>
            </a:r>
          </a:p>
        </p:txBody>
      </p:sp>
      <p:sp>
        <p:nvSpPr>
          <p:cNvPr id="7" name="TextBox 6">
            <a:extLst>
              <a:ext uri="{FF2B5EF4-FFF2-40B4-BE49-F238E27FC236}">
                <a16:creationId xmlns:a16="http://schemas.microsoft.com/office/drawing/2014/main" id="{A1C9C0E1-1F0B-FFC9-48F9-0B2F51045470}"/>
              </a:ext>
            </a:extLst>
          </p:cNvPr>
          <p:cNvSpPr txBox="1"/>
          <p:nvPr/>
        </p:nvSpPr>
        <p:spPr>
          <a:xfrm>
            <a:off x="1028700" y="4961457"/>
            <a:ext cx="16230600" cy="5016758"/>
          </a:xfrm>
          <a:prstGeom prst="rect">
            <a:avLst/>
          </a:prstGeom>
          <a:noFill/>
        </p:spPr>
        <p:txBody>
          <a:bodyPr wrap="square" rtlCol="0">
            <a:spAutoFit/>
          </a:bodyPr>
          <a:lstStyle/>
          <a:p>
            <a:r>
              <a:rPr lang="en-US" sz="4000" dirty="0">
                <a:solidFill>
                  <a:schemeClr val="bg1"/>
                </a:solidFill>
              </a:rPr>
              <a:t>Investors face challenges in comparing multiple stocks and identifying the best investment options due to the complexity and volume of available market data. This project aims to develop a stock prediction and analysis model that compares the historical performance of a primary stock (Apple) with competitors (Microsoft, Google, Adobe, Oracle, IBM) using technical indicators like SMA, Bollinger Bands, RSI, and Volatility. By providing clear visual insights and success rates, the model helps investors make informed decisions about stock investments</a:t>
            </a:r>
            <a:r>
              <a:rPr lang="en-US" sz="3200" dirty="0"/>
              <a: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6515892" y="755141"/>
            <a:ext cx="4294305" cy="1178087"/>
          </a:xfrm>
          <a:prstGeom prst="rect">
            <a:avLst/>
          </a:prstGeom>
        </p:spPr>
        <p:txBody>
          <a:bodyPr lIns="0" tIns="0" rIns="0" bIns="0" rtlCol="0" anchor="t">
            <a:spAutoFit/>
          </a:bodyPr>
          <a:lstStyle/>
          <a:p>
            <a:pPr marL="0" lvl="0" indent="0" algn="ctr">
              <a:lnSpc>
                <a:spcPts val="9614"/>
              </a:lnSpc>
              <a:spcBef>
                <a:spcPct val="0"/>
              </a:spcBef>
            </a:pPr>
            <a:r>
              <a:rPr lang="en-US" sz="6867">
                <a:solidFill>
                  <a:srgbClr val="FFFFFF"/>
                </a:solidFill>
                <a:latin typeface="Glacial Indifference"/>
                <a:ea typeface="Glacial Indifference"/>
                <a:cs typeface="Glacial Indifference"/>
                <a:sym typeface="Glacial Indifference"/>
              </a:rPr>
              <a:t>Relevance</a:t>
            </a:r>
          </a:p>
        </p:txBody>
      </p:sp>
      <p:sp>
        <p:nvSpPr>
          <p:cNvPr id="5" name="TextBox 4">
            <a:extLst>
              <a:ext uri="{FF2B5EF4-FFF2-40B4-BE49-F238E27FC236}">
                <a16:creationId xmlns:a16="http://schemas.microsoft.com/office/drawing/2014/main" id="{1908A772-4052-29DB-B176-BFA810D9AEF8}"/>
              </a:ext>
            </a:extLst>
          </p:cNvPr>
          <p:cNvSpPr txBox="1"/>
          <p:nvPr/>
        </p:nvSpPr>
        <p:spPr>
          <a:xfrm>
            <a:off x="1524000" y="3086100"/>
            <a:ext cx="15011400" cy="6186309"/>
          </a:xfrm>
          <a:prstGeom prst="rect">
            <a:avLst/>
          </a:prstGeom>
          <a:noFill/>
        </p:spPr>
        <p:txBody>
          <a:bodyPr wrap="square" rtlCol="0">
            <a:spAutoFit/>
          </a:bodyPr>
          <a:lstStyle/>
          <a:p>
            <a:pPr marL="457200" indent="-457200">
              <a:buFont typeface="Arial" panose="020B0604020202020204" pitchFamily="34" charset="0"/>
              <a:buChar char="•"/>
            </a:pPr>
            <a:r>
              <a:rPr lang="en-US" sz="3600" dirty="0">
                <a:solidFill>
                  <a:schemeClr val="bg1">
                    <a:lumMod val="95000"/>
                  </a:schemeClr>
                </a:solidFill>
              </a:rPr>
              <a:t>This project is focused on building a comprehensive stock prediction and analysis system that compares the performance of a primary stock (Apple) with its competitors (Microsoft, Google, Adobe, Oracle, and IBM) using historical data. </a:t>
            </a:r>
          </a:p>
          <a:p>
            <a:pPr marL="457200" indent="-457200">
              <a:buFont typeface="Arial" panose="020B0604020202020204" pitchFamily="34" charset="0"/>
              <a:buChar char="•"/>
            </a:pPr>
            <a:r>
              <a:rPr lang="en-US" sz="3600" dirty="0">
                <a:solidFill>
                  <a:schemeClr val="bg1">
                    <a:lumMod val="95000"/>
                  </a:schemeClr>
                </a:solidFill>
              </a:rPr>
              <a:t>The system incorporates key technical indicators like Simple Moving Averages (SMA), Bollinger Bands, Relative Strength Index (RSI), and Volatility, which help provide insights into stock trends and market conditions.</a:t>
            </a:r>
          </a:p>
          <a:p>
            <a:pPr marL="457200" indent="-457200">
              <a:buFont typeface="Arial" panose="020B0604020202020204" pitchFamily="34" charset="0"/>
              <a:buChar char="•"/>
            </a:pPr>
            <a:r>
              <a:rPr lang="en-US" sz="3600" dirty="0">
                <a:solidFill>
                  <a:schemeClr val="bg1">
                    <a:lumMod val="95000"/>
                  </a:schemeClr>
                </a:solidFill>
              </a:rPr>
              <a:t> By visualizing these indicators and calculating the success rates over a specified time period (2020-2023), the project empowers investors with data-driven insights to make informed decisions, ensuring a clear understanding of each stock’s potential performance relative to its peers.</a:t>
            </a:r>
            <a:endParaRPr lang="en-IN" sz="3600"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6515892" y="755141"/>
            <a:ext cx="4294305" cy="1178087"/>
          </a:xfrm>
          <a:prstGeom prst="rect">
            <a:avLst/>
          </a:prstGeom>
        </p:spPr>
        <p:txBody>
          <a:bodyPr lIns="0" tIns="0" rIns="0" bIns="0" rtlCol="0" anchor="t">
            <a:spAutoFit/>
          </a:bodyPr>
          <a:lstStyle/>
          <a:p>
            <a:pPr marL="0" lvl="0" indent="0" algn="ctr">
              <a:lnSpc>
                <a:spcPts val="9614"/>
              </a:lnSpc>
              <a:spcBef>
                <a:spcPct val="0"/>
              </a:spcBef>
            </a:pPr>
            <a:r>
              <a:rPr lang="en-US" sz="6867" dirty="0">
                <a:solidFill>
                  <a:srgbClr val="FFFFFF"/>
                </a:solidFill>
                <a:latin typeface="Glacial Indifference"/>
                <a:ea typeface="Glacial Indifference"/>
                <a:cs typeface="Glacial Indifference"/>
                <a:sym typeface="Glacial Indifference"/>
              </a:rPr>
              <a:t>Uniqueness</a:t>
            </a:r>
          </a:p>
        </p:txBody>
      </p:sp>
      <p:sp>
        <p:nvSpPr>
          <p:cNvPr id="5" name="TextBox 4">
            <a:extLst>
              <a:ext uri="{FF2B5EF4-FFF2-40B4-BE49-F238E27FC236}">
                <a16:creationId xmlns:a16="http://schemas.microsoft.com/office/drawing/2014/main" id="{5C388BC8-A6D2-38FE-646F-C3FFE0B5BB28}"/>
              </a:ext>
            </a:extLst>
          </p:cNvPr>
          <p:cNvSpPr txBox="1"/>
          <p:nvPr/>
        </p:nvSpPr>
        <p:spPr>
          <a:xfrm>
            <a:off x="838200" y="2628900"/>
            <a:ext cx="16916400" cy="6740307"/>
          </a:xfrm>
          <a:prstGeom prst="rect">
            <a:avLst/>
          </a:prstGeom>
          <a:noFill/>
        </p:spPr>
        <p:txBody>
          <a:bodyPr wrap="square" rtlCol="0">
            <a:spAutoFit/>
          </a:bodyPr>
          <a:lstStyle/>
          <a:p>
            <a:pPr marL="457200" indent="-457200">
              <a:buFont typeface="Arial" panose="020B0604020202020204" pitchFamily="34" charset="0"/>
              <a:buChar char="•"/>
            </a:pPr>
            <a:r>
              <a:rPr lang="en-IN" sz="3600" dirty="0">
                <a:solidFill>
                  <a:schemeClr val="bg1"/>
                </a:solidFill>
              </a:rPr>
              <a:t>Comprehensive Competitor Analysis</a:t>
            </a:r>
          </a:p>
          <a:p>
            <a:pPr marL="457200" indent="-457200">
              <a:buFont typeface="Arial" panose="020B0604020202020204" pitchFamily="34" charset="0"/>
              <a:buChar char="•"/>
            </a:pPr>
            <a:r>
              <a:rPr lang="en-IN" sz="3600" dirty="0">
                <a:solidFill>
                  <a:schemeClr val="bg1"/>
                </a:solidFill>
              </a:rPr>
              <a:t>Incorporation of Technical Indicators</a:t>
            </a:r>
          </a:p>
          <a:p>
            <a:pPr marL="457200" indent="-457200">
              <a:buFont typeface="Arial" panose="020B0604020202020204" pitchFamily="34" charset="0"/>
              <a:buChar char="•"/>
            </a:pPr>
            <a:r>
              <a:rPr lang="en-IN" sz="3600" dirty="0">
                <a:solidFill>
                  <a:schemeClr val="bg1"/>
                </a:solidFill>
              </a:rPr>
              <a:t>Feature Engineering:   Custom Lag Features</a:t>
            </a:r>
          </a:p>
          <a:p>
            <a:r>
              <a:rPr lang="en-IN" sz="3600" dirty="0">
                <a:solidFill>
                  <a:schemeClr val="bg1"/>
                </a:solidFill>
              </a:rPr>
              <a:t>                                             Volume Analysis</a:t>
            </a:r>
          </a:p>
          <a:p>
            <a:pPr marL="457200" indent="-457200">
              <a:buFont typeface="Arial" panose="020B0604020202020204" pitchFamily="34" charset="0"/>
              <a:buChar char="•"/>
            </a:pPr>
            <a:r>
              <a:rPr lang="en-IN" sz="3600" dirty="0">
                <a:solidFill>
                  <a:schemeClr val="bg1"/>
                </a:solidFill>
              </a:rPr>
              <a:t>Data Visualization</a:t>
            </a:r>
          </a:p>
          <a:p>
            <a:pPr marL="457200" indent="-457200">
              <a:buFont typeface="Arial" panose="020B0604020202020204" pitchFamily="34" charset="0"/>
              <a:buChar char="•"/>
            </a:pPr>
            <a:r>
              <a:rPr lang="en-IN" sz="3600" dirty="0">
                <a:solidFill>
                  <a:schemeClr val="bg1"/>
                </a:solidFill>
              </a:rPr>
              <a:t>Success Rate Calculation</a:t>
            </a:r>
          </a:p>
          <a:p>
            <a:pPr marL="457200" indent="-457200">
              <a:buFont typeface="Arial" panose="020B0604020202020204" pitchFamily="34" charset="0"/>
              <a:buChar char="•"/>
            </a:pPr>
            <a:r>
              <a:rPr lang="en-IN" sz="3600" dirty="0">
                <a:solidFill>
                  <a:schemeClr val="bg1"/>
                </a:solidFill>
              </a:rPr>
              <a:t>Application to Real-World Problems</a:t>
            </a:r>
          </a:p>
          <a:p>
            <a:endParaRPr lang="en-IN" sz="3600" b="1" dirty="0">
              <a:solidFill>
                <a:schemeClr val="bg1"/>
              </a:solidFill>
            </a:endParaRPr>
          </a:p>
          <a:p>
            <a:r>
              <a:rPr lang="en-US" sz="3600" dirty="0">
                <a:solidFill>
                  <a:schemeClr val="bg1"/>
                </a:solidFill>
              </a:rPr>
              <a:t>This project effectively combines multiple analytical techniques, advanced data handling, and visualization to create a robust framework for stock analysis. Its focus on technical indicators and comprehensive competitor analysis provides valuable insights for investors, setting it apart from more conventional stock prediction models.</a:t>
            </a:r>
            <a:endParaRPr lang="en-IN" sz="3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6515892" y="755141"/>
            <a:ext cx="4294305" cy="1178087"/>
          </a:xfrm>
          <a:prstGeom prst="rect">
            <a:avLst/>
          </a:prstGeom>
        </p:spPr>
        <p:txBody>
          <a:bodyPr lIns="0" tIns="0" rIns="0" bIns="0" rtlCol="0" anchor="t">
            <a:spAutoFit/>
          </a:bodyPr>
          <a:lstStyle/>
          <a:p>
            <a:pPr marL="0" lvl="0" indent="0" algn="ctr">
              <a:lnSpc>
                <a:spcPts val="9614"/>
              </a:lnSpc>
              <a:spcBef>
                <a:spcPct val="0"/>
              </a:spcBef>
            </a:pPr>
            <a:r>
              <a:rPr lang="en-US" sz="6867">
                <a:solidFill>
                  <a:srgbClr val="FFFFFF"/>
                </a:solidFill>
                <a:latin typeface="Glacial Indifference"/>
                <a:ea typeface="Glacial Indifference"/>
                <a:cs typeface="Glacial Indifference"/>
                <a:sym typeface="Glacial Indifference"/>
              </a:rPr>
              <a:t>Scalability</a:t>
            </a:r>
          </a:p>
        </p:txBody>
      </p:sp>
      <p:sp>
        <p:nvSpPr>
          <p:cNvPr id="5" name="TextBox 4">
            <a:extLst>
              <a:ext uri="{FF2B5EF4-FFF2-40B4-BE49-F238E27FC236}">
                <a16:creationId xmlns:a16="http://schemas.microsoft.com/office/drawing/2014/main" id="{B11D7356-F8F5-1162-2CF9-26BBE5B9C425}"/>
              </a:ext>
            </a:extLst>
          </p:cNvPr>
          <p:cNvSpPr txBox="1"/>
          <p:nvPr/>
        </p:nvSpPr>
        <p:spPr>
          <a:xfrm>
            <a:off x="990600" y="3390900"/>
            <a:ext cx="16306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The project’s scalability lies in its modular design, allowing for easy integration of additional stock symbols, technical indicators, and analytical features. </a:t>
            </a:r>
          </a:p>
          <a:p>
            <a:pPr marL="571500" indent="-571500">
              <a:buFont typeface="Arial" panose="020B0604020202020204" pitchFamily="34" charset="0"/>
              <a:buChar char="•"/>
            </a:pPr>
            <a:r>
              <a:rPr lang="en-US" sz="3600" dirty="0">
                <a:solidFill>
                  <a:schemeClr val="bg1"/>
                </a:solidFill>
              </a:rPr>
              <a:t>Users can adapt the framework to analyze new stocks or extend the date range without significant reconfiguration, making it suitable for evolving market conditions and user requirements. </a:t>
            </a:r>
          </a:p>
          <a:p>
            <a:pPr marL="571500" indent="-571500">
              <a:buFont typeface="Arial" panose="020B0604020202020204" pitchFamily="34" charset="0"/>
              <a:buChar char="•"/>
            </a:pPr>
            <a:r>
              <a:rPr lang="en-US" sz="3600" dirty="0">
                <a:solidFill>
                  <a:schemeClr val="bg1"/>
                </a:solidFill>
              </a:rPr>
              <a:t>Furthermore, it can be enhanced with machine learning algorithms for predictive modeling, broadening its applicability in financial analysis.</a:t>
            </a:r>
            <a:endParaRPr lang="en-IN" sz="3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6515892" y="755141"/>
            <a:ext cx="4294305" cy="1178087"/>
          </a:xfrm>
          <a:prstGeom prst="rect">
            <a:avLst/>
          </a:prstGeom>
        </p:spPr>
        <p:txBody>
          <a:bodyPr lIns="0" tIns="0" rIns="0" bIns="0" rtlCol="0" anchor="t">
            <a:spAutoFit/>
          </a:bodyPr>
          <a:lstStyle/>
          <a:p>
            <a:pPr marL="0" lvl="0" indent="0" algn="ctr">
              <a:lnSpc>
                <a:spcPts val="9614"/>
              </a:lnSpc>
              <a:spcBef>
                <a:spcPct val="0"/>
              </a:spcBef>
            </a:pPr>
            <a:r>
              <a:rPr lang="en-US" sz="6867">
                <a:solidFill>
                  <a:srgbClr val="FFFFFF"/>
                </a:solidFill>
                <a:latin typeface="Glacial Indifference"/>
                <a:ea typeface="Glacial Indifference"/>
                <a:cs typeface="Glacial Indifference"/>
                <a:sym typeface="Glacial Indifference"/>
              </a:rPr>
              <a:t>Interface</a:t>
            </a:r>
          </a:p>
        </p:txBody>
      </p:sp>
      <p:pic>
        <p:nvPicPr>
          <p:cNvPr id="8" name="Picture 7">
            <a:extLst>
              <a:ext uri="{FF2B5EF4-FFF2-40B4-BE49-F238E27FC236}">
                <a16:creationId xmlns:a16="http://schemas.microsoft.com/office/drawing/2014/main" id="{487F7394-7A82-4951-573A-B0EB152AA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73" y="2324100"/>
            <a:ext cx="7868327" cy="5400675"/>
          </a:xfrm>
          <a:prstGeom prst="rect">
            <a:avLst/>
          </a:prstGeom>
        </p:spPr>
      </p:pic>
      <p:pic>
        <p:nvPicPr>
          <p:cNvPr id="10" name="Picture 9">
            <a:extLst>
              <a:ext uri="{FF2B5EF4-FFF2-40B4-BE49-F238E27FC236}">
                <a16:creationId xmlns:a16="http://schemas.microsoft.com/office/drawing/2014/main" id="{FB37F4B6-B741-2665-5081-F00216885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6400" y="2324100"/>
            <a:ext cx="7868327" cy="550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44718" y="716271"/>
            <a:ext cx="1389178" cy="1389178"/>
          </a:xfrm>
          <a:custGeom>
            <a:avLst/>
            <a:gdLst/>
            <a:ahLst/>
            <a:cxnLst/>
            <a:rect l="l" t="t" r="r" b="b"/>
            <a:pathLst>
              <a:path w="1389178" h="1389178">
                <a:moveTo>
                  <a:pt x="0" y="0"/>
                </a:moveTo>
                <a:lnTo>
                  <a:pt x="1389179" y="0"/>
                </a:lnTo>
                <a:lnTo>
                  <a:pt x="1389179" y="1389178"/>
                </a:lnTo>
                <a:lnTo>
                  <a:pt x="0" y="1389178"/>
                </a:lnTo>
                <a:lnTo>
                  <a:pt x="0" y="0"/>
                </a:lnTo>
                <a:close/>
              </a:path>
            </a:pathLst>
          </a:custGeom>
          <a:blipFill>
            <a:blip r:embed="rId2"/>
            <a:stretch>
              <a:fillRect/>
            </a:stretch>
          </a:blipFill>
        </p:spPr>
      </p:sp>
      <p:sp>
        <p:nvSpPr>
          <p:cNvPr id="3" name="Freeform 3"/>
          <p:cNvSpPr/>
          <p:nvPr/>
        </p:nvSpPr>
        <p:spPr>
          <a:xfrm>
            <a:off x="14005756" y="716271"/>
            <a:ext cx="3490420" cy="1389178"/>
          </a:xfrm>
          <a:custGeom>
            <a:avLst/>
            <a:gdLst/>
            <a:ahLst/>
            <a:cxnLst/>
            <a:rect l="l" t="t" r="r" b="b"/>
            <a:pathLst>
              <a:path w="3490420" h="1389178">
                <a:moveTo>
                  <a:pt x="0" y="0"/>
                </a:moveTo>
                <a:lnTo>
                  <a:pt x="3490420" y="0"/>
                </a:lnTo>
                <a:lnTo>
                  <a:pt x="3490420" y="1389178"/>
                </a:lnTo>
                <a:lnTo>
                  <a:pt x="0" y="1389178"/>
                </a:lnTo>
                <a:lnTo>
                  <a:pt x="0" y="0"/>
                </a:lnTo>
                <a:close/>
              </a:path>
            </a:pathLst>
          </a:custGeom>
          <a:blipFill>
            <a:blip r:embed="rId3"/>
            <a:stretch>
              <a:fillRect/>
            </a:stretch>
          </a:blipFill>
        </p:spPr>
      </p:sp>
      <p:sp>
        <p:nvSpPr>
          <p:cNvPr id="4" name="TextBox 4"/>
          <p:cNvSpPr txBox="1"/>
          <p:nvPr/>
        </p:nvSpPr>
        <p:spPr>
          <a:xfrm>
            <a:off x="6515892" y="755141"/>
            <a:ext cx="4294305" cy="1178087"/>
          </a:xfrm>
          <a:prstGeom prst="rect">
            <a:avLst/>
          </a:prstGeom>
        </p:spPr>
        <p:txBody>
          <a:bodyPr lIns="0" tIns="0" rIns="0" bIns="0" rtlCol="0" anchor="t">
            <a:spAutoFit/>
          </a:bodyPr>
          <a:lstStyle/>
          <a:p>
            <a:pPr marL="0" lvl="0" indent="0" algn="ctr">
              <a:lnSpc>
                <a:spcPts val="9614"/>
              </a:lnSpc>
              <a:spcBef>
                <a:spcPct val="0"/>
              </a:spcBef>
            </a:pPr>
            <a:r>
              <a:rPr lang="en-US" sz="6867">
                <a:solidFill>
                  <a:srgbClr val="FFFFFF"/>
                </a:solidFill>
                <a:latin typeface="Glacial Indifference"/>
                <a:ea typeface="Glacial Indifference"/>
                <a:cs typeface="Glacial Indifference"/>
                <a:sym typeface="Glacial Indifference"/>
              </a:rPr>
              <a:t>Conclusion</a:t>
            </a:r>
          </a:p>
        </p:txBody>
      </p:sp>
      <p:sp>
        <p:nvSpPr>
          <p:cNvPr id="5" name="TextBox 4">
            <a:extLst>
              <a:ext uri="{FF2B5EF4-FFF2-40B4-BE49-F238E27FC236}">
                <a16:creationId xmlns:a16="http://schemas.microsoft.com/office/drawing/2014/main" id="{B0682D8D-09BE-A471-A798-9D6B6B71E669}"/>
              </a:ext>
            </a:extLst>
          </p:cNvPr>
          <p:cNvSpPr txBox="1"/>
          <p:nvPr/>
        </p:nvSpPr>
        <p:spPr>
          <a:xfrm>
            <a:off x="1461430" y="2247900"/>
            <a:ext cx="15389721" cy="6740307"/>
          </a:xfrm>
          <a:prstGeom prst="rect">
            <a:avLst/>
          </a:prstGeom>
          <a:noFill/>
        </p:spPr>
        <p:txBody>
          <a:bodyPr wrap="square" rtlCol="0">
            <a:spAutoFit/>
          </a:bodyPr>
          <a:lstStyle/>
          <a:p>
            <a:pPr algn="just"/>
            <a:endParaRPr lang="en-US" sz="3600" dirty="0">
              <a:solidFill>
                <a:schemeClr val="bg1"/>
              </a:solidFill>
            </a:endParaRPr>
          </a:p>
          <a:p>
            <a:pPr algn="just"/>
            <a:r>
              <a:rPr lang="en-US" sz="3600" dirty="0">
                <a:solidFill>
                  <a:schemeClr val="bg1"/>
                </a:solidFill>
              </a:rPr>
              <a:t>This stock prediction and analysis model offers a comprehensive approach to understanding the performance of Apple and its competitors through the integration of technical indicators, feature engineering, and comparative analysis. By leveraging historical price data and visualizing key metrics, the model not only aids in making informed investment decisions but also enhances the user's understanding of market dynamics. Its scalable and modular design allows for future enhancements, such as the inclusion of machine learning techniques, making it a valuable tool for both novice and experienced investors. Ultimately, this project bridges the gap between data analysis and practical investment strategies, providing insights that can lead to more informed and confident trading decisions.</a:t>
            </a:r>
            <a:endParaRPr lang="en-IN" sz="36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517</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Glacial Indifference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Sneha N Shastri</dc:creator>
  <cp:lastModifiedBy>udayapriyapyram@gmail.com</cp:lastModifiedBy>
  <cp:revision>4</cp:revision>
  <dcterms:created xsi:type="dcterms:W3CDTF">2006-08-16T00:00:00Z</dcterms:created>
  <dcterms:modified xsi:type="dcterms:W3CDTF">2024-10-20T00:12:48Z</dcterms:modified>
  <dc:identifier>DAGTngzlX4Y</dc:identifier>
</cp:coreProperties>
</file>