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Sankar"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0" autoAdjust="0"/>
  </p:normalViewPr>
  <p:slideViewPr>
    <p:cSldViewPr showGuides="1">
      <p:cViewPr varScale="1">
        <p:scale>
          <a:sx n="51" d="100"/>
          <a:sy n="51" d="100"/>
        </p:scale>
        <p:origin x="1476"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lap\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1"/>
  </c:pivotSource>
  <c:chart>
    <c:title>
      <c:overlay val="0"/>
      <c:spPr>
        <a:noFill/>
        <a:ln>
          <a:noFill/>
        </a:ln>
        <a:effectLst/>
      </c:spPr>
      <c:txPr>
        <a:bodyPr rot="0" spcFirstLastPara="1" vertOverflow="ellipsis" vert="horz" wrap="square" anchor="ctr" anchorCtr="1"/>
        <a:lstStyle/>
        <a:p>
          <a:pPr>
            <a:defRPr lang="en-US"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Sheet3!$B$3:$B$4</c:f>
              <c:strCache>
                <c:ptCount val="1"/>
                <c:pt idx="0">
                  <c:v>Fixed Term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92-4D08-BED3-F97AB2D794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92-4D08-BED3-F97AB2D794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92-4D08-BED3-F97AB2D79460}"/>
              </c:ext>
            </c:extLst>
          </c:dPt>
          <c:cat>
            <c:strRef>
              <c:f>Sheet3!$A$5:$A$8</c:f>
              <c:strCache>
                <c:ptCount val="3"/>
                <c:pt idx="0">
                  <c:v>Female</c:v>
                </c:pt>
                <c:pt idx="1">
                  <c:v>Male</c:v>
                </c:pt>
                <c:pt idx="2">
                  <c:v>(blank)</c:v>
                </c:pt>
              </c:strCache>
            </c:strRef>
          </c:cat>
          <c:val>
            <c:numRef>
              <c:f>Sheet3!$B$5:$B$8</c:f>
              <c:numCache>
                <c:formatCode>General</c:formatCode>
                <c:ptCount val="3"/>
                <c:pt idx="0">
                  <c:v>15.7</c:v>
                </c:pt>
                <c:pt idx="1">
                  <c:v>13.8</c:v>
                </c:pt>
                <c:pt idx="2">
                  <c:v>1</c:v>
                </c:pt>
              </c:numCache>
            </c:numRef>
          </c:val>
          <c:extLst>
            <c:ext xmlns:c16="http://schemas.microsoft.com/office/drawing/2014/chart" uri="{C3380CC4-5D6E-409C-BE32-E72D297353CC}">
              <c16:uniqueId val="{00000006-9C92-4D08-BED3-F97AB2D79460}"/>
            </c:ext>
          </c:extLst>
        </c:ser>
        <c:ser>
          <c:idx val="1"/>
          <c:order val="1"/>
          <c:tx>
            <c:strRef>
              <c:f>Sheet3!$C$3:$C$4</c:f>
              <c:strCache>
                <c:ptCount val="1"/>
                <c:pt idx="0">
                  <c:v>Permanent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C92-4D08-BED3-F97AB2D794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9C92-4D08-BED3-F97AB2D794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9C92-4D08-BED3-F97AB2D79460}"/>
              </c:ext>
            </c:extLst>
          </c:dPt>
          <c:cat>
            <c:strRef>
              <c:f>Sheet3!$A$5:$A$8</c:f>
              <c:strCache>
                <c:ptCount val="3"/>
                <c:pt idx="0">
                  <c:v>Female</c:v>
                </c:pt>
                <c:pt idx="1">
                  <c:v>Male</c:v>
                </c:pt>
                <c:pt idx="2">
                  <c:v>(blank)</c:v>
                </c:pt>
              </c:strCache>
            </c:strRef>
          </c:cat>
          <c:val>
            <c:numRef>
              <c:f>Sheet3!$C$5:$C$8</c:f>
              <c:numCache>
                <c:formatCode>General</c:formatCode>
                <c:ptCount val="3"/>
                <c:pt idx="0">
                  <c:v>60.7</c:v>
                </c:pt>
                <c:pt idx="1">
                  <c:v>51.4</c:v>
                </c:pt>
                <c:pt idx="2">
                  <c:v>2.9</c:v>
                </c:pt>
              </c:numCache>
            </c:numRef>
          </c:val>
          <c:extLst>
            <c:ext xmlns:c16="http://schemas.microsoft.com/office/drawing/2014/chart" uri="{C3380CC4-5D6E-409C-BE32-E72D297353CC}">
              <c16:uniqueId val="{0000000D-9C92-4D08-BED3-F97AB2D79460}"/>
            </c:ext>
          </c:extLst>
        </c:ser>
        <c:ser>
          <c:idx val="2"/>
          <c:order val="2"/>
          <c:tx>
            <c:strRef>
              <c:f>Sheet3!$D$3:$D$4</c:f>
              <c:strCache>
                <c:ptCount val="1"/>
                <c:pt idx="0">
                  <c:v>Temporary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F-9C92-4D08-BED3-F97AB2D794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1-9C92-4D08-BED3-F97AB2D794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3-9C92-4D08-BED3-F97AB2D79460}"/>
              </c:ext>
            </c:extLst>
          </c:dPt>
          <c:cat>
            <c:strRef>
              <c:f>Sheet3!$A$5:$A$8</c:f>
              <c:strCache>
                <c:ptCount val="3"/>
                <c:pt idx="0">
                  <c:v>Female</c:v>
                </c:pt>
                <c:pt idx="1">
                  <c:v>Male</c:v>
                </c:pt>
                <c:pt idx="2">
                  <c:v>(blank)</c:v>
                </c:pt>
              </c:strCache>
            </c:strRef>
          </c:cat>
          <c:val>
            <c:numRef>
              <c:f>Sheet3!$D$5:$D$8</c:f>
              <c:numCache>
                <c:formatCode>General</c:formatCode>
                <c:ptCount val="3"/>
                <c:pt idx="0">
                  <c:v>9</c:v>
                </c:pt>
                <c:pt idx="1">
                  <c:v>18.5</c:v>
                </c:pt>
                <c:pt idx="2">
                  <c:v>2</c:v>
                </c:pt>
              </c:numCache>
            </c:numRef>
          </c:val>
          <c:extLst>
            <c:ext xmlns:c16="http://schemas.microsoft.com/office/drawing/2014/chart" uri="{C3380CC4-5D6E-409C-BE32-E72D297353CC}">
              <c16:uniqueId val="{00000014-9C92-4D08-BED3-F97AB2D79460}"/>
            </c:ext>
          </c:extLst>
        </c:ser>
        <c:ser>
          <c:idx val="3"/>
          <c:order val="3"/>
          <c:tx>
            <c:strRef>
              <c:f>Sheet3!$E$3:$E$4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C92-4D08-BED3-F97AB2D794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C92-4D08-BED3-F97AB2D794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C92-4D08-BED3-F97AB2D79460}"/>
              </c:ext>
            </c:extLst>
          </c:dPt>
          <c:cat>
            <c:strRef>
              <c:f>Sheet3!$A$5:$A$8</c:f>
              <c:strCache>
                <c:ptCount val="3"/>
                <c:pt idx="0">
                  <c:v>Female</c:v>
                </c:pt>
                <c:pt idx="1">
                  <c:v>Male</c:v>
                </c:pt>
                <c:pt idx="2">
                  <c:v>(blank)</c:v>
                </c:pt>
              </c:strCache>
            </c:strRef>
          </c:cat>
          <c:val>
            <c:numRef>
              <c:f>Sheet3!$E$5:$E$8</c:f>
              <c:numCache>
                <c:formatCode>General</c:formatCode>
                <c:ptCount val="3"/>
              </c:numCache>
            </c:numRef>
          </c:val>
          <c:extLst>
            <c:ext xmlns:c16="http://schemas.microsoft.com/office/drawing/2014/chart" uri="{C3380CC4-5D6E-409C-BE32-E72D297353CC}">
              <c16:uniqueId val="{0000001B-9C92-4D08-BED3-F97AB2D7946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     THRISHA R</a:t>
            </a:r>
          </a:p>
          <a:p>
            <a:r>
              <a:rPr lang="en-US" sz="2400" dirty="0"/>
              <a:t>REGISTER NO:          312208806 </a:t>
            </a:r>
          </a:p>
          <a:p>
            <a:r>
              <a:rPr lang="en-US" sz="2400" dirty="0"/>
              <a:t> NM ID:                     asunm1336unm1336312208806</a:t>
            </a:r>
          </a:p>
          <a:p>
            <a:r>
              <a:rPr lang="en-US" sz="2400" dirty="0"/>
              <a:t>DEPARTMENT:         B COM [GENERAL]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10681335" cy="4572000"/>
          </a:xfrm>
        </p:spPr>
        <p:txBody>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STEP-5</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DRAG THE NEEDED DATA AND CREATE A PIVOT TABLE</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STEP-6</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SELECT THE PIVOT TABLE AND CLICK ON INSERT</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STEP-7</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NOW CLICK ON THE CHART THAT YOU WANT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STEP-8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CHART IS CREATED</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8794750" cy="1503617"/>
          </a:xfrm>
          <a:prstGeom prst="rect">
            <a:avLst/>
          </a:prstGeom>
        </p:spPr>
        <p:txBody>
          <a:bodyPr vert="horz" wrap="square" lIns="0" tIns="13335" rIns="0" bIns="0" rtlCol="0">
            <a:spAutoFit/>
          </a:bodyPr>
          <a:lstStyle/>
          <a:p>
            <a:pPr marL="12700">
              <a:lnSpc>
                <a:spcPct val="100000"/>
              </a:lnSpc>
              <a:spcBef>
                <a:spcPts val="105"/>
              </a:spcBef>
            </a:pPr>
            <a:r>
              <a:rPr lang="en-US" sz="4800" b="1" spc="5" dirty="0">
                <a:latin typeface="Trebuchet MS" panose="020B0603020202020204"/>
                <a:cs typeface="Trebuchet MS" panose="020B0603020202020204"/>
              </a:rPr>
              <a:t>1.RESULT TABLE</a:t>
            </a: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0" name="Table 9"/>
          <p:cNvGraphicFramePr>
            <a:graphicFrameLocks noGrp="1"/>
          </p:cNvGraphicFramePr>
          <p:nvPr/>
        </p:nvGraphicFramePr>
        <p:xfrm>
          <a:off x="927412" y="1462087"/>
          <a:ext cx="9601198" cy="4524375"/>
        </p:xfrm>
        <a:graphic>
          <a:graphicData uri="http://schemas.openxmlformats.org/drawingml/2006/table">
            <a:tbl>
              <a:tblPr>
                <a:tableStyleId>{5C22544A-7EE6-4342-B048-85BDC9FD1C3A}</a:tableStyleId>
              </a:tblPr>
              <a:tblGrid>
                <a:gridCol w="1605046">
                  <a:extLst>
                    <a:ext uri="{9D8B030D-6E8A-4147-A177-3AD203B41FA5}">
                      <a16:colId xmlns:a16="http://schemas.microsoft.com/office/drawing/2014/main" val="20000"/>
                    </a:ext>
                  </a:extLst>
                </a:gridCol>
                <a:gridCol w="1988861">
                  <a:extLst>
                    <a:ext uri="{9D8B030D-6E8A-4147-A177-3AD203B41FA5}">
                      <a16:colId xmlns:a16="http://schemas.microsoft.com/office/drawing/2014/main" val="20001"/>
                    </a:ext>
                  </a:extLst>
                </a:gridCol>
                <a:gridCol w="1325907">
                  <a:extLst>
                    <a:ext uri="{9D8B030D-6E8A-4147-A177-3AD203B41FA5}">
                      <a16:colId xmlns:a16="http://schemas.microsoft.com/office/drawing/2014/main" val="20002"/>
                    </a:ext>
                  </a:extLst>
                </a:gridCol>
                <a:gridCol w="1302646">
                  <a:extLst>
                    <a:ext uri="{9D8B030D-6E8A-4147-A177-3AD203B41FA5}">
                      <a16:colId xmlns:a16="http://schemas.microsoft.com/office/drawing/2014/main" val="20003"/>
                    </a:ext>
                  </a:extLst>
                </a:gridCol>
                <a:gridCol w="889753">
                  <a:extLst>
                    <a:ext uri="{9D8B030D-6E8A-4147-A177-3AD203B41FA5}">
                      <a16:colId xmlns:a16="http://schemas.microsoft.com/office/drawing/2014/main" val="20004"/>
                    </a:ext>
                  </a:extLst>
                </a:gridCol>
                <a:gridCol w="1372431">
                  <a:extLst>
                    <a:ext uri="{9D8B030D-6E8A-4147-A177-3AD203B41FA5}">
                      <a16:colId xmlns:a16="http://schemas.microsoft.com/office/drawing/2014/main" val="20005"/>
                    </a:ext>
                  </a:extLst>
                </a:gridCol>
                <a:gridCol w="1116554">
                  <a:extLst>
                    <a:ext uri="{9D8B030D-6E8A-4147-A177-3AD203B41FA5}">
                      <a16:colId xmlns:a16="http://schemas.microsoft.com/office/drawing/2014/main" val="20006"/>
                    </a:ext>
                  </a:extLst>
                </a:gridCol>
              </a:tblGrid>
              <a:tr h="958625">
                <a:tc>
                  <a:txBody>
                    <a:bodyPr/>
                    <a:lstStyle/>
                    <a:p>
                      <a:pPr algn="l" fontAlgn="b"/>
                      <a:r>
                        <a:rPr lang="en-IN" sz="1800" u="none" strike="noStrike">
                          <a:effectLst/>
                          <a:highlight>
                            <a:srgbClr val="E2EFDA"/>
                          </a:highlight>
                        </a:rPr>
                        <a:t>Sum of FTE</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gridSpan="2">
                  <a:txBody>
                    <a:bodyPr/>
                    <a:lstStyle/>
                    <a:p>
                      <a:pPr algn="l" fontAlgn="b"/>
                      <a:r>
                        <a:rPr lang="en-IN" sz="1800" u="none" strike="noStrike">
                          <a:effectLst/>
                          <a:highlight>
                            <a:srgbClr val="E2EFDA"/>
                          </a:highlight>
                        </a:rPr>
                        <a:t>Column Labels</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958625">
                <a:tc>
                  <a:txBody>
                    <a:bodyPr/>
                    <a:lstStyle/>
                    <a:p>
                      <a:pPr algn="l" fontAlgn="b"/>
                      <a:r>
                        <a:rPr lang="en-IN" sz="1800" u="none" strike="noStrike">
                          <a:effectLst/>
                          <a:highlight>
                            <a:srgbClr val="E2EFDA"/>
                          </a:highlight>
                        </a:rPr>
                        <a:t>Row Labels</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r>
                        <a:rPr lang="en-IN" sz="1800" u="none" strike="noStrike">
                          <a:effectLst/>
                          <a:highlight>
                            <a:srgbClr val="E2EFDA"/>
                          </a:highlight>
                        </a:rPr>
                        <a:t>Fixed Term</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r>
                        <a:rPr lang="en-IN" sz="1800" u="none" strike="noStrike">
                          <a:effectLst/>
                          <a:highlight>
                            <a:srgbClr val="E2EFDA"/>
                          </a:highlight>
                        </a:rPr>
                        <a:t>Permanent</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r>
                        <a:rPr lang="en-IN" sz="1800" u="none" strike="noStrike">
                          <a:effectLst/>
                          <a:highlight>
                            <a:srgbClr val="E2EFDA"/>
                          </a:highlight>
                        </a:rPr>
                        <a:t>Temporary</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r>
                        <a:rPr lang="en-IN" sz="1800" u="none" strike="noStrike">
                          <a:effectLst/>
                          <a:highlight>
                            <a:srgbClr val="E2EFDA"/>
                          </a:highlight>
                        </a:rPr>
                        <a:t>(blank)</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gridSpan="2">
                  <a:txBody>
                    <a:bodyPr/>
                    <a:lstStyle/>
                    <a:p>
                      <a:pPr algn="l" fontAlgn="b"/>
                      <a:r>
                        <a:rPr lang="en-IN" sz="1800" u="none" strike="noStrike">
                          <a:effectLst/>
                          <a:highlight>
                            <a:srgbClr val="E2EFDA"/>
                          </a:highlight>
                        </a:rPr>
                        <a:t>Grand Total</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549500">
                <a:tc>
                  <a:txBody>
                    <a:bodyPr/>
                    <a:lstStyle/>
                    <a:p>
                      <a:pPr algn="l" fontAlgn="b"/>
                      <a:r>
                        <a:rPr lang="en-IN" sz="1800" u="none" strike="noStrike">
                          <a:effectLst/>
                        </a:rPr>
                        <a:t>Female</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15.7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60.7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85.4</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549500">
                <a:tc>
                  <a:txBody>
                    <a:bodyPr/>
                    <a:lstStyle/>
                    <a:p>
                      <a:pPr algn="l" fontAlgn="b"/>
                      <a:r>
                        <a:rPr lang="en-IN" sz="1800" u="none" strike="noStrike">
                          <a:effectLst/>
                        </a:rPr>
                        <a:t>Male</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13.8</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51.4</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18.5</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83.7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549500">
                <a:tc>
                  <a:txBody>
                    <a:bodyPr/>
                    <a:lstStyle/>
                    <a:p>
                      <a:pPr algn="l" fontAlgn="b"/>
                      <a:r>
                        <a:rPr lang="en-IN" sz="1800" u="none" strike="noStrike">
                          <a:effectLst/>
                        </a:rPr>
                        <a:t>(blank)</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2.9</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5.9</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958625">
                <a:tc>
                  <a:txBody>
                    <a:bodyPr/>
                    <a:lstStyle/>
                    <a:p>
                      <a:pPr algn="l" fontAlgn="b"/>
                      <a:r>
                        <a:rPr lang="en-IN" sz="1800" u="none" strike="noStrike">
                          <a:effectLst/>
                          <a:highlight>
                            <a:srgbClr val="E2EFDA"/>
                          </a:highlight>
                        </a:rPr>
                        <a:t>Grand Total</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r" fontAlgn="b"/>
                      <a:r>
                        <a:rPr lang="en-IN" sz="1800" u="none" strike="noStrike">
                          <a:effectLst/>
                          <a:highlight>
                            <a:srgbClr val="E2EFDA"/>
                          </a:highlight>
                        </a:rPr>
                        <a:t>30.5</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r" fontAlgn="b"/>
                      <a:r>
                        <a:rPr lang="en-IN" sz="1800" u="none" strike="noStrike">
                          <a:effectLst/>
                          <a:highlight>
                            <a:srgbClr val="E2EFDA"/>
                          </a:highlight>
                        </a:rPr>
                        <a:t>115</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r" fontAlgn="b"/>
                      <a:r>
                        <a:rPr lang="en-IN" sz="1800" u="none" strike="noStrike">
                          <a:effectLst/>
                          <a:highlight>
                            <a:srgbClr val="E2EFDA"/>
                          </a:highlight>
                        </a:rPr>
                        <a:t>29.5</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r" fontAlgn="b"/>
                      <a:r>
                        <a:rPr lang="en-IN" sz="1800" u="none" strike="noStrike">
                          <a:effectLst/>
                          <a:highlight>
                            <a:srgbClr val="E2EFDA"/>
                          </a:highlight>
                        </a:rPr>
                        <a:t>175</a:t>
                      </a:r>
                      <a:endParaRPr lang="en-IN" sz="1800" b="1" i="0" u="none" strike="noStrike">
                        <a:solidFill>
                          <a:srgbClr val="000000"/>
                        </a:solidFill>
                        <a:effectLst/>
                        <a:highlight>
                          <a:srgbClr val="E2EFDA"/>
                        </a:highligh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4807268" cy="752129"/>
          </a:xfrm>
          <a:prstGeom prst="rect">
            <a:avLst/>
          </a:prstGeom>
        </p:spPr>
        <p:txBody>
          <a:bodyPr vert="horz" wrap="square" lIns="0" tIns="13335" rIns="0" bIns="0" rtlCol="0">
            <a:spAutoFit/>
          </a:bodyPr>
          <a:lstStyle/>
          <a:p>
            <a:pPr marL="12700">
              <a:lnSpc>
                <a:spcPct val="100000"/>
              </a:lnSpc>
              <a:spcBef>
                <a:spcPts val="105"/>
              </a:spcBef>
            </a:pPr>
            <a:r>
              <a:rPr lang="en-US" dirty="0"/>
              <a:t> 2.PIE-CHART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8" name="Chart 7"/>
          <p:cNvGraphicFramePr/>
          <p:nvPr/>
        </p:nvGraphicFramePr>
        <p:xfrm>
          <a:off x="990600" y="1266825"/>
          <a:ext cx="7372350" cy="455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9836468" cy="418576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400" b="0" dirty="0">
                <a:latin typeface="Times New Roman" panose="02020603050405020304" pitchFamily="18" charset="0"/>
                <a:cs typeface="Times New Roman" panose="02020603050405020304" pitchFamily="18" charset="0"/>
              </a:rPr>
              <a:t>Datasets plays a </a:t>
            </a:r>
            <a:r>
              <a:rPr lang="en-US" sz="4400" b="0" dirty="0" err="1">
                <a:latin typeface="Times New Roman" panose="02020603050405020304" pitchFamily="18" charset="0"/>
                <a:cs typeface="Times New Roman" panose="02020603050405020304" pitchFamily="18" charset="0"/>
              </a:rPr>
              <a:t>vitol</a:t>
            </a:r>
            <a:r>
              <a:rPr lang="en-US" sz="4400" b="0" dirty="0">
                <a:latin typeface="Times New Roman" panose="02020603050405020304" pitchFamily="18" charset="0"/>
                <a:cs typeface="Times New Roman" panose="02020603050405020304" pitchFamily="18" charset="0"/>
              </a:rPr>
              <a:t> role in every facet of our lives in. this modern day, all devices are made to collect data and create datasets for advertise/businesses to personalize their advertisements to consumers</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4031873"/>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BASED ON </a:t>
            </a:r>
          </a:p>
          <a:p>
            <a:r>
              <a:rPr lang="en-US" sz="4400" b="1" dirty="0">
                <a:solidFill>
                  <a:srgbClr val="0F0F0F"/>
                </a:solidFill>
                <a:latin typeface="Times New Roman" panose="02020603050405020304" pitchFamily="18" charset="0"/>
                <a:cs typeface="Times New Roman" panose="02020603050405020304" pitchFamily="18" charset="0"/>
              </a:rPr>
              <a:t>      </a:t>
            </a:r>
            <a:r>
              <a:rPr lang="en-US" sz="3200" b="1" dirty="0">
                <a:solidFill>
                  <a:srgbClr val="0F0F0F"/>
                </a:solidFill>
                <a:latin typeface="Times New Roman" panose="02020603050405020304" pitchFamily="18" charset="0"/>
                <a:cs typeface="Times New Roman" panose="02020603050405020304" pitchFamily="18" charset="0"/>
              </a:rPr>
              <a:t>GENDER</a:t>
            </a:r>
          </a:p>
          <a:p>
            <a:r>
              <a:rPr lang="en-US" sz="3200" b="1" dirty="0">
                <a:solidFill>
                  <a:srgbClr val="0F0F0F"/>
                </a:solidFill>
                <a:latin typeface="Times New Roman" panose="02020603050405020304" pitchFamily="18" charset="0"/>
                <a:cs typeface="Times New Roman" panose="02020603050405020304" pitchFamily="18" charset="0"/>
              </a:rPr>
              <a:t>        EMPLOYEE TYPE</a:t>
            </a:r>
          </a:p>
          <a:p>
            <a:r>
              <a:rPr lang="en-US" sz="3200" b="1" dirty="0">
                <a:solidFill>
                  <a:srgbClr val="0F0F0F"/>
                </a:solidFill>
                <a:latin typeface="Times New Roman" panose="02020603050405020304" pitchFamily="18" charset="0"/>
                <a:cs typeface="Times New Roman" panose="02020603050405020304" pitchFamily="18" charset="0"/>
              </a:rPr>
              <a:t>        SUM OF FTE USING       </a:t>
            </a:r>
          </a:p>
          <a:p>
            <a:r>
              <a:rPr lang="en-US" sz="3200" b="1" dirty="0">
                <a:solidFill>
                  <a:srgbClr val="0F0F0F"/>
                </a:solidFill>
                <a:latin typeface="Times New Roman" panose="02020603050405020304" pitchFamily="18" charset="0"/>
                <a:cs typeface="Times New Roman" panose="02020603050405020304" pitchFamily="18" charset="0"/>
              </a:rPr>
              <a:t>        EXCEL </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80975" y="3356982"/>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933699"/>
            <a:ext cx="2971800" cy="293370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90500"/>
            <a:ext cx="9229725" cy="655692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IN" sz="4250" spc="10" dirty="0"/>
              <a:t>        </a:t>
            </a:r>
            <a:br>
              <a:rPr lang="en-IN" sz="4250" spc="10" dirty="0"/>
            </a:br>
            <a:r>
              <a:rPr lang="en-IN" sz="4250" spc="10" dirty="0"/>
              <a:t>  </a:t>
            </a:r>
            <a:r>
              <a:rPr lang="en-IN" sz="4250" spc="10" dirty="0">
                <a:latin typeface="+mn-lt"/>
              </a:rPr>
              <a:t> </a:t>
            </a:r>
            <a:r>
              <a:rPr lang="en-IN" sz="4000" b="0" spc="10" dirty="0">
                <a:latin typeface="Times New Roman" panose="02020603050405020304" pitchFamily="18" charset="0"/>
                <a:cs typeface="Times New Roman" panose="02020603050405020304" pitchFamily="18" charset="0"/>
              </a:rPr>
              <a:t>FTE is used to allocate employees </a:t>
            </a:r>
            <a:r>
              <a:rPr lang="en-IN" sz="4000" b="0" spc="10" dirty="0" err="1">
                <a:latin typeface="Times New Roman" panose="02020603050405020304" pitchFamily="18" charset="0"/>
                <a:cs typeface="Times New Roman" panose="02020603050405020304" pitchFamily="18" charset="0"/>
              </a:rPr>
              <a:t>type,depending</a:t>
            </a:r>
            <a:r>
              <a:rPr lang="en-IN" sz="4000" b="0" spc="10" dirty="0">
                <a:latin typeface="Times New Roman" panose="02020603050405020304" pitchFamily="18" charset="0"/>
                <a:cs typeface="Times New Roman" panose="02020603050405020304" pitchFamily="18" charset="0"/>
              </a:rPr>
              <a:t> on </a:t>
            </a:r>
            <a:r>
              <a:rPr lang="en-IN" sz="4000" b="0" spc="10" dirty="0" err="1">
                <a:latin typeface="Times New Roman" panose="02020603050405020304" pitchFamily="18" charset="0"/>
                <a:cs typeface="Times New Roman" panose="02020603050405020304" pitchFamily="18" charset="0"/>
              </a:rPr>
              <a:t>gender.management</a:t>
            </a:r>
            <a:r>
              <a:rPr lang="en-IN" sz="4000" b="0" spc="10" dirty="0">
                <a:latin typeface="Times New Roman" panose="02020603050405020304" pitchFamily="18" charset="0"/>
                <a:cs typeface="Times New Roman" panose="02020603050405020304" pitchFamily="18" charset="0"/>
              </a:rPr>
              <a:t> and HR can </a:t>
            </a:r>
            <a:r>
              <a:rPr lang="en-IN" sz="4000" b="0" spc="10" dirty="0" err="1">
                <a:latin typeface="Times New Roman" panose="02020603050405020304" pitchFamily="18" charset="0"/>
                <a:cs typeface="Times New Roman" panose="02020603050405020304" pitchFamily="18" charset="0"/>
              </a:rPr>
              <a:t>evaluvate</a:t>
            </a:r>
            <a:r>
              <a:rPr lang="en-IN" sz="4000" b="0" spc="10" dirty="0">
                <a:latin typeface="Times New Roman" panose="02020603050405020304" pitchFamily="18" charset="0"/>
                <a:cs typeface="Times New Roman" panose="02020603050405020304" pitchFamily="18" charset="0"/>
              </a:rPr>
              <a:t> </a:t>
            </a:r>
            <a:r>
              <a:rPr lang="en-IN" sz="4000" b="0" spc="10" dirty="0" err="1">
                <a:latin typeface="Times New Roman" panose="02020603050405020304" pitchFamily="18" charset="0"/>
                <a:cs typeface="Times New Roman" panose="02020603050405020304" pitchFamily="18" charset="0"/>
              </a:rPr>
              <a:t>projects,job</a:t>
            </a:r>
            <a:r>
              <a:rPr lang="en-IN" sz="4000" b="0" spc="10" dirty="0">
                <a:latin typeface="Times New Roman" panose="02020603050405020304" pitchFamily="18" charset="0"/>
                <a:cs typeface="Times New Roman" panose="02020603050405020304" pitchFamily="18" charset="0"/>
              </a:rPr>
              <a:t> descriptions or </a:t>
            </a:r>
            <a:r>
              <a:rPr lang="en-IN" sz="4000" b="0" spc="10" dirty="0" err="1">
                <a:latin typeface="Times New Roman" panose="02020603050405020304" pitchFamily="18" charset="0"/>
                <a:cs typeface="Times New Roman" panose="02020603050405020304" pitchFamily="18" charset="0"/>
              </a:rPr>
              <a:t>reallyany</a:t>
            </a:r>
            <a:r>
              <a:rPr lang="en-IN" sz="4000" b="0" spc="10" dirty="0">
                <a:latin typeface="Times New Roman" panose="02020603050405020304" pitchFamily="18" charset="0"/>
                <a:cs typeface="Times New Roman" panose="02020603050405020304" pitchFamily="18" charset="0"/>
              </a:rPr>
              <a:t> </a:t>
            </a:r>
            <a:r>
              <a:rPr lang="en-IN" sz="4000" b="0" spc="10" dirty="0" err="1">
                <a:latin typeface="Times New Roman" panose="02020603050405020304" pitchFamily="18" charset="0"/>
                <a:cs typeface="Times New Roman" panose="02020603050405020304" pitchFamily="18" charset="0"/>
              </a:rPr>
              <a:t>employement</a:t>
            </a:r>
            <a:r>
              <a:rPr lang="en-IN" sz="4000" b="0" spc="10" dirty="0">
                <a:latin typeface="Times New Roman" panose="02020603050405020304" pitchFamily="18" charset="0"/>
                <a:cs typeface="Times New Roman" panose="02020603050405020304" pitchFamily="18" charset="0"/>
              </a:rPr>
              <a:t> need and asses the number of FTE needed to get the job done</a:t>
            </a:r>
            <a:br>
              <a:rPr lang="en-IN" sz="4000" b="0" spc="10" dirty="0">
                <a:latin typeface="Times New Roman" panose="02020603050405020304" pitchFamily="18" charset="0"/>
                <a:cs typeface="Times New Roman" panose="02020603050405020304" pitchFamily="18" charset="0"/>
              </a:rPr>
            </a:br>
            <a:br>
              <a:rPr lang="en-IN" sz="4250" b="0" spc="10" dirty="0"/>
            </a:br>
            <a:endParaRPr sz="4250" b="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42925" y="400050"/>
            <a:ext cx="9610727" cy="440248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mn-lt"/>
              </a:rPr>
              <a:t>PROJECT	</a:t>
            </a:r>
            <a:r>
              <a:rPr sz="4250" spc="-20" dirty="0">
                <a:latin typeface="+mn-lt"/>
              </a:rPr>
              <a:t>OVERVIEW</a:t>
            </a:r>
            <a:br>
              <a:rPr lang="en-US" sz="4250" spc="-20" dirty="0">
                <a:latin typeface="+mn-lt"/>
              </a:rPr>
            </a:br>
            <a:br>
              <a:rPr lang="en-US" sz="4250" spc="-20" dirty="0">
                <a:latin typeface="+mn-lt"/>
              </a:rPr>
            </a:br>
            <a:r>
              <a:rPr lang="en-US" sz="4000" b="0" spc="-20" dirty="0">
                <a:latin typeface="Times New Roman" panose="02020603050405020304" pitchFamily="18" charset="0"/>
                <a:cs typeface="Times New Roman" panose="02020603050405020304" pitchFamily="18" charset="0"/>
              </a:rPr>
              <a:t>Employee analysis involves examining various aspects of the workforce to gain the insights that can help the decision-making , improving efficiency, and enhancing employee satisfaction     </a:t>
            </a:r>
            <a:endParaRPr sz="4000" dirty="0">
              <a:highlight>
                <a:srgbClr val="FFFF00"/>
              </a:highligh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31591"/>
            <a:ext cx="10820018" cy="4448654"/>
          </a:xfrm>
          <a:prstGeom prst="rect">
            <a:avLst/>
          </a:prstGeom>
        </p:spPr>
        <p:txBody>
          <a:bodyPr vert="horz" wrap="square" lIns="0" tIns="16510" rIns="0" bIns="0" rtlCol="0">
            <a:spAutoFit/>
          </a:bodyPr>
          <a:lstStyle/>
          <a:p>
            <a:pPr marL="12700">
              <a:lnSpc>
                <a:spcPct val="100000"/>
              </a:lnSpc>
              <a:spcBef>
                <a:spcPts val="130"/>
              </a:spcBef>
            </a:pPr>
            <a:r>
              <a:rPr lang="en-US" sz="3200" spc="25" dirty="0"/>
              <a:t>      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    </a:t>
            </a:r>
            <a:br>
              <a:rPr lang="en-US" sz="3200" spc="5" dirty="0"/>
            </a:br>
            <a:r>
              <a:rPr lang="en-US" sz="3200" spc="5" dirty="0"/>
              <a:t>         </a:t>
            </a:r>
            <a:br>
              <a:rPr lang="en-US" sz="3200" spc="5" dirty="0"/>
            </a:br>
            <a:r>
              <a:rPr lang="en-US" sz="3200" spc="5" dirty="0"/>
              <a:t>      </a:t>
            </a:r>
            <a:r>
              <a:rPr lang="en-US" sz="3200" spc="5" dirty="0">
                <a:latin typeface="Times New Roman" panose="02020603050405020304" pitchFamily="18" charset="0"/>
                <a:cs typeface="Times New Roman" panose="02020603050405020304" pitchFamily="18" charset="0"/>
              </a:rPr>
              <a:t>HUMAN RESOURCES DEPARTMENT</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MANAGEMENT AND LEARDERSHIP</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TEAM LEADERS AND SUPERVISIORS</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EMPLOYEES</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EXECUTIVE LEADERSHIP</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BUSINESS ANALYSTS</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RECRUITERS    </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4"/>
            <a:ext cx="10567035" cy="407606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   </a:t>
            </a:r>
            <a:br>
              <a:rPr lang="en-US" sz="3600" dirty="0"/>
            </a:br>
            <a:r>
              <a:rPr lang="en-US" sz="3600" dirty="0"/>
              <a:t>                     </a:t>
            </a:r>
            <a:br>
              <a:rPr lang="en-US" sz="3600" dirty="0"/>
            </a:br>
            <a:r>
              <a:rPr lang="en-US" sz="3600" dirty="0"/>
              <a:t>                     </a:t>
            </a:r>
            <a:br>
              <a:rPr lang="en-US" sz="3600" dirty="0"/>
            </a:br>
            <a:r>
              <a:rPr lang="en-US" sz="3600" dirty="0"/>
              <a:t>    O                        </a:t>
            </a:r>
            <a:br>
              <a:rPr lang="en-US" sz="3600" dirty="0"/>
            </a:br>
            <a:r>
              <a:rPr lang="en-US" sz="3600" dirty="0"/>
              <a:t>                   </a:t>
            </a:r>
            <a:r>
              <a:rPr lang="en-US" sz="280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FILTERING-REMOVE VALUES</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PIVOT TABLE-SUMMARY Of  EMPLOYEE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PERFORMANCES </a:t>
            </a:r>
            <a:endParaRPr sz="2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0820400" cy="7879080"/>
          </a:xfrm>
        </p:spPr>
        <p:txBody>
          <a:bodyPr/>
          <a:lstStyle/>
          <a:p>
            <a:pPr algn="l"/>
            <a:r>
              <a:rPr lang="en-IN" sz="2400" dirty="0"/>
              <a:t>    Dataset Description   </a:t>
            </a:r>
            <a:br>
              <a:rPr lang="en-IN" sz="2400" dirty="0"/>
            </a:br>
            <a:br>
              <a:rPr lang="en-IN" sz="2400" dirty="0"/>
            </a:br>
            <a:r>
              <a:rPr lang="en-IN" sz="2400" dirty="0"/>
              <a:t>       </a:t>
            </a:r>
            <a:r>
              <a:rPr lang="en-IN" sz="2400" dirty="0">
                <a:latin typeface="Times New Roman" panose="02020603050405020304" pitchFamily="18" charset="0"/>
                <a:cs typeface="Times New Roman" panose="02020603050405020304" pitchFamily="18" charset="0"/>
              </a:rPr>
              <a:t> EMPLOYEE DATA SET-NAN MUDHALVAN PORTAL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9 FEATURES IN EXCEL: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EMPLOYEE ID- ALPHANUMERIC[TEXT]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NAME </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GENDER</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DEPARTMENT</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SALARY</a:t>
            </a:r>
            <a:r>
              <a:rPr lang="en-IN" sz="2400" b="0" dirty="0">
                <a:latin typeface="Times New Roman" panose="02020603050405020304" pitchFamily="18" charset="0"/>
                <a:cs typeface="Times New Roman" panose="02020603050405020304" pitchFamily="18" charset="0"/>
              </a:rPr>
              <a:t>-NUMERICAL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FTE</a:t>
            </a:r>
            <a:r>
              <a:rPr lang="en-IN" sz="2400" b="0" dirty="0">
                <a:latin typeface="Times New Roman" panose="02020603050405020304" pitchFamily="18" charset="0"/>
                <a:cs typeface="Times New Roman" panose="02020603050405020304" pitchFamily="18" charset="0"/>
              </a:rPr>
              <a:t>-NUMERICAL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EMPLOYEE TYPE </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EMPLOYEE LOCATION</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3 FEATURES USED: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DEPARTMENT-</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FTE</a:t>
            </a:r>
            <a:r>
              <a:rPr lang="en-IN" sz="2400" b="0" dirty="0">
                <a:latin typeface="Times New Roman" panose="02020603050405020304" pitchFamily="18" charset="0"/>
                <a:cs typeface="Times New Roman" panose="02020603050405020304" pitchFamily="18" charset="0"/>
              </a:rPr>
              <a:t>-NUMERICAL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EMPLOYEE TYPE</a:t>
            </a:r>
            <a:r>
              <a:rPr lang="en-IN" sz="2400" b="0" dirty="0">
                <a:latin typeface="Times New Roman" panose="02020603050405020304" pitchFamily="18" charset="0"/>
                <a:cs typeface="Times New Roman" panose="02020603050405020304" pitchFamily="18" charset="0"/>
              </a:rPr>
              <a:t>-ALPHABETICAL[TEXT]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mj-lt"/>
              </a:rPr>
            </a:br>
            <a:br>
              <a:rPr lang="en-IN" sz="2800" dirty="0">
                <a:latin typeface="+mj-lt"/>
              </a:rPr>
            </a:b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743200" y="781050"/>
            <a:ext cx="7667625" cy="538737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lang="en-IN" sz="4250" spc="-10" dirty="0"/>
              <a:t> </a:t>
            </a:r>
            <a:r>
              <a:rPr sz="4250" spc="20" dirty="0"/>
              <a:t>SOLUTION</a:t>
            </a:r>
            <a:br>
              <a:rPr lang="en-US" sz="4250" spc="20" dirty="0"/>
            </a:br>
            <a:r>
              <a:rPr lang="en-US" sz="4250" spc="20" dirty="0"/>
              <a:t>  </a:t>
            </a:r>
            <a:r>
              <a:rPr lang="en-US" sz="4250" spc="20" dirty="0">
                <a:latin typeface="+mj-lt"/>
              </a:rPr>
              <a:t>  </a:t>
            </a:r>
            <a:r>
              <a:rPr lang="en-US" sz="2400" spc="20" dirty="0">
                <a:latin typeface="Times New Roman" panose="02020603050405020304" pitchFamily="18" charset="0"/>
                <a:cs typeface="Times New Roman" panose="02020603050405020304" pitchFamily="18" charset="0"/>
              </a:rPr>
              <a:t>STEP-1</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DOWNLOAD THE EMPLOYEE DATA SET AND OPEN THE EMPLOYEE DATA SET IN EXCEL</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STEP-2</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SELECT THE ENTIRE DATA AND CLICK DATAAND CLICK ON FLITER OPTION</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STEP-3</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FILTER FTP FROM A TO Z ORDER</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STEP-4</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SELECT THE ENTIRE DATA AND CLICK ON INSERT ANF CLICK PIVOT TABLE TO CREATE PIVOT TABLE</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539</Words>
  <Application>Microsoft Office PowerPoint</Application>
  <PresentationFormat>Widescreen</PresentationFormat>
  <Paragraphs>79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FTE is used to allocate employees type,depending on gender.management and HR can evaluvate projects,job descriptions or reallyany employement need and asses the number of FTE needed to get the job done  </vt:lpstr>
      <vt:lpstr>PROJECT OVERVIEW  Employee analysis involves examining various aspects of the workforce to gain the insights that can help the decision-making , improving efficiency, and enhancing employee satisfaction     </vt:lpstr>
      <vt:lpstr>      WHO ARE THE END USERS?                     HUMAN RESOURCES DEPARTMENT        MANAGEMENT AND LEARDERSHIP        TEAM LEADERS AND SUPERVISIORS        EMPLOYEES        EXECUTIVE LEADERSHIP        BUSINESS ANALYSTS        RECRUITERS    </vt:lpstr>
      <vt:lpstr>OUR SOLUTION AND ITS VALUE PROPOSITION                                                    O                                               FILTERING-REMOVE VALUES                                                           PIVOT TABLE-SUMMARY Of  EMPLOYEE                                                          PERFORMANCES </vt:lpstr>
      <vt:lpstr>    Dataset Description             EMPLOYEE DATA SET-NAN MUDHALVAN PORTAL            9 FEATURES IN EXCEL:            EMPLOYEE ID- ALPHANUMERIC[TEXT]            NAME –ALPHABETICAL[TEXT]            GENDER-ALPHABETICAL[TEXT]            DEPARTMENT-ALPHABETICAL[TEXT]            SALARY-NUMERICAL            FTE-NUMERICAL            EMPLOYEE TYPE -ALPHABETICAL[TEXT]            EMPLOYEE LOCATION-ALPHABETICAL[TEXT]     3 FEATURES USED:     DEPARTMENT--ALPHABETICAL[TEXT]     FTE-NUMERICAL     EMPLOYEE TYPE-ALPHABETICAL[TEXT]    </vt:lpstr>
      <vt:lpstr>THE "WOW" IN OUR SOLUTION     STEP-1 DOWNLOAD THE EMPLOYEE DATA SET AND OPEN THE EMPLOYEE DATA SET IN EXCEL         STEP-2 SELECT THE ENTIRE DATA AND CLICK DATAAND CLICK ON FLITER OPTION        STEP-3 FILTER FTP FROM A TO Z ORDER        STEP-4 SELECT THE ENTIRE DATA AND CLICK ON INSERT ANF CLICK PIVOT TABLE TO CREATE PIVOT TABLE</vt:lpstr>
      <vt:lpstr>STEP-5            DRAG THE NEEDED DATA AND CREATE A PIVOT TABLE  STEP-6            SELECT THE PIVOT TABLE AND CLICK ON INSERT  STEP-7            NOW CLICK ON THE CHART THAT YOU WANT   STEP-8             THE CHART IS CREATED</vt:lpstr>
      <vt:lpstr>PowerPoint Presentation</vt:lpstr>
      <vt:lpstr> 2.PIE-CHART</vt:lpstr>
      <vt:lpstr>Conclusion   Datasets plays a vitol role in every facet of our lives in. this modern day, all devices are made to collect data and create datasets for advertise/businesses to personalize their advertisements to consumers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Sankar</cp:lastModifiedBy>
  <cp:revision>15</cp:revision>
  <dcterms:created xsi:type="dcterms:W3CDTF">2024-03-29T15:07:00Z</dcterms:created>
  <dcterms:modified xsi:type="dcterms:W3CDTF">2024-08-29T14:29:56Z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98B6BE32DE2E492D8F9DEDF6A277E709_12</vt:lpwstr>
  </property>
  <property fmtid="{D5CDD505-2E9C-101B-9397-08002B2CF9AE}" pid="5" name="KSOProductBuildVer">
    <vt:lpwstr>1033-12.2.0.17562</vt:lpwstr>
  </property>
</Properties>
</file>