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775" y="5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325223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8706"/>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048000"/>
            <a:ext cx="8613289"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STUDENT NO: THRISHA.B</a:t>
            </a:r>
          </a:p>
          <a:p>
            <a:r>
              <a:rPr lang="en-US" sz="2400" dirty="0" smtClean="0"/>
              <a:t>REGISTER NO: 312210077</a:t>
            </a:r>
          </a:p>
          <a:p>
            <a:r>
              <a:rPr lang="en-US" sz="2400" dirty="0" smtClean="0"/>
              <a:t>DEPARTMENT:BCOM GENERAL</a:t>
            </a:r>
          </a:p>
          <a:p>
            <a:r>
              <a:rPr lang="en-US" sz="2400" dirty="0" smtClean="0"/>
              <a:t>COLLEGE         :VALLIAMMAL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562795"/>
            <a:ext cx="8972550" cy="6286977"/>
          </a:xfrm>
          <a:prstGeom prst="rect">
            <a:avLst/>
          </a:prstGeom>
        </p:spPr>
        <p:txBody>
          <a:bodyPr vert="horz" wrap="square" lIns="0" tIns="13335" rIns="0" bIns="0" rtlCol="0">
            <a:spAutoFit/>
          </a:bodyPr>
          <a:lstStyle/>
          <a:p>
            <a:pPr marL="12700">
              <a:lnSpc>
                <a:spcPct val="100000"/>
              </a:lnSpc>
              <a:spcBef>
                <a:spcPts val="105"/>
              </a:spcBef>
            </a:pPr>
            <a:r>
              <a:rPr sz="3600" b="1" spc="15" dirty="0" smtClean="0">
                <a:latin typeface="Trebuchet MS"/>
                <a:cs typeface="Trebuchet MS"/>
              </a:rPr>
              <a:t>M</a:t>
            </a:r>
            <a:r>
              <a:rPr sz="3600" b="1" dirty="0" smtClean="0">
                <a:latin typeface="Trebuchet MS"/>
                <a:cs typeface="Trebuchet MS"/>
              </a:rPr>
              <a:t>O</a:t>
            </a:r>
            <a:r>
              <a:rPr sz="3600" b="1" spc="-15" dirty="0" smtClean="0">
                <a:latin typeface="Trebuchet MS"/>
                <a:cs typeface="Trebuchet MS"/>
              </a:rPr>
              <a:t>D</a:t>
            </a:r>
            <a:r>
              <a:rPr sz="3600" b="1" spc="-35" dirty="0" smtClean="0">
                <a:latin typeface="Trebuchet MS"/>
                <a:cs typeface="Trebuchet MS"/>
              </a:rPr>
              <a:t>E</a:t>
            </a:r>
            <a:r>
              <a:rPr sz="3600" b="1" spc="-30" dirty="0" smtClean="0">
                <a:latin typeface="Trebuchet MS"/>
                <a:cs typeface="Trebuchet MS"/>
              </a:rPr>
              <a:t>LL</a:t>
            </a:r>
            <a:r>
              <a:rPr sz="3600" b="1" spc="-5" dirty="0" smtClean="0">
                <a:latin typeface="Trebuchet MS"/>
                <a:cs typeface="Trebuchet MS"/>
              </a:rPr>
              <a:t>I</a:t>
            </a:r>
            <a:r>
              <a:rPr sz="3600" b="1" spc="30" dirty="0" smtClean="0">
                <a:latin typeface="Trebuchet MS"/>
                <a:cs typeface="Trebuchet MS"/>
              </a:rPr>
              <a:t>N</a:t>
            </a:r>
            <a:r>
              <a:rPr sz="3600" b="1" spc="5" dirty="0" smtClean="0">
                <a:latin typeface="Trebuchet MS"/>
                <a:cs typeface="Trebuchet MS"/>
              </a:rPr>
              <a:t>G</a:t>
            </a:r>
            <a:r>
              <a:rPr lang="en-US" sz="3200" b="1" spc="5" dirty="0" smtClean="0">
                <a:latin typeface="Trebuchet MS"/>
                <a:cs typeface="Trebuchet MS"/>
              </a:rPr>
              <a:t> </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400" b="1" spc="5" dirty="0" smtClean="0">
                <a:latin typeface="Trebuchet MS"/>
                <a:cs typeface="Trebuchet MS"/>
              </a:rPr>
              <a:t>Data set: </a:t>
            </a:r>
            <a:r>
              <a:rPr lang="en-US" sz="2400" b="1" spc="5" dirty="0" err="1" smtClean="0">
                <a:latin typeface="Trebuchet MS"/>
                <a:cs typeface="Trebuchet MS"/>
              </a:rPr>
              <a:t>Kaggle</a:t>
            </a:r>
            <a:r>
              <a:rPr lang="en-US" sz="2400" b="1" spc="5" dirty="0" smtClean="0">
                <a:latin typeface="Trebuchet MS"/>
                <a:cs typeface="Trebuchet MS"/>
              </a:rPr>
              <a:t> , employee dataset.</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400" b="1" spc="5" dirty="0" smtClean="0">
                <a:latin typeface="Trebuchet MS"/>
                <a:cs typeface="Trebuchet MS"/>
              </a:rPr>
              <a:t>Data cleaning: missing values, irrelevant.</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400" b="1" spc="5" dirty="0" smtClean="0">
                <a:latin typeface="Trebuchet MS"/>
                <a:cs typeface="Trebuchet MS"/>
              </a:rPr>
              <a:t>Formula: Performance calculation , low, med , high.</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400" b="1" spc="5" dirty="0" smtClean="0">
                <a:latin typeface="Trebuchet MS"/>
                <a:cs typeface="Trebuchet MS"/>
              </a:rPr>
              <a:t>Pivot table: summary , business unit, employee ID , name , department , daily sales, and overall sales.</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400" b="1" spc="5" dirty="0" smtClean="0">
                <a:latin typeface="Trebuchet MS"/>
                <a:cs typeface="Trebuchet MS"/>
              </a:rPr>
              <a:t>Filter: shows those who achieved target.</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400" b="1" spc="5" dirty="0" smtClean="0">
                <a:latin typeface="Trebuchet MS"/>
                <a:cs typeface="Trebuchet MS"/>
              </a:rPr>
              <a:t>chart: report.</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400" b="1" spc="5" dirty="0" smtClean="0">
                <a:latin typeface="Trebuchet MS"/>
                <a:cs typeface="Trebuchet MS"/>
              </a:rPr>
              <a:t> </a:t>
            </a:r>
            <a:endParaRPr sz="2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cxnSp>
        <p:nvCxnSpPr>
          <p:cNvPr id="3" name="Straight Connector 2"/>
          <p:cNvCxnSpPr/>
          <p:nvPr/>
        </p:nvCxnSpPr>
        <p:spPr>
          <a:xfrm>
            <a:off x="838200" y="1219200"/>
            <a:ext cx="2286000" cy="0"/>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Half Frame 3"/>
          <p:cNvSpPr/>
          <p:nvPr/>
        </p:nvSpPr>
        <p:spPr>
          <a:xfrm>
            <a:off x="152400" y="304800"/>
            <a:ext cx="990600" cy="677541"/>
          </a:xfrm>
          <a:prstGeom prst="halfFram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ound Single Corner Rectangle 6"/>
          <p:cNvSpPr/>
          <p:nvPr/>
        </p:nvSpPr>
        <p:spPr>
          <a:xfrm>
            <a:off x="4800600" y="5895975"/>
            <a:ext cx="533400" cy="428625"/>
          </a:xfrm>
          <a:prstGeom prst="round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6477000" y="5410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6172200" y="5791200"/>
            <a:ext cx="350519"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descr="Book1.xlsx - WPS Offi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43634"/>
            <a:ext cx="10439400" cy="58667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81000" y="76200"/>
            <a:ext cx="11055667" cy="6647974"/>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Employee Sales Analysis project reveals valuable insights into the sales performance of the employees. This helps to identifies top-performing employees and the factors contributing their success , including effective sales strategies , in-depth knowledge.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The analysis also covers trends and patterns in the sales data, highlighting opportunities to optimize sales performance through targeted training and development programs.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By addressing areas for improvement and leveraging these insights , we can increase revenue growth , enhance employee engagement and retention and inform data-driven decision making</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Half Frame 2"/>
          <p:cNvSpPr/>
          <p:nvPr/>
        </p:nvSpPr>
        <p:spPr>
          <a:xfrm>
            <a:off x="0" y="152400"/>
            <a:ext cx="685800" cy="381000"/>
          </a:xfrm>
          <a:prstGeom prst="halfFram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ectangle 3"/>
          <p:cNvSpPr/>
          <p:nvPr/>
        </p:nvSpPr>
        <p:spPr>
          <a:xfrm>
            <a:off x="5029200" y="6019800"/>
            <a:ext cx="7620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6400800" y="6172200"/>
            <a:ext cx="457200" cy="3048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019800" y="533400"/>
            <a:ext cx="381000" cy="381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2773681" y="1066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7848600" y="533400"/>
            <a:ext cx="4572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34262"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134561" y="11110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sales</a:t>
            </a:r>
            <a:r>
              <a:rPr lang="en-US" sz="4400" b="1" dirty="0" smtClean="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46" name="Half Frame 45"/>
          <p:cNvSpPr/>
          <p:nvPr/>
        </p:nvSpPr>
        <p:spPr>
          <a:xfrm>
            <a:off x="223837" y="609600"/>
            <a:ext cx="993685" cy="762000"/>
          </a:xfrm>
          <a:prstGeom prst="halfFram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47" name="Rectangle 46"/>
          <p:cNvSpPr/>
          <p:nvPr/>
        </p:nvSpPr>
        <p:spPr>
          <a:xfrm>
            <a:off x="4171950" y="5181600"/>
            <a:ext cx="933450" cy="63817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3124200" y="5362575"/>
            <a:ext cx="533400" cy="35242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6" y="575055"/>
            <a:ext cx="5794692" cy="434093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lang="en-US" sz="4250" spc="20" dirty="0" smtClean="0"/>
              <a:t>M STATEMENT</a:t>
            </a:r>
            <a:br>
              <a:rPr lang="en-US" sz="4250" spc="20" dirty="0" smtClean="0"/>
            </a:br>
            <a:r>
              <a:rPr lang="en-US" sz="4250" spc="20" dirty="0"/>
              <a:t/>
            </a:r>
            <a:br>
              <a:rPr lang="en-US" sz="4250" spc="20" dirty="0"/>
            </a:br>
            <a:r>
              <a:rPr lang="en-US" sz="2800" i="1" spc="20" dirty="0" smtClean="0">
                <a:latin typeface="Sitka Display" panose="02000505000000020004" pitchFamily="2" charset="0"/>
              </a:rPr>
              <a:t>It provides an effective  framework to explain the problem your organization wants to solve. In this presentation , we can easily identify the amount of  sales done by each employee in an organization on the daily basis.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8716571"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a:t/>
            </a:r>
            <a:br>
              <a:rPr lang="en-US" sz="4250" spc="-20" dirty="0"/>
            </a:b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Round Single Corner Rectangle 14"/>
          <p:cNvSpPr/>
          <p:nvPr/>
        </p:nvSpPr>
        <p:spPr>
          <a:xfrm>
            <a:off x="533400" y="1600200"/>
            <a:ext cx="7315200" cy="236220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Arial" panose="020B0604020202020204" pitchFamily="34" charset="0"/>
              <a:buChar char="•"/>
            </a:pPr>
            <a:r>
              <a:rPr lang="en-US" sz="2000" b="1" dirty="0">
                <a:solidFill>
                  <a:srgbClr val="0D0D0D"/>
                </a:solidFill>
                <a:latin typeface="Times New Roman" panose="02020603050405020304" pitchFamily="18" charset="0"/>
                <a:cs typeface="Times New Roman" panose="02020603050405020304" pitchFamily="18" charset="0"/>
              </a:rPr>
              <a:t>Analyze the sales performance of employee to identify trends, strengths, and weaknesses.</a:t>
            </a:r>
          </a:p>
          <a:p>
            <a:pPr marL="342900" indent="-342900">
              <a:buFont typeface="Arial" panose="020B0604020202020204" pitchFamily="34" charset="0"/>
              <a:buChar char="•"/>
            </a:pPr>
            <a:r>
              <a:rPr lang="en-US" sz="2000" b="1" dirty="0">
                <a:solidFill>
                  <a:srgbClr val="0D0D0D"/>
                </a:solidFill>
                <a:latin typeface="Times New Roman" panose="02020603050405020304" pitchFamily="18" charset="0"/>
                <a:cs typeface="Times New Roman" panose="02020603050405020304" pitchFamily="18" charset="0"/>
              </a:rPr>
              <a:t>Identity factors that influence sale performance.</a:t>
            </a:r>
          </a:p>
          <a:p>
            <a:pPr marL="342900" indent="-342900">
              <a:buFont typeface="Arial" panose="020B0604020202020204" pitchFamily="34" charset="0"/>
              <a:buChar char="•"/>
            </a:pPr>
            <a:r>
              <a:rPr lang="en-US" sz="2000" b="1" dirty="0">
                <a:solidFill>
                  <a:srgbClr val="0D0D0D"/>
                </a:solidFill>
                <a:latin typeface="Times New Roman" panose="02020603050405020304" pitchFamily="18" charset="0"/>
                <a:cs typeface="Times New Roman" panose="02020603050405020304" pitchFamily="18" charset="0"/>
              </a:rPr>
              <a:t>Develop recommendations to improve sales performance and increase revenue.</a:t>
            </a:r>
          </a:p>
        </p:txBody>
      </p:sp>
      <p:sp>
        <p:nvSpPr>
          <p:cNvPr id="16" name="Rounded Rectangle 15"/>
          <p:cNvSpPr/>
          <p:nvPr/>
        </p:nvSpPr>
        <p:spPr>
          <a:xfrm>
            <a:off x="2027629" y="4158859"/>
            <a:ext cx="6282933" cy="21121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Arial" panose="020B0604020202020204" pitchFamily="34" charset="0"/>
              <a:buChar char="•"/>
            </a:pPr>
            <a:r>
              <a:rPr lang="en-US" sz="2000" b="1" dirty="0" smtClean="0"/>
              <a:t>It also helps to determines Key Performance Indicator.</a:t>
            </a:r>
          </a:p>
          <a:p>
            <a:pPr marL="285750" indent="-285750" algn="ctr">
              <a:buFont typeface="Arial" panose="020B0604020202020204" pitchFamily="34" charset="0"/>
              <a:buChar char="•"/>
            </a:pPr>
            <a:r>
              <a:rPr lang="en-US" sz="2000" b="1" dirty="0" smtClean="0"/>
              <a:t>The </a:t>
            </a:r>
            <a:r>
              <a:rPr lang="en-US" sz="2000" b="1" dirty="0"/>
              <a:t>data helps to understand employee motivation level and develop initiatives to increase job satisfaction and retention</a:t>
            </a:r>
            <a:endParaRPr lang="en-US" sz="2000" b="1" dirty="0" smtClean="0"/>
          </a:p>
          <a:p>
            <a:pPr algn="ct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534400" y="5288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304800"/>
            <a:ext cx="8382000" cy="4787208"/>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a:t/>
            </a:r>
            <a:br>
              <a:rPr lang="en-US" sz="3200" spc="5" dirty="0"/>
            </a:br>
            <a:r>
              <a:rPr lang="en-US" sz="1800" spc="5" dirty="0" smtClean="0"/>
              <a:t>               </a:t>
            </a:r>
            <a:br>
              <a:rPr lang="en-US" sz="1800" spc="5" dirty="0" smtClean="0"/>
            </a:br>
            <a:r>
              <a:rPr lang="en-US" sz="2400" spc="5" dirty="0">
                <a:latin typeface="Arial Black" panose="020B0A04020102020204" pitchFamily="34" charset="0"/>
              </a:rPr>
              <a:t> </a:t>
            </a:r>
            <a:r>
              <a:rPr lang="en-US" sz="2400" spc="5" dirty="0" smtClean="0">
                <a:latin typeface="Arial Black" panose="020B0A04020102020204" pitchFamily="34" charset="0"/>
              </a:rPr>
              <a:t>                     The end users 0f employee sales analysis are:</a:t>
            </a:r>
            <a:br>
              <a:rPr lang="en-US" sz="2400" spc="5" dirty="0" smtClean="0">
                <a:latin typeface="Arial Black" panose="020B0A04020102020204" pitchFamily="34" charset="0"/>
              </a:rPr>
            </a:br>
            <a:r>
              <a:rPr lang="en-US" sz="2400" spc="5" dirty="0" smtClean="0">
                <a:latin typeface="Arial Black" panose="020B0A04020102020204" pitchFamily="34" charset="0"/>
              </a:rPr>
              <a:t/>
            </a:r>
            <a:br>
              <a:rPr lang="en-US" sz="2400" spc="5" dirty="0" smtClean="0">
                <a:latin typeface="Arial Black" panose="020B0A04020102020204" pitchFamily="34" charset="0"/>
              </a:rPr>
            </a:br>
            <a:r>
              <a:rPr lang="en-US" sz="2000" spc="5" dirty="0" smtClean="0">
                <a:latin typeface="Sitka Display" panose="02000505000000020004" pitchFamily="2" charset="0"/>
              </a:rPr>
              <a:t>         </a:t>
            </a:r>
            <a:r>
              <a:rPr lang="en-US" sz="2800" spc="5" dirty="0" smtClean="0">
                <a:latin typeface="Sitka Display" panose="02000505000000020004" pitchFamily="2" charset="0"/>
              </a:rPr>
              <a:t>1.  Sales managers</a:t>
            </a:r>
            <a:br>
              <a:rPr lang="en-US" sz="2800" spc="5" dirty="0" smtClean="0">
                <a:latin typeface="Sitka Display" panose="02000505000000020004" pitchFamily="2" charset="0"/>
              </a:rPr>
            </a:br>
            <a:r>
              <a:rPr lang="en-US" sz="2800" spc="5" dirty="0">
                <a:latin typeface="Sitka Display" panose="02000505000000020004" pitchFamily="2" charset="0"/>
              </a:rPr>
              <a:t> </a:t>
            </a:r>
            <a:r>
              <a:rPr lang="en-US" sz="2800" spc="5" dirty="0" smtClean="0">
                <a:latin typeface="Sitka Display" panose="02000505000000020004" pitchFamily="2" charset="0"/>
              </a:rPr>
              <a:t>     2.  Sales team </a:t>
            </a:r>
            <a:br>
              <a:rPr lang="en-US" sz="2800" spc="5" dirty="0" smtClean="0">
                <a:latin typeface="Sitka Display" panose="02000505000000020004" pitchFamily="2" charset="0"/>
              </a:rPr>
            </a:br>
            <a:r>
              <a:rPr lang="en-US" sz="2800" spc="5" dirty="0">
                <a:latin typeface="Sitka Display" panose="02000505000000020004" pitchFamily="2" charset="0"/>
              </a:rPr>
              <a:t> </a:t>
            </a:r>
            <a:r>
              <a:rPr lang="en-US" sz="2800" spc="5" dirty="0" smtClean="0">
                <a:latin typeface="Sitka Display" panose="02000505000000020004" pitchFamily="2" charset="0"/>
              </a:rPr>
              <a:t>     3.  Human resources</a:t>
            </a:r>
            <a:br>
              <a:rPr lang="en-US" sz="2800" spc="5" dirty="0" smtClean="0">
                <a:latin typeface="Sitka Display" panose="02000505000000020004" pitchFamily="2" charset="0"/>
              </a:rPr>
            </a:br>
            <a:r>
              <a:rPr lang="en-US" sz="2800" spc="5" dirty="0">
                <a:latin typeface="Sitka Display" panose="02000505000000020004" pitchFamily="2" charset="0"/>
              </a:rPr>
              <a:t> </a:t>
            </a:r>
            <a:r>
              <a:rPr lang="en-US" sz="2800" spc="5" dirty="0" smtClean="0">
                <a:latin typeface="Sitka Display" panose="02000505000000020004" pitchFamily="2" charset="0"/>
              </a:rPr>
              <a:t>     4.  Training and development </a:t>
            </a:r>
            <a:br>
              <a:rPr lang="en-US" sz="2800" spc="5" dirty="0" smtClean="0">
                <a:latin typeface="Sitka Display" panose="02000505000000020004" pitchFamily="2" charset="0"/>
              </a:rPr>
            </a:br>
            <a:r>
              <a:rPr lang="en-US" sz="2800" spc="5" dirty="0">
                <a:latin typeface="Sitka Display" panose="02000505000000020004" pitchFamily="2" charset="0"/>
              </a:rPr>
              <a:t> </a:t>
            </a:r>
            <a:r>
              <a:rPr lang="en-US" sz="2800" spc="5" dirty="0" smtClean="0">
                <a:latin typeface="Sitka Display" panose="02000505000000020004" pitchFamily="2" charset="0"/>
              </a:rPr>
              <a:t>     5.   IT and data analytics team</a:t>
            </a:r>
            <a:br>
              <a:rPr lang="en-US" sz="2800" spc="5" dirty="0" smtClean="0">
                <a:latin typeface="Sitka Display" panose="02000505000000020004" pitchFamily="2" charset="0"/>
              </a:rPr>
            </a:br>
            <a:r>
              <a:rPr lang="en-US" sz="2800" spc="5" dirty="0" smtClean="0">
                <a:latin typeface="Sitka Display" panose="02000505000000020004" pitchFamily="2" charset="0"/>
              </a:rPr>
              <a:t>      6.   External stakeholders.</a:t>
            </a:r>
            <a:br>
              <a:rPr lang="en-US" sz="2800" spc="5" dirty="0" smtClean="0">
                <a:latin typeface="Sitka Display" panose="02000505000000020004" pitchFamily="2" charset="0"/>
              </a:rPr>
            </a:br>
            <a:r>
              <a:rPr lang="en-US" sz="2000" spc="5" dirty="0" smtClean="0">
                <a:latin typeface="Sitka Display" panose="02000505000000020004" pitchFamily="2" charset="0"/>
              </a:rPr>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ounded Rectangle 9"/>
          <p:cNvSpPr/>
          <p:nvPr/>
        </p:nvSpPr>
        <p:spPr>
          <a:xfrm>
            <a:off x="2905125" y="5758031"/>
            <a:ext cx="600075" cy="36195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4876800" y="5362575"/>
            <a:ext cx="838200" cy="54326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3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4"/>
            <a:ext cx="1049083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a:t/>
            </a:r>
            <a:br>
              <a:rPr lang="en-US" sz="3600" dirty="0"/>
            </a:br>
            <a:r>
              <a:rPr lang="en-US" sz="3600" dirty="0"/>
              <a:t> </a:t>
            </a:r>
            <a:r>
              <a:rPr lang="en-US" sz="3600" dirty="0" smtClean="0"/>
              <a:t>                 </a:t>
            </a:r>
            <a:br>
              <a:rPr lang="en-US" sz="3600" dirty="0" smtClean="0"/>
            </a:br>
            <a:r>
              <a:rPr lang="en-US" sz="3600" dirty="0" smtClean="0"/>
              <a:t>               </a:t>
            </a:r>
            <a:r>
              <a:rPr lang="en-US" sz="2000" dirty="0" smtClean="0"/>
              <a:t>Filtering                      – remove missing values.</a:t>
            </a:r>
            <a:br>
              <a:rPr lang="en-US" sz="2000" dirty="0" smtClean="0"/>
            </a:br>
            <a:r>
              <a:rPr lang="en-US" sz="2000" dirty="0" smtClean="0"/>
              <a:t/>
            </a:r>
            <a:br>
              <a:rPr lang="en-US" sz="2000" dirty="0" smtClean="0"/>
            </a:br>
            <a:r>
              <a:rPr lang="en-US" sz="2000" dirty="0"/>
              <a:t> </a:t>
            </a:r>
            <a:r>
              <a:rPr lang="en-US" sz="2000" dirty="0" smtClean="0"/>
              <a:t>                          Conditional formatting - blanks ,highlight ,  background.</a:t>
            </a:r>
            <a:br>
              <a:rPr lang="en-US" sz="2000" dirty="0" smtClean="0"/>
            </a:br>
            <a:r>
              <a:rPr lang="en-US" sz="2000" dirty="0" smtClean="0"/>
              <a:t/>
            </a:r>
            <a:br>
              <a:rPr lang="en-US" sz="2000" dirty="0" smtClean="0"/>
            </a:br>
            <a:r>
              <a:rPr lang="en-US" sz="2000" dirty="0"/>
              <a:t> </a:t>
            </a:r>
            <a:r>
              <a:rPr lang="en-US" sz="2000" dirty="0" smtClean="0"/>
              <a:t>                          Formula                        </a:t>
            </a:r>
            <a:r>
              <a:rPr lang="en-US" sz="2000" dirty="0"/>
              <a:t>-</a:t>
            </a:r>
            <a:r>
              <a:rPr lang="en-US" sz="2000" dirty="0" smtClean="0"/>
              <a:t>  perform arithmetical operation.</a:t>
            </a:r>
            <a:br>
              <a:rPr lang="en-US" sz="2000" dirty="0" smtClean="0"/>
            </a:br>
            <a:r>
              <a:rPr lang="en-US" sz="2000" dirty="0" smtClean="0"/>
              <a:t/>
            </a:r>
            <a:br>
              <a:rPr lang="en-US" sz="2000" dirty="0" smtClean="0"/>
            </a:br>
            <a:r>
              <a:rPr lang="en-US" sz="2000" dirty="0"/>
              <a:t> </a:t>
            </a:r>
            <a:r>
              <a:rPr lang="en-US" sz="2000" dirty="0" smtClean="0"/>
              <a:t>                          Pie chart                       -  depicts the overall view point.</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Oval 7"/>
          <p:cNvSpPr/>
          <p:nvPr/>
        </p:nvSpPr>
        <p:spPr>
          <a:xfrm>
            <a:off x="2667000" y="5715000"/>
            <a:ext cx="533400" cy="3619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3581400" y="5029200"/>
            <a:ext cx="685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881230"/>
            <a:ext cx="10681335" cy="5109091"/>
          </a:xfrm>
        </p:spPr>
        <p:txBody>
          <a:bodyPr/>
          <a:lstStyle/>
          <a:p>
            <a:r>
              <a:rPr lang="en-IN" dirty="0" smtClean="0"/>
              <a:t>Dataset Description</a:t>
            </a:r>
            <a:r>
              <a:rPr lang="en-IN" dirty="0" smtClean="0"/>
              <a:t/>
            </a:r>
            <a:br>
              <a:rPr lang="en-IN" dirty="0" smtClean="0"/>
            </a:br>
            <a:r>
              <a:rPr lang="en-IN" sz="2000" dirty="0"/>
              <a:t/>
            </a:r>
            <a:br>
              <a:rPr lang="en-IN" sz="2000" dirty="0"/>
            </a:br>
            <a:r>
              <a:rPr lang="en-IN" sz="2000" dirty="0" smtClean="0"/>
              <a:t/>
            </a:r>
            <a:br>
              <a:rPr lang="en-IN" sz="2000" dirty="0" smtClean="0"/>
            </a:br>
            <a:r>
              <a:rPr lang="en-IN" sz="2000" dirty="0" smtClean="0"/>
              <a:t>1</a:t>
            </a:r>
            <a:r>
              <a:rPr lang="en-IN" sz="2400" dirty="0" smtClean="0"/>
              <a:t>. </a:t>
            </a:r>
            <a:r>
              <a:rPr lang="en-IN" sz="2000" dirty="0" smtClean="0"/>
              <a:t>Employee ID - unique identifier for each employee in the organization.</a:t>
            </a:r>
            <a:br>
              <a:rPr lang="en-IN" sz="2000" dirty="0" smtClean="0"/>
            </a:br>
            <a:r>
              <a:rPr lang="en-IN" sz="2000" dirty="0" smtClean="0"/>
              <a:t/>
            </a:r>
            <a:br>
              <a:rPr lang="en-IN" sz="2000" dirty="0" smtClean="0"/>
            </a:br>
            <a:r>
              <a:rPr lang="en-IN" sz="2000" dirty="0" smtClean="0"/>
              <a:t>2. Employee Name -   the first name of the employee.</a:t>
            </a:r>
            <a:br>
              <a:rPr lang="en-IN" sz="2000" dirty="0" smtClean="0"/>
            </a:br>
            <a:r>
              <a:rPr lang="en-IN" sz="2000" dirty="0" smtClean="0"/>
              <a:t/>
            </a:r>
            <a:br>
              <a:rPr lang="en-IN" sz="2000" dirty="0" smtClean="0"/>
            </a:br>
            <a:r>
              <a:rPr lang="en-IN" sz="2000" dirty="0" smtClean="0"/>
              <a:t>3. Department – functional area of the employee (</a:t>
            </a:r>
            <a:r>
              <a:rPr lang="en-IN" sz="2000" dirty="0" err="1" smtClean="0"/>
              <a:t>i.e</a:t>
            </a:r>
            <a:r>
              <a:rPr lang="en-IN" sz="2000" dirty="0" smtClean="0"/>
              <a:t>) salesman.</a:t>
            </a:r>
            <a:br>
              <a:rPr lang="en-IN" sz="2000" dirty="0" smtClean="0"/>
            </a:br>
            <a:r>
              <a:rPr lang="en-IN" sz="2000" dirty="0" smtClean="0"/>
              <a:t/>
            </a:r>
            <a:br>
              <a:rPr lang="en-IN" sz="2000" dirty="0" smtClean="0"/>
            </a:br>
            <a:r>
              <a:rPr lang="en-IN" sz="2000" dirty="0" smtClean="0"/>
              <a:t>4. Daily target – the benchmark for the employee .</a:t>
            </a:r>
            <a:br>
              <a:rPr lang="en-IN" sz="2000" dirty="0" smtClean="0"/>
            </a:br>
            <a:r>
              <a:rPr lang="en-IN" sz="2000" dirty="0" smtClean="0"/>
              <a:t/>
            </a:r>
            <a:br>
              <a:rPr lang="en-IN" sz="2000" dirty="0" smtClean="0"/>
            </a:br>
            <a:r>
              <a:rPr lang="en-IN" sz="2000" dirty="0" smtClean="0"/>
              <a:t>5. Daily sales – the actual sales done by the employee during the week’</a:t>
            </a:r>
            <a:br>
              <a:rPr lang="en-IN" sz="2000" dirty="0" smtClean="0"/>
            </a:br>
            <a:r>
              <a:rPr lang="en-IN" sz="2000" dirty="0" smtClean="0"/>
              <a:t/>
            </a:r>
            <a:br>
              <a:rPr lang="en-IN" sz="2000" dirty="0" smtClean="0"/>
            </a:br>
            <a:r>
              <a:rPr lang="en-IN" sz="2000" dirty="0" smtClean="0"/>
              <a:t>6. Overall sales – the sum up of the sales made by each employee during the week.</a:t>
            </a:r>
            <a:br>
              <a:rPr lang="en-IN" sz="2000" dirty="0" smtClean="0"/>
            </a:br>
            <a:endParaRPr lang="en-IN" sz="2000" dirty="0"/>
          </a:p>
        </p:txBody>
      </p:sp>
      <p:sp>
        <p:nvSpPr>
          <p:cNvPr id="3" name="Frame 2"/>
          <p:cNvSpPr/>
          <p:nvPr/>
        </p:nvSpPr>
        <p:spPr>
          <a:xfrm>
            <a:off x="387275" y="1905000"/>
            <a:ext cx="69925" cy="4571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Oval 8"/>
          <p:cNvSpPr/>
          <p:nvPr/>
        </p:nvSpPr>
        <p:spPr>
          <a:xfrm>
            <a:off x="8724900" y="74407"/>
            <a:ext cx="381000" cy="3048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7315200" y="379207"/>
            <a:ext cx="838200" cy="45899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4495800" y="6248400"/>
            <a:ext cx="533400" cy="304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6126481" y="58978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5562600" y="6248400"/>
            <a:ext cx="381000" cy="3048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462579" y="76200"/>
            <a:ext cx="8757622" cy="239424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r>
            <a:br>
              <a:rPr lang="en-US" sz="4250" spc="20" dirty="0" smtClean="0"/>
            </a:br>
            <a:r>
              <a:rPr lang="en-US" sz="2800" spc="20" dirty="0"/>
              <a:t/>
            </a:r>
            <a:br>
              <a:rPr lang="en-US" sz="2800" spc="20" dirty="0"/>
            </a:br>
            <a:r>
              <a:rPr lang="en-US" sz="2800" spc="20" dirty="0" smtClean="0"/>
              <a:t>This analysis helps to figure out those employees who have completed the target with help of IFS formula.</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7621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descr="Book1.xlsx - WPS Offi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062" y="2470445"/>
            <a:ext cx="7753350" cy="46917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2277</TotalTime>
  <Words>213</Words>
  <Application>Microsoft Office PowerPoint</Application>
  <PresentationFormat>Widescreen</PresentationFormat>
  <Paragraphs>59</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Roboto</vt:lpstr>
      <vt:lpstr>Sitka Display</vt:lpstr>
      <vt:lpstr>Times New Roman</vt:lpstr>
      <vt:lpstr>Trebuchet MS</vt:lpstr>
      <vt:lpstr>Office Theme</vt:lpstr>
      <vt:lpstr>Employee Data Analysis using Excel  </vt:lpstr>
      <vt:lpstr>PROJECT TITLE</vt:lpstr>
      <vt:lpstr>AGENDA</vt:lpstr>
      <vt:lpstr>PROBLEM STATEMENT  It provides an effective  framework to explain the problem your organization wants to solve. In this presentation , we can easily identify the amount of  sales done by each employee in an organization on the daily basis.</vt:lpstr>
      <vt:lpstr>PROJECT OVERVIEW  </vt:lpstr>
      <vt:lpstr>WHO ARE THE END USERS?                                       The end users 0f employee sales analysis are:           1.  Sales managers       2.  Sales team        3.  Human resources       4.  Training and development        5.   IT and data analytics team       6.   External stakeholders.         </vt:lpstr>
      <vt:lpstr>OUR SOLUTION AND ITS VALUE PROPOSITION                                   Filtering                      – remove missing values.                             Conditional formatting - blanks ,highlight ,  background.                             Formula                        -  perform arithmetical operation.                             Pie chart                       -  depicts the overall view point.</vt:lpstr>
      <vt:lpstr>Dataset Description   1. Employee ID - unique identifier for each employee in the organization.  2. Employee Name -   the first name of the employee.  3. Department – functional area of the employee (i.e) salesman.  4. Daily target – the benchmark for the employee .  5. Daily sales – the actual sales done by the employee during the week’  6. Overall sales – the sum up of the sales made by each employee during the week. </vt:lpstr>
      <vt:lpstr>THE "WOW" IN OUR SOLUTION  This analysis helps to figure out those employees who have completed the target with help of IFS formula.</vt:lpstr>
      <vt:lpstr>PowerPoint Presentation</vt:lpstr>
      <vt:lpstr>RESULTS</vt:lpstr>
      <vt:lpstr>Conclusion      The Employee Sales Analysis project reveals valuable insights into the sales performance of the employees. This helps to identifies top-performing employees and the factors contributing their success , including effective sales strategies , in-depth knowledge.            The analysis also covers trends and patterns in the sales data, highlighting opportunities to optimize sales performance through targeted training and development programs.            By addressing areas for improvement and leveraging these insights , we can increase revenue growth , enhance employee engagement and retention and inform data-driven decision making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33</cp:revision>
  <dcterms:created xsi:type="dcterms:W3CDTF">2024-03-29T15:07:22Z</dcterms:created>
  <dcterms:modified xsi:type="dcterms:W3CDTF">2024-08-27T16:58:06Z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