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fontScale="92500" lnSpcReduction="20000"/>
          </a:bodyPr>
          <a:lstStyle/>
          <a:p>
            <a:pPr algn="l"/>
            <a:r>
              <a:rPr lang="en-US" b="1" dirty="0" smtClean="0"/>
              <a:t>Training Machine Learning Algorithms for Classification </a:t>
            </a:r>
          </a:p>
          <a:p>
            <a:pPr algn="l"/>
            <a:endParaRPr lang="en-US" dirty="0" smtClean="0"/>
          </a:p>
          <a:p>
            <a:pPr algn="just"/>
            <a:r>
              <a:rPr lang="en-US" dirty="0" smtClean="0"/>
              <a:t>Artificial neurons a brief glimpse into the early history of machine learning Implementing a perceptron learning algorithm in Python Training a perceptron model on the Iris dataset Adaptive linear neurons and the convergence of learning </a:t>
            </a:r>
          </a:p>
          <a:p>
            <a:pPr algn="just"/>
            <a:endParaRPr lang="en-US" dirty="0" smtClean="0"/>
          </a:p>
          <a:p>
            <a:pPr algn="just"/>
            <a:r>
              <a:rPr lang="en-US" b="1" dirty="0" smtClean="0"/>
              <a:t>Self Learning Exercise: </a:t>
            </a:r>
            <a:r>
              <a:rPr lang="en-US" dirty="0" smtClean="0"/>
              <a:t>Minimizing cost functions with gradient descent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endParaRPr lang="en-US" dirty="0"/>
          </a:p>
        </p:txBody>
      </p:sp>
      <p:pic>
        <p:nvPicPr>
          <p:cNvPr id="4" name="Picture 3" descr="withBias.jpg"/>
          <p:cNvPicPr>
            <a:picLocks noChangeAspect="1"/>
          </p:cNvPicPr>
          <p:nvPr/>
        </p:nvPicPr>
        <p:blipFill>
          <a:blip r:embed="rId2"/>
          <a:stretch>
            <a:fillRect/>
          </a:stretch>
        </p:blipFill>
        <p:spPr>
          <a:xfrm>
            <a:off x="228601" y="1447800"/>
            <a:ext cx="8229600" cy="3276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just"/>
            <a:r>
              <a:rPr lang="en-US" dirty="0" smtClean="0"/>
              <a:t>The following figure illustrates how the net input z = </a:t>
            </a:r>
            <a:r>
              <a:rPr lang="en-US" dirty="0" err="1" smtClean="0"/>
              <a:t>w</a:t>
            </a:r>
            <a:r>
              <a:rPr lang="en-US" baseline="30000" dirty="0" err="1" smtClean="0"/>
              <a:t>T</a:t>
            </a:r>
            <a:r>
              <a:rPr lang="en-US" dirty="0" err="1" smtClean="0"/>
              <a:t>x</a:t>
            </a:r>
            <a:r>
              <a:rPr lang="en-US" dirty="0" smtClean="0"/>
              <a:t> is squashed into a binary output (-1 or 1) by the activation function of the perceptron (</a:t>
            </a:r>
            <a:r>
              <a:rPr lang="en-US" b="1" dirty="0" smtClean="0"/>
              <a:t>left subfigure</a:t>
            </a:r>
            <a:r>
              <a:rPr lang="en-US" dirty="0" smtClean="0"/>
              <a:t>) and how it can be used to discriminate between two linearly separable classes (</a:t>
            </a:r>
            <a:r>
              <a:rPr lang="en-US" b="1" dirty="0" smtClean="0"/>
              <a:t>right subfigure</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endParaRPr lang="en-US" dirty="0"/>
          </a:p>
        </p:txBody>
      </p:sp>
      <p:pic>
        <p:nvPicPr>
          <p:cNvPr id="4" name="Picture 3" descr="StepActivationfunction.jpg"/>
          <p:cNvPicPr>
            <a:picLocks noChangeAspect="1"/>
          </p:cNvPicPr>
          <p:nvPr/>
        </p:nvPicPr>
        <p:blipFill>
          <a:blip r:embed="rId2"/>
          <a:stretch>
            <a:fillRect/>
          </a:stretch>
        </p:blipFill>
        <p:spPr>
          <a:xfrm>
            <a:off x="152400" y="1371599"/>
            <a:ext cx="8833357" cy="50292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endParaRPr lang="en-US" dirty="0"/>
          </a:p>
        </p:txBody>
      </p:sp>
      <p:pic>
        <p:nvPicPr>
          <p:cNvPr id="4" name="Picture 3" descr="PerceptronSteps.jpg"/>
          <p:cNvPicPr>
            <a:picLocks noChangeAspect="1"/>
          </p:cNvPicPr>
          <p:nvPr/>
        </p:nvPicPr>
        <p:blipFill>
          <a:blip r:embed="rId2"/>
          <a:stretch>
            <a:fillRect/>
          </a:stretch>
        </p:blipFill>
        <p:spPr>
          <a:xfrm>
            <a:off x="304800" y="1447799"/>
            <a:ext cx="8382000" cy="47145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1981200"/>
          </a:xfrm>
        </p:spPr>
        <p:txBody>
          <a:bodyPr>
            <a:normAutofit/>
          </a:bodyPr>
          <a:lstStyle/>
          <a:p>
            <a:pPr algn="just"/>
            <a:r>
              <a:rPr lang="el-GR" sz="2800" dirty="0" smtClean="0"/>
              <a:t>η</a:t>
            </a:r>
            <a:r>
              <a:rPr lang="en-US" sz="2800" dirty="0" smtClean="0"/>
              <a:t> -&gt; learning rate [0.0 and 1.0]</a:t>
            </a:r>
          </a:p>
          <a:p>
            <a:pPr algn="just"/>
            <a:r>
              <a:rPr lang="en-US" sz="2800" dirty="0" smtClean="0"/>
              <a:t>y</a:t>
            </a:r>
            <a:r>
              <a:rPr lang="en-US" sz="2800" baseline="30000" dirty="0" smtClean="0"/>
              <a:t>(</a:t>
            </a:r>
            <a:r>
              <a:rPr lang="en-US" sz="2800" baseline="30000" dirty="0" err="1" smtClean="0"/>
              <a:t>i</a:t>
            </a:r>
            <a:r>
              <a:rPr lang="en-US" sz="2800" baseline="30000" dirty="0" smtClean="0"/>
              <a:t>)</a:t>
            </a:r>
            <a:r>
              <a:rPr lang="en-US" sz="2800" dirty="0" smtClean="0"/>
              <a:t> -&gt; true class label of the </a:t>
            </a:r>
            <a:r>
              <a:rPr lang="en-US" sz="2800" dirty="0" err="1" smtClean="0"/>
              <a:t>i</a:t>
            </a:r>
            <a:r>
              <a:rPr lang="en-US" sz="2800" baseline="30000" dirty="0" err="1" smtClean="0"/>
              <a:t>th</a:t>
            </a:r>
            <a:r>
              <a:rPr lang="en-US" sz="2800" dirty="0" smtClean="0"/>
              <a:t> training sample, </a:t>
            </a:r>
          </a:p>
          <a:p>
            <a:pPr algn="just"/>
            <a:r>
              <a:rPr lang="en-US" sz="2800" dirty="0" smtClean="0"/>
              <a:t>       -&gt; is the predicted class label. </a:t>
            </a:r>
          </a:p>
          <a:p>
            <a:pPr algn="just"/>
            <a:endParaRPr lang="en-US" dirty="0" smtClean="0"/>
          </a:p>
          <a:p>
            <a:pPr algn="just"/>
            <a:endParaRPr lang="en-US" dirty="0" smtClean="0"/>
          </a:p>
          <a:p>
            <a:pPr algn="just"/>
            <a:endParaRPr lang="en-US" dirty="0"/>
          </a:p>
        </p:txBody>
      </p:sp>
      <p:pic>
        <p:nvPicPr>
          <p:cNvPr id="4" name="Picture 3" descr="temp1.jpg"/>
          <p:cNvPicPr>
            <a:picLocks noChangeAspect="1"/>
          </p:cNvPicPr>
          <p:nvPr/>
        </p:nvPicPr>
        <p:blipFill>
          <a:blip r:embed="rId2"/>
          <a:stretch>
            <a:fillRect/>
          </a:stretch>
        </p:blipFill>
        <p:spPr>
          <a:xfrm>
            <a:off x="533400" y="2590800"/>
            <a:ext cx="471055" cy="457200"/>
          </a:xfrm>
          <a:prstGeom prst="rect">
            <a:avLst/>
          </a:prstGeom>
        </p:spPr>
      </p:pic>
      <p:sp>
        <p:nvSpPr>
          <p:cNvPr id="5" name="Rectangle 4"/>
          <p:cNvSpPr/>
          <p:nvPr/>
        </p:nvSpPr>
        <p:spPr>
          <a:xfrm>
            <a:off x="533400" y="3058180"/>
            <a:ext cx="8229600" cy="523220"/>
          </a:xfrm>
          <a:prstGeom prst="rect">
            <a:avLst/>
          </a:prstGeom>
        </p:spPr>
        <p:txBody>
          <a:bodyPr wrap="square">
            <a:spAutoFit/>
          </a:bodyPr>
          <a:lstStyle/>
          <a:p>
            <a:r>
              <a:rPr lang="en-US" sz="2800" dirty="0" smtClean="0"/>
              <a:t>For a 2D dataset, we would write the update as follows:</a:t>
            </a:r>
            <a:endParaRPr lang="en-US" sz="2800" dirty="0"/>
          </a:p>
        </p:txBody>
      </p:sp>
      <p:pic>
        <p:nvPicPr>
          <p:cNvPr id="6" name="Picture 5" descr="2D_Weights.jpg"/>
          <p:cNvPicPr>
            <a:picLocks noChangeAspect="1"/>
          </p:cNvPicPr>
          <p:nvPr/>
        </p:nvPicPr>
        <p:blipFill>
          <a:blip r:embed="rId3"/>
          <a:stretch>
            <a:fillRect/>
          </a:stretch>
        </p:blipFill>
        <p:spPr>
          <a:xfrm>
            <a:off x="1790127" y="3429001"/>
            <a:ext cx="4610673" cy="30686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953000"/>
          </a:xfrm>
        </p:spPr>
        <p:txBody>
          <a:bodyPr>
            <a:normAutofit/>
          </a:bodyPr>
          <a:lstStyle/>
          <a:p>
            <a:pPr algn="l"/>
            <a:r>
              <a:rPr lang="en-US" dirty="0" smtClean="0"/>
              <a:t>Two scenarios</a:t>
            </a:r>
          </a:p>
          <a:p>
            <a:pPr algn="l">
              <a:buFont typeface="Wingdings" pitchFamily="2" charset="2"/>
              <a:buChar char="q"/>
            </a:pPr>
            <a:r>
              <a:rPr lang="en-US" dirty="0" smtClean="0"/>
              <a:t> Correct prediction</a:t>
            </a:r>
          </a:p>
          <a:p>
            <a:pPr algn="l"/>
            <a:endParaRPr lang="en-US" dirty="0" smtClean="0"/>
          </a:p>
          <a:p>
            <a:pPr algn="l"/>
            <a:endParaRPr lang="en-US" dirty="0" smtClean="0"/>
          </a:p>
          <a:p>
            <a:pPr algn="l"/>
            <a:endParaRPr lang="en-US" sz="1600" dirty="0" smtClean="0"/>
          </a:p>
          <a:p>
            <a:pPr algn="l">
              <a:buFont typeface="Wingdings" pitchFamily="2" charset="2"/>
              <a:buChar char="q"/>
            </a:pPr>
            <a:r>
              <a:rPr lang="en-US" dirty="0" smtClean="0"/>
              <a:t> Wrong prediction</a:t>
            </a:r>
          </a:p>
          <a:p>
            <a:pPr algn="l">
              <a:buFont typeface="Wingdings" pitchFamily="2" charset="2"/>
              <a:buChar char="q"/>
            </a:pPr>
            <a:endParaRPr lang="en-US" dirty="0" smtClean="0"/>
          </a:p>
        </p:txBody>
      </p:sp>
      <p:pic>
        <p:nvPicPr>
          <p:cNvPr id="5" name="Picture 4" descr="CorrectPrediction.jpg"/>
          <p:cNvPicPr>
            <a:picLocks noChangeAspect="1"/>
          </p:cNvPicPr>
          <p:nvPr/>
        </p:nvPicPr>
        <p:blipFill>
          <a:blip r:embed="rId2"/>
          <a:stretch>
            <a:fillRect/>
          </a:stretch>
        </p:blipFill>
        <p:spPr>
          <a:xfrm>
            <a:off x="1676400" y="2605088"/>
            <a:ext cx="6096000" cy="1662112"/>
          </a:xfrm>
          <a:prstGeom prst="rect">
            <a:avLst/>
          </a:prstGeom>
        </p:spPr>
      </p:pic>
      <p:pic>
        <p:nvPicPr>
          <p:cNvPr id="6" name="Picture 5" descr="WrongPredicts.jpg"/>
          <p:cNvPicPr>
            <a:picLocks noChangeAspect="1"/>
          </p:cNvPicPr>
          <p:nvPr/>
        </p:nvPicPr>
        <p:blipFill>
          <a:blip r:embed="rId3"/>
          <a:stretch>
            <a:fillRect/>
          </a:stretch>
        </p:blipFill>
        <p:spPr>
          <a:xfrm>
            <a:off x="1752600" y="4714875"/>
            <a:ext cx="6096000" cy="16859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r>
              <a:rPr lang="en-US" dirty="0" smtClean="0"/>
              <a:t>Example:</a:t>
            </a:r>
          </a:p>
          <a:p>
            <a:pPr algn="l"/>
            <a:endParaRPr lang="en-US" dirty="0" smtClean="0"/>
          </a:p>
          <a:p>
            <a:pPr algn="l"/>
            <a:endParaRPr lang="en-US" dirty="0" smtClean="0"/>
          </a:p>
          <a:p>
            <a:pPr algn="l"/>
            <a:r>
              <a:rPr lang="en-US" dirty="0" smtClean="0"/>
              <a:t>Assume </a:t>
            </a:r>
            <a:r>
              <a:rPr lang="en-US" dirty="0" err="1" smtClean="0"/>
              <a:t>x</a:t>
            </a:r>
            <a:r>
              <a:rPr lang="en-US" baseline="-25000" dirty="0" err="1" smtClean="0"/>
              <a:t>j</a:t>
            </a:r>
            <a:r>
              <a:rPr lang="en-US" baseline="30000" dirty="0" smtClean="0"/>
              <a:t>(</a:t>
            </a:r>
            <a:r>
              <a:rPr lang="en-US" baseline="30000" dirty="0" err="1" smtClean="0"/>
              <a:t>i</a:t>
            </a:r>
            <a:r>
              <a:rPr lang="en-US" baseline="30000" dirty="0" smtClean="0"/>
              <a:t>) </a:t>
            </a:r>
            <a:r>
              <a:rPr lang="en-US" dirty="0" smtClean="0"/>
              <a:t>=0.5 and misclassify as -1, corresponding weight is</a:t>
            </a:r>
          </a:p>
          <a:p>
            <a:pPr algn="l"/>
            <a:endParaRPr lang="en-US" dirty="0" smtClean="0"/>
          </a:p>
          <a:p>
            <a:pPr algn="l"/>
            <a:endParaRPr lang="en-US" baseline="-25000" dirty="0" smtClean="0"/>
          </a:p>
          <a:p>
            <a:pPr algn="l"/>
            <a:endParaRPr lang="en-US" dirty="0"/>
          </a:p>
        </p:txBody>
      </p:sp>
      <p:pic>
        <p:nvPicPr>
          <p:cNvPr id="5" name="Picture 4" descr="Ex1.jpg"/>
          <p:cNvPicPr>
            <a:picLocks noChangeAspect="1"/>
          </p:cNvPicPr>
          <p:nvPr/>
        </p:nvPicPr>
        <p:blipFill>
          <a:blip r:embed="rId2"/>
          <a:stretch>
            <a:fillRect/>
          </a:stretch>
        </p:blipFill>
        <p:spPr>
          <a:xfrm>
            <a:off x="1295400" y="2057400"/>
            <a:ext cx="5274129" cy="1219200"/>
          </a:xfrm>
          <a:prstGeom prst="rect">
            <a:avLst/>
          </a:prstGeom>
        </p:spPr>
      </p:pic>
      <p:pic>
        <p:nvPicPr>
          <p:cNvPr id="6" name="Picture 5" descr="misclassify1.jpg"/>
          <p:cNvPicPr>
            <a:picLocks noChangeAspect="1"/>
          </p:cNvPicPr>
          <p:nvPr/>
        </p:nvPicPr>
        <p:blipFill>
          <a:blip r:embed="rId3"/>
          <a:stretch>
            <a:fillRect/>
          </a:stretch>
        </p:blipFill>
        <p:spPr>
          <a:xfrm>
            <a:off x="2057400" y="4572000"/>
            <a:ext cx="5787136" cy="1219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r>
              <a:rPr lang="en-US" dirty="0" smtClean="0"/>
              <a:t>Example:</a:t>
            </a:r>
          </a:p>
          <a:p>
            <a:pPr algn="l"/>
            <a:endParaRPr lang="en-US" dirty="0" smtClean="0"/>
          </a:p>
          <a:p>
            <a:pPr algn="l"/>
            <a:endParaRPr lang="en-US" dirty="0" smtClean="0"/>
          </a:p>
          <a:p>
            <a:pPr algn="l"/>
            <a:r>
              <a:rPr lang="en-US" dirty="0" smtClean="0"/>
              <a:t>Assume </a:t>
            </a:r>
            <a:r>
              <a:rPr lang="en-US" dirty="0" err="1" smtClean="0"/>
              <a:t>x</a:t>
            </a:r>
            <a:r>
              <a:rPr lang="en-US" baseline="-25000" dirty="0" err="1" smtClean="0"/>
              <a:t>j</a:t>
            </a:r>
            <a:r>
              <a:rPr lang="en-US" baseline="30000" dirty="0" smtClean="0"/>
              <a:t>(</a:t>
            </a:r>
            <a:r>
              <a:rPr lang="en-US" baseline="30000" dirty="0" err="1" smtClean="0"/>
              <a:t>i</a:t>
            </a:r>
            <a:r>
              <a:rPr lang="en-US" baseline="30000" dirty="0" smtClean="0"/>
              <a:t>) </a:t>
            </a:r>
            <a:r>
              <a:rPr lang="en-US" dirty="0" smtClean="0"/>
              <a:t>= 2 and misclassify as -1, corresponding weight is</a:t>
            </a:r>
          </a:p>
          <a:p>
            <a:pPr algn="l"/>
            <a:endParaRPr lang="en-US" dirty="0" smtClean="0"/>
          </a:p>
          <a:p>
            <a:pPr algn="l"/>
            <a:endParaRPr lang="en-US" baseline="-25000" dirty="0" smtClean="0"/>
          </a:p>
          <a:p>
            <a:pPr algn="l"/>
            <a:endParaRPr lang="en-US" dirty="0"/>
          </a:p>
        </p:txBody>
      </p:sp>
      <p:pic>
        <p:nvPicPr>
          <p:cNvPr id="5" name="Picture 4" descr="Ex1.jpg"/>
          <p:cNvPicPr>
            <a:picLocks noChangeAspect="1"/>
          </p:cNvPicPr>
          <p:nvPr/>
        </p:nvPicPr>
        <p:blipFill>
          <a:blip r:embed="rId2"/>
          <a:stretch>
            <a:fillRect/>
          </a:stretch>
        </p:blipFill>
        <p:spPr>
          <a:xfrm>
            <a:off x="1295400" y="2057400"/>
            <a:ext cx="5274129" cy="1219200"/>
          </a:xfrm>
          <a:prstGeom prst="rect">
            <a:avLst/>
          </a:prstGeom>
        </p:spPr>
      </p:pic>
      <p:pic>
        <p:nvPicPr>
          <p:cNvPr id="7" name="Picture 6" descr="misclassify2.jpg"/>
          <p:cNvPicPr>
            <a:picLocks noChangeAspect="1"/>
          </p:cNvPicPr>
          <p:nvPr/>
        </p:nvPicPr>
        <p:blipFill>
          <a:blip r:embed="rId3"/>
          <a:stretch>
            <a:fillRect/>
          </a:stretch>
        </p:blipFill>
        <p:spPr>
          <a:xfrm>
            <a:off x="1219200" y="4495799"/>
            <a:ext cx="6719052" cy="13243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r>
              <a:rPr lang="en-US" dirty="0" smtClean="0"/>
              <a:t>NOTE:</a:t>
            </a:r>
          </a:p>
          <a:p>
            <a:pPr algn="l"/>
            <a:r>
              <a:rPr lang="en-US" dirty="0" smtClean="0"/>
              <a:t>Convergence of Perceptron is only guaranteed if:</a:t>
            </a:r>
          </a:p>
          <a:p>
            <a:pPr algn="l">
              <a:buFont typeface="Wingdings" pitchFamily="2" charset="2"/>
              <a:buChar char="q"/>
            </a:pPr>
            <a:r>
              <a:rPr lang="en-US" dirty="0" smtClean="0"/>
              <a:t> Two classes are linearly separable</a:t>
            </a:r>
          </a:p>
          <a:p>
            <a:pPr algn="l"/>
            <a:endParaRPr lang="en-US" dirty="0" smtClean="0"/>
          </a:p>
          <a:p>
            <a:pPr algn="l">
              <a:buFont typeface="Wingdings" pitchFamily="2" charset="2"/>
              <a:buChar char="q"/>
            </a:pPr>
            <a:r>
              <a:rPr lang="en-US" dirty="0" smtClean="0"/>
              <a:t> Learning rate is sufficiently small</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fontScale="92500" lnSpcReduction="20000"/>
          </a:bodyPr>
          <a:lstStyle/>
          <a:p>
            <a:pPr algn="l"/>
            <a:r>
              <a:rPr lang="en-US" dirty="0" smtClean="0"/>
              <a:t>NOTE:</a:t>
            </a:r>
          </a:p>
          <a:p>
            <a:pPr algn="just"/>
            <a:r>
              <a:rPr lang="en-US" dirty="0" smtClean="0"/>
              <a:t>Perceptron would never stop updating the weights if two classes can’t be separated by a linear decision boundary.</a:t>
            </a:r>
          </a:p>
          <a:p>
            <a:r>
              <a:rPr lang="en-US" dirty="0" smtClean="0"/>
              <a:t>                        |         Solution</a:t>
            </a:r>
          </a:p>
          <a:p>
            <a:r>
              <a:rPr lang="en-US" sz="4000" baseline="75000" dirty="0" smtClean="0"/>
              <a:t>V</a:t>
            </a:r>
          </a:p>
          <a:p>
            <a:pPr algn="l">
              <a:buFont typeface="Wingdings" pitchFamily="2" charset="2"/>
              <a:buChar char="q"/>
            </a:pPr>
            <a:r>
              <a:rPr lang="en-US" sz="4000" dirty="0" smtClean="0"/>
              <a:t>Set a maximum number of passes over the training dataset (epochs)</a:t>
            </a:r>
          </a:p>
          <a:p>
            <a:pPr algn="l">
              <a:buFont typeface="Wingdings" pitchFamily="2" charset="2"/>
              <a:buChar char="q"/>
            </a:pPr>
            <a:r>
              <a:rPr lang="en-US" sz="4000" dirty="0" smtClean="0"/>
              <a:t> Threshold for the number of tolerated misclassification</a:t>
            </a:r>
            <a:endParaRPr lang="en-US" sz="4000" baseline="75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2057400"/>
            <a:ext cx="8229600" cy="3124200"/>
          </a:xfrm>
        </p:spPr>
        <p:txBody>
          <a:bodyPr>
            <a:normAutofit/>
          </a:bodyPr>
          <a:lstStyle/>
          <a:p>
            <a:pPr algn="just">
              <a:buFont typeface="Wingdings" pitchFamily="2" charset="2"/>
              <a:buChar char="q"/>
            </a:pPr>
            <a:r>
              <a:rPr lang="en-US" dirty="0" smtClean="0"/>
              <a:t> Machine learning algorithms for classification - </a:t>
            </a:r>
            <a:r>
              <a:rPr lang="en-US" b="1" dirty="0" smtClean="0"/>
              <a:t>perceptron </a:t>
            </a:r>
          </a:p>
          <a:p>
            <a:pPr algn="just">
              <a:buFont typeface="Wingdings" pitchFamily="2" charset="2"/>
              <a:buChar char="q"/>
            </a:pPr>
            <a:endParaRPr lang="en-US" dirty="0" smtClean="0"/>
          </a:p>
          <a:p>
            <a:pPr algn="just">
              <a:buFont typeface="Wingdings" pitchFamily="2" charset="2"/>
              <a:buChar char="q"/>
            </a:pPr>
            <a:r>
              <a:rPr lang="en-US" dirty="0" smtClean="0"/>
              <a:t>Optimization using </a:t>
            </a:r>
            <a:r>
              <a:rPr lang="en-US" b="1" dirty="0" smtClean="0"/>
              <a:t>adaptive linear neurons</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endParaRPr lang="en-US" dirty="0"/>
          </a:p>
        </p:txBody>
      </p:sp>
      <p:pic>
        <p:nvPicPr>
          <p:cNvPr id="5" name="Picture 4" descr="Linear.jpg"/>
          <p:cNvPicPr>
            <a:picLocks noChangeAspect="1"/>
          </p:cNvPicPr>
          <p:nvPr/>
        </p:nvPicPr>
        <p:blipFill>
          <a:blip r:embed="rId2"/>
          <a:stretch>
            <a:fillRect/>
          </a:stretch>
        </p:blipFill>
        <p:spPr>
          <a:xfrm>
            <a:off x="228600" y="1295400"/>
            <a:ext cx="8610600" cy="4724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371600"/>
            <a:ext cx="8229600" cy="4876800"/>
          </a:xfrm>
        </p:spPr>
        <p:txBody>
          <a:bodyPr>
            <a:normAutofit fontScale="25000" lnSpcReduction="20000"/>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just"/>
            <a:endParaRPr lang="en-US" sz="4000" dirty="0" smtClean="0"/>
          </a:p>
          <a:p>
            <a:pPr algn="just"/>
            <a:endParaRPr lang="en-US" sz="4000" dirty="0" smtClean="0"/>
          </a:p>
          <a:p>
            <a:pPr algn="just"/>
            <a:endParaRPr lang="en-US" sz="4000" dirty="0" smtClean="0"/>
          </a:p>
          <a:p>
            <a:pPr algn="just"/>
            <a:endParaRPr lang="en-US" sz="4000" dirty="0" smtClean="0"/>
          </a:p>
          <a:p>
            <a:pPr algn="just"/>
            <a:endParaRPr lang="en-US" sz="4000" dirty="0" smtClean="0"/>
          </a:p>
          <a:p>
            <a:pPr algn="just"/>
            <a:endParaRPr lang="en-US" sz="4000" dirty="0" smtClean="0"/>
          </a:p>
          <a:p>
            <a:pPr algn="just"/>
            <a:endParaRPr lang="en-US" sz="4000" dirty="0" smtClean="0"/>
          </a:p>
          <a:p>
            <a:pPr algn="just"/>
            <a:r>
              <a:rPr lang="en-US" sz="8000" dirty="0" smtClean="0"/>
              <a:t>The figure illustrates how the perceptron receives the inputs of a sample x and combines them with the weights w to compute the net input. The net input is then passed on to the activation function (here: the unit step function), which generates a binary output -1 or +1—the predicted class label of the sample. </a:t>
            </a:r>
          </a:p>
          <a:p>
            <a:pPr algn="just"/>
            <a:r>
              <a:rPr lang="en-US" sz="8000" dirty="0" smtClean="0"/>
              <a:t>During the learning phase, this output is used to calculate the error of the prediction and update the weights</a:t>
            </a:r>
            <a:r>
              <a:rPr lang="en-US" sz="4900" dirty="0" smtClean="0"/>
              <a:t>.</a:t>
            </a:r>
            <a:endParaRPr lang="en-US" sz="4900" dirty="0"/>
          </a:p>
        </p:txBody>
      </p:sp>
      <p:pic>
        <p:nvPicPr>
          <p:cNvPr id="4" name="Picture 3" descr="Summary.jpg"/>
          <p:cNvPicPr>
            <a:picLocks noChangeAspect="1"/>
          </p:cNvPicPr>
          <p:nvPr/>
        </p:nvPicPr>
        <p:blipFill>
          <a:blip r:embed="rId2"/>
          <a:stretch>
            <a:fillRect/>
          </a:stretch>
        </p:blipFill>
        <p:spPr>
          <a:xfrm>
            <a:off x="381000" y="1295400"/>
            <a:ext cx="5638800" cy="309346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fontScale="85000" lnSpcReduction="20000"/>
          </a:bodyPr>
          <a:lstStyle/>
          <a:p>
            <a:r>
              <a:rPr lang="en-US" dirty="0" smtClean="0"/>
              <a:t>Perceptron learning algorithm in Python using Iris dataset </a:t>
            </a:r>
          </a:p>
          <a:p>
            <a:endParaRPr lang="en-US" dirty="0" smtClean="0"/>
          </a:p>
          <a:p>
            <a:pPr algn="l"/>
            <a:r>
              <a:rPr lang="en-US" dirty="0" smtClean="0"/>
              <a:t>We will take an objected-oriented approach to define the perceptron interface as a Python Class, which allows us to </a:t>
            </a:r>
          </a:p>
          <a:p>
            <a:pPr algn="l">
              <a:buFont typeface="Wingdings" pitchFamily="2" charset="2"/>
              <a:buChar char="q"/>
            </a:pPr>
            <a:r>
              <a:rPr lang="en-US" dirty="0" smtClean="0"/>
              <a:t> initialize new perceptron objects that can learn from data via a fit method,</a:t>
            </a:r>
          </a:p>
          <a:p>
            <a:pPr algn="l">
              <a:buFont typeface="Wingdings" pitchFamily="2" charset="2"/>
              <a:buChar char="q"/>
            </a:pPr>
            <a:r>
              <a:rPr lang="en-US" dirty="0" smtClean="0"/>
              <a:t> make predictions via a predict method. </a:t>
            </a:r>
          </a:p>
          <a:p>
            <a:pPr algn="l">
              <a:buFont typeface="Wingdings" pitchFamily="2" charset="2"/>
              <a:buChar char="q"/>
            </a:pPr>
            <a:endParaRPr lang="en-US" dirty="0" smtClean="0"/>
          </a:p>
          <a:p>
            <a:pPr algn="l"/>
            <a:r>
              <a:rPr lang="en-US" dirty="0" smtClean="0"/>
              <a:t>As a convention, we add an underscore to attributes that are not being created upon the initialization of the object but by calling the object's other methods—for example, </a:t>
            </a:r>
            <a:r>
              <a:rPr lang="en-US" dirty="0" err="1" smtClean="0"/>
              <a:t>self.w</a:t>
            </a:r>
            <a:r>
              <a:rPr lang="en-US" dirty="0" smtClean="0"/>
              <a:t>_.</a:t>
            </a:r>
            <a:endParaRPr lang="en-US" dirty="0"/>
          </a:p>
          <a:p>
            <a:pPr algn="l"/>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endParaRPr lang="en-US" dirty="0"/>
          </a:p>
        </p:txBody>
      </p:sp>
      <p:pic>
        <p:nvPicPr>
          <p:cNvPr id="4" name="Picture 3" descr="PythonScientificLib.jpg"/>
          <p:cNvPicPr>
            <a:picLocks noChangeAspect="1"/>
          </p:cNvPicPr>
          <p:nvPr/>
        </p:nvPicPr>
        <p:blipFill>
          <a:blip r:embed="rId2"/>
          <a:stretch>
            <a:fillRect/>
          </a:stretch>
        </p:blipFill>
        <p:spPr>
          <a:xfrm>
            <a:off x="380999" y="1447800"/>
            <a:ext cx="8641229" cy="4572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Autofit/>
          </a:bodyPr>
          <a:lstStyle/>
          <a:p>
            <a:pPr algn="l">
              <a:lnSpc>
                <a:spcPct val="90000"/>
              </a:lnSpc>
              <a:spcBef>
                <a:spcPts val="0"/>
              </a:spcBef>
            </a:pPr>
            <a:r>
              <a:rPr lang="en-US" sz="2000" dirty="0" smtClean="0"/>
              <a:t>import </a:t>
            </a:r>
            <a:r>
              <a:rPr lang="en-US" sz="2000" dirty="0" err="1" smtClean="0"/>
              <a:t>numpy</a:t>
            </a:r>
            <a:r>
              <a:rPr lang="en-US" sz="2000" dirty="0" smtClean="0"/>
              <a:t> as </a:t>
            </a:r>
            <a:r>
              <a:rPr lang="en-US" sz="2000" dirty="0" err="1" smtClean="0"/>
              <a:t>np</a:t>
            </a:r>
            <a:r>
              <a:rPr lang="en-US" sz="2000" dirty="0" smtClean="0"/>
              <a:t> </a:t>
            </a:r>
          </a:p>
          <a:p>
            <a:pPr algn="l">
              <a:lnSpc>
                <a:spcPct val="90000"/>
              </a:lnSpc>
              <a:spcBef>
                <a:spcPts val="0"/>
              </a:spcBef>
            </a:pPr>
            <a:r>
              <a:rPr lang="en-US" sz="2000" dirty="0" smtClean="0"/>
              <a:t>class Perceptron(object): </a:t>
            </a:r>
          </a:p>
          <a:p>
            <a:pPr algn="l">
              <a:lnSpc>
                <a:spcPct val="90000"/>
              </a:lnSpc>
              <a:spcBef>
                <a:spcPts val="0"/>
              </a:spcBef>
            </a:pPr>
            <a:r>
              <a:rPr lang="en-US" sz="2000" dirty="0" smtClean="0"/>
              <a:t>	"""Perceptron classifier. </a:t>
            </a:r>
          </a:p>
          <a:p>
            <a:pPr algn="l">
              <a:lnSpc>
                <a:spcPct val="90000"/>
              </a:lnSpc>
              <a:spcBef>
                <a:spcPts val="0"/>
              </a:spcBef>
            </a:pPr>
            <a:r>
              <a:rPr lang="en-US" sz="2000" dirty="0" smtClean="0"/>
              <a:t>	Parameters </a:t>
            </a:r>
          </a:p>
          <a:p>
            <a:pPr algn="l">
              <a:lnSpc>
                <a:spcPct val="90000"/>
              </a:lnSpc>
              <a:spcBef>
                <a:spcPts val="0"/>
              </a:spcBef>
            </a:pPr>
            <a:r>
              <a:rPr lang="en-US" sz="2000" dirty="0" smtClean="0"/>
              <a:t>	------------ </a:t>
            </a:r>
          </a:p>
          <a:p>
            <a:pPr algn="l">
              <a:lnSpc>
                <a:spcPct val="90000"/>
              </a:lnSpc>
              <a:spcBef>
                <a:spcPts val="0"/>
              </a:spcBef>
            </a:pPr>
            <a:r>
              <a:rPr lang="en-US" sz="2000" dirty="0" smtClean="0"/>
              <a:t>	eta : float 	</a:t>
            </a:r>
          </a:p>
          <a:p>
            <a:pPr algn="l">
              <a:lnSpc>
                <a:spcPct val="90000"/>
              </a:lnSpc>
              <a:spcBef>
                <a:spcPts val="0"/>
              </a:spcBef>
            </a:pPr>
            <a:r>
              <a:rPr lang="en-US" sz="2000" dirty="0" smtClean="0"/>
              <a:t>		Learning rate (between 0.0 and 1.0) 	</a:t>
            </a:r>
          </a:p>
          <a:p>
            <a:pPr algn="l">
              <a:lnSpc>
                <a:spcPct val="90000"/>
              </a:lnSpc>
              <a:spcBef>
                <a:spcPts val="0"/>
              </a:spcBef>
            </a:pPr>
            <a:r>
              <a:rPr lang="en-US" sz="2000" dirty="0" smtClean="0"/>
              <a:t>	</a:t>
            </a:r>
            <a:r>
              <a:rPr lang="en-US" sz="2000" dirty="0" err="1" smtClean="0"/>
              <a:t>n_iter</a:t>
            </a:r>
            <a:r>
              <a:rPr lang="en-US" sz="2000" dirty="0" smtClean="0"/>
              <a:t> : </a:t>
            </a:r>
            <a:r>
              <a:rPr lang="en-US" sz="2000" dirty="0" err="1" smtClean="0"/>
              <a:t>int</a:t>
            </a:r>
            <a:r>
              <a:rPr lang="en-US" sz="2000" dirty="0" smtClean="0"/>
              <a:t> </a:t>
            </a:r>
          </a:p>
          <a:p>
            <a:pPr algn="l">
              <a:lnSpc>
                <a:spcPct val="90000"/>
              </a:lnSpc>
              <a:spcBef>
                <a:spcPts val="0"/>
              </a:spcBef>
            </a:pPr>
            <a:r>
              <a:rPr lang="en-US" sz="2000" dirty="0" smtClean="0"/>
              <a:t>		Passes over the training dataset. 	</a:t>
            </a:r>
          </a:p>
          <a:p>
            <a:pPr algn="l">
              <a:lnSpc>
                <a:spcPct val="90000"/>
              </a:lnSpc>
              <a:spcBef>
                <a:spcPts val="0"/>
              </a:spcBef>
            </a:pPr>
            <a:r>
              <a:rPr lang="en-US" sz="2000" dirty="0" smtClean="0"/>
              <a:t>	</a:t>
            </a:r>
          </a:p>
          <a:p>
            <a:pPr algn="l">
              <a:lnSpc>
                <a:spcPct val="90000"/>
              </a:lnSpc>
              <a:spcBef>
                <a:spcPts val="0"/>
              </a:spcBef>
            </a:pPr>
            <a:r>
              <a:rPr lang="en-US" sz="2000" dirty="0" smtClean="0"/>
              <a:t>	Attributes </a:t>
            </a:r>
          </a:p>
          <a:p>
            <a:pPr algn="l">
              <a:lnSpc>
                <a:spcPct val="90000"/>
              </a:lnSpc>
              <a:spcBef>
                <a:spcPts val="0"/>
              </a:spcBef>
            </a:pPr>
            <a:r>
              <a:rPr lang="en-US" sz="2000" dirty="0" smtClean="0"/>
              <a:t>	----------- </a:t>
            </a:r>
          </a:p>
          <a:p>
            <a:pPr algn="l">
              <a:lnSpc>
                <a:spcPct val="90000"/>
              </a:lnSpc>
              <a:spcBef>
                <a:spcPts val="0"/>
              </a:spcBef>
            </a:pPr>
            <a:r>
              <a:rPr lang="en-US" sz="2000" dirty="0" smtClean="0"/>
              <a:t>	w_ : 1d-array </a:t>
            </a:r>
          </a:p>
          <a:p>
            <a:pPr algn="l">
              <a:lnSpc>
                <a:spcPct val="90000"/>
              </a:lnSpc>
              <a:spcBef>
                <a:spcPts val="0"/>
              </a:spcBef>
            </a:pPr>
            <a:r>
              <a:rPr lang="en-US" sz="2000" dirty="0" smtClean="0"/>
              <a:t>		Weights after fitting. </a:t>
            </a:r>
          </a:p>
          <a:p>
            <a:pPr algn="l">
              <a:lnSpc>
                <a:spcPct val="90000"/>
              </a:lnSpc>
              <a:spcBef>
                <a:spcPts val="0"/>
              </a:spcBef>
            </a:pPr>
            <a:r>
              <a:rPr lang="en-US" sz="2000" dirty="0" smtClean="0"/>
              <a:t>	errors_ : list </a:t>
            </a:r>
          </a:p>
          <a:p>
            <a:pPr algn="l">
              <a:lnSpc>
                <a:spcPct val="90000"/>
              </a:lnSpc>
              <a:spcBef>
                <a:spcPts val="0"/>
              </a:spcBef>
            </a:pPr>
            <a:r>
              <a:rPr lang="en-US" sz="2000" dirty="0" smtClean="0"/>
              <a:t>		Number of misclassifications in every epoch.</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spcBef>
                <a:spcPts val="0"/>
              </a:spcBef>
            </a:pPr>
            <a:r>
              <a:rPr lang="en-US" dirty="0" smtClean="0"/>
              <a:t>""" </a:t>
            </a:r>
          </a:p>
          <a:p>
            <a:pPr algn="l">
              <a:spcBef>
                <a:spcPts val="0"/>
              </a:spcBef>
            </a:pPr>
            <a:r>
              <a:rPr lang="en-US" dirty="0" smtClean="0"/>
              <a:t>def __init__(self, eta=0.01, </a:t>
            </a:r>
            <a:r>
              <a:rPr lang="en-US" dirty="0" err="1" smtClean="0"/>
              <a:t>n_iter</a:t>
            </a:r>
            <a:r>
              <a:rPr lang="en-US" dirty="0" smtClean="0"/>
              <a:t>=10): </a:t>
            </a:r>
          </a:p>
          <a:p>
            <a:pPr algn="l">
              <a:spcBef>
                <a:spcPts val="0"/>
              </a:spcBef>
            </a:pPr>
            <a:r>
              <a:rPr lang="en-US" dirty="0" smtClean="0"/>
              <a:t>	self.eta = eta </a:t>
            </a:r>
          </a:p>
          <a:p>
            <a:pPr algn="l">
              <a:spcBef>
                <a:spcPts val="0"/>
              </a:spcBef>
            </a:pPr>
            <a:r>
              <a:rPr lang="en-US" dirty="0" smtClean="0"/>
              <a:t>	</a:t>
            </a:r>
            <a:r>
              <a:rPr lang="en-US" dirty="0" err="1" smtClean="0"/>
              <a:t>self.n_iter</a:t>
            </a:r>
            <a:r>
              <a:rPr lang="en-US" dirty="0" smtClean="0"/>
              <a:t> = </a:t>
            </a:r>
            <a:r>
              <a:rPr lang="en-US" dirty="0" err="1" smtClean="0"/>
              <a:t>n_iter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fontScale="77500" lnSpcReduction="20000"/>
          </a:bodyPr>
          <a:lstStyle/>
          <a:p>
            <a:pPr algn="l">
              <a:spcBef>
                <a:spcPts val="0"/>
              </a:spcBef>
            </a:pPr>
            <a:r>
              <a:rPr lang="en-US" dirty="0" smtClean="0"/>
              <a:t>def fit(self, X, y): </a:t>
            </a:r>
          </a:p>
          <a:p>
            <a:pPr algn="l">
              <a:spcBef>
                <a:spcPts val="0"/>
              </a:spcBef>
            </a:pPr>
            <a:r>
              <a:rPr lang="en-US" dirty="0" smtClean="0"/>
              <a:t>	"""Fit training data. </a:t>
            </a:r>
          </a:p>
          <a:p>
            <a:pPr algn="l">
              <a:spcBef>
                <a:spcPts val="0"/>
              </a:spcBef>
            </a:pPr>
            <a:r>
              <a:rPr lang="en-US" dirty="0" smtClean="0"/>
              <a:t>	Parameters 	</a:t>
            </a:r>
          </a:p>
          <a:p>
            <a:pPr algn="l">
              <a:spcBef>
                <a:spcPts val="0"/>
              </a:spcBef>
            </a:pPr>
            <a:r>
              <a:rPr lang="en-US" dirty="0" smtClean="0"/>
              <a:t>	---------- </a:t>
            </a:r>
          </a:p>
          <a:p>
            <a:pPr algn="l">
              <a:spcBef>
                <a:spcPts val="0"/>
              </a:spcBef>
            </a:pPr>
            <a:r>
              <a:rPr lang="en-US" dirty="0" smtClean="0"/>
              <a:t>	X : {array-like}, shape = [</a:t>
            </a:r>
            <a:r>
              <a:rPr lang="en-US" dirty="0" err="1" smtClean="0"/>
              <a:t>n_samples</a:t>
            </a:r>
            <a:r>
              <a:rPr lang="en-US" dirty="0" smtClean="0"/>
              <a:t>, 			</a:t>
            </a:r>
            <a:r>
              <a:rPr lang="en-US" dirty="0" err="1" smtClean="0"/>
              <a:t>n_features</a:t>
            </a:r>
            <a:r>
              <a:rPr lang="en-US" dirty="0" smtClean="0"/>
              <a:t>] </a:t>
            </a:r>
          </a:p>
          <a:p>
            <a:pPr algn="l">
              <a:spcBef>
                <a:spcPts val="0"/>
              </a:spcBef>
            </a:pPr>
            <a:r>
              <a:rPr lang="en-US" dirty="0" smtClean="0"/>
              <a:t>		Training vectors, where </a:t>
            </a:r>
            <a:r>
              <a:rPr lang="en-US" dirty="0" err="1" smtClean="0"/>
              <a:t>n_samples</a:t>
            </a:r>
            <a:r>
              <a:rPr lang="en-US" dirty="0" smtClean="0"/>
              <a:t> is the 			number of samples and </a:t>
            </a:r>
            <a:r>
              <a:rPr lang="en-US" dirty="0" err="1" smtClean="0"/>
              <a:t>n_features</a:t>
            </a:r>
            <a:r>
              <a:rPr lang="en-US" dirty="0" smtClean="0"/>
              <a:t> 	is the 			number of features. </a:t>
            </a:r>
          </a:p>
          <a:p>
            <a:pPr algn="l">
              <a:spcBef>
                <a:spcPts val="0"/>
              </a:spcBef>
            </a:pPr>
            <a:r>
              <a:rPr lang="en-US" dirty="0" smtClean="0"/>
              <a:t>	y : array-like, shape = [</a:t>
            </a:r>
            <a:r>
              <a:rPr lang="en-US" dirty="0" err="1" smtClean="0"/>
              <a:t>n_samples</a:t>
            </a:r>
            <a:r>
              <a:rPr lang="en-US" dirty="0" smtClean="0"/>
              <a:t>] </a:t>
            </a:r>
          </a:p>
          <a:p>
            <a:pPr algn="l">
              <a:spcBef>
                <a:spcPts val="0"/>
              </a:spcBef>
            </a:pPr>
            <a:r>
              <a:rPr lang="en-US" dirty="0" smtClean="0"/>
              <a:t>		Target values. </a:t>
            </a:r>
          </a:p>
          <a:p>
            <a:pPr algn="l">
              <a:spcBef>
                <a:spcPts val="0"/>
              </a:spcBef>
            </a:pPr>
            <a:r>
              <a:rPr lang="en-US" dirty="0" smtClean="0"/>
              <a:t>	Returns </a:t>
            </a:r>
          </a:p>
          <a:p>
            <a:pPr algn="l">
              <a:spcBef>
                <a:spcPts val="0"/>
              </a:spcBef>
            </a:pPr>
            <a:r>
              <a:rPr lang="en-US" dirty="0" smtClean="0"/>
              <a:t>	------- </a:t>
            </a:r>
          </a:p>
          <a:p>
            <a:pPr algn="l">
              <a:spcBef>
                <a:spcPts val="0"/>
              </a:spcBef>
            </a:pPr>
            <a:r>
              <a:rPr lang="en-US" dirty="0" smtClean="0"/>
              <a:t>	self : object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fontScale="85000" lnSpcReduction="20000"/>
          </a:bodyPr>
          <a:lstStyle/>
          <a:p>
            <a:pPr algn="l">
              <a:spcBef>
                <a:spcPts val="0"/>
              </a:spcBef>
            </a:pPr>
            <a:r>
              <a:rPr lang="en-US" dirty="0" smtClean="0"/>
              <a:t>""" </a:t>
            </a:r>
          </a:p>
          <a:p>
            <a:pPr algn="l">
              <a:spcBef>
                <a:spcPts val="0"/>
              </a:spcBef>
            </a:pPr>
            <a:r>
              <a:rPr lang="en-US" dirty="0" err="1" smtClean="0"/>
              <a:t>self.w</a:t>
            </a:r>
            <a:r>
              <a:rPr lang="en-US" dirty="0" smtClean="0"/>
              <a:t>_ = </a:t>
            </a:r>
            <a:r>
              <a:rPr lang="en-US" dirty="0" err="1" smtClean="0"/>
              <a:t>np.zeros</a:t>
            </a:r>
            <a:r>
              <a:rPr lang="en-US" dirty="0" smtClean="0"/>
              <a:t>(1 + </a:t>
            </a:r>
            <a:r>
              <a:rPr lang="en-US" dirty="0" err="1" smtClean="0"/>
              <a:t>X.shape</a:t>
            </a:r>
            <a:r>
              <a:rPr lang="en-US" dirty="0" smtClean="0"/>
              <a:t>[1]) </a:t>
            </a:r>
          </a:p>
          <a:p>
            <a:pPr algn="l">
              <a:spcBef>
                <a:spcPts val="0"/>
              </a:spcBef>
            </a:pPr>
            <a:r>
              <a:rPr lang="en-US" dirty="0" err="1" smtClean="0"/>
              <a:t>self.errors</a:t>
            </a:r>
            <a:r>
              <a:rPr lang="en-US" dirty="0" smtClean="0"/>
              <a:t>_ = [] </a:t>
            </a:r>
          </a:p>
          <a:p>
            <a:pPr algn="l">
              <a:spcBef>
                <a:spcPts val="0"/>
              </a:spcBef>
            </a:pPr>
            <a:r>
              <a:rPr lang="en-US" dirty="0" smtClean="0"/>
              <a:t>for _ in range(</a:t>
            </a:r>
            <a:r>
              <a:rPr lang="en-US" dirty="0" err="1" smtClean="0"/>
              <a:t>self.n_iter</a:t>
            </a:r>
            <a:r>
              <a:rPr lang="en-US" dirty="0" smtClean="0"/>
              <a:t>): </a:t>
            </a:r>
          </a:p>
          <a:p>
            <a:pPr algn="l">
              <a:spcBef>
                <a:spcPts val="0"/>
              </a:spcBef>
            </a:pPr>
            <a:r>
              <a:rPr lang="en-US" dirty="0" smtClean="0"/>
              <a:t>	errors = 0 </a:t>
            </a:r>
          </a:p>
          <a:p>
            <a:pPr algn="l">
              <a:spcBef>
                <a:spcPts val="0"/>
              </a:spcBef>
            </a:pPr>
            <a:r>
              <a:rPr lang="en-US" dirty="0" smtClean="0"/>
              <a:t>	for xi, target in zip(X, y): </a:t>
            </a:r>
          </a:p>
          <a:p>
            <a:pPr algn="l">
              <a:spcBef>
                <a:spcPts val="0"/>
              </a:spcBef>
            </a:pPr>
            <a:r>
              <a:rPr lang="en-US" dirty="0" smtClean="0"/>
              <a:t>		update = self.eta * (target - 					</a:t>
            </a:r>
            <a:r>
              <a:rPr lang="en-US" dirty="0" err="1" smtClean="0"/>
              <a:t>self.predict</a:t>
            </a:r>
            <a:r>
              <a:rPr lang="en-US" dirty="0" smtClean="0"/>
              <a:t>(xi)) </a:t>
            </a:r>
          </a:p>
          <a:p>
            <a:pPr algn="l">
              <a:spcBef>
                <a:spcPts val="0"/>
              </a:spcBef>
            </a:pPr>
            <a:r>
              <a:rPr lang="en-US" dirty="0" smtClean="0"/>
              <a:t>		</a:t>
            </a:r>
            <a:r>
              <a:rPr lang="en-US" dirty="0" err="1" smtClean="0"/>
              <a:t>self.w</a:t>
            </a:r>
            <a:r>
              <a:rPr lang="en-US" dirty="0" smtClean="0"/>
              <a:t>_[1:] += update * xi </a:t>
            </a:r>
          </a:p>
          <a:p>
            <a:pPr algn="l">
              <a:spcBef>
                <a:spcPts val="0"/>
              </a:spcBef>
            </a:pPr>
            <a:r>
              <a:rPr lang="en-US" dirty="0" smtClean="0"/>
              <a:t>		</a:t>
            </a:r>
            <a:r>
              <a:rPr lang="en-US" dirty="0" err="1" smtClean="0"/>
              <a:t>self.w</a:t>
            </a:r>
            <a:r>
              <a:rPr lang="en-US" dirty="0" smtClean="0"/>
              <a:t>_[0] += update </a:t>
            </a:r>
          </a:p>
          <a:p>
            <a:pPr algn="l">
              <a:spcBef>
                <a:spcPts val="0"/>
              </a:spcBef>
            </a:pPr>
            <a:r>
              <a:rPr lang="en-US" dirty="0" smtClean="0"/>
              <a:t>		errors += </a:t>
            </a:r>
            <a:r>
              <a:rPr lang="en-US" dirty="0" err="1" smtClean="0"/>
              <a:t>int</a:t>
            </a:r>
            <a:r>
              <a:rPr lang="en-US" dirty="0" smtClean="0"/>
              <a:t>(update != 0.0) 			</a:t>
            </a:r>
            <a:r>
              <a:rPr lang="en-US" dirty="0" err="1" smtClean="0"/>
              <a:t>self.errors_.append</a:t>
            </a:r>
            <a:r>
              <a:rPr lang="en-US" dirty="0" smtClean="0"/>
              <a:t>(errors) </a:t>
            </a:r>
          </a:p>
          <a:p>
            <a:pPr algn="l">
              <a:spcBef>
                <a:spcPts val="0"/>
              </a:spcBef>
            </a:pPr>
            <a:r>
              <a:rPr lang="en-US" dirty="0" smtClean="0"/>
              <a:t>return self</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spcBef>
                <a:spcPts val="0"/>
              </a:spcBef>
            </a:pPr>
            <a:r>
              <a:rPr lang="en-US" dirty="0" smtClean="0"/>
              <a:t>def </a:t>
            </a:r>
            <a:r>
              <a:rPr lang="en-US" dirty="0" err="1" smtClean="0"/>
              <a:t>net_input</a:t>
            </a:r>
            <a:r>
              <a:rPr lang="en-US" dirty="0" smtClean="0"/>
              <a:t>(self, X): </a:t>
            </a:r>
          </a:p>
          <a:p>
            <a:pPr algn="l">
              <a:spcBef>
                <a:spcPts val="0"/>
              </a:spcBef>
            </a:pPr>
            <a:r>
              <a:rPr lang="en-US" dirty="0" smtClean="0"/>
              <a:t>	"""Calculate net input""" </a:t>
            </a:r>
          </a:p>
          <a:p>
            <a:pPr algn="l">
              <a:spcBef>
                <a:spcPts val="0"/>
              </a:spcBef>
            </a:pPr>
            <a:r>
              <a:rPr lang="en-US" dirty="0" smtClean="0"/>
              <a:t>	return np.dot(X, </a:t>
            </a:r>
            <a:r>
              <a:rPr lang="en-US" dirty="0" err="1" smtClean="0"/>
              <a:t>self.w</a:t>
            </a:r>
            <a:r>
              <a:rPr lang="en-US" dirty="0" smtClean="0"/>
              <a:t>_[1:]) + </a:t>
            </a:r>
            <a:r>
              <a:rPr lang="en-US" dirty="0" err="1" smtClean="0"/>
              <a:t>self.w</a:t>
            </a:r>
            <a:r>
              <a:rPr lang="en-US" dirty="0" smtClean="0"/>
              <a:t>_[0]</a:t>
            </a:r>
          </a:p>
          <a:p>
            <a:pPr algn="l">
              <a:spcBef>
                <a:spcPts val="0"/>
              </a:spcBef>
            </a:pPr>
            <a:endParaRPr lang="en-US" dirty="0" smtClean="0"/>
          </a:p>
          <a:p>
            <a:pPr algn="l">
              <a:spcBef>
                <a:spcPts val="0"/>
              </a:spcBef>
            </a:pPr>
            <a:r>
              <a:rPr lang="en-US" dirty="0" smtClean="0"/>
              <a:t>def predict(self, X): </a:t>
            </a:r>
          </a:p>
          <a:p>
            <a:pPr algn="l">
              <a:spcBef>
                <a:spcPts val="0"/>
              </a:spcBef>
            </a:pPr>
            <a:r>
              <a:rPr lang="en-US" dirty="0" smtClean="0"/>
              <a:t>	"""Return class label after unit step""" 	return </a:t>
            </a:r>
            <a:r>
              <a:rPr lang="en-US" dirty="0" err="1" smtClean="0"/>
              <a:t>np.where</a:t>
            </a:r>
            <a:r>
              <a:rPr lang="en-US" dirty="0" smtClean="0"/>
              <a:t>(</a:t>
            </a:r>
            <a:r>
              <a:rPr lang="en-US" dirty="0" err="1" smtClean="0"/>
              <a:t>self.net_input</a:t>
            </a:r>
            <a:r>
              <a:rPr lang="en-US" dirty="0" smtClean="0"/>
              <a:t>(X) &gt;= 0.0, 		1, -1)</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r>
              <a:rPr lang="en-US" dirty="0" smtClean="0"/>
              <a:t>Demo on </a:t>
            </a:r>
            <a:r>
              <a:rPr lang="en-US" dirty="0" err="1" smtClean="0"/>
              <a:t>Jupyter</a:t>
            </a:r>
            <a:r>
              <a:rPr lang="en-US" dirty="0" smtClean="0"/>
              <a:t> Notebook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just"/>
            <a:r>
              <a:rPr lang="en-US" dirty="0" smtClean="0"/>
              <a:t>The topics that we will cover in this chapter are as follows: </a:t>
            </a:r>
          </a:p>
          <a:p>
            <a:pPr algn="just">
              <a:buFont typeface="Wingdings" pitchFamily="2" charset="2"/>
              <a:buChar char="q"/>
            </a:pPr>
            <a:r>
              <a:rPr lang="en-US" dirty="0" smtClean="0"/>
              <a:t> Building an intuition for machine learning algorithms </a:t>
            </a:r>
          </a:p>
          <a:p>
            <a:pPr algn="just">
              <a:buFont typeface="Wingdings" pitchFamily="2" charset="2"/>
              <a:buChar char="q"/>
            </a:pPr>
            <a:r>
              <a:rPr lang="en-US" dirty="0" smtClean="0"/>
              <a:t>Using pandas, </a:t>
            </a:r>
            <a:r>
              <a:rPr lang="en-US" dirty="0" err="1" smtClean="0"/>
              <a:t>NumPy</a:t>
            </a:r>
            <a:r>
              <a:rPr lang="en-US" dirty="0" smtClean="0"/>
              <a:t>, and </a:t>
            </a:r>
            <a:r>
              <a:rPr lang="en-US" dirty="0" err="1" smtClean="0"/>
              <a:t>matplotlib</a:t>
            </a:r>
            <a:r>
              <a:rPr lang="en-US" dirty="0" smtClean="0"/>
              <a:t> to read in, process, and visualize data </a:t>
            </a:r>
          </a:p>
          <a:p>
            <a:pPr algn="just">
              <a:buFont typeface="Wingdings" pitchFamily="2" charset="2"/>
              <a:buChar char="q"/>
            </a:pPr>
            <a:r>
              <a:rPr lang="en-US" dirty="0" smtClean="0"/>
              <a:t>Implementing linear classification algorithms in Python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r>
              <a:rPr lang="en-US" sz="2800" dirty="0" smtClean="0"/>
              <a:t>IS0321</a:t>
            </a:r>
            <a:r>
              <a:rPr lang="en-US" dirty="0" smtClean="0"/>
              <a:t>) (</a:t>
            </a:r>
            <a:r>
              <a:rPr lang="en-US" sz="2000" dirty="0" smtClean="0"/>
              <a:t>Module 2</a:t>
            </a:r>
            <a:r>
              <a:rPr lang="en-US" dirty="0" smtClean="0"/>
              <a:t>)</a:t>
            </a:r>
            <a:endParaRPr lang="en-US" dirty="0"/>
          </a:p>
        </p:txBody>
      </p:sp>
      <p:sp>
        <p:nvSpPr>
          <p:cNvPr id="3" name="Subtitle 2"/>
          <p:cNvSpPr>
            <a:spLocks noGrp="1"/>
          </p:cNvSpPr>
          <p:nvPr>
            <p:ph type="subTitle" idx="1"/>
          </p:nvPr>
        </p:nvSpPr>
        <p:spPr>
          <a:xfrm>
            <a:off x="457200" y="2057400"/>
            <a:ext cx="8229600" cy="3124200"/>
          </a:xfrm>
        </p:spPr>
        <p:txBody>
          <a:bodyPr>
            <a:normAutofit/>
          </a:bodyPr>
          <a:lstStyle/>
          <a:p>
            <a:pPr algn="just">
              <a:buFont typeface="Wingdings" pitchFamily="2" charset="2"/>
              <a:buChar char="q"/>
            </a:pPr>
            <a:r>
              <a:rPr lang="en-US" dirty="0" smtClean="0"/>
              <a:t> Machine learning algorithms for classification - </a:t>
            </a:r>
            <a:r>
              <a:rPr lang="en-US" b="1" dirty="0" smtClean="0"/>
              <a:t>perceptron </a:t>
            </a:r>
          </a:p>
          <a:p>
            <a:pPr algn="just">
              <a:buFont typeface="Wingdings" pitchFamily="2" charset="2"/>
              <a:buChar char="q"/>
            </a:pPr>
            <a:endParaRPr lang="en-US" dirty="0" smtClean="0"/>
          </a:p>
          <a:p>
            <a:pPr algn="just">
              <a:buFont typeface="Wingdings" pitchFamily="2" charset="2"/>
              <a:buChar char="q"/>
            </a:pPr>
            <a:r>
              <a:rPr lang="en-US" dirty="0" smtClean="0"/>
              <a:t>Optimization using </a:t>
            </a:r>
            <a:r>
              <a:rPr lang="en-US" b="1" dirty="0" smtClean="0"/>
              <a:t>adaptive linear neurons</a:t>
            </a: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371600"/>
            <a:ext cx="8229600" cy="4876800"/>
          </a:xfrm>
        </p:spPr>
        <p:txBody>
          <a:bodyPr>
            <a:normAutofit fontScale="25000" lnSpcReduction="20000"/>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just"/>
            <a:endParaRPr lang="en-US" sz="4000" dirty="0" smtClean="0"/>
          </a:p>
          <a:p>
            <a:pPr algn="just"/>
            <a:endParaRPr lang="en-US" sz="4000" dirty="0" smtClean="0"/>
          </a:p>
          <a:p>
            <a:pPr algn="just"/>
            <a:endParaRPr lang="en-US" sz="4000" dirty="0" smtClean="0"/>
          </a:p>
          <a:p>
            <a:pPr algn="just"/>
            <a:endParaRPr lang="en-US" sz="4000" dirty="0" smtClean="0"/>
          </a:p>
          <a:p>
            <a:pPr algn="just"/>
            <a:endParaRPr lang="en-US" sz="4000" dirty="0" smtClean="0"/>
          </a:p>
          <a:p>
            <a:pPr algn="just"/>
            <a:endParaRPr lang="en-US" sz="4000" dirty="0" smtClean="0"/>
          </a:p>
          <a:p>
            <a:pPr algn="just"/>
            <a:endParaRPr lang="en-US" sz="4000" dirty="0" smtClean="0"/>
          </a:p>
          <a:p>
            <a:pPr algn="just"/>
            <a:r>
              <a:rPr lang="en-US" sz="8000" dirty="0" smtClean="0"/>
              <a:t>The figure illustrates how the perceptron receives the inputs of a sample x and combines them with the weights w to compute the net input. The net input is then passed on to the activation function (here: the unit step function), which generates a binary output -1 or +1—the predicted class label of the sample. </a:t>
            </a:r>
          </a:p>
          <a:p>
            <a:pPr algn="just"/>
            <a:r>
              <a:rPr lang="en-US" sz="8000" dirty="0" smtClean="0"/>
              <a:t>During the learning phase, this output is used to calculate the error of the prediction and update the weights</a:t>
            </a:r>
            <a:r>
              <a:rPr lang="en-US" sz="4900" dirty="0" smtClean="0"/>
              <a:t>.</a:t>
            </a:r>
            <a:endParaRPr lang="en-US" sz="4900" dirty="0"/>
          </a:p>
        </p:txBody>
      </p:sp>
      <p:pic>
        <p:nvPicPr>
          <p:cNvPr id="4" name="Picture 3" descr="Summary.jpg"/>
          <p:cNvPicPr>
            <a:picLocks noChangeAspect="1"/>
          </p:cNvPicPr>
          <p:nvPr/>
        </p:nvPicPr>
        <p:blipFill>
          <a:blip r:embed="rId2"/>
          <a:stretch>
            <a:fillRect/>
          </a:stretch>
        </p:blipFill>
        <p:spPr>
          <a:xfrm>
            <a:off x="381000" y="1295400"/>
            <a:ext cx="5638800" cy="309346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r>
              <a:rPr lang="en-US" b="1" dirty="0" err="1" smtClean="0"/>
              <a:t>ADA</a:t>
            </a:r>
            <a:r>
              <a:rPr lang="en-US" dirty="0" err="1" smtClean="0"/>
              <a:t>ptive</a:t>
            </a:r>
            <a:r>
              <a:rPr lang="en-US" b="1" dirty="0" smtClean="0"/>
              <a:t> </a:t>
            </a:r>
            <a:r>
              <a:rPr lang="en-US" b="1" dirty="0" err="1" smtClean="0"/>
              <a:t>LI</a:t>
            </a:r>
            <a:r>
              <a:rPr lang="en-US" dirty="0" err="1" smtClean="0"/>
              <a:t>near</a:t>
            </a:r>
            <a:r>
              <a:rPr lang="en-US" b="1" dirty="0" smtClean="0"/>
              <a:t> </a:t>
            </a:r>
            <a:r>
              <a:rPr lang="en-US" b="1" dirty="0" err="1" smtClean="0"/>
              <a:t>NE</a:t>
            </a:r>
            <a:r>
              <a:rPr lang="en-US" dirty="0" err="1" smtClean="0"/>
              <a:t>uron</a:t>
            </a:r>
            <a:r>
              <a:rPr lang="en-US" b="1" dirty="0" smtClean="0"/>
              <a:t> (</a:t>
            </a:r>
            <a:r>
              <a:rPr lang="en-US" b="1" dirty="0" err="1" smtClean="0"/>
              <a:t>Adaline</a:t>
            </a:r>
            <a:r>
              <a:rPr lang="en-US" b="1" dirty="0" smtClean="0"/>
              <a:t>)</a:t>
            </a:r>
            <a:r>
              <a:rPr lang="en-US" dirty="0" smtClean="0"/>
              <a:t> </a:t>
            </a:r>
          </a:p>
          <a:p>
            <a:pPr algn="l">
              <a:buFont typeface="Wingdings" pitchFamily="2" charset="2"/>
              <a:buChar char="q"/>
            </a:pPr>
            <a:r>
              <a:rPr lang="en-US" dirty="0" smtClean="0"/>
              <a:t> By Bernard </a:t>
            </a:r>
            <a:r>
              <a:rPr lang="en-US" dirty="0" err="1" smtClean="0"/>
              <a:t>Widrow</a:t>
            </a:r>
            <a:r>
              <a:rPr lang="en-US" dirty="0" smtClean="0"/>
              <a:t> and his doctoral student </a:t>
            </a:r>
            <a:r>
              <a:rPr lang="en-US" dirty="0" err="1" smtClean="0"/>
              <a:t>Tedd</a:t>
            </a:r>
            <a:r>
              <a:rPr lang="en-US" dirty="0" smtClean="0"/>
              <a:t> Hoff</a:t>
            </a:r>
          </a:p>
          <a:p>
            <a:pPr algn="l">
              <a:buFont typeface="Wingdings" pitchFamily="2" charset="2"/>
              <a:buChar char="q"/>
            </a:pPr>
            <a:r>
              <a:rPr lang="en-US" dirty="0" smtClean="0"/>
              <a:t>Single-layer neural network</a:t>
            </a:r>
          </a:p>
          <a:p>
            <a:pPr algn="l">
              <a:buFont typeface="Wingdings" pitchFamily="2" charset="2"/>
              <a:buChar char="q"/>
            </a:pPr>
            <a:r>
              <a:rPr lang="en-US" dirty="0" smtClean="0"/>
              <a:t>Can be considered as an improvement on perceptron</a:t>
            </a:r>
          </a:p>
          <a:p>
            <a:pPr algn="l">
              <a:buFont typeface="Wingdings" pitchFamily="2" charset="2"/>
              <a:buChar char="q"/>
            </a:pPr>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lnSpcReduction="10000"/>
          </a:bodyPr>
          <a:lstStyle/>
          <a:p>
            <a:pPr algn="l"/>
            <a:r>
              <a:rPr lang="en-US" dirty="0" smtClean="0"/>
              <a:t>The </a:t>
            </a:r>
            <a:r>
              <a:rPr lang="en-US" dirty="0" err="1" smtClean="0"/>
              <a:t>Adaline</a:t>
            </a:r>
            <a:r>
              <a:rPr lang="en-US" dirty="0" smtClean="0"/>
              <a:t> algorithm is particularly interesting because it illustrates the key concept of defining and minimizing cost functions, which will lay the groundwork for understanding more advanced machine learning algorithms for classification, such as </a:t>
            </a:r>
          </a:p>
          <a:p>
            <a:pPr algn="l">
              <a:buFont typeface="Wingdings" pitchFamily="2" charset="2"/>
              <a:buChar char="q"/>
            </a:pPr>
            <a:r>
              <a:rPr lang="en-US" dirty="0" smtClean="0"/>
              <a:t> Logistic regression </a:t>
            </a:r>
          </a:p>
          <a:p>
            <a:pPr algn="l">
              <a:buFont typeface="Wingdings" pitchFamily="2" charset="2"/>
              <a:buChar char="q"/>
            </a:pPr>
            <a:r>
              <a:rPr lang="en-US" dirty="0" smtClean="0"/>
              <a:t> Support vector machines</a:t>
            </a:r>
          </a:p>
          <a:p>
            <a:pPr algn="l">
              <a:buFont typeface="Wingdings" pitchFamily="2" charset="2"/>
              <a:buChar char="q"/>
            </a:pPr>
            <a:r>
              <a:rPr lang="en-US" dirty="0" smtClean="0"/>
              <a:t> Regression models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r>
              <a:rPr lang="en-US" dirty="0" smtClean="0"/>
              <a:t>The key difference between the </a:t>
            </a:r>
            <a:r>
              <a:rPr lang="en-US" b="1" dirty="0" err="1" smtClean="0"/>
              <a:t>Adaline</a:t>
            </a:r>
            <a:r>
              <a:rPr lang="en-US" b="1" dirty="0" smtClean="0"/>
              <a:t> rule </a:t>
            </a:r>
            <a:r>
              <a:rPr lang="en-US" dirty="0" smtClean="0"/>
              <a:t>(also known as the </a:t>
            </a:r>
            <a:r>
              <a:rPr lang="en-US" dirty="0" err="1" smtClean="0"/>
              <a:t>Widrow</a:t>
            </a:r>
            <a:r>
              <a:rPr lang="en-US" dirty="0" smtClean="0"/>
              <a:t>-Hoff rule) and Rosenblatt's </a:t>
            </a:r>
            <a:r>
              <a:rPr lang="en-US" b="1" dirty="0" smtClean="0"/>
              <a:t>perceptron </a:t>
            </a:r>
            <a:r>
              <a:rPr lang="en-US" dirty="0" smtClean="0"/>
              <a:t>is that the weights are updated based on a linear activation function rather than a unit step function like in the perceptron.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r>
              <a:rPr lang="en-US" dirty="0" smtClean="0"/>
              <a:t>In </a:t>
            </a:r>
            <a:r>
              <a:rPr lang="en-US" dirty="0" err="1" smtClean="0"/>
              <a:t>Adaline</a:t>
            </a:r>
            <a:r>
              <a:rPr lang="en-US" dirty="0" smtClean="0"/>
              <a:t>, this linear activation function </a:t>
            </a:r>
          </a:p>
          <a:p>
            <a:pPr algn="just"/>
            <a:r>
              <a:rPr lang="en-US" b="1" dirty="0" smtClean="0"/>
              <a:t>φ(z)</a:t>
            </a:r>
            <a:r>
              <a:rPr lang="en-US" dirty="0" smtClean="0"/>
              <a:t> is simply the identity function of the net input so that </a:t>
            </a:r>
            <a:r>
              <a:rPr lang="en-US" b="1" dirty="0" smtClean="0"/>
              <a:t>φ(</a:t>
            </a:r>
            <a:r>
              <a:rPr lang="en-US" b="1" dirty="0" err="1" smtClean="0"/>
              <a:t>w</a:t>
            </a:r>
            <a:r>
              <a:rPr lang="en-US" b="1" baseline="30000" dirty="0" err="1" smtClean="0"/>
              <a:t>T</a:t>
            </a:r>
            <a:r>
              <a:rPr lang="en-US" b="1" dirty="0" err="1" smtClean="0"/>
              <a:t>x</a:t>
            </a:r>
            <a:r>
              <a:rPr lang="en-US" b="1" dirty="0" smtClean="0"/>
              <a:t>) = </a:t>
            </a:r>
            <a:r>
              <a:rPr lang="en-US" b="1" dirty="0" err="1" smtClean="0"/>
              <a:t>w</a:t>
            </a:r>
            <a:r>
              <a:rPr lang="en-US" b="1" baseline="30000" dirty="0" err="1" smtClean="0"/>
              <a:t>T</a:t>
            </a:r>
            <a:r>
              <a:rPr lang="en-US" b="1" dirty="0" err="1" smtClean="0"/>
              <a:t>x</a:t>
            </a:r>
            <a:endParaRPr lang="en-US" b="1" dirty="0" smtClean="0"/>
          </a:p>
          <a:p>
            <a:pPr algn="just"/>
            <a:endParaRPr lang="en-US" dirty="0" smtClean="0"/>
          </a:p>
          <a:p>
            <a:pPr algn="just"/>
            <a:r>
              <a:rPr lang="en-US" dirty="0" smtClean="0"/>
              <a:t>While the </a:t>
            </a:r>
            <a:r>
              <a:rPr lang="en-US" b="1" dirty="0" smtClean="0"/>
              <a:t>linear activation function </a:t>
            </a:r>
            <a:r>
              <a:rPr lang="en-US" dirty="0" smtClean="0"/>
              <a:t>is used for learning the weights, a </a:t>
            </a:r>
            <a:r>
              <a:rPr lang="en-US" b="1" dirty="0" err="1" smtClean="0"/>
              <a:t>quantizer</a:t>
            </a:r>
            <a:r>
              <a:rPr lang="en-US" dirty="0" smtClean="0"/>
              <a:t>, which is similar to the </a:t>
            </a:r>
            <a:r>
              <a:rPr lang="en-US" b="1" dirty="0" smtClean="0"/>
              <a:t>unit step function </a:t>
            </a:r>
            <a:r>
              <a:rPr lang="en-US" dirty="0" smtClean="0"/>
              <a:t>that can be used to predict the class labels: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endParaRPr lang="en-US" dirty="0" smtClean="0"/>
          </a:p>
        </p:txBody>
      </p:sp>
      <p:pic>
        <p:nvPicPr>
          <p:cNvPr id="4" name="Picture 3" descr="Adaline.jpg"/>
          <p:cNvPicPr>
            <a:picLocks noChangeAspect="1"/>
          </p:cNvPicPr>
          <p:nvPr/>
        </p:nvPicPr>
        <p:blipFill>
          <a:blip r:embed="rId2"/>
          <a:stretch>
            <a:fillRect/>
          </a:stretch>
        </p:blipFill>
        <p:spPr>
          <a:xfrm>
            <a:off x="304800" y="1447800"/>
            <a:ext cx="8843537" cy="4724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r>
              <a:rPr lang="en-US" dirty="0" smtClean="0"/>
              <a:t>Weights are updated based on</a:t>
            </a:r>
          </a:p>
          <a:p>
            <a:endParaRPr lang="en-US" dirty="0" smtClean="0"/>
          </a:p>
          <a:p>
            <a:pPr algn="l">
              <a:spcBef>
                <a:spcPts val="0"/>
              </a:spcBef>
            </a:pPr>
            <a:r>
              <a:rPr lang="en-US" dirty="0" smtClean="0"/>
              <a:t>Linear activation			Unit Step</a:t>
            </a:r>
          </a:p>
          <a:p>
            <a:pPr algn="l">
              <a:spcBef>
                <a:spcPts val="0"/>
              </a:spcBef>
            </a:pPr>
            <a:r>
              <a:rPr lang="en-US" dirty="0" smtClean="0"/>
              <a:t>function				</a:t>
            </a:r>
            <a:r>
              <a:rPr lang="en-US" dirty="0" err="1" smtClean="0"/>
              <a:t>function</a:t>
            </a:r>
            <a:endParaRPr lang="en-US" dirty="0" smtClean="0"/>
          </a:p>
          <a:p>
            <a:pPr algn="l">
              <a:spcBef>
                <a:spcPts val="0"/>
              </a:spcBef>
            </a:pPr>
            <a:r>
              <a:rPr lang="en-US" dirty="0" smtClean="0"/>
              <a:t>(</a:t>
            </a:r>
            <a:r>
              <a:rPr lang="en-US" b="1" dirty="0" err="1" smtClean="0"/>
              <a:t>Adaline</a:t>
            </a:r>
            <a:r>
              <a:rPr lang="en-US" dirty="0" smtClean="0"/>
              <a:t>)				(</a:t>
            </a:r>
            <a:r>
              <a:rPr lang="en-US" b="1" dirty="0" smtClean="0"/>
              <a:t>Perceptron</a:t>
            </a:r>
            <a:r>
              <a:rPr lang="en-US" dirty="0" smtClean="0"/>
              <a:t>)</a:t>
            </a:r>
          </a:p>
        </p:txBody>
      </p:sp>
      <p:cxnSp>
        <p:nvCxnSpPr>
          <p:cNvPr id="5" name="Straight Connector 4"/>
          <p:cNvCxnSpPr/>
          <p:nvPr/>
        </p:nvCxnSpPr>
        <p:spPr>
          <a:xfrm rot="5400000">
            <a:off x="2933700" y="3467100"/>
            <a:ext cx="2362200" cy="158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p:txBody>
      </p:sp>
      <p:pic>
        <p:nvPicPr>
          <p:cNvPr id="4" name="Picture 3" descr="Summary.jpg"/>
          <p:cNvPicPr>
            <a:picLocks noChangeAspect="1"/>
          </p:cNvPicPr>
          <p:nvPr/>
        </p:nvPicPr>
        <p:blipFill>
          <a:blip r:embed="rId2"/>
          <a:stretch>
            <a:fillRect/>
          </a:stretch>
        </p:blipFill>
        <p:spPr>
          <a:xfrm>
            <a:off x="381000" y="1447801"/>
            <a:ext cx="5422579" cy="2438400"/>
          </a:xfrm>
          <a:prstGeom prst="rect">
            <a:avLst/>
          </a:prstGeom>
        </p:spPr>
      </p:pic>
      <p:pic>
        <p:nvPicPr>
          <p:cNvPr id="5" name="Picture 4" descr="Adaline.jpg"/>
          <p:cNvPicPr>
            <a:picLocks noChangeAspect="1"/>
          </p:cNvPicPr>
          <p:nvPr/>
        </p:nvPicPr>
        <p:blipFill>
          <a:blip r:embed="rId3"/>
          <a:stretch>
            <a:fillRect/>
          </a:stretch>
        </p:blipFill>
        <p:spPr>
          <a:xfrm>
            <a:off x="2819400" y="3886200"/>
            <a:ext cx="5969387" cy="25717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just"/>
            <a:r>
              <a:rPr lang="en-US" dirty="0" smtClean="0"/>
              <a:t>One of the key ingredients of supervised machine learning algorithms is to define an </a:t>
            </a:r>
            <a:r>
              <a:rPr lang="en-US" b="1" dirty="0" smtClean="0"/>
              <a:t>objective function</a:t>
            </a:r>
            <a:r>
              <a:rPr lang="en-US" dirty="0" smtClean="0"/>
              <a:t> that is to be optimized during the learning process. This objective function is often a </a:t>
            </a:r>
            <a:r>
              <a:rPr lang="en-US" b="1" dirty="0" smtClean="0"/>
              <a:t>cost function </a:t>
            </a:r>
            <a:r>
              <a:rPr lang="en-US" dirty="0" smtClean="0"/>
              <a:t>that we want to minimize.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724400"/>
          </a:xfrm>
        </p:spPr>
        <p:txBody>
          <a:bodyPr>
            <a:normAutofit fontScale="92500" lnSpcReduction="20000"/>
          </a:bodyPr>
          <a:lstStyle/>
          <a:p>
            <a:pPr algn="l"/>
            <a:r>
              <a:rPr lang="en-US" b="1" dirty="0" smtClean="0">
                <a:latin typeface="Times New Roman" pitchFamily="18" charset="0"/>
                <a:cs typeface="Times New Roman" pitchFamily="18" charset="0"/>
              </a:rPr>
              <a:t>Artificial neurons – a brief glimpse into the early history of machine learning</a:t>
            </a:r>
          </a:p>
          <a:p>
            <a:pPr algn="l"/>
            <a:endParaRPr lang="en-US" b="1" dirty="0" smtClean="0">
              <a:latin typeface="Times New Roman" pitchFamily="18" charset="0"/>
              <a:cs typeface="Times New Roman" pitchFamily="18" charset="0"/>
            </a:endParaRPr>
          </a:p>
          <a:p>
            <a:pPr algn="just"/>
            <a:r>
              <a:rPr lang="en-US" sz="2800" b="1" dirty="0" smtClean="0"/>
              <a:t>Warren </a:t>
            </a:r>
            <a:r>
              <a:rPr lang="en-US" sz="2800" b="1" dirty="0" err="1" smtClean="0"/>
              <a:t>McCullock</a:t>
            </a:r>
            <a:r>
              <a:rPr lang="en-US" sz="2800" b="1" dirty="0" smtClean="0"/>
              <a:t> and Walter Pitts </a:t>
            </a:r>
            <a:r>
              <a:rPr lang="en-US" sz="2800" dirty="0" smtClean="0"/>
              <a:t>published the first concept of a simplified brain cell, the so-called </a:t>
            </a:r>
            <a:r>
              <a:rPr lang="en-US" sz="2800" b="1" dirty="0" err="1" smtClean="0"/>
              <a:t>McCullock</a:t>
            </a:r>
            <a:r>
              <a:rPr lang="en-US" sz="2800" b="1" dirty="0" smtClean="0"/>
              <a:t>-Pitts (MCP) neuron</a:t>
            </a:r>
            <a:r>
              <a:rPr lang="en-US" sz="2800" dirty="0" smtClean="0"/>
              <a:t>, in 1943 (W. S. McCulloch and W. Pitts. A Logical Calculus of the Ideas Immanent in Nervous Activity. The bulletin of mathematical biophysics, 5(4):115–133, 1943). </a:t>
            </a:r>
          </a:p>
          <a:p>
            <a:pPr algn="just"/>
            <a:r>
              <a:rPr lang="en-US" sz="2800" dirty="0" smtClean="0"/>
              <a:t>Neurons are interconnected nerve cells in the brain that are involved in the </a:t>
            </a:r>
            <a:r>
              <a:rPr lang="en-US" sz="2800" b="1" dirty="0" smtClean="0"/>
              <a:t>processing and transmitting of chemical and electrical signals</a:t>
            </a:r>
            <a:r>
              <a:rPr lang="en-US" sz="2800" dirty="0" smtClean="0"/>
              <a:t>, which is illustrated in the following figure:</a:t>
            </a:r>
            <a:endParaRPr lang="en-US" sz="2800" b="1"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fontScale="92500" lnSpcReduction="10000"/>
          </a:bodyPr>
          <a:lstStyle/>
          <a:p>
            <a:pPr algn="just"/>
            <a:r>
              <a:rPr lang="en-US" dirty="0" smtClean="0"/>
              <a:t>In the case of </a:t>
            </a:r>
            <a:r>
              <a:rPr lang="en-US" b="1" dirty="0" err="1" smtClean="0"/>
              <a:t>Adaline</a:t>
            </a:r>
            <a:r>
              <a:rPr lang="en-US" dirty="0" smtClean="0"/>
              <a:t>, we can define the cost function J to learn the weights as the </a:t>
            </a:r>
            <a:r>
              <a:rPr lang="en-US" b="1" dirty="0" smtClean="0"/>
              <a:t>Sum of Squared Errors </a:t>
            </a:r>
            <a:r>
              <a:rPr lang="en-US" dirty="0" smtClean="0"/>
              <a:t>(SSE) between the calculated outcome and the true class label </a:t>
            </a:r>
          </a:p>
          <a:p>
            <a:pPr algn="just"/>
            <a:endParaRPr lang="en-US" dirty="0" smtClean="0"/>
          </a:p>
          <a:p>
            <a:pPr algn="just"/>
            <a:endParaRPr lang="en-US" dirty="0" smtClean="0"/>
          </a:p>
          <a:p>
            <a:pPr algn="just"/>
            <a:endParaRPr lang="en-US" dirty="0" smtClean="0"/>
          </a:p>
          <a:p>
            <a:pPr algn="just"/>
            <a:r>
              <a:rPr lang="en-US" sz="2200" dirty="0" smtClean="0"/>
              <a:t>NOTE</a:t>
            </a:r>
            <a:r>
              <a:rPr lang="en-US" sz="3000" dirty="0" smtClean="0"/>
              <a:t>: </a:t>
            </a:r>
          </a:p>
          <a:p>
            <a:pPr algn="just"/>
            <a:r>
              <a:rPr lang="en-US" sz="2600" dirty="0" smtClean="0"/>
              <a:t>The term 1/2 is just added for convenience; it will make it easier to derive the gradient</a:t>
            </a:r>
            <a:endParaRPr lang="en-US" sz="3000" dirty="0" smtClean="0"/>
          </a:p>
          <a:p>
            <a:pPr algn="just"/>
            <a:endParaRPr lang="en-US" dirty="0" smtClean="0"/>
          </a:p>
        </p:txBody>
      </p:sp>
      <p:pic>
        <p:nvPicPr>
          <p:cNvPr id="4" name="Picture 3" descr="SSE.jpg"/>
          <p:cNvPicPr>
            <a:picLocks noChangeAspect="1"/>
          </p:cNvPicPr>
          <p:nvPr/>
        </p:nvPicPr>
        <p:blipFill>
          <a:blip r:embed="rId2"/>
          <a:stretch>
            <a:fillRect/>
          </a:stretch>
        </p:blipFill>
        <p:spPr>
          <a:xfrm>
            <a:off x="1905000" y="3581400"/>
            <a:ext cx="5381625" cy="1143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fontScale="92500" lnSpcReduction="20000"/>
          </a:bodyPr>
          <a:lstStyle/>
          <a:p>
            <a:pPr algn="just"/>
            <a:r>
              <a:rPr lang="en-US" dirty="0" smtClean="0"/>
              <a:t>NOTE:</a:t>
            </a:r>
          </a:p>
          <a:p>
            <a:pPr algn="just">
              <a:buFont typeface="Wingdings" pitchFamily="2" charset="2"/>
              <a:buChar char="q"/>
            </a:pPr>
            <a:r>
              <a:rPr lang="en-US" dirty="0" smtClean="0"/>
              <a:t>Optimization algorithm called </a:t>
            </a:r>
            <a:r>
              <a:rPr lang="en-US" b="1" dirty="0" smtClean="0"/>
              <a:t>gradient descent </a:t>
            </a:r>
            <a:r>
              <a:rPr lang="en-US" dirty="0" smtClean="0"/>
              <a:t>is used to find the weights that minimize our cost function to classify the samples.</a:t>
            </a:r>
          </a:p>
          <a:p>
            <a:pPr algn="just">
              <a:buFont typeface="Wingdings" pitchFamily="2" charset="2"/>
              <a:buChar char="q"/>
            </a:pPr>
            <a:endParaRPr lang="en-US" dirty="0" smtClean="0"/>
          </a:p>
          <a:p>
            <a:pPr algn="just">
              <a:buFont typeface="Wingdings" pitchFamily="2" charset="2"/>
              <a:buChar char="q"/>
            </a:pPr>
            <a:r>
              <a:rPr lang="en-US" dirty="0" smtClean="0"/>
              <a:t>Principle behind </a:t>
            </a:r>
            <a:r>
              <a:rPr lang="en-US" b="1" dirty="0" smtClean="0"/>
              <a:t>gradient descent </a:t>
            </a:r>
            <a:r>
              <a:rPr lang="en-US" dirty="0" smtClean="0"/>
              <a:t>is climbing down a hill until a </a:t>
            </a:r>
            <a:r>
              <a:rPr lang="en-US" b="1" dirty="0" smtClean="0"/>
              <a:t>local or global </a:t>
            </a:r>
            <a:r>
              <a:rPr lang="en-US" dirty="0" smtClean="0"/>
              <a:t>cost minimum is reached. In </a:t>
            </a:r>
            <a:r>
              <a:rPr lang="en-US" b="1" dirty="0" smtClean="0"/>
              <a:t>each iteration</a:t>
            </a:r>
            <a:r>
              <a:rPr lang="en-US" dirty="0" smtClean="0"/>
              <a:t>, we take a step away from the gradient where the step size is determined by the value of the </a:t>
            </a:r>
            <a:r>
              <a:rPr lang="en-US" b="1" dirty="0" smtClean="0"/>
              <a:t>learning rate </a:t>
            </a:r>
            <a:r>
              <a:rPr lang="en-US" dirty="0" smtClean="0"/>
              <a:t>as well as the </a:t>
            </a:r>
            <a:r>
              <a:rPr lang="en-US" b="1" dirty="0" smtClean="0"/>
              <a:t>slope of the gradient</a:t>
            </a:r>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just"/>
            <a:endParaRPr lang="en-US" dirty="0" smtClean="0"/>
          </a:p>
        </p:txBody>
      </p:sp>
      <p:pic>
        <p:nvPicPr>
          <p:cNvPr id="4" name="Picture 3" descr="gradientdescent.jpg"/>
          <p:cNvPicPr>
            <a:picLocks noChangeAspect="1"/>
          </p:cNvPicPr>
          <p:nvPr/>
        </p:nvPicPr>
        <p:blipFill>
          <a:blip r:embed="rId2"/>
          <a:stretch>
            <a:fillRect/>
          </a:stretch>
        </p:blipFill>
        <p:spPr>
          <a:xfrm>
            <a:off x="304800" y="1447800"/>
            <a:ext cx="8610600" cy="47244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just"/>
            <a:endParaRPr lang="en-US" dirty="0" smtClean="0"/>
          </a:p>
        </p:txBody>
      </p:sp>
      <p:pic>
        <p:nvPicPr>
          <p:cNvPr id="4" name="Picture 3" descr="AdalineDeltaW.jpg"/>
          <p:cNvPicPr>
            <a:picLocks noChangeAspect="1"/>
          </p:cNvPicPr>
          <p:nvPr/>
        </p:nvPicPr>
        <p:blipFill>
          <a:blip r:embed="rId2"/>
          <a:stretch>
            <a:fillRect/>
          </a:stretch>
        </p:blipFill>
        <p:spPr>
          <a:xfrm>
            <a:off x="228601" y="1600200"/>
            <a:ext cx="8534400" cy="43434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r>
              <a:rPr lang="en-US" b="1" dirty="0" smtClean="0"/>
              <a:t>Adaptive Linear Neuron in Python</a:t>
            </a:r>
          </a:p>
          <a:p>
            <a:pPr algn="just"/>
            <a:endParaRPr lang="en-US" dirty="0" smtClean="0"/>
          </a:p>
          <a:p>
            <a:pPr algn="just"/>
            <a:r>
              <a:rPr lang="en-US" dirty="0" smtClean="0"/>
              <a:t>Since the </a:t>
            </a:r>
            <a:r>
              <a:rPr lang="en-US" b="1" dirty="0" smtClean="0"/>
              <a:t>perceptron rule </a:t>
            </a:r>
            <a:r>
              <a:rPr lang="en-US" dirty="0" smtClean="0"/>
              <a:t>and </a:t>
            </a:r>
            <a:r>
              <a:rPr lang="en-US" b="1" dirty="0" err="1" smtClean="0"/>
              <a:t>Adaline</a:t>
            </a:r>
            <a:r>
              <a:rPr lang="en-US" b="1" dirty="0" smtClean="0"/>
              <a:t> </a:t>
            </a:r>
            <a:r>
              <a:rPr lang="en-US" dirty="0" smtClean="0"/>
              <a:t>are very similar, we will take the perceptron implementation that we defined earlier and change the </a:t>
            </a:r>
            <a:r>
              <a:rPr lang="en-US" b="1" dirty="0" smtClean="0"/>
              <a:t>fit method </a:t>
            </a:r>
            <a:r>
              <a:rPr lang="en-US" dirty="0" smtClean="0"/>
              <a:t>so that the weights are updated by minimizing the cost function via </a:t>
            </a:r>
            <a:r>
              <a:rPr lang="en-US" b="1" dirty="0" smtClean="0"/>
              <a:t>gradient descent</a:t>
            </a:r>
            <a:r>
              <a:rPr lang="en-US" dirty="0" smtClean="0"/>
              <a:t>:</a:t>
            </a:r>
            <a:endParaRPr lang="en-US" b="1"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spcBef>
                <a:spcPts val="0"/>
              </a:spcBef>
            </a:pPr>
            <a:r>
              <a:rPr lang="en-US" dirty="0" smtClean="0"/>
              <a:t>class </a:t>
            </a:r>
            <a:r>
              <a:rPr lang="en-US" dirty="0" err="1" smtClean="0"/>
              <a:t>AdalineGD</a:t>
            </a:r>
            <a:r>
              <a:rPr lang="en-US" dirty="0" smtClean="0"/>
              <a:t>(object): </a:t>
            </a:r>
          </a:p>
          <a:p>
            <a:pPr algn="l">
              <a:spcBef>
                <a:spcPts val="0"/>
              </a:spcBef>
            </a:pPr>
            <a:r>
              <a:rPr lang="en-US" dirty="0" smtClean="0"/>
              <a:t>	"""</a:t>
            </a:r>
            <a:r>
              <a:rPr lang="en-US" dirty="0" err="1" smtClean="0"/>
              <a:t>ADAptive</a:t>
            </a:r>
            <a:r>
              <a:rPr lang="en-US" dirty="0" smtClean="0"/>
              <a:t> </a:t>
            </a:r>
            <a:r>
              <a:rPr lang="en-US" dirty="0" err="1" smtClean="0"/>
              <a:t>LInear</a:t>
            </a:r>
            <a:r>
              <a:rPr lang="en-US" dirty="0" smtClean="0"/>
              <a:t> </a:t>
            </a:r>
            <a:r>
              <a:rPr lang="en-US" dirty="0" err="1" smtClean="0"/>
              <a:t>NEuron</a:t>
            </a:r>
            <a:r>
              <a:rPr lang="en-US" dirty="0" smtClean="0"/>
              <a:t> classifier. 	Parameters </a:t>
            </a:r>
          </a:p>
          <a:p>
            <a:pPr algn="l">
              <a:spcBef>
                <a:spcPts val="0"/>
              </a:spcBef>
            </a:pPr>
            <a:r>
              <a:rPr lang="en-US" dirty="0" smtClean="0"/>
              <a:t>	------------</a:t>
            </a:r>
          </a:p>
          <a:p>
            <a:pPr algn="l">
              <a:spcBef>
                <a:spcPts val="0"/>
              </a:spcBef>
            </a:pPr>
            <a:r>
              <a:rPr lang="en-US" dirty="0" smtClean="0"/>
              <a:t>	eta : float Learning rate </a:t>
            </a:r>
          </a:p>
          <a:p>
            <a:pPr algn="l">
              <a:spcBef>
                <a:spcPts val="0"/>
              </a:spcBef>
            </a:pPr>
            <a:r>
              <a:rPr lang="en-US" dirty="0" smtClean="0"/>
              <a:t>		(between 0.0 and 1.0) </a:t>
            </a:r>
          </a:p>
          <a:p>
            <a:pPr algn="l">
              <a:spcBef>
                <a:spcPts val="0"/>
              </a:spcBef>
            </a:pPr>
            <a:r>
              <a:rPr lang="en-US" dirty="0" smtClean="0"/>
              <a:t>	</a:t>
            </a:r>
            <a:r>
              <a:rPr lang="en-US" dirty="0" err="1" smtClean="0"/>
              <a:t>n_iter</a:t>
            </a:r>
            <a:r>
              <a:rPr lang="en-US" dirty="0" smtClean="0"/>
              <a:t> : </a:t>
            </a:r>
            <a:r>
              <a:rPr lang="en-US" dirty="0" err="1" smtClean="0"/>
              <a:t>int</a:t>
            </a:r>
            <a:r>
              <a:rPr lang="en-US" dirty="0" smtClean="0"/>
              <a:t> </a:t>
            </a:r>
          </a:p>
          <a:p>
            <a:pPr algn="l">
              <a:spcBef>
                <a:spcPts val="0"/>
              </a:spcBef>
            </a:pPr>
            <a:r>
              <a:rPr lang="en-US" dirty="0" smtClean="0"/>
              <a:t>		Passes over the training dataset.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just">
              <a:spcBef>
                <a:spcPts val="0"/>
              </a:spcBef>
            </a:pPr>
            <a:r>
              <a:rPr lang="en-US" dirty="0" smtClean="0"/>
              <a:t>Attributes </a:t>
            </a:r>
          </a:p>
          <a:p>
            <a:pPr algn="just">
              <a:spcBef>
                <a:spcPts val="0"/>
              </a:spcBef>
            </a:pPr>
            <a:r>
              <a:rPr lang="en-US" dirty="0" smtClean="0"/>
              <a:t>----------- </a:t>
            </a:r>
          </a:p>
          <a:p>
            <a:pPr algn="just">
              <a:spcBef>
                <a:spcPts val="0"/>
              </a:spcBef>
            </a:pPr>
            <a:r>
              <a:rPr lang="en-US" dirty="0" smtClean="0"/>
              <a:t>	w_ : 1d-array </a:t>
            </a:r>
          </a:p>
          <a:p>
            <a:pPr algn="just">
              <a:spcBef>
                <a:spcPts val="0"/>
              </a:spcBef>
            </a:pPr>
            <a:r>
              <a:rPr lang="en-US" dirty="0" smtClean="0"/>
              <a:t>		Weights after fitting. </a:t>
            </a:r>
          </a:p>
          <a:p>
            <a:pPr algn="just">
              <a:spcBef>
                <a:spcPts val="0"/>
              </a:spcBef>
            </a:pPr>
            <a:r>
              <a:rPr lang="en-US" dirty="0" smtClean="0"/>
              <a:t>	errors_ : list </a:t>
            </a:r>
          </a:p>
          <a:p>
            <a:pPr algn="just">
              <a:spcBef>
                <a:spcPts val="0"/>
              </a:spcBef>
            </a:pPr>
            <a:r>
              <a:rPr lang="en-US" dirty="0" smtClean="0"/>
              <a:t>		Number of misclassifications in every 		epoch. </a:t>
            </a:r>
          </a:p>
          <a:p>
            <a:pPr algn="just">
              <a:spcBef>
                <a:spcPts val="0"/>
              </a:spcBef>
            </a:pPr>
            <a:r>
              <a:rPr lang="en-US" dirty="0" smtClean="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just"/>
            <a:r>
              <a:rPr lang="en-US" dirty="0" smtClean="0"/>
              <a:t>def __init__(self, eta=0.01, </a:t>
            </a:r>
            <a:r>
              <a:rPr lang="en-US" dirty="0" err="1" smtClean="0"/>
              <a:t>n_iter</a:t>
            </a:r>
            <a:r>
              <a:rPr lang="en-US" dirty="0" smtClean="0"/>
              <a:t>=50): </a:t>
            </a:r>
          </a:p>
          <a:p>
            <a:pPr algn="just"/>
            <a:r>
              <a:rPr lang="en-US" dirty="0" smtClean="0"/>
              <a:t>	self.eta = eta </a:t>
            </a:r>
          </a:p>
          <a:p>
            <a:pPr algn="just"/>
            <a:r>
              <a:rPr lang="en-US" dirty="0" smtClean="0"/>
              <a:t>	</a:t>
            </a:r>
            <a:r>
              <a:rPr lang="en-US" dirty="0" err="1" smtClean="0"/>
              <a:t>self.n_iter</a:t>
            </a:r>
            <a:r>
              <a:rPr lang="en-US" dirty="0" smtClean="0"/>
              <a:t> = </a:t>
            </a:r>
            <a:r>
              <a:rPr lang="en-US" dirty="0" err="1" smtClean="0"/>
              <a:t>n_iter</a:t>
            </a:r>
            <a:endParaRPr lang="en-US"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fontScale="70000" lnSpcReduction="20000"/>
          </a:bodyPr>
          <a:lstStyle/>
          <a:p>
            <a:pPr algn="l">
              <a:spcBef>
                <a:spcPts val="0"/>
              </a:spcBef>
            </a:pPr>
            <a:r>
              <a:rPr lang="en-US" dirty="0" smtClean="0"/>
              <a:t>def fit(self, X, y): </a:t>
            </a:r>
          </a:p>
          <a:p>
            <a:pPr algn="l">
              <a:spcBef>
                <a:spcPts val="0"/>
              </a:spcBef>
            </a:pPr>
            <a:r>
              <a:rPr lang="en-US" dirty="0" smtClean="0"/>
              <a:t>	""“ Fit training data. </a:t>
            </a:r>
          </a:p>
          <a:p>
            <a:pPr algn="l">
              <a:spcBef>
                <a:spcPts val="0"/>
              </a:spcBef>
            </a:pPr>
            <a:r>
              <a:rPr lang="en-US" dirty="0" smtClean="0"/>
              <a:t>	</a:t>
            </a:r>
          </a:p>
          <a:p>
            <a:pPr algn="l">
              <a:spcBef>
                <a:spcPts val="0"/>
              </a:spcBef>
            </a:pPr>
            <a:r>
              <a:rPr lang="en-US" dirty="0" smtClean="0"/>
              <a:t>	Parameters </a:t>
            </a:r>
          </a:p>
          <a:p>
            <a:pPr algn="l">
              <a:spcBef>
                <a:spcPts val="0"/>
              </a:spcBef>
            </a:pPr>
            <a:r>
              <a:rPr lang="en-US" dirty="0" smtClean="0"/>
              <a:t>	---------- </a:t>
            </a:r>
          </a:p>
          <a:p>
            <a:pPr algn="l">
              <a:spcBef>
                <a:spcPts val="0"/>
              </a:spcBef>
            </a:pPr>
            <a:r>
              <a:rPr lang="en-US" dirty="0" smtClean="0"/>
              <a:t>	X : {array-like}, </a:t>
            </a:r>
            <a:br>
              <a:rPr lang="en-US" dirty="0" smtClean="0"/>
            </a:br>
            <a:r>
              <a:rPr lang="en-US" dirty="0" smtClean="0"/>
              <a:t>		shape = [</a:t>
            </a:r>
            <a:r>
              <a:rPr lang="en-US" dirty="0" err="1" smtClean="0"/>
              <a:t>n_samples</a:t>
            </a:r>
            <a:r>
              <a:rPr lang="en-US" dirty="0" smtClean="0"/>
              <a:t>, </a:t>
            </a:r>
            <a:r>
              <a:rPr lang="en-US" dirty="0" err="1" smtClean="0"/>
              <a:t>n_features</a:t>
            </a:r>
            <a:r>
              <a:rPr lang="en-US" dirty="0" smtClean="0"/>
              <a:t>] 				Training vectors, where </a:t>
            </a:r>
            <a:r>
              <a:rPr lang="en-US" dirty="0" err="1" smtClean="0"/>
              <a:t>n_samples</a:t>
            </a:r>
            <a:r>
              <a:rPr lang="en-US" dirty="0" smtClean="0"/>
              <a:t> is the number of 		samples and </a:t>
            </a:r>
            <a:r>
              <a:rPr lang="en-US" dirty="0" err="1" smtClean="0"/>
              <a:t>n_features</a:t>
            </a:r>
            <a:r>
              <a:rPr lang="en-US" dirty="0" smtClean="0"/>
              <a:t> is the number of features. </a:t>
            </a:r>
          </a:p>
          <a:p>
            <a:pPr algn="l">
              <a:spcBef>
                <a:spcPts val="0"/>
              </a:spcBef>
            </a:pPr>
            <a:r>
              <a:rPr lang="en-US" dirty="0" smtClean="0"/>
              <a:t>	y : array-like, shape = [</a:t>
            </a:r>
            <a:r>
              <a:rPr lang="en-US" dirty="0" err="1" smtClean="0"/>
              <a:t>n_samples</a:t>
            </a:r>
            <a:r>
              <a:rPr lang="en-US" dirty="0" smtClean="0"/>
              <a:t>] </a:t>
            </a:r>
          </a:p>
          <a:p>
            <a:pPr algn="l">
              <a:spcBef>
                <a:spcPts val="0"/>
              </a:spcBef>
            </a:pPr>
            <a:r>
              <a:rPr lang="en-US" dirty="0" smtClean="0"/>
              <a:t>		Target values. </a:t>
            </a:r>
          </a:p>
          <a:p>
            <a:pPr algn="l">
              <a:spcBef>
                <a:spcPts val="0"/>
              </a:spcBef>
            </a:pPr>
            <a:r>
              <a:rPr lang="en-US" dirty="0" smtClean="0"/>
              <a:t>	</a:t>
            </a:r>
          </a:p>
          <a:p>
            <a:pPr algn="l">
              <a:spcBef>
                <a:spcPts val="0"/>
              </a:spcBef>
            </a:pPr>
            <a:r>
              <a:rPr lang="en-US" dirty="0" smtClean="0"/>
              <a:t>	Returns </a:t>
            </a:r>
          </a:p>
          <a:p>
            <a:pPr algn="l">
              <a:spcBef>
                <a:spcPts val="0"/>
              </a:spcBef>
            </a:pPr>
            <a:r>
              <a:rPr lang="en-US" dirty="0" smtClean="0"/>
              <a:t>	------- </a:t>
            </a:r>
          </a:p>
          <a:p>
            <a:pPr algn="l">
              <a:spcBef>
                <a:spcPts val="0"/>
              </a:spcBef>
            </a:pPr>
            <a:r>
              <a:rPr lang="en-US" dirty="0" smtClean="0"/>
              <a:t>	self : object </a:t>
            </a:r>
          </a:p>
          <a:p>
            <a:pPr algn="l">
              <a:spcBef>
                <a:spcPts val="0"/>
              </a:spcBef>
            </a:pPr>
            <a:r>
              <a:rPr lang="en-US" dirty="0" smtClean="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fontScale="92500" lnSpcReduction="20000"/>
          </a:bodyPr>
          <a:lstStyle/>
          <a:p>
            <a:pPr algn="l">
              <a:spcBef>
                <a:spcPts val="0"/>
              </a:spcBef>
            </a:pPr>
            <a:r>
              <a:rPr lang="en-US" dirty="0" err="1" smtClean="0"/>
              <a:t>self.w</a:t>
            </a:r>
            <a:r>
              <a:rPr lang="en-US" dirty="0" smtClean="0"/>
              <a:t>_ = </a:t>
            </a:r>
            <a:r>
              <a:rPr lang="en-US" dirty="0" err="1" smtClean="0"/>
              <a:t>np.zeros</a:t>
            </a:r>
            <a:r>
              <a:rPr lang="en-US" dirty="0" smtClean="0"/>
              <a:t>(1 + </a:t>
            </a:r>
            <a:r>
              <a:rPr lang="en-US" dirty="0" err="1" smtClean="0"/>
              <a:t>X.shape</a:t>
            </a:r>
            <a:r>
              <a:rPr lang="en-US" dirty="0" smtClean="0"/>
              <a:t>[1]) </a:t>
            </a:r>
          </a:p>
          <a:p>
            <a:pPr algn="l">
              <a:spcBef>
                <a:spcPts val="0"/>
              </a:spcBef>
            </a:pPr>
            <a:r>
              <a:rPr lang="en-US" dirty="0" err="1" smtClean="0"/>
              <a:t>self.cost</a:t>
            </a:r>
            <a:r>
              <a:rPr lang="en-US" dirty="0" smtClean="0"/>
              <a:t>_ = []</a:t>
            </a:r>
          </a:p>
          <a:p>
            <a:pPr algn="l">
              <a:spcBef>
                <a:spcPts val="0"/>
              </a:spcBef>
            </a:pPr>
            <a:endParaRPr lang="en-US" dirty="0" smtClean="0"/>
          </a:p>
          <a:p>
            <a:pPr algn="l">
              <a:spcBef>
                <a:spcPts val="0"/>
              </a:spcBef>
            </a:pPr>
            <a:r>
              <a:rPr lang="en-US" dirty="0" smtClean="0"/>
              <a:t>for </a:t>
            </a:r>
            <a:r>
              <a:rPr lang="en-US" dirty="0" err="1" smtClean="0"/>
              <a:t>i</a:t>
            </a:r>
            <a:r>
              <a:rPr lang="en-US" dirty="0" smtClean="0"/>
              <a:t> in range(</a:t>
            </a:r>
            <a:r>
              <a:rPr lang="en-US" dirty="0" err="1" smtClean="0"/>
              <a:t>self.n_iter</a:t>
            </a:r>
            <a:r>
              <a:rPr lang="en-US" dirty="0" smtClean="0"/>
              <a:t>): </a:t>
            </a:r>
          </a:p>
          <a:p>
            <a:pPr algn="l">
              <a:spcBef>
                <a:spcPts val="0"/>
              </a:spcBef>
            </a:pPr>
            <a:r>
              <a:rPr lang="en-US" dirty="0" smtClean="0"/>
              <a:t>	output = </a:t>
            </a:r>
            <a:r>
              <a:rPr lang="en-US" dirty="0" err="1" smtClean="0"/>
              <a:t>self.net_input</a:t>
            </a:r>
            <a:r>
              <a:rPr lang="en-US" dirty="0" smtClean="0"/>
              <a:t>(X) </a:t>
            </a:r>
          </a:p>
          <a:p>
            <a:pPr algn="l">
              <a:spcBef>
                <a:spcPts val="0"/>
              </a:spcBef>
            </a:pPr>
            <a:r>
              <a:rPr lang="en-US" dirty="0" smtClean="0"/>
              <a:t>	errors = (y - output) </a:t>
            </a:r>
          </a:p>
          <a:p>
            <a:pPr algn="l">
              <a:spcBef>
                <a:spcPts val="0"/>
              </a:spcBef>
            </a:pPr>
            <a:r>
              <a:rPr lang="en-US" dirty="0" smtClean="0"/>
              <a:t>	</a:t>
            </a:r>
            <a:r>
              <a:rPr lang="en-US" dirty="0" err="1" smtClean="0"/>
              <a:t>self.w</a:t>
            </a:r>
            <a:r>
              <a:rPr lang="en-US" dirty="0" smtClean="0"/>
              <a:t>_[1:] += self.eta * </a:t>
            </a:r>
            <a:r>
              <a:rPr lang="en-US" dirty="0" err="1" smtClean="0"/>
              <a:t>X.T.dot</a:t>
            </a:r>
            <a:r>
              <a:rPr lang="en-US" dirty="0" smtClean="0"/>
              <a:t>(errors) 	</a:t>
            </a:r>
            <a:r>
              <a:rPr lang="en-US" dirty="0" err="1" smtClean="0"/>
              <a:t>self.w</a:t>
            </a:r>
            <a:r>
              <a:rPr lang="en-US" dirty="0" smtClean="0"/>
              <a:t>_[0] += self.eta * errors.sum()</a:t>
            </a:r>
          </a:p>
          <a:p>
            <a:pPr algn="l">
              <a:spcBef>
                <a:spcPts val="0"/>
              </a:spcBef>
            </a:pPr>
            <a:r>
              <a:rPr lang="en-US" dirty="0" smtClean="0"/>
              <a:t>	cost = (errors**2).sum() / 2.0 	</a:t>
            </a:r>
            <a:r>
              <a:rPr lang="en-US" dirty="0" err="1" smtClean="0"/>
              <a:t>self.cost_.append</a:t>
            </a:r>
            <a:r>
              <a:rPr lang="en-US" dirty="0" smtClean="0"/>
              <a:t>(cost) </a:t>
            </a:r>
          </a:p>
          <a:p>
            <a:pPr algn="l">
              <a:spcBef>
                <a:spcPts val="0"/>
              </a:spcBef>
            </a:pPr>
            <a:r>
              <a:rPr lang="en-US" dirty="0" smtClean="0"/>
              <a:t>return self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l"/>
            <a:endParaRPr lang="en-US" dirty="0"/>
          </a:p>
        </p:txBody>
      </p:sp>
      <p:pic>
        <p:nvPicPr>
          <p:cNvPr id="4" name="Picture 3" descr="Neurons.jpg"/>
          <p:cNvPicPr>
            <a:picLocks noChangeAspect="1"/>
          </p:cNvPicPr>
          <p:nvPr/>
        </p:nvPicPr>
        <p:blipFill>
          <a:blip r:embed="rId2"/>
          <a:stretch>
            <a:fillRect/>
          </a:stretch>
        </p:blipFill>
        <p:spPr>
          <a:xfrm>
            <a:off x="381000" y="1371600"/>
            <a:ext cx="5439128" cy="3145974"/>
          </a:xfrm>
          <a:prstGeom prst="rect">
            <a:avLst/>
          </a:prstGeom>
        </p:spPr>
      </p:pic>
      <p:sp>
        <p:nvSpPr>
          <p:cNvPr id="5" name="Rectangle 4"/>
          <p:cNvSpPr/>
          <p:nvPr/>
        </p:nvSpPr>
        <p:spPr>
          <a:xfrm>
            <a:off x="533400" y="4495800"/>
            <a:ext cx="8229600" cy="1200329"/>
          </a:xfrm>
          <a:prstGeom prst="rect">
            <a:avLst/>
          </a:prstGeom>
        </p:spPr>
        <p:txBody>
          <a:bodyPr wrap="square">
            <a:spAutoFit/>
          </a:bodyPr>
          <a:lstStyle/>
          <a:p>
            <a:pPr algn="just"/>
            <a:r>
              <a:rPr lang="en-US" b="1" dirty="0" err="1" smtClean="0"/>
              <a:t>McCullock</a:t>
            </a:r>
            <a:r>
              <a:rPr lang="en-US" b="1" dirty="0" smtClean="0"/>
              <a:t> and Pitts </a:t>
            </a:r>
            <a:r>
              <a:rPr lang="en-US" dirty="0" smtClean="0"/>
              <a:t>described such a nerve cell as a simple logic gate with binary outputs; multiple signals arrive at the dendrites, are then integrated into the cell body, and, if the accumulated signal exceeds a certain threshold, an output signal is generated that will be passed on by the axon</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fontScale="92500" lnSpcReduction="20000"/>
          </a:bodyPr>
          <a:lstStyle/>
          <a:p>
            <a:pPr algn="l">
              <a:spcBef>
                <a:spcPts val="0"/>
              </a:spcBef>
            </a:pPr>
            <a:r>
              <a:rPr lang="en-US" dirty="0" smtClean="0"/>
              <a:t>def </a:t>
            </a:r>
            <a:r>
              <a:rPr lang="en-US" dirty="0" err="1" smtClean="0"/>
              <a:t>net_input</a:t>
            </a:r>
            <a:r>
              <a:rPr lang="en-US" dirty="0" smtClean="0"/>
              <a:t>(self, X): </a:t>
            </a:r>
          </a:p>
          <a:p>
            <a:pPr algn="l">
              <a:spcBef>
                <a:spcPts val="0"/>
              </a:spcBef>
            </a:pPr>
            <a:r>
              <a:rPr lang="en-US" dirty="0" smtClean="0"/>
              <a:t>	"""Calculate net input""" </a:t>
            </a:r>
          </a:p>
          <a:p>
            <a:pPr algn="l">
              <a:spcBef>
                <a:spcPts val="0"/>
              </a:spcBef>
            </a:pPr>
            <a:r>
              <a:rPr lang="en-US" dirty="0" smtClean="0"/>
              <a:t>	return np.dot(X, </a:t>
            </a:r>
            <a:r>
              <a:rPr lang="en-US" dirty="0" err="1" smtClean="0"/>
              <a:t>self.w</a:t>
            </a:r>
            <a:r>
              <a:rPr lang="en-US" dirty="0" smtClean="0"/>
              <a:t>_[1:]) + </a:t>
            </a:r>
            <a:r>
              <a:rPr lang="en-US" dirty="0" err="1" smtClean="0"/>
              <a:t>self.w</a:t>
            </a:r>
            <a:r>
              <a:rPr lang="en-US" dirty="0" smtClean="0"/>
              <a:t>_[0] </a:t>
            </a:r>
          </a:p>
          <a:p>
            <a:pPr algn="l">
              <a:spcBef>
                <a:spcPts val="0"/>
              </a:spcBef>
            </a:pPr>
            <a:endParaRPr lang="en-US" dirty="0" smtClean="0"/>
          </a:p>
          <a:p>
            <a:pPr algn="l">
              <a:spcBef>
                <a:spcPts val="0"/>
              </a:spcBef>
            </a:pPr>
            <a:r>
              <a:rPr lang="en-US" dirty="0" smtClean="0"/>
              <a:t>def activation(self, X): </a:t>
            </a:r>
          </a:p>
          <a:p>
            <a:pPr algn="l">
              <a:spcBef>
                <a:spcPts val="0"/>
              </a:spcBef>
            </a:pPr>
            <a:r>
              <a:rPr lang="en-US" dirty="0" smtClean="0"/>
              <a:t>	"""Compute linear activation""" </a:t>
            </a:r>
          </a:p>
          <a:p>
            <a:pPr algn="l">
              <a:spcBef>
                <a:spcPts val="0"/>
              </a:spcBef>
            </a:pPr>
            <a:r>
              <a:rPr lang="en-US" dirty="0" smtClean="0"/>
              <a:t>	return </a:t>
            </a:r>
            <a:r>
              <a:rPr lang="en-US" dirty="0" err="1" smtClean="0"/>
              <a:t>self.net_input</a:t>
            </a:r>
            <a:r>
              <a:rPr lang="en-US" dirty="0" smtClean="0"/>
              <a:t>(X) </a:t>
            </a:r>
          </a:p>
          <a:p>
            <a:pPr algn="l">
              <a:spcBef>
                <a:spcPts val="0"/>
              </a:spcBef>
            </a:pPr>
            <a:endParaRPr lang="en-US" dirty="0" smtClean="0"/>
          </a:p>
          <a:p>
            <a:pPr algn="l">
              <a:spcBef>
                <a:spcPts val="0"/>
              </a:spcBef>
            </a:pPr>
            <a:r>
              <a:rPr lang="en-US" dirty="0" smtClean="0"/>
              <a:t>def predict(self, X): """Return class label after unit step""" </a:t>
            </a:r>
          </a:p>
          <a:p>
            <a:pPr algn="l">
              <a:spcBef>
                <a:spcPts val="0"/>
              </a:spcBef>
            </a:pPr>
            <a:r>
              <a:rPr lang="en-US" dirty="0" smtClean="0"/>
              <a:t>	return </a:t>
            </a:r>
            <a:r>
              <a:rPr lang="en-US" dirty="0" err="1" smtClean="0"/>
              <a:t>np.where</a:t>
            </a:r>
            <a:r>
              <a:rPr lang="en-US" dirty="0" smtClean="0"/>
              <a:t>(</a:t>
            </a:r>
            <a:r>
              <a:rPr lang="en-US" dirty="0" err="1" smtClean="0"/>
              <a:t>self.activation</a:t>
            </a:r>
            <a:r>
              <a:rPr lang="en-US" dirty="0" smtClean="0"/>
              <a:t>(X) &gt;= 0.0, 1,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228600" y="1524000"/>
            <a:ext cx="8458200" cy="4572000"/>
          </a:xfrm>
        </p:spPr>
        <p:txBody>
          <a:bodyPr>
            <a:normAutofit fontScale="92500" lnSpcReduction="10000"/>
          </a:bodyPr>
          <a:lstStyle/>
          <a:p>
            <a:pPr algn="just"/>
            <a:r>
              <a:rPr lang="en-US" b="1" dirty="0" smtClean="0"/>
              <a:t>Frank Rosenblatt </a:t>
            </a:r>
            <a:r>
              <a:rPr lang="en-US" dirty="0" smtClean="0"/>
              <a:t>published the first concept of the perceptron learning rule based on the MCP neuron model (F. Rosenblatt, The Perceptron, a Perceiving and Recognizing Automaton. Cornell Aeronautical Laboratory, 1957). </a:t>
            </a:r>
          </a:p>
          <a:p>
            <a:pPr algn="just"/>
            <a:endParaRPr lang="en-US" dirty="0" smtClean="0"/>
          </a:p>
          <a:p>
            <a:pPr algn="just"/>
            <a:r>
              <a:rPr lang="en-US" b="1" dirty="0" smtClean="0"/>
              <a:t>Algorithm </a:t>
            </a:r>
            <a:r>
              <a:rPr lang="en-US" dirty="0" smtClean="0"/>
              <a:t>that would automatically learn the optimal weight coefficients that are then multiplied with the input features in order to make the decision of whether a neuron fires or not..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just"/>
            <a:r>
              <a:rPr lang="en-US" dirty="0" smtClean="0"/>
              <a:t>In the context of supervised learning and classification, such an algorithm could then be used to predict if a sample belonged to one class or the other</a:t>
            </a:r>
          </a:p>
          <a:p>
            <a:pPr algn="just"/>
            <a:r>
              <a:rPr lang="en-US" dirty="0" smtClean="0"/>
              <a:t>binary classification task where we refer to our two classes as </a:t>
            </a:r>
          </a:p>
          <a:p>
            <a:pPr algn="just">
              <a:buFont typeface="Wingdings" pitchFamily="2" charset="2"/>
              <a:buChar char="q"/>
            </a:pPr>
            <a:r>
              <a:rPr lang="en-US" dirty="0" smtClean="0"/>
              <a:t> 1 (positive class) </a:t>
            </a:r>
          </a:p>
          <a:p>
            <a:pPr algn="just">
              <a:buFont typeface="Wingdings" pitchFamily="2" charset="2"/>
              <a:buChar char="q"/>
            </a:pPr>
            <a:r>
              <a:rPr lang="en-US" dirty="0" smtClean="0"/>
              <a:t> -1 (negative class)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just"/>
            <a:r>
              <a:rPr lang="en-US" b="1" dirty="0" smtClean="0"/>
              <a:t>Activation function </a:t>
            </a:r>
            <a:r>
              <a:rPr lang="el-GR" b="1" dirty="0" smtClean="0"/>
              <a:t>φ(</a:t>
            </a:r>
            <a:r>
              <a:rPr lang="en-US" b="1" dirty="0" smtClean="0"/>
              <a:t>z</a:t>
            </a:r>
            <a:r>
              <a:rPr lang="el-GR" b="1" dirty="0" smtClean="0"/>
              <a:t>)</a:t>
            </a:r>
            <a:r>
              <a:rPr lang="en-US" dirty="0" smtClean="0"/>
              <a:t> that takes a linear combination of certain input values </a:t>
            </a:r>
            <a:r>
              <a:rPr lang="en-US" b="1" dirty="0" smtClean="0"/>
              <a:t>x</a:t>
            </a:r>
            <a:r>
              <a:rPr lang="en-US" dirty="0" smtClean="0"/>
              <a:t> and a corresponding weight vector </a:t>
            </a:r>
            <a:r>
              <a:rPr lang="en-US" b="1" dirty="0" smtClean="0"/>
              <a:t>w</a:t>
            </a:r>
            <a:r>
              <a:rPr lang="en-US" dirty="0" smtClean="0"/>
              <a:t> , where </a:t>
            </a:r>
            <a:r>
              <a:rPr lang="en-US" b="1" dirty="0" smtClean="0"/>
              <a:t>z</a:t>
            </a:r>
            <a:r>
              <a:rPr lang="en-US" dirty="0" smtClean="0"/>
              <a:t> is the so-called net input (z = w</a:t>
            </a:r>
            <a:r>
              <a:rPr lang="en-US" baseline="-25000" dirty="0" smtClean="0"/>
              <a:t>1</a:t>
            </a:r>
            <a:r>
              <a:rPr lang="en-US" dirty="0" smtClean="0"/>
              <a:t>x</a:t>
            </a:r>
            <a:r>
              <a:rPr lang="en-US" baseline="-25000" dirty="0" smtClean="0"/>
              <a:t>1</a:t>
            </a:r>
            <a:r>
              <a:rPr lang="en-US" dirty="0" smtClean="0"/>
              <a:t> …+</a:t>
            </a:r>
            <a:r>
              <a:rPr lang="en-US" dirty="0" err="1" smtClean="0"/>
              <a:t>w</a:t>
            </a:r>
            <a:r>
              <a:rPr lang="en-US" baseline="-25000" dirty="0" err="1" smtClean="0"/>
              <a:t>m</a:t>
            </a:r>
            <a:r>
              <a:rPr lang="en-US" dirty="0" err="1" smtClean="0"/>
              <a:t>x</a:t>
            </a:r>
            <a:r>
              <a:rPr lang="en-US" baseline="-25000" dirty="0" err="1" smtClean="0"/>
              <a:t>m</a:t>
            </a:r>
            <a:r>
              <a:rPr lang="en-US" dirty="0" smtClean="0"/>
              <a:t> ):</a:t>
            </a:r>
            <a:endParaRPr lang="en-US" dirty="0"/>
          </a:p>
        </p:txBody>
      </p:sp>
      <p:pic>
        <p:nvPicPr>
          <p:cNvPr id="4" name="Picture 3" descr="Weight_InputVector.jpg"/>
          <p:cNvPicPr>
            <a:picLocks noChangeAspect="1"/>
          </p:cNvPicPr>
          <p:nvPr/>
        </p:nvPicPr>
        <p:blipFill>
          <a:blip r:embed="rId2"/>
          <a:stretch>
            <a:fillRect/>
          </a:stretch>
        </p:blipFill>
        <p:spPr>
          <a:xfrm>
            <a:off x="2057399" y="3581400"/>
            <a:ext cx="4670155" cy="2438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82000" cy="1470025"/>
          </a:xfrm>
        </p:spPr>
        <p:txBody>
          <a:bodyPr/>
          <a:lstStyle/>
          <a:p>
            <a:r>
              <a:rPr lang="en-US" dirty="0" smtClean="0"/>
              <a:t>Introduction to Machine Learning </a:t>
            </a:r>
            <a:endParaRPr lang="en-US" dirty="0"/>
          </a:p>
        </p:txBody>
      </p:sp>
      <p:sp>
        <p:nvSpPr>
          <p:cNvPr id="3" name="Subtitle 2"/>
          <p:cNvSpPr>
            <a:spLocks noGrp="1"/>
          </p:cNvSpPr>
          <p:nvPr>
            <p:ph type="subTitle" idx="1"/>
          </p:nvPr>
        </p:nvSpPr>
        <p:spPr>
          <a:xfrm>
            <a:off x="457200" y="1524000"/>
            <a:ext cx="8229600" cy="4572000"/>
          </a:xfrm>
        </p:spPr>
        <p:txBody>
          <a:bodyPr>
            <a:normAutofit/>
          </a:bodyPr>
          <a:lstStyle/>
          <a:p>
            <a:pPr algn="just"/>
            <a:r>
              <a:rPr lang="en-US" dirty="0" smtClean="0"/>
              <a:t>If the activation of a particular sample x</a:t>
            </a:r>
            <a:r>
              <a:rPr lang="en-US" baseline="30000" dirty="0" smtClean="0"/>
              <a:t>(</a:t>
            </a:r>
            <a:r>
              <a:rPr lang="en-US" baseline="30000" dirty="0" err="1" smtClean="0"/>
              <a:t>i</a:t>
            </a:r>
            <a:r>
              <a:rPr lang="en-US" baseline="30000" dirty="0" smtClean="0"/>
              <a:t>)</a:t>
            </a:r>
            <a:r>
              <a:rPr lang="en-US" dirty="0" smtClean="0"/>
              <a:t> , </a:t>
            </a:r>
          </a:p>
          <a:p>
            <a:pPr algn="just">
              <a:buFont typeface="Wingdings" pitchFamily="2" charset="2"/>
              <a:buChar char="q"/>
            </a:pPr>
            <a:r>
              <a:rPr lang="en-US" dirty="0" smtClean="0"/>
              <a:t> Output of φ(z) is greater than a defined threshold θ , we predict class 1</a:t>
            </a:r>
          </a:p>
          <a:p>
            <a:pPr algn="just">
              <a:buFont typeface="Wingdings" pitchFamily="2" charset="2"/>
              <a:buChar char="q"/>
            </a:pPr>
            <a:r>
              <a:rPr lang="en-US" dirty="0" smtClean="0"/>
              <a:t> otherwise we predict class -1</a:t>
            </a:r>
          </a:p>
          <a:p>
            <a:pPr algn="just"/>
            <a:r>
              <a:rPr lang="en-US" dirty="0" smtClean="0"/>
              <a:t>Perceptron algorithm, the activation function φ() is a simple </a:t>
            </a:r>
            <a:r>
              <a:rPr lang="en-US" b="1" dirty="0" smtClean="0"/>
              <a:t>unit step function (</a:t>
            </a:r>
            <a:r>
              <a:rPr lang="en-US" dirty="0" smtClean="0"/>
              <a:t>Heaviside step function</a:t>
            </a:r>
            <a:r>
              <a:rPr lang="en-US" b="1" dirty="0" smtClean="0"/>
              <a:t>)</a:t>
            </a:r>
            <a:r>
              <a:rPr lang="en-US" dirty="0" smtClean="0"/>
              <a:t>,</a:t>
            </a:r>
            <a:endParaRPr lang="en-US" dirty="0"/>
          </a:p>
        </p:txBody>
      </p:sp>
      <p:pic>
        <p:nvPicPr>
          <p:cNvPr id="4" name="Picture 3" descr="UnitStepFunction.jpg"/>
          <p:cNvPicPr>
            <a:picLocks noChangeAspect="1"/>
          </p:cNvPicPr>
          <p:nvPr/>
        </p:nvPicPr>
        <p:blipFill>
          <a:blip r:embed="rId2"/>
          <a:stretch>
            <a:fillRect/>
          </a:stretch>
        </p:blipFill>
        <p:spPr>
          <a:xfrm>
            <a:off x="2971799" y="4876799"/>
            <a:ext cx="3483771" cy="14478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1630</Words>
  <Application>Microsoft Office PowerPoint</Application>
  <PresentationFormat>On-screen Show (4:3)</PresentationFormat>
  <Paragraphs>310</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(IS0321) (Module 2)</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lpstr>Introduction to Machine Learning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(IS0321)</dc:title>
  <dc:creator>Rampur Srinath</dc:creator>
  <cp:lastModifiedBy>iselap</cp:lastModifiedBy>
  <cp:revision>23</cp:revision>
  <dcterms:created xsi:type="dcterms:W3CDTF">2006-08-16T00:00:00Z</dcterms:created>
  <dcterms:modified xsi:type="dcterms:W3CDTF">2025-02-05T08:37:40Z</dcterms:modified>
</cp:coreProperties>
</file>