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FA84E2-FF93-48F3-8566-9E2269DF44F8}"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C812CB3-67B3-40C0-9AFB-0F422306D7E3}" type="slidenum">
              <a:rPr lang="en-IN" smtClean="0"/>
              <a:t>‹#›</a:t>
            </a:fld>
            <a:endParaRPr lang="en-IN"/>
          </a:p>
        </p:txBody>
      </p:sp>
    </p:spTree>
    <p:extLst>
      <p:ext uri="{BB962C8B-B14F-4D97-AF65-F5344CB8AC3E}">
        <p14:creationId xmlns:p14="http://schemas.microsoft.com/office/powerpoint/2010/main" val="3840646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A84E2-FF93-48F3-8566-9E2269DF44F8}"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812CB3-67B3-40C0-9AFB-0F422306D7E3}" type="slidenum">
              <a:rPr lang="en-IN" smtClean="0"/>
              <a:t>‹#›</a:t>
            </a:fld>
            <a:endParaRPr lang="en-IN"/>
          </a:p>
        </p:txBody>
      </p:sp>
    </p:spTree>
    <p:extLst>
      <p:ext uri="{BB962C8B-B14F-4D97-AF65-F5344CB8AC3E}">
        <p14:creationId xmlns:p14="http://schemas.microsoft.com/office/powerpoint/2010/main" val="56098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A84E2-FF93-48F3-8566-9E2269DF44F8}"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812CB3-67B3-40C0-9AFB-0F422306D7E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1042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FFA84E2-FF93-48F3-8566-9E2269DF44F8}"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812CB3-67B3-40C0-9AFB-0F422306D7E3}" type="slidenum">
              <a:rPr lang="en-IN" smtClean="0"/>
              <a:t>‹#›</a:t>
            </a:fld>
            <a:endParaRPr lang="en-IN"/>
          </a:p>
        </p:txBody>
      </p:sp>
    </p:spTree>
    <p:extLst>
      <p:ext uri="{BB962C8B-B14F-4D97-AF65-F5344CB8AC3E}">
        <p14:creationId xmlns:p14="http://schemas.microsoft.com/office/powerpoint/2010/main" val="214632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FFA84E2-FF93-48F3-8566-9E2269DF44F8}"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812CB3-67B3-40C0-9AFB-0F422306D7E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9490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FFA84E2-FF93-48F3-8566-9E2269DF44F8}"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812CB3-67B3-40C0-9AFB-0F422306D7E3}" type="slidenum">
              <a:rPr lang="en-IN" smtClean="0"/>
              <a:t>‹#›</a:t>
            </a:fld>
            <a:endParaRPr lang="en-IN"/>
          </a:p>
        </p:txBody>
      </p:sp>
    </p:spTree>
    <p:extLst>
      <p:ext uri="{BB962C8B-B14F-4D97-AF65-F5344CB8AC3E}">
        <p14:creationId xmlns:p14="http://schemas.microsoft.com/office/powerpoint/2010/main" val="775201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A84E2-FF93-48F3-8566-9E2269DF44F8}"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812CB3-67B3-40C0-9AFB-0F422306D7E3}" type="slidenum">
              <a:rPr lang="en-IN" smtClean="0"/>
              <a:t>‹#›</a:t>
            </a:fld>
            <a:endParaRPr lang="en-IN"/>
          </a:p>
        </p:txBody>
      </p:sp>
    </p:spTree>
    <p:extLst>
      <p:ext uri="{BB962C8B-B14F-4D97-AF65-F5344CB8AC3E}">
        <p14:creationId xmlns:p14="http://schemas.microsoft.com/office/powerpoint/2010/main" val="393948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A84E2-FF93-48F3-8566-9E2269DF44F8}"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812CB3-67B3-40C0-9AFB-0F422306D7E3}" type="slidenum">
              <a:rPr lang="en-IN" smtClean="0"/>
              <a:t>‹#›</a:t>
            </a:fld>
            <a:endParaRPr lang="en-IN"/>
          </a:p>
        </p:txBody>
      </p:sp>
    </p:spTree>
    <p:extLst>
      <p:ext uri="{BB962C8B-B14F-4D97-AF65-F5344CB8AC3E}">
        <p14:creationId xmlns:p14="http://schemas.microsoft.com/office/powerpoint/2010/main" val="198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A84E2-FF93-48F3-8566-9E2269DF44F8}"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812CB3-67B3-40C0-9AFB-0F422306D7E3}" type="slidenum">
              <a:rPr lang="en-IN" smtClean="0"/>
              <a:t>‹#›</a:t>
            </a:fld>
            <a:endParaRPr lang="en-IN"/>
          </a:p>
        </p:txBody>
      </p:sp>
    </p:spTree>
    <p:extLst>
      <p:ext uri="{BB962C8B-B14F-4D97-AF65-F5344CB8AC3E}">
        <p14:creationId xmlns:p14="http://schemas.microsoft.com/office/powerpoint/2010/main" val="114661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A84E2-FF93-48F3-8566-9E2269DF44F8}"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812CB3-67B3-40C0-9AFB-0F422306D7E3}" type="slidenum">
              <a:rPr lang="en-IN" smtClean="0"/>
              <a:t>‹#›</a:t>
            </a:fld>
            <a:endParaRPr lang="en-IN"/>
          </a:p>
        </p:txBody>
      </p:sp>
    </p:spTree>
    <p:extLst>
      <p:ext uri="{BB962C8B-B14F-4D97-AF65-F5344CB8AC3E}">
        <p14:creationId xmlns:p14="http://schemas.microsoft.com/office/powerpoint/2010/main" val="166595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FA84E2-FF93-48F3-8566-9E2269DF44F8}"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C812CB3-67B3-40C0-9AFB-0F422306D7E3}" type="slidenum">
              <a:rPr lang="en-IN" smtClean="0"/>
              <a:t>‹#›</a:t>
            </a:fld>
            <a:endParaRPr lang="en-IN"/>
          </a:p>
        </p:txBody>
      </p:sp>
    </p:spTree>
    <p:extLst>
      <p:ext uri="{BB962C8B-B14F-4D97-AF65-F5344CB8AC3E}">
        <p14:creationId xmlns:p14="http://schemas.microsoft.com/office/powerpoint/2010/main" val="349632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FA84E2-FF93-48F3-8566-9E2269DF44F8}"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C812CB3-67B3-40C0-9AFB-0F422306D7E3}" type="slidenum">
              <a:rPr lang="en-IN" smtClean="0"/>
              <a:t>‹#›</a:t>
            </a:fld>
            <a:endParaRPr lang="en-IN"/>
          </a:p>
        </p:txBody>
      </p:sp>
    </p:spTree>
    <p:extLst>
      <p:ext uri="{BB962C8B-B14F-4D97-AF65-F5344CB8AC3E}">
        <p14:creationId xmlns:p14="http://schemas.microsoft.com/office/powerpoint/2010/main" val="2696579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FA84E2-FF93-48F3-8566-9E2269DF44F8}"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C812CB3-67B3-40C0-9AFB-0F422306D7E3}" type="slidenum">
              <a:rPr lang="en-IN" smtClean="0"/>
              <a:t>‹#›</a:t>
            </a:fld>
            <a:endParaRPr lang="en-IN"/>
          </a:p>
        </p:txBody>
      </p:sp>
    </p:spTree>
    <p:extLst>
      <p:ext uri="{BB962C8B-B14F-4D97-AF65-F5344CB8AC3E}">
        <p14:creationId xmlns:p14="http://schemas.microsoft.com/office/powerpoint/2010/main" val="12924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A84E2-FF93-48F3-8566-9E2269DF44F8}"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C812CB3-67B3-40C0-9AFB-0F422306D7E3}" type="slidenum">
              <a:rPr lang="en-IN" smtClean="0"/>
              <a:t>‹#›</a:t>
            </a:fld>
            <a:endParaRPr lang="en-IN"/>
          </a:p>
        </p:txBody>
      </p:sp>
    </p:spTree>
    <p:extLst>
      <p:ext uri="{BB962C8B-B14F-4D97-AF65-F5344CB8AC3E}">
        <p14:creationId xmlns:p14="http://schemas.microsoft.com/office/powerpoint/2010/main" val="27256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A84E2-FF93-48F3-8566-9E2269DF44F8}"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C812CB3-67B3-40C0-9AFB-0F422306D7E3}" type="slidenum">
              <a:rPr lang="en-IN" smtClean="0"/>
              <a:t>‹#›</a:t>
            </a:fld>
            <a:endParaRPr lang="en-IN"/>
          </a:p>
        </p:txBody>
      </p:sp>
    </p:spTree>
    <p:extLst>
      <p:ext uri="{BB962C8B-B14F-4D97-AF65-F5344CB8AC3E}">
        <p14:creationId xmlns:p14="http://schemas.microsoft.com/office/powerpoint/2010/main" val="15627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A84E2-FF93-48F3-8566-9E2269DF44F8}"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812CB3-67B3-40C0-9AFB-0F422306D7E3}" type="slidenum">
              <a:rPr lang="en-IN" smtClean="0"/>
              <a:t>‹#›</a:t>
            </a:fld>
            <a:endParaRPr lang="en-IN"/>
          </a:p>
        </p:txBody>
      </p:sp>
    </p:spTree>
    <p:extLst>
      <p:ext uri="{BB962C8B-B14F-4D97-AF65-F5344CB8AC3E}">
        <p14:creationId xmlns:p14="http://schemas.microsoft.com/office/powerpoint/2010/main" val="1603041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FFA84E2-FF93-48F3-8566-9E2269DF44F8}" type="datetimeFigureOut">
              <a:rPr lang="en-IN" smtClean="0"/>
              <a:t>26-04-2024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C812CB3-67B3-40C0-9AFB-0F422306D7E3}" type="slidenum">
              <a:rPr lang="en-IN" smtClean="0"/>
              <a:t>‹#›</a:t>
            </a:fld>
            <a:endParaRPr lang="en-IN"/>
          </a:p>
        </p:txBody>
      </p:sp>
    </p:spTree>
    <p:extLst>
      <p:ext uri="{BB962C8B-B14F-4D97-AF65-F5344CB8AC3E}">
        <p14:creationId xmlns:p14="http://schemas.microsoft.com/office/powerpoint/2010/main" val="135006572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DF58-4867-4441-CB4B-421761C06FE8}"/>
              </a:ext>
            </a:extLst>
          </p:cNvPr>
          <p:cNvSpPr>
            <a:spLocks noGrp="1"/>
          </p:cNvSpPr>
          <p:nvPr>
            <p:ph type="ctrTitle"/>
          </p:nvPr>
        </p:nvSpPr>
        <p:spPr>
          <a:xfrm>
            <a:off x="1415845" y="695632"/>
            <a:ext cx="10481187" cy="2204884"/>
          </a:xfrm>
        </p:spPr>
        <p:txBody>
          <a:bodyPr>
            <a:normAutofit fontScale="90000"/>
          </a:bodyPr>
          <a:lstStyle/>
          <a:p>
            <a:r>
              <a:rPr lang="en-US" dirty="0">
                <a:solidFill>
                  <a:srgbClr val="FF0000"/>
                </a:solidFill>
              </a:rPr>
              <a:t>CONCRETE STRENGTH</a:t>
            </a:r>
            <a:br>
              <a:rPr lang="en-US" dirty="0">
                <a:solidFill>
                  <a:srgbClr val="FF0000"/>
                </a:solidFill>
              </a:rPr>
            </a:br>
            <a:r>
              <a:rPr lang="en-US" dirty="0">
                <a:solidFill>
                  <a:srgbClr val="FF0000"/>
                </a:solidFill>
              </a:rPr>
              <a:t>PREDICTION USING MACHINE LEARNING ALGORITHMS</a:t>
            </a:r>
            <a:endParaRPr lang="en-IN" dirty="0"/>
          </a:p>
        </p:txBody>
      </p:sp>
      <p:sp>
        <p:nvSpPr>
          <p:cNvPr id="3" name="Subtitle 2">
            <a:extLst>
              <a:ext uri="{FF2B5EF4-FFF2-40B4-BE49-F238E27FC236}">
                <a16:creationId xmlns:a16="http://schemas.microsoft.com/office/drawing/2014/main" id="{69DAE769-F27B-8665-ABDF-ADFAC0A4BB58}"/>
              </a:ext>
            </a:extLst>
          </p:cNvPr>
          <p:cNvSpPr>
            <a:spLocks noGrp="1"/>
          </p:cNvSpPr>
          <p:nvPr>
            <p:ph type="subTitle" idx="1"/>
          </p:nvPr>
        </p:nvSpPr>
        <p:spPr>
          <a:xfrm>
            <a:off x="1887793" y="4326194"/>
            <a:ext cx="9616819" cy="1836173"/>
          </a:xfrm>
        </p:spPr>
        <p:txBody>
          <a:bodyPr>
            <a:normAutofit/>
          </a:bodyPr>
          <a:lstStyle/>
          <a:p>
            <a:r>
              <a:rPr lang="en-US" dirty="0">
                <a:latin typeface="Times New Roman" panose="02020603050405020304" pitchFamily="18" charset="0"/>
                <a:cs typeface="Times New Roman" panose="02020603050405020304" pitchFamily="18" charset="0"/>
              </a:rPr>
              <a:t>Presented By</a:t>
            </a:r>
          </a:p>
          <a:p>
            <a:r>
              <a:rPr lang="en-US" b="1" dirty="0">
                <a:solidFill>
                  <a:srgbClr val="FF0000"/>
                </a:solidFill>
                <a:latin typeface="Times New Roman" panose="02020603050405020304" pitchFamily="18" charset="0"/>
                <a:cs typeface="Times New Roman" panose="02020603050405020304" pitchFamily="18" charset="0"/>
              </a:rPr>
              <a:t>Dr. R. Prashanth</a:t>
            </a:r>
          </a:p>
          <a:p>
            <a:r>
              <a:rPr lang="en-US" b="1" dirty="0">
                <a:solidFill>
                  <a:srgbClr val="FF0000"/>
                </a:solidFill>
                <a:latin typeface="Times New Roman" panose="02020603050405020304" pitchFamily="18" charset="0"/>
                <a:cs typeface="Times New Roman" panose="02020603050405020304" pitchFamily="18" charset="0"/>
              </a:rPr>
              <a:t>School of Computer Science and Engineering, VIT-AP University</a:t>
            </a:r>
          </a:p>
          <a:p>
            <a:endParaRPr lang="en-IN" dirty="0"/>
          </a:p>
        </p:txBody>
      </p:sp>
    </p:spTree>
    <p:extLst>
      <p:ext uri="{BB962C8B-B14F-4D97-AF65-F5344CB8AC3E}">
        <p14:creationId xmlns:p14="http://schemas.microsoft.com/office/powerpoint/2010/main" val="142748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A9D9-9120-C031-8C32-52FCA39F4D48}"/>
              </a:ext>
            </a:extLst>
          </p:cNvPr>
          <p:cNvSpPr>
            <a:spLocks noGrp="1"/>
          </p:cNvSpPr>
          <p:nvPr>
            <p:ph type="title"/>
          </p:nvPr>
        </p:nvSpPr>
        <p:spPr>
          <a:xfrm>
            <a:off x="1796512" y="624110"/>
            <a:ext cx="8911687" cy="1280890"/>
          </a:xfrm>
        </p:spPr>
        <p:txBody>
          <a:bodyPr/>
          <a:lstStyle/>
          <a:p>
            <a:r>
              <a:rPr lang="en-US" dirty="0">
                <a:solidFill>
                  <a:srgbClr val="FF0000"/>
                </a:solidFill>
                <a:latin typeface="Times New Roman" panose="02020603050405020304" pitchFamily="18" charset="0"/>
                <a:cs typeface="Times New Roman" panose="02020603050405020304" pitchFamily="18" charset="0"/>
              </a:rPr>
              <a:t>CONTENTS</a:t>
            </a:r>
            <a:endParaRPr lang="en-IN" dirty="0"/>
          </a:p>
        </p:txBody>
      </p:sp>
      <p:sp>
        <p:nvSpPr>
          <p:cNvPr id="3" name="Content Placeholder 2">
            <a:extLst>
              <a:ext uri="{FF2B5EF4-FFF2-40B4-BE49-F238E27FC236}">
                <a16:creationId xmlns:a16="http://schemas.microsoft.com/office/drawing/2014/main" id="{D5AEE618-F148-9BE5-8A0B-E8F6A308FE39}"/>
              </a:ext>
            </a:extLst>
          </p:cNvPr>
          <p:cNvSpPr>
            <a:spLocks noGrp="1"/>
          </p:cNvSpPr>
          <p:nvPr>
            <p:ph idx="1"/>
          </p:nvPr>
        </p:nvSpPr>
        <p:spPr>
          <a:xfrm>
            <a:off x="1792799" y="1602658"/>
            <a:ext cx="8915400" cy="5633884"/>
          </a:xfrm>
        </p:spPr>
        <p:txBody>
          <a:bodyPr>
            <a:normAutofit/>
          </a:bodyPr>
          <a:lstStyle/>
          <a:p>
            <a:r>
              <a:rPr lang="en-US" sz="2800" dirty="0">
                <a:latin typeface="Times New Roman" panose="02020603050405020304" pitchFamily="18" charset="0"/>
                <a:cs typeface="Times New Roman" panose="02020603050405020304" pitchFamily="18" charset="0"/>
              </a:rPr>
              <a:t>Abstract</a:t>
            </a:r>
          </a:p>
          <a:p>
            <a:r>
              <a:rPr lang="en-US" sz="2800" dirty="0">
                <a:latin typeface="Times New Roman" panose="02020603050405020304" pitchFamily="18" charset="0"/>
                <a:cs typeface="Times New Roman" panose="02020603050405020304" pitchFamily="18" charset="0"/>
              </a:rPr>
              <a:t>Introduction</a:t>
            </a:r>
          </a:p>
          <a:p>
            <a:r>
              <a:rPr lang="en-US" sz="2800" dirty="0">
                <a:latin typeface="Times New Roman" panose="02020603050405020304" pitchFamily="18" charset="0"/>
                <a:cs typeface="Times New Roman" panose="02020603050405020304" pitchFamily="18" charset="0"/>
              </a:rPr>
              <a:t>Machine Learning Models</a:t>
            </a:r>
          </a:p>
          <a:p>
            <a:r>
              <a:rPr lang="en-US" sz="2800" dirty="0">
                <a:latin typeface="Times New Roman" panose="02020603050405020304" pitchFamily="18" charset="0"/>
                <a:cs typeface="Times New Roman" panose="02020603050405020304" pitchFamily="18" charset="0"/>
              </a:rPr>
              <a:t>Performance Evaluation of Applied ML Models</a:t>
            </a:r>
          </a:p>
          <a:p>
            <a:r>
              <a:rPr lang="en-US" sz="2800" dirty="0">
                <a:latin typeface="Times New Roman" panose="02020603050405020304" pitchFamily="18" charset="0"/>
                <a:cs typeface="Times New Roman" panose="02020603050405020304" pitchFamily="18" charset="0"/>
              </a:rPr>
              <a:t>Results and Discussion</a:t>
            </a:r>
          </a:p>
          <a:p>
            <a:r>
              <a:rPr lang="en-US" sz="2800" dirty="0">
                <a:latin typeface="Times New Roman"/>
                <a:cs typeface="Times New Roman"/>
              </a:rPr>
              <a:t>Conclusion</a:t>
            </a:r>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4457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B5E9-5DB8-F46C-EE75-05E60D82E7EA}"/>
              </a:ext>
            </a:extLst>
          </p:cNvPr>
          <p:cNvSpPr>
            <a:spLocks noGrp="1"/>
          </p:cNvSpPr>
          <p:nvPr>
            <p:ph type="title"/>
          </p:nvPr>
        </p:nvSpPr>
        <p:spPr>
          <a:xfrm>
            <a:off x="1796512" y="624110"/>
            <a:ext cx="8911687" cy="1280890"/>
          </a:xfrm>
        </p:spPr>
        <p:txBody>
          <a:bodyPr/>
          <a:lstStyle/>
          <a:p>
            <a:r>
              <a:rPr lang="en-US" dirty="0">
                <a:solidFill>
                  <a:srgbClr val="FF0000"/>
                </a:solidFill>
              </a:rPr>
              <a:t>ABSTRACT</a:t>
            </a:r>
            <a:endParaRPr lang="en-IN" dirty="0"/>
          </a:p>
        </p:txBody>
      </p:sp>
      <p:sp>
        <p:nvSpPr>
          <p:cNvPr id="3" name="Content Placeholder 2">
            <a:extLst>
              <a:ext uri="{FF2B5EF4-FFF2-40B4-BE49-F238E27FC236}">
                <a16:creationId xmlns:a16="http://schemas.microsoft.com/office/drawing/2014/main" id="{51D585DC-5F86-D043-4DF6-5FDCD76B128A}"/>
              </a:ext>
            </a:extLst>
          </p:cNvPr>
          <p:cNvSpPr>
            <a:spLocks noGrp="1"/>
          </p:cNvSpPr>
          <p:nvPr>
            <p:ph idx="1"/>
          </p:nvPr>
        </p:nvSpPr>
        <p:spPr>
          <a:xfrm>
            <a:off x="1638299" y="1730476"/>
            <a:ext cx="9452487" cy="4503413"/>
          </a:xfrm>
        </p:spPr>
        <p:txBody>
          <a:bodyPr>
            <a:normAutofit fontScale="85000" lnSpcReduction="10000"/>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This paper presents the design and implementation of a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concrete strength prediction </a:t>
            </a:r>
            <a:r>
              <a:rPr lang="en-US" sz="2800" dirty="0">
                <a:effectLst/>
                <a:latin typeface="Calibri" panose="020F0502020204030204" pitchFamily="34" charset="0"/>
                <a:ea typeface="Calibri" panose="020F0502020204030204" pitchFamily="34" charset="0"/>
                <a:cs typeface="Calibri" panose="020F0502020204030204" pitchFamily="34" charset="0"/>
              </a:rPr>
              <a:t>aimed</a:t>
            </a:r>
            <a:r>
              <a:rPr lang="en-US" sz="2800" i="1"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Times New Roman" panose="02020603050405020304" pitchFamily="18" charset="0"/>
              </a:rPr>
              <a:t>at improving the efficiency and accuracy of concrete strength estimation. The system utilizes advanced machine learning algorithms trained on historical data to predict the compressive strength of concrete based on various input parameters. By integrating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real-time monitoring</a:t>
            </a:r>
            <a:r>
              <a:rPr lang="en-US" sz="2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predictive analytics</a:t>
            </a:r>
            <a:r>
              <a:rPr lang="en-US" sz="2800" dirty="0">
                <a:effectLst/>
                <a:latin typeface="Calibri" panose="020F0502020204030204" pitchFamily="34" charset="0"/>
                <a:ea typeface="Calibri" panose="020F0502020204030204" pitchFamily="34" charset="0"/>
                <a:cs typeface="Times New Roman" panose="02020603050405020304" pitchFamily="18" charset="0"/>
              </a:rPr>
              <a:t>, the system enables construction professionals to make informed decisions regarding concrete curing and construction timelines, thereby enhancing project management and quality control processes.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dirty="0">
                <a:effectLst/>
                <a:latin typeface="Calibri" panose="020F0502020204030204" pitchFamily="34" charset="0"/>
                <a:ea typeface="Calibri" panose="020F0502020204030204" pitchFamily="34" charset="0"/>
                <a:cs typeface="Times New Roman" panose="02020603050405020304" pitchFamily="18" charset="0"/>
              </a:rPr>
              <a:t>Input parameters: Cement, Blast Furnace Slag, Fly Ash, Water, Superplasticizer, Coarse Aggregate, Fine Aggregate, Age of the Concrete.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2434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C093C-32E8-4BF2-D569-E213885AAA10}"/>
              </a:ext>
            </a:extLst>
          </p:cNvPr>
          <p:cNvSpPr>
            <a:spLocks noGrp="1"/>
          </p:cNvSpPr>
          <p:nvPr>
            <p:ph type="title"/>
          </p:nvPr>
        </p:nvSpPr>
        <p:spPr>
          <a:xfrm>
            <a:off x="1640156" y="850252"/>
            <a:ext cx="8911687" cy="1280890"/>
          </a:xfrm>
        </p:spPr>
        <p:txBody>
          <a:bodyPr/>
          <a:lstStyle/>
          <a:p>
            <a:r>
              <a:rPr lang="en-US" dirty="0">
                <a:solidFill>
                  <a:srgbClr val="FF0000"/>
                </a:solidFill>
              </a:rPr>
              <a:t>INTRODUCTION</a:t>
            </a:r>
            <a:endParaRPr lang="en-IN" dirty="0">
              <a:solidFill>
                <a:srgbClr val="FF0000"/>
              </a:solidFill>
            </a:endParaRPr>
          </a:p>
        </p:txBody>
      </p:sp>
      <p:sp>
        <p:nvSpPr>
          <p:cNvPr id="3" name="Content Placeholder 2">
            <a:extLst>
              <a:ext uri="{FF2B5EF4-FFF2-40B4-BE49-F238E27FC236}">
                <a16:creationId xmlns:a16="http://schemas.microsoft.com/office/drawing/2014/main" id="{ECA9939A-712F-27FE-B87D-C2AE5ACCCA80}"/>
              </a:ext>
            </a:extLst>
          </p:cNvPr>
          <p:cNvSpPr>
            <a:spLocks noGrp="1"/>
          </p:cNvSpPr>
          <p:nvPr>
            <p:ph idx="1"/>
          </p:nvPr>
        </p:nvSpPr>
        <p:spPr>
          <a:xfrm>
            <a:off x="1418304" y="1345915"/>
            <a:ext cx="10515600" cy="4927066"/>
          </a:xfrm>
        </p:spPr>
        <p:txBody>
          <a:bodyPr>
            <a:normAutofit fontScale="92500" lnSpcReduction="20000"/>
          </a:bodyPr>
          <a:lstStyle/>
          <a:p>
            <a:pPr marL="0" indent="0">
              <a:buNone/>
            </a:pPr>
            <a:br>
              <a:rPr lang="en-US"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Times New Roman" panose="02020603050405020304" pitchFamily="18" charset="0"/>
              </a:rPr>
              <a:t>The paper discusses challenges in accurately predicting concrete strength early in curing, which leads to project delays and quality issues. It proposes a predictive system using machine learning and real-time data to revolutionize strength estimation. </a:t>
            </a:r>
          </a:p>
          <a:p>
            <a:pPr marL="0" indent="0" algn="just">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Components include data selection, model training, and integration into construction workflows. Performance is evaluated against traditional methods and real-world cases. </a:t>
            </a:r>
          </a:p>
          <a:p>
            <a:pPr marL="0" indent="0" algn="just">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system aims to empower construction professionals to optimize curing processes and ensure quality and durability, contributing to more efficient and sustainable construction practices.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167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387-B841-4621-512C-C01DD9A99393}"/>
              </a:ext>
            </a:extLst>
          </p:cNvPr>
          <p:cNvSpPr>
            <a:spLocks noGrp="1"/>
          </p:cNvSpPr>
          <p:nvPr>
            <p:ph type="title"/>
          </p:nvPr>
        </p:nvSpPr>
        <p:spPr>
          <a:xfrm>
            <a:off x="1806344" y="604446"/>
            <a:ext cx="8911687" cy="1280890"/>
          </a:xfrm>
        </p:spPr>
        <p:txBody>
          <a:bodyPr>
            <a:normAutofit/>
          </a:bodyPr>
          <a:lstStyle/>
          <a:p>
            <a:r>
              <a:rPr lang="en-US" dirty="0">
                <a:solidFill>
                  <a:srgbClr val="FF0000"/>
                </a:solidFill>
              </a:rPr>
              <a:t>MACHINE LEARNING MODELS</a:t>
            </a:r>
            <a:endParaRPr lang="en-IN" sz="2800" dirty="0"/>
          </a:p>
        </p:txBody>
      </p:sp>
      <p:sp>
        <p:nvSpPr>
          <p:cNvPr id="3" name="Content Placeholder 2">
            <a:extLst>
              <a:ext uri="{FF2B5EF4-FFF2-40B4-BE49-F238E27FC236}">
                <a16:creationId xmlns:a16="http://schemas.microsoft.com/office/drawing/2014/main" id="{3C3A905E-6722-F1C2-E7A6-8CAB25C718E0}"/>
              </a:ext>
            </a:extLst>
          </p:cNvPr>
          <p:cNvSpPr>
            <a:spLocks noGrp="1"/>
          </p:cNvSpPr>
          <p:nvPr>
            <p:ph idx="1"/>
          </p:nvPr>
        </p:nvSpPr>
        <p:spPr>
          <a:xfrm>
            <a:off x="1317523" y="1740310"/>
            <a:ext cx="9989574" cy="4355690"/>
          </a:xfrm>
        </p:spPr>
        <p:txBody>
          <a:bodyPr>
            <a:normAutofit fontScale="92500" lnSpcReduction="10000"/>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Machine learning is transforming concrete strength prediction by leveraging data-driven approaches to forecast the strength of concrete during its early curing stages. By analyzing historical data and real-time sensor inputs, machine learning models can accurately predict concrete strength, enabling construction professionals to optimize curing processes, adjust schedules, and ensure the quality and durability of structures. This innovative approach offers timely insights, reduces costs, and enhances construction project management practices and we have done 4 algorithms, Linear regression, SVR kernel, random forest, Neutral Networks for the Machine Learning.</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9142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33B1-9B34-95B5-B075-78D78350529C}"/>
              </a:ext>
            </a:extLst>
          </p:cNvPr>
          <p:cNvSpPr>
            <a:spLocks noGrp="1"/>
          </p:cNvSpPr>
          <p:nvPr>
            <p:ph type="title"/>
          </p:nvPr>
        </p:nvSpPr>
        <p:spPr>
          <a:xfrm>
            <a:off x="1782722" y="624110"/>
            <a:ext cx="8911687" cy="1280890"/>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OUTCOMES</a:t>
            </a:r>
            <a:endParaRPr lang="en-IN" dirty="0"/>
          </a:p>
        </p:txBody>
      </p:sp>
      <p:sp>
        <p:nvSpPr>
          <p:cNvPr id="3" name="Content Placeholder 2">
            <a:extLst>
              <a:ext uri="{FF2B5EF4-FFF2-40B4-BE49-F238E27FC236}">
                <a16:creationId xmlns:a16="http://schemas.microsoft.com/office/drawing/2014/main" id="{6D847F44-6DC8-427C-510F-D3F86B7E5BF0}"/>
              </a:ext>
            </a:extLst>
          </p:cNvPr>
          <p:cNvSpPr>
            <a:spLocks noGrp="1"/>
          </p:cNvSpPr>
          <p:nvPr>
            <p:ph idx="1"/>
          </p:nvPr>
        </p:nvSpPr>
        <p:spPr>
          <a:xfrm>
            <a:off x="1369141" y="1445342"/>
            <a:ext cx="10515600" cy="4627964"/>
          </a:xfrm>
        </p:spPr>
        <p:txBody>
          <a:bodyPr/>
          <a:lstStyle/>
          <a:p>
            <a:r>
              <a:rPr lang="en-US" dirty="0">
                <a:latin typeface="Times New Roman" panose="02020603050405020304" pitchFamily="18" charset="0"/>
                <a:cs typeface="Times New Roman" panose="02020603050405020304" pitchFamily="18" charset="0"/>
              </a:rPr>
              <a:t>The following Table illustrates the performance comparison of all used ML models. </a:t>
            </a:r>
          </a:p>
          <a:p>
            <a:pPr marL="0" indent="0" algn="ctr">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Table. Performance comparison table of all ML models</a:t>
            </a:r>
          </a:p>
          <a:p>
            <a:endParaRPr lang="en-IN" dirty="0"/>
          </a:p>
        </p:txBody>
      </p:sp>
      <p:pic>
        <p:nvPicPr>
          <p:cNvPr id="5" name="Picture 4">
            <a:extLst>
              <a:ext uri="{FF2B5EF4-FFF2-40B4-BE49-F238E27FC236}">
                <a16:creationId xmlns:a16="http://schemas.microsoft.com/office/drawing/2014/main" id="{D69FF470-AF6C-F199-F71A-E6407C554EBC}"/>
              </a:ext>
            </a:extLst>
          </p:cNvPr>
          <p:cNvPicPr>
            <a:picLocks noChangeAspect="1"/>
          </p:cNvPicPr>
          <p:nvPr/>
        </p:nvPicPr>
        <p:blipFill>
          <a:blip r:embed="rId2"/>
          <a:stretch>
            <a:fillRect/>
          </a:stretch>
        </p:blipFill>
        <p:spPr>
          <a:xfrm>
            <a:off x="2015612" y="2658728"/>
            <a:ext cx="8445909" cy="3181871"/>
          </a:xfrm>
          <a:prstGeom prst="rect">
            <a:avLst/>
          </a:prstGeom>
        </p:spPr>
      </p:pic>
    </p:spTree>
    <p:extLst>
      <p:ext uri="{BB962C8B-B14F-4D97-AF65-F5344CB8AC3E}">
        <p14:creationId xmlns:p14="http://schemas.microsoft.com/office/powerpoint/2010/main" val="389288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544E-773F-8D12-125A-43CD8F6E4A65}"/>
              </a:ext>
            </a:extLst>
          </p:cNvPr>
          <p:cNvSpPr>
            <a:spLocks noGrp="1"/>
          </p:cNvSpPr>
          <p:nvPr>
            <p:ph type="title"/>
          </p:nvPr>
        </p:nvSpPr>
        <p:spPr>
          <a:xfrm>
            <a:off x="2189802" y="516523"/>
            <a:ext cx="8911687" cy="1280890"/>
          </a:xfrm>
        </p:spPr>
        <p:txBody>
          <a:bodyPr/>
          <a:lstStyle/>
          <a:p>
            <a:r>
              <a:rPr lang="en-US" dirty="0">
                <a:solidFill>
                  <a:srgbClr val="FF0000"/>
                </a:solidFill>
                <a:latin typeface="Times New Roman" panose="02020603050405020304" pitchFamily="18" charset="0"/>
                <a:cs typeface="Times New Roman" panose="02020603050405020304" pitchFamily="18" charset="0"/>
              </a:rPr>
              <a:t>REFERENCE</a:t>
            </a:r>
            <a:endParaRPr lang="en-IN" dirty="0"/>
          </a:p>
        </p:txBody>
      </p:sp>
      <p:sp>
        <p:nvSpPr>
          <p:cNvPr id="3" name="Content Placeholder 2">
            <a:extLst>
              <a:ext uri="{FF2B5EF4-FFF2-40B4-BE49-F238E27FC236}">
                <a16:creationId xmlns:a16="http://schemas.microsoft.com/office/drawing/2014/main" id="{2EA1501B-6A89-B463-F44C-49D4D36F3266}"/>
              </a:ext>
            </a:extLst>
          </p:cNvPr>
          <p:cNvSpPr>
            <a:spLocks noGrp="1"/>
          </p:cNvSpPr>
          <p:nvPr>
            <p:ph idx="1"/>
          </p:nvPr>
        </p:nvSpPr>
        <p:spPr>
          <a:xfrm>
            <a:off x="2028773" y="1264555"/>
            <a:ext cx="8915400" cy="5076922"/>
          </a:xfrm>
        </p:spPr>
        <p:txBody>
          <a:bodyPr>
            <a:normAutofit fontScale="77500" lnSpcReduction="20000"/>
          </a:bodyPr>
          <a:lstStyle/>
          <a:p>
            <a:r>
              <a:rPr lang="en-US" sz="2800" b="0" i="0" u="none" strike="noStrike" baseline="0" dirty="0">
                <a:solidFill>
                  <a:srgbClr val="000000"/>
                </a:solidFill>
                <a:latin typeface="Times New Roman" panose="02020603050405020304" pitchFamily="18" charset="0"/>
              </a:rPr>
              <a:t>Ahmad, S., &amp; </a:t>
            </a:r>
            <a:r>
              <a:rPr lang="en-US" sz="2800" b="0" i="0" u="none" strike="noStrike" baseline="0" dirty="0" err="1">
                <a:solidFill>
                  <a:srgbClr val="000000"/>
                </a:solidFill>
                <a:latin typeface="Times New Roman" panose="02020603050405020304" pitchFamily="18" charset="0"/>
              </a:rPr>
              <a:t>Warid</a:t>
            </a:r>
            <a:r>
              <a:rPr lang="en-US" sz="2800" b="0" i="0" u="none" strike="noStrike" baseline="0" dirty="0">
                <a:solidFill>
                  <a:srgbClr val="000000"/>
                </a:solidFill>
                <a:latin typeface="Times New Roman" panose="02020603050405020304" pitchFamily="18" charset="0"/>
              </a:rPr>
              <a:t>, M. N. (2018). Predicting the compressive strength of concrete using multiple regression analysis and artificial neural networks. Journal of Engineering Research and Application, 8(1), 64-70. </a:t>
            </a:r>
          </a:p>
          <a:p>
            <a:endParaRPr lang="en-IN" sz="2800" b="0" i="0" u="none" strike="noStrike" baseline="0" dirty="0">
              <a:solidFill>
                <a:srgbClr val="000000"/>
              </a:solidFill>
              <a:latin typeface="Times New Roman" panose="02020603050405020304" pitchFamily="18" charset="0"/>
            </a:endParaRPr>
          </a:p>
          <a:p>
            <a:endParaRPr lang="en-IN" sz="2800" b="0" i="0" u="none" strike="noStrike" baseline="0" dirty="0">
              <a:solidFill>
                <a:srgbClr val="000000"/>
              </a:solidFill>
              <a:latin typeface="Times New Roman" panose="02020603050405020304" pitchFamily="18" charset="0"/>
            </a:endParaRPr>
          </a:p>
          <a:p>
            <a:r>
              <a:rPr lang="en-US" sz="2800" b="0" i="0" u="none" strike="noStrike" baseline="0" dirty="0" err="1">
                <a:solidFill>
                  <a:srgbClr val="000000"/>
                </a:solidFill>
                <a:latin typeface="Times New Roman" panose="02020603050405020304" pitchFamily="18" charset="0"/>
              </a:rPr>
              <a:t>Kheder</a:t>
            </a:r>
            <a:r>
              <a:rPr lang="en-US" sz="2800" b="0" i="0" u="none" strike="noStrike" baseline="0" dirty="0">
                <a:solidFill>
                  <a:srgbClr val="000000"/>
                </a:solidFill>
                <a:latin typeface="Times New Roman" panose="02020603050405020304" pitchFamily="18" charset="0"/>
              </a:rPr>
              <a:t>, G. M., &amp; Muhamed, J. J. (2020). Prediction of Compressive Strength of Normal Concrete Using Artificial Neural Network. International Journal of Engineering Research &amp; Technology, 9(2), 179-184.. </a:t>
            </a:r>
          </a:p>
          <a:p>
            <a:endParaRPr lang="en-US" sz="2800" b="0" i="0" u="none" strike="noStrike" baseline="0" dirty="0">
              <a:solidFill>
                <a:srgbClr val="000000"/>
              </a:solidFill>
              <a:latin typeface="Times New Roman" panose="02020603050405020304" pitchFamily="18" charset="0"/>
            </a:endParaRPr>
          </a:p>
          <a:p>
            <a:endParaRPr lang="en-US" sz="2800" dirty="0">
              <a:solidFill>
                <a:srgbClr val="000000"/>
              </a:solidFill>
              <a:latin typeface="Times New Roman" panose="02020603050405020304" pitchFamily="18" charset="0"/>
            </a:endParaRPr>
          </a:p>
          <a:p>
            <a:r>
              <a:rPr lang="en-US" sz="2800" b="0" i="0" u="none" strike="noStrike" baseline="0" dirty="0">
                <a:solidFill>
                  <a:srgbClr val="000000"/>
                </a:solidFill>
                <a:latin typeface="Times New Roman" panose="02020603050405020304" pitchFamily="18" charset="0"/>
              </a:rPr>
              <a:t>ASTM International. (n.d.). ASTM C 42/C42M-20 Standard Test Method for Obtaining and Testing Drilled Cores and Sawed Beams of Concrete. ASTM International </a:t>
            </a:r>
          </a:p>
          <a:p>
            <a:pPr marL="0" indent="0">
              <a:buNone/>
            </a:pPr>
            <a:endParaRPr lang="en-IN" dirty="0"/>
          </a:p>
        </p:txBody>
      </p:sp>
    </p:spTree>
    <p:extLst>
      <p:ext uri="{BB962C8B-B14F-4D97-AF65-F5344CB8AC3E}">
        <p14:creationId xmlns:p14="http://schemas.microsoft.com/office/powerpoint/2010/main" val="242315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1518-2809-CB08-C2AD-722FFDCDC0F1}"/>
              </a:ext>
            </a:extLst>
          </p:cNvPr>
          <p:cNvSpPr>
            <a:spLocks noGrp="1"/>
          </p:cNvSpPr>
          <p:nvPr>
            <p:ph type="title"/>
          </p:nvPr>
        </p:nvSpPr>
        <p:spPr>
          <a:xfrm>
            <a:off x="1612490" y="575188"/>
            <a:ext cx="8911687" cy="1280890"/>
          </a:xfrm>
        </p:spPr>
        <p:txBody>
          <a:bodyPr/>
          <a:lstStyle/>
          <a:p>
            <a:r>
              <a:rPr lang="en-US" dirty="0">
                <a:solidFill>
                  <a:srgbClr val="FF0000"/>
                </a:solidFill>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A943515C-8DA2-C997-FF73-27A69166A16E}"/>
              </a:ext>
            </a:extLst>
          </p:cNvPr>
          <p:cNvSpPr>
            <a:spLocks noGrp="1"/>
          </p:cNvSpPr>
          <p:nvPr>
            <p:ph idx="1"/>
          </p:nvPr>
        </p:nvSpPr>
        <p:spPr>
          <a:xfrm>
            <a:off x="1504335" y="1258529"/>
            <a:ext cx="9891252" cy="5024283"/>
          </a:xfrm>
        </p:spPr>
        <p:txBody>
          <a:bodyPr>
            <a:normAutofit fontScale="77500" lnSpcReduction="20000"/>
          </a:bodyPr>
          <a:lstStyle/>
          <a:p>
            <a:pPr marL="0" indent="0">
              <a:buNone/>
            </a:pPr>
            <a:r>
              <a:rPr lang="en-US" sz="2800" b="0" i="0" u="none" strike="noStrike" baseline="0" dirty="0">
                <a:solidFill>
                  <a:srgbClr val="000000"/>
                </a:solidFill>
                <a:latin typeface="Times New Roman" panose="02020603050405020304" pitchFamily="18" charset="0"/>
              </a:rPr>
              <a:t>From the analysis on concrete strength prediction model, The main observations were made below </a:t>
            </a:r>
          </a:p>
          <a:p>
            <a:r>
              <a:rPr lang="en-US" sz="2800" b="0" i="0" u="none" strike="noStrike" baseline="0" dirty="0">
                <a:solidFill>
                  <a:srgbClr val="000000"/>
                </a:solidFill>
                <a:latin typeface="Times New Roman" panose="02020603050405020304" pitchFamily="18" charset="0"/>
              </a:rPr>
              <a:t>The parameters taken for the prediction model are cement, blast </a:t>
            </a:r>
            <a:r>
              <a:rPr lang="en-US" sz="2800" b="0" i="0" u="none" strike="noStrike" baseline="0" dirty="0" err="1">
                <a:solidFill>
                  <a:srgbClr val="000000"/>
                </a:solidFill>
                <a:latin typeface="Times New Roman" panose="02020603050405020304" pitchFamily="18" charset="0"/>
              </a:rPr>
              <a:t>furnance</a:t>
            </a:r>
            <a:r>
              <a:rPr lang="en-US" sz="2800" b="0" i="0" u="none" strike="noStrike" baseline="0" dirty="0">
                <a:solidFill>
                  <a:srgbClr val="000000"/>
                </a:solidFill>
                <a:latin typeface="Times New Roman" panose="02020603050405020304" pitchFamily="18" charset="0"/>
              </a:rPr>
              <a:t> slag, fly ash, water, superplasticizer, coarse </a:t>
            </a:r>
            <a:r>
              <a:rPr lang="en-US" sz="2800" b="0" i="0" u="none" strike="noStrike" baseline="0" dirty="0" err="1">
                <a:solidFill>
                  <a:srgbClr val="000000"/>
                </a:solidFill>
                <a:latin typeface="Times New Roman" panose="02020603050405020304" pitchFamily="18" charset="0"/>
              </a:rPr>
              <a:t>aggregrate</a:t>
            </a:r>
            <a:r>
              <a:rPr lang="en-US" sz="2800" b="0" i="0" u="none" strike="noStrike" baseline="0" dirty="0">
                <a:solidFill>
                  <a:srgbClr val="000000"/>
                </a:solidFill>
                <a:latin typeface="Times New Roman" panose="02020603050405020304" pitchFamily="18" charset="0"/>
              </a:rPr>
              <a:t>, fine </a:t>
            </a:r>
            <a:r>
              <a:rPr lang="en-US" sz="2800" b="0" i="0" u="none" strike="noStrike" baseline="0" dirty="0" err="1">
                <a:solidFill>
                  <a:srgbClr val="000000"/>
                </a:solidFill>
                <a:latin typeface="Times New Roman" panose="02020603050405020304" pitchFamily="18" charset="0"/>
              </a:rPr>
              <a:t>aggregrate</a:t>
            </a:r>
            <a:r>
              <a:rPr lang="en-US" sz="2800" b="0" i="0" u="none" strike="noStrike" baseline="0" dirty="0">
                <a:solidFill>
                  <a:srgbClr val="000000"/>
                </a:solidFill>
                <a:latin typeface="Times New Roman" panose="02020603050405020304" pitchFamily="18" charset="0"/>
              </a:rPr>
              <a:t>, age. </a:t>
            </a:r>
          </a:p>
          <a:p>
            <a:endParaRPr lang="en-US" sz="2800" b="0" i="0" u="none" strike="noStrike" baseline="0" dirty="0">
              <a:solidFill>
                <a:srgbClr val="000000"/>
              </a:solidFill>
              <a:latin typeface="Times New Roman" panose="02020603050405020304" pitchFamily="18" charset="0"/>
            </a:endParaRPr>
          </a:p>
          <a:p>
            <a:r>
              <a:rPr lang="en-US" sz="2800" b="0" i="0" u="none" strike="noStrike" baseline="0" dirty="0">
                <a:solidFill>
                  <a:srgbClr val="000000"/>
                </a:solidFill>
                <a:latin typeface="Times New Roman" panose="02020603050405020304" pitchFamily="18" charset="0"/>
              </a:rPr>
              <a:t>Four machine learning algorithms Linear regression, random forest, SVR Kernel, neural networks were used, to predict the best algorithm values of R2 and MAE were considered. </a:t>
            </a:r>
          </a:p>
          <a:p>
            <a:endParaRPr lang="en-US" sz="2800" b="0" i="0" u="none" strike="noStrike" baseline="0" dirty="0">
              <a:solidFill>
                <a:srgbClr val="000000"/>
              </a:solidFill>
              <a:latin typeface="Times New Roman" panose="02020603050405020304" pitchFamily="18" charset="0"/>
            </a:endParaRPr>
          </a:p>
          <a:p>
            <a:r>
              <a:rPr lang="en-US" sz="2800" b="0" i="0" u="none" strike="noStrike" baseline="0" dirty="0">
                <a:solidFill>
                  <a:srgbClr val="000000"/>
                </a:solidFill>
                <a:latin typeface="Times New Roman" panose="02020603050405020304" pitchFamily="18" charset="0"/>
              </a:rPr>
              <a:t>In the results, neural networks had given an R2 score of 0.872 and MAE 4.27733 making it the best algorithm for the prediction model out of four algorithms. </a:t>
            </a:r>
          </a:p>
          <a:p>
            <a:endParaRPr lang="en-US" sz="2800" b="0" i="0" u="none" strike="noStrike" baseline="0" dirty="0">
              <a:solidFill>
                <a:srgbClr val="000000"/>
              </a:solidFill>
              <a:latin typeface="Times New Roman" panose="02020603050405020304" pitchFamily="18" charset="0"/>
            </a:endParaRPr>
          </a:p>
          <a:p>
            <a:r>
              <a:rPr lang="en-US" sz="2800" b="0" i="0" u="none" strike="noStrike" baseline="0" dirty="0">
                <a:solidFill>
                  <a:srgbClr val="000000"/>
                </a:solidFill>
                <a:latin typeface="Times New Roman" panose="02020603050405020304" pitchFamily="18" charset="0"/>
              </a:rPr>
              <a:t>From the Results we can say that the neural networks is </a:t>
            </a:r>
            <a:r>
              <a:rPr lang="en-US" sz="2800" b="0" i="0" u="none" strike="noStrike" baseline="0" dirty="0" err="1">
                <a:solidFill>
                  <a:srgbClr val="000000"/>
                </a:solidFill>
                <a:latin typeface="Times New Roman" panose="02020603050405020304" pitchFamily="18" charset="0"/>
              </a:rPr>
              <a:t>prefered</a:t>
            </a:r>
            <a:r>
              <a:rPr lang="en-US" sz="2800" b="0" i="0" u="none" strike="noStrike" baseline="0" dirty="0">
                <a:solidFill>
                  <a:srgbClr val="000000"/>
                </a:solidFill>
                <a:latin typeface="Times New Roman" panose="02020603050405020304" pitchFamily="18" charset="0"/>
              </a:rPr>
              <a:t> over the linear regression, SVR Kernel, Random Forest, making it best algorithm for concrete strength prediction. </a:t>
            </a:r>
          </a:p>
          <a:p>
            <a:endParaRPr lang="en-IN" dirty="0"/>
          </a:p>
        </p:txBody>
      </p:sp>
    </p:spTree>
    <p:extLst>
      <p:ext uri="{BB962C8B-B14F-4D97-AF65-F5344CB8AC3E}">
        <p14:creationId xmlns:p14="http://schemas.microsoft.com/office/powerpoint/2010/main" val="17145398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TotalTime>
  <Words>615</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Times New Roman</vt:lpstr>
      <vt:lpstr>Wingdings 3</vt:lpstr>
      <vt:lpstr>Wisp</vt:lpstr>
      <vt:lpstr>CONCRETE STRENGTH PREDICTION USING MACHINE LEARNING ALGORITHMS</vt:lpstr>
      <vt:lpstr>CONTENTS</vt:lpstr>
      <vt:lpstr>ABSTRACT</vt:lpstr>
      <vt:lpstr>INTRODUCTION</vt:lpstr>
      <vt:lpstr>MACHINE LEARNING MODELS</vt:lpstr>
      <vt:lpstr>OUTCOMES</vt:lpstr>
      <vt:lpstr>REFERENCE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CONCRETE STRENGTH PREDICTION USING MACHINE LEARNING ALGORITHMS</dc:title>
  <dc:creator>JAYAKUMAR S</dc:creator>
  <cp:lastModifiedBy>JAYAKUMAR S</cp:lastModifiedBy>
  <cp:revision>2</cp:revision>
  <dcterms:created xsi:type="dcterms:W3CDTF">2024-04-26T16:43:53Z</dcterms:created>
  <dcterms:modified xsi:type="dcterms:W3CDTF">2024-04-26T16:57:01Z</dcterms:modified>
</cp:coreProperties>
</file>