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46" r:id="rId3"/>
    <p:sldId id="342" r:id="rId4"/>
    <p:sldId id="347" r:id="rId5"/>
    <p:sldId id="363" r:id="rId6"/>
    <p:sldId id="367" r:id="rId7"/>
    <p:sldId id="368" r:id="rId8"/>
    <p:sldId id="344" r:id="rId9"/>
    <p:sldId id="345" r:id="rId10"/>
    <p:sldId id="35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CC3399"/>
    <a:srgbClr val="990099"/>
    <a:srgbClr val="EA0000"/>
    <a:srgbClr val="CC0000"/>
    <a:srgbClr val="FF3300"/>
    <a:srgbClr val="FF9933"/>
    <a:srgbClr val="003399"/>
    <a:srgbClr val="DC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80184" autoAdjust="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22130-CAE0-4D2D-8727-7217CFD301F8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9D49A-336C-405E-8823-9A3D6DFC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C9F-AC52-435A-8AFD-72870F3102B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2AE-D8B9-46CB-9AF8-72F99A13D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72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8300"/>
            <a:ext cx="8362950" cy="977900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C9F-AC52-435A-8AFD-72870F3102B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2AE-D8B9-46CB-9AF8-72F99A13D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35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0C9F-AC52-435A-8AFD-72870F3102B8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E2AE-D8B9-46CB-9AF8-72F99A13D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0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uk/Scientific-Programming-Computational-Science-Engineering/dp/3642302920?ie=UTF8&amp;*Version*=1&amp;*entries*=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learnpythonthehardway.org/book/" TargetMode="External"/><Relationship Id="rId3" Type="http://schemas.openxmlformats.org/officeDocument/2006/relationships/hyperlink" Target="http://www.python.org/" TargetMode="External"/><Relationship Id="rId7" Type="http://schemas.openxmlformats.org/officeDocument/2006/relationships/hyperlink" Target="https://www.khanacademy.org/computing/computer-science" TargetMode="External"/><Relationship Id="rId2" Type="http://schemas.openxmlformats.org/officeDocument/2006/relationships/hyperlink" Target="https://www.codecademy.com/learn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wcarpentry.github.io/python-novice-inflammation/" TargetMode="External"/><Relationship Id="rId5" Type="http://schemas.openxmlformats.org/officeDocument/2006/relationships/hyperlink" Target="http://greenteapress.com/wp/think-python/" TargetMode="External"/><Relationship Id="rId4" Type="http://schemas.openxmlformats.org/officeDocument/2006/relationships/hyperlink" Target="http://docs.python.org/2/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 txBox="1">
            <a:spLocks/>
          </p:cNvSpPr>
          <p:nvPr/>
        </p:nvSpPr>
        <p:spPr>
          <a:xfrm>
            <a:off x="344774" y="1003610"/>
            <a:ext cx="7622498" cy="5036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4346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DE1-COM1 (Computing 1)</a:t>
            </a:r>
          </a:p>
          <a:p>
            <a:br>
              <a:rPr lang="en-US" b="1" dirty="0">
                <a:solidFill>
                  <a:srgbClr val="43469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4346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GB" sz="2000" dirty="0">
                <a:solidFill>
                  <a:srgbClr val="43469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solidFill>
                <a:srgbClr val="50B9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solidFill>
                <a:srgbClr val="50B9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GB" sz="2000" dirty="0">
                <a:solidFill>
                  <a:srgbClr val="50B9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solidFill>
                <a:srgbClr val="DCDD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42" y="3721497"/>
            <a:ext cx="431788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50B9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Thrishantha Nanayakkara</a:t>
            </a:r>
          </a:p>
          <a:p>
            <a:r>
              <a:rPr lang="en-GB" sz="1400" dirty="0" err="1">
                <a:solidFill>
                  <a:srgbClr val="50B9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t.nanayakkara@imperial.ac.uk</a:t>
            </a:r>
            <a:endParaRPr lang="en-GB" sz="1400" dirty="0">
              <a:solidFill>
                <a:srgbClr val="50B9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python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053" y="4941276"/>
            <a:ext cx="3809524" cy="12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7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of Python and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105" y="1684338"/>
            <a:ext cx="6007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use </a:t>
            </a:r>
            <a:r>
              <a:rPr lang="en-GB" b="1" dirty="0">
                <a:hlinkClick r:id="rId2"/>
              </a:rPr>
              <a:t>Anaconda</a:t>
            </a:r>
            <a:r>
              <a:rPr lang="en-GB" dirty="0"/>
              <a:t> as a Python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install it on your laptops, please follow the instructions given: http://</a:t>
            </a:r>
            <a:r>
              <a:rPr lang="en-GB" dirty="0" err="1"/>
              <a:t>jupyter.readthedocs.io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/latest/install.html#id3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3581" y="3992662"/>
            <a:ext cx="2111785" cy="1911853"/>
          </a:xfrm>
          <a:prstGeom prst="rect">
            <a:avLst/>
          </a:prstGeom>
        </p:spPr>
      </p:pic>
      <p:pic>
        <p:nvPicPr>
          <p:cNvPr id="3078" name="Picture 6" descr="http://jupyter.org/assets/jupyter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72" y="3601285"/>
            <a:ext cx="3948098" cy="27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4262" y="1527946"/>
            <a:ext cx="2290424" cy="17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3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module about?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104" y="1684338"/>
            <a:ext cx="8314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This module is designed to be a first introduction to </a:t>
            </a:r>
            <a:r>
              <a:rPr lang="en-GB" sz="2400" b="1" dirty="0"/>
              <a:t>computer programming to solve math problems</a:t>
            </a:r>
            <a:r>
              <a:rPr lang="en-GB" sz="2400" dirty="0"/>
              <a:t>. 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You will learn the </a:t>
            </a:r>
            <a:r>
              <a:rPr lang="en-GB" sz="2400" b="1" dirty="0"/>
              <a:t>Python</a:t>
            </a:r>
            <a:r>
              <a:rPr lang="en-GB" sz="2400" dirty="0"/>
              <a:t>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will be covering </a:t>
            </a:r>
            <a:r>
              <a:rPr lang="en-GB" sz="2400" b="1" dirty="0"/>
              <a:t>core concepts</a:t>
            </a:r>
            <a:r>
              <a:rPr lang="en-GB" sz="2400" dirty="0"/>
              <a:t> in programming which you will be able to reapply to any other programming language that you are likely to encounter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 descr="pyth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13" y="4843740"/>
            <a:ext cx="3809524" cy="12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0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104" y="1728026"/>
            <a:ext cx="8314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is a modern, general-purpose, high-level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one of the most popular </a:t>
            </a:r>
            <a:r>
              <a:rPr lang="en-GB" b="1" dirty="0"/>
              <a:t>introductory teaching languages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Widely used in science and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Main 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Simple – It is easy to read and easy to learn.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Expressive – Fewer lines of code, fewer bugs and easy to maintain.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can be used for both small and large projects, Big Data, Physical/Embedded Computing, High Performance Computing applications,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pyth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13" y="5560836"/>
            <a:ext cx="3809524" cy="12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1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Environment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105" y="1684338"/>
            <a:ext cx="58155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lectures notes are written in </a:t>
            </a:r>
            <a:r>
              <a:rPr lang="en-GB" b="1" dirty="0" err="1">
                <a:hlinkClick r:id="rId2"/>
              </a:rPr>
              <a:t>Jupyter</a:t>
            </a:r>
            <a:r>
              <a:rPr lang="en-GB" b="1" dirty="0">
                <a:hlinkClick r:id="rId2"/>
              </a:rPr>
              <a:t> Notebook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(formerly known as </a:t>
            </a:r>
            <a:r>
              <a:rPr lang="en-GB" dirty="0" err="1"/>
              <a:t>IPython</a:t>
            </a:r>
            <a:r>
              <a:rPr lang="en-GB" dirty="0"/>
              <a:t> Notebook). </a:t>
            </a:r>
            <a:br>
              <a:rPr lang="en-GB" dirty="0"/>
            </a:br>
            <a:r>
              <a:rPr lang="en-GB" dirty="0"/>
              <a:t>File format: </a:t>
            </a:r>
            <a:r>
              <a:rPr lang="en-GB" b="1" dirty="0"/>
              <a:t>*.</a:t>
            </a:r>
            <a:r>
              <a:rPr lang="en-GB" b="1" dirty="0" err="1"/>
              <a:t>ipynb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 web-based interactive computational environment where you can combine code execution, text, mathematics, plots and rich media into a single document. It allows you to create documents that contain live code, equations, visualizations and explanatory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use your favourite </a:t>
            </a:r>
            <a:r>
              <a:rPr lang="en-GB" b="1" dirty="0"/>
              <a:t>web browser</a:t>
            </a:r>
            <a:r>
              <a:rPr lang="en-GB" dirty="0"/>
              <a:t> as a substitute for an Integrated Development Environment (IDE)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Notebook has support for over 40 programming languages, including those popular in Data Science such as </a:t>
            </a:r>
            <a:r>
              <a:rPr lang="en-GB" b="1" dirty="0"/>
              <a:t>Python</a:t>
            </a:r>
            <a:r>
              <a:rPr lang="en-GB" dirty="0"/>
              <a:t>, R, Julia and Scala.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7826" y="1513650"/>
            <a:ext cx="2273294" cy="2058071"/>
          </a:xfrm>
          <a:prstGeom prst="rect">
            <a:avLst/>
          </a:prstGeom>
        </p:spPr>
      </p:pic>
      <p:pic>
        <p:nvPicPr>
          <p:cNvPr id="3078" name="Picture 6" descr="http://jupyter.org/assets/jupyter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1" y="3739171"/>
            <a:ext cx="3948098" cy="27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8554C1-F6F7-4441-9FB7-B96E0BB74A17}"/>
              </a:ext>
            </a:extLst>
          </p:cNvPr>
          <p:cNvSpPr/>
          <p:nvPr/>
        </p:nvSpPr>
        <p:spPr>
          <a:xfrm>
            <a:off x="152400" y="1524000"/>
            <a:ext cx="2452255" cy="514118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plan – learning objectives and assessments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A241-B009-A744-AEA2-98303AE92826}"/>
              </a:ext>
            </a:extLst>
          </p:cNvPr>
          <p:cNvSpPr txBox="1"/>
          <p:nvPr/>
        </p:nvSpPr>
        <p:spPr>
          <a:xfrm>
            <a:off x="152400" y="1638565"/>
            <a:ext cx="2452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8/5/2019</a:t>
            </a:r>
          </a:p>
          <a:p>
            <a:r>
              <a:rPr lang="en-US" dirty="0"/>
              <a:t>9.00 – 12.00</a:t>
            </a:r>
          </a:p>
          <a:p>
            <a:r>
              <a:rPr lang="en-US" dirty="0"/>
              <a:t>Studio-3</a:t>
            </a:r>
          </a:p>
          <a:p>
            <a:endParaRPr lang="en-US" dirty="0"/>
          </a:p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Learn program variable types like integer, float, Boolean, string, list, tuple, dictionary</a:t>
            </a:r>
          </a:p>
          <a:p>
            <a:endParaRPr lang="en-US" dirty="0"/>
          </a:p>
          <a:p>
            <a:r>
              <a:rPr lang="en-US" dirty="0"/>
              <a:t>Know how to perform basic math operations - add, subtract, multiply, power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BFE054-7937-F947-9EDA-EFE39106073E}"/>
              </a:ext>
            </a:extLst>
          </p:cNvPr>
          <p:cNvSpPr/>
          <p:nvPr/>
        </p:nvSpPr>
        <p:spPr>
          <a:xfrm>
            <a:off x="3172691" y="1524000"/>
            <a:ext cx="2576946" cy="514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786B2-BA44-774A-B5FB-37ED2D2B6923}"/>
              </a:ext>
            </a:extLst>
          </p:cNvPr>
          <p:cNvSpPr txBox="1"/>
          <p:nvPr/>
        </p:nvSpPr>
        <p:spPr>
          <a:xfrm>
            <a:off x="3172691" y="1586876"/>
            <a:ext cx="2576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15/5/2019</a:t>
            </a:r>
          </a:p>
          <a:p>
            <a:r>
              <a:rPr lang="en-US" dirty="0"/>
              <a:t>9.00 – 12.00</a:t>
            </a:r>
          </a:p>
          <a:p>
            <a:r>
              <a:rPr lang="en-US" dirty="0"/>
              <a:t>Studio-3</a:t>
            </a:r>
          </a:p>
          <a:p>
            <a:endParaRPr lang="en-US" dirty="0"/>
          </a:p>
          <a:p>
            <a:r>
              <a:rPr lang="en-US" dirty="0"/>
              <a:t>Know how to code a mathematical formula</a:t>
            </a:r>
          </a:p>
          <a:p>
            <a:endParaRPr lang="en-US" dirty="0"/>
          </a:p>
          <a:p>
            <a:r>
              <a:rPr lang="en-US" dirty="0"/>
              <a:t>Know how to use Python functions</a:t>
            </a:r>
          </a:p>
          <a:p>
            <a:endParaRPr lang="en-US" dirty="0"/>
          </a:p>
          <a:p>
            <a:r>
              <a:rPr lang="en-US" dirty="0"/>
              <a:t>Know how to use mathematical functions from a Python Math module</a:t>
            </a:r>
          </a:p>
          <a:p>
            <a:endParaRPr lang="en-US" dirty="0"/>
          </a:p>
          <a:p>
            <a:r>
              <a:rPr lang="en-US" dirty="0"/>
              <a:t>Know how to implement conditioned operations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78B5D-859B-504C-9027-8DCEF4A5577C}"/>
              </a:ext>
            </a:extLst>
          </p:cNvPr>
          <p:cNvSpPr/>
          <p:nvPr/>
        </p:nvSpPr>
        <p:spPr>
          <a:xfrm>
            <a:off x="6317673" y="1524000"/>
            <a:ext cx="2576946" cy="514118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F06D1-260A-E34D-B2E1-D94CE64219AE}"/>
              </a:ext>
            </a:extLst>
          </p:cNvPr>
          <p:cNvSpPr txBox="1"/>
          <p:nvPr/>
        </p:nvSpPr>
        <p:spPr>
          <a:xfrm>
            <a:off x="6317673" y="1586876"/>
            <a:ext cx="25769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22/5/2019</a:t>
            </a:r>
          </a:p>
          <a:p>
            <a:r>
              <a:rPr lang="en-US" dirty="0"/>
              <a:t>9.00 – 12.00</a:t>
            </a:r>
          </a:p>
          <a:p>
            <a:r>
              <a:rPr lang="en-US" dirty="0"/>
              <a:t>Studio-3</a:t>
            </a:r>
          </a:p>
          <a:p>
            <a:endParaRPr lang="en-US" dirty="0"/>
          </a:p>
          <a:p>
            <a:r>
              <a:rPr lang="en-US" dirty="0"/>
              <a:t>Be able to use </a:t>
            </a:r>
            <a:r>
              <a:rPr lang="en-US" dirty="0" err="1"/>
              <a:t>numpy</a:t>
            </a:r>
            <a:r>
              <a:rPr lang="en-US" dirty="0"/>
              <a:t> to compute with arrays (vectors and matrices)</a:t>
            </a:r>
          </a:p>
          <a:p>
            <a:endParaRPr lang="en-US" dirty="0"/>
          </a:p>
          <a:p>
            <a:r>
              <a:rPr lang="en-US" dirty="0"/>
              <a:t>Know how to use symbolic Python to solve equations</a:t>
            </a:r>
          </a:p>
          <a:p>
            <a:endParaRPr lang="en-US" dirty="0"/>
          </a:p>
          <a:p>
            <a:r>
              <a:rPr lang="en-US" dirty="0"/>
              <a:t>Know how to use two different forms of loops which are used to repeat operations on data</a:t>
            </a:r>
          </a:p>
          <a:p>
            <a:endParaRPr lang="en-US" dirty="0"/>
          </a:p>
          <a:p>
            <a:r>
              <a:rPr lang="en-US" dirty="0"/>
              <a:t>Know how to plot data</a:t>
            </a:r>
          </a:p>
        </p:txBody>
      </p:sp>
    </p:spTree>
    <p:extLst>
      <p:ext uri="{BB962C8B-B14F-4D97-AF65-F5344CB8AC3E}">
        <p14:creationId xmlns:p14="http://schemas.microsoft.com/office/powerpoint/2010/main" val="181420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C24-BF54-C440-821C-6A28A95C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plan – learning objectives and assessments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C2891F-E01E-9345-A94F-95A7431BCDBF}"/>
              </a:ext>
            </a:extLst>
          </p:cNvPr>
          <p:cNvSpPr/>
          <p:nvPr/>
        </p:nvSpPr>
        <p:spPr>
          <a:xfrm>
            <a:off x="193965" y="1470793"/>
            <a:ext cx="2576946" cy="1648691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55B83-FCEE-BC47-80B3-964B0AB44395}"/>
              </a:ext>
            </a:extLst>
          </p:cNvPr>
          <p:cNvSpPr txBox="1"/>
          <p:nvPr/>
        </p:nvSpPr>
        <p:spPr>
          <a:xfrm>
            <a:off x="193965" y="1470793"/>
            <a:ext cx="2576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24/5/2019</a:t>
            </a:r>
          </a:p>
          <a:p>
            <a:r>
              <a:rPr lang="en-US" dirty="0"/>
              <a:t>15.00 – 17.30</a:t>
            </a:r>
          </a:p>
          <a:p>
            <a:r>
              <a:rPr lang="en-US" dirty="0"/>
              <a:t>Level-0 lecture theatre</a:t>
            </a:r>
          </a:p>
          <a:p>
            <a:endParaRPr lang="en-US" dirty="0"/>
          </a:p>
          <a:p>
            <a:r>
              <a:rPr lang="en-US" dirty="0"/>
              <a:t>Surgery session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C3724-6024-D447-B13A-8CF8A3DA31DA}"/>
              </a:ext>
            </a:extLst>
          </p:cNvPr>
          <p:cNvSpPr/>
          <p:nvPr/>
        </p:nvSpPr>
        <p:spPr>
          <a:xfrm>
            <a:off x="3144977" y="1451834"/>
            <a:ext cx="2576946" cy="2746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977AD-5F63-114D-A414-90809F8E8EDD}"/>
              </a:ext>
            </a:extLst>
          </p:cNvPr>
          <p:cNvSpPr txBox="1"/>
          <p:nvPr/>
        </p:nvSpPr>
        <p:spPr>
          <a:xfrm>
            <a:off x="3186540" y="1646964"/>
            <a:ext cx="2576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29/5/2019</a:t>
            </a:r>
          </a:p>
          <a:p>
            <a:r>
              <a:rPr lang="en-US" dirty="0"/>
              <a:t>10.00 – 12.00</a:t>
            </a:r>
          </a:p>
          <a:p>
            <a:r>
              <a:rPr lang="en-US" dirty="0"/>
              <a:t>Studio-3</a:t>
            </a:r>
          </a:p>
          <a:p>
            <a:endParaRPr lang="en-US" dirty="0"/>
          </a:p>
          <a:p>
            <a:r>
              <a:rPr lang="en-US" dirty="0"/>
              <a:t>Assessment-1 under exam conditions (40% of marks)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B25A5-AFEA-5E46-99BB-EF8F95818D21}"/>
              </a:ext>
            </a:extLst>
          </p:cNvPr>
          <p:cNvSpPr/>
          <p:nvPr/>
        </p:nvSpPr>
        <p:spPr>
          <a:xfrm>
            <a:off x="6054436" y="1435100"/>
            <a:ext cx="2854036" cy="51873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16C50-D9D9-F447-943D-7D92CE6E6183}"/>
              </a:ext>
            </a:extLst>
          </p:cNvPr>
          <p:cNvSpPr txBox="1"/>
          <p:nvPr/>
        </p:nvSpPr>
        <p:spPr>
          <a:xfrm>
            <a:off x="6095999" y="1435100"/>
            <a:ext cx="28540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5/6/2019</a:t>
            </a:r>
          </a:p>
          <a:p>
            <a:r>
              <a:rPr lang="en-US" dirty="0"/>
              <a:t>9.00 – 12.00</a:t>
            </a:r>
          </a:p>
          <a:p>
            <a:r>
              <a:rPr lang="en-US" dirty="0"/>
              <a:t>Studio-3</a:t>
            </a:r>
          </a:p>
          <a:p>
            <a:endParaRPr lang="en-US" dirty="0"/>
          </a:p>
          <a:p>
            <a:r>
              <a:rPr lang="en-US" dirty="0"/>
              <a:t>Know the basics of a class</a:t>
            </a:r>
          </a:p>
          <a:p>
            <a:endParaRPr lang="en-US" dirty="0"/>
          </a:p>
          <a:p>
            <a:r>
              <a:rPr lang="en-US" dirty="0"/>
              <a:t>Know what instances of a class mean</a:t>
            </a:r>
          </a:p>
          <a:p>
            <a:endParaRPr lang="en-US" dirty="0"/>
          </a:p>
          <a:p>
            <a:r>
              <a:rPr lang="en-US" dirty="0"/>
              <a:t>Know what encapsulation, abstraction, inheritance, and polymorphism of object oriented coding mean</a:t>
            </a:r>
          </a:p>
          <a:p>
            <a:endParaRPr lang="en-US" dirty="0"/>
          </a:p>
          <a:p>
            <a:r>
              <a:rPr lang="en-US" dirty="0"/>
              <a:t>Be able to use classes in a practical project</a:t>
            </a:r>
          </a:p>
          <a:p>
            <a:endParaRPr lang="en-US" dirty="0"/>
          </a:p>
          <a:p>
            <a:r>
              <a:rPr lang="en-US" dirty="0"/>
              <a:t>Know how to handle errors</a:t>
            </a:r>
          </a:p>
        </p:txBody>
      </p:sp>
    </p:spTree>
    <p:extLst>
      <p:ext uri="{BB962C8B-B14F-4D97-AF65-F5344CB8AC3E}">
        <p14:creationId xmlns:p14="http://schemas.microsoft.com/office/powerpoint/2010/main" val="214762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C24-BF54-C440-821C-6A28A95C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plan – learning objectives and assessments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B25A5-AFEA-5E46-99BB-EF8F95818D21}"/>
              </a:ext>
            </a:extLst>
          </p:cNvPr>
          <p:cNvSpPr/>
          <p:nvPr/>
        </p:nvSpPr>
        <p:spPr>
          <a:xfrm>
            <a:off x="3144982" y="1422400"/>
            <a:ext cx="2854036" cy="17514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16C50-D9D9-F447-943D-7D92CE6E6183}"/>
              </a:ext>
            </a:extLst>
          </p:cNvPr>
          <p:cNvSpPr txBox="1"/>
          <p:nvPr/>
        </p:nvSpPr>
        <p:spPr>
          <a:xfrm>
            <a:off x="3144982" y="1476929"/>
            <a:ext cx="2854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14/6/2019</a:t>
            </a:r>
          </a:p>
          <a:p>
            <a:r>
              <a:rPr lang="en-US" dirty="0"/>
              <a:t>15.00 – 17.00</a:t>
            </a:r>
          </a:p>
          <a:p>
            <a:r>
              <a:rPr lang="en-US" dirty="0"/>
              <a:t>102 – Library space</a:t>
            </a:r>
          </a:p>
          <a:p>
            <a:endParaRPr lang="en-US" dirty="0"/>
          </a:p>
          <a:p>
            <a:r>
              <a:rPr lang="en-US" dirty="0"/>
              <a:t>Drop in surgery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60ED3-3D2A-0C4C-9404-D146C47560BE}"/>
              </a:ext>
            </a:extLst>
          </p:cNvPr>
          <p:cNvSpPr/>
          <p:nvPr/>
        </p:nvSpPr>
        <p:spPr>
          <a:xfrm>
            <a:off x="152400" y="1422400"/>
            <a:ext cx="2854036" cy="51873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2AD9B-A384-814F-A702-A041F4BEC499}"/>
              </a:ext>
            </a:extLst>
          </p:cNvPr>
          <p:cNvSpPr txBox="1"/>
          <p:nvPr/>
        </p:nvSpPr>
        <p:spPr>
          <a:xfrm>
            <a:off x="193963" y="1422400"/>
            <a:ext cx="2854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12/6/2019</a:t>
            </a:r>
          </a:p>
          <a:p>
            <a:r>
              <a:rPr lang="en-US" dirty="0"/>
              <a:t>9.00 – 12.00</a:t>
            </a:r>
          </a:p>
          <a:p>
            <a:r>
              <a:rPr lang="en-US" dirty="0"/>
              <a:t>Studio-3</a:t>
            </a:r>
          </a:p>
          <a:p>
            <a:endParaRPr lang="en-US" dirty="0"/>
          </a:p>
          <a:p>
            <a:r>
              <a:rPr lang="en-US" dirty="0"/>
              <a:t>Be able to use classes in a practical project</a:t>
            </a:r>
          </a:p>
          <a:p>
            <a:endParaRPr lang="en-US" dirty="0"/>
          </a:p>
          <a:p>
            <a:r>
              <a:rPr lang="en-US" dirty="0"/>
              <a:t>Know how to handle errors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854396-D9F2-DE4E-95CC-D213BDC7C6C3}"/>
              </a:ext>
            </a:extLst>
          </p:cNvPr>
          <p:cNvSpPr/>
          <p:nvPr/>
        </p:nvSpPr>
        <p:spPr>
          <a:xfrm>
            <a:off x="6137564" y="1423554"/>
            <a:ext cx="2854036" cy="208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BE53B-114E-A04E-B85E-5F9652484354}"/>
              </a:ext>
            </a:extLst>
          </p:cNvPr>
          <p:cNvSpPr txBox="1"/>
          <p:nvPr/>
        </p:nvSpPr>
        <p:spPr>
          <a:xfrm>
            <a:off x="6137564" y="1478083"/>
            <a:ext cx="2854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19/6/2019</a:t>
            </a:r>
          </a:p>
          <a:p>
            <a:r>
              <a:rPr lang="en-US" dirty="0"/>
              <a:t>9.00 – 12.00</a:t>
            </a:r>
          </a:p>
          <a:p>
            <a:r>
              <a:rPr lang="en-US" dirty="0"/>
              <a:t>Studio-3</a:t>
            </a:r>
          </a:p>
          <a:p>
            <a:endParaRPr lang="en-US" dirty="0"/>
          </a:p>
          <a:p>
            <a:r>
              <a:rPr lang="en-US" dirty="0"/>
              <a:t>Second Assessment under exam conditions (60% of marks)</a:t>
            </a:r>
          </a:p>
        </p:txBody>
      </p:sp>
    </p:spTree>
    <p:extLst>
      <p:ext uri="{BB962C8B-B14F-4D97-AF65-F5344CB8AC3E}">
        <p14:creationId xmlns:p14="http://schemas.microsoft.com/office/powerpoint/2010/main" val="338429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Supplementary material</a:t>
            </a:r>
          </a:p>
        </p:txBody>
      </p:sp>
      <p:pic>
        <p:nvPicPr>
          <p:cNvPr id="1026" name="Picture 2" descr="https://images-na.ssl-images-amazon.com/images/I/41unfri4qtL._SX371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22" y="1647761"/>
            <a:ext cx="2313442" cy="30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89504" y="1647762"/>
            <a:ext cx="5961888" cy="380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module loosely follows the text book: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A Primer on Scientific Programming with Python, by Hans </a:t>
            </a:r>
            <a:r>
              <a:rPr lang="en-GB" dirty="0" err="1">
                <a:hlinkClick r:id="rId3"/>
              </a:rPr>
              <a:t>Petter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Langtangen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many copies in the library so do not feel that you have to buy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do not have to read this book to excel in this course as the </a:t>
            </a:r>
            <a:r>
              <a:rPr lang="en-GB" dirty="0" err="1"/>
              <a:t>BlackBoard</a:t>
            </a:r>
            <a:r>
              <a:rPr lang="en-GB" dirty="0"/>
              <a:t> course material is self contained.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it is a good resource if you want to broaden your understanding of the subject.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8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104" y="1684338"/>
            <a:ext cx="8314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Codecademy</a:t>
            </a:r>
            <a:r>
              <a:rPr lang="en-GB" dirty="0"/>
              <a:t> – Free online Python course with many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Python</a:t>
            </a:r>
            <a:r>
              <a:rPr lang="en-GB" dirty="0"/>
              <a:t> – The official Python web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Python tutorials</a:t>
            </a:r>
            <a:r>
              <a:rPr lang="en-GB" dirty="0"/>
              <a:t> – The official Python 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Think Python</a:t>
            </a:r>
            <a:r>
              <a:rPr lang="en-GB" dirty="0"/>
              <a:t> – A free book on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Software Carpentry</a:t>
            </a:r>
            <a:r>
              <a:rPr lang="en-GB" dirty="0"/>
              <a:t> - Python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Khan Academy</a:t>
            </a:r>
            <a:r>
              <a:rPr lang="en-GB" dirty="0"/>
              <a:t> – Computer science course with 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Learn Python the Hard Way</a:t>
            </a:r>
            <a:r>
              <a:rPr lang="en-GB" dirty="0"/>
              <a:t> – online book</a:t>
            </a:r>
          </a:p>
        </p:txBody>
      </p:sp>
    </p:spTree>
    <p:extLst>
      <p:ext uri="{BB962C8B-B14F-4D97-AF65-F5344CB8AC3E}">
        <p14:creationId xmlns:p14="http://schemas.microsoft.com/office/powerpoint/2010/main" val="354326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6540</TotalTime>
  <Words>722</Words>
  <Application>Microsoft Macintosh PowerPoint</Application>
  <PresentationFormat>On-screen Show (4:3)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What is the module about?</vt:lpstr>
      <vt:lpstr>Why Python?</vt:lpstr>
      <vt:lpstr>Programming Environment</vt:lpstr>
      <vt:lpstr>Grand plan – learning objectives and assessments</vt:lpstr>
      <vt:lpstr>Grand plan – learning objectives and assessments</vt:lpstr>
      <vt:lpstr>Grand plan – learning objectives and assessments</vt:lpstr>
      <vt:lpstr>Supplementary material</vt:lpstr>
      <vt:lpstr>Useful Resources</vt:lpstr>
      <vt:lpstr>Installation of Python and Jupyter Notebook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Paul S</dc:creator>
  <cp:lastModifiedBy>Nanayakkara, Thrishantha</cp:lastModifiedBy>
  <cp:revision>236</cp:revision>
  <dcterms:created xsi:type="dcterms:W3CDTF">2015-09-17T13:54:31Z</dcterms:created>
  <dcterms:modified xsi:type="dcterms:W3CDTF">2020-04-01T13:54:03Z</dcterms:modified>
</cp:coreProperties>
</file>