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0" r:id="rId13"/>
    <p:sldId id="265" r:id="rId14"/>
    <p:sldId id="271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2E3E6-7A00-4742-8720-D9694C573344}" v="126" dt="2025-08-30T10:07:10.399"/>
    <p1510:client id="{E97FB8C7-A737-4660-94DB-4AB3CFAED0E8}" v="208" dt="2025-08-30T08:21:02.7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6" autoAdjust="0"/>
    <p:restoredTop sz="86385" autoAdjust="0"/>
  </p:normalViewPr>
  <p:slideViewPr>
    <p:cSldViewPr>
      <p:cViewPr varScale="1">
        <p:scale>
          <a:sx n="46" d="100"/>
          <a:sy n="46" d="100"/>
        </p:scale>
        <p:origin x="52" y="4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S" userId="7a8c9ebaee99cb5f" providerId="LiveId" clId="{2202E3E6-7A00-4742-8720-D9694C573344}"/>
    <pc:docChg chg="addSld delSld modSld">
      <pc:chgData name="Nithya S" userId="7a8c9ebaee99cb5f" providerId="LiveId" clId="{2202E3E6-7A00-4742-8720-D9694C573344}" dt="2025-08-30T10:07:10.399" v="9" actId="1076"/>
      <pc:docMkLst>
        <pc:docMk/>
      </pc:docMkLst>
      <pc:sldChg chg="modSp">
        <pc:chgData name="Nithya S" userId="7a8c9ebaee99cb5f" providerId="LiveId" clId="{2202E3E6-7A00-4742-8720-D9694C573344}" dt="2025-08-30T10:06:18.151" v="7" actId="20577"/>
        <pc:sldMkLst>
          <pc:docMk/>
          <pc:sldMk cId="0" sldId="256"/>
        </pc:sldMkLst>
        <pc:spChg chg="mod">
          <ac:chgData name="Nithya S" userId="7a8c9ebaee99cb5f" providerId="LiveId" clId="{2202E3E6-7A00-4742-8720-D9694C573344}" dt="2025-08-30T10:06:18.151" v="7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16.992" v="1" actId="20577"/>
        <pc:sldMkLst>
          <pc:docMk/>
          <pc:sldMk cId="0" sldId="259"/>
        </pc:sldMkLst>
        <pc:spChg chg="mod">
          <ac:chgData name="Nithya S" userId="7a8c9ebaee99cb5f" providerId="LiveId" clId="{2202E3E6-7A00-4742-8720-D9694C573344}" dt="2025-08-30T10:05:16.992" v="1" actId="20577"/>
          <ac:spMkLst>
            <pc:docMk/>
            <pc:sldMk cId="0" sldId="259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28.306" v="3" actId="20577"/>
        <pc:sldMkLst>
          <pc:docMk/>
          <pc:sldMk cId="0" sldId="260"/>
        </pc:sldMkLst>
        <pc:spChg chg="mod">
          <ac:chgData name="Nithya S" userId="7a8c9ebaee99cb5f" providerId="LiveId" clId="{2202E3E6-7A00-4742-8720-D9694C573344}" dt="2025-08-30T10:05:28.306" v="3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47.065" v="6" actId="20577"/>
        <pc:sldMkLst>
          <pc:docMk/>
          <pc:sldMk cId="0" sldId="264"/>
        </pc:sldMkLst>
        <pc:spChg chg="mod">
          <ac:chgData name="Nithya S" userId="7a8c9ebaee99cb5f" providerId="LiveId" clId="{2202E3E6-7A00-4742-8720-D9694C573344}" dt="2025-08-30T10:05:47.065" v="6" actId="20577"/>
          <ac:spMkLst>
            <pc:docMk/>
            <pc:sldMk cId="0" sldId="264"/>
            <ac:spMk id="7" creationId="{1FCF650F-042B-390C-4682-C8AB0FCD9EA5}"/>
          </ac:spMkLst>
        </pc:spChg>
      </pc:sldChg>
      <pc:sldChg chg="modSp">
        <pc:chgData name="Nithya S" userId="7a8c9ebaee99cb5f" providerId="LiveId" clId="{2202E3E6-7A00-4742-8720-D9694C573344}" dt="2025-08-30T10:07:10.399" v="9" actId="1076"/>
        <pc:sldMkLst>
          <pc:docMk/>
          <pc:sldMk cId="421208343" sldId="272"/>
        </pc:sldMkLst>
        <pc:spChg chg="mod">
          <ac:chgData name="Nithya S" userId="7a8c9ebaee99cb5f" providerId="LiveId" clId="{2202E3E6-7A00-4742-8720-D9694C573344}" dt="2025-08-30T10:06:59.625" v="8" actId="1076"/>
          <ac:spMkLst>
            <pc:docMk/>
            <pc:sldMk cId="421208343" sldId="272"/>
            <ac:spMk id="7" creationId="{D1448AAA-41C7-42DD-6159-66EE660F5EE2}"/>
          </ac:spMkLst>
        </pc:spChg>
        <pc:spChg chg="mod">
          <ac:chgData name="Nithya S" userId="7a8c9ebaee99cb5f" providerId="LiveId" clId="{2202E3E6-7A00-4742-8720-D9694C573344}" dt="2025-08-30T10:07:10.399" v="9" actId="1076"/>
          <ac:spMkLst>
            <pc:docMk/>
            <pc:sldMk cId="421208343" sldId="272"/>
            <ac:spMk id="8" creationId="{FD691E7A-4687-8C54-81F5-79C6C6F68E8C}"/>
          </ac:spMkLst>
        </pc:spChg>
      </pc:sldChg>
      <pc:sldChg chg="modSp add del">
        <pc:chgData name="Nithya S" userId="7a8c9ebaee99cb5f" providerId="LiveId" clId="{2202E3E6-7A00-4742-8720-D9694C573344}" dt="2025-08-30T10:05:42.236" v="5"/>
        <pc:sldMkLst>
          <pc:docMk/>
          <pc:sldMk cId="2287633937" sldId="274"/>
        </pc:sldMkLst>
        <pc:spChg chg="mod">
          <ac:chgData name="Nithya S" userId="7a8c9ebaee99cb5f" providerId="LiveId" clId="{2202E3E6-7A00-4742-8720-D9694C573344}" dt="2025-08-30T10:05:38.326" v="4"/>
          <ac:spMkLst>
            <pc:docMk/>
            <pc:sldMk cId="2287633937" sldId="274"/>
            <ac:spMk id="2" creationId="{8911E41B-0FD7-CD11-F289-A7234FE67F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84677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937079" y="140874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60058" y="56911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81025" y="59212"/>
            <a:ext cx="8010524" cy="11708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300" b="1" i="1" dirty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Digital Portfolio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6362" y="2671700"/>
            <a:ext cx="932815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/>
              <a:t>STUDENT NAME: </a:t>
            </a:r>
            <a:r>
              <a:rPr lang="en-US" sz="2600" dirty="0">
                <a:solidFill>
                  <a:schemeClr val="tx2"/>
                </a:solidFill>
              </a:rPr>
              <a:t>THRISHA.S</a:t>
            </a:r>
          </a:p>
          <a:p>
            <a:r>
              <a:rPr lang="en-US" sz="2600" b="1" dirty="0"/>
              <a:t>REGISTER NO AND NMID:</a:t>
            </a:r>
            <a:r>
              <a:rPr lang="en-US" sz="2600" dirty="0">
                <a:solidFill>
                  <a:schemeClr val="tx2"/>
                </a:solidFill>
              </a:rPr>
              <a:t> 27DF2EF2C918CEAB7AB4E3F64F435266</a:t>
            </a:r>
            <a:endParaRPr lang="en-US" sz="2600" dirty="0">
              <a:solidFill>
                <a:schemeClr val="tx2"/>
              </a:solidFill>
              <a:cs typeface="Calibri"/>
            </a:endParaRPr>
          </a:p>
          <a:p>
            <a:r>
              <a:rPr lang="en-US" sz="2600" b="1" dirty="0"/>
              <a:t>DEPARTMENT: </a:t>
            </a:r>
            <a:r>
              <a:rPr lang="en-US" sz="2600" dirty="0">
                <a:solidFill>
                  <a:schemeClr val="tx2"/>
                </a:solidFill>
              </a:rPr>
              <a:t>B.sc, COMPUTER SCIENCE</a:t>
            </a:r>
          </a:p>
          <a:p>
            <a:r>
              <a:rPr lang="en-US" sz="2600" b="1" dirty="0"/>
              <a:t>COLLEGE: </a:t>
            </a:r>
            <a:r>
              <a:rPr lang="en-US" sz="2600" dirty="0">
                <a:solidFill>
                  <a:schemeClr val="tx2"/>
                </a:solidFill>
              </a:rPr>
              <a:t>Sri </a:t>
            </a:r>
            <a:r>
              <a:rPr lang="en-US" sz="2600" dirty="0" err="1">
                <a:solidFill>
                  <a:schemeClr val="tx2"/>
                </a:solidFill>
              </a:rPr>
              <a:t>Akilandeswari</a:t>
            </a:r>
            <a:r>
              <a:rPr lang="en-US" sz="2600" dirty="0">
                <a:solidFill>
                  <a:schemeClr val="tx2"/>
                </a:solidFill>
              </a:rPr>
              <a:t> Women’s College-</a:t>
            </a:r>
            <a:r>
              <a:rPr lang="en-US" sz="2600" dirty="0" err="1">
                <a:solidFill>
                  <a:schemeClr val="tx2"/>
                </a:solidFill>
              </a:rPr>
              <a:t>Wandiwash</a:t>
            </a:r>
            <a:endParaRPr lang="en-US" sz="2600" dirty="0">
              <a:solidFill>
                <a:schemeClr val="tx2"/>
              </a:solidFill>
            </a:endParaRPr>
          </a:p>
          <a:p>
            <a:r>
              <a:rPr lang="en-US" sz="2600" b="1" dirty="0"/>
              <a:t>UNIVERSITY : </a:t>
            </a:r>
            <a:r>
              <a:rPr lang="en-US" sz="2600" dirty="0">
                <a:solidFill>
                  <a:schemeClr val="tx2"/>
                </a:solidFill>
              </a:rPr>
              <a:t>Thiruvalluvar University</a:t>
            </a:r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7" y="27238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3" b="99198" l="8000" r="94429">
                        <a14:foregroundMark x1="30714" y1="9018" x2="30714" y2="9018"/>
                        <a14:foregroundMark x1="74000" y1="6012" x2="74000" y2="6012"/>
                        <a14:foregroundMark x1="73714" y1="1503" x2="73714" y2="1503"/>
                        <a14:foregroundMark x1="49429" y1="24649" x2="49429" y2="24649"/>
                        <a14:foregroundMark x1="31571" y1="27655" x2="31571" y2="27655"/>
                        <a14:foregroundMark x1="31857" y1="26754" x2="31857" y2="26754"/>
                        <a14:foregroundMark x1="36286" y1="26353" x2="48714" y2="28457"/>
                        <a14:foregroundMark x1="37143" y1="30160" x2="38714" y2="29960"/>
                        <a14:foregroundMark x1="52000" y1="26253" x2="52000" y2="26253"/>
                        <a14:foregroundMark x1="52000" y1="26253" x2="48143" y2="23948"/>
                        <a14:foregroundMark x1="48286" y1="23848" x2="48286" y2="23848"/>
                        <a14:foregroundMark x1="48286" y1="23848" x2="31143" y2="30361"/>
                        <a14:foregroundMark x1="31143" y1="30361" x2="29000" y2="29459"/>
                        <a14:foregroundMark x1="34714" y1="36273" x2="34714" y2="36273"/>
                        <a14:foregroundMark x1="34714" y1="36273" x2="38429" y2="37776"/>
                        <a14:foregroundMark x1="46143" y1="38577" x2="47857" y2="33567"/>
                        <a14:foregroundMark x1="43286" y1="39178" x2="43286" y2="39178"/>
                        <a14:foregroundMark x1="43286" y1="39178" x2="43286" y2="39178"/>
                        <a14:foregroundMark x1="8000" y1="47896" x2="8000" y2="47896"/>
                        <a14:foregroundMark x1="8000" y1="47896" x2="8000" y2="47896"/>
                        <a14:foregroundMark x1="34000" y1="93487" x2="34000" y2="93487"/>
                        <a14:foregroundMark x1="34000" y1="93487" x2="34000" y2="93487"/>
                        <a14:foregroundMark x1="36429" y1="91884" x2="36429" y2="91884"/>
                        <a14:foregroundMark x1="36429" y1="91884" x2="36429" y2="91884"/>
                        <a14:foregroundMark x1="26429" y1="97194" x2="26429" y2="97194"/>
                        <a14:foregroundMark x1="26429" y1="97194" x2="26429" y2="97194"/>
                        <a14:foregroundMark x1="66286" y1="95090" x2="66286" y2="95090"/>
                        <a14:foregroundMark x1="66286" y1="95090" x2="66286" y2="95090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0429" y2="85371"/>
                        <a14:foregroundMark x1="82714" y1="92786" x2="83571" y2="84068"/>
                        <a14:foregroundMark x1="67857" y1="94890" x2="56143" y2="90681"/>
                        <a14:foregroundMark x1="52000" y1="96593" x2="72286" y2="95491"/>
                        <a14:foregroundMark x1="72286" y1="95491" x2="53143" y2="97695"/>
                        <a14:foregroundMark x1="53143" y1="97695" x2="71714" y2="96794"/>
                        <a14:foregroundMark x1="90429" y1="96092" x2="90429" y2="96092"/>
                        <a14:foregroundMark x1="90429" y1="96092" x2="94571" y2="94589"/>
                        <a14:foregroundMark x1="28286" y1="95992" x2="28286" y2="95992"/>
                        <a14:foregroundMark x1="28286" y1="95992" x2="26429" y2="96192"/>
                        <a14:foregroundMark x1="50143" y1="22946" x2="50143" y2="22946"/>
                        <a14:foregroundMark x1="50143" y1="22946" x2="50143" y2="22946"/>
                        <a14:foregroundMark x1="20429" y1="99098" x2="20429" y2="99098"/>
                        <a14:foregroundMark x1="23571" y1="99198" x2="23571" y2="99198"/>
                        <a14:foregroundMark x1="26571" y1="99198" x2="26571" y2="99198"/>
                        <a14:foregroundMark x1="66857" y1="98597" x2="66857" y2="985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806" y="326713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2170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85800" y="1260270"/>
            <a:ext cx="8061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loads quickly and adjusts to different screen sizes.</a:t>
            </a:r>
          </a:p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are attached here (Home page, Skills page, Projects, Contact form).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2921F2-3BF8-19E5-9005-8B2A596DF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6680" r="11949"/>
          <a:stretch>
            <a:fillRect/>
          </a:stretch>
        </p:blipFill>
        <p:spPr>
          <a:xfrm>
            <a:off x="3709127" y="3199262"/>
            <a:ext cx="6696744" cy="34332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BD7C3-A781-1203-356C-3E0DCD2D4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3" y="1966013"/>
            <a:ext cx="5519936" cy="292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70BBD-6639-7D18-3E31-75F36F5CC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4503"/>
          <a:stretch>
            <a:fillRect/>
          </a:stretch>
        </p:blipFill>
        <p:spPr>
          <a:xfrm>
            <a:off x="6320331" y="1966014"/>
            <a:ext cx="5519935" cy="2925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48AAA-41C7-42DD-6159-66EE660F5EE2}"/>
              </a:ext>
            </a:extLst>
          </p:cNvPr>
          <p:cNvSpPr txBox="1"/>
          <p:nvPr/>
        </p:nvSpPr>
        <p:spPr>
          <a:xfrm>
            <a:off x="334050" y="857983"/>
            <a:ext cx="469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highlight>
                  <a:srgbClr val="FF0000"/>
                </a:highlight>
                <a:latin typeface="Bell MT" panose="02020503060305020303" pitchFamily="18" charset="0"/>
              </a:rPr>
              <a:t>Before adding CSS and JAVASCRIPT</a:t>
            </a:r>
            <a:endParaRPr lang="en-IN" sz="2400" i="1" dirty="0">
              <a:solidFill>
                <a:schemeClr val="tx2"/>
              </a:solidFill>
              <a:highlight>
                <a:srgbClr val="FF0000"/>
              </a:highlight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91E7A-4687-8C54-81F5-79C6C6F68E8C}"/>
              </a:ext>
            </a:extLst>
          </p:cNvPr>
          <p:cNvSpPr txBox="1"/>
          <p:nvPr/>
        </p:nvSpPr>
        <p:spPr>
          <a:xfrm>
            <a:off x="6320331" y="857983"/>
            <a:ext cx="4849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highlight>
                  <a:srgbClr val="00FF00"/>
                </a:highlight>
                <a:latin typeface="Bell MT" panose="02020503060305020303" pitchFamily="18" charset="0"/>
              </a:rPr>
              <a:t>After adding CSS and JAVASCRIPT</a:t>
            </a:r>
            <a:endParaRPr lang="en-IN" sz="2400" i="1" dirty="0">
              <a:solidFill>
                <a:schemeClr val="tx2"/>
              </a:solidFill>
              <a:highlight>
                <a:srgbClr val="00FF00"/>
              </a:highlight>
              <a:latin typeface="Bell MT" panose="02020503060305020303" pitchFamily="18" charset="0"/>
            </a:endParaRPr>
          </a:p>
          <a:p>
            <a:endParaRPr lang="en-IN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295099-ED03-4A87-DEF4-817F30DB934F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20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84AD3-76D6-D793-3969-880EB838ED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04664"/>
            <a:ext cx="5256584" cy="268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AB157-B7EE-88A3-E2A9-6713C7F31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4" y="404663"/>
            <a:ext cx="5256584" cy="2686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A603-0A4A-B80C-3983-DA688FD9B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748376"/>
            <a:ext cx="5256584" cy="2686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6FCC8-8CC5-DC28-48CA-EBED9A8B0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4" y="3748377"/>
            <a:ext cx="5256584" cy="2686199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053E13A0-A3AD-05EA-A5D9-29588C5B7A9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467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108415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250" dirty="0"/>
              <a:t>CONCLUSION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9111-85AA-2563-9E38-7A4BD50587FD}"/>
              </a:ext>
            </a:extLst>
          </p:cNvPr>
          <p:cNvSpPr txBox="1"/>
          <p:nvPr/>
        </p:nvSpPr>
        <p:spPr>
          <a:xfrm>
            <a:off x="1335405" y="1357325"/>
            <a:ext cx="7553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digital portfolio effectively illustrates the ways in which a student can present academic and personal accomplishments in an interactive, professional setting. It offers a solid base for further enhancements like including a blog, backend storage, or advanced frameworks such as React.</a:t>
            </a:r>
            <a:endParaRPr lang="en-IN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02403-EAF6-BD88-5B43-B2297B0C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F0E7B9-57A8-7A03-CDB8-E91BDDC323BE}"/>
              </a:ext>
            </a:extLst>
          </p:cNvPr>
          <p:cNvSpPr/>
          <p:nvPr/>
        </p:nvSpPr>
        <p:spPr>
          <a:xfrm>
            <a:off x="6430371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8E37A05-669A-5D88-EA9C-66F9276E58F1}"/>
              </a:ext>
            </a:extLst>
          </p:cNvPr>
          <p:cNvSpPr/>
          <p:nvPr/>
        </p:nvSpPr>
        <p:spPr>
          <a:xfrm>
            <a:off x="72390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BA6B7E5-3390-4041-3402-2C36383689F4}"/>
              </a:ext>
            </a:extLst>
          </p:cNvPr>
          <p:cNvSpPr/>
          <p:nvPr/>
        </p:nvSpPr>
        <p:spPr>
          <a:xfrm>
            <a:off x="6157912" y="53959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81C2986-5337-4902-F57B-6F8315529A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50" dirty="0"/>
              <a:t>G</a:t>
            </a:r>
            <a:r>
              <a:rPr lang="en-IN" sz="4250" dirty="0"/>
              <a:t>ITHUB</a:t>
            </a:r>
            <a:endParaRPr sz="4250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56128A-1294-1EBC-ADEB-B5897B132C7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5796499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E57F-AC10-C6CC-D1DE-89CF1912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48" y="2852936"/>
            <a:ext cx="4536504" cy="923330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4" name="Picture 3" descr="A cartoon child hugging a pencil&#10;&#10;AI-generated content may be incorrect.">
            <a:extLst>
              <a:ext uri="{FF2B5EF4-FFF2-40B4-BE49-F238E27FC236}">
                <a16:creationId xmlns:a16="http://schemas.microsoft.com/office/drawing/2014/main" id="{ED26F192-508F-B095-C943-BBC543E7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67" b="96667" l="8660" r="89897">
                        <a14:foregroundMark x1="33608" y1="24667" x2="33608" y2="24667"/>
                        <a14:foregroundMark x1="35876" y1="40000" x2="35876" y2="40000"/>
                        <a14:foregroundMark x1="63918" y1="47667" x2="63918" y2="47667"/>
                        <a14:foregroundMark x1="73814" y1="53667" x2="73814" y2="53667"/>
                        <a14:foregroundMark x1="72577" y1="52667" x2="72577" y2="52667"/>
                        <a14:foregroundMark x1="72577" y1="51667" x2="72577" y2="51667"/>
                        <a14:foregroundMark x1="75464" y1="51833" x2="75464" y2="51833"/>
                        <a14:foregroundMark x1="74021" y1="50000" x2="74021" y2="50000"/>
                        <a14:foregroundMark x1="73608" y1="47833" x2="73608" y2="47833"/>
                        <a14:foregroundMark x1="64536" y1="45167" x2="64536" y2="45167"/>
                        <a14:foregroundMark x1="78969" y1="12500" x2="78969" y2="12500"/>
                        <a14:foregroundMark x1="78969" y1="12500" x2="69691" y2="10333"/>
                        <a14:foregroundMark x1="73402" y1="14500" x2="80619" y2="15333"/>
                        <a14:foregroundMark x1="69691" y1="14833" x2="80619" y2="19667"/>
                        <a14:foregroundMark x1="86598" y1="15667" x2="87216" y2="14000"/>
                        <a14:foregroundMark x1="86186" y1="10667" x2="86186" y2="10667"/>
                        <a14:foregroundMark x1="86186" y1="10000" x2="86186" y2="10000"/>
                        <a14:foregroundMark x1="86186" y1="10000" x2="86186" y2="10000"/>
                        <a14:foregroundMark x1="83505" y1="6667" x2="64124" y2="8167"/>
                        <a14:foregroundMark x1="64124" y1="8167" x2="72371" y2="5333"/>
                        <a14:foregroundMark x1="74433" y1="47333" x2="74433" y2="47333"/>
                        <a14:foregroundMark x1="73608" y1="46500" x2="78351" y2="51833"/>
                        <a14:foregroundMark x1="78144" y1="51667" x2="78144" y2="51667"/>
                        <a14:foregroundMark x1="78144" y1="51667" x2="76495" y2="48333"/>
                        <a14:foregroundMark x1="48041" y1="89667" x2="48041" y2="89667"/>
                        <a14:foregroundMark x1="48041" y1="89667" x2="48041" y2="89667"/>
                        <a14:foregroundMark x1="48041" y1="89667" x2="48660" y2="96833"/>
                        <a14:foregroundMark x1="16701" y1="95833" x2="35052" y2="95333"/>
                        <a14:foregroundMark x1="76495" y1="55333" x2="76495" y2="55333"/>
                        <a14:foregroundMark x1="77320" y1="56333" x2="77320" y2="56333"/>
                        <a14:foregroundMark x1="63711" y1="15000" x2="63711" y2="15000"/>
                        <a14:foregroundMark x1="8660" y1="20000" x2="8660" y2="20000"/>
                        <a14:foregroundMark x1="15052" y1="24167" x2="11134" y2="7667"/>
                        <a14:foregroundMark x1="11134" y1="7667" x2="38557" y2="10167"/>
                        <a14:foregroundMark x1="17732" y1="34500" x2="8660" y2="18000"/>
                        <a14:foregroundMark x1="15876" y1="33333" x2="31959" y2="42333"/>
                        <a14:foregroundMark x1="31959" y1="42333" x2="34639" y2="42500"/>
                        <a14:foregroundMark x1="34433" y1="43000" x2="21031" y2="37167"/>
                        <a14:foregroundMark x1="21856" y1="38667" x2="33608" y2="44333"/>
                        <a14:foregroundMark x1="27423" y1="48000" x2="27423" y2="48000"/>
                        <a14:foregroundMark x1="27423" y1="48000" x2="28660" y2="48167"/>
                        <a14:foregroundMark x1="25773" y1="53333" x2="28866" y2="46667"/>
                        <a14:foregroundMark x1="63093" y1="14667" x2="63093" y2="14667"/>
                        <a14:foregroundMark x1="63093" y1="14667" x2="63093" y2="14667"/>
                        <a14:foregroundMark x1="78557" y1="48667" x2="80206" y2="49667"/>
                        <a14:foregroundMark x1="76701" y1="51000" x2="80412" y2="49833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9588" y2="48333"/>
                        <a14:foregroundMark x1="78351" y1="47000" x2="78351" y2="47000"/>
                        <a14:foregroundMark x1="78351" y1="47000" x2="78351" y2="47000"/>
                        <a14:foregroundMark x1="79381" y1="47333" x2="79381" y2="47333"/>
                        <a14:foregroundMark x1="79381" y1="47333" x2="79381" y2="47333"/>
                        <a14:foregroundMark x1="76701" y1="48333" x2="76701" y2="48333"/>
                        <a14:foregroundMark x1="76701" y1="48333" x2="76701" y2="48333"/>
                        <a14:foregroundMark x1="76701" y1="48333" x2="76701" y2="48333"/>
                        <a14:foregroundMark x1="76701" y1="48333" x2="76701" y2="48333"/>
                        <a14:foregroundMark x1="76701" y1="48333" x2="77526" y2="47833"/>
                        <a14:foregroundMark x1="77526" y1="47833" x2="77526" y2="47833"/>
                        <a14:foregroundMark x1="77526" y1="47833" x2="77526" y2="47833"/>
                        <a14:foregroundMark x1="76289" y1="45667" x2="76082" y2="45667"/>
                        <a14:foregroundMark x1="74227" y1="45667" x2="74227" y2="45667"/>
                        <a14:foregroundMark x1="73608" y1="45667" x2="73608" y2="45667"/>
                        <a14:foregroundMark x1="73608" y1="45667" x2="73608" y2="45667"/>
                        <a14:foregroundMark x1="73608" y1="45667" x2="75052" y2="45667"/>
                        <a14:foregroundMark x1="75052" y1="45667" x2="75052" y2="45667"/>
                        <a14:foregroundMark x1="75052" y1="45667" x2="75052" y2="44833"/>
                        <a14:foregroundMark x1="75052" y1="44833" x2="75052" y2="44833"/>
                        <a14:foregroundMark x1="75052" y1="44833" x2="75052" y2="4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852936"/>
            <a:ext cx="3132504" cy="3778304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B988486B-491B-5F6D-EEDB-BEAC9F2648C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352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1355" y="1028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4489" y="411463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48A959DC-4700-6A2D-A7DA-E888D8D96B7E}"/>
              </a:ext>
            </a:extLst>
          </p:cNvPr>
          <p:cNvSpPr/>
          <p:nvPr/>
        </p:nvSpPr>
        <p:spPr>
          <a:xfrm>
            <a:off x="2366826" y="1319574"/>
            <a:ext cx="6702548" cy="3455919"/>
          </a:xfrm>
          <a:prstGeom prst="cloudCallout">
            <a:avLst>
              <a:gd name="adj1" fmla="val -36072"/>
              <a:gd name="adj2" fmla="val 6113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accent1"/>
                </a:solidFill>
                <a:latin typeface="Algerian" panose="04020705040A02060702" pitchFamily="82" charset="0"/>
              </a:rPr>
              <a:t>STUDENT DIGITAL PORTFOLIO</a:t>
            </a:r>
            <a:endParaRPr lang="en-IN" sz="4000" b="1" i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AD1524D7-5869-74E6-5EC4-0A12C2C17E41}"/>
              </a:ext>
            </a:extLst>
          </p:cNvPr>
          <p:cNvSpPr/>
          <p:nvPr/>
        </p:nvSpPr>
        <p:spPr>
          <a:xfrm>
            <a:off x="2456912" y="4979214"/>
            <a:ext cx="6524947" cy="1641591"/>
          </a:xfrm>
          <a:prstGeom prst="horizontalScroll">
            <a:avLst>
              <a:gd name="adj" fmla="val 1527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USING FRONT-END DEVELOPMENT</a:t>
            </a: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33826" y="3080052"/>
            <a:ext cx="5052654" cy="3625886"/>
            <a:chOff x="40050" y="3510301"/>
            <a:chExt cx="3915128" cy="32094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53" y="642449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5" b="97112" l="9763" r="89974">
                          <a14:foregroundMark x1="37467" y1="7447" x2="37467" y2="7447"/>
                          <a14:foregroundMark x1="37467" y1="7447" x2="37467" y2="7447"/>
                          <a14:foregroundMark x1="41161" y1="5015" x2="41161" y2="5015"/>
                          <a14:foregroundMark x1="55145" y1="4863" x2="55145" y2="4863"/>
                          <a14:foregroundMark x1="36939" y1="28571" x2="36939" y2="28571"/>
                          <a14:foregroundMark x1="39842" y1="25228" x2="39842" y2="25228"/>
                          <a14:foregroundMark x1="35620" y1="25228" x2="35620" y2="25228"/>
                          <a14:foregroundMark x1="55937" y1="27204" x2="55937" y2="27204"/>
                          <a14:foregroundMark x1="55673" y1="27508" x2="55673" y2="27508"/>
                          <a14:foregroundMark x1="56201" y1="26140" x2="56201" y2="26140"/>
                          <a14:foregroundMark x1="45119" y1="40274" x2="45119" y2="40274"/>
                          <a14:foregroundMark x1="82850" y1="72492" x2="82850" y2="72492"/>
                          <a14:foregroundMark x1="83113" y1="71733" x2="83113" y2="71733"/>
                          <a14:foregroundMark x1="83113" y1="71733" x2="83113" y2="71733"/>
                          <a14:foregroundMark x1="83113" y1="71733" x2="83113" y2="71733"/>
                          <a14:foregroundMark x1="81003" y1="87386" x2="81003" y2="87386"/>
                          <a14:foregroundMark x1="85752" y1="94681" x2="85752" y2="94681"/>
                          <a14:foregroundMark x1="36412" y1="76596" x2="36412" y2="76596"/>
                          <a14:foregroundMark x1="36412" y1="76596" x2="36412" y2="76596"/>
                          <a14:foregroundMark x1="36412" y1="76596" x2="36412" y2="76596"/>
                          <a14:foregroundMark x1="43536" y1="74164" x2="24802" y2="85106"/>
                          <a14:foregroundMark x1="24802" y1="85106" x2="44327" y2="73404"/>
                          <a14:foregroundMark x1="44327" y1="73404" x2="43943" y2="78988"/>
                          <a14:foregroundMark x1="57610" y1="89711" x2="68338" y2="90426"/>
                          <a14:foregroundMark x1="50284" y1="89222" x2="57459" y2="89700"/>
                          <a14:foregroundMark x1="61948" y1="86096" x2="50396" y2="78267"/>
                          <a14:foregroundMark x1="68338" y1="90426" x2="63027" y2="86827"/>
                          <a14:foregroundMark x1="50396" y1="78267" x2="54090" y2="63526"/>
                          <a14:foregroundMark x1="54090" y1="63526" x2="28496" y2="79331"/>
                          <a14:foregroundMark x1="28496" y1="79331" x2="18734" y2="91033"/>
                          <a14:foregroundMark x1="26385" y1="89970" x2="28232" y2="94529"/>
                          <a14:foregroundMark x1="68602" y1="91489" x2="68602" y2="91489"/>
                          <a14:foregroundMark x1="68602" y1="91489" x2="58575" y2="93769"/>
                          <a14:foregroundMark x1="34081" y1="96505" x2="34442" y2="96657"/>
                          <a14:foregroundMark x1="29024" y1="94377" x2="34081" y2="96505"/>
                          <a14:foregroundMark x1="83905" y1="81611" x2="78628" y2="65046"/>
                          <a14:foregroundMark x1="78628" y1="65046" x2="83377" y2="80091"/>
                          <a14:foregroundMark x1="83377" y1="80091" x2="83377" y2="65198"/>
                          <a14:foregroundMark x1="59103" y1="95593" x2="59103" y2="95593"/>
                          <a14:foregroundMark x1="59103" y1="95593" x2="56728" y2="93313"/>
                          <a14:foregroundMark x1="61478" y1="95745" x2="61478" y2="95745"/>
                          <a14:foregroundMark x1="70185" y1="94681" x2="70185" y2="94681"/>
                          <a14:foregroundMark x1="70185" y1="94681" x2="70185" y2="94681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073" x2="47493" y2="95137"/>
                          <a14:foregroundMark x1="47493" y1="95137" x2="69129" y2="93769"/>
                          <a14:foregroundMark x1="69129" y1="93769" x2="46438" y2="94377"/>
                          <a14:foregroundMark x1="46438" y1="94377" x2="54090" y2="93313"/>
                          <a14:foregroundMark x1="72823" y1="92705" x2="72823" y2="92705"/>
                          <a14:foregroundMark x1="72823" y1="92705" x2="72823" y2="92705"/>
                          <a14:foregroundMark x1="20844" y1="93009" x2="20844" y2="93009"/>
                          <a14:foregroundMark x1="20844" y1="93009" x2="20844" y2="93009"/>
                          <a14:foregroundMark x1="19789" y1="96049" x2="19789" y2="96049"/>
                          <a14:foregroundMark x1="19789" y1="96049" x2="19789" y2="96049"/>
                          <a14:foregroundMark x1="41953" y1="4255" x2="41953" y2="4255"/>
                          <a14:backgroundMark x1="37467" y1="96657" x2="37467" y2="96657"/>
                          <a14:backgroundMark x1="37467" y1="96657" x2="37467" y2="96505"/>
                          <a14:backgroundMark x1="35092" y1="96505" x2="35092" y2="96505"/>
                          <a14:backgroundMark x1="34828" y1="96809" x2="34828" y2="96809"/>
                          <a14:backgroundMark x1="34828" y1="96809" x2="34828" y2="96809"/>
                          <a14:backgroundMark x1="34828" y1="96809" x2="34828" y2="96809"/>
                          <a14:backgroundMark x1="34037" y1="96809" x2="34037" y2="96809"/>
                          <a14:backgroundMark x1="34037" y1="96809" x2="34037" y2="96809"/>
                          <a14:backgroundMark x1="34037" y1="96809" x2="35356" y2="97872"/>
                          <a14:backgroundMark x1="42744" y1="85714" x2="43008" y2="82219"/>
                          <a14:backgroundMark x1="44855" y1="79027" x2="43536" y2="89210"/>
                          <a14:backgroundMark x1="61214" y1="86474" x2="62533" y2="870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50" y="3510301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25" dirty="0"/>
              <a:t>A</a:t>
            </a:r>
            <a:r>
              <a:rPr sz="4250" spc="-5" dirty="0"/>
              <a:t>G</a:t>
            </a:r>
            <a:r>
              <a:rPr sz="4250" spc="-35" dirty="0"/>
              <a:t>E</a:t>
            </a:r>
            <a:r>
              <a:rPr sz="4250" spc="15" dirty="0"/>
              <a:t>N</a:t>
            </a:r>
            <a:r>
              <a:rPr sz="425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63000" y="1857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0" baseline="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E3684-784B-5B1E-FA37-2F1F9837F694}"/>
              </a:ext>
            </a:extLst>
          </p:cNvPr>
          <p:cNvSpPr txBox="1"/>
          <p:nvPr/>
        </p:nvSpPr>
        <p:spPr>
          <a:xfrm>
            <a:off x="1438275" y="1515487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 today's digital era, one needs to project one's skills, accomplishments, and projects for academic, personal, and professional development. Conventional resumes cannot encompass creativity, interactivity, and ongoing learning. Thus, there is a requirement for a digital portfolio that is an interactive resume and enables students and professionals to represent themselves well.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95671" y="2133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baseline="0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14FD8-59E5-1DF5-8CA7-68B106CA1EB7}"/>
              </a:ext>
            </a:extLst>
          </p:cNvPr>
          <p:cNvSpPr txBox="1"/>
          <p:nvPr/>
        </p:nvSpPr>
        <p:spPr>
          <a:xfrm>
            <a:off x="1255084" y="1444407"/>
            <a:ext cx="68675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This is a Student Digital Portfolio Website that has been created with HTML, CSS, and JavaScript. It showcases personal information, abilities, academic work, and interests, and provides a contact form for simple communication. It is completely responsive and easy to use.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5657" y="11150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397" y="423060"/>
            <a:ext cx="73489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25" dirty="0"/>
              <a:t>W</a:t>
            </a:r>
            <a:r>
              <a:rPr sz="4250" spc="-20" dirty="0"/>
              <a:t>H</a:t>
            </a:r>
            <a:r>
              <a:rPr sz="4250" spc="20" dirty="0"/>
              <a:t>O</a:t>
            </a:r>
            <a:r>
              <a:rPr sz="4250" spc="-235" dirty="0"/>
              <a:t> </a:t>
            </a:r>
            <a:r>
              <a:rPr sz="4250" spc="-10" dirty="0"/>
              <a:t>AR</a:t>
            </a:r>
            <a:r>
              <a:rPr sz="4250" spc="15" dirty="0"/>
              <a:t>E</a:t>
            </a:r>
            <a:r>
              <a:rPr sz="4250" spc="-35" dirty="0"/>
              <a:t> </a:t>
            </a:r>
            <a:r>
              <a:rPr sz="4250" spc="-10" dirty="0"/>
              <a:t>T</a:t>
            </a:r>
            <a:r>
              <a:rPr sz="4250" spc="-15" dirty="0"/>
              <a:t>H</a:t>
            </a:r>
            <a:r>
              <a:rPr sz="4250" spc="15" dirty="0"/>
              <a:t>E</a:t>
            </a:r>
            <a:r>
              <a:rPr sz="4250" spc="-35" dirty="0"/>
              <a:t> </a:t>
            </a:r>
            <a:r>
              <a:rPr sz="4250" spc="-20" dirty="0"/>
              <a:t>E</a:t>
            </a:r>
            <a:r>
              <a:rPr sz="4250" spc="30" dirty="0"/>
              <a:t>N</a:t>
            </a:r>
            <a:r>
              <a:rPr sz="4250" spc="15" dirty="0"/>
              <a:t>D</a:t>
            </a:r>
            <a:r>
              <a:rPr sz="4250" spc="-45" dirty="0"/>
              <a:t> </a:t>
            </a:r>
            <a:r>
              <a:rPr sz="4250" dirty="0"/>
              <a:t>U</a:t>
            </a:r>
            <a:r>
              <a:rPr sz="4250" spc="10" dirty="0"/>
              <a:t>S</a:t>
            </a:r>
            <a:r>
              <a:rPr sz="4250" spc="-25" dirty="0"/>
              <a:t>E</a:t>
            </a:r>
            <a:r>
              <a:rPr sz="4250" spc="-10" dirty="0"/>
              <a:t>R</a:t>
            </a:r>
            <a:r>
              <a:rPr sz="4250" spc="5" dirty="0"/>
              <a:t>S?</a:t>
            </a:r>
            <a:endParaRPr sz="42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ACE47-55EB-2BC0-E2B6-45AF7087C241}"/>
              </a:ext>
            </a:extLst>
          </p:cNvPr>
          <p:cNvSpPr txBox="1"/>
          <p:nvPr/>
        </p:nvSpPr>
        <p:spPr>
          <a:xfrm>
            <a:off x="914400" y="1276946"/>
            <a:ext cx="9377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Students</a:t>
            </a:r>
            <a:r>
              <a:rPr lang="en-US" sz="2800" dirty="0"/>
              <a:t> – to exhibit skills, projects, and accomplishments.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Recruiters/Employers </a:t>
            </a:r>
            <a:r>
              <a:rPr lang="en-US" sz="2800" dirty="0"/>
              <a:t>– to assess student skills and experience.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Teachers/Mentors </a:t>
            </a:r>
            <a:r>
              <a:rPr lang="en-US" sz="2800" dirty="0"/>
              <a:t>– to monitor and review student portfolios.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General Audience </a:t>
            </a:r>
            <a:r>
              <a:rPr lang="en-US" sz="2800" dirty="0"/>
              <a:t>– to discover student projects and imagination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25" b="92976" l="10000" r="90000">
                        <a14:foregroundMark x1="28615" y1="9451" x2="28615" y2="9451"/>
                        <a14:foregroundMark x1="28615" y1="9451" x2="28615" y2="9451"/>
                        <a14:foregroundMark x1="28615" y1="9451" x2="28615" y2="9451"/>
                        <a14:foregroundMark x1="29077" y1="4853" x2="29077" y2="4853"/>
                        <a14:foregroundMark x1="29077" y1="4853" x2="29077" y2="4853"/>
                        <a14:foregroundMark x1="57385" y1="34355" x2="38923" y2="43040"/>
                        <a14:foregroundMark x1="38923" y1="43040" x2="45077" y2="25670"/>
                        <a14:foregroundMark x1="45077" y1="25670" x2="56154" y2="30013"/>
                        <a14:foregroundMark x1="52923" y1="31290" x2="52923" y2="31290"/>
                        <a14:foregroundMark x1="52923" y1="31290" x2="52923" y2="31290"/>
                        <a14:foregroundMark x1="51692" y1="31290" x2="51692" y2="31290"/>
                        <a14:foregroundMark x1="51692" y1="31290" x2="51692" y2="31290"/>
                        <a14:foregroundMark x1="70308" y1="9834" x2="70308" y2="9834"/>
                        <a14:foregroundMark x1="46462" y1="36654" x2="42000" y2="39719"/>
                        <a14:foregroundMark x1="42000" y1="39719" x2="42000" y2="39719"/>
                        <a14:foregroundMark x1="42000" y1="39719" x2="42000" y2="39719"/>
                        <a14:foregroundMark x1="60923" y1="92976" x2="60923" y2="92976"/>
                        <a14:foregroundMark x1="60923" y1="92976" x2="60923" y2="92976"/>
                        <a14:foregroundMark x1="60923" y1="92976" x2="60923" y2="92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26" y="1258198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590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761" y="422133"/>
            <a:ext cx="7442834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250" spc="10" dirty="0"/>
              <a:t>TOOLS AND TECHNIQUES</a:t>
            </a:r>
            <a:endParaRPr sz="425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7EC83-AD75-0823-7E52-891351E0B3FB}"/>
              </a:ext>
            </a:extLst>
          </p:cNvPr>
          <p:cNvSpPr txBox="1"/>
          <p:nvPr/>
        </p:nvSpPr>
        <p:spPr>
          <a:xfrm>
            <a:off x="1991544" y="1412776"/>
            <a:ext cx="80516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sz="2800" b="1" dirty="0"/>
              <a:t>Frontend: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HTML – for structuring the content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CSS – for adding style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 JavaScript – for added to interactivity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Editor Tool: </a:t>
            </a:r>
            <a:r>
              <a:rPr lang="en-IN" sz="2800" dirty="0"/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Version Control: </a:t>
            </a:r>
            <a:r>
              <a:rPr lang="en-IN" sz="2800" dirty="0"/>
              <a:t>Git and GitHub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Browser: </a:t>
            </a:r>
            <a:r>
              <a:rPr lang="en-IN" sz="2800" dirty="0"/>
              <a:t>Chrome, Edge, Firefox for testing projects and 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EE63A-8DC9-487D-FF85-CCDF1BD7A569}"/>
              </a:ext>
            </a:extLst>
          </p:cNvPr>
          <p:cNvSpPr txBox="1"/>
          <p:nvPr/>
        </p:nvSpPr>
        <p:spPr>
          <a:xfrm>
            <a:off x="922042" y="1177359"/>
            <a:ext cx="85344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Header/Hero Section </a:t>
            </a:r>
            <a:r>
              <a:rPr lang="en-US" sz="2300" dirty="0"/>
              <a:t>– Name and Title introduction.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Navigation Bar </a:t>
            </a:r>
            <a:r>
              <a:rPr lang="en-US" sz="2300" dirty="0"/>
              <a:t>– Seamless transition to every section.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About Section </a:t>
            </a:r>
            <a:r>
              <a:rPr lang="en-US" sz="2300" dirty="0"/>
              <a:t>– Background and career objectives.</a:t>
            </a:r>
          </a:p>
          <a:p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Skills Section </a:t>
            </a:r>
            <a:r>
              <a:rPr lang="en-US" sz="2300" dirty="0"/>
              <a:t>– Shows technical and soft skills through skill tags.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Projects Section </a:t>
            </a:r>
            <a:r>
              <a:rPr lang="en-US" sz="2300" dirty="0"/>
              <a:t>– Lists completed work with descriptions.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Contact Section </a:t>
            </a:r>
            <a:r>
              <a:rPr lang="en-US" sz="2300" dirty="0"/>
              <a:t>– Interactive form for contacting.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Footer</a:t>
            </a:r>
            <a:r>
              <a:rPr lang="en-US" sz="2300" dirty="0"/>
              <a:t> – Copyright information</a:t>
            </a:r>
            <a:endParaRPr lang="en-IN" sz="23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F650F-042B-390C-4682-C8AB0FCD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6"/>
            <a:ext cx="9067800" cy="667490"/>
          </a:xfrm>
        </p:spPr>
        <p:txBody>
          <a:bodyPr/>
          <a:lstStyle/>
          <a:p>
            <a:r>
              <a:rPr lang="en-IN" sz="4250" spc="15" dirty="0"/>
              <a:t>POTFOLIO DESIGN AND LAYOUT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654025"/>
          </a:xfrm>
        </p:spPr>
        <p:txBody>
          <a:bodyPr/>
          <a:lstStyle/>
          <a:p>
            <a:r>
              <a:rPr lang="en-IN" sz="4250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00757-1DD7-53A7-0C48-C14BFC1FF836}"/>
              </a:ext>
            </a:extLst>
          </p:cNvPr>
          <p:cNvSpPr txBox="1"/>
          <p:nvPr/>
        </p:nvSpPr>
        <p:spPr>
          <a:xfrm>
            <a:off x="1447800" y="1524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✔ Responsive design (desktop, tablet, mobile compatible)</a:t>
            </a:r>
          </a:p>
          <a:p>
            <a:r>
              <a:rPr lang="en-IN" sz="2400" dirty="0"/>
              <a:t>✔ Clean and minimal user interface</a:t>
            </a:r>
          </a:p>
          <a:p>
            <a:r>
              <a:rPr lang="en-IN" sz="2400" dirty="0"/>
              <a:t>✔ Interactive navigation bar</a:t>
            </a:r>
          </a:p>
          <a:p>
            <a:r>
              <a:rPr lang="en-IN" sz="2400" dirty="0"/>
              <a:t>✔ Tag-style design highlighting skills</a:t>
            </a:r>
          </a:p>
          <a:p>
            <a:r>
              <a:rPr lang="en-IN" sz="2400" dirty="0"/>
              <a:t>✔ Project cards with demo/resource link</a:t>
            </a:r>
          </a:p>
          <a:p>
            <a:r>
              <a:rPr lang="en-IN" sz="2400" dirty="0"/>
              <a:t>✔ Contact form validated through JavaScript</a:t>
            </a:r>
          </a:p>
          <a:p>
            <a:r>
              <a:rPr lang="en-IN" sz="2400" dirty="0"/>
              <a:t>✔ Easy to extend and customize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C4742-5D51-CB11-C0E5-01464230E830}"/>
              </a:ext>
            </a:extLst>
          </p:cNvPr>
          <p:cNvSpPr/>
          <p:nvPr/>
        </p:nvSpPr>
        <p:spPr>
          <a:xfrm>
            <a:off x="888173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ABD672-ED2E-E46F-BD25-CFD48EC534B9}"/>
              </a:ext>
            </a:extLst>
          </p:cNvPr>
          <p:cNvSpPr/>
          <p:nvPr/>
        </p:nvSpPr>
        <p:spPr>
          <a:xfrm>
            <a:off x="8640504" y="5486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C6D922C-8E34-AF05-F5CB-87DDCBBF55D0}"/>
              </a:ext>
            </a:extLst>
          </p:cNvPr>
          <p:cNvSpPr/>
          <p:nvPr/>
        </p:nvSpPr>
        <p:spPr>
          <a:xfrm>
            <a:off x="6858000" y="2362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AE6DD9C-723D-4F4F-BE17-6B5FC9A957E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FWD TNSDC 2025</Template>
  <TotalTime>300</TotalTime>
  <Words>497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 Black</vt:lpstr>
      <vt:lpstr>Bell MT</vt:lpstr>
      <vt:lpstr>Calibri</vt:lpstr>
      <vt:lpstr>Courier New</vt:lpstr>
      <vt:lpstr>Script MT Bold</vt:lpstr>
      <vt:lpstr>Sitka Small Semibold</vt:lpstr>
      <vt:lpstr>Times New Roman</vt:lpstr>
      <vt:lpstr>Trebuchet MS</vt:lpstr>
      <vt:lpstr>Wingdings</vt:lpstr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PowerPoint Presentation</vt:lpstr>
      <vt:lpstr>CONCLUSION</vt:lpstr>
      <vt:lpstr>GITHUB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Nithya S</dc:creator>
  <cp:lastModifiedBy>Nithya S</cp:lastModifiedBy>
  <cp:revision>8</cp:revision>
  <dcterms:created xsi:type="dcterms:W3CDTF">2025-08-27T12:44:37Z</dcterms:created>
  <dcterms:modified xsi:type="dcterms:W3CDTF">2025-08-30T14:11:16Z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