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047B-3734-4126-965D-6A3422E52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2BF1E-9D32-405C-A9B7-450B9FC72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2713E-2D8F-4815-8C21-9ABC5347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88E8-DB39-47FD-BCBC-3E20E5278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F07D2-6FF9-437C-BB69-70A4FC24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3C527-D65B-410B-8376-97D61E83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2B7E-FD7B-441F-9966-22D114EE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7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3ACB-64DA-4CBF-ADCA-EFCD7E17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2CA14-AE26-42C1-A2C7-E65D58035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06A0-8B10-4614-AB6F-BFB98EFB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88E8-DB39-47FD-BCBC-3E20E5278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1396B-02BD-4192-95AA-EACFD832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AE274-D12A-470C-991F-5E1547F3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2B7E-FD7B-441F-9966-22D114EE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5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68AAB-8942-4D7A-A4A3-5F0340FA8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15743-4C80-43E7-9C1F-9427FF804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C29B8-6617-432A-B436-3F86BAFA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88E8-DB39-47FD-BCBC-3E20E5278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70545-9C53-4A90-B03B-D2D45D09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D2617-D045-4588-85D2-44B1EB2B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2B7E-FD7B-441F-9966-22D114EE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9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CCEF-D138-46B7-A0D0-826AFC3D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2D11-DE0F-44E4-8F18-FD9E8C14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21CD5-D6A8-4CAE-ACEF-62D40233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88E8-DB39-47FD-BCBC-3E20E5278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F4BAD-7748-4EC5-87B5-E277EE99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0EE02-2FD5-4073-A481-80138B9B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2B7E-FD7B-441F-9966-22D114EE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35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AFFD-6694-43FC-94A7-1649E4DF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C9C25-F6D9-4CF0-A66C-0D6E49051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6033-78E8-4EFF-B46C-0A577CD7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88E8-DB39-47FD-BCBC-3E20E5278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F555D-1EF5-4838-B0A0-C53237FF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1287E-C3BE-410A-B1C9-137912E2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2B7E-FD7B-441F-9966-22D114EE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81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EB08-59E0-4477-9528-D1455AD5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E8736-1B08-4300-8571-85C9DE466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06265-5E70-4A7B-AD53-C638B4612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F085B-4726-4257-99B4-963460EE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88E8-DB39-47FD-BCBC-3E20E5278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207D8-F001-4BA6-8C6D-730B7CFE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1F04A-F29F-4621-A614-9150F2CA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2B7E-FD7B-441F-9966-22D114EE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16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737B-0C87-4B54-9EE1-866C2395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1CD43-3727-4662-855B-10B8FB371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1DE37-9C7A-4BA7-99BF-AED391AA8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695BF-08BA-4191-A69C-1B82269EC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8798A-C715-445A-A438-BF93B0D6A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BE90D-0621-4C5F-B23E-BD8C23DD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88E8-DB39-47FD-BCBC-3E20E5278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F45D3-E0BA-4C98-8E28-634C5F13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D971D-0AAF-4408-8B90-9CFA9AE3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2B7E-FD7B-441F-9966-22D114EE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53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9DCC-8969-46C8-9CB4-461B09E7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B09DF-59D9-4403-A420-F641BA2A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88E8-DB39-47FD-BCBC-3E20E5278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8ADE2-C0A4-4CEF-965E-0B3505D4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4AABB-66A6-457E-8B6F-63D9C152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2B7E-FD7B-441F-9966-22D114EE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83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DD3DA-C573-434D-AF20-ADC10C9B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88E8-DB39-47FD-BCBC-3E20E5278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15C09-9038-4885-B4A1-9F21248A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02126-971C-45A4-8EAD-76592EE2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2B7E-FD7B-441F-9966-22D114EE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50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6620-1EF7-41AE-B050-B8F1EB93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B497-32AF-44DC-978C-E4F971635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8F808-CD7E-43C0-B3F9-B01A3CB67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8A4A5-FE7B-4F19-B774-651CF4AB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88E8-DB39-47FD-BCBC-3E20E5278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CBAB1-FA61-4C92-A02D-FE193FE7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BBC7A-41F1-46B5-93B2-60D1D800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2B7E-FD7B-441F-9966-22D114EE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97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0557-05BB-4033-981E-FF86B4D6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07B6B-5B5B-4C27-BD2C-A0F19CF01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CE557-50F1-49A3-84CD-434276411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8F007-9780-492C-8C2D-205FE10F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88E8-DB39-47FD-BCBC-3E20E5278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52875-68CE-4637-A86A-EFE4DB7F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4A870-C479-430A-A984-A00CC6CF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2B7E-FD7B-441F-9966-22D114EE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13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81700-14FC-49FD-A950-348603E0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0357-11B8-4AD2-8D55-B0D726675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89071-52F3-4008-9117-6778DCABE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88E8-DB39-47FD-BCBC-3E20E52780B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40F70-719C-4EB5-B313-5FDA76634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078B5-4054-4533-AA5B-98F5E088F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32B7E-FD7B-441F-9966-22D114EE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8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0AB4-1873-4F82-8AA8-49B6E86F4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5766"/>
            <a:ext cx="9144000" cy="1613646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PUBLIC TRANSPORT OPTIMIZATION</a:t>
            </a:r>
            <a:endParaRPr lang="en-IN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49C76-FC5D-4F32-9F3B-C0654F37A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353" y="2802965"/>
            <a:ext cx="3935506" cy="526209"/>
          </a:xfrm>
        </p:spPr>
        <p:txBody>
          <a:bodyPr/>
          <a:lstStyle/>
          <a:p>
            <a:r>
              <a:rPr lang="en-US" b="1" u="sng" dirty="0"/>
              <a:t>TEAM MEMBERS:</a:t>
            </a:r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07CDBBF7-73CA-43C8-B4AF-472C6586058C}"/>
              </a:ext>
            </a:extLst>
          </p:cNvPr>
          <p:cNvGrpSpPr>
            <a:grpSpLocks/>
          </p:cNvGrpSpPr>
          <p:nvPr/>
        </p:nvGrpSpPr>
        <p:grpSpPr bwMode="auto">
          <a:xfrm>
            <a:off x="1" y="-40342"/>
            <a:ext cx="12191998" cy="1532966"/>
            <a:chOff x="-53442" y="188640"/>
            <a:chExt cx="9197443" cy="10361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92C407-71E7-43A0-BD83-4CE996D0BFF4}"/>
                </a:ext>
              </a:extLst>
            </p:cNvPr>
            <p:cNvSpPr/>
            <p:nvPr/>
          </p:nvSpPr>
          <p:spPr>
            <a:xfrm>
              <a:off x="-53442" y="188640"/>
              <a:ext cx="9197443" cy="72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D2C9E61-D18D-46F6-9A13-B2DC5C74B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640" y="916189"/>
              <a:ext cx="7812360" cy="30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r"/>
              <a:endParaRPr lang="en-GB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8A78F81-5734-4A2E-BD25-B19DBC043973}"/>
              </a:ext>
            </a:extLst>
          </p:cNvPr>
          <p:cNvSpPr/>
          <p:nvPr/>
        </p:nvSpPr>
        <p:spPr>
          <a:xfrm>
            <a:off x="6154264" y="349191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/>
              <a:t> Indra Ganesan College of Engineering, </a:t>
            </a:r>
            <a:r>
              <a:rPr lang="en-IN" dirty="0"/>
              <a:t>Manikandam,Trichy-620 012. </a:t>
            </a:r>
          </a:p>
        </p:txBody>
      </p:sp>
      <p:pic>
        <p:nvPicPr>
          <p:cNvPr id="8" name="Picture 2" descr="Indra Ganesan College of Engineering, Tiruchirappalli, Tiruchirappalli  (Trichy), Tamil Nadu, India, Group ID:- Contact Address, Phone, EMail,  Website, Courses Offered, Admission">
            <a:extLst>
              <a:ext uri="{FF2B5EF4-FFF2-40B4-BE49-F238E27FC236}">
                <a16:creationId xmlns:a16="http://schemas.microsoft.com/office/drawing/2014/main" id="{09C06F1F-6E62-4AFD-9EB1-4891E0952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" y="-29321"/>
            <a:ext cx="1495401" cy="10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A5C38C-56C4-4AE9-8283-0FCBBD326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55112"/>
              </p:ext>
            </p:extLst>
          </p:nvPr>
        </p:nvGraphicFramePr>
        <p:xfrm>
          <a:off x="1836046" y="3528827"/>
          <a:ext cx="8194071" cy="2487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038">
                  <a:extLst>
                    <a:ext uri="{9D8B030D-6E8A-4147-A177-3AD203B41FA5}">
                      <a16:colId xmlns:a16="http://schemas.microsoft.com/office/drawing/2014/main" val="2184230763"/>
                    </a:ext>
                  </a:extLst>
                </a:gridCol>
                <a:gridCol w="2744038">
                  <a:extLst>
                    <a:ext uri="{9D8B030D-6E8A-4147-A177-3AD203B41FA5}">
                      <a16:colId xmlns:a16="http://schemas.microsoft.com/office/drawing/2014/main" val="3464816695"/>
                    </a:ext>
                  </a:extLst>
                </a:gridCol>
                <a:gridCol w="2705995">
                  <a:extLst>
                    <a:ext uri="{9D8B030D-6E8A-4147-A177-3AD203B41FA5}">
                      <a16:colId xmlns:a16="http://schemas.microsoft.com/office/drawing/2014/main" val="1075191454"/>
                    </a:ext>
                  </a:extLst>
                </a:gridCol>
              </a:tblGrid>
              <a:tr h="483323">
                <a:tc>
                  <a:txBody>
                    <a:bodyPr/>
                    <a:lstStyle/>
                    <a:p>
                      <a:r>
                        <a:rPr lang="en-US" dirty="0"/>
                        <a:t>             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REGISTER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NAAN MUDHALVAN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80151"/>
                  </a:ext>
                </a:extLst>
              </a:tr>
              <a:tr h="483323">
                <a:tc>
                  <a:txBody>
                    <a:bodyPr/>
                    <a:lstStyle/>
                    <a:p>
                      <a:r>
                        <a:rPr lang="en-US" dirty="0"/>
                        <a:t>S DEEPALAKSHMI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811221106005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au811221106005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04409"/>
                  </a:ext>
                </a:extLst>
              </a:tr>
              <a:tr h="554415">
                <a:tc>
                  <a:txBody>
                    <a:bodyPr/>
                    <a:lstStyle/>
                    <a:p>
                      <a:r>
                        <a:rPr lang="en-US" dirty="0"/>
                        <a:t>SP JAYAKAMAKSHE RADHA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811221106012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au811221106012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1830"/>
                  </a:ext>
                </a:extLst>
              </a:tr>
              <a:tr h="483323">
                <a:tc>
                  <a:txBody>
                    <a:bodyPr/>
                    <a:lstStyle/>
                    <a:p>
                      <a:r>
                        <a:rPr lang="en-US" dirty="0"/>
                        <a:t>S PARKAVI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811221106022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au811221106022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3711"/>
                  </a:ext>
                </a:extLst>
              </a:tr>
              <a:tr h="483323">
                <a:tc>
                  <a:txBody>
                    <a:bodyPr/>
                    <a:lstStyle/>
                    <a:p>
                      <a:r>
                        <a:rPr lang="en-US" dirty="0"/>
                        <a:t>S THRISHA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811221106034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au811221106034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39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070A-55CC-4E48-A0EA-F74D59E6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671" y="751341"/>
            <a:ext cx="10515600" cy="1358148"/>
          </a:xfrm>
        </p:spPr>
        <p:txBody>
          <a:bodyPr/>
          <a:lstStyle/>
          <a:p>
            <a:r>
              <a:rPr lang="en-US" b="1" i="1" dirty="0"/>
              <a:t>LITERATURE REVIEW</a:t>
            </a:r>
            <a:endParaRPr lang="en-IN" b="1" i="1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7CC2C20-53CC-4AAB-B790-417B6199B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041560"/>
              </p:ext>
            </p:extLst>
          </p:nvPr>
        </p:nvGraphicFramePr>
        <p:xfrm>
          <a:off x="838200" y="3129982"/>
          <a:ext cx="10515600" cy="312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176">
                  <a:extLst>
                    <a:ext uri="{9D8B030D-6E8A-4147-A177-3AD203B41FA5}">
                      <a16:colId xmlns:a16="http://schemas.microsoft.com/office/drawing/2014/main" val="3205355580"/>
                    </a:ext>
                  </a:extLst>
                </a:gridCol>
                <a:gridCol w="8274424">
                  <a:extLst>
                    <a:ext uri="{9D8B030D-6E8A-4147-A177-3AD203B41FA5}">
                      <a16:colId xmlns:a16="http://schemas.microsoft.com/office/drawing/2014/main" val="3277313430"/>
                    </a:ext>
                  </a:extLst>
                </a:gridCol>
              </a:tblGrid>
              <a:tr h="780724">
                <a:tc>
                  <a:txBody>
                    <a:bodyPr/>
                    <a:lstStyle/>
                    <a:p>
                      <a:r>
                        <a:rPr lang="en-US" dirty="0"/>
                        <a:t> Objective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calculate the probability of passengers choosing different routes in the public transit network according to passenger travel impedance 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62185"/>
                  </a:ext>
                </a:extLst>
              </a:tr>
              <a:tr h="780724">
                <a:tc>
                  <a:txBody>
                    <a:bodyPr/>
                    <a:lstStyle/>
                    <a:p>
                      <a:r>
                        <a:rPr lang="en-US" dirty="0"/>
                        <a:t>Technique Used :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complex network theory and the symmetry of the up and down bus routes and station to establish an urban public transit network model 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84063"/>
                  </a:ext>
                </a:extLst>
              </a:tr>
              <a:tr h="780724">
                <a:tc>
                  <a:txBody>
                    <a:bodyPr/>
                    <a:lstStyle/>
                    <a:p>
                      <a:r>
                        <a:rPr lang="en-US" dirty="0"/>
                        <a:t>Metrices taken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Passenger travel impedance ,travel path probability and passenger  travel demand.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90091"/>
                  </a:ext>
                </a:extLst>
              </a:tr>
              <a:tr h="780724">
                <a:tc>
                  <a:txBody>
                    <a:bodyPr/>
                    <a:lstStyle/>
                    <a:p>
                      <a:r>
                        <a:rPr lang="en-US" dirty="0"/>
                        <a:t>Limitations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Passenger travel impedance only considers time cost without considering money cost and comfort . Only pedestrian transfer is considered.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7940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97BCCD2-BCC2-45F3-9DA8-BD72BA900EF0}"/>
              </a:ext>
            </a:extLst>
          </p:cNvPr>
          <p:cNvSpPr txBox="1"/>
          <p:nvPr/>
        </p:nvSpPr>
        <p:spPr>
          <a:xfrm>
            <a:off x="887505" y="2272550"/>
            <a:ext cx="1099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PAPER1: Research on optimization of urban “public transport network” based on complex network theory by “</a:t>
            </a:r>
            <a:r>
              <a:rPr lang="en-US" b="1" dirty="0" err="1"/>
              <a:t>ZhongyLin</a:t>
            </a:r>
            <a:r>
              <a:rPr lang="en-US" b="1" dirty="0"/>
              <a:t>”,”yang Cao”(2021) .</a:t>
            </a:r>
            <a:endParaRPr lang="en-IN" b="1" dirty="0"/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E096F5F-E931-45F3-9095-2E1DF2F757B8}"/>
              </a:ext>
            </a:extLst>
          </p:cNvPr>
          <p:cNvGrpSpPr>
            <a:grpSpLocks/>
          </p:cNvGrpSpPr>
          <p:nvPr/>
        </p:nvGrpSpPr>
        <p:grpSpPr bwMode="auto">
          <a:xfrm>
            <a:off x="-31369" y="-25138"/>
            <a:ext cx="12191998" cy="1532966"/>
            <a:chOff x="-53442" y="188640"/>
            <a:chExt cx="9197443" cy="10361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1B4081-E208-4BAD-B9A8-96AF0D37FE43}"/>
                </a:ext>
              </a:extLst>
            </p:cNvPr>
            <p:cNvSpPr/>
            <p:nvPr/>
          </p:nvSpPr>
          <p:spPr>
            <a:xfrm>
              <a:off x="-53442" y="188640"/>
              <a:ext cx="9197443" cy="72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C1A09D82-F167-48AC-9E30-F5EF99115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640" y="916189"/>
              <a:ext cx="7812360" cy="30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r"/>
              <a:endParaRPr lang="en-GB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F3886-8D1C-4206-B251-8DF808555FA6}"/>
              </a:ext>
            </a:extLst>
          </p:cNvPr>
          <p:cNvSpPr/>
          <p:nvPr/>
        </p:nvSpPr>
        <p:spPr>
          <a:xfrm>
            <a:off x="6127371" y="228171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/>
              <a:t> Indra Ganesan College of Engineering, </a:t>
            </a:r>
            <a:r>
              <a:rPr lang="en-IN" dirty="0"/>
              <a:t>Manikandam,Trichy-620 012. </a:t>
            </a:r>
          </a:p>
        </p:txBody>
      </p:sp>
      <p:pic>
        <p:nvPicPr>
          <p:cNvPr id="14" name="Picture 2" descr="Indra Ganesan College of Engineering, Tiruchirappalli, Tiruchirappalli  (Trichy), Tamil Nadu, India, Group ID:- Contact Address, Phone, EMail,  Website, Courses Offered, Admission">
            <a:extLst>
              <a:ext uri="{FF2B5EF4-FFF2-40B4-BE49-F238E27FC236}">
                <a16:creationId xmlns:a16="http://schemas.microsoft.com/office/drawing/2014/main" id="{81E4B558-C99E-442E-B701-675C757AC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69" y="-12904"/>
            <a:ext cx="1495401" cy="10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5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D23967E-F620-4C68-B944-D496DE55FDF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33747427"/>
              </p:ext>
            </p:extLst>
          </p:nvPr>
        </p:nvGraphicFramePr>
        <p:xfrm>
          <a:off x="1250575" y="2814679"/>
          <a:ext cx="9964271" cy="3318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044">
                  <a:extLst>
                    <a:ext uri="{9D8B030D-6E8A-4147-A177-3AD203B41FA5}">
                      <a16:colId xmlns:a16="http://schemas.microsoft.com/office/drawing/2014/main" val="2495520727"/>
                    </a:ext>
                  </a:extLst>
                </a:gridCol>
                <a:gridCol w="6638227">
                  <a:extLst>
                    <a:ext uri="{9D8B030D-6E8A-4147-A177-3AD203B41FA5}">
                      <a16:colId xmlns:a16="http://schemas.microsoft.com/office/drawing/2014/main" val="2111644166"/>
                    </a:ext>
                  </a:extLst>
                </a:gridCol>
              </a:tblGrid>
              <a:tr h="976108">
                <a:tc>
                  <a:txBody>
                    <a:bodyPr/>
                    <a:lstStyle/>
                    <a:p>
                      <a:r>
                        <a:rPr lang="en-US" dirty="0"/>
                        <a:t>Objective 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determine the optimal numbers of public transportation trips and vehicles by mode ,required to meet the expected passenger demand 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03054"/>
                  </a:ext>
                </a:extLst>
              </a:tr>
              <a:tr h="683276">
                <a:tc>
                  <a:txBody>
                    <a:bodyPr/>
                    <a:lstStyle/>
                    <a:p>
                      <a:r>
                        <a:rPr lang="en-US" dirty="0"/>
                        <a:t>Technique Used: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optimal combination of different vehicle classes and the number of trips are determined.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506426"/>
                  </a:ext>
                </a:extLst>
              </a:tr>
              <a:tr h="683276">
                <a:tc>
                  <a:txBody>
                    <a:bodyPr/>
                    <a:lstStyle/>
                    <a:p>
                      <a:r>
                        <a:rPr lang="en-US" dirty="0"/>
                        <a:t>Metrices taken: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Passenger demand , Initial cycle time ,capacity , optimal number of trips for each vehicle classes.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609014"/>
                  </a:ext>
                </a:extLst>
              </a:tr>
              <a:tr h="976108">
                <a:tc>
                  <a:txBody>
                    <a:bodyPr/>
                    <a:lstStyle/>
                    <a:p>
                      <a:r>
                        <a:rPr lang="en-US" dirty="0"/>
                        <a:t>Limitations: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model could also be improved by minimizing the total system costs by including user costs ;such as carbon footprint in the objective function in additional to the operational costs 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432691"/>
                  </a:ext>
                </a:extLst>
              </a:tr>
            </a:tbl>
          </a:graphicData>
        </a:graphic>
      </p:graphicFrame>
      <p:grpSp>
        <p:nvGrpSpPr>
          <p:cNvPr id="4" name="Group 10">
            <a:extLst>
              <a:ext uri="{FF2B5EF4-FFF2-40B4-BE49-F238E27FC236}">
                <a16:creationId xmlns:a16="http://schemas.microsoft.com/office/drawing/2014/main" id="{77B28128-7AFC-4F0D-8A24-CB8B3E0E87F6}"/>
              </a:ext>
            </a:extLst>
          </p:cNvPr>
          <p:cNvGrpSpPr>
            <a:grpSpLocks/>
          </p:cNvGrpSpPr>
          <p:nvPr/>
        </p:nvGrpSpPr>
        <p:grpSpPr bwMode="auto">
          <a:xfrm>
            <a:off x="2" y="-40011"/>
            <a:ext cx="12191998" cy="1532966"/>
            <a:chOff x="-53442" y="188640"/>
            <a:chExt cx="9197443" cy="10361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BCC8E0-8359-4463-BB70-09A4FB2B66E6}"/>
                </a:ext>
              </a:extLst>
            </p:cNvPr>
            <p:cNvSpPr/>
            <p:nvPr/>
          </p:nvSpPr>
          <p:spPr>
            <a:xfrm>
              <a:off x="-53442" y="188640"/>
              <a:ext cx="9197443" cy="72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268FC22-8C70-4086-B39D-BFBA036EA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640" y="916189"/>
              <a:ext cx="7812360" cy="30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r"/>
              <a:endParaRPr lang="en-GB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7" name="Picture 2" descr="Indra Ganesan College of Engineering, Tiruchirappalli, Tiruchirappalli  (Trichy), Tamil Nadu, India, Group ID:- Contact Address, Phone, EMail,  Website, Courses Offered, Admission">
            <a:extLst>
              <a:ext uri="{FF2B5EF4-FFF2-40B4-BE49-F238E27FC236}">
                <a16:creationId xmlns:a16="http://schemas.microsoft.com/office/drawing/2014/main" id="{D15497DD-1440-4A07-A709-460E1807D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838"/>
            <a:ext cx="1495401" cy="10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AB2FC3-6F7E-4551-97F4-ACFE6C02D489}"/>
              </a:ext>
            </a:extLst>
          </p:cNvPr>
          <p:cNvSpPr/>
          <p:nvPr/>
        </p:nvSpPr>
        <p:spPr>
          <a:xfrm>
            <a:off x="6221506" y="228166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/>
              <a:t> Indra Ganesan College of Engineering, </a:t>
            </a:r>
            <a:r>
              <a:rPr lang="en-IN" dirty="0"/>
              <a:t>Manikandam,Trichy-620 012. 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4751500-38C9-4AB6-A76C-AD93AD4B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368" y="724553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b="1" i="1" dirty="0"/>
              <a:t>LITERATURE REVIEW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48B65-A530-48B3-8198-D11A93CE0F1E}"/>
              </a:ext>
            </a:extLst>
          </p:cNvPr>
          <p:cNvSpPr txBox="1"/>
          <p:nvPr/>
        </p:nvSpPr>
        <p:spPr>
          <a:xfrm>
            <a:off x="1261782" y="1987017"/>
            <a:ext cx="9668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PAPER2: Optimization of “urban public transportation” considering the model fleet size: A case study from Palestine by “Abdullah </a:t>
            </a:r>
            <a:r>
              <a:rPr lang="en-US" b="1" dirty="0" err="1"/>
              <a:t>Abuaisha</a:t>
            </a:r>
            <a:r>
              <a:rPr lang="en-US" b="1" dirty="0"/>
              <a:t>”,”Sameer </a:t>
            </a:r>
            <a:r>
              <a:rPr lang="en-US" b="1" dirty="0" err="1"/>
              <a:t>abu-eisheh</a:t>
            </a:r>
            <a:r>
              <a:rPr lang="en-US" b="1" dirty="0"/>
              <a:t>”(2023).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1900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E28B-7C4A-49C1-B5E9-BE5B3EAB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048" y="992866"/>
            <a:ext cx="8852647" cy="1046819"/>
          </a:xfrm>
        </p:spPr>
        <p:txBody>
          <a:bodyPr/>
          <a:lstStyle/>
          <a:p>
            <a:r>
              <a:rPr lang="en-US" b="1" i="1" dirty="0"/>
              <a:t>LITERATURE REVIEW</a:t>
            </a:r>
            <a:endParaRPr lang="en-IN" b="1" i="1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80828CF-AD92-41A1-AC25-544BA76B1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95138"/>
              </p:ext>
            </p:extLst>
          </p:nvPr>
        </p:nvGraphicFramePr>
        <p:xfrm>
          <a:off x="820271" y="2864223"/>
          <a:ext cx="10533529" cy="210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317">
                  <a:extLst>
                    <a:ext uri="{9D8B030D-6E8A-4147-A177-3AD203B41FA5}">
                      <a16:colId xmlns:a16="http://schemas.microsoft.com/office/drawing/2014/main" val="3862222930"/>
                    </a:ext>
                  </a:extLst>
                </a:gridCol>
                <a:gridCol w="8328212">
                  <a:extLst>
                    <a:ext uri="{9D8B030D-6E8A-4147-A177-3AD203B41FA5}">
                      <a16:colId xmlns:a16="http://schemas.microsoft.com/office/drawing/2014/main" val="40893804"/>
                    </a:ext>
                  </a:extLst>
                </a:gridCol>
              </a:tblGrid>
              <a:tr h="488665">
                <a:tc>
                  <a:txBody>
                    <a:bodyPr/>
                    <a:lstStyle/>
                    <a:p>
                      <a:r>
                        <a:rPr lang="en-US" dirty="0"/>
                        <a:t>Objectives: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develop efficient public transport network planning and management.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16811"/>
                  </a:ext>
                </a:extLst>
              </a:tr>
              <a:tr h="488665">
                <a:tc>
                  <a:txBody>
                    <a:bodyPr/>
                    <a:lstStyle/>
                    <a:p>
                      <a:r>
                        <a:rPr lang="en-US" dirty="0"/>
                        <a:t>Technique used: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Fastest-path temporal distance profiles and computation of pareto-optimal journeys.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2957"/>
                  </a:ext>
                </a:extLst>
              </a:tr>
              <a:tr h="488665">
                <a:tc>
                  <a:txBody>
                    <a:bodyPr/>
                    <a:lstStyle/>
                    <a:p>
                      <a:r>
                        <a:rPr lang="en-US" dirty="0"/>
                        <a:t>Metrices taken: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time to departure ,journey duration and the number of required transfers.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53602"/>
                  </a:ext>
                </a:extLst>
              </a:tr>
              <a:tr h="488665">
                <a:tc>
                  <a:txBody>
                    <a:bodyPr/>
                    <a:lstStyle/>
                    <a:p>
                      <a:r>
                        <a:rPr lang="en-US" dirty="0"/>
                        <a:t>Limitations: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Could be improved by giving certain wait to the pre-journey waiting time based on user preferences.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20631"/>
                  </a:ext>
                </a:extLst>
              </a:tr>
            </a:tbl>
          </a:graphicData>
        </a:graphic>
      </p:graphicFrame>
      <p:grpSp>
        <p:nvGrpSpPr>
          <p:cNvPr id="4" name="Group 10">
            <a:extLst>
              <a:ext uri="{FF2B5EF4-FFF2-40B4-BE49-F238E27FC236}">
                <a16:creationId xmlns:a16="http://schemas.microsoft.com/office/drawing/2014/main" id="{C35CAA1C-8CA4-499B-A026-A4393CF4D903}"/>
              </a:ext>
            </a:extLst>
          </p:cNvPr>
          <p:cNvGrpSpPr>
            <a:grpSpLocks/>
          </p:cNvGrpSpPr>
          <p:nvPr/>
        </p:nvGrpSpPr>
        <p:grpSpPr bwMode="auto">
          <a:xfrm>
            <a:off x="8154" y="11020"/>
            <a:ext cx="12191998" cy="1613647"/>
            <a:chOff x="-53442" y="188640"/>
            <a:chExt cx="9197443" cy="10361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6C0298-6496-4AEE-8DC2-336A6CD856F4}"/>
                </a:ext>
              </a:extLst>
            </p:cNvPr>
            <p:cNvSpPr/>
            <p:nvPr/>
          </p:nvSpPr>
          <p:spPr>
            <a:xfrm>
              <a:off x="-53442" y="188640"/>
              <a:ext cx="9197443" cy="72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35473AEB-A706-4E60-BA7C-FA4B48721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640" y="916189"/>
              <a:ext cx="7812360" cy="30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r"/>
              <a:endParaRPr lang="en-GB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7" name="Picture 2" descr="Indra Ganesan College of Engineering, Tiruchirappalli, Tiruchirappalli  (Trichy), Tamil Nadu, India, Group ID:- Contact Address, Phone, EMail,  Website, Courses Offered, Admission">
            <a:extLst>
              <a:ext uri="{FF2B5EF4-FFF2-40B4-BE49-F238E27FC236}">
                <a16:creationId xmlns:a16="http://schemas.microsoft.com/office/drawing/2014/main" id="{00A584B0-E4D0-4A6C-AC41-67DD0B5F1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4" y="55173"/>
            <a:ext cx="1503946" cy="104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8C9EFB-43F3-4F53-9EFA-CEAB00484A92}"/>
              </a:ext>
            </a:extLst>
          </p:cNvPr>
          <p:cNvSpPr/>
          <p:nvPr/>
        </p:nvSpPr>
        <p:spPr>
          <a:xfrm>
            <a:off x="6261837" y="241619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/>
              <a:t> Indra Ganesan College of Engineering, </a:t>
            </a:r>
            <a:r>
              <a:rPr lang="en-IN" dirty="0"/>
              <a:t>Manikandam,Trichy-620 012.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7AE26-41E0-406D-8EDD-1026980D6578}"/>
              </a:ext>
            </a:extLst>
          </p:cNvPr>
          <p:cNvSpPr txBox="1"/>
          <p:nvPr/>
        </p:nvSpPr>
        <p:spPr>
          <a:xfrm flipH="1">
            <a:off x="775397" y="2118373"/>
            <a:ext cx="968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PAPER3: Travel times transfers in public transport :comprehensive accessibility analysis based on pareto-optimal journeys by “Rainer </a:t>
            </a:r>
            <a:r>
              <a:rPr lang="en-US" b="1" dirty="0" err="1"/>
              <a:t>Kujala</a:t>
            </a:r>
            <a:r>
              <a:rPr lang="en-US" b="1" dirty="0"/>
              <a:t>”(2017).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165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9DCE-66D5-4B0D-8050-AB829FF7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682" y="1158499"/>
            <a:ext cx="7844118" cy="898002"/>
          </a:xfrm>
        </p:spPr>
        <p:txBody>
          <a:bodyPr/>
          <a:lstStyle/>
          <a:p>
            <a:r>
              <a:rPr lang="en-US" b="1" i="1" dirty="0"/>
              <a:t>LITERATURE REVIEW</a:t>
            </a:r>
            <a:endParaRPr lang="en-IN" b="1" i="1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0652CE8-B409-441F-B20E-60909FDDA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703335"/>
              </p:ext>
            </p:extLst>
          </p:nvPr>
        </p:nvGraphicFramePr>
        <p:xfrm>
          <a:off x="838200" y="3039035"/>
          <a:ext cx="10515600" cy="2958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753">
                  <a:extLst>
                    <a:ext uri="{9D8B030D-6E8A-4147-A177-3AD203B41FA5}">
                      <a16:colId xmlns:a16="http://schemas.microsoft.com/office/drawing/2014/main" val="1559742468"/>
                    </a:ext>
                  </a:extLst>
                </a:gridCol>
                <a:gridCol w="8166847">
                  <a:extLst>
                    <a:ext uri="{9D8B030D-6E8A-4147-A177-3AD203B41FA5}">
                      <a16:colId xmlns:a16="http://schemas.microsoft.com/office/drawing/2014/main" val="4209620435"/>
                    </a:ext>
                  </a:extLst>
                </a:gridCol>
              </a:tblGrid>
              <a:tr h="701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Objective :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develop a bus line system reliability model.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41257"/>
                  </a:ext>
                </a:extLst>
              </a:tr>
              <a:tr h="701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Technique used: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transit network is abstracted into series-parallel system and parallel-series system model from the three states of normal , short circuited and open circuited failure.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91986"/>
                  </a:ext>
                </a:extLst>
              </a:tr>
              <a:tr h="554883">
                <a:tc>
                  <a:txBody>
                    <a:bodyPr/>
                    <a:lstStyle/>
                    <a:p>
                      <a:r>
                        <a:rPr lang="en-US" dirty="0"/>
                        <a:t>Metrices taken: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Road network reliability ,network connectivity , reliability of running time, evaluation indexes of bus operation reliability and so forth.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17231"/>
                  </a:ext>
                </a:extLst>
              </a:tr>
              <a:tr h="701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Limitations: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Improvement should be made based on the actual road network foundation conditions, road operation conditions, transportation capacity of the actual line operation enterprises.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874750"/>
                  </a:ext>
                </a:extLst>
              </a:tr>
            </a:tbl>
          </a:graphicData>
        </a:graphic>
      </p:graphicFrame>
      <p:grpSp>
        <p:nvGrpSpPr>
          <p:cNvPr id="4" name="Group 10">
            <a:extLst>
              <a:ext uri="{FF2B5EF4-FFF2-40B4-BE49-F238E27FC236}">
                <a16:creationId xmlns:a16="http://schemas.microsoft.com/office/drawing/2014/main" id="{0D9A6A4F-B5B2-4771-9DE8-1282F695179F}"/>
              </a:ext>
            </a:extLst>
          </p:cNvPr>
          <p:cNvGrpSpPr>
            <a:grpSpLocks/>
          </p:cNvGrpSpPr>
          <p:nvPr/>
        </p:nvGrpSpPr>
        <p:grpSpPr bwMode="auto">
          <a:xfrm>
            <a:off x="1" y="-1"/>
            <a:ext cx="12191998" cy="1532966"/>
            <a:chOff x="-53442" y="188640"/>
            <a:chExt cx="9197443" cy="10361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97A36C-95CC-4061-9DB1-B44F2B87D7E9}"/>
                </a:ext>
              </a:extLst>
            </p:cNvPr>
            <p:cNvSpPr/>
            <p:nvPr/>
          </p:nvSpPr>
          <p:spPr>
            <a:xfrm>
              <a:off x="-53442" y="188640"/>
              <a:ext cx="9197443" cy="72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9D72927-3C40-4080-B6A3-2520EFF53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640" y="916189"/>
              <a:ext cx="7812360" cy="30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r"/>
              <a:endParaRPr lang="en-GB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7" name="Picture 2" descr="Indra Ganesan College of Engineering, Tiruchirappalli, Tiruchirappalli  (Trichy), Tamil Nadu, India, Group ID:- Contact Address, Phone, EMail,  Website, Courses Offered, Admission">
            <a:extLst>
              <a:ext uri="{FF2B5EF4-FFF2-40B4-BE49-F238E27FC236}">
                <a16:creationId xmlns:a16="http://schemas.microsoft.com/office/drawing/2014/main" id="{A96161C4-1F24-4E9B-9837-502018A72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" y="24467"/>
            <a:ext cx="1495401" cy="10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62835D-9E3C-4D6A-A7BD-2C781421F016}"/>
              </a:ext>
            </a:extLst>
          </p:cNvPr>
          <p:cNvSpPr/>
          <p:nvPr/>
        </p:nvSpPr>
        <p:spPr>
          <a:xfrm>
            <a:off x="6288738" y="214723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/>
              <a:t> Indra Ganesan College of Engineering, </a:t>
            </a:r>
            <a:r>
              <a:rPr lang="en-IN" dirty="0"/>
              <a:t>Manikandam,Trichy-620 012.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AB998-E19D-4112-B8B0-CD4A5EA14F59}"/>
              </a:ext>
            </a:extLst>
          </p:cNvPr>
          <p:cNvSpPr txBox="1"/>
          <p:nvPr/>
        </p:nvSpPr>
        <p:spPr>
          <a:xfrm>
            <a:off x="997848" y="2286000"/>
            <a:ext cx="1002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PAPER4: Discussion on optimization of public transportation network setting considering three-state reliability by “Zhang </a:t>
            </a:r>
            <a:r>
              <a:rPr lang="en-US" b="1" dirty="0" err="1"/>
              <a:t>Xiaoliang</a:t>
            </a:r>
            <a:r>
              <a:rPr lang="en-US" b="1" dirty="0"/>
              <a:t>”(2021).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9125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12B9-7C77-4D0D-BEB6-611B1CF7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3991"/>
            <a:ext cx="10515600" cy="1329204"/>
          </a:xfrm>
        </p:spPr>
        <p:txBody>
          <a:bodyPr/>
          <a:lstStyle/>
          <a:p>
            <a:r>
              <a:rPr lang="en-US" b="1" i="1" u="sng" dirty="0"/>
              <a:t>PROPOSED WORK :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0CB5-4EC9-4BFA-AB51-B5177C6B8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915"/>
            <a:ext cx="10515600" cy="42927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CONTROLLER:</a:t>
            </a:r>
          </a:p>
          <a:p>
            <a:pPr marL="0" indent="0">
              <a:buNone/>
            </a:pPr>
            <a:r>
              <a:rPr lang="en-US" dirty="0"/>
              <a:t>           GPS Tracking unit inside bus that request position data from GPS satellite and processing using IOT and displaying the current location of the bus.</a:t>
            </a:r>
          </a:p>
          <a:p>
            <a:r>
              <a:rPr lang="en-US" dirty="0"/>
              <a:t> INPUT PARAMETER:</a:t>
            </a:r>
          </a:p>
          <a:p>
            <a:pPr marL="0" indent="0">
              <a:buNone/>
            </a:pPr>
            <a:r>
              <a:rPr lang="en-US" dirty="0"/>
              <a:t>            Position data from GPS satellite by GPS tracking device. </a:t>
            </a:r>
          </a:p>
          <a:p>
            <a:pPr marL="0" indent="0">
              <a:buNone/>
            </a:pPr>
            <a:r>
              <a:rPr lang="en-US" dirty="0"/>
              <a:t>            IOT(ESP3211).</a:t>
            </a:r>
          </a:p>
          <a:p>
            <a:r>
              <a:rPr lang="en-US" dirty="0"/>
              <a:t>  OUTPUT PARAMETER:</a:t>
            </a:r>
          </a:p>
          <a:p>
            <a:pPr marL="0" indent="0">
              <a:buNone/>
            </a:pPr>
            <a:r>
              <a:rPr lang="en-US" dirty="0"/>
              <a:t>           IOT processed data gives Current location of the bus with ETA.</a:t>
            </a:r>
            <a:endParaRPr lang="en-IN" dirty="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2A396C0A-2ADF-4D04-9406-DB35E3180E39}"/>
              </a:ext>
            </a:extLst>
          </p:cNvPr>
          <p:cNvGrpSpPr>
            <a:grpSpLocks/>
          </p:cNvGrpSpPr>
          <p:nvPr/>
        </p:nvGrpSpPr>
        <p:grpSpPr bwMode="auto">
          <a:xfrm>
            <a:off x="1" y="-13448"/>
            <a:ext cx="12191998" cy="1532966"/>
            <a:chOff x="-53442" y="188640"/>
            <a:chExt cx="9197443" cy="10361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107D3C-8EB3-4A2F-ABD0-AD186027EAB0}"/>
                </a:ext>
              </a:extLst>
            </p:cNvPr>
            <p:cNvSpPr/>
            <p:nvPr/>
          </p:nvSpPr>
          <p:spPr>
            <a:xfrm>
              <a:off x="-53442" y="188640"/>
              <a:ext cx="9197443" cy="72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E0CE221-B211-44F3-AFCF-9D63B7771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640" y="916189"/>
              <a:ext cx="7812360" cy="30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r"/>
              <a:endParaRPr lang="en-GB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7" name="Picture 2" descr="Indra Ganesan College of Engineering, Tiruchirappalli, Tiruchirappalli  (Trichy), Tamil Nadu, India, Group ID:- Contact Address, Phone, EMail,  Website, Courses Offered, Admission">
            <a:extLst>
              <a:ext uri="{FF2B5EF4-FFF2-40B4-BE49-F238E27FC236}">
                <a16:creationId xmlns:a16="http://schemas.microsoft.com/office/drawing/2014/main" id="{FF4598C5-25A4-4D5A-8B0F-E4B29E46E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22"/>
            <a:ext cx="1495401" cy="10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566657-AEDD-4EE2-8D7F-F0B00B2AE277}"/>
              </a:ext>
            </a:extLst>
          </p:cNvPr>
          <p:cNvSpPr/>
          <p:nvPr/>
        </p:nvSpPr>
        <p:spPr>
          <a:xfrm>
            <a:off x="6329077" y="228172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/>
              <a:t> Indra Ganesan College of Engineering, </a:t>
            </a:r>
            <a:r>
              <a:rPr lang="en-IN" dirty="0"/>
              <a:t>Manikandam,Trichy-620 012. </a:t>
            </a:r>
          </a:p>
        </p:txBody>
      </p:sp>
    </p:spTree>
    <p:extLst>
      <p:ext uri="{BB962C8B-B14F-4D97-AF65-F5344CB8AC3E}">
        <p14:creationId xmlns:p14="http://schemas.microsoft.com/office/powerpoint/2010/main" val="270211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BE10-07E1-47CA-AB61-E177BB49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5051"/>
            <a:ext cx="10515600" cy="1806869"/>
          </a:xfrm>
        </p:spPr>
        <p:txBody>
          <a:bodyPr/>
          <a:lstStyle/>
          <a:p>
            <a:r>
              <a:rPr lang="en-US" b="1" i="1" u="sng" dirty="0"/>
              <a:t>PROBLEM IDENTIFICATION: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71288-3941-40A1-94EE-EAD919828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328" y="2506662"/>
            <a:ext cx="10515600" cy="4351338"/>
          </a:xfrm>
        </p:spPr>
        <p:txBody>
          <a:bodyPr/>
          <a:lstStyle/>
          <a:p>
            <a:r>
              <a:rPr lang="en-US" dirty="0"/>
              <a:t>In the daily operation of bus transport systems mainly that of buses, the movement of vehicles is affected by different. Uncertain conditions as the day progresses , such 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Traffic congestion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Unexpected delays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Vehicle dispatching times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Other incidents</a:t>
            </a:r>
          </a:p>
          <a:p>
            <a:r>
              <a:rPr lang="en-US" dirty="0"/>
              <a:t>Many students are late for classes because they decide to wait for the bus instead of just simply using a alternate transportation.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0616B3CA-EEA5-4D76-BBAC-F218349AB3B8}"/>
              </a:ext>
            </a:extLst>
          </p:cNvPr>
          <p:cNvGrpSpPr>
            <a:grpSpLocks/>
          </p:cNvGrpSpPr>
          <p:nvPr/>
        </p:nvGrpSpPr>
        <p:grpSpPr bwMode="auto">
          <a:xfrm>
            <a:off x="-27695" y="-26452"/>
            <a:ext cx="12191998" cy="1532966"/>
            <a:chOff x="-53442" y="188640"/>
            <a:chExt cx="9197443" cy="10361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95084C-A011-43F8-8357-86AF8C49550A}"/>
                </a:ext>
              </a:extLst>
            </p:cNvPr>
            <p:cNvSpPr/>
            <p:nvPr/>
          </p:nvSpPr>
          <p:spPr>
            <a:xfrm>
              <a:off x="-53442" y="188640"/>
              <a:ext cx="9197443" cy="72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7C668279-3EF4-4F56-98A2-46440E476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640" y="916189"/>
              <a:ext cx="7812360" cy="30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r"/>
              <a:endParaRPr lang="en-GB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7" name="Picture 2" descr="Indra Ganesan College of Engineering, Tiruchirappalli, Tiruchirappalli  (Trichy), Tamil Nadu, India, Group ID:- Contact Address, Phone, EMail,  Website, Courses Offered, Admission">
            <a:extLst>
              <a:ext uri="{FF2B5EF4-FFF2-40B4-BE49-F238E27FC236}">
                <a16:creationId xmlns:a16="http://schemas.microsoft.com/office/drawing/2014/main" id="{372D0AD2-0C8B-4985-A80F-D6E5BF218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95" y="0"/>
            <a:ext cx="1495401" cy="105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F8CB13-FE83-4D69-9B63-34743F7F6DC4}"/>
              </a:ext>
            </a:extLst>
          </p:cNvPr>
          <p:cNvSpPr/>
          <p:nvPr/>
        </p:nvSpPr>
        <p:spPr>
          <a:xfrm>
            <a:off x="6315633" y="2281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/>
              <a:t> Indra Ganesan College of Engineering, </a:t>
            </a:r>
            <a:r>
              <a:rPr lang="en-IN" dirty="0"/>
              <a:t>Manikandam,Trichy-620 012. </a:t>
            </a:r>
          </a:p>
        </p:txBody>
      </p:sp>
    </p:spTree>
    <p:extLst>
      <p:ext uri="{BB962C8B-B14F-4D97-AF65-F5344CB8AC3E}">
        <p14:creationId xmlns:p14="http://schemas.microsoft.com/office/powerpoint/2010/main" val="249229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07C9-C1BD-4B5F-8364-5BA06A92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627"/>
            <a:ext cx="10515600" cy="1901231"/>
          </a:xfrm>
        </p:spPr>
        <p:txBody>
          <a:bodyPr/>
          <a:lstStyle/>
          <a:p>
            <a:r>
              <a:rPr lang="en-US" b="1" i="1" u="sng" dirty="0"/>
              <a:t>RESEARCH GAP: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B4DD-7032-4C14-9D99-8214081E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6233"/>
            <a:ext cx="10515600" cy="4351338"/>
          </a:xfrm>
        </p:spPr>
        <p:txBody>
          <a:bodyPr/>
          <a:lstStyle/>
          <a:p>
            <a:r>
              <a:rPr lang="en-US" dirty="0"/>
              <a:t>Improved bus and environment to traffic.</a:t>
            </a:r>
          </a:p>
          <a:p>
            <a:r>
              <a:rPr lang="en-US" dirty="0"/>
              <a:t>Operational efficiency.</a:t>
            </a:r>
          </a:p>
          <a:p>
            <a:r>
              <a:rPr lang="en-US" dirty="0"/>
              <a:t>Time saving.</a:t>
            </a:r>
          </a:p>
          <a:p>
            <a:r>
              <a:rPr lang="en-US" dirty="0"/>
              <a:t>Enhanced passenger experience.</a:t>
            </a:r>
          </a:p>
          <a:p>
            <a:r>
              <a:rPr lang="en-US" dirty="0"/>
              <a:t>Reduced congestion.</a:t>
            </a:r>
            <a:endParaRPr lang="en-IN" dirty="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0FDB344F-EE54-40E2-942D-CE2D652C7A4D}"/>
              </a:ext>
            </a:extLst>
          </p:cNvPr>
          <p:cNvGrpSpPr>
            <a:grpSpLocks/>
          </p:cNvGrpSpPr>
          <p:nvPr/>
        </p:nvGrpSpPr>
        <p:grpSpPr bwMode="auto">
          <a:xfrm>
            <a:off x="1" y="-13448"/>
            <a:ext cx="12191998" cy="1532966"/>
            <a:chOff x="-53442" y="188640"/>
            <a:chExt cx="9197443" cy="10361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66E17B-B5F2-4270-9A75-AB4E5C0F4045}"/>
                </a:ext>
              </a:extLst>
            </p:cNvPr>
            <p:cNvSpPr/>
            <p:nvPr/>
          </p:nvSpPr>
          <p:spPr>
            <a:xfrm>
              <a:off x="-53442" y="188640"/>
              <a:ext cx="9197443" cy="72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0773ABE8-165F-437D-AC7E-367B86003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640" y="916189"/>
              <a:ext cx="7812360" cy="30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r"/>
              <a:endParaRPr lang="en-GB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7" name="Picture 2" descr="Indra Ganesan College of Engineering, Tiruchirappalli, Tiruchirappalli  (Trichy), Tamil Nadu, India, Group ID:- Contact Address, Phone, EMail,  Website, Courses Offered, Admission">
            <a:extLst>
              <a:ext uri="{FF2B5EF4-FFF2-40B4-BE49-F238E27FC236}">
                <a16:creationId xmlns:a16="http://schemas.microsoft.com/office/drawing/2014/main" id="{B045658D-8370-4DFB-AA81-87F44874F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" y="11020"/>
            <a:ext cx="1495401" cy="10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057D44-5D52-4C77-85B4-88A9B0C67B50}"/>
              </a:ext>
            </a:extLst>
          </p:cNvPr>
          <p:cNvSpPr/>
          <p:nvPr/>
        </p:nvSpPr>
        <p:spPr>
          <a:xfrm>
            <a:off x="6315634" y="228167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/>
              <a:t> Indra Ganesan College of Engineering, </a:t>
            </a:r>
            <a:r>
              <a:rPr lang="en-IN" dirty="0"/>
              <a:t>Manikandam,Trichy-620 012. </a:t>
            </a:r>
          </a:p>
        </p:txBody>
      </p:sp>
    </p:spTree>
    <p:extLst>
      <p:ext uri="{BB962C8B-B14F-4D97-AF65-F5344CB8AC3E}">
        <p14:creationId xmlns:p14="http://schemas.microsoft.com/office/powerpoint/2010/main" val="386681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>
            <a:extLst>
              <a:ext uri="{FF2B5EF4-FFF2-40B4-BE49-F238E27FC236}">
                <a16:creationId xmlns:a16="http://schemas.microsoft.com/office/drawing/2014/main" id="{84BBA0AF-DB9E-423C-A5E4-6FCBD06CF478}"/>
              </a:ext>
            </a:extLst>
          </p:cNvPr>
          <p:cNvGrpSpPr>
            <a:grpSpLocks/>
          </p:cNvGrpSpPr>
          <p:nvPr/>
        </p:nvGrpSpPr>
        <p:grpSpPr bwMode="auto">
          <a:xfrm>
            <a:off x="1" y="-13448"/>
            <a:ext cx="12191998" cy="1532966"/>
            <a:chOff x="-53442" y="188640"/>
            <a:chExt cx="9197443" cy="10361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87840D-5973-41D4-B2FB-54A8E6622875}"/>
                </a:ext>
              </a:extLst>
            </p:cNvPr>
            <p:cNvSpPr/>
            <p:nvPr/>
          </p:nvSpPr>
          <p:spPr>
            <a:xfrm>
              <a:off x="-53442" y="188640"/>
              <a:ext cx="9197443" cy="72008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E78951E-3C8F-42CD-B314-109082F33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640" y="916189"/>
              <a:ext cx="7812360" cy="30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r"/>
              <a:endParaRPr lang="en-GB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7" name="Picture 2" descr="Indra Ganesan College of Engineering, Tiruchirappalli, Tiruchirappalli  (Trichy), Tamil Nadu, India, Group ID:- Contact Address, Phone, EMail,  Website, Courses Offered, Admission">
            <a:extLst>
              <a:ext uri="{FF2B5EF4-FFF2-40B4-BE49-F238E27FC236}">
                <a16:creationId xmlns:a16="http://schemas.microsoft.com/office/drawing/2014/main" id="{ACE84C56-E8FF-41BD-8DE4-F84BEE95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" y="24467"/>
            <a:ext cx="1495401" cy="10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66D7A3-C7A0-4605-9731-E27B939FE83A}"/>
              </a:ext>
            </a:extLst>
          </p:cNvPr>
          <p:cNvSpPr/>
          <p:nvPr/>
        </p:nvSpPr>
        <p:spPr>
          <a:xfrm>
            <a:off x="6329081" y="201273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/>
              <a:t> Indra Ganesan College of Engineering, </a:t>
            </a:r>
            <a:r>
              <a:rPr lang="en-IN" dirty="0"/>
              <a:t>Manikandam,Trichy-620 012.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4A3E9-CF72-439D-869A-EB8AEDC375A2}"/>
              </a:ext>
            </a:extLst>
          </p:cNvPr>
          <p:cNvSpPr txBox="1"/>
          <p:nvPr/>
        </p:nvSpPr>
        <p:spPr>
          <a:xfrm>
            <a:off x="2640106" y="2840975"/>
            <a:ext cx="6911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THANK YOU</a:t>
            </a:r>
            <a:endParaRPr lang="en-IN" sz="9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55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760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PUBLIC TRANSPORT OPTIMIZATION</vt:lpstr>
      <vt:lpstr>LITERATURE REVIEW</vt:lpstr>
      <vt:lpstr> LITERATURE REVIEW</vt:lpstr>
      <vt:lpstr>LITERATURE REVIEW</vt:lpstr>
      <vt:lpstr>LITERATURE REVIEW</vt:lpstr>
      <vt:lpstr>PROPOSED WORK :</vt:lpstr>
      <vt:lpstr>PROBLEM IDENTIFICATION:</vt:lpstr>
      <vt:lpstr>RESEARCH GAP: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TRANSPORT OPTIMIZATION</dc:title>
  <dc:creator>Lucifer</dc:creator>
  <cp:lastModifiedBy>Lucifer</cp:lastModifiedBy>
  <cp:revision>23</cp:revision>
  <dcterms:created xsi:type="dcterms:W3CDTF">2023-10-10T08:47:35Z</dcterms:created>
  <dcterms:modified xsi:type="dcterms:W3CDTF">2023-10-11T06:27:53Z</dcterms:modified>
</cp:coreProperties>
</file>