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9" r:id="rId4"/>
    <p:sldId id="257" r:id="rId5"/>
    <p:sldId id="258" r:id="rId6"/>
    <p:sldId id="260" r:id="rId7"/>
    <p:sldId id="261" r:id="rId8"/>
    <p:sldId id="262" r:id="rId9"/>
    <p:sldId id="263" r:id="rId10"/>
    <p:sldId id="268" r:id="rId11"/>
    <p:sldId id="269"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77B8-C97C-2D03-1FFF-0DF6C510743B}"/>
              </a:ext>
            </a:extLst>
          </p:cNvPr>
          <p:cNvSpPr>
            <a:spLocks noGrp="1"/>
          </p:cNvSpPr>
          <p:nvPr>
            <p:ph type="title"/>
          </p:nvPr>
        </p:nvSpPr>
        <p:spPr>
          <a:xfrm>
            <a:off x="984975" y="3328199"/>
            <a:ext cx="8596668" cy="2595460"/>
          </a:xfrm>
        </p:spPr>
        <p:txBody>
          <a:bodyPr>
            <a:normAutofit fontScale="90000"/>
          </a:bodyPr>
          <a:lstStyle/>
          <a:p>
            <a:r>
              <a:rPr lang="en-US" b="1" dirty="0">
                <a:solidFill>
                  <a:schemeClr val="tx1"/>
                </a:solidFill>
              </a:rPr>
              <a:t>NAME: </a:t>
            </a:r>
            <a:r>
              <a:rPr lang="en-US" dirty="0">
                <a:solidFill>
                  <a:schemeClr val="tx1"/>
                </a:solidFill>
              </a:rPr>
              <a:t>Thrisha. V</a:t>
            </a:r>
            <a:br>
              <a:rPr lang="en-US" b="1" dirty="0">
                <a:solidFill>
                  <a:schemeClr val="tx1"/>
                </a:solidFill>
              </a:rPr>
            </a:br>
            <a:r>
              <a:rPr lang="en-US" b="1" dirty="0">
                <a:solidFill>
                  <a:schemeClr val="tx1"/>
                </a:solidFill>
              </a:rPr>
              <a:t>REGISTER NUMBER: </a:t>
            </a:r>
            <a:r>
              <a:rPr lang="en-US" dirty="0">
                <a:solidFill>
                  <a:schemeClr val="tx1"/>
                </a:solidFill>
              </a:rPr>
              <a:t>122202329</a:t>
            </a:r>
            <a:r>
              <a:rPr lang="en-US" b="1" dirty="0">
                <a:solidFill>
                  <a:schemeClr val="tx1"/>
                </a:solidFill>
              </a:rPr>
              <a:t> </a:t>
            </a:r>
            <a:br>
              <a:rPr lang="en-US" b="1" dirty="0">
                <a:solidFill>
                  <a:schemeClr val="tx1"/>
                </a:solidFill>
              </a:rPr>
            </a:br>
            <a:r>
              <a:rPr lang="en-US" b="1" dirty="0">
                <a:solidFill>
                  <a:schemeClr val="tx1"/>
                </a:solidFill>
              </a:rPr>
              <a:t>DEPARTMENT: </a:t>
            </a:r>
            <a:r>
              <a:rPr lang="en-US" dirty="0">
                <a:solidFill>
                  <a:schemeClr val="tx1"/>
                </a:solidFill>
              </a:rPr>
              <a:t>B.COM(Corporate Secretaryship)</a:t>
            </a:r>
            <a:br>
              <a:rPr lang="en-US" b="1" dirty="0">
                <a:solidFill>
                  <a:schemeClr val="tx1"/>
                </a:solidFill>
              </a:rPr>
            </a:br>
            <a:r>
              <a:rPr lang="en-US" b="1" dirty="0">
                <a:solidFill>
                  <a:schemeClr val="tx1"/>
                </a:solidFill>
              </a:rPr>
              <a:t>COLLEGE: </a:t>
            </a:r>
            <a:r>
              <a:rPr lang="en-US" dirty="0">
                <a:solidFill>
                  <a:schemeClr val="tx1"/>
                </a:solidFill>
              </a:rPr>
              <a:t>Valliammal college for women</a:t>
            </a:r>
            <a:br>
              <a:rPr lang="en-US" b="1" dirty="0">
                <a:solidFill>
                  <a:schemeClr val="tx1"/>
                </a:solidFill>
              </a:rPr>
            </a:br>
            <a:endParaRPr lang="en-US" b="1" dirty="0">
              <a:solidFill>
                <a:schemeClr val="tx1"/>
              </a:solidFill>
            </a:endParaRPr>
          </a:p>
        </p:txBody>
      </p:sp>
    </p:spTree>
    <p:extLst>
      <p:ext uri="{BB962C8B-B14F-4D97-AF65-F5344CB8AC3E}">
        <p14:creationId xmlns:p14="http://schemas.microsoft.com/office/powerpoint/2010/main" val="210982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E72B-2EF3-33F0-7699-F7A758E2359B}"/>
              </a:ext>
            </a:extLst>
          </p:cNvPr>
          <p:cNvSpPr>
            <a:spLocks noGrp="1"/>
          </p:cNvSpPr>
          <p:nvPr>
            <p:ph type="title"/>
          </p:nvPr>
        </p:nvSpPr>
        <p:spPr/>
        <p:txBody>
          <a:bodyPr/>
          <a:lstStyle/>
          <a:p>
            <a:r>
              <a:rPr lang="en-US" b="1" dirty="0">
                <a:solidFill>
                  <a:schemeClr val="tx1"/>
                </a:solidFill>
              </a:rPr>
              <a:t>World population growth rate:</a:t>
            </a:r>
          </a:p>
        </p:txBody>
      </p:sp>
      <p:sp>
        <p:nvSpPr>
          <p:cNvPr id="3" name="Content Placeholder 2">
            <a:extLst>
              <a:ext uri="{FF2B5EF4-FFF2-40B4-BE49-F238E27FC236}">
                <a16:creationId xmlns:a16="http://schemas.microsoft.com/office/drawing/2014/main" id="{96A76245-88C7-44DE-A931-CD7C3BE5BB64}"/>
              </a:ext>
            </a:extLst>
          </p:cNvPr>
          <p:cNvSpPr>
            <a:spLocks noGrp="1"/>
          </p:cNvSpPr>
          <p:nvPr>
            <p:ph sz="half" idx="1"/>
          </p:nvPr>
        </p:nvSpPr>
        <p:spPr>
          <a:xfrm>
            <a:off x="677334" y="1770124"/>
            <a:ext cx="4184035" cy="3880772"/>
          </a:xfrm>
        </p:spPr>
        <p:txBody>
          <a:bodyPr/>
          <a:lstStyle/>
          <a:p>
            <a:r>
              <a:rPr lang="en-US" dirty="0"/>
              <a:t>The growth rate peaked in 1963 and has been declining since.</a:t>
            </a:r>
          </a:p>
          <a:p>
            <a:endParaRPr lang="en-US" dirty="0"/>
          </a:p>
          <a:p>
            <a:r>
              <a:rPr lang="en-US" dirty="0"/>
              <a:t>Despite the declines in rate, the member of people added to the population each year continued increased until 19990.</a:t>
            </a:r>
          </a:p>
          <a:p>
            <a:endParaRPr lang="en-US" dirty="0"/>
          </a:p>
          <a:p>
            <a:r>
              <a:rPr lang="en-US" dirty="0"/>
              <a:t>Population pyramids helps to explain the difference.</a:t>
            </a:r>
          </a:p>
        </p:txBody>
      </p:sp>
      <p:pic>
        <p:nvPicPr>
          <p:cNvPr id="5" name="Content Placeholder 4">
            <a:extLst>
              <a:ext uri="{FF2B5EF4-FFF2-40B4-BE49-F238E27FC236}">
                <a16:creationId xmlns:a16="http://schemas.microsoft.com/office/drawing/2014/main" id="{32891200-71FF-F747-E4BA-1E3C3F0AA5F2}"/>
              </a:ext>
            </a:extLst>
          </p:cNvPr>
          <p:cNvPicPr>
            <a:picLocks noGrp="1" noChangeAspect="1"/>
          </p:cNvPicPr>
          <p:nvPr>
            <p:ph sz="half" idx="2"/>
          </p:nvPr>
        </p:nvPicPr>
        <p:blipFill>
          <a:blip r:embed="rId2"/>
          <a:stretch>
            <a:fillRect/>
          </a:stretch>
        </p:blipFill>
        <p:spPr>
          <a:xfrm>
            <a:off x="5502019" y="1770063"/>
            <a:ext cx="3771983" cy="3881437"/>
          </a:xfrm>
        </p:spPr>
      </p:pic>
    </p:spTree>
    <p:extLst>
      <p:ext uri="{BB962C8B-B14F-4D97-AF65-F5344CB8AC3E}">
        <p14:creationId xmlns:p14="http://schemas.microsoft.com/office/powerpoint/2010/main" val="312574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AF15-CD3A-8735-4874-821FAD3FDC30}"/>
              </a:ext>
            </a:extLst>
          </p:cNvPr>
          <p:cNvSpPr>
            <a:spLocks noGrp="1"/>
          </p:cNvSpPr>
          <p:nvPr>
            <p:ph type="title"/>
          </p:nvPr>
        </p:nvSpPr>
        <p:spPr/>
        <p:txBody>
          <a:bodyPr/>
          <a:lstStyle/>
          <a:p>
            <a:r>
              <a:rPr lang="en-US" b="1" dirty="0">
                <a:solidFill>
                  <a:schemeClr val="tx1"/>
                </a:solidFill>
              </a:rPr>
              <a:t>Evolution of life histories:</a:t>
            </a:r>
          </a:p>
        </p:txBody>
      </p:sp>
      <p:sp>
        <p:nvSpPr>
          <p:cNvPr id="3" name="Content Placeholder 2">
            <a:extLst>
              <a:ext uri="{FF2B5EF4-FFF2-40B4-BE49-F238E27FC236}">
                <a16:creationId xmlns:a16="http://schemas.microsoft.com/office/drawing/2014/main" id="{9B80A327-0A19-BAFC-5E94-D18F50F5873F}"/>
              </a:ext>
            </a:extLst>
          </p:cNvPr>
          <p:cNvSpPr>
            <a:spLocks noGrp="1"/>
          </p:cNvSpPr>
          <p:nvPr>
            <p:ph idx="1"/>
          </p:nvPr>
        </p:nvSpPr>
        <p:spPr>
          <a:xfrm>
            <a:off x="913980" y="1645885"/>
            <a:ext cx="8596668" cy="3880773"/>
          </a:xfrm>
        </p:spPr>
        <p:txBody>
          <a:bodyPr/>
          <a:lstStyle/>
          <a:p>
            <a:r>
              <a:rPr lang="en-US" dirty="0"/>
              <a:t>Life histories features:</a:t>
            </a:r>
          </a:p>
          <a:p>
            <a:pPr>
              <a:buFont typeface="+mj-lt"/>
              <a:buAutoNum type="arabicPeriod"/>
            </a:pPr>
            <a:r>
              <a:rPr lang="en-US" dirty="0"/>
              <a:t>Rate of birth, death and population growth.</a:t>
            </a:r>
          </a:p>
          <a:p>
            <a:pPr>
              <a:buFont typeface="+mj-lt"/>
              <a:buAutoNum type="arabicPeriod"/>
            </a:pPr>
            <a:r>
              <a:rPr lang="en-US" dirty="0"/>
              <a:t>Patterns of reproduction and portability .</a:t>
            </a:r>
          </a:p>
          <a:p>
            <a:pPr>
              <a:buFont typeface="+mj-lt"/>
              <a:buAutoNum type="arabicPeriod"/>
            </a:pPr>
            <a:r>
              <a:rPr lang="en-US" dirty="0"/>
              <a:t>Behaviour associated with reproduction.</a:t>
            </a:r>
          </a:p>
          <a:p>
            <a:pPr>
              <a:buFont typeface="+mj-lt"/>
              <a:buAutoNum type="arabicPeriod"/>
            </a:pPr>
            <a:r>
              <a:rPr lang="en-US" dirty="0"/>
              <a:t>Efficiency of resources use and have carrying capacity.</a:t>
            </a:r>
          </a:p>
          <a:p>
            <a:pPr marL="0" indent="0">
              <a:buNone/>
            </a:pPr>
            <a:r>
              <a:rPr lang="en-US" dirty="0"/>
              <a:t>    • Anything that affects population growth.</a:t>
            </a:r>
          </a:p>
        </p:txBody>
      </p:sp>
    </p:spTree>
    <p:extLst>
      <p:ext uri="{BB962C8B-B14F-4D97-AF65-F5344CB8AC3E}">
        <p14:creationId xmlns:p14="http://schemas.microsoft.com/office/powerpoint/2010/main" val="259290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CB0D-9B16-4E9C-7E8B-2C873100AC38}"/>
              </a:ext>
            </a:extLst>
          </p:cNvPr>
          <p:cNvSpPr>
            <a:spLocks noGrp="1"/>
          </p:cNvSpPr>
          <p:nvPr>
            <p:ph type="title"/>
          </p:nvPr>
        </p:nvSpPr>
        <p:spPr/>
        <p:txBody>
          <a:bodyPr/>
          <a:lstStyle/>
          <a:p>
            <a:r>
              <a:rPr lang="en-US" b="1" dirty="0">
                <a:solidFill>
                  <a:schemeClr val="tx1"/>
                </a:solidFill>
              </a:rPr>
              <a:t>Conclusion:</a:t>
            </a:r>
          </a:p>
        </p:txBody>
      </p:sp>
      <p:sp>
        <p:nvSpPr>
          <p:cNvPr id="3" name="Content Placeholder 2">
            <a:extLst>
              <a:ext uri="{FF2B5EF4-FFF2-40B4-BE49-F238E27FC236}">
                <a16:creationId xmlns:a16="http://schemas.microsoft.com/office/drawing/2014/main" id="{FDA2A5BF-4F7D-5610-BC1B-D71A0DAB640B}"/>
              </a:ext>
            </a:extLst>
          </p:cNvPr>
          <p:cNvSpPr>
            <a:spLocks noGrp="1"/>
          </p:cNvSpPr>
          <p:nvPr>
            <p:ph idx="1"/>
          </p:nvPr>
        </p:nvSpPr>
        <p:spPr>
          <a:xfrm>
            <a:off x="677334" y="1604471"/>
            <a:ext cx="8596668" cy="3880773"/>
          </a:xfrm>
        </p:spPr>
        <p:txBody>
          <a:bodyPr/>
          <a:lstStyle/>
          <a:p>
            <a:r>
              <a:rPr lang="en-US" dirty="0"/>
              <a:t>Overpopulation may lead to many issues like depletion of natural resources, environmental pollution and degradation and loss of surroundings. All countries must take immediate steps to control and manage human population growth.</a:t>
            </a:r>
          </a:p>
          <a:p>
            <a:r>
              <a:rPr lang="en-US" dirty="0"/>
              <a:t>To mitigate the impact of population growth, international policy focuses on the Sustainable Development Goals, which aim to improve global living standards while reducing society’s impact on the environment. </a:t>
            </a:r>
          </a:p>
          <a:p>
            <a:r>
              <a:rPr lang="en-US" dirty="0"/>
              <a:t>Increased access to reproductive health care services, including family planning, can also help reduce fertility and accelerate development.</a:t>
            </a:r>
          </a:p>
        </p:txBody>
      </p:sp>
    </p:spTree>
    <p:extLst>
      <p:ext uri="{BB962C8B-B14F-4D97-AF65-F5344CB8AC3E}">
        <p14:creationId xmlns:p14="http://schemas.microsoft.com/office/powerpoint/2010/main" val="151322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6A6C-0D04-FC0D-3DBC-DFA5CF6B4604}"/>
              </a:ext>
            </a:extLst>
          </p:cNvPr>
          <p:cNvSpPr>
            <a:spLocks noGrp="1"/>
          </p:cNvSpPr>
          <p:nvPr>
            <p:ph type="ctrTitle"/>
          </p:nvPr>
        </p:nvSpPr>
        <p:spPr>
          <a:xfrm>
            <a:off x="1791042" y="2487360"/>
            <a:ext cx="7766936" cy="1646302"/>
          </a:xfrm>
        </p:spPr>
        <p:txBody>
          <a:bodyPr/>
          <a:lstStyle/>
          <a:p>
            <a:r>
              <a:rPr lang="en-US" b="1" dirty="0">
                <a:solidFill>
                  <a:schemeClr val="tx1"/>
                </a:solidFill>
              </a:rPr>
              <a:t>Thank you!!</a:t>
            </a:r>
          </a:p>
        </p:txBody>
      </p:sp>
    </p:spTree>
    <p:extLst>
      <p:ext uri="{BB962C8B-B14F-4D97-AF65-F5344CB8AC3E}">
        <p14:creationId xmlns:p14="http://schemas.microsoft.com/office/powerpoint/2010/main" val="324478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1CE9-8542-8268-50B0-5530670895DC}"/>
              </a:ext>
            </a:extLst>
          </p:cNvPr>
          <p:cNvSpPr>
            <a:spLocks noGrp="1"/>
          </p:cNvSpPr>
          <p:nvPr>
            <p:ph type="ctrTitle"/>
          </p:nvPr>
        </p:nvSpPr>
        <p:spPr/>
        <p:txBody>
          <a:bodyPr/>
          <a:lstStyle/>
          <a:p>
            <a:r>
              <a:rPr lang="en-US" dirty="0"/>
              <a:t>POPULATION GROWTH </a:t>
            </a:r>
          </a:p>
        </p:txBody>
      </p:sp>
    </p:spTree>
    <p:extLst>
      <p:ext uri="{BB962C8B-B14F-4D97-AF65-F5344CB8AC3E}">
        <p14:creationId xmlns:p14="http://schemas.microsoft.com/office/powerpoint/2010/main" val="91733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44DD-483D-E991-A170-BA53233EA36C}"/>
              </a:ext>
            </a:extLst>
          </p:cNvPr>
          <p:cNvSpPr>
            <a:spLocks noGrp="1"/>
          </p:cNvSpPr>
          <p:nvPr>
            <p:ph type="title"/>
          </p:nvPr>
        </p:nvSpPr>
        <p:spPr/>
        <p:txBody>
          <a:bodyPr/>
          <a:lstStyle/>
          <a:p>
            <a:r>
              <a:rPr lang="en-US" b="1" dirty="0">
                <a:solidFill>
                  <a:schemeClr val="tx1"/>
                </a:solidFill>
              </a:rPr>
              <a:t>AGENDA:</a:t>
            </a:r>
          </a:p>
        </p:txBody>
      </p:sp>
      <p:sp>
        <p:nvSpPr>
          <p:cNvPr id="3" name="Content Placeholder 2">
            <a:extLst>
              <a:ext uri="{FF2B5EF4-FFF2-40B4-BE49-F238E27FC236}">
                <a16:creationId xmlns:a16="http://schemas.microsoft.com/office/drawing/2014/main" id="{5B19D391-8CAE-A43C-BF3F-DF06B024D9D7}"/>
              </a:ext>
            </a:extLst>
          </p:cNvPr>
          <p:cNvSpPr>
            <a:spLocks noGrp="1"/>
          </p:cNvSpPr>
          <p:nvPr>
            <p:ph idx="1"/>
          </p:nvPr>
        </p:nvSpPr>
        <p:spPr>
          <a:xfrm>
            <a:off x="677334" y="1628136"/>
            <a:ext cx="8596668" cy="3880773"/>
          </a:xfrm>
        </p:spPr>
        <p:txBody>
          <a:bodyPr/>
          <a:lstStyle/>
          <a:p>
            <a:r>
              <a:rPr lang="en-US" dirty="0"/>
              <a:t>World population distribution</a:t>
            </a:r>
          </a:p>
          <a:p>
            <a:r>
              <a:rPr lang="en-US" dirty="0"/>
              <a:t>Factors of population distribution</a:t>
            </a:r>
          </a:p>
          <a:p>
            <a:r>
              <a:rPr lang="en-US" dirty="0"/>
              <a:t>Definition of population</a:t>
            </a:r>
          </a:p>
          <a:p>
            <a:r>
              <a:rPr lang="en-US" dirty="0"/>
              <a:t>Factors affecting human population size</a:t>
            </a:r>
          </a:p>
          <a:p>
            <a:r>
              <a:rPr lang="en-US" dirty="0"/>
              <a:t>Causes of population growth</a:t>
            </a:r>
          </a:p>
          <a:p>
            <a:r>
              <a:rPr lang="en-US" dirty="0"/>
              <a:t>Projected population growth in major nations</a:t>
            </a:r>
          </a:p>
          <a:p>
            <a:r>
              <a:rPr lang="en-US" dirty="0"/>
              <a:t>World population growth rate</a:t>
            </a:r>
          </a:p>
          <a:p>
            <a:r>
              <a:rPr lang="en-US" dirty="0"/>
              <a:t>Evolution of life histories</a:t>
            </a:r>
          </a:p>
          <a:p>
            <a:r>
              <a:rPr lang="en-US" dirty="0"/>
              <a:t>Conclusion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4587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C459-A762-C5CD-A6C9-3D22A4A3C3E8}"/>
              </a:ext>
            </a:extLst>
          </p:cNvPr>
          <p:cNvSpPr>
            <a:spLocks noGrp="1"/>
          </p:cNvSpPr>
          <p:nvPr>
            <p:ph type="title"/>
          </p:nvPr>
        </p:nvSpPr>
        <p:spPr/>
        <p:txBody>
          <a:bodyPr/>
          <a:lstStyle/>
          <a:p>
            <a:r>
              <a:rPr lang="en-US" b="1" dirty="0">
                <a:solidFill>
                  <a:schemeClr val="tx1"/>
                </a:solidFill>
              </a:rPr>
              <a:t>WORLD POPULATION DISTRIBUTION:</a:t>
            </a:r>
          </a:p>
        </p:txBody>
      </p:sp>
      <p:pic>
        <p:nvPicPr>
          <p:cNvPr id="4" name="Content Placeholder 3">
            <a:extLst>
              <a:ext uri="{FF2B5EF4-FFF2-40B4-BE49-F238E27FC236}">
                <a16:creationId xmlns:a16="http://schemas.microsoft.com/office/drawing/2014/main" id="{9347DE3D-2CE4-E055-7893-234062EF736A}"/>
              </a:ext>
            </a:extLst>
          </p:cNvPr>
          <p:cNvPicPr>
            <a:picLocks noGrp="1" noChangeAspect="1"/>
          </p:cNvPicPr>
          <p:nvPr>
            <p:ph idx="1"/>
          </p:nvPr>
        </p:nvPicPr>
        <p:blipFill>
          <a:blip r:embed="rId2"/>
          <a:stretch>
            <a:fillRect/>
          </a:stretch>
        </p:blipFill>
        <p:spPr>
          <a:xfrm>
            <a:off x="1257645" y="1448025"/>
            <a:ext cx="7923898" cy="3961949"/>
          </a:xfrm>
        </p:spPr>
      </p:pic>
    </p:spTree>
    <p:extLst>
      <p:ext uri="{BB962C8B-B14F-4D97-AF65-F5344CB8AC3E}">
        <p14:creationId xmlns:p14="http://schemas.microsoft.com/office/powerpoint/2010/main" val="402869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B0C0-A4FD-B7F7-941D-A35CC19F7BE5}"/>
              </a:ext>
            </a:extLst>
          </p:cNvPr>
          <p:cNvSpPr>
            <a:spLocks noGrp="1"/>
          </p:cNvSpPr>
          <p:nvPr>
            <p:ph type="title"/>
          </p:nvPr>
        </p:nvSpPr>
        <p:spPr/>
        <p:txBody>
          <a:bodyPr/>
          <a:lstStyle/>
          <a:p>
            <a:r>
              <a:rPr lang="en-US" b="1">
                <a:solidFill>
                  <a:schemeClr val="tx1"/>
                </a:solidFill>
              </a:rPr>
              <a:t>FACTORS OF </a:t>
            </a:r>
            <a:r>
              <a:rPr lang="en-US" b="1" dirty="0">
                <a:solidFill>
                  <a:schemeClr val="tx1"/>
                </a:solidFill>
              </a:rPr>
              <a:t>POPULATION DISTRIBUTION:</a:t>
            </a:r>
          </a:p>
        </p:txBody>
      </p:sp>
      <p:sp>
        <p:nvSpPr>
          <p:cNvPr id="3" name="Content Placeholder 2">
            <a:extLst>
              <a:ext uri="{FF2B5EF4-FFF2-40B4-BE49-F238E27FC236}">
                <a16:creationId xmlns:a16="http://schemas.microsoft.com/office/drawing/2014/main" id="{60F16E45-E67A-0AC1-9B77-0072B9384ECC}"/>
              </a:ext>
            </a:extLst>
          </p:cNvPr>
          <p:cNvSpPr>
            <a:spLocks noGrp="1"/>
          </p:cNvSpPr>
          <p:nvPr>
            <p:ph idx="1"/>
          </p:nvPr>
        </p:nvSpPr>
        <p:spPr/>
        <p:txBody>
          <a:bodyPr/>
          <a:lstStyle/>
          <a:p>
            <a:r>
              <a:rPr lang="en-US" dirty="0"/>
              <a:t>TOPOGRAPHY</a:t>
            </a:r>
          </a:p>
          <a:p>
            <a:r>
              <a:rPr lang="en-US" dirty="0"/>
              <a:t> CLIMATE</a:t>
            </a:r>
          </a:p>
          <a:p>
            <a:r>
              <a:rPr lang="en-US" dirty="0"/>
              <a:t>WATER SUPPLY</a:t>
            </a:r>
          </a:p>
          <a:p>
            <a:r>
              <a:rPr lang="en-US" dirty="0"/>
              <a:t> RESOURCES</a:t>
            </a:r>
          </a:p>
          <a:p>
            <a:r>
              <a:rPr lang="en-US" dirty="0"/>
              <a:t> TECHNOLOGY (NOW) </a:t>
            </a:r>
          </a:p>
        </p:txBody>
      </p:sp>
    </p:spTree>
    <p:extLst>
      <p:ext uri="{BB962C8B-B14F-4D97-AF65-F5344CB8AC3E}">
        <p14:creationId xmlns:p14="http://schemas.microsoft.com/office/powerpoint/2010/main" val="98108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7CB4-212A-7DDC-D9FA-4B53728CE8B7}"/>
              </a:ext>
            </a:extLst>
          </p:cNvPr>
          <p:cNvSpPr>
            <a:spLocks noGrp="1"/>
          </p:cNvSpPr>
          <p:nvPr>
            <p:ph type="title"/>
          </p:nvPr>
        </p:nvSpPr>
        <p:spPr/>
        <p:txBody>
          <a:bodyPr/>
          <a:lstStyle/>
          <a:p>
            <a:r>
              <a:rPr lang="en-US" b="1" dirty="0">
                <a:solidFill>
                  <a:schemeClr val="tx1"/>
                </a:solidFill>
              </a:rPr>
              <a:t>What is population growth?</a:t>
            </a:r>
          </a:p>
        </p:txBody>
      </p:sp>
      <p:sp>
        <p:nvSpPr>
          <p:cNvPr id="3" name="Content Placeholder 2">
            <a:extLst>
              <a:ext uri="{FF2B5EF4-FFF2-40B4-BE49-F238E27FC236}">
                <a16:creationId xmlns:a16="http://schemas.microsoft.com/office/drawing/2014/main" id="{A2EF13FC-6A5F-E0D2-A2C6-75B40AA48B81}"/>
              </a:ext>
            </a:extLst>
          </p:cNvPr>
          <p:cNvSpPr>
            <a:spLocks noGrp="1"/>
          </p:cNvSpPr>
          <p:nvPr>
            <p:ph idx="1"/>
          </p:nvPr>
        </p:nvSpPr>
        <p:spPr>
          <a:xfrm>
            <a:off x="677334" y="1651800"/>
            <a:ext cx="8596668" cy="3909380"/>
          </a:xfrm>
        </p:spPr>
        <p:txBody>
          <a:bodyPr/>
          <a:lstStyle/>
          <a:p>
            <a:r>
              <a:rPr lang="en-US" dirty="0"/>
              <a:t>An increase in the number of people that reside in a country, state, city etc..</a:t>
            </a:r>
          </a:p>
          <a:p>
            <a:r>
              <a:rPr lang="en-US" dirty="0"/>
              <a:t>The net change in population between two point of time expressed as percentage of population at a given period of time is called growth rate of population. </a:t>
            </a:r>
          </a:p>
          <a:p>
            <a:r>
              <a:rPr lang="en-US" dirty="0"/>
              <a:t>To determine whether there has been population growth, the following formula is used: (Birth rate + immigration)– (Death rate + emigration).</a:t>
            </a:r>
          </a:p>
        </p:txBody>
      </p:sp>
    </p:spTree>
    <p:extLst>
      <p:ext uri="{BB962C8B-B14F-4D97-AF65-F5344CB8AC3E}">
        <p14:creationId xmlns:p14="http://schemas.microsoft.com/office/powerpoint/2010/main" val="195946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4730-4B62-7520-949D-18A630C8EC22}"/>
              </a:ext>
            </a:extLst>
          </p:cNvPr>
          <p:cNvSpPr>
            <a:spLocks noGrp="1"/>
          </p:cNvSpPr>
          <p:nvPr>
            <p:ph type="title"/>
          </p:nvPr>
        </p:nvSpPr>
        <p:spPr/>
        <p:txBody>
          <a:bodyPr/>
          <a:lstStyle/>
          <a:p>
            <a:r>
              <a:rPr lang="en-US" b="1" dirty="0">
                <a:solidFill>
                  <a:schemeClr val="tx1"/>
                </a:solidFill>
              </a:rPr>
              <a:t>Factors affecting human population size:</a:t>
            </a:r>
          </a:p>
        </p:txBody>
      </p:sp>
      <p:sp>
        <p:nvSpPr>
          <p:cNvPr id="3" name="Content Placeholder 2">
            <a:extLst>
              <a:ext uri="{FF2B5EF4-FFF2-40B4-BE49-F238E27FC236}">
                <a16:creationId xmlns:a16="http://schemas.microsoft.com/office/drawing/2014/main" id="{4F7E1EF0-CC3A-25AF-BD8B-A20961D2A54D}"/>
              </a:ext>
            </a:extLst>
          </p:cNvPr>
          <p:cNvSpPr>
            <a:spLocks noGrp="1"/>
          </p:cNvSpPr>
          <p:nvPr>
            <p:ph idx="1"/>
          </p:nvPr>
        </p:nvSpPr>
        <p:spPr/>
        <p:txBody>
          <a:bodyPr/>
          <a:lstStyle/>
          <a:p>
            <a:pPr marL="0" indent="0">
              <a:buNone/>
            </a:pPr>
            <a:r>
              <a:rPr lang="en-US" dirty="0"/>
              <a:t>Population change equation:</a:t>
            </a:r>
          </a:p>
          <a:p>
            <a:r>
              <a:rPr lang="en-US" dirty="0"/>
              <a:t>Population change = (Births + Immigration) – (Deaths + Emigration).</a:t>
            </a:r>
          </a:p>
          <a:p>
            <a:r>
              <a:rPr lang="en-US" dirty="0"/>
              <a:t>Crude birth rate = births per 1000 people in population per year.</a:t>
            </a:r>
          </a:p>
          <a:p>
            <a:r>
              <a:rPr lang="en-US" dirty="0"/>
              <a:t>Crude death rate = deaths per 1000 people in population per year.</a:t>
            </a:r>
          </a:p>
          <a:p>
            <a:r>
              <a:rPr lang="en-US" dirty="0"/>
              <a:t>Migration= movement of persons from one settlement place to another region for considerable time period.</a:t>
            </a:r>
          </a:p>
        </p:txBody>
      </p:sp>
    </p:spTree>
    <p:extLst>
      <p:ext uri="{BB962C8B-B14F-4D97-AF65-F5344CB8AC3E}">
        <p14:creationId xmlns:p14="http://schemas.microsoft.com/office/powerpoint/2010/main" val="91681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6FC0-1F29-9C23-124B-23F70D2A54C9}"/>
              </a:ext>
            </a:extLst>
          </p:cNvPr>
          <p:cNvSpPr>
            <a:spLocks noGrp="1"/>
          </p:cNvSpPr>
          <p:nvPr>
            <p:ph type="title"/>
          </p:nvPr>
        </p:nvSpPr>
        <p:spPr/>
        <p:txBody>
          <a:bodyPr/>
          <a:lstStyle/>
          <a:p>
            <a:r>
              <a:rPr lang="en-US" b="1" dirty="0">
                <a:solidFill>
                  <a:schemeClr val="tx1"/>
                </a:solidFill>
              </a:rPr>
              <a:t>Causes of population growth:</a:t>
            </a:r>
          </a:p>
        </p:txBody>
      </p:sp>
      <p:sp>
        <p:nvSpPr>
          <p:cNvPr id="5" name="Content Placeholder 4">
            <a:extLst>
              <a:ext uri="{FF2B5EF4-FFF2-40B4-BE49-F238E27FC236}">
                <a16:creationId xmlns:a16="http://schemas.microsoft.com/office/drawing/2014/main" id="{0DC3F245-AC0E-7252-D08F-F5E603C985D2}"/>
              </a:ext>
            </a:extLst>
          </p:cNvPr>
          <p:cNvSpPr>
            <a:spLocks noGrp="1"/>
          </p:cNvSpPr>
          <p:nvPr>
            <p:ph idx="1"/>
          </p:nvPr>
        </p:nvSpPr>
        <p:spPr>
          <a:xfrm>
            <a:off x="949477" y="1604471"/>
            <a:ext cx="8596668" cy="3880773"/>
          </a:xfrm>
        </p:spPr>
        <p:txBody>
          <a:bodyPr/>
          <a:lstStyle/>
          <a:p>
            <a:r>
              <a:rPr lang="en-US" dirty="0"/>
              <a:t>Near universal incidence of marriage.</a:t>
            </a:r>
          </a:p>
          <a:p>
            <a:r>
              <a:rPr lang="en-US" dirty="0"/>
              <a:t>Increase in life expectancy.</a:t>
            </a:r>
          </a:p>
          <a:p>
            <a:r>
              <a:rPr lang="en-US" dirty="0"/>
              <a:t>Better health facilities.</a:t>
            </a:r>
          </a:p>
          <a:p>
            <a:r>
              <a:rPr lang="en-US" dirty="0"/>
              <a:t>Lack of family planning and birth control awareness in under-develop countries.</a:t>
            </a:r>
          </a:p>
          <a:p>
            <a:r>
              <a:rPr lang="en-US" dirty="0"/>
              <a:t>Early marriage.</a:t>
            </a:r>
          </a:p>
          <a:p>
            <a:r>
              <a:rPr lang="en-US" dirty="0"/>
              <a:t>Low infant mortality.</a:t>
            </a:r>
          </a:p>
          <a:p>
            <a:r>
              <a:rPr lang="en-US" dirty="0"/>
              <a:t>Economic backwardness &amp; illiteracy.</a:t>
            </a:r>
          </a:p>
          <a:p>
            <a:r>
              <a:rPr lang="en-US" dirty="0"/>
              <a:t>Climatic factors.</a:t>
            </a:r>
          </a:p>
          <a:p>
            <a:r>
              <a:rPr lang="en-US" dirty="0"/>
              <a:t>High birth rate &amp; declining death rate.</a:t>
            </a:r>
          </a:p>
        </p:txBody>
      </p:sp>
    </p:spTree>
    <p:extLst>
      <p:ext uri="{BB962C8B-B14F-4D97-AF65-F5344CB8AC3E}">
        <p14:creationId xmlns:p14="http://schemas.microsoft.com/office/powerpoint/2010/main" val="145944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066B-466B-4D58-9AB6-7B629C76C809}"/>
              </a:ext>
            </a:extLst>
          </p:cNvPr>
          <p:cNvSpPr>
            <a:spLocks noGrp="1"/>
          </p:cNvSpPr>
          <p:nvPr>
            <p:ph type="title"/>
          </p:nvPr>
        </p:nvSpPr>
        <p:spPr/>
        <p:txBody>
          <a:bodyPr/>
          <a:lstStyle/>
          <a:p>
            <a:r>
              <a:rPr lang="en-US" b="1" dirty="0">
                <a:solidFill>
                  <a:schemeClr val="tx1"/>
                </a:solidFill>
              </a:rPr>
              <a:t>Projected population growth in major nations:</a:t>
            </a:r>
          </a:p>
        </p:txBody>
      </p:sp>
      <p:pic>
        <p:nvPicPr>
          <p:cNvPr id="4" name="Content Placeholder 3">
            <a:extLst>
              <a:ext uri="{FF2B5EF4-FFF2-40B4-BE49-F238E27FC236}">
                <a16:creationId xmlns:a16="http://schemas.microsoft.com/office/drawing/2014/main" id="{D118D6CB-1CEC-DCB5-9151-A0665D52D7CF}"/>
              </a:ext>
            </a:extLst>
          </p:cNvPr>
          <p:cNvPicPr>
            <a:picLocks noGrp="1" noChangeAspect="1"/>
          </p:cNvPicPr>
          <p:nvPr>
            <p:ph idx="1"/>
          </p:nvPr>
        </p:nvPicPr>
        <p:blipFill>
          <a:blip r:embed="rId2"/>
          <a:stretch>
            <a:fillRect/>
          </a:stretch>
        </p:blipFill>
        <p:spPr>
          <a:xfrm>
            <a:off x="1681807" y="2019300"/>
            <a:ext cx="6588424" cy="3879850"/>
          </a:xfrm>
        </p:spPr>
      </p:pic>
    </p:spTree>
    <p:extLst>
      <p:ext uri="{BB962C8B-B14F-4D97-AF65-F5344CB8AC3E}">
        <p14:creationId xmlns:p14="http://schemas.microsoft.com/office/powerpoint/2010/main" val="31158221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NAME: Thrisha. V REGISTER NUMBER: 122202329  DEPARTMENT: B.COM(Corporate Secretaryship) COLLEGE: Valliammal college for women </vt:lpstr>
      <vt:lpstr>POPULATION GROWTH </vt:lpstr>
      <vt:lpstr>AGENDA:</vt:lpstr>
      <vt:lpstr>WORLD POPULATION DISTRIBUTION:</vt:lpstr>
      <vt:lpstr>FACTORS OF POPULATION DISTRIBUTION:</vt:lpstr>
      <vt:lpstr>What is population growth?</vt:lpstr>
      <vt:lpstr>Factors affecting human population size:</vt:lpstr>
      <vt:lpstr>Causes of population growth:</vt:lpstr>
      <vt:lpstr>Projected population growth in major nations:</vt:lpstr>
      <vt:lpstr>World population growth rate:</vt:lpstr>
      <vt:lpstr>Evolution of life histories: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GROWTH</dc:title>
  <dc:creator>Thrisha Velmurugan</dc:creator>
  <cp:lastModifiedBy>Thrisha Velmurugan</cp:lastModifiedBy>
  <cp:revision>10</cp:revision>
  <dcterms:created xsi:type="dcterms:W3CDTF">2024-08-28T12:38:21Z</dcterms:created>
  <dcterms:modified xsi:type="dcterms:W3CDTF">2024-08-28T15:19:23Z</dcterms:modified>
</cp:coreProperties>
</file>