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7DA"/>
    <a:srgbClr val="3333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8A9EF9-B20F-43F1-8A6D-B722F8F27827}" v="1" dt="2024-06-13T12:29:29.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DDB3E778-CBE8-4390-B7D6-E70B7DADC4D3}"/>
    <pc:docChg chg="modSld">
      <pc:chgData name="LOKESH KOTARU" userId="876565dc6cc363fc" providerId="LiveId" clId="{DDB3E778-CBE8-4390-B7D6-E70B7DADC4D3}" dt="2024-06-13T15:17:10.350" v="26" actId="20577"/>
      <pc:docMkLst>
        <pc:docMk/>
      </pc:docMkLst>
      <pc:sldChg chg="modSp mod">
        <pc:chgData name="LOKESH KOTARU" userId="876565dc6cc363fc" providerId="LiveId" clId="{DDB3E778-CBE8-4390-B7D6-E70B7DADC4D3}" dt="2024-06-13T15:17:10.350" v="26" actId="20577"/>
        <pc:sldMkLst>
          <pc:docMk/>
          <pc:sldMk cId="1373920727" sldId="256"/>
        </pc:sldMkLst>
        <pc:spChg chg="mod">
          <ac:chgData name="LOKESH KOTARU" userId="876565dc6cc363fc" providerId="LiveId" clId="{DDB3E778-CBE8-4390-B7D6-E70B7DADC4D3}" dt="2024-06-13T15:17:10.350" v="26" actId="20577"/>
          <ac:spMkLst>
            <pc:docMk/>
            <pc:sldMk cId="1373920727" sldId="256"/>
            <ac:spMk id="2" creationId="{D6FC69E1-1AEF-4755-71AF-9697DE700BB2}"/>
          </ac:spMkLst>
        </pc:spChg>
      </pc:sldChg>
    </pc:docChg>
  </pc:docChgLst>
  <pc:docChgLst>
    <pc:chgData name="LOKESH KOTARU" userId="876565dc6cc363fc" providerId="LiveId" clId="{E38A9EF9-B20F-43F1-8A6D-B722F8F27827}"/>
    <pc:docChg chg="addSld modSld">
      <pc:chgData name="LOKESH KOTARU" userId="876565dc6cc363fc" providerId="LiveId" clId="{E38A9EF9-B20F-43F1-8A6D-B722F8F27827}" dt="2024-06-13T12:29:48.740" v="87" actId="14100"/>
      <pc:docMkLst>
        <pc:docMk/>
      </pc:docMkLst>
      <pc:sldChg chg="modSp mod">
        <pc:chgData name="LOKESH KOTARU" userId="876565dc6cc363fc" providerId="LiveId" clId="{E38A9EF9-B20F-43F1-8A6D-B722F8F27827}" dt="2024-06-13T12:17:02.231" v="1" actId="20577"/>
        <pc:sldMkLst>
          <pc:docMk/>
          <pc:sldMk cId="2182742486" sldId="257"/>
        </pc:sldMkLst>
        <pc:spChg chg="mod">
          <ac:chgData name="LOKESH KOTARU" userId="876565dc6cc363fc" providerId="LiveId" clId="{E38A9EF9-B20F-43F1-8A6D-B722F8F27827}" dt="2024-06-13T12:17:02.231" v="1" actId="20577"/>
          <ac:spMkLst>
            <pc:docMk/>
            <pc:sldMk cId="2182742486" sldId="257"/>
            <ac:spMk id="3" creationId="{4A9EBB50-F595-0AF3-4DE5-CE8FE618D3AC}"/>
          </ac:spMkLst>
        </pc:spChg>
      </pc:sldChg>
      <pc:sldChg chg="modSp new mod">
        <pc:chgData name="LOKESH KOTARU" userId="876565dc6cc363fc" providerId="LiveId" clId="{E38A9EF9-B20F-43F1-8A6D-B722F8F27827}" dt="2024-06-13T12:29:48.740" v="87" actId="14100"/>
        <pc:sldMkLst>
          <pc:docMk/>
          <pc:sldMk cId="2755190955" sldId="267"/>
        </pc:sldMkLst>
        <pc:spChg chg="mod">
          <ac:chgData name="LOKESH KOTARU" userId="876565dc6cc363fc" providerId="LiveId" clId="{E38A9EF9-B20F-43F1-8A6D-B722F8F27827}" dt="2024-06-13T12:27:30.463" v="61" actId="115"/>
          <ac:spMkLst>
            <pc:docMk/>
            <pc:sldMk cId="2755190955" sldId="267"/>
            <ac:spMk id="2" creationId="{4F03EC61-F767-9C64-EBB6-F121D3E92602}"/>
          </ac:spMkLst>
        </pc:spChg>
        <pc:spChg chg="mod">
          <ac:chgData name="LOKESH KOTARU" userId="876565dc6cc363fc" providerId="LiveId" clId="{E38A9EF9-B20F-43F1-8A6D-B722F8F27827}" dt="2024-06-13T12:29:48.740" v="87" actId="14100"/>
          <ac:spMkLst>
            <pc:docMk/>
            <pc:sldMk cId="2755190955" sldId="267"/>
            <ac:spMk id="3" creationId="{D5AC8ABE-936B-9F5E-BA83-EC1E14CA02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a:solidFill>
          <a:srgbClr val="00B0F0"/>
        </a:solidFill>
        <a:ln>
          <a:solidFill>
            <a:schemeClr val="bg2"/>
          </a:solidFill>
        </a:ln>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a:solidFill>
          <a:srgbClr val="00B0F0"/>
        </a:solidFill>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a:solidFill>
          <a:srgbClr val="00B0F0"/>
        </a:solidFill>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a:solidFill>
          <a:srgbClr val="00B0F0"/>
        </a:solidFill>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a:solidFill>
          <a:srgbClr val="00B0F0"/>
        </a:solidFill>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a:solidFill>
          <a:srgbClr val="00B0F0"/>
        </a:solidFill>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28795"/>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95300" y="36915"/>
          <a:ext cx="6934200" cy="383760"/>
        </a:xfrm>
        <a:prstGeom prst="roundRect">
          <a:avLst/>
        </a:prstGeom>
        <a:solidFill>
          <a:srgbClr val="00B0F0"/>
        </a:solidFill>
        <a:ln w="15875"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14034" y="55649"/>
        <a:ext cx="6896732" cy="346292"/>
      </dsp:txXfrm>
    </dsp:sp>
    <dsp:sp modelId="{4E3FA896-3C96-4E8C-8520-DEF6B3F51C64}">
      <dsp:nvSpPr>
        <dsp:cNvPr id="0" name=""/>
        <dsp:cNvSpPr/>
      </dsp:nvSpPr>
      <dsp:spPr>
        <a:xfrm>
          <a:off x="0" y="818475"/>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95300" y="626595"/>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14034" y="645329"/>
        <a:ext cx="6896732" cy="346292"/>
      </dsp:txXfrm>
    </dsp:sp>
    <dsp:sp modelId="{E8242749-3559-43B1-B4DE-0F9212422515}">
      <dsp:nvSpPr>
        <dsp:cNvPr id="0" name=""/>
        <dsp:cNvSpPr/>
      </dsp:nvSpPr>
      <dsp:spPr>
        <a:xfrm>
          <a:off x="0" y="140815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495300" y="121627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14034" y="1235010"/>
        <a:ext cx="6896732" cy="346292"/>
      </dsp:txXfrm>
    </dsp:sp>
    <dsp:sp modelId="{496E6517-4980-4EC9-A396-32CBD0797034}">
      <dsp:nvSpPr>
        <dsp:cNvPr id="0" name=""/>
        <dsp:cNvSpPr/>
      </dsp:nvSpPr>
      <dsp:spPr>
        <a:xfrm>
          <a:off x="0" y="199783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95300" y="180595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14034" y="1824690"/>
        <a:ext cx="6896732" cy="346292"/>
      </dsp:txXfrm>
    </dsp:sp>
    <dsp:sp modelId="{2D769025-E9E3-40C6-BD44-075BFB578E82}">
      <dsp:nvSpPr>
        <dsp:cNvPr id="0" name=""/>
        <dsp:cNvSpPr/>
      </dsp:nvSpPr>
      <dsp:spPr>
        <a:xfrm>
          <a:off x="0" y="258751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95300" y="239563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14034" y="2414370"/>
        <a:ext cx="6896732" cy="346292"/>
      </dsp:txXfrm>
    </dsp:sp>
    <dsp:sp modelId="{FED8AE8F-0AFF-42F9-B0B8-8CE702CB0969}">
      <dsp:nvSpPr>
        <dsp:cNvPr id="0" name=""/>
        <dsp:cNvSpPr/>
      </dsp:nvSpPr>
      <dsp:spPr>
        <a:xfrm>
          <a:off x="0" y="317719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95300" y="298531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14034" y="3004050"/>
        <a:ext cx="689673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docs.live.net/876565dc6cc363fc/&#12489;&#12461;&#12517;&#12513;&#12531;&#12488;/INTERSHIP%20PROJECT/LOKESH/Cybersecurity.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mpmonitor.com/blog/team-tracking-best-9-ways-to-introduce-to-tea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69E1-1AEF-4755-71AF-9697DE700BB2}"/>
              </a:ext>
            </a:extLst>
          </p:cNvPr>
          <p:cNvSpPr>
            <a:spLocks noGrp="1"/>
          </p:cNvSpPr>
          <p:nvPr>
            <p:ph type="ctrTitle"/>
          </p:nvPr>
        </p:nvSpPr>
        <p:spPr/>
        <p:txBody>
          <a:bodyPr>
            <a:normAutofit fontScale="90000"/>
          </a:bodyPr>
          <a:lstStyle/>
          <a:p>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r>
              <a:rPr lang="en-IN" sz="4400" b="1" cap="none">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t>CHALLAGUNDLA THRIVENI</a:t>
            </a:r>
            <a:endParaRPr lang="en-IN" sz="44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endParaRPr>
          </a:p>
        </p:txBody>
      </p:sp>
      <p:sp>
        <p:nvSpPr>
          <p:cNvPr id="3" name="Subtitle 2">
            <a:extLst>
              <a:ext uri="{FF2B5EF4-FFF2-40B4-BE49-F238E27FC236}">
                <a16:creationId xmlns:a16="http://schemas.microsoft.com/office/drawing/2014/main" id="{611C64B8-9BCB-7F6D-15A0-B1F13021A533}"/>
              </a:ext>
            </a:extLst>
          </p:cNvPr>
          <p:cNvSpPr>
            <a:spLocks noGrp="1"/>
          </p:cNvSpPr>
          <p:nvPr>
            <p:ph type="subTitle" idx="1"/>
          </p:nvPr>
        </p:nvSpPr>
        <p:spPr/>
        <p:txBody>
          <a:bodyPr>
            <a:normAutofit/>
          </a:bodyPr>
          <a:lstStyle/>
          <a:p>
            <a:r>
              <a:rPr lang="en-IN" sz="4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             KEYLOGGER AND SECURITY</a:t>
            </a:r>
          </a:p>
        </p:txBody>
      </p:sp>
      <p:sp>
        <p:nvSpPr>
          <p:cNvPr id="11" name="Rectangle: Rounded Corners 10" descr="LL">
            <a:extLst>
              <a:ext uri="{FF2B5EF4-FFF2-40B4-BE49-F238E27FC236}">
                <a16:creationId xmlns:a16="http://schemas.microsoft.com/office/drawing/2014/main" id="{DF5FA11D-F224-05B2-3FA4-960531152901}"/>
              </a:ext>
            </a:extLst>
          </p:cNvPr>
          <p:cNvSpPr/>
          <p:nvPr/>
        </p:nvSpPr>
        <p:spPr>
          <a:xfrm>
            <a:off x="3972232" y="4778477"/>
            <a:ext cx="7118555" cy="152400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dirty="0"/>
              <a:t>            </a:t>
            </a:r>
            <a:r>
              <a:rPr lang="en-IN" sz="4000" b="1" dirty="0">
                <a:ln w="22225">
                  <a:solidFill>
                    <a:schemeClr val="accent2"/>
                  </a:solidFill>
                  <a:prstDash val="solid"/>
                </a:ln>
                <a:solidFill>
                  <a:schemeClr val="accent2">
                    <a:lumMod val="40000"/>
                    <a:lumOff val="60000"/>
                  </a:schemeClr>
                </a:solidFill>
                <a:latin typeface="Algerian" panose="04020705040A02060702" pitchFamily="82" charset="0"/>
              </a:rPr>
              <a:t>FINAL PROJECT  </a:t>
            </a:r>
            <a:endParaRPr lang="en-IN" sz="4000" b="1" dirty="0">
              <a:latin typeface="Algerian" panose="04020705040A02060702" pitchFamily="82" charset="0"/>
            </a:endParaRPr>
          </a:p>
        </p:txBody>
      </p:sp>
      <p:sp>
        <p:nvSpPr>
          <p:cNvPr id="13" name="Hexagon 12">
            <a:extLst>
              <a:ext uri="{FF2B5EF4-FFF2-40B4-BE49-F238E27FC236}">
                <a16:creationId xmlns:a16="http://schemas.microsoft.com/office/drawing/2014/main" id="{95AE0155-58B7-3E73-9B91-CBFB4D3766E7}"/>
              </a:ext>
            </a:extLst>
          </p:cNvPr>
          <p:cNvSpPr/>
          <p:nvPr/>
        </p:nvSpPr>
        <p:spPr>
          <a:xfrm>
            <a:off x="2664542" y="226142"/>
            <a:ext cx="2428568" cy="1977258"/>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92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3B12-8465-F848-4580-D2E0489CA39A}"/>
              </a:ext>
            </a:extLst>
          </p:cNvPr>
          <p:cNvSpPr>
            <a:spLocks noGrp="1"/>
          </p:cNvSpPr>
          <p:nvPr>
            <p:ph type="title"/>
          </p:nvPr>
        </p:nvSpPr>
        <p:spPr>
          <a:xfrm flipH="1">
            <a:off x="1111042" y="327514"/>
            <a:ext cx="9094841" cy="1235815"/>
          </a:xfrm>
        </p:spPr>
        <p:txBody>
          <a:bodyPr>
            <a:normAutofit/>
          </a:bodyPr>
          <a:lstStyle/>
          <a:p>
            <a:r>
              <a:rPr lang="en-IN" sz="3600" dirty="0">
                <a:solidFill>
                  <a:schemeClr val="bg1">
                    <a:lumMod val="95000"/>
                    <a:lumOff val="5000"/>
                  </a:schemeClr>
                </a:solidFill>
                <a:latin typeface="Algerian" panose="04020705040A02060702" pitchFamily="82" charset="0"/>
              </a:rPr>
              <a:t>                       </a:t>
            </a:r>
            <a:r>
              <a:rPr lang="en-IN" sz="3600" u="sng" dirty="0">
                <a:solidFill>
                  <a:schemeClr val="bg1">
                    <a:lumMod val="95000"/>
                    <a:lumOff val="5000"/>
                  </a:schemeClr>
                </a:solidFill>
                <a:latin typeface="Algerian" panose="04020705040A02060702" pitchFamily="82" charset="0"/>
              </a:rPr>
              <a:t>MODELING</a:t>
            </a:r>
            <a:endParaRPr lang="en-IN" u="sng" dirty="0"/>
          </a:p>
        </p:txBody>
      </p:sp>
      <p:sp>
        <p:nvSpPr>
          <p:cNvPr id="3" name="Content Placeholder 2">
            <a:extLst>
              <a:ext uri="{FF2B5EF4-FFF2-40B4-BE49-F238E27FC236}">
                <a16:creationId xmlns:a16="http://schemas.microsoft.com/office/drawing/2014/main" id="{790B210F-B82F-D637-FD8D-C783D4D48AB3}"/>
              </a:ext>
            </a:extLst>
          </p:cNvPr>
          <p:cNvSpPr>
            <a:spLocks noGrp="1"/>
          </p:cNvSpPr>
          <p:nvPr>
            <p:ph idx="1"/>
          </p:nvPr>
        </p:nvSpPr>
        <p:spPr>
          <a:xfrm>
            <a:off x="1229029" y="1327354"/>
            <a:ext cx="9694610" cy="4945627"/>
          </a:xfrm>
        </p:spPr>
        <p:txBody>
          <a:bodyPr>
            <a:normAutofit/>
          </a:bodyPr>
          <a:lstStyle/>
          <a:p>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a:t>
            </a:r>
          </a:p>
          <a:p>
            <a:r>
              <a:rPr lang="en-US" b="1" dirty="0">
                <a:solidFill>
                  <a:schemeClr val="bg1"/>
                </a:solidFill>
                <a:latin typeface="Times New Roman" panose="02020603050405020304" pitchFamily="18" charset="0"/>
                <a:cs typeface="Times New Roman" panose="02020603050405020304" pitchFamily="18" charset="0"/>
              </a:rPr>
              <a:t>Data Theft</a:t>
            </a:r>
            <a:r>
              <a:rPr lang="en-US" dirty="0">
                <a:solidFill>
                  <a:schemeClr val="bg1"/>
                </a:solidFill>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a:t>
            </a:r>
          </a:p>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Privacy Breach</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endParaRPr lang="en-IN" dirty="0">
              <a:solidFill>
                <a:schemeClr val="bg1"/>
              </a:solidFill>
            </a:endParaRPr>
          </a:p>
        </p:txBody>
      </p:sp>
    </p:spTree>
    <p:extLst>
      <p:ext uri="{BB962C8B-B14F-4D97-AF65-F5344CB8AC3E}">
        <p14:creationId xmlns:p14="http://schemas.microsoft.com/office/powerpoint/2010/main" val="320817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772E-424D-2F78-DF30-EBF40DD92DBB}"/>
              </a:ext>
            </a:extLst>
          </p:cNvPr>
          <p:cNvSpPr>
            <a:spLocks noGrp="1"/>
          </p:cNvSpPr>
          <p:nvPr>
            <p:ph type="title"/>
          </p:nvPr>
        </p:nvSpPr>
        <p:spPr/>
        <p:txBody>
          <a:bodyPr/>
          <a:lstStyle/>
          <a:p>
            <a:r>
              <a:rPr lang="en-IN" sz="3600" dirty="0">
                <a:solidFill>
                  <a:schemeClr val="bg1">
                    <a:lumMod val="95000"/>
                    <a:lumOff val="5000"/>
                  </a:schemeClr>
                </a:solidFill>
                <a:latin typeface="Algerian" panose="04020705040A02060702" pitchFamily="82" charset="0"/>
              </a:rPr>
              <a:t>                               </a:t>
            </a:r>
            <a:r>
              <a:rPr lang="en-IN" sz="3600" u="sng" dirty="0">
                <a:solidFill>
                  <a:schemeClr val="bg1">
                    <a:lumMod val="95000"/>
                    <a:lumOff val="5000"/>
                  </a:schemeClr>
                </a:solidFill>
                <a:latin typeface="Algerian" panose="04020705040A02060702" pitchFamily="82" charset="0"/>
              </a:rPr>
              <a:t>RESULT</a:t>
            </a:r>
            <a:endParaRPr lang="en-IN" u="sng" dirty="0"/>
          </a:p>
        </p:txBody>
      </p:sp>
      <p:sp>
        <p:nvSpPr>
          <p:cNvPr id="3" name="Content Placeholder 2">
            <a:extLst>
              <a:ext uri="{FF2B5EF4-FFF2-40B4-BE49-F238E27FC236}">
                <a16:creationId xmlns:a16="http://schemas.microsoft.com/office/drawing/2014/main" id="{2D8FC2DC-465D-FE35-95A5-8C31259A222E}"/>
              </a:ext>
            </a:extLst>
          </p:cNvPr>
          <p:cNvSpPr>
            <a:spLocks noGrp="1"/>
          </p:cNvSpPr>
          <p:nvPr>
            <p:ph idx="1"/>
          </p:nvPr>
        </p:nvSpPr>
        <p:spPr>
          <a:xfrm>
            <a:off x="1141412" y="2003680"/>
            <a:ext cx="9905999" cy="3541714"/>
          </a:xfrm>
        </p:spPr>
        <p:txBody>
          <a:bodyPr>
            <a:normAutofit fontScale="85000" lnSpcReduction="20000"/>
          </a:bodyPr>
          <a:lstStyle/>
          <a:p>
            <a:pPr algn="just"/>
            <a:r>
              <a:rPr lang="en-US" b="1" dirty="0">
                <a:solidFill>
                  <a:schemeClr val="bg1">
                    <a:lumMod val="95000"/>
                    <a:lumOff val="5000"/>
                  </a:schemeClr>
                </a:solidFill>
                <a:latin typeface="Times New Roman" panose="02020603050405020304" pitchFamily="18" charset="0"/>
                <a:cs typeface="Times New Roman" panose="02020603050405020304" pitchFamily="18" charset="0"/>
              </a:rPr>
              <a:t>Data Theft</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solidFill>
                  <a:schemeClr val="bg1">
                    <a:lumMod val="95000"/>
                    <a:lumOff val="5000"/>
                  </a:schemeClr>
                </a:solidFill>
                <a:latin typeface="Times New Roman" panose="02020603050405020304" pitchFamily="18" charset="0"/>
                <a:cs typeface="Times New Roman" panose="02020603050405020304" pitchFamily="18" charset="0"/>
              </a:rPr>
              <a:t>Privacy Breach</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To protect our devices use updated antiviruses.</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Don’t connect to public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wifi</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92509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EC61-F767-9C64-EBB6-F121D3E92602}"/>
              </a:ext>
            </a:extLst>
          </p:cNvPr>
          <p:cNvSpPr>
            <a:spLocks noGrp="1"/>
          </p:cNvSpPr>
          <p:nvPr>
            <p:ph type="title"/>
          </p:nvPr>
        </p:nvSpPr>
        <p:spPr/>
        <p:txBody>
          <a:bodyPr/>
          <a:lstStyle/>
          <a:p>
            <a:r>
              <a:rPr lang="en-IN" sz="3600" dirty="0">
                <a:solidFill>
                  <a:schemeClr val="bg1">
                    <a:lumMod val="95000"/>
                    <a:lumOff val="5000"/>
                  </a:schemeClr>
                </a:solidFill>
                <a:latin typeface="Algerian" panose="04020705040A02060702" pitchFamily="82" charset="0"/>
              </a:rPr>
              <a:t>                              </a:t>
            </a:r>
            <a:r>
              <a:rPr lang="en-IN" sz="3600" u="sng" dirty="0">
                <a:solidFill>
                  <a:schemeClr val="bg1">
                    <a:lumMod val="95000"/>
                    <a:lumOff val="5000"/>
                  </a:schemeClr>
                </a:solidFill>
                <a:latin typeface="Algerian" panose="04020705040A02060702" pitchFamily="82" charset="0"/>
              </a:rPr>
              <a:t>project link</a:t>
            </a:r>
            <a:endParaRPr lang="en-IN" u="sng" dirty="0"/>
          </a:p>
        </p:txBody>
      </p:sp>
      <p:sp>
        <p:nvSpPr>
          <p:cNvPr id="3" name="Content Placeholder 2">
            <a:extLst>
              <a:ext uri="{FF2B5EF4-FFF2-40B4-BE49-F238E27FC236}">
                <a16:creationId xmlns:a16="http://schemas.microsoft.com/office/drawing/2014/main" id="{D5AC8ABE-936B-9F5E-BA83-EC1E14CA0200}"/>
              </a:ext>
            </a:extLst>
          </p:cNvPr>
          <p:cNvSpPr>
            <a:spLocks noGrp="1"/>
          </p:cNvSpPr>
          <p:nvPr>
            <p:ph idx="1"/>
          </p:nvPr>
        </p:nvSpPr>
        <p:spPr>
          <a:xfrm>
            <a:off x="2428568" y="2743199"/>
            <a:ext cx="8618843" cy="3048001"/>
          </a:xfrm>
        </p:spPr>
        <p:txBody>
          <a:bodyPr/>
          <a:lstStyle/>
          <a:p>
            <a:pPr marL="0" indent="0">
              <a:buNone/>
            </a:pPr>
            <a:r>
              <a:rPr lang="en-IN" dirty="0">
                <a:hlinkClick r:id="rId2"/>
              </a:rPr>
              <a:t>https://github.com/lokesh-441/cybersecurity.git</a:t>
            </a:r>
            <a:endParaRPr lang="en-IN" dirty="0"/>
          </a:p>
        </p:txBody>
      </p:sp>
    </p:spTree>
    <p:extLst>
      <p:ext uri="{BB962C8B-B14F-4D97-AF65-F5344CB8AC3E}">
        <p14:creationId xmlns:p14="http://schemas.microsoft.com/office/powerpoint/2010/main" val="275519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169A-52A1-4EEE-E1D0-3539F51F8FF1}"/>
              </a:ext>
            </a:extLst>
          </p:cNvPr>
          <p:cNvSpPr>
            <a:spLocks noGrp="1"/>
          </p:cNvSpPr>
          <p:nvPr>
            <p:ph type="title"/>
          </p:nvPr>
        </p:nvSpPr>
        <p:spPr/>
        <p:txBody>
          <a:bodyPr>
            <a:normAutofit/>
          </a:bodyPr>
          <a:lstStyle/>
          <a:p>
            <a:r>
              <a:rPr lang="en-IN" sz="5000" dirty="0">
                <a:latin typeface="Algerian" panose="04020705040A02060702" pitchFamily="82" charset="0"/>
              </a:rPr>
              <a:t>                 </a:t>
            </a:r>
            <a:r>
              <a:rPr lang="en-IN" sz="5000" b="1" u="sng" cap="none" dirty="0">
                <a:ln w="13462">
                  <a:solidFill>
                    <a:schemeClr val="bg1"/>
                  </a:solidFill>
                  <a:prstDash val="solid"/>
                </a:ln>
                <a:solidFill>
                  <a:schemeClr val="accent1"/>
                </a:solidFill>
                <a:latin typeface="Algerian" panose="04020705040A02060702" pitchFamily="82" charset="0"/>
              </a:rPr>
              <a:t>KEYLOGGER</a:t>
            </a:r>
            <a:endParaRPr lang="en-IN" sz="5000" u="sng"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A9EBB50-F595-0AF3-4DE5-CE8FE618D3AC}"/>
              </a:ext>
            </a:extLst>
          </p:cNvPr>
          <p:cNvSpPr>
            <a:spLocks noGrp="1"/>
          </p:cNvSpPr>
          <p:nvPr>
            <p:ph idx="1"/>
          </p:nvPr>
        </p:nvSpPr>
        <p:spPr/>
        <p:txBody>
          <a:bodyPr/>
          <a:lstStyle/>
          <a:p>
            <a:r>
              <a:rPr lang="en-IN" dirty="0">
                <a:solidFill>
                  <a:schemeClr val="bg1">
                    <a:lumMod val="95000"/>
                    <a:lumOff val="5000"/>
                  </a:schemeClr>
                </a:solidFill>
                <a:latin typeface="Times New Roman" panose="02020603050405020304" pitchFamily="18" charset="0"/>
                <a:cs typeface="Times New Roman" panose="02020603050405020304" pitchFamily="18" charset="0"/>
              </a:rPr>
              <a:t>A keylogger is a programme or tool designed to monitor and keep a tab on the “</a:t>
            </a:r>
            <a:r>
              <a:rPr lang="en-IN" b="1" dirty="0">
                <a:solidFill>
                  <a:schemeClr val="bg1">
                    <a:lumMod val="95000"/>
                    <a:lumOff val="5000"/>
                  </a:schemeClr>
                </a:solidFill>
                <a:latin typeface="Times New Roman" panose="02020603050405020304" pitchFamily="18" charset="0"/>
                <a:cs typeface="Times New Roman" panose="02020603050405020304" pitchFamily="18" charset="0"/>
              </a:rPr>
              <a:t>keystrokes</a:t>
            </a:r>
            <a:r>
              <a:rPr lang="en-IN" dirty="0">
                <a:solidFill>
                  <a:schemeClr val="bg1">
                    <a:lumMod val="95000"/>
                    <a:lumOff val="5000"/>
                  </a:schemeClr>
                </a:solidFill>
                <a:latin typeface="Times New Roman" panose="02020603050405020304" pitchFamily="18" charset="0"/>
                <a:cs typeface="Times New Roman" panose="02020603050405020304" pitchFamily="18" charset="0"/>
              </a:rPr>
              <a:t>” made on the user keyboard.</a:t>
            </a:r>
          </a:p>
          <a:p>
            <a:r>
              <a:rPr lang="en-IN" dirty="0">
                <a:solidFill>
                  <a:schemeClr val="bg1">
                    <a:lumMod val="95000"/>
                    <a:lumOff val="5000"/>
                  </a:schemeClr>
                </a:solidFill>
                <a:latin typeface="Times New Roman" panose="02020603050405020304" pitchFamily="18" charset="0"/>
                <a:cs typeface="Times New Roman" panose="02020603050405020304" pitchFamily="18" charset="0"/>
              </a:rPr>
              <a:t>This enables on compromising sensitive data like passwords </a:t>
            </a:r>
            <a:r>
              <a:rPr lang="en-IN">
                <a:solidFill>
                  <a:schemeClr val="bg1">
                    <a:lumMod val="95000"/>
                    <a:lumOff val="5000"/>
                  </a:schemeClr>
                </a:solidFill>
                <a:latin typeface="Times New Roman" panose="02020603050405020304" pitchFamily="18" charset="0"/>
                <a:cs typeface="Times New Roman" panose="02020603050405020304" pitchFamily="18" charset="0"/>
              </a:rPr>
              <a:t>etc..</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A83243D-46D0-4036-A494-F2744C2E89B5}"/>
              </a:ext>
            </a:extLst>
          </p:cNvPr>
          <p:cNvPicPr>
            <a:picLocks noChangeAspect="1"/>
          </p:cNvPicPr>
          <p:nvPr/>
        </p:nvPicPr>
        <p:blipFill>
          <a:blip r:embed="rId2"/>
          <a:stretch>
            <a:fillRect/>
          </a:stretch>
        </p:blipFill>
        <p:spPr>
          <a:xfrm>
            <a:off x="3451124" y="3824409"/>
            <a:ext cx="4847302" cy="2524962"/>
          </a:xfrm>
          <a:prstGeom prst="rect">
            <a:avLst/>
          </a:prstGeom>
        </p:spPr>
      </p:pic>
    </p:spTree>
    <p:extLst>
      <p:ext uri="{BB962C8B-B14F-4D97-AF65-F5344CB8AC3E}">
        <p14:creationId xmlns:p14="http://schemas.microsoft.com/office/powerpoint/2010/main" val="218274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169A-52A1-4EEE-E1D0-3539F51F8FF1}"/>
              </a:ext>
            </a:extLst>
          </p:cNvPr>
          <p:cNvSpPr>
            <a:spLocks noGrp="1"/>
          </p:cNvSpPr>
          <p:nvPr>
            <p:ph type="title"/>
          </p:nvPr>
        </p:nvSpPr>
        <p:spPr/>
        <p:txBody>
          <a:bodyPr>
            <a:normAutofit/>
          </a:bodyPr>
          <a:lstStyle/>
          <a:p>
            <a:r>
              <a:rPr lang="en-IN" sz="4000" dirty="0">
                <a:latin typeface="Algerian" panose="04020705040A02060702" pitchFamily="82" charset="0"/>
              </a:rPr>
              <a:t>                           </a:t>
            </a:r>
            <a:r>
              <a:rPr lang="en-IN" sz="4000" u="sng" dirty="0">
                <a:solidFill>
                  <a:srgbClr val="333300"/>
                </a:solidFill>
                <a:latin typeface="Algerian" panose="04020705040A02060702" pitchFamily="82" charset="0"/>
              </a:rPr>
              <a:t>AGENDA</a:t>
            </a:r>
          </a:p>
        </p:txBody>
      </p:sp>
      <p:graphicFrame>
        <p:nvGraphicFramePr>
          <p:cNvPr id="5" name="Content Placeholder 3">
            <a:extLst>
              <a:ext uri="{FF2B5EF4-FFF2-40B4-BE49-F238E27FC236}">
                <a16:creationId xmlns:a16="http://schemas.microsoft.com/office/drawing/2014/main" id="{B61B31CA-2AD3-D734-C443-8CFF884B72FF}"/>
              </a:ext>
            </a:extLst>
          </p:cNvPr>
          <p:cNvGraphicFramePr>
            <a:graphicFrameLocks noGrp="1"/>
          </p:cNvGraphicFramePr>
          <p:nvPr>
            <p:ph idx="1"/>
            <p:extLst>
              <p:ext uri="{D42A27DB-BD31-4B8C-83A1-F6EECF244321}">
                <p14:modId xmlns:p14="http://schemas.microsoft.com/office/powerpoint/2010/main" val="78237765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49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4805-7C02-4CF5-397B-8322586D2C80}"/>
              </a:ext>
            </a:extLst>
          </p:cNvPr>
          <p:cNvSpPr>
            <a:spLocks noGrp="1"/>
          </p:cNvSpPr>
          <p:nvPr>
            <p:ph type="title"/>
          </p:nvPr>
        </p:nvSpPr>
        <p:spPr/>
        <p:txBody>
          <a:bodyPr>
            <a:normAutofit/>
          </a:bodyPr>
          <a:lstStyle/>
          <a:p>
            <a:r>
              <a:rPr lang="en-IN" sz="4000" b="1" dirty="0">
                <a:solidFill>
                  <a:schemeClr val="bg1"/>
                </a:solidFill>
                <a:latin typeface="Algerian" panose="04020705040A02060702" pitchFamily="82" charset="0"/>
              </a:rPr>
              <a:t>                </a:t>
            </a:r>
            <a:r>
              <a:rPr lang="en-IN" sz="4000" u="sng" dirty="0">
                <a:solidFill>
                  <a:schemeClr val="bg1"/>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8A56B73E-7899-228D-1B18-8C133DBCE7CB}"/>
              </a:ext>
            </a:extLst>
          </p:cNvPr>
          <p:cNvSpPr>
            <a:spLocks noGrp="1"/>
          </p:cNvSpPr>
          <p:nvPr>
            <p:ph idx="1"/>
          </p:nvPr>
        </p:nvSpPr>
        <p:spPr/>
        <p:txBody>
          <a:bodyPr>
            <a:normAutofit/>
          </a:bodyPr>
          <a:lstStyle/>
          <a:p>
            <a:r>
              <a:rPr lang="en-US" dirty="0">
                <a:solidFill>
                  <a:srgbClr val="040C28"/>
                </a:solidFill>
                <a:latin typeface="Times New Roman" panose="02020603050405020304" pitchFamily="18" charset="0"/>
                <a:cs typeface="Times New Roman" panose="02020603050405020304" pitchFamily="18" charset="0"/>
              </a:rPr>
              <a:t>The problem statement is that </a:t>
            </a:r>
            <a:r>
              <a:rPr lang="en-US" b="0" i="0" dirty="0">
                <a:solidFill>
                  <a:srgbClr val="040C28"/>
                </a:solidFill>
                <a:effectLst/>
                <a:latin typeface="Times New Roman" panose="02020603050405020304" pitchFamily="18" charset="0"/>
                <a:cs typeface="Times New Roman" panose="02020603050405020304" pitchFamily="18" charset="0"/>
              </a:rPr>
              <a:t>the keyloggers can be detected using antiviruses. </a:t>
            </a:r>
          </a:p>
          <a:p>
            <a:r>
              <a:rPr lang="en-US" b="0" i="0" dirty="0">
                <a:solidFill>
                  <a:srgbClr val="202124"/>
                </a:solidFill>
                <a:effectLst/>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US" b="0" i="0" dirty="0">
                <a:solidFill>
                  <a:srgbClr val="202124"/>
                </a:solidFill>
                <a:effectLst/>
                <a:latin typeface="Times New Roman" panose="02020603050405020304" pitchFamily="18" charset="0"/>
                <a:cs typeface="Times New Roman" panose="02020603050405020304" pitchFamily="18" charset="0"/>
              </a:rPr>
              <a:t>The solution to the above existing problem is that we can build a software keyloggers instead of hardware keyloggers.</a:t>
            </a:r>
            <a:endParaRPr lang="en-US" b="0" i="0" dirty="0">
              <a:solidFill>
                <a:srgbClr val="040C28"/>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E9D897-6563-6870-F42A-3988FA742CC0}"/>
              </a:ext>
            </a:extLst>
          </p:cNvPr>
          <p:cNvPicPr>
            <a:picLocks noChangeAspect="1"/>
          </p:cNvPicPr>
          <p:nvPr/>
        </p:nvPicPr>
        <p:blipFill>
          <a:blip r:embed="rId2"/>
          <a:stretch>
            <a:fillRect/>
          </a:stretch>
        </p:blipFill>
        <p:spPr>
          <a:xfrm>
            <a:off x="7272951" y="4990946"/>
            <a:ext cx="3552365" cy="1610832"/>
          </a:xfrm>
          <a:prstGeom prst="rect">
            <a:avLst/>
          </a:prstGeom>
        </p:spPr>
      </p:pic>
    </p:spTree>
    <p:extLst>
      <p:ext uri="{BB962C8B-B14F-4D97-AF65-F5344CB8AC3E}">
        <p14:creationId xmlns:p14="http://schemas.microsoft.com/office/powerpoint/2010/main" val="57266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9E93-33C9-1DDE-1BC1-89358A0A6FE6}"/>
              </a:ext>
            </a:extLst>
          </p:cNvPr>
          <p:cNvSpPr>
            <a:spLocks noGrp="1"/>
          </p:cNvSpPr>
          <p:nvPr>
            <p:ph type="title"/>
          </p:nvPr>
        </p:nvSpPr>
        <p:spPr/>
        <p:txBody>
          <a:bodyPr/>
          <a:lstStyle/>
          <a:p>
            <a:r>
              <a:rPr lang="en-IN" dirty="0"/>
              <a:t>                </a:t>
            </a:r>
            <a:r>
              <a:rPr lang="en-IN" sz="4000" u="sng" dirty="0">
                <a:solidFill>
                  <a:schemeClr val="bg1"/>
                </a:solidFill>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B8B3AEF-9F14-15D6-3499-AF8141443BCF}"/>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Keylogging is the action of capturing and recording keys struck on a keyboard.</a:t>
            </a:r>
          </a:p>
          <a:p>
            <a:r>
              <a:rPr lang="en-US" b="0" i="0" dirty="0">
                <a:solidFill>
                  <a:srgbClr val="040C28"/>
                </a:solidFill>
                <a:effectLst/>
                <a:latin typeface="Times New Roman" panose="02020603050405020304" pitchFamily="18" charset="0"/>
                <a:cs typeface="Times New Roman" panose="02020603050405020304" pitchFamily="18" charset="0"/>
              </a:rPr>
              <a:t>A keylogger is a program which captures and monitors all </a:t>
            </a:r>
            <a:r>
              <a:rPr lang="en-US" b="0" i="0" dirty="0" err="1">
                <a:solidFill>
                  <a:srgbClr val="040C28"/>
                </a:solidFill>
                <a:effectLst/>
                <a:latin typeface="Times New Roman" panose="02020603050405020304" pitchFamily="18" charset="0"/>
                <a:cs typeface="Times New Roman" panose="02020603050405020304" pitchFamily="18" charset="0"/>
              </a:rPr>
              <a:t>keylogs</a:t>
            </a:r>
            <a:r>
              <a:rPr lang="en-US" b="0" i="0" dirty="0">
                <a:solidFill>
                  <a:srgbClr val="202124"/>
                </a:solidFill>
                <a:effectLst/>
                <a:latin typeface="Times New Roman" panose="02020603050405020304" pitchFamily="18" charset="0"/>
                <a:cs typeface="Times New Roman" panose="02020603050405020304" pitchFamily="18" charset="0"/>
              </a:rPr>
              <a:t>. </a:t>
            </a:r>
          </a:p>
          <a:p>
            <a:r>
              <a:rPr lang="en-US" b="0" i="0" dirty="0">
                <a:solidFill>
                  <a:srgbClr val="202124"/>
                </a:solidFill>
                <a:effectLst/>
                <a:latin typeface="Times New Roman" panose="02020603050405020304" pitchFamily="18" charset="0"/>
                <a:cs typeface="Times New Roman" panose="02020603050405020304" pitchFamily="18" charset="0"/>
              </a:rPr>
              <a:t>Keyloggers can be both in the form of a built software program or directly downloaded onto a hardware module.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8AD913-862F-099B-D616-8F35905165CE}"/>
              </a:ext>
            </a:extLst>
          </p:cNvPr>
          <p:cNvPicPr>
            <a:picLocks noChangeAspect="1"/>
          </p:cNvPicPr>
          <p:nvPr/>
        </p:nvPicPr>
        <p:blipFill>
          <a:blip r:embed="rId2"/>
          <a:stretch>
            <a:fillRect/>
          </a:stretch>
        </p:blipFill>
        <p:spPr>
          <a:xfrm>
            <a:off x="6556118" y="4689979"/>
            <a:ext cx="4384546" cy="1927131"/>
          </a:xfrm>
          <a:prstGeom prst="rect">
            <a:avLst/>
          </a:prstGeom>
          <a:effectLst>
            <a:softEdge rad="12700"/>
          </a:effectLst>
        </p:spPr>
      </p:pic>
    </p:spTree>
    <p:extLst>
      <p:ext uri="{BB962C8B-B14F-4D97-AF65-F5344CB8AC3E}">
        <p14:creationId xmlns:p14="http://schemas.microsoft.com/office/powerpoint/2010/main" val="364702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7855-0275-6BBE-223B-7D6B9E4ABDCE}"/>
              </a:ext>
            </a:extLst>
          </p:cNvPr>
          <p:cNvSpPr>
            <a:spLocks noGrp="1"/>
          </p:cNvSpPr>
          <p:nvPr>
            <p:ph type="title"/>
          </p:nvPr>
        </p:nvSpPr>
        <p:spPr/>
        <p:txBody>
          <a:bodyPr/>
          <a:lstStyle/>
          <a:p>
            <a:r>
              <a:rPr lang="en-IN" dirty="0"/>
              <a:t>              </a:t>
            </a:r>
            <a:r>
              <a:rPr lang="en-IN" sz="4000" u="sng" dirty="0">
                <a:solidFill>
                  <a:schemeClr val="bg1">
                    <a:lumMod val="95000"/>
                    <a:lumOff val="5000"/>
                  </a:schemeClr>
                </a:solidFill>
                <a:latin typeface="Algerian" panose="04020705040A02060702" pitchFamily="82" charset="0"/>
              </a:rPr>
              <a:t>Who are the end users ?</a:t>
            </a:r>
          </a:p>
        </p:txBody>
      </p:sp>
      <p:sp>
        <p:nvSpPr>
          <p:cNvPr id="3" name="Content Placeholder 2">
            <a:extLst>
              <a:ext uri="{FF2B5EF4-FFF2-40B4-BE49-F238E27FC236}">
                <a16:creationId xmlns:a16="http://schemas.microsoft.com/office/drawing/2014/main" id="{FB4D8C82-9AEE-19BA-6293-8174735A3D7B}"/>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Keyloggers are used in IT organizations to troubleshoot technical problems with computers and business networks. </a:t>
            </a:r>
          </a:p>
          <a:p>
            <a:r>
              <a:rPr lang="en-US" b="0" i="0" dirty="0">
                <a:solidFill>
                  <a:srgbClr val="040C28"/>
                </a:solidFill>
                <a:effectLst/>
                <a:latin typeface="Times New Roman" panose="02020603050405020304" pitchFamily="18" charset="0"/>
                <a:cs typeface="Times New Roman" panose="02020603050405020304" pitchFamily="18" charset="0"/>
              </a:rPr>
              <a:t>Families and businesspeople</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use keyloggers legally to monitor network usage without their users' direct knowledge.</a:t>
            </a:r>
          </a:p>
          <a:p>
            <a:r>
              <a:rPr lang="en-US" b="0" i="0" dirty="0">
                <a:solidFill>
                  <a:srgbClr val="202122"/>
                </a:solidFill>
                <a:effectLst/>
                <a:latin typeface="Times New Roman" panose="02020603050405020304" pitchFamily="18" charset="0"/>
                <a:cs typeface="Times New Roman" panose="02020603050405020304" pitchFamily="18" charset="0"/>
              </a:rPr>
              <a:t>Microsoft publicly stated that </a:t>
            </a:r>
            <a:r>
              <a:rPr lang="en-US" dirty="0">
                <a:solidFill>
                  <a:srgbClr val="202122"/>
                </a:solidFill>
                <a:latin typeface="Times New Roman" panose="02020603050405020304" pitchFamily="18" charset="0"/>
                <a:cs typeface="Times New Roman" panose="02020603050405020304" pitchFamily="18" charset="0"/>
              </a:rPr>
              <a:t>window 10</a:t>
            </a:r>
            <a:r>
              <a:rPr lang="en-US" b="0" i="0" dirty="0">
                <a:solidFill>
                  <a:srgbClr val="202122"/>
                </a:solidFill>
                <a:effectLst/>
                <a:latin typeface="Times New Roman" panose="02020603050405020304" pitchFamily="18" charset="0"/>
                <a:cs typeface="Times New Roman" panose="02020603050405020304" pitchFamily="18" charset="0"/>
              </a:rPr>
              <a:t> has a built-in keylogger in its final version "to improve typing and writing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86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415E-2F1A-7075-4CAD-37EC5B680854}"/>
              </a:ext>
            </a:extLst>
          </p:cNvPr>
          <p:cNvSpPr>
            <a:spLocks noGrp="1"/>
          </p:cNvSpPr>
          <p:nvPr>
            <p:ph type="title"/>
          </p:nvPr>
        </p:nvSpPr>
        <p:spPr/>
        <p:txBody>
          <a:bodyPr>
            <a:normAutofit/>
          </a:bodyPr>
          <a:lstStyle/>
          <a:p>
            <a:r>
              <a:rPr lang="en-IN" sz="4000" dirty="0">
                <a:latin typeface="Algerian" panose="04020705040A02060702" pitchFamily="82" charset="0"/>
              </a:rPr>
              <a:t>      </a:t>
            </a:r>
            <a:r>
              <a:rPr lang="en-IN" sz="4000" u="sng" dirty="0">
                <a:solidFill>
                  <a:schemeClr val="bg1">
                    <a:lumMod val="95000"/>
                    <a:lumOff val="5000"/>
                  </a:schemeClr>
                </a:solidFill>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00907BC3-C80C-3CB7-DD9D-2ADF36EBF900}"/>
              </a:ext>
            </a:extLst>
          </p:cNvPr>
          <p:cNvSpPr>
            <a:spLocks noGrp="1"/>
          </p:cNvSpPr>
          <p:nvPr>
            <p:ph idx="1"/>
          </p:nvPr>
        </p:nvSpPr>
        <p:spPr/>
        <p:txBody>
          <a:bodyPr>
            <a:normAutofit fontScale="62500" lnSpcReduction="20000"/>
          </a:bodyPr>
          <a:lstStyle/>
          <a:p>
            <a:pPr marL="457200" indent="-457200">
              <a:buFont typeface="+mj-lt"/>
              <a:buAutoNum type="arabicPeriod"/>
            </a:pPr>
            <a:r>
              <a:rPr lang="en-US" sz="3400" b="1" dirty="0">
                <a:solidFill>
                  <a:schemeClr val="bg1">
                    <a:lumMod val="95000"/>
                    <a:lumOff val="5000"/>
                  </a:schemeClr>
                </a:solidFill>
                <a:latin typeface="Times New Roman" panose="02020603050405020304" pitchFamily="18" charset="0"/>
                <a:cs typeface="Times New Roman" panose="02020603050405020304" pitchFamily="18" charset="0"/>
              </a:rPr>
              <a:t>Insider threats</a:t>
            </a:r>
            <a:r>
              <a:rPr lang="en-US" sz="3400" dirty="0">
                <a:solidFill>
                  <a:schemeClr val="bg1">
                    <a:lumMod val="95000"/>
                    <a:lumOff val="5000"/>
                  </a:schemeClr>
                </a:solidFill>
                <a:latin typeface="Times New Roman" panose="02020603050405020304" pitchFamily="18" charset="0"/>
                <a:cs typeface="Times New Roman" panose="02020603050405020304" pitchFamily="18" charset="0"/>
              </a:rPr>
              <a:t>: T</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he </a:t>
            </a:r>
            <a:r>
              <a:rPr lang="en-US" sz="3400" b="1" i="0" dirty="0">
                <a:solidFill>
                  <a:schemeClr val="bg1">
                    <a:lumMod val="95000"/>
                    <a:lumOff val="5000"/>
                  </a:schemeClr>
                </a:solidFill>
                <a:effectLst/>
                <a:latin typeface="Times New Roman" panose="02020603050405020304" pitchFamily="18" charset="0"/>
                <a:cs typeface="Times New Roman" panose="02020603050405020304" pitchFamily="18" charset="0"/>
              </a:rPr>
              <a:t>keystroke recorder</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 secures confidential data from insider threats if any, along with tracking keyboard usage. </a:t>
            </a:r>
          </a:p>
          <a:p>
            <a:pPr marL="457200" indent="-457200">
              <a:buFont typeface="+mj-lt"/>
              <a:buAutoNum type="arabicPeriod"/>
            </a:pPr>
            <a:r>
              <a:rPr lang="en-US" sz="34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RECORDED REPORTS: </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Keyloggers are terrific assistance in registering the reports of the completed projects in their cloud storage for project managers to access it anytime to inspect the employees’ productivity. </a:t>
            </a:r>
          </a:p>
          <a:p>
            <a:pPr marL="457200" indent="-457200">
              <a:buFont typeface="+mj-lt"/>
              <a:buAutoNum type="arabicPeriod"/>
            </a:pPr>
            <a:r>
              <a:rPr lang="en-US" sz="34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PRODUCTIVITY TRACKER: </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One of the best advantages of keyloggers is tracking employee productivity(especially in the remote work structure). A </a:t>
            </a:r>
            <a:r>
              <a:rPr lang="en-US" sz="3400" b="1" i="0" dirty="0">
                <a:solidFill>
                  <a:schemeClr val="bg1">
                    <a:lumMod val="95000"/>
                    <a:lumOff val="5000"/>
                  </a:schemeClr>
                </a:solidFill>
                <a:effectLst/>
                <a:latin typeface="Times New Roman" panose="02020603050405020304" pitchFamily="18" charset="0"/>
                <a:cs typeface="Times New Roman" panose="02020603050405020304" pitchFamily="18" charset="0"/>
              </a:rPr>
              <a:t>keystroke recorder</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 can support maintaining the work balance for the management teams by distinguishing between the productive and non-productive workforce</a:t>
            </a:r>
            <a:r>
              <a:rPr lang="en-US" sz="3400" b="0" i="0" dirty="0">
                <a:effectLst/>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fontAlgn="base"/>
            <a:endParaRPr lang="en-US" b="0" i="0" dirty="0">
              <a:solidFill>
                <a:schemeClr val="bg1">
                  <a:lumMod val="95000"/>
                  <a:lumOff val="5000"/>
                </a:schemeClr>
              </a:solidFill>
              <a:effectLst/>
              <a:latin typeface="Montserrat" panose="020F0502020204030204" pitchFamily="2" charset="0"/>
            </a:endParaRPr>
          </a:p>
        </p:txBody>
      </p:sp>
    </p:spTree>
    <p:extLst>
      <p:ext uri="{BB962C8B-B14F-4D97-AF65-F5344CB8AC3E}">
        <p14:creationId xmlns:p14="http://schemas.microsoft.com/office/powerpoint/2010/main" val="11011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4F90-8392-2CB4-70AD-4B70E86DBECB}"/>
              </a:ext>
            </a:extLst>
          </p:cNvPr>
          <p:cNvSpPr>
            <a:spLocks noGrp="1"/>
          </p:cNvSpPr>
          <p:nvPr>
            <p:ph type="title"/>
          </p:nvPr>
        </p:nvSpPr>
        <p:spPr/>
        <p:txBody>
          <a:bodyPr/>
          <a:lstStyle/>
          <a:p>
            <a:r>
              <a:rPr lang="en-IN" sz="3600" dirty="0">
                <a:solidFill>
                  <a:schemeClr val="bg1">
                    <a:lumMod val="95000"/>
                    <a:lumOff val="5000"/>
                  </a:schemeClr>
                </a:solidFill>
                <a:latin typeface="Algerian" panose="04020705040A02060702" pitchFamily="82" charset="0"/>
              </a:rPr>
              <a:t>             </a:t>
            </a:r>
            <a:r>
              <a:rPr lang="en-IN" sz="3600" u="sng" dirty="0">
                <a:solidFill>
                  <a:schemeClr val="bg1">
                    <a:lumMod val="95000"/>
                    <a:lumOff val="5000"/>
                  </a:schemeClr>
                </a:solidFill>
                <a:latin typeface="Algerian" panose="04020705040A02060702" pitchFamily="82" charset="0"/>
              </a:rPr>
              <a:t>Benefits of keylogger in cs</a:t>
            </a:r>
            <a:endParaRPr lang="en-IN" u="sng" dirty="0"/>
          </a:p>
        </p:txBody>
      </p:sp>
      <p:sp>
        <p:nvSpPr>
          <p:cNvPr id="3" name="Content Placeholder 2">
            <a:extLst>
              <a:ext uri="{FF2B5EF4-FFF2-40B4-BE49-F238E27FC236}">
                <a16:creationId xmlns:a16="http://schemas.microsoft.com/office/drawing/2014/main" id="{A6F3192E-0835-0A9F-F272-3FCC0BD361BE}"/>
              </a:ext>
            </a:extLst>
          </p:cNvPr>
          <p:cNvSpPr>
            <a:spLocks noGrp="1"/>
          </p:cNvSpPr>
          <p:nvPr>
            <p:ph idx="1"/>
          </p:nvPr>
        </p:nvSpPr>
        <p:spPr/>
        <p:txBody>
          <a:bodyPr>
            <a:normAutofit fontScale="47500" lnSpcReduction="20000"/>
          </a:bodyPr>
          <a:lstStyle/>
          <a:p>
            <a:pPr marL="457200" indent="-457200" algn="l" fontAlgn="base">
              <a:buFont typeface="+mj-lt"/>
              <a:buAutoNum type="arabicPeriod"/>
            </a:pPr>
            <a:r>
              <a:rPr lang="en-US" sz="51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 TIME MANAGEMENT: </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Another positive of </a:t>
            </a:r>
            <a:r>
              <a:rPr lang="en-US" sz="5100" b="1" i="0" dirty="0">
                <a:solidFill>
                  <a:schemeClr val="bg1">
                    <a:lumMod val="95000"/>
                    <a:lumOff val="5000"/>
                  </a:schemeClr>
                </a:solidFill>
                <a:effectLst/>
                <a:latin typeface="Times New Roman" panose="02020603050405020304" pitchFamily="18" charset="0"/>
                <a:cs typeface="Times New Roman" panose="02020603050405020304" pitchFamily="18" charset="0"/>
              </a:rPr>
              <a:t>keystroke recorders</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p>
          <a:p>
            <a:pPr marL="457200" indent="-457200" algn="l" fontAlgn="base">
              <a:buFont typeface="+mj-lt"/>
              <a:buAutoNum type="arabicPeriod"/>
            </a:pPr>
            <a:r>
              <a:rPr lang="en-US" sz="38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51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EMPLOYEE ACTIVITY: </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Employers can monitor </a:t>
            </a:r>
            <a:r>
              <a:rPr lang="en-US" sz="5100" b="0"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employee activities</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 total time taken to finish an assigned task, including the work approach they follow. </a:t>
            </a:r>
            <a:r>
              <a:rPr lang="en-US" sz="5100" b="1" i="0" dirty="0" err="1">
                <a:solidFill>
                  <a:schemeClr val="bg1">
                    <a:lumMod val="95000"/>
                    <a:lumOff val="5000"/>
                  </a:schemeClr>
                </a:solidFill>
                <a:effectLst/>
                <a:latin typeface="Times New Roman" panose="02020603050405020304" pitchFamily="18" charset="0"/>
                <a:cs typeface="Times New Roman" panose="02020603050405020304" pitchFamily="18" charset="0"/>
              </a:rPr>
              <a:t>EmpMonitor</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 is the best employee monitoring software for monitoring employee activities in remote work.</a:t>
            </a:r>
            <a:endParaRPr lang="en-IN" dirty="0">
              <a:solidFill>
                <a:schemeClr val="bg1">
                  <a:lumMod val="95000"/>
                  <a:lumOff val="5000"/>
                </a:schemeClr>
              </a:solidFill>
            </a:endParaRPr>
          </a:p>
        </p:txBody>
      </p:sp>
    </p:spTree>
    <p:extLst>
      <p:ext uri="{BB962C8B-B14F-4D97-AF65-F5344CB8AC3E}">
        <p14:creationId xmlns:p14="http://schemas.microsoft.com/office/powerpoint/2010/main" val="94478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45D3-D636-4963-D7C2-19134616E908}"/>
              </a:ext>
            </a:extLst>
          </p:cNvPr>
          <p:cNvSpPr>
            <a:spLocks noGrp="1"/>
          </p:cNvSpPr>
          <p:nvPr>
            <p:ph type="title"/>
          </p:nvPr>
        </p:nvSpPr>
        <p:spPr/>
        <p:txBody>
          <a:bodyPr>
            <a:normAutofit/>
          </a:bodyPr>
          <a:lstStyle/>
          <a:p>
            <a:r>
              <a:rPr lang="en-IN" sz="4000" dirty="0">
                <a:solidFill>
                  <a:schemeClr val="bg1">
                    <a:lumMod val="95000"/>
                    <a:lumOff val="5000"/>
                  </a:schemeClr>
                </a:solidFill>
                <a:latin typeface="Algerian" panose="04020705040A02060702" pitchFamily="82" charset="0"/>
              </a:rPr>
              <a:t>                         </a:t>
            </a:r>
            <a:r>
              <a:rPr lang="en-IN" sz="4000" u="sng" dirty="0">
                <a:solidFill>
                  <a:schemeClr val="bg1">
                    <a:lumMod val="95000"/>
                    <a:lumOff val="5000"/>
                  </a:schemeClr>
                </a:solidFill>
                <a:latin typeface="Algerian" panose="04020705040A02060702" pitchFamily="82" charset="0"/>
              </a:rPr>
              <a:t>MODELING</a:t>
            </a:r>
          </a:p>
        </p:txBody>
      </p:sp>
      <p:sp>
        <p:nvSpPr>
          <p:cNvPr id="10" name="Content Placeholder 9">
            <a:extLst>
              <a:ext uri="{FF2B5EF4-FFF2-40B4-BE49-F238E27FC236}">
                <a16:creationId xmlns:a16="http://schemas.microsoft.com/office/drawing/2014/main" id="{BA23017B-A6B4-0748-3498-E85B45EAE679}"/>
              </a:ext>
            </a:extLst>
          </p:cNvPr>
          <p:cNvSpPr>
            <a:spLocks noGrp="1"/>
          </p:cNvSpPr>
          <p:nvPr>
            <p:ph idx="1"/>
          </p:nvPr>
        </p:nvSpPr>
        <p:spPr>
          <a:xfrm>
            <a:off x="915269" y="1787370"/>
            <a:ext cx="10952265" cy="4819907"/>
          </a:xfrm>
        </p:spPr>
        <p:txBody>
          <a:bodyPr>
            <a:noAutofit/>
          </a:bodyPr>
          <a:lstStyle/>
          <a:p>
            <a:pPr algn="just"/>
            <a:r>
              <a:rPr lang="en-IN" b="1" u="sng" dirty="0">
                <a:solidFill>
                  <a:schemeClr val="bg1">
                    <a:lumMod val="95000"/>
                    <a:lumOff val="5000"/>
                  </a:schemeClr>
                </a:solidFill>
                <a:latin typeface="Times New Roman" panose="02020603050405020304" pitchFamily="18" charset="0"/>
                <a:cs typeface="Times New Roman" panose="02020603050405020304" pitchFamily="18" charset="0"/>
              </a:rPr>
              <a:t>Threat </a:t>
            </a:r>
            <a:r>
              <a:rPr lang="en-IN" b="1" u="sng" dirty="0">
                <a:solidFill>
                  <a:schemeClr val="bg1"/>
                </a:solidFill>
                <a:latin typeface="Times New Roman" panose="02020603050405020304" pitchFamily="18" charset="0"/>
                <a:cs typeface="Times New Roman" panose="02020603050405020304" pitchFamily="18" charset="0"/>
              </a:rPr>
              <a:t>modelling</a:t>
            </a:r>
            <a:r>
              <a:rPr lang="en-IN" dirty="0">
                <a:solidFill>
                  <a:schemeClr val="bg1"/>
                </a:solidFill>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r>
              <a:rPr lang="en-US" b="1" i="0" u="sng" dirty="0">
                <a:solidFill>
                  <a:srgbClr val="202124"/>
                </a:solidFill>
                <a:effectLst/>
                <a:latin typeface="Times New Roman" panose="02020603050405020304" pitchFamily="18" charset="0"/>
                <a:cs typeface="Times New Roman" panose="02020603050405020304" pitchFamily="18" charset="0"/>
              </a:rPr>
              <a:t> </a:t>
            </a: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a:t>
            </a:r>
            <a:endParaRPr lang="en-US" b="1" i="0" u="sng" dirty="0">
              <a:solidFill>
                <a:srgbClr val="202124"/>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57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206</TotalTime>
  <Words>789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Rounded MT Bold</vt:lpstr>
      <vt:lpstr>Montserrat</vt:lpstr>
      <vt:lpstr>Times New Roman</vt:lpstr>
      <vt:lpstr>Tw Cen MT</vt:lpstr>
      <vt:lpstr>Circuit</vt:lpstr>
      <vt:lpstr>            CHALLAGUNDLA THRIVENI</vt:lpstr>
      <vt:lpstr>                 KEYLOGGER</vt:lpstr>
      <vt:lpstr>                           AGENDA</vt:lpstr>
      <vt:lpstr>                PROBLEM STATEMENT</vt:lpstr>
      <vt:lpstr>                project overview</vt:lpstr>
      <vt:lpstr>              Who are the end users ?</vt:lpstr>
      <vt:lpstr>      Benefits of keylogger in cs</vt:lpstr>
      <vt:lpstr>             Benefits of keylogger in cs</vt:lpstr>
      <vt:lpstr>                         MODELING</vt:lpstr>
      <vt:lpstr>                       MODELING</vt:lpstr>
      <vt:lpstr>                               RESULT</vt:lpstr>
      <vt:lpstr>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KOTARU</dc:creator>
  <cp:lastModifiedBy>LOKESH KOTARU</cp:lastModifiedBy>
  <cp:revision>1</cp:revision>
  <dcterms:created xsi:type="dcterms:W3CDTF">2024-06-13T08:51:18Z</dcterms:created>
  <dcterms:modified xsi:type="dcterms:W3CDTF">2024-06-13T15:17:13Z</dcterms:modified>
</cp:coreProperties>
</file>