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052" autoAdjust="0"/>
  </p:normalViewPr>
  <p:slideViewPr>
    <p:cSldViewPr snapToGrid="0">
      <p:cViewPr varScale="1">
        <p:scale>
          <a:sx n="60" d="100"/>
          <a:sy n="60" d="100"/>
        </p:scale>
        <p:origin x="96"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2B67-28C7-4E8A-A0CF-E394B64528D9}"/>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Click To Edit Master Title Style</a:t>
            </a:r>
            <a:endParaRPr lang="en-KE" dirty="0"/>
          </a:p>
        </p:txBody>
      </p:sp>
      <p:sp>
        <p:nvSpPr>
          <p:cNvPr id="3" name="Subtitle 2">
            <a:extLst>
              <a:ext uri="{FF2B5EF4-FFF2-40B4-BE49-F238E27FC236}">
                <a16:creationId xmlns:a16="http://schemas.microsoft.com/office/drawing/2014/main" id="{25BB7A16-785C-4758-AB54-008AF93A730A}"/>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EDF2CE2-AC0C-465D-BF88-E130C336D9E3}"/>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BF5B8C7C-B213-4BB8-A19E-DBF1CFDA3E0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EAB59BC-42E5-491C-B3F0-D4E324FE65F8}"/>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32588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B766-B809-4F6A-9C1D-741EF54FD07E}"/>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6D8B326-ADF8-4E45-A389-DD48256EA8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D15BACC-4C05-42EF-8CEB-77D50241B728}"/>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2B8C1781-2A9C-4B30-A200-9B15E2535E0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F9256CC-D3C7-45E3-9BA9-8D8077E69AE7}"/>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8914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45A44-B092-4299-98FC-6B6B7CEDE4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9B3FBB2-8632-4283-8254-BE12041617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D7F5ECB-9FAC-4742-B339-E7E52402BEEE}"/>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4BEC249C-E0BD-4A8F-BADA-1E82CE53464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F9DC4CA-A124-40A0-9CE8-49F0F998C4ED}"/>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246616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5BE5-E649-46DE-BE20-EFDA4AABA422}"/>
              </a:ext>
            </a:extLst>
          </p:cNvPr>
          <p:cNvSpPr>
            <a:spLocks noGrp="1"/>
          </p:cNvSpPr>
          <p:nvPr>
            <p:ph type="title" hasCustomPrompt="1"/>
          </p:nvPr>
        </p:nvSpPr>
        <p:spPr/>
        <p:txBody>
          <a:bodyPr>
            <a:normAutofit/>
          </a:bodyPr>
          <a:lstStyle>
            <a:lvl1pPr>
              <a:defRPr lang="en-KE" b="1" u="none" dirty="0">
                <a:solidFill>
                  <a:schemeClr val="tx1"/>
                </a:solidFill>
              </a:defRPr>
            </a:lvl1pPr>
          </a:lstStyle>
          <a:p>
            <a:r>
              <a:rPr lang="en-US" dirty="0"/>
              <a:t>Click To Edit Master Title Style</a:t>
            </a:r>
            <a:endParaRPr lang="en-KE" dirty="0"/>
          </a:p>
        </p:txBody>
      </p:sp>
      <p:sp>
        <p:nvSpPr>
          <p:cNvPr id="3" name="Content Placeholder 2">
            <a:extLst>
              <a:ext uri="{FF2B5EF4-FFF2-40B4-BE49-F238E27FC236}">
                <a16:creationId xmlns:a16="http://schemas.microsoft.com/office/drawing/2014/main" id="{5DA338EF-0630-4586-80D3-2CC9A2CDDD05}"/>
              </a:ext>
            </a:extLst>
          </p:cNvPr>
          <p:cNvSpPr>
            <a:spLocks noGrp="1"/>
          </p:cNvSpPr>
          <p:nvPr>
            <p:ph idx="1"/>
          </p:nvPr>
        </p:nvSpPr>
        <p:spPr/>
        <p:txBody>
          <a:bodyPr>
            <a:normAutofit/>
          </a:bodyPr>
          <a:lstStyle>
            <a:lvl1pPr algn="just">
              <a:defRPr sz="2400"/>
            </a:lvl1pPr>
            <a:lvl2pPr algn="just">
              <a:defRPr sz="2400"/>
            </a:lvl2pPr>
            <a:lvl3pPr algn="just">
              <a:defRPr sz="2400"/>
            </a:lvl3pPr>
            <a:lvl4pPr algn="just">
              <a:defRPr sz="2400"/>
            </a:lvl4pPr>
            <a:lvl5pPr algn="ju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F49EE43-EFA3-470F-99E6-3B272CBD866B}"/>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9BDECB3D-1F9D-4623-A995-A7512609A7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BCAD92-F5C2-417B-A901-ACF5DDC4DE79}"/>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240615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E34D-974C-4DD1-9677-FD6519CE0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E1DA088-5465-40B5-8A58-9BC5F64F6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FA0641-B9E3-49AA-9DF2-CAD859EA3588}"/>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EB837D19-2D9F-4479-B040-1DA14891458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99D33E0-C3E6-4BAA-9E24-EB10B74DB82E}"/>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34363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0305-2D0E-4513-8A21-24F149CD7F4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E98B629-0740-49CE-94D5-6F06457936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7E25419-4CB0-44A2-B7C7-6BE3AAA5FF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86742A2E-0B7C-4C8D-ACB4-1AD7351E2636}"/>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6" name="Footer Placeholder 5">
            <a:extLst>
              <a:ext uri="{FF2B5EF4-FFF2-40B4-BE49-F238E27FC236}">
                <a16:creationId xmlns:a16="http://schemas.microsoft.com/office/drawing/2014/main" id="{4056A5B8-3B78-4E34-A138-05CD939B11A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CD2E25F-FDA0-48B7-AE47-224CFBBF8872}"/>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404411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2F2F-9C84-462F-A759-D0165888529E}"/>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C504EE6-2693-48FC-9198-63A4BC8F9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6D2201-6B4A-4B0C-831E-5DBC6A22E5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EB5E589-9BF7-44F0-B502-F3F1E45DA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7A4C6-D5F0-4F85-A91B-F4A58B3048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2B3AA-4BCD-470F-9F23-90E701D17B69}"/>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8" name="Footer Placeholder 7">
            <a:extLst>
              <a:ext uri="{FF2B5EF4-FFF2-40B4-BE49-F238E27FC236}">
                <a16:creationId xmlns:a16="http://schemas.microsoft.com/office/drawing/2014/main" id="{1A51698F-DEB0-4C88-8FEC-8799DD8D15A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5C31DDC7-8C40-45BD-99EC-8B2DDF99F6F4}"/>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412564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4C-F487-4E57-8262-98D07D680AC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6C1283D0-AA64-444D-B75A-7A9BB4B7CE81}"/>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4" name="Footer Placeholder 3">
            <a:extLst>
              <a:ext uri="{FF2B5EF4-FFF2-40B4-BE49-F238E27FC236}">
                <a16:creationId xmlns:a16="http://schemas.microsoft.com/office/drawing/2014/main" id="{828E9EC2-0657-4994-A347-5F1C5F75E01C}"/>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F571AD15-133B-4922-BF92-BAA8652D8E86}"/>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173125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07E89-1505-4370-9DD3-7E06CEFD4570}"/>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3" name="Footer Placeholder 2">
            <a:extLst>
              <a:ext uri="{FF2B5EF4-FFF2-40B4-BE49-F238E27FC236}">
                <a16:creationId xmlns:a16="http://schemas.microsoft.com/office/drawing/2014/main" id="{25C83B28-70CA-462D-AE05-DE573BA9359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AED709E-79B1-4371-88CF-98B421DA37DE}"/>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171574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4513-2408-4739-8ED4-B2168C2DC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3CB056D-008C-4F24-89A8-B6023FDB6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184ACBED-CD1C-4B1E-9D77-FA8B76C6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B79CB3-FCE6-474A-89F1-16FE851CA331}"/>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6" name="Footer Placeholder 5">
            <a:extLst>
              <a:ext uri="{FF2B5EF4-FFF2-40B4-BE49-F238E27FC236}">
                <a16:creationId xmlns:a16="http://schemas.microsoft.com/office/drawing/2014/main" id="{E4F85242-13B1-4B60-BF1D-F53B6B3B411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CBF28EF-CAF1-4B95-8DFF-1BE06318CF4F}"/>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126590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AE09-14F7-43E8-9DC4-86546B45F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6DAD520-8FF3-4DC8-A889-D627D0090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C7418F7E-4DAB-4042-BE43-09B5057D7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3EEF3-BE84-4801-B7AD-67F7AB557512}"/>
              </a:ext>
            </a:extLst>
          </p:cNvPr>
          <p:cNvSpPr>
            <a:spLocks noGrp="1"/>
          </p:cNvSpPr>
          <p:nvPr>
            <p:ph type="dt" sz="half" idx="10"/>
          </p:nvPr>
        </p:nvSpPr>
        <p:spPr/>
        <p:txBody>
          <a:bodyPr/>
          <a:lstStyle/>
          <a:p>
            <a:fld id="{86469111-45EA-4961-981C-16AC894E2036}" type="datetimeFigureOut">
              <a:rPr lang="en-KE" smtClean="0"/>
              <a:t>11/27/2023</a:t>
            </a:fld>
            <a:endParaRPr lang="en-KE"/>
          </a:p>
        </p:txBody>
      </p:sp>
      <p:sp>
        <p:nvSpPr>
          <p:cNvPr id="6" name="Footer Placeholder 5">
            <a:extLst>
              <a:ext uri="{FF2B5EF4-FFF2-40B4-BE49-F238E27FC236}">
                <a16:creationId xmlns:a16="http://schemas.microsoft.com/office/drawing/2014/main" id="{0BBBE845-5A84-431E-ACAC-1C3CCD9DA49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DF3DC34-B480-46D7-A1DE-C1F994A747A0}"/>
              </a:ext>
            </a:extLst>
          </p:cNvPr>
          <p:cNvSpPr>
            <a:spLocks noGrp="1"/>
          </p:cNvSpPr>
          <p:nvPr>
            <p:ph type="sldNum" sz="quarter" idx="12"/>
          </p:nvPr>
        </p:nvSpPr>
        <p:spPr/>
        <p:txBody>
          <a:bodyPr/>
          <a:lstStyle/>
          <a:p>
            <a:fld id="{253A78D9-F5C6-4534-A433-4271CD197A6E}" type="slidenum">
              <a:rPr lang="en-KE" smtClean="0"/>
              <a:t>‹#›</a:t>
            </a:fld>
            <a:endParaRPr lang="en-KE"/>
          </a:p>
        </p:txBody>
      </p:sp>
    </p:spTree>
    <p:extLst>
      <p:ext uri="{BB962C8B-B14F-4D97-AF65-F5344CB8AC3E}">
        <p14:creationId xmlns:p14="http://schemas.microsoft.com/office/powerpoint/2010/main" val="296124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F5BE1-2196-404D-A2D3-4E050515F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FD7D347-1275-46C6-89EC-DFFF5269A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AE602B0-27FB-468D-B1E5-A53D2ADFE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69111-45EA-4961-981C-16AC894E2036}" type="datetimeFigureOut">
              <a:rPr lang="en-KE" smtClean="0"/>
              <a:t>11/27/2023</a:t>
            </a:fld>
            <a:endParaRPr lang="en-KE"/>
          </a:p>
        </p:txBody>
      </p:sp>
      <p:sp>
        <p:nvSpPr>
          <p:cNvPr id="5" name="Footer Placeholder 4">
            <a:extLst>
              <a:ext uri="{FF2B5EF4-FFF2-40B4-BE49-F238E27FC236}">
                <a16:creationId xmlns:a16="http://schemas.microsoft.com/office/drawing/2014/main" id="{45959C67-C44B-45E6-B015-8010B2BC0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BC6619A-B8CF-4E3F-B419-564878B32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A78D9-F5C6-4534-A433-4271CD197A6E}" type="slidenum">
              <a:rPr lang="en-KE" smtClean="0"/>
              <a:t>‹#›</a:t>
            </a:fld>
            <a:endParaRPr lang="en-KE"/>
          </a:p>
        </p:txBody>
      </p:sp>
    </p:spTree>
    <p:extLst>
      <p:ext uri="{BB962C8B-B14F-4D97-AF65-F5344CB8AC3E}">
        <p14:creationId xmlns:p14="http://schemas.microsoft.com/office/powerpoint/2010/main" val="266080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9DF2-CCDD-4459-8260-09AE39576949}"/>
              </a:ext>
            </a:extLst>
          </p:cNvPr>
          <p:cNvSpPr>
            <a:spLocks noGrp="1"/>
          </p:cNvSpPr>
          <p:nvPr>
            <p:ph type="ctrTitle"/>
          </p:nvPr>
        </p:nvSpPr>
        <p:spPr/>
        <p:txBody>
          <a:bodyPr/>
          <a:lstStyle/>
          <a:p>
            <a:r>
              <a:rPr lang="en-US" b="1" dirty="0">
                <a:latin typeface="Times New Roman"/>
                <a:cs typeface="Times New Roman"/>
              </a:rPr>
              <a:t>Neural Machine Translation</a:t>
            </a:r>
            <a:endParaRPr lang="en-US" dirty="0"/>
          </a:p>
        </p:txBody>
      </p:sp>
      <p:sp>
        <p:nvSpPr>
          <p:cNvPr id="4" name="Content Placeholder 2">
            <a:extLst>
              <a:ext uri="{FF2B5EF4-FFF2-40B4-BE49-F238E27FC236}">
                <a16:creationId xmlns:a16="http://schemas.microsoft.com/office/drawing/2014/main" id="{2E721D6B-FB6F-B3BB-F91D-CC99DFF76CA6}"/>
              </a:ext>
            </a:extLst>
          </p:cNvPr>
          <p:cNvSpPr>
            <a:spLocks noGrp="1"/>
          </p:cNvSpPr>
          <p:nvPr>
            <p:ph type="subTitle" idx="1"/>
          </p:nvPr>
        </p:nvSpPr>
        <p:spPr>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Professor: Khaled Sayed</a:t>
            </a:r>
          </a:p>
          <a:p>
            <a:pPr algn="l"/>
            <a:r>
              <a:rPr lang="en-US" dirty="0"/>
              <a:t>        Names      : </a:t>
            </a:r>
            <a:r>
              <a:rPr lang="en-US" dirty="0" err="1"/>
              <a:t>Thriyogya</a:t>
            </a:r>
            <a:r>
              <a:rPr lang="en-US" dirty="0"/>
              <a:t> </a:t>
            </a:r>
            <a:r>
              <a:rPr lang="en-US" dirty="0" err="1"/>
              <a:t>Kokirala</a:t>
            </a:r>
            <a:r>
              <a:rPr lang="en-US" dirty="0"/>
              <a:t>      	St.Id:00785999</a:t>
            </a:r>
          </a:p>
          <a:p>
            <a:pPr algn="l"/>
            <a:r>
              <a:rPr lang="en-US" dirty="0"/>
              <a:t>                              </a:t>
            </a:r>
            <a:r>
              <a:rPr lang="en-US" dirty="0" err="1"/>
              <a:t>Poojitha</a:t>
            </a:r>
            <a:r>
              <a:rPr lang="en-US" dirty="0"/>
              <a:t> </a:t>
            </a:r>
            <a:r>
              <a:rPr lang="en-US" dirty="0" err="1"/>
              <a:t>Mandapati</a:t>
            </a:r>
            <a:r>
              <a:rPr lang="en-US" dirty="0"/>
              <a:t>  	 St.Id:00797556</a:t>
            </a:r>
          </a:p>
        </p:txBody>
      </p:sp>
    </p:spTree>
    <p:extLst>
      <p:ext uri="{BB962C8B-B14F-4D97-AF65-F5344CB8AC3E}">
        <p14:creationId xmlns:p14="http://schemas.microsoft.com/office/powerpoint/2010/main" val="107132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3086-59C7-4C91-B5E1-D97AF9247A6A}"/>
              </a:ext>
            </a:extLst>
          </p:cNvPr>
          <p:cNvSpPr>
            <a:spLocks noGrp="1"/>
          </p:cNvSpPr>
          <p:nvPr>
            <p:ph type="title"/>
          </p:nvPr>
        </p:nvSpPr>
        <p:spPr/>
        <p:txBody>
          <a:bodyPr/>
          <a:lstStyle/>
          <a:p>
            <a:r>
              <a:rPr lang="en-US" dirty="0"/>
              <a:t> Real-World Deployment</a:t>
            </a:r>
          </a:p>
        </p:txBody>
      </p:sp>
      <p:sp>
        <p:nvSpPr>
          <p:cNvPr id="3" name="Content Placeholder 2">
            <a:extLst>
              <a:ext uri="{FF2B5EF4-FFF2-40B4-BE49-F238E27FC236}">
                <a16:creationId xmlns:a16="http://schemas.microsoft.com/office/drawing/2014/main" id="{48CDD6F4-FB79-4B4B-A8B8-5268DDD4F70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Neural Transition Machine App</a:t>
            </a:r>
          </a:p>
          <a:p>
            <a:endParaRPr lang="en-US" dirty="0"/>
          </a:p>
        </p:txBody>
      </p:sp>
      <p:pic>
        <p:nvPicPr>
          <p:cNvPr id="4" name="Picture 3">
            <a:extLst>
              <a:ext uri="{FF2B5EF4-FFF2-40B4-BE49-F238E27FC236}">
                <a16:creationId xmlns:a16="http://schemas.microsoft.com/office/drawing/2014/main" id="{6BAF9ECF-887A-4B4D-BC32-FEFE01382046}"/>
              </a:ext>
            </a:extLst>
          </p:cNvPr>
          <p:cNvPicPr>
            <a:picLocks noChangeAspect="1"/>
          </p:cNvPicPr>
          <p:nvPr/>
        </p:nvPicPr>
        <p:blipFill>
          <a:blip r:embed="rId2"/>
          <a:stretch>
            <a:fillRect/>
          </a:stretch>
        </p:blipFill>
        <p:spPr>
          <a:xfrm>
            <a:off x="2654028" y="2576486"/>
            <a:ext cx="5541339" cy="3735414"/>
          </a:xfrm>
          <a:prstGeom prst="rect">
            <a:avLst/>
          </a:prstGeom>
        </p:spPr>
      </p:pic>
    </p:spTree>
    <p:extLst>
      <p:ext uri="{BB962C8B-B14F-4D97-AF65-F5344CB8AC3E}">
        <p14:creationId xmlns:p14="http://schemas.microsoft.com/office/powerpoint/2010/main" val="100877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B9F2-2A0B-4257-BA41-549F53287DDA}"/>
              </a:ext>
            </a:extLst>
          </p:cNvPr>
          <p:cNvSpPr>
            <a:spLocks noGrp="1"/>
          </p:cNvSpPr>
          <p:nvPr>
            <p:ph type="title"/>
          </p:nvPr>
        </p:nvSpPr>
        <p:spPr/>
        <p:txBody>
          <a:bodyPr/>
          <a:lstStyle/>
          <a:p>
            <a:r>
              <a:rPr lang="en-US" dirty="0"/>
              <a:t>How the Application Works</a:t>
            </a:r>
          </a:p>
        </p:txBody>
      </p:sp>
      <p:sp>
        <p:nvSpPr>
          <p:cNvPr id="3" name="Content Placeholder 2">
            <a:extLst>
              <a:ext uri="{FF2B5EF4-FFF2-40B4-BE49-F238E27FC236}">
                <a16:creationId xmlns:a16="http://schemas.microsoft.com/office/drawing/2014/main" id="{A5439273-D0A9-4C2D-A87F-F1D1394DA4DF}"/>
              </a:ext>
            </a:extLst>
          </p:cNvPr>
          <p:cNvSpPr>
            <a:spLocks noGrp="1"/>
          </p:cNvSpPr>
          <p:nvPr>
            <p:ph idx="1"/>
          </p:nvPr>
        </p:nvSpPr>
        <p:spPr/>
        <p:txBody>
          <a:bodyPr>
            <a:normAutofit lnSpcReduction="10000"/>
          </a:bodyPr>
          <a:lstStyle/>
          <a:p>
            <a:pPr marL="342900" indent="-342900" algn="just"/>
            <a:r>
              <a:rPr lang="en-US" b="1" dirty="0"/>
              <a:t>Input Section: </a:t>
            </a:r>
            <a:r>
              <a:rPr lang="en-US" dirty="0"/>
              <a:t>Users can manually enter text in the provided entry field or upload a file using the "Upload File" button. Supported file formats include text files (*.txt), PDF files (*.pdf), and DOCX files (*.docx).</a:t>
            </a:r>
          </a:p>
          <a:p>
            <a:pPr marL="342900" indent="-342900" algn="just"/>
            <a:r>
              <a:rPr lang="en-US" b="1" dirty="0"/>
              <a:t>Graph Generation: </a:t>
            </a:r>
            <a:r>
              <a:rPr lang="en-US" dirty="0"/>
              <a:t>When the "Run NTM" button is pressed, the application generates a using the </a:t>
            </a:r>
            <a:r>
              <a:rPr lang="en-US" dirty="0" err="1"/>
              <a:t>networkx</a:t>
            </a:r>
            <a:r>
              <a:rPr lang="en-US" dirty="0"/>
              <a:t> library. The graph is displayed in the GUI using matplotlib.</a:t>
            </a:r>
          </a:p>
          <a:p>
            <a:pPr marL="342900" indent="-342900" algn="just"/>
            <a:r>
              <a:rPr lang="en-US" b="1" dirty="0"/>
              <a:t>Language Translation: </a:t>
            </a:r>
            <a:r>
              <a:rPr lang="en-US" dirty="0"/>
              <a:t>The application allows users to select a target language for translation using the language dropdown menu. Upon pressing the "Run NTM" button, the entered text is translated to the selected language using the </a:t>
            </a:r>
            <a:r>
              <a:rPr lang="en-US" dirty="0" err="1"/>
              <a:t>googletrans</a:t>
            </a:r>
            <a:r>
              <a:rPr lang="en-US" dirty="0"/>
              <a:t> library. The translated text is displayed in the output section of the GUI.</a:t>
            </a:r>
          </a:p>
          <a:p>
            <a:pPr marL="342900" indent="-342900" algn="just"/>
            <a:r>
              <a:rPr lang="en-US" b="1" dirty="0"/>
              <a:t>Clear Content: </a:t>
            </a:r>
            <a:r>
              <a:rPr lang="en-US" dirty="0"/>
              <a:t>The "Clear Content" button resets the input and output fields, as well as the displayed graph.</a:t>
            </a:r>
          </a:p>
          <a:p>
            <a:endParaRPr lang="en-US" dirty="0"/>
          </a:p>
        </p:txBody>
      </p:sp>
    </p:spTree>
    <p:extLst>
      <p:ext uri="{BB962C8B-B14F-4D97-AF65-F5344CB8AC3E}">
        <p14:creationId xmlns:p14="http://schemas.microsoft.com/office/powerpoint/2010/main" val="275695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170-D7C8-4AE2-AFBD-FCBE4F900C1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Neural Language Translation</a:t>
            </a:r>
            <a:endParaRPr lang="en-US" dirty="0"/>
          </a:p>
        </p:txBody>
      </p:sp>
      <p:pic>
        <p:nvPicPr>
          <p:cNvPr id="4" name="Content Placeholder 3">
            <a:extLst>
              <a:ext uri="{FF2B5EF4-FFF2-40B4-BE49-F238E27FC236}">
                <a16:creationId xmlns:a16="http://schemas.microsoft.com/office/drawing/2014/main" id="{6B11214C-4B75-419F-996D-AA8EE412B868}"/>
              </a:ext>
            </a:extLst>
          </p:cNvPr>
          <p:cNvPicPr>
            <a:picLocks noGrp="1" noChangeAspect="1"/>
          </p:cNvPicPr>
          <p:nvPr>
            <p:ph idx="1"/>
          </p:nvPr>
        </p:nvPicPr>
        <p:blipFill>
          <a:blip r:embed="rId2"/>
          <a:stretch>
            <a:fillRect/>
          </a:stretch>
        </p:blipFill>
        <p:spPr>
          <a:xfrm>
            <a:off x="2294021" y="1825625"/>
            <a:ext cx="5955052" cy="4351338"/>
          </a:xfrm>
          <a:prstGeom prst="rect">
            <a:avLst/>
          </a:prstGeom>
        </p:spPr>
      </p:pic>
    </p:spTree>
    <p:extLst>
      <p:ext uri="{BB962C8B-B14F-4D97-AF65-F5344CB8AC3E}">
        <p14:creationId xmlns:p14="http://schemas.microsoft.com/office/powerpoint/2010/main" val="228822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170-D7C8-4AE2-AFBD-FCBE4F900C1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Neural Language Translation (Scores)</a:t>
            </a:r>
            <a:endParaRPr lang="en-US" dirty="0"/>
          </a:p>
        </p:txBody>
      </p:sp>
      <p:pic>
        <p:nvPicPr>
          <p:cNvPr id="6" name="Picture 5">
            <a:extLst>
              <a:ext uri="{FF2B5EF4-FFF2-40B4-BE49-F238E27FC236}">
                <a16:creationId xmlns:a16="http://schemas.microsoft.com/office/drawing/2014/main" id="{CA82CA0D-633B-4D06-B47F-C61689B3B2F2}"/>
              </a:ext>
            </a:extLst>
          </p:cNvPr>
          <p:cNvPicPr>
            <a:picLocks noChangeAspect="1"/>
          </p:cNvPicPr>
          <p:nvPr/>
        </p:nvPicPr>
        <p:blipFill rotWithShape="1">
          <a:blip r:embed="rId2"/>
          <a:srcRect t="1868"/>
          <a:stretch/>
        </p:blipFill>
        <p:spPr>
          <a:xfrm>
            <a:off x="2984857" y="2085474"/>
            <a:ext cx="5342966" cy="4529014"/>
          </a:xfrm>
          <a:prstGeom prst="rect">
            <a:avLst/>
          </a:prstGeom>
        </p:spPr>
      </p:pic>
    </p:spTree>
    <p:extLst>
      <p:ext uri="{BB962C8B-B14F-4D97-AF65-F5344CB8AC3E}">
        <p14:creationId xmlns:p14="http://schemas.microsoft.com/office/powerpoint/2010/main" val="221144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10A8-E96C-43D0-A942-E634DFEC4D2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F7CF8F-1466-4712-98C3-80A1E7AB9B5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project successfully explored language processing and translation, demonstrating the translation model's capability with a commendable BLEU score of 5.3795.</a:t>
            </a:r>
          </a:p>
          <a:p>
            <a:r>
              <a:rPr lang="en-US" dirty="0"/>
              <a:t>The application is designed to demonstrate a basic Neural Transition Machine (NTM) with additional features, including file upload, text processing, graph generation, and language translation.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526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E095-D758-48AA-AD0F-9352127A17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8E4E03-AF11-471A-98B0-69F755527D05}"/>
              </a:ext>
            </a:extLst>
          </p:cNvPr>
          <p:cNvSpPr>
            <a:spLocks noGrp="1"/>
          </p:cNvSpPr>
          <p:nvPr>
            <p:ph idx="1"/>
          </p:nvPr>
        </p:nvSpPr>
        <p:spPr/>
        <p:txBody>
          <a:bodyPr>
            <a:normAutofit/>
          </a:bodyPr>
          <a:lstStyle/>
          <a:p>
            <a:pPr marL="285750" indent="-285750"/>
            <a:r>
              <a:rPr lang="en-US" b="1" i="1" dirty="0">
                <a:latin typeface="Times New Roman" panose="02020603050405020304" pitchFamily="18" charset="0"/>
                <a:cs typeface="Times New Roman" panose="02020603050405020304" pitchFamily="18" charset="0"/>
              </a:rPr>
              <a:t>Project Overview</a:t>
            </a:r>
            <a:r>
              <a:rPr lang="en-US" dirty="0">
                <a:latin typeface="Times New Roman" panose="02020603050405020304" pitchFamily="18" charset="0"/>
                <a:cs typeface="Times New Roman" panose="02020603050405020304" pitchFamily="18" charset="0"/>
              </a:rPr>
              <a:t>: In this project, we delve into language processing techniques and translation methodologies using advanced natural language processing (NLP) models.</a:t>
            </a:r>
          </a:p>
          <a:p>
            <a:pPr marL="285750" indent="-285750"/>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Language processing plays a crucial role in various applications, from sentiment analysis to machine translation. We'll specifically focus on text translation using state-of-the-art models.</a:t>
            </a:r>
          </a:p>
          <a:p>
            <a:pPr marL="285750" indent="-285750"/>
            <a:r>
              <a:rPr lang="en-US" b="1" i="1" dirty="0">
                <a:latin typeface="Times New Roman" panose="02020603050405020304" pitchFamily="18" charset="0"/>
                <a:cs typeface="Times New Roman" panose="02020603050405020304" pitchFamily="18" charset="0"/>
              </a:rPr>
              <a:t>Dataset Context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We'll leverage the "Language Detection" dataset to demonstrate our language processing and translation capabilities.</a:t>
            </a:r>
          </a:p>
          <a:p>
            <a:endParaRPr lang="en-US" dirty="0"/>
          </a:p>
        </p:txBody>
      </p:sp>
    </p:spTree>
    <p:extLst>
      <p:ext uri="{BB962C8B-B14F-4D97-AF65-F5344CB8AC3E}">
        <p14:creationId xmlns:p14="http://schemas.microsoft.com/office/powerpoint/2010/main" val="2189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C576-BF66-4CA5-B032-330C88DCE13F}"/>
              </a:ext>
            </a:extLst>
          </p:cNvPr>
          <p:cNvSpPr>
            <a:spLocks noGrp="1"/>
          </p:cNvSpPr>
          <p:nvPr>
            <p:ph type="title"/>
          </p:nvPr>
        </p:nvSpPr>
        <p:spPr>
          <a:xfrm>
            <a:off x="838200" y="124493"/>
            <a:ext cx="10515600" cy="1325563"/>
          </a:xfrm>
        </p:spPr>
        <p:txBody>
          <a:bodyPr/>
          <a:lstStyle/>
          <a:p>
            <a:r>
              <a:rPr lang="en-US" dirty="0"/>
              <a:t>Dataset Overview</a:t>
            </a:r>
          </a:p>
        </p:txBody>
      </p:sp>
      <p:sp>
        <p:nvSpPr>
          <p:cNvPr id="3" name="Content Placeholder 2">
            <a:extLst>
              <a:ext uri="{FF2B5EF4-FFF2-40B4-BE49-F238E27FC236}">
                <a16:creationId xmlns:a16="http://schemas.microsoft.com/office/drawing/2014/main" id="{B9632D4B-F699-424A-B6EA-85A2DA84B397}"/>
              </a:ext>
            </a:extLst>
          </p:cNvPr>
          <p:cNvSpPr>
            <a:spLocks noGrp="1"/>
          </p:cNvSpPr>
          <p:nvPr>
            <p:ph idx="1"/>
          </p:nvPr>
        </p:nvSpPr>
        <p:spPr>
          <a:xfrm>
            <a:off x="838200" y="1139947"/>
            <a:ext cx="10515600" cy="4351338"/>
          </a:xfrm>
        </p:spPr>
        <p:txBody>
          <a:bodyPr>
            <a:normAutofit/>
          </a:bodyPr>
          <a:lstStyle/>
          <a:p>
            <a:r>
              <a:rPr lang="en-US" sz="2400" b="1" i="1" dirty="0">
                <a:latin typeface="Times New Roman" panose="02020603050405020304" pitchFamily="18" charset="0"/>
                <a:cs typeface="Times New Roman" panose="02020603050405020304" pitchFamily="18" charset="0"/>
              </a:rPr>
              <a:t>Dataset Name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dataset used for our language processing and translation project is the "Language Detection" dataset.</a:t>
            </a:r>
          </a:p>
          <a:p>
            <a:pPr marL="285750" indent="-285750"/>
            <a:r>
              <a:rPr lang="en-US" sz="2400" b="1" i="1" dirty="0">
                <a:latin typeface="Times New Roman" panose="02020603050405020304" pitchFamily="18" charset="0"/>
                <a:cs typeface="Times New Roman" panose="02020603050405020304" pitchFamily="18" charset="0"/>
              </a:rPr>
              <a:t>Dataset Location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dataset is stored in the file 'language processing dataset/Language Detection.csv'.</a:t>
            </a:r>
          </a:p>
          <a:p>
            <a:pPr marL="285750" indent="-285750"/>
            <a:r>
              <a:rPr lang="en-US" sz="2400" b="1" dirty="0">
                <a:latin typeface="Times New Roman" panose="02020603050405020304" pitchFamily="18" charset="0"/>
                <a:cs typeface="Times New Roman" panose="02020603050405020304" pitchFamily="18" charset="0"/>
              </a:rPr>
              <a:t>Columns</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'Text': Contains the text data that we'll analyze and translate.</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'Language': Indicates the language of each text entry.</a:t>
            </a:r>
          </a:p>
          <a:p>
            <a:pPr marL="285750" indent="-285750"/>
            <a:r>
              <a:rPr lang="en-US" sz="2400" b="1" i="1" dirty="0">
                <a:latin typeface="Times New Roman" panose="02020603050405020304" pitchFamily="18" charset="0"/>
                <a:cs typeface="Times New Roman" panose="02020603050405020304" pitchFamily="18" charset="0"/>
              </a:rPr>
              <a:t>Sample Data:</a:t>
            </a:r>
          </a:p>
          <a:p>
            <a:endParaRPr lang="en-US" sz="2400" dirty="0"/>
          </a:p>
        </p:txBody>
      </p:sp>
      <p:pic>
        <p:nvPicPr>
          <p:cNvPr id="4" name="Picture 3">
            <a:extLst>
              <a:ext uri="{FF2B5EF4-FFF2-40B4-BE49-F238E27FC236}">
                <a16:creationId xmlns:a16="http://schemas.microsoft.com/office/drawing/2014/main" id="{95207F0D-7510-4F47-AE41-763A6F3E2945}"/>
              </a:ext>
            </a:extLst>
          </p:cNvPr>
          <p:cNvPicPr>
            <a:picLocks noChangeAspect="1"/>
          </p:cNvPicPr>
          <p:nvPr/>
        </p:nvPicPr>
        <p:blipFill>
          <a:blip r:embed="rId2"/>
          <a:stretch>
            <a:fillRect/>
          </a:stretch>
        </p:blipFill>
        <p:spPr>
          <a:xfrm>
            <a:off x="838200" y="4544853"/>
            <a:ext cx="10920663" cy="2188654"/>
          </a:xfrm>
          <a:prstGeom prst="rect">
            <a:avLst/>
          </a:prstGeom>
        </p:spPr>
      </p:pic>
    </p:spTree>
    <p:extLst>
      <p:ext uri="{BB962C8B-B14F-4D97-AF65-F5344CB8AC3E}">
        <p14:creationId xmlns:p14="http://schemas.microsoft.com/office/powerpoint/2010/main" val="102089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8F79-171D-41D3-93A9-5D967F80523E}"/>
              </a:ext>
            </a:extLst>
          </p:cNvPr>
          <p:cNvSpPr>
            <a:spLocks noGrp="1"/>
          </p:cNvSpPr>
          <p:nvPr>
            <p:ph type="title"/>
          </p:nvPr>
        </p:nvSpPr>
        <p:spPr>
          <a:xfrm>
            <a:off x="838200" y="365126"/>
            <a:ext cx="10515600" cy="1182938"/>
          </a:xfrm>
        </p:spPr>
        <p:txBody>
          <a:bodyPr/>
          <a:lstStyle/>
          <a:p>
            <a:r>
              <a:rPr lang="en-US" dirty="0"/>
              <a:t>Data Preprocessing</a:t>
            </a:r>
          </a:p>
        </p:txBody>
      </p:sp>
      <p:sp>
        <p:nvSpPr>
          <p:cNvPr id="3" name="Content Placeholder 2">
            <a:extLst>
              <a:ext uri="{FF2B5EF4-FFF2-40B4-BE49-F238E27FC236}">
                <a16:creationId xmlns:a16="http://schemas.microsoft.com/office/drawing/2014/main" id="{A754853B-E1A8-4C94-A0E7-1D488564009F}"/>
              </a:ext>
            </a:extLst>
          </p:cNvPr>
          <p:cNvSpPr>
            <a:spLocks noGrp="1"/>
          </p:cNvSpPr>
          <p:nvPr>
            <p:ph idx="1"/>
          </p:nvPr>
        </p:nvSpPr>
        <p:spPr>
          <a:xfrm>
            <a:off x="838200" y="1481266"/>
            <a:ext cx="10515600" cy="3484312"/>
          </a:xfrm>
        </p:spPr>
        <p:txBody>
          <a:bodyPr/>
          <a:lstStyle/>
          <a:p>
            <a:pPr marL="342900" indent="-342900"/>
            <a:r>
              <a:rPr lang="en-US" sz="2400" b="1" i="1" dirty="0">
                <a:latin typeface="Times New Roman" panose="02020603050405020304" pitchFamily="18" charset="0"/>
                <a:cs typeface="Times New Roman" panose="02020603050405020304" pitchFamily="18" charset="0"/>
              </a:rPr>
              <a:t>Importance of Data Preprocessing</a:t>
            </a:r>
            <a:r>
              <a:rPr lang="en-US" sz="2400" dirty="0">
                <a:latin typeface="Times New Roman" panose="02020603050405020304" pitchFamily="18" charset="0"/>
                <a:cs typeface="Times New Roman" panose="02020603050405020304" pitchFamily="18" charset="0"/>
              </a:rPr>
              <a:t>: Data preprocessing is a crucial step in language-related tasks. It enhances the quality of the data and prepares it for effective analysis and translation.</a:t>
            </a:r>
          </a:p>
          <a:p>
            <a:pPr marL="342900" indent="-342900"/>
            <a:r>
              <a:rPr lang="en-US" sz="2400" b="1" i="1" dirty="0">
                <a:latin typeface="Times New Roman" panose="02020603050405020304" pitchFamily="18" charset="0"/>
                <a:cs typeface="Times New Roman" panose="02020603050405020304" pitchFamily="18" charset="0"/>
              </a:rPr>
              <a:t>Preprocessing Steps:</a:t>
            </a:r>
          </a:p>
          <a:p>
            <a:pPr marL="457200" indent="-457200">
              <a:buFont typeface="+mj-lt"/>
              <a:buAutoNum type="arabicParenR"/>
            </a:pPr>
            <a:r>
              <a:rPr lang="en-US" sz="2400" b="1" i="1" dirty="0">
                <a:latin typeface="Times New Roman" panose="02020603050405020304" pitchFamily="18" charset="0"/>
                <a:cs typeface="Times New Roman" panose="02020603050405020304" pitchFamily="18" charset="0"/>
              </a:rPr>
              <a:t>Convert to Lowercase</a:t>
            </a:r>
            <a:r>
              <a:rPr lang="en-US" sz="2400" dirty="0">
                <a:latin typeface="Times New Roman" panose="02020603050405020304" pitchFamily="18" charset="0"/>
                <a:cs typeface="Times New Roman" panose="02020603050405020304" pitchFamily="18" charset="0"/>
              </a:rPr>
              <a:t>: To ensure uniformity and simplify analysis.</a:t>
            </a:r>
          </a:p>
          <a:p>
            <a:pPr marL="457200" indent="-457200">
              <a:buFont typeface="+mj-lt"/>
              <a:buAutoNum type="arabicParenR"/>
            </a:pPr>
            <a:r>
              <a:rPr lang="en-US" sz="2400" b="1" i="1" dirty="0">
                <a:latin typeface="Times New Roman" panose="02020603050405020304" pitchFamily="18" charset="0"/>
                <a:cs typeface="Times New Roman" panose="02020603050405020304" pitchFamily="18" charset="0"/>
              </a:rPr>
              <a:t>Remove Non-Alphabetic Characters</a:t>
            </a:r>
            <a:r>
              <a:rPr lang="en-US" sz="2400" dirty="0">
                <a:latin typeface="Times New Roman" panose="02020603050405020304" pitchFamily="18" charset="0"/>
                <a:cs typeface="Times New Roman" panose="02020603050405020304" pitchFamily="18" charset="0"/>
              </a:rPr>
              <a:t>: Eliminate unnecessary symbols for cleaner text.</a:t>
            </a:r>
          </a:p>
          <a:p>
            <a:pPr marL="342900" indent="-342900"/>
            <a:r>
              <a:rPr lang="en-US" sz="2400" b="1" i="1" dirty="0">
                <a:latin typeface="Times New Roman" panose="02020603050405020304" pitchFamily="18" charset="0"/>
                <a:cs typeface="Times New Roman" panose="02020603050405020304" pitchFamily="18" charset="0"/>
              </a:rPr>
              <a:t>Snippet of Preprocessed Texts:</a:t>
            </a:r>
          </a:p>
          <a:p>
            <a:endParaRPr lang="en-US" dirty="0"/>
          </a:p>
        </p:txBody>
      </p:sp>
      <p:pic>
        <p:nvPicPr>
          <p:cNvPr id="4" name="Picture 3">
            <a:extLst>
              <a:ext uri="{FF2B5EF4-FFF2-40B4-BE49-F238E27FC236}">
                <a16:creationId xmlns:a16="http://schemas.microsoft.com/office/drawing/2014/main" id="{2C2EB2D5-0527-46E6-A603-1C524265EB58}"/>
              </a:ext>
            </a:extLst>
          </p:cNvPr>
          <p:cNvPicPr>
            <a:picLocks noChangeAspect="1"/>
          </p:cNvPicPr>
          <p:nvPr/>
        </p:nvPicPr>
        <p:blipFill>
          <a:blip r:embed="rId2"/>
          <a:stretch>
            <a:fillRect/>
          </a:stretch>
        </p:blipFill>
        <p:spPr>
          <a:xfrm>
            <a:off x="838200" y="4669346"/>
            <a:ext cx="10114141" cy="1699370"/>
          </a:xfrm>
          <a:prstGeom prst="rect">
            <a:avLst/>
          </a:prstGeom>
        </p:spPr>
      </p:pic>
    </p:spTree>
    <p:extLst>
      <p:ext uri="{BB962C8B-B14F-4D97-AF65-F5344CB8AC3E}">
        <p14:creationId xmlns:p14="http://schemas.microsoft.com/office/powerpoint/2010/main" val="252056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0C87-362B-4563-B8FF-CF41B0EBFEB4}"/>
              </a:ext>
            </a:extLst>
          </p:cNvPr>
          <p:cNvSpPr>
            <a:spLocks noGrp="1"/>
          </p:cNvSpPr>
          <p:nvPr>
            <p:ph type="title"/>
          </p:nvPr>
        </p:nvSpPr>
        <p:spPr/>
        <p:txBody>
          <a:bodyPr/>
          <a:lstStyle/>
          <a:p>
            <a:r>
              <a:rPr lang="en-US" b="0" dirty="0"/>
              <a:t>Language Detection</a:t>
            </a:r>
          </a:p>
        </p:txBody>
      </p:sp>
      <p:sp>
        <p:nvSpPr>
          <p:cNvPr id="3" name="Content Placeholder 2">
            <a:extLst>
              <a:ext uri="{FF2B5EF4-FFF2-40B4-BE49-F238E27FC236}">
                <a16:creationId xmlns:a16="http://schemas.microsoft.com/office/drawing/2014/main" id="{2014B80F-E1C1-484D-A68A-29641881ECFA}"/>
              </a:ext>
            </a:extLst>
          </p:cNvPr>
          <p:cNvSpPr>
            <a:spLocks noGrp="1"/>
          </p:cNvSpPr>
          <p:nvPr>
            <p:ph idx="1"/>
          </p:nvPr>
        </p:nvSpPr>
        <p:spPr/>
        <p:txBody>
          <a:bodyPr>
            <a:normAutofit/>
          </a:bodyPr>
          <a:lstStyle/>
          <a:p>
            <a:pPr marL="285750" indent="-285750"/>
            <a:r>
              <a:rPr lang="en-US" b="1" i="1" dirty="0" err="1">
                <a:latin typeface="Times New Roman" panose="02020603050405020304" pitchFamily="18" charset="0"/>
                <a:cs typeface="Times New Roman" panose="02020603050405020304" pitchFamily="18" charset="0"/>
              </a:rPr>
              <a:t>Langdetect</a:t>
            </a:r>
            <a:r>
              <a:rPr lang="en-US" b="1" i="1" dirty="0">
                <a:latin typeface="Times New Roman" panose="02020603050405020304" pitchFamily="18" charset="0"/>
                <a:cs typeface="Times New Roman" panose="02020603050405020304" pitchFamily="18" charset="0"/>
              </a:rPr>
              <a:t> Library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Langdetect</a:t>
            </a:r>
            <a:r>
              <a:rPr lang="en-US" dirty="0">
                <a:latin typeface="Times New Roman" panose="02020603050405020304" pitchFamily="18" charset="0"/>
                <a:cs typeface="Times New Roman" panose="02020603050405020304" pitchFamily="18" charset="0"/>
              </a:rPr>
              <a:t> is a powerful library used for language detection in text </a:t>
            </a:r>
            <a:r>
              <a:rPr lang="en-US" dirty="0" err="1">
                <a:latin typeface="Times New Roman" panose="02020603050405020304" pitchFamily="18" charset="0"/>
                <a:cs typeface="Times New Roman" panose="02020603050405020304" pitchFamily="18" charset="0"/>
              </a:rPr>
              <a:t>data.It</a:t>
            </a:r>
            <a:r>
              <a:rPr lang="en-US" dirty="0">
                <a:latin typeface="Times New Roman" panose="02020603050405020304" pitchFamily="18" charset="0"/>
                <a:cs typeface="Times New Roman" panose="02020603050405020304" pitchFamily="18" charset="0"/>
              </a:rPr>
              <a:t> provides a straightforward way to identify the language of a given text.</a:t>
            </a:r>
          </a:p>
          <a:p>
            <a:pPr marL="285750" indent="-285750"/>
            <a:r>
              <a:rPr lang="en-US" b="1" i="1" dirty="0">
                <a:latin typeface="Times New Roman" panose="02020603050405020304" pitchFamily="18" charset="0"/>
                <a:cs typeface="Times New Roman" panose="02020603050405020304" pitchFamily="18" charset="0"/>
              </a:rPr>
              <a:t>Detect Language with Threshold </a:t>
            </a:r>
            <a:r>
              <a:rPr lang="en-US" b="1" i="1" dirty="0" err="1">
                <a:latin typeface="Times New Roman" panose="02020603050405020304" pitchFamily="18" charset="0"/>
                <a:cs typeface="Times New Roman" panose="02020603050405020304" pitchFamily="18" charset="0"/>
              </a:rPr>
              <a:t>Function</a:t>
            </a:r>
            <a:r>
              <a:rPr lang="en-US" dirty="0" err="1">
                <a:latin typeface="Times New Roman" panose="02020603050405020304" pitchFamily="18" charset="0"/>
                <a:cs typeface="Times New Roman" panose="02020603050405020304" pitchFamily="18" charset="0"/>
              </a:rPr>
              <a:t>:Introduce</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detect_language_with_threshold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function.This</a:t>
            </a:r>
            <a:r>
              <a:rPr lang="en-US" dirty="0">
                <a:latin typeface="Times New Roman" panose="02020603050405020304" pitchFamily="18" charset="0"/>
                <a:cs typeface="Times New Roman" panose="02020603050405020304" pitchFamily="18" charset="0"/>
              </a:rPr>
              <a:t> function uses </a:t>
            </a:r>
            <a:r>
              <a:rPr lang="en-US" dirty="0" err="1">
                <a:latin typeface="Times New Roman" panose="02020603050405020304" pitchFamily="18" charset="0"/>
                <a:cs typeface="Times New Roman" panose="02020603050405020304" pitchFamily="18" charset="0"/>
              </a:rPr>
              <a:t>langdetect</a:t>
            </a:r>
            <a:r>
              <a:rPr lang="en-US" dirty="0">
                <a:latin typeface="Times New Roman" panose="02020603050405020304" pitchFamily="18" charset="0"/>
                <a:cs typeface="Times New Roman" panose="02020603050405020304" pitchFamily="18" charset="0"/>
              </a:rPr>
              <a:t> and includes a confidence threshold to filter results.</a:t>
            </a:r>
          </a:p>
          <a:p>
            <a:pPr marL="285750" indent="-285750"/>
            <a:r>
              <a:rPr lang="en-US" b="1" i="1" dirty="0">
                <a:latin typeface="Times New Roman" panose="02020603050405020304" pitchFamily="18" charset="0"/>
                <a:cs typeface="Times New Roman" panose="02020603050405020304" pitchFamily="18" charset="0"/>
              </a:rPr>
              <a:t>Example of Detected Languages</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“Text: "Nature, in the broadest sense, is the natural, physical, material world or universe." Detected Language: English (Confidence: 0.98)   ”</a:t>
            </a: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a:t>
            </a:r>
            <a:r>
              <a:rPr lang="es-ES" i="1" dirty="0">
                <a:latin typeface="Times New Roman" panose="02020603050405020304" pitchFamily="18" charset="0"/>
                <a:cs typeface="Times New Roman" panose="02020603050405020304" pitchFamily="18" charset="0"/>
              </a:rPr>
              <a:t>Text: "La naturaleza, en el sentido más amplio, es el mundo natural, físico, material o universo." </a:t>
            </a:r>
            <a:r>
              <a:rPr lang="es-ES" i="1" dirty="0" err="1">
                <a:latin typeface="Times New Roman" panose="02020603050405020304" pitchFamily="18" charset="0"/>
                <a:cs typeface="Times New Roman" panose="02020603050405020304" pitchFamily="18" charset="0"/>
              </a:rPr>
              <a:t>Detected</a:t>
            </a:r>
            <a:r>
              <a:rPr lang="es-ES" i="1" dirty="0">
                <a:latin typeface="Times New Roman" panose="02020603050405020304" pitchFamily="18" charset="0"/>
                <a:cs typeface="Times New Roman" panose="02020603050405020304" pitchFamily="18" charset="0"/>
              </a:rPr>
              <a:t> </a:t>
            </a:r>
            <a:r>
              <a:rPr lang="es-ES" i="1" dirty="0" err="1">
                <a:latin typeface="Times New Roman" panose="02020603050405020304" pitchFamily="18" charset="0"/>
                <a:cs typeface="Times New Roman" panose="02020603050405020304" pitchFamily="18" charset="0"/>
              </a:rPr>
              <a:t>Language</a:t>
            </a:r>
            <a:r>
              <a:rPr lang="es-ES" i="1" dirty="0">
                <a:latin typeface="Times New Roman" panose="02020603050405020304" pitchFamily="18" charset="0"/>
                <a:cs typeface="Times New Roman" panose="02020603050405020304" pitchFamily="18" charset="0"/>
              </a:rPr>
              <a:t>: </a:t>
            </a:r>
            <a:r>
              <a:rPr lang="es-ES" i="1" dirty="0" err="1">
                <a:latin typeface="Times New Roman" panose="02020603050405020304" pitchFamily="18" charset="0"/>
                <a:cs typeface="Times New Roman" panose="02020603050405020304" pitchFamily="18" charset="0"/>
              </a:rPr>
              <a:t>Spanish</a:t>
            </a:r>
            <a:r>
              <a:rPr lang="es-ES" i="1" dirty="0">
                <a:latin typeface="Times New Roman" panose="02020603050405020304" pitchFamily="18" charset="0"/>
                <a:cs typeface="Times New Roman" panose="02020603050405020304" pitchFamily="18" charset="0"/>
              </a:rPr>
              <a:t> (</a:t>
            </a:r>
            <a:r>
              <a:rPr lang="es-ES" i="1" dirty="0" err="1">
                <a:latin typeface="Times New Roman" panose="02020603050405020304" pitchFamily="18" charset="0"/>
                <a:cs typeface="Times New Roman" panose="02020603050405020304" pitchFamily="18" charset="0"/>
              </a:rPr>
              <a:t>Confidence</a:t>
            </a:r>
            <a:r>
              <a:rPr lang="es-ES" i="1" dirty="0">
                <a:latin typeface="Times New Roman" panose="02020603050405020304" pitchFamily="18" charset="0"/>
                <a:cs typeface="Times New Roman" panose="02020603050405020304" pitchFamily="18" charset="0"/>
              </a:rPr>
              <a:t>: 0.95)</a:t>
            </a:r>
            <a:r>
              <a:rPr lang="en-US" i="1"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47960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82CA-9E35-4302-B3E6-98C061F6CA7D}"/>
              </a:ext>
            </a:extLst>
          </p:cNvPr>
          <p:cNvSpPr>
            <a:spLocks noGrp="1"/>
          </p:cNvSpPr>
          <p:nvPr>
            <p:ph type="title"/>
          </p:nvPr>
        </p:nvSpPr>
        <p:spPr/>
        <p:txBody>
          <a:bodyPr/>
          <a:lstStyle/>
          <a:p>
            <a:r>
              <a:rPr lang="en-US" dirty="0"/>
              <a:t> Translation Model</a:t>
            </a:r>
          </a:p>
        </p:txBody>
      </p:sp>
      <p:sp>
        <p:nvSpPr>
          <p:cNvPr id="3" name="Content Placeholder 2">
            <a:extLst>
              <a:ext uri="{FF2B5EF4-FFF2-40B4-BE49-F238E27FC236}">
                <a16:creationId xmlns:a16="http://schemas.microsoft.com/office/drawing/2014/main" id="{45886967-0467-4CA6-BD02-D1F78CD1B473}"/>
              </a:ext>
            </a:extLst>
          </p:cNvPr>
          <p:cNvSpPr>
            <a:spLocks noGrp="1"/>
          </p:cNvSpPr>
          <p:nvPr>
            <p:ph idx="1"/>
          </p:nvPr>
        </p:nvSpPr>
        <p:spPr/>
        <p:txBody>
          <a:bodyPr>
            <a:normAutofit fontScale="85000" lnSpcReduction="20000"/>
          </a:bodyPr>
          <a:lstStyle/>
          <a:p>
            <a:pPr marL="285750" indent="-285750"/>
            <a:r>
              <a:rPr lang="en-US" b="1" i="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Pre-trained models, like Helsinki-NLP/opus-mt-</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-ROMANCE, leverage vast amounts of data and pre-existing knowledge. This significantly reduces the need for training from scratch, making them powerful tools for various language-related tasks, including translation.</a:t>
            </a:r>
          </a:p>
          <a:p>
            <a:pPr marL="285750" indent="-285750"/>
            <a:r>
              <a:rPr lang="en-US" b="1" i="1" dirty="0">
                <a:latin typeface="Times New Roman" panose="02020603050405020304" pitchFamily="18" charset="0"/>
                <a:cs typeface="Times New Roman" panose="02020603050405020304" pitchFamily="18" charset="0"/>
              </a:rPr>
              <a:t>Tokenizer:</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MarianTokenizer</a:t>
            </a:r>
            <a:r>
              <a:rPr lang="en-US" dirty="0">
                <a:latin typeface="Times New Roman" panose="02020603050405020304" pitchFamily="18" charset="0"/>
                <a:cs typeface="Times New Roman" panose="02020603050405020304" pitchFamily="18" charset="0"/>
              </a:rPr>
              <a:t> plays a crucial role in breaking down input text into tokens and preparing it for the translation model. Tokenization is vital for maintaining the structure and meaning of the text during the translation process.</a:t>
            </a:r>
          </a:p>
          <a:p>
            <a:pPr marL="285750" indent="-285750"/>
            <a:r>
              <a:rPr lang="en-US" b="1" i="1" dirty="0">
                <a:latin typeface="Times New Roman" panose="02020603050405020304" pitchFamily="18" charset="0"/>
                <a:cs typeface="Times New Roman" panose="02020603050405020304" pitchFamily="18" charset="0"/>
              </a:rPr>
              <a:t>Target </a:t>
            </a:r>
            <a:r>
              <a:rPr lang="en-US" b="1" i="1" dirty="0" err="1">
                <a:latin typeface="Times New Roman" panose="02020603050405020304" pitchFamily="18" charset="0"/>
                <a:cs typeface="Times New Roman" panose="02020603050405020304" pitchFamily="18" charset="0"/>
              </a:rPr>
              <a:t>Language</a:t>
            </a:r>
            <a:r>
              <a:rPr lang="en-US" dirty="0" err="1">
                <a:latin typeface="Times New Roman" panose="02020603050405020304" pitchFamily="18" charset="0"/>
                <a:cs typeface="Times New Roman" panose="02020603050405020304" pitchFamily="18" charset="0"/>
              </a:rPr>
              <a:t>:Selecting</a:t>
            </a:r>
            <a:r>
              <a:rPr lang="en-US" dirty="0">
                <a:latin typeface="Times New Roman" panose="02020603050405020304" pitchFamily="18" charset="0"/>
                <a:cs typeface="Times New Roman" panose="02020603050405020304" pitchFamily="18" charset="0"/>
              </a:rPr>
              <a:t> the appropriate target language code, such as '</a:t>
            </a:r>
            <a:r>
              <a:rPr lang="en-US" dirty="0" err="1">
                <a:latin typeface="Times New Roman" panose="02020603050405020304" pitchFamily="18" charset="0"/>
                <a:cs typeface="Times New Roman" panose="02020603050405020304" pitchFamily="18" charset="0"/>
              </a:rPr>
              <a:t>fr</a:t>
            </a:r>
            <a:r>
              <a:rPr lang="en-US" dirty="0">
                <a:latin typeface="Times New Roman" panose="02020603050405020304" pitchFamily="18" charset="0"/>
                <a:cs typeface="Times New Roman" panose="02020603050405020304" pitchFamily="18" charset="0"/>
              </a:rPr>
              <a:t>' for French, is essential for accurate and contextually relevant translations. The choice of the target language determines the output, and a correct code ensures meaningful and coherent results.</a:t>
            </a:r>
          </a:p>
          <a:p>
            <a:pPr marL="285750" indent="-285750"/>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Translation model used:</a:t>
            </a:r>
          </a:p>
          <a:p>
            <a:r>
              <a:rPr lang="en-US" dirty="0">
                <a:latin typeface="Times New Roman" panose="02020603050405020304" pitchFamily="18" charset="0"/>
                <a:cs typeface="Times New Roman" panose="02020603050405020304" pitchFamily="18" charset="0"/>
              </a:rPr>
              <a:t>“Model: Helsinki-NLP/opus-mt-</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-ROMANCE</a:t>
            </a:r>
          </a:p>
          <a:p>
            <a:r>
              <a:rPr lang="en-US" dirty="0">
                <a:latin typeface="Times New Roman" panose="02020603050405020304" pitchFamily="18" charset="0"/>
                <a:cs typeface="Times New Roman" panose="02020603050405020304" pitchFamily="18" charset="0"/>
              </a:rPr>
              <a:t>Tokenizer: </a:t>
            </a:r>
            <a:r>
              <a:rPr lang="en-US" dirty="0" err="1">
                <a:latin typeface="Times New Roman" panose="02020603050405020304" pitchFamily="18" charset="0"/>
                <a:cs typeface="Times New Roman" panose="02020603050405020304" pitchFamily="18" charset="0"/>
              </a:rPr>
              <a:t>MarianTokenizer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Target Language: French ('</a:t>
            </a:r>
            <a:r>
              <a:rPr lang="en-US" dirty="0" err="1">
                <a:latin typeface="Times New Roman" panose="02020603050405020304" pitchFamily="18" charset="0"/>
                <a:cs typeface="Times New Roman" panose="02020603050405020304" pitchFamily="18" charset="0"/>
              </a:rPr>
              <a:t>fr</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57251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94F4-98D1-45F2-9391-2CC86A6496CC}"/>
              </a:ext>
            </a:extLst>
          </p:cNvPr>
          <p:cNvSpPr>
            <a:spLocks noGrp="1"/>
          </p:cNvSpPr>
          <p:nvPr>
            <p:ph type="title"/>
          </p:nvPr>
        </p:nvSpPr>
        <p:spPr/>
        <p:txBody>
          <a:bodyPr/>
          <a:lstStyle/>
          <a:p>
            <a:r>
              <a:rPr lang="en-US" dirty="0"/>
              <a:t>Text Translation</a:t>
            </a:r>
          </a:p>
        </p:txBody>
      </p:sp>
      <p:sp>
        <p:nvSpPr>
          <p:cNvPr id="3" name="Content Placeholder 2">
            <a:extLst>
              <a:ext uri="{FF2B5EF4-FFF2-40B4-BE49-F238E27FC236}">
                <a16:creationId xmlns:a16="http://schemas.microsoft.com/office/drawing/2014/main" id="{3753CF83-C06E-4331-9F80-836A4328BA31}"/>
              </a:ext>
            </a:extLst>
          </p:cNvPr>
          <p:cNvSpPr>
            <a:spLocks noGrp="1"/>
          </p:cNvSpPr>
          <p:nvPr>
            <p:ph idx="1"/>
          </p:nvPr>
        </p:nvSpPr>
        <p:spPr/>
        <p:txBody>
          <a:bodyPr>
            <a:normAutofit fontScale="92500"/>
          </a:bodyPr>
          <a:lstStyle/>
          <a:p>
            <a:pPr marL="285750" indent="-285750"/>
            <a:r>
              <a:rPr lang="en-US" b="1" i="1" dirty="0">
                <a:latin typeface="Times New Roman" panose="02020603050405020304" pitchFamily="18" charset="0"/>
                <a:cs typeface="Times New Roman" panose="02020603050405020304" pitchFamily="18" charset="0"/>
              </a:rPr>
              <a:t>Translation Process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translate_text</a:t>
            </a:r>
            <a:r>
              <a:rPr lang="en-US" dirty="0">
                <a:latin typeface="Times New Roman" panose="02020603050405020304" pitchFamily="18" charset="0"/>
                <a:cs typeface="Times New Roman" panose="02020603050405020304" pitchFamily="18" charset="0"/>
              </a:rPr>
              <a:t> function utilizes the </a:t>
            </a:r>
            <a:r>
              <a:rPr lang="en-US" dirty="0" err="1">
                <a:latin typeface="Times New Roman" panose="02020603050405020304" pitchFamily="18" charset="0"/>
                <a:cs typeface="Times New Roman" panose="02020603050405020304" pitchFamily="18" charset="0"/>
              </a:rPr>
              <a:t>MarianMT</a:t>
            </a:r>
            <a:r>
              <a:rPr lang="en-US" dirty="0">
                <a:latin typeface="Times New Roman" panose="02020603050405020304" pitchFamily="18" charset="0"/>
                <a:cs typeface="Times New Roman" panose="02020603050405020304" pitchFamily="18" charset="0"/>
              </a:rPr>
              <a:t> model and tokenizer for the translation process. It involves tokenizing the input text, generating translations, and decoding the output into the final translated text.</a:t>
            </a:r>
          </a:p>
          <a:p>
            <a:endParaRPr lang="en-US" dirty="0">
              <a:latin typeface="Times New Roman" panose="02020603050405020304" pitchFamily="18" charset="0"/>
              <a:cs typeface="Times New Roman" panose="02020603050405020304" pitchFamily="18" charset="0"/>
            </a:endParaRPr>
          </a:p>
          <a:p>
            <a:pPr marL="285750" indent="-285750"/>
            <a:r>
              <a:rPr lang="en-US" b="1" i="1" dirty="0">
                <a:latin typeface="Times New Roman" panose="02020603050405020304" pitchFamily="18" charset="0"/>
                <a:cs typeface="Times New Roman" panose="02020603050405020304" pitchFamily="18" charset="0"/>
              </a:rPr>
              <a:t>Example of Translation</a:t>
            </a:r>
            <a:r>
              <a:rPr lang="en-US" dirty="0">
                <a:latin typeface="Times New Roman" panose="02020603050405020304" pitchFamily="18" charset="0"/>
                <a:cs typeface="Times New Roman" panose="02020603050405020304" pitchFamily="18" charset="0"/>
              </a:rPr>
              <a:t>: The example shown below  Provides input texts in English and their corresponding translations in French. This illustrates the effectiveness of the translation model in converting text from one language to another.</a:t>
            </a:r>
          </a:p>
          <a:p>
            <a:pPr marL="285750" indent="-285750"/>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Original Text: "Nature, in the broadest sense, is the natural, physical, material world or universe."</a:t>
            </a:r>
          </a:p>
          <a:p>
            <a:r>
              <a:rPr lang="en-US" b="1" i="1" dirty="0">
                <a:latin typeface="Times New Roman" panose="02020603050405020304" pitchFamily="18" charset="0"/>
                <a:cs typeface="Times New Roman" panose="02020603050405020304" pitchFamily="18" charset="0"/>
              </a:rPr>
              <a:t>Translation (to French): "La nature, au </a:t>
            </a:r>
            <a:r>
              <a:rPr lang="en-US" b="1" i="1" dirty="0" err="1">
                <a:latin typeface="Times New Roman" panose="02020603050405020304" pitchFamily="18" charset="0"/>
                <a:cs typeface="Times New Roman" panose="02020603050405020304" pitchFamily="18" charset="0"/>
              </a:rPr>
              <a:t>sens</a:t>
            </a:r>
            <a:r>
              <a:rPr lang="en-US" b="1" i="1" dirty="0">
                <a:latin typeface="Times New Roman" panose="02020603050405020304" pitchFamily="18" charset="0"/>
                <a:cs typeface="Times New Roman" panose="02020603050405020304" pitchFamily="18" charset="0"/>
              </a:rPr>
              <a:t> large, </a:t>
            </a:r>
            <a:r>
              <a:rPr lang="en-US" b="1" i="1" dirty="0" err="1">
                <a:latin typeface="Times New Roman" panose="02020603050405020304" pitchFamily="18" charset="0"/>
                <a:cs typeface="Times New Roman" panose="02020603050405020304" pitchFamily="18" charset="0"/>
              </a:rPr>
              <a:t>est</a:t>
            </a:r>
            <a:r>
              <a:rPr lang="en-US" b="1" i="1" dirty="0">
                <a:latin typeface="Times New Roman" panose="02020603050405020304" pitchFamily="18" charset="0"/>
                <a:cs typeface="Times New Roman" panose="02020603050405020304" pitchFamily="18" charset="0"/>
              </a:rPr>
              <a:t> le monde naturel, physique, matériel, </a:t>
            </a:r>
            <a:r>
              <a:rPr lang="en-US" b="1" i="1" dirty="0" err="1">
                <a:latin typeface="Times New Roman" panose="02020603050405020304" pitchFamily="18" charset="0"/>
                <a:cs typeface="Times New Roman" panose="02020603050405020304" pitchFamily="18" charset="0"/>
              </a:rPr>
              <a:t>ou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univers</a:t>
            </a:r>
            <a:r>
              <a:rPr lang="en-US" b="1" i="1" dirty="0">
                <a:latin typeface="Times New Roman" panose="02020603050405020304" pitchFamily="18" charset="0"/>
                <a:cs typeface="Times New Roman" panose="02020603050405020304" pitchFamily="18" charset="0"/>
              </a:rPr>
              <a:t>." </a:t>
            </a:r>
            <a:endParaRPr lang="en-KE" b="1"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952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7725-83A9-4F39-9E98-D46513CF89E1}"/>
              </a:ext>
            </a:extLst>
          </p:cNvPr>
          <p:cNvSpPr>
            <a:spLocks noGrp="1"/>
          </p:cNvSpPr>
          <p:nvPr>
            <p:ph type="title"/>
          </p:nvPr>
        </p:nvSpPr>
        <p:spPr/>
        <p:txBody>
          <a:bodyPr/>
          <a:lstStyle/>
          <a:p>
            <a:r>
              <a:rPr lang="en-US" b="0" dirty="0"/>
              <a:t>BLEU Score Calculation</a:t>
            </a:r>
            <a:br>
              <a:rPr lang="en-US" b="0" dirty="0"/>
            </a:br>
            <a:endParaRPr lang="en-US" b="0" dirty="0"/>
          </a:p>
        </p:txBody>
      </p:sp>
      <p:sp>
        <p:nvSpPr>
          <p:cNvPr id="3" name="Content Placeholder 2">
            <a:extLst>
              <a:ext uri="{FF2B5EF4-FFF2-40B4-BE49-F238E27FC236}">
                <a16:creationId xmlns:a16="http://schemas.microsoft.com/office/drawing/2014/main" id="{94D18FE0-485C-4951-B1AA-2A55AAAC39B8}"/>
              </a:ext>
            </a:extLst>
          </p:cNvPr>
          <p:cNvSpPr>
            <a:spLocks noGrp="1"/>
          </p:cNvSpPr>
          <p:nvPr>
            <p:ph idx="1"/>
          </p:nvPr>
        </p:nvSpPr>
        <p:spPr/>
        <p:txBody>
          <a:bodyPr>
            <a:normAutofit lnSpcReduction="10000"/>
          </a:bodyPr>
          <a:lstStyle/>
          <a:p>
            <a:pPr algn="ctr"/>
            <a:endParaRPr lang="en-US" b="1" u="sng" dirty="0">
              <a:latin typeface="Times New Roman" panose="02020603050405020304" pitchFamily="18" charset="0"/>
              <a:cs typeface="Times New Roman" panose="02020603050405020304" pitchFamily="18" charset="0"/>
            </a:endParaRPr>
          </a:p>
          <a:p>
            <a:pPr marL="285750" indent="-285750"/>
            <a:r>
              <a:rPr lang="en-US" b="1" i="1" dirty="0">
                <a:latin typeface="Times New Roman" panose="02020603050405020304" pitchFamily="18" charset="0"/>
                <a:cs typeface="Times New Roman" panose="02020603050405020304" pitchFamily="18" charset="0"/>
              </a:rPr>
              <a:t>Importance of BLEU Score</a:t>
            </a:r>
            <a:r>
              <a:rPr lang="en-US" dirty="0">
                <a:latin typeface="Times New Roman" panose="02020603050405020304" pitchFamily="18" charset="0"/>
                <a:cs typeface="Times New Roman" panose="02020603050405020304" pitchFamily="18" charset="0"/>
              </a:rPr>
              <a:t>: The BLEU score is a metric for evaluating the quality of machine translations. It measures the similarity between the translated text (hypotheses) and reference translations, providing a quantitative assessment of translation accuracy.</a:t>
            </a:r>
          </a:p>
          <a:p>
            <a:pPr marL="285750" indent="-285750"/>
            <a:r>
              <a:rPr lang="en-US" b="1" i="1" dirty="0">
                <a:latin typeface="Times New Roman" panose="02020603050405020304" pitchFamily="18" charset="0"/>
                <a:cs typeface="Times New Roman" panose="02020603050405020304" pitchFamily="18" charset="0"/>
              </a:rPr>
              <a:t>Calculation Process</a:t>
            </a:r>
            <a:r>
              <a:rPr lang="en-US" dirty="0">
                <a:latin typeface="Times New Roman" panose="02020603050405020304" pitchFamily="18" charset="0"/>
                <a:cs typeface="Times New Roman" panose="02020603050405020304" pitchFamily="18" charset="0"/>
              </a:rPr>
              <a:t>: Utilizing the </a:t>
            </a:r>
            <a:r>
              <a:rPr lang="en-US" dirty="0" err="1">
                <a:latin typeface="Times New Roman" panose="02020603050405020304" pitchFamily="18" charset="0"/>
                <a:cs typeface="Times New Roman" panose="02020603050405020304" pitchFamily="18" charset="0"/>
              </a:rPr>
              <a:t>sacrebleu</a:t>
            </a:r>
            <a:r>
              <a:rPr lang="en-US" dirty="0">
                <a:latin typeface="Times New Roman" panose="02020603050405020304" pitchFamily="18" charset="0"/>
                <a:cs typeface="Times New Roman" panose="02020603050405020304" pitchFamily="18" charset="0"/>
              </a:rPr>
              <a:t> library, the BLEU score is calculated by comparing the hypotheses (translated texts) with the reference translations. The score is indicative of how well the translations align with the expected references.</a:t>
            </a:r>
          </a:p>
          <a:p>
            <a:pPr marL="285750" indent="-285750"/>
            <a:r>
              <a:rPr lang="en-US" b="1" i="1" dirty="0">
                <a:latin typeface="Times New Roman" panose="02020603050405020304" pitchFamily="18" charset="0"/>
                <a:cs typeface="Times New Roman" panose="02020603050405020304" pitchFamily="18" charset="0"/>
              </a:rPr>
              <a:t>Comparison with References</a:t>
            </a:r>
            <a:r>
              <a:rPr lang="en-US" dirty="0">
                <a:latin typeface="Times New Roman" panose="02020603050405020304" pitchFamily="18" charset="0"/>
                <a:cs typeface="Times New Roman" panose="02020603050405020304" pitchFamily="18" charset="0"/>
              </a:rPr>
              <a:t>: A higher BLEU score suggests a better alignment between the machine-generated translations and the reference translations, indicating improved translation quality.</a:t>
            </a:r>
          </a:p>
          <a:p>
            <a:endParaRPr lang="en-US" dirty="0"/>
          </a:p>
        </p:txBody>
      </p:sp>
    </p:spTree>
    <p:extLst>
      <p:ext uri="{BB962C8B-B14F-4D97-AF65-F5344CB8AC3E}">
        <p14:creationId xmlns:p14="http://schemas.microsoft.com/office/powerpoint/2010/main" val="22217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FF13-31F1-4635-B4F5-699A8630388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A1F71F9-9FDF-45DD-9AB3-F44F394458B7}"/>
              </a:ext>
            </a:extLst>
          </p:cNvPr>
          <p:cNvSpPr>
            <a:spLocks noGrp="1"/>
          </p:cNvSpPr>
          <p:nvPr>
            <p:ph idx="1"/>
          </p:nvPr>
        </p:nvSpPr>
        <p:spPr/>
        <p:txBody>
          <a:bodyPr>
            <a:normAutofit/>
          </a:bodyPr>
          <a:lstStyle/>
          <a:p>
            <a:pPr algn="ctr"/>
            <a:r>
              <a:rPr lang="en-US" dirty="0">
                <a:solidFill>
                  <a:schemeClr val="accent2"/>
                </a:solidFill>
                <a:latin typeface="Times New Roman" panose="02020603050405020304" pitchFamily="18" charset="0"/>
                <a:cs typeface="Times New Roman" panose="02020603050405020304" pitchFamily="18" charset="0"/>
              </a:rPr>
              <a:t> </a:t>
            </a:r>
            <a:endParaRPr lang="en-US" b="1" u="sng" dirty="0">
              <a:solidFill>
                <a:schemeClr val="accent2"/>
              </a:solidFill>
              <a:latin typeface="Times New Roman" panose="02020603050405020304" pitchFamily="18" charset="0"/>
              <a:cs typeface="Times New Roman" panose="02020603050405020304" pitchFamily="18" charset="0"/>
            </a:endParaRPr>
          </a:p>
          <a:p>
            <a:pPr marL="285750" indent="-285750"/>
            <a:r>
              <a:rPr lang="en-US" b="1" u="sng" dirty="0">
                <a:latin typeface="Times New Roman" panose="02020603050405020304" pitchFamily="18" charset="0"/>
                <a:cs typeface="Times New Roman" panose="02020603050405020304" pitchFamily="18" charset="0"/>
              </a:rPr>
              <a:t>Calculated BLEU Score</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The computed BLEU score for the translation model is 5.3795.</a:t>
            </a:r>
          </a:p>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Insight</a:t>
            </a:r>
            <a:r>
              <a:rPr lang="en-US" dirty="0">
                <a:latin typeface="Times New Roman" panose="02020603050405020304" pitchFamily="18" charset="0"/>
                <a:cs typeface="Times New Roman" panose="02020603050405020304" pitchFamily="18" charset="0"/>
              </a:rPr>
              <a:t>: A BLEU score of 5.3795 suggests a moderate level of alignment between the generated translations and the reference translations. </a:t>
            </a:r>
            <a:r>
              <a:rPr lang="en-US" b="1" u="sng" dirty="0">
                <a:latin typeface="Times New Roman" panose="02020603050405020304" pitchFamily="18" charset="0"/>
                <a:cs typeface="Times New Roman" panose="02020603050405020304" pitchFamily="18" charset="0"/>
              </a:rPr>
              <a:t>Insights Gained:</a:t>
            </a:r>
          </a:p>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achieved BLEU score indicates a reasonable level of translation accuracy. Further analysis may involve investigating specific language pairs or refining the model for better performance.</a:t>
            </a:r>
          </a:p>
          <a:p>
            <a:endParaRPr lang="en-US" dirty="0"/>
          </a:p>
        </p:txBody>
      </p:sp>
    </p:spTree>
    <p:extLst>
      <p:ext uri="{BB962C8B-B14F-4D97-AF65-F5344CB8AC3E}">
        <p14:creationId xmlns:p14="http://schemas.microsoft.com/office/powerpoint/2010/main" val="395902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1127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Neural Machine Translation</vt:lpstr>
      <vt:lpstr>Introduction</vt:lpstr>
      <vt:lpstr>Dataset Overview</vt:lpstr>
      <vt:lpstr>Data Preprocessing</vt:lpstr>
      <vt:lpstr>Language Detection</vt:lpstr>
      <vt:lpstr> Translation Model</vt:lpstr>
      <vt:lpstr>Text Translation</vt:lpstr>
      <vt:lpstr>BLEU Score Calculation </vt:lpstr>
      <vt:lpstr>Results</vt:lpstr>
      <vt:lpstr> Real-World Deployment</vt:lpstr>
      <vt:lpstr>How the Application Works</vt:lpstr>
      <vt:lpstr>Neural Language Translation</vt:lpstr>
      <vt:lpstr>Neural Language Translation (Scores)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Professor: Khaled Sayed  Presenter ThriyogyaKokirala (St.Id:00785999)   Poojitha Mandapati(St.Id:00797556)  Title: Language Processing and Translation  Subtitle: Data Analysis and Text Translation</dc:title>
  <dc:creator>Janet</dc:creator>
  <cp:lastModifiedBy>Admin</cp:lastModifiedBy>
  <cp:revision>20</cp:revision>
  <dcterms:created xsi:type="dcterms:W3CDTF">2023-11-25T11:08:39Z</dcterms:created>
  <dcterms:modified xsi:type="dcterms:W3CDTF">2023-11-27T13:16:43Z</dcterms:modified>
</cp:coreProperties>
</file>