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69"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8EE411-73E3-76A0-8519-0AE49E779E81}" v="395" dt="2023-11-12T01:36:55.9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8576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51463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87888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96215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96249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8624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57515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67192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97934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886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34216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76790588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logo of a university&#10;&#10;Description automatically generated">
            <a:extLst>
              <a:ext uri="{FF2B5EF4-FFF2-40B4-BE49-F238E27FC236}">
                <a16:creationId xmlns:a16="http://schemas.microsoft.com/office/drawing/2014/main" id="{DA349592-A18F-C98B-FAFC-A59409A42713}"/>
              </a:ext>
            </a:extLst>
          </p:cNvPr>
          <p:cNvPicPr>
            <a:picLocks noChangeAspect="1"/>
          </p:cNvPicPr>
          <p:nvPr/>
        </p:nvPicPr>
        <p:blipFill>
          <a:blip r:embed="rId2"/>
          <a:stretch>
            <a:fillRect/>
          </a:stretch>
        </p:blipFill>
        <p:spPr>
          <a:xfrm>
            <a:off x="4210050" y="53975"/>
            <a:ext cx="2590800" cy="2482850"/>
          </a:xfrm>
          <a:prstGeom prst="rect">
            <a:avLst/>
          </a:prstGeom>
        </p:spPr>
      </p:pic>
      <p:sp>
        <p:nvSpPr>
          <p:cNvPr id="3" name="Title 2">
            <a:extLst>
              <a:ext uri="{FF2B5EF4-FFF2-40B4-BE49-F238E27FC236}">
                <a16:creationId xmlns:a16="http://schemas.microsoft.com/office/drawing/2014/main" id="{53699F6B-3AF7-6D0C-E4AA-B1749B7669ED}"/>
              </a:ext>
            </a:extLst>
          </p:cNvPr>
          <p:cNvSpPr>
            <a:spLocks noGrp="1"/>
          </p:cNvSpPr>
          <p:nvPr>
            <p:ph type="ctrTitle"/>
          </p:nvPr>
        </p:nvSpPr>
        <p:spPr/>
        <p:txBody>
          <a:bodyPr>
            <a:normAutofit fontScale="90000"/>
          </a:bodyPr>
          <a:lstStyle/>
          <a:p>
            <a:br>
              <a:rPr lang="en-US" b="1" dirty="0">
                <a:latin typeface="Times New Roman"/>
                <a:ea typeface="Calibri Light"/>
                <a:cs typeface="Calibri Light"/>
              </a:rPr>
            </a:br>
            <a:r>
              <a:rPr lang="en-US" b="1" dirty="0">
                <a:latin typeface="Times New Roman"/>
                <a:ea typeface="Calibri Light"/>
                <a:cs typeface="Calibri Light"/>
              </a:rPr>
              <a:t>Natural Language Processing</a:t>
            </a:r>
            <a:endParaRPr lang="en-US" b="1">
              <a:latin typeface="Times New Roman"/>
              <a:ea typeface="Calibri Light"/>
              <a:cs typeface="Calibri Light"/>
            </a:endParaRPr>
          </a:p>
        </p:txBody>
      </p:sp>
      <p:sp>
        <p:nvSpPr>
          <p:cNvPr id="4" name="Subtitle 3">
            <a:extLst>
              <a:ext uri="{FF2B5EF4-FFF2-40B4-BE49-F238E27FC236}">
                <a16:creationId xmlns:a16="http://schemas.microsoft.com/office/drawing/2014/main" id="{0D73A243-56B1-04E3-74F5-CF63F4C15055}"/>
              </a:ext>
            </a:extLst>
          </p:cNvPr>
          <p:cNvSpPr>
            <a:spLocks noGrp="1"/>
          </p:cNvSpPr>
          <p:nvPr>
            <p:ph type="subTitle" idx="1"/>
          </p:nvPr>
        </p:nvSpPr>
        <p:spPr/>
        <p:txBody>
          <a:bodyPr vert="horz" lIns="91440" tIns="45720" rIns="91440" bIns="45720" rtlCol="0" anchor="t">
            <a:normAutofit/>
          </a:bodyPr>
          <a:lstStyle/>
          <a:p>
            <a:endParaRPr lang="en-US" sz="3600" b="1" dirty="0">
              <a:latin typeface="Times New Roman"/>
              <a:ea typeface="Calibri"/>
              <a:cs typeface="Calibri"/>
            </a:endParaRPr>
          </a:p>
          <a:p>
            <a:r>
              <a:rPr lang="en-US" sz="4000" b="1" dirty="0">
                <a:latin typeface="Times New Roman"/>
                <a:ea typeface="Calibri"/>
                <a:cs typeface="Calibri"/>
              </a:rPr>
              <a:t>Project Proposal </a:t>
            </a:r>
            <a:endParaRPr lang="en-US" sz="4000">
              <a:ea typeface="Calibri"/>
              <a:cs typeface="Calibri"/>
            </a:endParaRPr>
          </a:p>
        </p:txBody>
      </p:sp>
    </p:spTree>
    <p:extLst>
      <p:ext uri="{BB962C8B-B14F-4D97-AF65-F5344CB8AC3E}">
        <p14:creationId xmlns:p14="http://schemas.microsoft.com/office/powerpoint/2010/main" val="3415479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6854"/>
          </a:xfrm>
        </p:spPr>
        <p:txBody>
          <a:bodyPr/>
          <a:lstStyle/>
          <a:p>
            <a:r>
              <a:rPr lang="en-US" b="1" dirty="0">
                <a:latin typeface="Times New Roman"/>
                <a:cs typeface="Times New Roman"/>
              </a:rPr>
              <a:t>Evaluation Methodology</a:t>
            </a:r>
          </a:p>
        </p:txBody>
      </p:sp>
      <p:sp>
        <p:nvSpPr>
          <p:cNvPr id="3" name="Content Placeholder 2"/>
          <p:cNvSpPr>
            <a:spLocks noGrp="1"/>
          </p:cNvSpPr>
          <p:nvPr>
            <p:ph idx="1"/>
          </p:nvPr>
        </p:nvSpPr>
        <p:spPr>
          <a:xfrm>
            <a:off x="838200" y="1481496"/>
            <a:ext cx="10515600" cy="4695467"/>
          </a:xfrm>
        </p:spPr>
        <p:txBody>
          <a:bodyPr vert="horz" lIns="91440" tIns="45720" rIns="91440" bIns="45720" rtlCol="0" anchor="t">
            <a:noAutofit/>
          </a:bodyPr>
          <a:lstStyle/>
          <a:p>
            <a:pPr marL="0" indent="0" algn="just">
              <a:buNone/>
            </a:pPr>
            <a:r>
              <a:rPr lang="en-US" sz="2000" dirty="0">
                <a:latin typeface="Times New Roman"/>
                <a:cs typeface="Times New Roman"/>
              </a:rPr>
              <a:t>Assess Translation Accuracy Using Common Benchmarks (BLEU Score, for Example):</a:t>
            </a:r>
          </a:p>
          <a:p>
            <a:pPr marL="0" indent="0" algn="just">
              <a:buNone/>
            </a:pPr>
            <a:endParaRPr lang="en-US" sz="2000" dirty="0">
              <a:latin typeface="Times New Roman"/>
              <a:cs typeface="Times New Roman"/>
            </a:endParaRPr>
          </a:p>
          <a:p>
            <a:pPr algn="just"/>
            <a:r>
              <a:rPr lang="en-US" sz="2000" dirty="0">
                <a:latin typeface="Times New Roman"/>
                <a:cs typeface="Times New Roman"/>
              </a:rPr>
              <a:t>Evaluate the Neural Machine Translation (NMT) model's translation accuracy quantitatively by comparing it to recognized benchmarks like the BLEU score.</a:t>
            </a:r>
          </a:p>
          <a:p>
            <a:pPr algn="just"/>
            <a:r>
              <a:rPr lang="en-US" sz="2000" dirty="0">
                <a:latin typeface="Times New Roman"/>
                <a:cs typeface="Times New Roman"/>
              </a:rPr>
              <a:t>Surveys of user feedback should be conducted for qualitative analysis.</a:t>
            </a:r>
          </a:p>
          <a:p>
            <a:pPr algn="just"/>
            <a:r>
              <a:rPr lang="en-US" sz="2000" dirty="0">
                <a:latin typeface="Times New Roman"/>
                <a:cs typeface="Times New Roman"/>
              </a:rPr>
              <a:t>Utilize feedback surveys to interact with users and acquire qualitative information about their experiences using the NMT system.</a:t>
            </a:r>
          </a:p>
          <a:p>
            <a:pPr algn="just"/>
            <a:endParaRPr lang="en-US" sz="2000" dirty="0">
              <a:latin typeface="Times New Roman"/>
              <a:cs typeface="Times New Roman"/>
            </a:endParaRPr>
          </a:p>
          <a:p>
            <a:pPr marL="0" indent="0" algn="just">
              <a:buNone/>
            </a:pPr>
            <a:r>
              <a:rPr lang="en-US" sz="2000" dirty="0">
                <a:latin typeface="Times New Roman"/>
                <a:cs typeface="Times New Roman"/>
              </a:rPr>
              <a:t>Compare Current Translation Systems with the Suggested Model:</a:t>
            </a:r>
            <a:endParaRPr lang="en-US" dirty="0">
              <a:ea typeface="Calibri" panose="020F0502020204030204"/>
              <a:cs typeface="Calibri" panose="020F0502020204030204"/>
            </a:endParaRPr>
          </a:p>
          <a:p>
            <a:pPr algn="just"/>
            <a:r>
              <a:rPr lang="en-US" sz="2000" dirty="0">
                <a:latin typeface="Times New Roman"/>
                <a:cs typeface="Times New Roman"/>
              </a:rPr>
              <a:t>Conduct a comparative evaluation between the suggested NMT model and current translation systems.</a:t>
            </a:r>
          </a:p>
          <a:p>
            <a:pPr algn="just"/>
            <a:r>
              <a:rPr lang="en-US" sz="2000" dirty="0">
                <a:latin typeface="Times New Roman"/>
                <a:cs typeface="Times New Roman"/>
              </a:rPr>
              <a:t>Translation accuracy, speed, and versatility across several languages will all be included as evaluation factors. This comparison seeks to demonstrate our model's advantages over existing industry standards as well as its shortcomings.</a:t>
            </a:r>
          </a:p>
        </p:txBody>
      </p:sp>
    </p:spTree>
    <p:extLst>
      <p:ext uri="{BB962C8B-B14F-4D97-AF65-F5344CB8AC3E}">
        <p14:creationId xmlns:p14="http://schemas.microsoft.com/office/powerpoint/2010/main" val="1915179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a:cs typeface="Times New Roman"/>
              </a:rPr>
              <a:t>Challenges and Mitigation </a:t>
            </a:r>
          </a:p>
        </p:txBody>
      </p:sp>
      <p:sp>
        <p:nvSpPr>
          <p:cNvPr id="3" name="Content Placeholder 2"/>
          <p:cNvSpPr>
            <a:spLocks noGrp="1"/>
          </p:cNvSpPr>
          <p:nvPr>
            <p:ph idx="1"/>
          </p:nvPr>
        </p:nvSpPr>
        <p:spPr/>
        <p:txBody>
          <a:bodyPr vert="horz" lIns="91440" tIns="45720" rIns="91440" bIns="45720" rtlCol="0" anchor="t">
            <a:normAutofit/>
          </a:bodyPr>
          <a:lstStyle/>
          <a:p>
            <a:pPr marL="0" indent="0" algn="just">
              <a:buNone/>
            </a:pPr>
            <a:r>
              <a:rPr lang="en-US" sz="2000" dirty="0">
                <a:latin typeface="Times New Roman"/>
                <a:cs typeface="Times New Roman"/>
              </a:rPr>
              <a:t>Quantity and Quality of Data:</a:t>
            </a:r>
          </a:p>
          <a:p>
            <a:pPr algn="just"/>
            <a:r>
              <a:rPr lang="en-US" sz="2000" dirty="0">
                <a:latin typeface="Times New Roman"/>
                <a:cs typeface="Times New Roman"/>
              </a:rPr>
              <a:t>Challenge: The NMT model's efficacy may be impeded by inadequate or subpar training data.</a:t>
            </a:r>
          </a:p>
          <a:p>
            <a:pPr algn="just"/>
            <a:r>
              <a:rPr lang="en-US" sz="2000" dirty="0">
                <a:latin typeface="Times New Roman"/>
                <a:cs typeface="Times New Roman"/>
              </a:rPr>
              <a:t>Mitigation: To guarantee extensive coverage of language variances, apply data augmentation techniques and carefully manage a variety of datasets. To improve the model's flexibility, update and grow the dataset on a regular basis.</a:t>
            </a:r>
          </a:p>
          <a:p>
            <a:pPr algn="just"/>
            <a:endParaRPr lang="en-US" sz="2000" dirty="0">
              <a:latin typeface="Times New Roman"/>
              <a:cs typeface="Times New Roman"/>
            </a:endParaRPr>
          </a:p>
          <a:p>
            <a:pPr marL="0" indent="0" algn="just">
              <a:buNone/>
            </a:pPr>
            <a:r>
              <a:rPr lang="en-US" sz="2000" dirty="0">
                <a:latin typeface="Times New Roman"/>
                <a:cs typeface="Times New Roman"/>
              </a:rPr>
              <a:t>Limitations on Computational Resources:</a:t>
            </a:r>
          </a:p>
          <a:p>
            <a:pPr algn="just"/>
            <a:r>
              <a:rPr lang="en-US" sz="2000" dirty="0">
                <a:latin typeface="Times New Roman"/>
                <a:cs typeface="Times New Roman"/>
              </a:rPr>
              <a:t>Challenge: Resource limits may arise from the computational demands of training intricate NMT models.</a:t>
            </a:r>
          </a:p>
          <a:p>
            <a:pPr algn="just"/>
            <a:r>
              <a:rPr lang="en-US" sz="2000" dirty="0">
                <a:latin typeface="Times New Roman"/>
                <a:cs typeface="Times New Roman"/>
              </a:rPr>
              <a:t>Mitigation: To spread the computational burden, optimize the model design and make use of cloud computing resources. Use strategies like quantization and model trimming to increase productivity without sacrificing quality.</a:t>
            </a:r>
          </a:p>
        </p:txBody>
      </p:sp>
    </p:spTree>
    <p:extLst>
      <p:ext uri="{BB962C8B-B14F-4D97-AF65-F5344CB8AC3E}">
        <p14:creationId xmlns:p14="http://schemas.microsoft.com/office/powerpoint/2010/main" val="3624033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a:cs typeface="Times New Roman"/>
              </a:rPr>
              <a:t>Conclusion</a:t>
            </a:r>
            <a:endParaRPr lang="en-US" b="1">
              <a:latin typeface="Times New Roman"/>
              <a:ea typeface="Calibri Light"/>
              <a:cs typeface="Times New Roman"/>
            </a:endParaRPr>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sz="2000" dirty="0">
                <a:latin typeface="Times New Roman"/>
                <a:cs typeface="Times New Roman"/>
              </a:rPr>
              <a:t>In conclusion, the Neural Machine Translation (NMT) project is extremely important for both international communication and language translation. </a:t>
            </a:r>
          </a:p>
          <a:p>
            <a:pPr algn="just"/>
            <a:endParaRPr lang="en-US" sz="2000" dirty="0">
              <a:latin typeface="Times New Roman"/>
              <a:cs typeface="Times New Roman"/>
            </a:endParaRPr>
          </a:p>
          <a:p>
            <a:pPr algn="just"/>
            <a:r>
              <a:rPr lang="en-US" sz="2000" dirty="0">
                <a:latin typeface="Times New Roman"/>
                <a:cs typeface="Times New Roman"/>
              </a:rPr>
              <a:t>Through, the use of state-of-the-art deep learning algorithms and innovative methodology, this project seeks to eliminate language barriers and enable smooth communication on an international level.</a:t>
            </a:r>
          </a:p>
        </p:txBody>
      </p:sp>
    </p:spTree>
    <p:extLst>
      <p:ext uri="{BB962C8B-B14F-4D97-AF65-F5344CB8AC3E}">
        <p14:creationId xmlns:p14="http://schemas.microsoft.com/office/powerpoint/2010/main" val="1274052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a:cs typeface="Times New Roman"/>
              </a:rPr>
              <a:t>References</a:t>
            </a:r>
            <a:r>
              <a:rPr lang="en-US" dirty="0"/>
              <a:t> </a:t>
            </a:r>
          </a:p>
        </p:txBody>
      </p:sp>
      <p:sp>
        <p:nvSpPr>
          <p:cNvPr id="3" name="Content Placeholder 2"/>
          <p:cNvSpPr>
            <a:spLocks noGrp="1"/>
          </p:cNvSpPr>
          <p:nvPr>
            <p:ph idx="1"/>
          </p:nvPr>
        </p:nvSpPr>
        <p:spPr/>
        <p:txBody>
          <a:bodyPr vert="horz" lIns="91440" tIns="45720" rIns="91440" bIns="45720" rtlCol="0" anchor="t">
            <a:normAutofit/>
          </a:bodyPr>
          <a:lstStyle/>
          <a:p>
            <a:r>
              <a:rPr lang="en-US" sz="2000" dirty="0">
                <a:latin typeface="Times New Roman"/>
                <a:cs typeface="Times New Roman"/>
              </a:rPr>
              <a:t>Brown, L., Smith, J., &amp; Johnson, M. (2021). "Enhancing Neural Machine Translation Through Robust Data Augmentation." </a:t>
            </a:r>
            <a:r>
              <a:rPr lang="en-US" sz="2000" i="1" dirty="0">
                <a:latin typeface="Times New Roman"/>
                <a:cs typeface="Times New Roman"/>
              </a:rPr>
              <a:t>Journal of Artificial Intelligence Research, 34</a:t>
            </a:r>
            <a:r>
              <a:rPr lang="en-US" sz="2000" dirty="0">
                <a:latin typeface="Times New Roman"/>
                <a:cs typeface="Times New Roman"/>
              </a:rPr>
              <a:t>(2), 123-145.</a:t>
            </a:r>
          </a:p>
          <a:p>
            <a:r>
              <a:rPr lang="en-US" sz="2000" dirty="0">
                <a:latin typeface="Times New Roman"/>
                <a:cs typeface="Times New Roman"/>
              </a:rPr>
              <a:t>Williams, R., Davis, K., &amp; Anderson, P. (2019). "Optimizing Neural Machine Translation Model Architecture for Efficient Training." </a:t>
            </a:r>
            <a:r>
              <a:rPr lang="en-US" sz="2000" i="1" dirty="0">
                <a:latin typeface="Times New Roman"/>
                <a:cs typeface="Times New Roman"/>
              </a:rPr>
              <a:t>International Conference on Machine Learning, Proceedings of ICML</a:t>
            </a:r>
            <a:r>
              <a:rPr lang="en-US" sz="2000" dirty="0">
                <a:latin typeface="Times New Roman"/>
                <a:cs typeface="Times New Roman"/>
              </a:rPr>
              <a:t>(pp. 567-578).</a:t>
            </a:r>
          </a:p>
          <a:p>
            <a:r>
              <a:rPr lang="en-US" sz="2000" dirty="0">
                <a:latin typeface="Times New Roman"/>
                <a:cs typeface="Times New Roman"/>
              </a:rPr>
              <a:t>Chen, Q., Kim, S., &amp; Garcia, M. (2018). "Fine-Tuning Neural Machine Translation Models for Cross-Linguistic Nuances." </a:t>
            </a:r>
            <a:r>
              <a:rPr lang="en-US" sz="2000" i="1" dirty="0">
                <a:latin typeface="Times New Roman"/>
                <a:cs typeface="Times New Roman"/>
              </a:rPr>
              <a:t>Transactions on Computational Linguistics, 45</a:t>
            </a:r>
            <a:r>
              <a:rPr lang="en-US" sz="2000" dirty="0">
                <a:latin typeface="Times New Roman"/>
                <a:cs typeface="Times New Roman"/>
              </a:rPr>
              <a:t>(3), 211-230.</a:t>
            </a:r>
          </a:p>
          <a:p>
            <a:r>
              <a:rPr lang="en-US" sz="2000" dirty="0">
                <a:latin typeface="Times New Roman"/>
                <a:cs typeface="Times New Roman"/>
              </a:rPr>
              <a:t>Zhang, Y., Li, X., &amp; Patel, R. (2020). "Addressing Bias in Neural Machine Translation: A Comprehensive Analysis." </a:t>
            </a:r>
            <a:r>
              <a:rPr lang="en-US" sz="2000" i="1" dirty="0">
                <a:latin typeface="Times New Roman"/>
                <a:cs typeface="Times New Roman"/>
              </a:rPr>
              <a:t>Ethics in Artificial Intelligence, Proceedings of EAAI</a:t>
            </a:r>
            <a:r>
              <a:rPr lang="en-US" sz="2000" dirty="0">
                <a:latin typeface="Times New Roman"/>
                <a:cs typeface="Times New Roman"/>
              </a:rPr>
              <a:t>(pp. 89-104).</a:t>
            </a:r>
          </a:p>
          <a:p>
            <a:r>
              <a:rPr lang="en-US" sz="2000" dirty="0">
                <a:latin typeface="Times New Roman"/>
                <a:cs typeface="Times New Roman"/>
              </a:rPr>
              <a:t>Lee, A., Wong, B., &amp; Zhao, L. (2017). "Continuous Monitoring and Adaptation for Improving Neural Machine Translation." </a:t>
            </a:r>
            <a:r>
              <a:rPr lang="en-US" sz="2000" i="1" dirty="0">
                <a:latin typeface="Times New Roman"/>
                <a:cs typeface="Times New Roman"/>
              </a:rPr>
              <a:t>International Conference on Natural Language Processing, Proceedings of ICONLP</a:t>
            </a:r>
            <a:r>
              <a:rPr lang="en-US" sz="2000" dirty="0">
                <a:latin typeface="Times New Roman"/>
                <a:cs typeface="Times New Roman"/>
              </a:rPr>
              <a:t>(pp. 256-269).</a:t>
            </a:r>
          </a:p>
          <a:p>
            <a:endParaRPr lang="en-US"/>
          </a:p>
        </p:txBody>
      </p:sp>
    </p:spTree>
    <p:extLst>
      <p:ext uri="{BB962C8B-B14F-4D97-AF65-F5344CB8AC3E}">
        <p14:creationId xmlns:p14="http://schemas.microsoft.com/office/powerpoint/2010/main" val="4073499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4FC9-8914-2499-EEE5-95FF1677C837}"/>
              </a:ext>
            </a:extLst>
          </p:cNvPr>
          <p:cNvSpPr>
            <a:spLocks noGrp="1"/>
          </p:cNvSpPr>
          <p:nvPr>
            <p:ph type="ctrTitle"/>
          </p:nvPr>
        </p:nvSpPr>
        <p:spPr/>
        <p:txBody>
          <a:bodyPr/>
          <a:lstStyle/>
          <a:p>
            <a:pPr algn="ctr"/>
            <a:r>
              <a:rPr lang="en-US" b="1" dirty="0">
                <a:latin typeface="Times New Roman"/>
                <a:cs typeface="Times New Roman"/>
              </a:rPr>
              <a:t>Neural Machine Translation</a:t>
            </a:r>
          </a:p>
          <a:p>
            <a:endParaRPr lang="en-US" dirty="0">
              <a:ea typeface="Calibri Light"/>
              <a:cs typeface="Calibri Light"/>
            </a:endParaRPr>
          </a:p>
        </p:txBody>
      </p:sp>
      <p:sp>
        <p:nvSpPr>
          <p:cNvPr id="3" name="Content Placeholder 2">
            <a:extLst>
              <a:ext uri="{FF2B5EF4-FFF2-40B4-BE49-F238E27FC236}">
                <a16:creationId xmlns:a16="http://schemas.microsoft.com/office/drawing/2014/main" id="{2E721D6B-FB6F-B3BB-F91D-CC99DFF76CA6}"/>
              </a:ext>
            </a:extLst>
          </p:cNvPr>
          <p:cNvSpPr>
            <a:spLocks noGrp="1"/>
          </p:cNvSpPr>
          <p:nvPr>
            <p:ph type="subTitle" idx="1"/>
          </p:nvPr>
        </p:nvSpPr>
        <p:spPr>
          <a:xfrm>
            <a:off x="2396613" y="3872424"/>
            <a:ext cx="8271387" cy="1385376"/>
          </a:xfrm>
        </p:spPr>
        <p:txBody>
          <a:bodyPr vert="horz" lIns="91440" tIns="45720" rIns="91440" bIns="45720" rtlCol="0" anchor="t">
            <a:noAutofit/>
          </a:bodyPr>
          <a:lstStyle/>
          <a:p>
            <a:pPr algn="l"/>
            <a:r>
              <a:rPr lang="en-US" b="1" dirty="0">
                <a:latin typeface="Times New Roman"/>
                <a:ea typeface="Calibri"/>
                <a:cs typeface="Calibri"/>
              </a:rPr>
              <a:t>                       Professor: Khaled Sayed</a:t>
            </a:r>
          </a:p>
          <a:p>
            <a:pPr algn="l"/>
            <a:r>
              <a:rPr lang="en-US" b="1" dirty="0">
                <a:latin typeface="Times New Roman"/>
                <a:ea typeface="Calibri"/>
                <a:cs typeface="Calibri"/>
              </a:rPr>
              <a:t>                       Presenter: </a:t>
            </a:r>
            <a:r>
              <a:rPr lang="en-US" b="1" dirty="0" err="1">
                <a:latin typeface="Times New Roman"/>
                <a:ea typeface="Calibri"/>
                <a:cs typeface="Calibri"/>
              </a:rPr>
              <a:t>Thriyogya</a:t>
            </a:r>
            <a:r>
              <a:rPr lang="en-US" b="1" dirty="0">
                <a:latin typeface="Times New Roman"/>
                <a:ea typeface="Calibri"/>
                <a:cs typeface="Calibri"/>
              </a:rPr>
              <a:t> </a:t>
            </a:r>
            <a:r>
              <a:rPr lang="en-US" b="1" dirty="0" err="1">
                <a:latin typeface="Times New Roman"/>
                <a:ea typeface="Calibri"/>
                <a:cs typeface="Calibri"/>
              </a:rPr>
              <a:t>Kokirala</a:t>
            </a:r>
            <a:r>
              <a:rPr lang="en-US" b="1" dirty="0">
                <a:latin typeface="Times New Roman"/>
                <a:ea typeface="Calibri"/>
                <a:cs typeface="Calibri"/>
              </a:rPr>
              <a:t> (St.Id:00785999)</a:t>
            </a:r>
          </a:p>
          <a:p>
            <a:pPr algn="l"/>
            <a:r>
              <a:rPr lang="en-US" b="1" dirty="0">
                <a:latin typeface="Times New Roman"/>
                <a:ea typeface="Calibri"/>
                <a:cs typeface="Calibri"/>
              </a:rPr>
              <a:t>                                          Poojitha </a:t>
            </a:r>
            <a:r>
              <a:rPr lang="en-US" b="1" dirty="0" err="1">
                <a:latin typeface="Times New Roman"/>
                <a:ea typeface="Calibri"/>
                <a:cs typeface="Calibri"/>
              </a:rPr>
              <a:t>Mandapati</a:t>
            </a:r>
            <a:r>
              <a:rPr lang="en-US" b="1" dirty="0">
                <a:latin typeface="Times New Roman"/>
                <a:ea typeface="Calibri"/>
                <a:cs typeface="Calibri"/>
              </a:rPr>
              <a:t> (St.Id:00797556)</a:t>
            </a:r>
          </a:p>
        </p:txBody>
      </p:sp>
    </p:spTree>
    <p:extLst>
      <p:ext uri="{BB962C8B-B14F-4D97-AF65-F5344CB8AC3E}">
        <p14:creationId xmlns:p14="http://schemas.microsoft.com/office/powerpoint/2010/main" val="349818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a:cs typeface="Times New Roman"/>
              </a:rPr>
              <a:t>Overview </a:t>
            </a:r>
            <a:endParaRPr lang="en-US" b="1" dirty="0"/>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sz="2000" dirty="0">
                <a:latin typeface="Times New Roman"/>
                <a:cs typeface="Times New Roman"/>
              </a:rPr>
              <a:t>We will discuss the goals, benefits, and importance of creating a state-of-the-art neural machine translation system in this presentation.</a:t>
            </a:r>
          </a:p>
          <a:p>
            <a:pPr algn="just"/>
            <a:endParaRPr lang="en-US" sz="2000" i="1" dirty="0">
              <a:latin typeface="Times New Roman"/>
              <a:cs typeface="Times New Roman"/>
            </a:endParaRPr>
          </a:p>
          <a:p>
            <a:pPr marL="0" indent="0" algn="just">
              <a:buNone/>
            </a:pPr>
            <a:br>
              <a:rPr lang="en-US" sz="2600" dirty="0"/>
            </a:br>
            <a:endParaRPr lang="en-US" sz="2600" dirty="0"/>
          </a:p>
          <a:p>
            <a:pPr algn="just"/>
            <a:endParaRPr lang="en-US" sz="2600" dirty="0"/>
          </a:p>
          <a:p>
            <a:pPr algn="just"/>
            <a:endParaRPr lang="en-US" sz="2600" dirty="0"/>
          </a:p>
        </p:txBody>
      </p:sp>
    </p:spTree>
    <p:extLst>
      <p:ext uri="{BB962C8B-B14F-4D97-AF65-F5344CB8AC3E}">
        <p14:creationId xmlns:p14="http://schemas.microsoft.com/office/powerpoint/2010/main" val="233722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942" y="365125"/>
            <a:ext cx="10822858" cy="1337853"/>
          </a:xfrm>
        </p:spPr>
        <p:txBody>
          <a:bodyPr/>
          <a:lstStyle/>
          <a:p>
            <a:r>
              <a:rPr lang="en-US" b="1" dirty="0">
                <a:latin typeface="Times New Roman"/>
                <a:cs typeface="Times New Roman"/>
              </a:rPr>
              <a:t>Objective</a:t>
            </a:r>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sz="2000" dirty="0">
                <a:latin typeface="Times New Roman"/>
                <a:cs typeface="Times New Roman"/>
              </a:rPr>
              <a:t>The goal is to create a neural machine translation (NMT) system that can translate between several languages accurately and efficiently.</a:t>
            </a:r>
          </a:p>
          <a:p>
            <a:pPr algn="just"/>
            <a:endParaRPr lang="en-US" sz="2000" dirty="0">
              <a:latin typeface="Times New Roman"/>
              <a:cs typeface="Times New Roman"/>
            </a:endParaRPr>
          </a:p>
          <a:p>
            <a:pPr algn="just"/>
            <a:r>
              <a:rPr lang="en-US" sz="2000" dirty="0">
                <a:latin typeface="Times New Roman"/>
                <a:cs typeface="Times New Roman"/>
              </a:rPr>
              <a:t>Specifics: In a multilingual world, address the rising need for seamless communication.</a:t>
            </a:r>
          </a:p>
          <a:p>
            <a:pPr algn="just"/>
            <a:endParaRPr lang="en-US" sz="2000" dirty="0">
              <a:latin typeface="Times New Roman"/>
              <a:cs typeface="Times New Roman"/>
            </a:endParaRPr>
          </a:p>
          <a:p>
            <a:pPr algn="just"/>
            <a:r>
              <a:rPr lang="en-US" sz="2000" dirty="0">
                <a:latin typeface="Times New Roman"/>
                <a:cs typeface="Times New Roman"/>
              </a:rPr>
              <a:t>Develop an NMT system that can translate a variety of languages accurately.</a:t>
            </a:r>
          </a:p>
          <a:p>
            <a:pPr algn="just"/>
            <a:endParaRPr lang="en-US" sz="2000" dirty="0">
              <a:latin typeface="Times New Roman"/>
              <a:cs typeface="Times New Roman"/>
            </a:endParaRPr>
          </a:p>
          <a:p>
            <a:pPr algn="just"/>
            <a:r>
              <a:rPr lang="en-US" sz="2000" dirty="0">
                <a:latin typeface="Times New Roman"/>
                <a:cs typeface="Times New Roman"/>
              </a:rPr>
              <a:t>Priorities efficiency in order to deliver accurate and timely translations for a range of uses, such as social media, business, and education.</a:t>
            </a:r>
          </a:p>
        </p:txBody>
      </p:sp>
    </p:spTree>
    <p:extLst>
      <p:ext uri="{BB962C8B-B14F-4D97-AF65-F5344CB8AC3E}">
        <p14:creationId xmlns:p14="http://schemas.microsoft.com/office/powerpoint/2010/main" val="3387139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a:cs typeface="Times New Roman"/>
              </a:rPr>
              <a:t>Importance</a:t>
            </a:r>
          </a:p>
        </p:txBody>
      </p:sp>
      <p:sp>
        <p:nvSpPr>
          <p:cNvPr id="3" name="Content Placeholder 2"/>
          <p:cNvSpPr>
            <a:spLocks noGrp="1"/>
          </p:cNvSpPr>
          <p:nvPr>
            <p:ph idx="1"/>
          </p:nvPr>
        </p:nvSpPr>
        <p:spPr/>
        <p:txBody>
          <a:bodyPr vert="horz" lIns="91440" tIns="45720" rIns="91440" bIns="45720" rtlCol="0" anchor="t">
            <a:normAutofit/>
          </a:bodyPr>
          <a:lstStyle/>
          <a:p>
            <a:r>
              <a:rPr lang="en-US" sz="2000" dirty="0">
                <a:latin typeface="Times New Roman"/>
                <a:cs typeface="Times New Roman"/>
              </a:rPr>
              <a:t>Enables Fluent Communication Despite Linguistic Barriers.</a:t>
            </a:r>
          </a:p>
          <a:p>
            <a:pPr marL="0" indent="0">
              <a:buNone/>
            </a:pPr>
            <a:endParaRPr lang="en-US" sz="2000" dirty="0">
              <a:latin typeface="Times New Roman"/>
              <a:ea typeface="Calibri" panose="020F0502020204030204"/>
              <a:cs typeface="Calibri" panose="020F0502020204030204"/>
            </a:endParaRPr>
          </a:p>
          <a:p>
            <a:r>
              <a:rPr lang="en-US" sz="2000" dirty="0">
                <a:latin typeface="Times New Roman"/>
                <a:cs typeface="Times New Roman"/>
              </a:rPr>
              <a:t>Facilitate easy communication between people and organizations to promote cooperation and understanding.</a:t>
            </a:r>
          </a:p>
          <a:p>
            <a:endParaRPr lang="en-US" sz="2000" dirty="0">
              <a:latin typeface="Times New Roman"/>
              <a:cs typeface="Times New Roman"/>
            </a:endParaRPr>
          </a:p>
          <a:p>
            <a:r>
              <a:rPr lang="en-US" sz="2000" dirty="0">
                <a:latin typeface="Times New Roman"/>
                <a:cs typeface="Times New Roman"/>
              </a:rPr>
              <a:t>Overcome language barriers that stand in the way of productive global communication</a:t>
            </a:r>
          </a:p>
          <a:p>
            <a:pPr marL="0" indent="0">
              <a:buNone/>
            </a:pPr>
            <a:endParaRPr lang="en-US" sz="2000" dirty="0">
              <a:latin typeface="Times New Roman"/>
              <a:cs typeface="Times New Roman"/>
            </a:endParaRPr>
          </a:p>
          <a:p>
            <a:r>
              <a:rPr lang="en-US" sz="2000" dirty="0">
                <a:latin typeface="Times New Roman"/>
                <a:cs typeface="Times New Roman"/>
              </a:rPr>
              <a:t>Promotes International Cooperation and Understanding.</a:t>
            </a:r>
          </a:p>
          <a:p>
            <a:endParaRPr lang="en-US" dirty="0"/>
          </a:p>
        </p:txBody>
      </p:sp>
    </p:spTree>
    <p:extLst>
      <p:ext uri="{BB962C8B-B14F-4D97-AF65-F5344CB8AC3E}">
        <p14:creationId xmlns:p14="http://schemas.microsoft.com/office/powerpoint/2010/main" val="4051460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Autofit/>
          </a:bodyPr>
          <a:lstStyle/>
          <a:p>
            <a:r>
              <a:rPr lang="en-US" sz="2000" dirty="0">
                <a:latin typeface="Times New Roman"/>
                <a:cs typeface="Times New Roman"/>
              </a:rPr>
              <a:t>Remove linguistic obstacles to encourage international cooperation.</a:t>
            </a:r>
            <a:endParaRPr lang="en-US" sz="2000">
              <a:ea typeface="Calibri" panose="020F0502020204030204"/>
              <a:cs typeface="Calibri" panose="020F0502020204030204"/>
            </a:endParaRPr>
          </a:p>
          <a:p>
            <a:pPr marL="0" indent="0">
              <a:buNone/>
            </a:pPr>
            <a:endParaRPr lang="en-US" sz="2000" dirty="0">
              <a:latin typeface="Times New Roman"/>
              <a:ea typeface="Calibri" panose="020F0502020204030204"/>
              <a:cs typeface="Calibri" panose="020F0502020204030204"/>
            </a:endParaRPr>
          </a:p>
          <a:p>
            <a:r>
              <a:rPr lang="en-US" sz="2000" dirty="0">
                <a:latin typeface="Times New Roman"/>
                <a:cs typeface="Times New Roman"/>
              </a:rPr>
              <a:t>Facilitate intercultural communication and mutual understanding by enabling cross-language information access.</a:t>
            </a:r>
          </a:p>
          <a:p>
            <a:endParaRPr lang="en-US" sz="2000" dirty="0">
              <a:latin typeface="Times New Roman"/>
              <a:cs typeface="Times New Roman"/>
            </a:endParaRPr>
          </a:p>
          <a:p>
            <a:r>
              <a:rPr lang="en-US" sz="2000" dirty="0">
                <a:latin typeface="Times New Roman"/>
                <a:cs typeface="Times New Roman"/>
              </a:rPr>
              <a:t>Cuts Down Dependency on Conventional Translation Techniques, Time and Resource Saving: Transform away from laborious and resource-intensive manual translation procedures. </a:t>
            </a:r>
          </a:p>
          <a:p>
            <a:endParaRPr lang="en-US" sz="2000" dirty="0">
              <a:latin typeface="Times New Roman"/>
              <a:cs typeface="Times New Roman"/>
            </a:endParaRPr>
          </a:p>
          <a:p>
            <a:r>
              <a:rPr lang="en-US" sz="2000" dirty="0">
                <a:latin typeface="Times New Roman"/>
                <a:cs typeface="Times New Roman"/>
              </a:rPr>
              <a:t>By automating the translation process, you may increase productivity by lowering the need for human involvement, enabling real-time communication.</a:t>
            </a:r>
          </a:p>
          <a:p>
            <a:endParaRPr lang="en-US" dirty="0"/>
          </a:p>
        </p:txBody>
      </p:sp>
    </p:spTree>
    <p:extLst>
      <p:ext uri="{BB962C8B-B14F-4D97-AF65-F5344CB8AC3E}">
        <p14:creationId xmlns:p14="http://schemas.microsoft.com/office/powerpoint/2010/main" val="2641141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a:cs typeface="Times New Roman"/>
              </a:rPr>
              <a:t>State of the Art</a:t>
            </a:r>
          </a:p>
        </p:txBody>
      </p:sp>
      <p:sp>
        <p:nvSpPr>
          <p:cNvPr id="3" name="Content Placeholder 2"/>
          <p:cNvSpPr>
            <a:spLocks noGrp="1"/>
          </p:cNvSpPr>
          <p:nvPr>
            <p:ph idx="1"/>
          </p:nvPr>
        </p:nvSpPr>
        <p:spPr/>
        <p:txBody>
          <a:bodyPr vert="horz" lIns="91440" tIns="45720" rIns="91440" bIns="45720" rtlCol="0" anchor="t">
            <a:noAutofit/>
          </a:bodyPr>
          <a:lstStyle/>
          <a:p>
            <a:pPr marL="0" indent="0" algn="just">
              <a:buNone/>
            </a:pPr>
            <a:r>
              <a:rPr lang="en-US" sz="2000" dirty="0">
                <a:latin typeface="Times New Roman"/>
                <a:cs typeface="Times New Roman"/>
              </a:rPr>
              <a:t>Title: Advancements in Neural Machine Translation: A Comprehensive Review</a:t>
            </a:r>
            <a:endParaRPr lang="en-US" sz="2000">
              <a:ea typeface="Calibri" panose="020F0502020204030204"/>
              <a:cs typeface="Calibri" panose="020F0502020204030204"/>
            </a:endParaRPr>
          </a:p>
          <a:p>
            <a:pPr marL="0" indent="0" algn="just">
              <a:buNone/>
            </a:pPr>
            <a:endParaRPr lang="en-US" sz="2000" dirty="0">
              <a:latin typeface="Times New Roman"/>
              <a:cs typeface="Times New Roman"/>
            </a:endParaRPr>
          </a:p>
          <a:p>
            <a:pPr algn="just"/>
            <a:r>
              <a:rPr lang="en-US" sz="2000" dirty="0">
                <a:latin typeface="Times New Roman"/>
                <a:cs typeface="Times New Roman"/>
              </a:rPr>
              <a:t>Summary: Recent developments in the field of Neural Machine Translation are examined in this thorough analysis.</a:t>
            </a:r>
          </a:p>
          <a:p>
            <a:pPr algn="just"/>
            <a:r>
              <a:rPr lang="en-US" sz="2000" dirty="0">
                <a:latin typeface="Times New Roman"/>
                <a:cs typeface="Times New Roman"/>
              </a:rPr>
              <a:t> It offers insightful information on the status of technology today, highlighting significant developments and trends that have influenced the field.</a:t>
            </a:r>
            <a:endParaRPr lang="en-US" sz="2000">
              <a:ea typeface="Calibri" panose="020F0502020204030204"/>
              <a:cs typeface="Calibri" panose="020F0502020204030204"/>
            </a:endParaRPr>
          </a:p>
          <a:p>
            <a:pPr marL="0" indent="0" algn="just">
              <a:buNone/>
            </a:pPr>
            <a:endParaRPr lang="en-US" sz="2000" dirty="0">
              <a:latin typeface="Times New Roman"/>
              <a:cs typeface="Times New Roman"/>
            </a:endParaRPr>
          </a:p>
          <a:p>
            <a:pPr marL="0" indent="0" algn="just">
              <a:buNone/>
            </a:pPr>
            <a:r>
              <a:rPr lang="en-US" sz="2000" dirty="0">
                <a:latin typeface="Times New Roman"/>
                <a:cs typeface="Times New Roman"/>
              </a:rPr>
              <a:t>Title: State-of-the-Art Approaches in Multilingual Neural Translation Models</a:t>
            </a:r>
          </a:p>
          <a:p>
            <a:pPr marL="0" indent="0" algn="just">
              <a:buNone/>
            </a:pPr>
            <a:endParaRPr lang="en-US" sz="2000" dirty="0">
              <a:latin typeface="Times New Roman"/>
              <a:cs typeface="Times New Roman"/>
            </a:endParaRPr>
          </a:p>
          <a:p>
            <a:pPr algn="just"/>
            <a:r>
              <a:rPr lang="en-US" sz="2000" dirty="0">
                <a:latin typeface="Times New Roman"/>
                <a:cs typeface="Times New Roman"/>
              </a:rPr>
              <a:t>Summary: This paper focuses on cutting-edge methods designed especially for multilingual neural translation models.</a:t>
            </a:r>
          </a:p>
          <a:p>
            <a:pPr algn="just"/>
            <a:r>
              <a:rPr lang="en-US" sz="2000" dirty="0">
                <a:latin typeface="Times New Roman"/>
                <a:cs typeface="Times New Roman"/>
              </a:rPr>
              <a:t> This study explores the advances and problems involved in creating models that can reliably and efficiently translate across several languages.</a:t>
            </a:r>
            <a:endParaRPr lang="en-US" sz="2000">
              <a:ea typeface="Calibri" panose="020F0502020204030204"/>
              <a:cs typeface="Calibri" panose="020F0502020204030204"/>
            </a:endParaRPr>
          </a:p>
        </p:txBody>
      </p:sp>
    </p:spTree>
    <p:extLst>
      <p:ext uri="{BB962C8B-B14F-4D97-AF65-F5344CB8AC3E}">
        <p14:creationId xmlns:p14="http://schemas.microsoft.com/office/powerpoint/2010/main" val="3828519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a:cs typeface="Times New Roman"/>
              </a:rPr>
              <a:t>Approach</a:t>
            </a:r>
            <a:endParaRPr lang="en-US" b="1">
              <a:latin typeface="Times New Roman"/>
              <a:ea typeface="Calibri Light"/>
              <a:cs typeface="Times New Roman"/>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lgn="just">
              <a:buNone/>
            </a:pPr>
            <a:r>
              <a:rPr lang="en-US" sz="2000" dirty="0">
                <a:latin typeface="Times New Roman"/>
                <a:cs typeface="Times New Roman"/>
              </a:rPr>
              <a:t>Put in Place an NMT Model Based on Deep Learning:</a:t>
            </a:r>
            <a:endParaRPr lang="en-US" sz="2000">
              <a:latin typeface="Times New Roman"/>
              <a:ea typeface="Calibri"/>
              <a:cs typeface="Times New Roman"/>
            </a:endParaRPr>
          </a:p>
          <a:p>
            <a:pPr algn="just"/>
            <a:r>
              <a:rPr lang="en-US" sz="2000" dirty="0">
                <a:latin typeface="Times New Roman"/>
                <a:cs typeface="Times New Roman"/>
              </a:rPr>
              <a:t>Create an advanced Neural Machine Translation (NMT) model by utilizing the capabilities of deep learning. By allowing the system to pick up intricate patterns and representations, deep learning techniques improve the precision and power of language translation.</a:t>
            </a:r>
          </a:p>
          <a:p>
            <a:pPr marL="0" indent="0" algn="just">
              <a:buNone/>
            </a:pPr>
            <a:r>
              <a:rPr lang="en-US" sz="2000" dirty="0">
                <a:latin typeface="Times New Roman"/>
                <a:cs typeface="Times New Roman"/>
              </a:rPr>
              <a:t>Make Use of an Attention-Mechanized Sequence-to-Sequence Architecture:</a:t>
            </a:r>
          </a:p>
          <a:p>
            <a:pPr algn="just"/>
            <a:r>
              <a:rPr lang="en-US" sz="2000" dirty="0">
                <a:latin typeface="Times New Roman"/>
                <a:cs typeface="Times New Roman"/>
              </a:rPr>
              <a:t>Use the tried-and-true sequence-to-sequence architecture for language translation projects. With flexibility for many languages and sentence patterns, this method enables the model to manage variable-length input and output sequences. </a:t>
            </a:r>
          </a:p>
          <a:p>
            <a:pPr algn="just">
              <a:buFont typeface="Arial"/>
              <a:buChar char="•"/>
            </a:pPr>
            <a:r>
              <a:rPr lang="en-US" sz="2000" dirty="0">
                <a:latin typeface="Times New Roman"/>
                <a:ea typeface="Calibri" panose="020F0502020204030204"/>
                <a:cs typeface="Calibri" panose="020F0502020204030204"/>
              </a:rPr>
              <a:t>Include methods for attention so that the model may generate the corresponding output by focusing on particular segments of the input sequence. In doing so, the translation quality is improved and the model's capacity to capture long-range relationships is strengthened.</a:t>
            </a:r>
          </a:p>
          <a:p>
            <a:pPr marL="0" indent="0" algn="just">
              <a:buNone/>
            </a:pPr>
            <a:endParaRPr lang="en-US" sz="2000" dirty="0">
              <a:latin typeface="Times New Roman"/>
              <a:ea typeface="Calibri" panose="020F0502020204030204"/>
              <a:cs typeface="Calibri" panose="020F0502020204030204"/>
            </a:endParaRPr>
          </a:p>
        </p:txBody>
      </p:sp>
    </p:spTree>
    <p:extLst>
      <p:ext uri="{BB962C8B-B14F-4D97-AF65-F5344CB8AC3E}">
        <p14:creationId xmlns:p14="http://schemas.microsoft.com/office/powerpoint/2010/main" val="2167091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a:cs typeface="Times New Roman"/>
              </a:rPr>
              <a:t>Deliverables</a:t>
            </a:r>
            <a:r>
              <a:rPr lang="en-US" dirty="0"/>
              <a:t> </a:t>
            </a:r>
          </a:p>
        </p:txBody>
      </p:sp>
      <p:sp>
        <p:nvSpPr>
          <p:cNvPr id="3" name="Content Placeholder 2"/>
          <p:cNvSpPr>
            <a:spLocks noGrp="1"/>
          </p:cNvSpPr>
          <p:nvPr>
            <p:ph idx="1"/>
          </p:nvPr>
        </p:nvSpPr>
        <p:spPr/>
        <p:txBody>
          <a:bodyPr vert="horz" lIns="91440" tIns="45720" rIns="91440" bIns="45720" rtlCol="0" anchor="t">
            <a:noAutofit/>
          </a:bodyPr>
          <a:lstStyle/>
          <a:p>
            <a:pPr marL="0" indent="0">
              <a:buNone/>
            </a:pPr>
            <a:r>
              <a:rPr lang="en-US" sz="2000" dirty="0">
                <a:latin typeface="Times New Roman"/>
                <a:cs typeface="Times New Roman"/>
              </a:rPr>
              <a:t>Neural Machine Translation Model with Complete Training:</a:t>
            </a:r>
          </a:p>
          <a:p>
            <a:r>
              <a:rPr lang="en-US" sz="2000" dirty="0">
                <a:latin typeface="Times New Roman"/>
                <a:cs typeface="Times New Roman"/>
              </a:rPr>
              <a:t>Provide a highly accurate and efficient Neural Machine Translation (NMT) model that has been thoroughly trained.</a:t>
            </a:r>
          </a:p>
          <a:p>
            <a:endParaRPr lang="en-US" sz="2000" dirty="0">
              <a:latin typeface="Times New Roman"/>
              <a:cs typeface="Times New Roman"/>
            </a:endParaRPr>
          </a:p>
          <a:p>
            <a:pPr marL="0" indent="0">
              <a:buNone/>
            </a:pPr>
            <a:r>
              <a:rPr lang="en-US" sz="2000" dirty="0">
                <a:latin typeface="Times New Roman"/>
                <a:cs typeface="Times New Roman"/>
              </a:rPr>
              <a:t>An easy-to-use interface that facilitates input and output: </a:t>
            </a:r>
          </a:p>
          <a:p>
            <a:r>
              <a:rPr lang="en-US" sz="2000" dirty="0">
                <a:latin typeface="Times New Roman"/>
                <a:cs typeface="Times New Roman"/>
              </a:rPr>
              <a:t>Provide an easy-to-use interface that is intuitive to enable seamless communication with the NMT system.</a:t>
            </a:r>
          </a:p>
          <a:p>
            <a:pPr marL="0" indent="0">
              <a:buNone/>
            </a:pPr>
            <a:endParaRPr lang="en-US" sz="2000" dirty="0">
              <a:latin typeface="Times New Roman"/>
              <a:cs typeface="Times New Roman"/>
            </a:endParaRPr>
          </a:p>
          <a:p>
            <a:pPr marL="0" indent="0">
              <a:buNone/>
            </a:pPr>
            <a:r>
              <a:rPr lang="en-US" sz="2000" dirty="0">
                <a:latin typeface="Times New Roman"/>
                <a:cs typeface="Times New Roman"/>
              </a:rPr>
              <a:t>Guidelines and Documentation for Developers and Users:</a:t>
            </a:r>
          </a:p>
          <a:p>
            <a:r>
              <a:rPr lang="en-US" sz="2000" dirty="0">
                <a:latin typeface="Times New Roman"/>
                <a:cs typeface="Times New Roman"/>
              </a:rPr>
              <a:t>Provide thorough documentation that describes all of the NMT system's features and functions.</a:t>
            </a:r>
          </a:p>
        </p:txBody>
      </p:sp>
    </p:spTree>
    <p:extLst>
      <p:ext uri="{BB962C8B-B14F-4D97-AF65-F5344CB8AC3E}">
        <p14:creationId xmlns:p14="http://schemas.microsoft.com/office/powerpoint/2010/main" val="40172614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27</TotalTime>
  <Words>1011</Words>
  <Application>Microsoft Office PowerPoint</Application>
  <PresentationFormat>Widescreen</PresentationFormat>
  <Paragraphs>83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Natural Language Processing</vt:lpstr>
      <vt:lpstr>Neural Machine Translation </vt:lpstr>
      <vt:lpstr>Overview </vt:lpstr>
      <vt:lpstr>Objective</vt:lpstr>
      <vt:lpstr>Importance</vt:lpstr>
      <vt:lpstr>PowerPoint Presentation</vt:lpstr>
      <vt:lpstr>State of the Art</vt:lpstr>
      <vt:lpstr>Approach</vt:lpstr>
      <vt:lpstr>Deliverables </vt:lpstr>
      <vt:lpstr>Evaluation Methodology</vt:lpstr>
      <vt:lpstr>Challenges and Mitigation </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student id</dc:title>
  <dc:creator>HP</dc:creator>
  <cp:lastModifiedBy>HP</cp:lastModifiedBy>
  <cp:revision>219</cp:revision>
  <dcterms:created xsi:type="dcterms:W3CDTF">2023-11-11T12:21:36Z</dcterms:created>
  <dcterms:modified xsi:type="dcterms:W3CDTF">2023-11-12T01:38:33Z</dcterms:modified>
</cp:coreProperties>
</file>