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0"/>
  </p:notesMasterIdLst>
  <p:handoutMasterIdLst>
    <p:handoutMasterId r:id="rId31"/>
  </p:handoutMasterIdLst>
  <p:sldIdLst>
    <p:sldId id="256" r:id="rId3"/>
    <p:sldId id="257" r:id="rId4"/>
    <p:sldId id="274" r:id="rId5"/>
    <p:sldId id="258" r:id="rId6"/>
    <p:sldId id="259" r:id="rId7"/>
    <p:sldId id="266" r:id="rId8"/>
    <p:sldId id="260" r:id="rId9"/>
    <p:sldId id="261" r:id="rId10"/>
    <p:sldId id="267" r:id="rId11"/>
    <p:sldId id="272" r:id="rId12"/>
    <p:sldId id="268" r:id="rId13"/>
    <p:sldId id="269" r:id="rId14"/>
    <p:sldId id="270" r:id="rId15"/>
    <p:sldId id="273" r:id="rId16"/>
    <p:sldId id="271" r:id="rId17"/>
    <p:sldId id="275" r:id="rId18"/>
    <p:sldId id="277" r:id="rId19"/>
    <p:sldId id="278" r:id="rId20"/>
    <p:sldId id="279" r:id="rId21"/>
    <p:sldId id="280" r:id="rId22"/>
    <p:sldId id="281" r:id="rId23"/>
    <p:sldId id="282" r:id="rId24"/>
    <p:sldId id="262" r:id="rId25"/>
    <p:sldId id="263" r:id="rId26"/>
    <p:sldId id="283" r:id="rId27"/>
    <p:sldId id="265"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p:cViewPr>
        <p:scale>
          <a:sx n="70" d="100"/>
          <a:sy n="70" d="100"/>
        </p:scale>
        <p:origin x="1146" y="5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5/11/2014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5/11/2014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5/11/2014</a:t>
            </a:fld>
            <a:endParaRPr dirty="0"/>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cut-the-knot.org/arithmetic/algebra/FibonacciMatrix.shtml"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www.emis.de/journals/AUA/pdf/16_220_paper-22-20-2009.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hyperlink" Target="https://github.com/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athworks.com/help"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708920"/>
            <a:ext cx="10058400" cy="1711037"/>
          </a:xfrm>
        </p:spPr>
        <p:txBody>
          <a:bodyPr/>
          <a:lstStyle/>
          <a:p>
            <a:r>
              <a:rPr lang="en-ZA" dirty="0" smtClean="0"/>
              <a:t>Learn To Program</a:t>
            </a:r>
            <a:endParaRPr dirty="0"/>
          </a:p>
        </p:txBody>
      </p:sp>
      <p:sp>
        <p:nvSpPr>
          <p:cNvPr id="3" name="Subtitle 2"/>
          <p:cNvSpPr>
            <a:spLocks noGrp="1"/>
          </p:cNvSpPr>
          <p:nvPr>
            <p:ph type="subTitle" idx="1"/>
          </p:nvPr>
        </p:nvSpPr>
        <p:spPr>
          <a:xfrm>
            <a:off x="1084130" y="4797152"/>
            <a:ext cx="9781728" cy="841648"/>
          </a:xfrm>
        </p:spPr>
        <p:txBody>
          <a:bodyPr>
            <a:normAutofit fontScale="92500" lnSpcReduction="10000"/>
          </a:bodyPr>
          <a:lstStyle/>
          <a:p>
            <a:r>
              <a:rPr lang="en-ZA" dirty="0" smtClean="0"/>
              <a:t>by Jason Chalom and</a:t>
            </a:r>
          </a:p>
          <a:p>
            <a:r>
              <a:rPr lang="en-ZA" dirty="0" smtClean="0"/>
              <a:t>Wits SoftDev Student Interest Group </a:t>
            </a:r>
            <a:r>
              <a:rPr lang="en-ZA" dirty="0" smtClean="0"/>
              <a:t>2014</a:t>
            </a:r>
          </a:p>
          <a:p>
            <a:r>
              <a:rPr lang="en-ZA" dirty="0" smtClean="0"/>
              <a:t>Version 1.0</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85000" lnSpcReduction="10000"/>
          </a:bodyPr>
          <a:lstStyle/>
          <a:p>
            <a:r>
              <a:rPr lang="en-ZA" dirty="0" smtClean="0"/>
              <a:t>Try type in and then press enter</a:t>
            </a:r>
          </a:p>
          <a:p>
            <a:pPr marL="365760" lvl="1" indent="0" algn="just">
              <a:buNone/>
            </a:pPr>
            <a:r>
              <a:rPr lang="en-ZA" i="1" dirty="0" smtClean="0">
                <a:solidFill>
                  <a:schemeClr val="accent1">
                    <a:lumMod val="60000"/>
                    <a:lumOff val="40000"/>
                  </a:schemeClr>
                </a:solidFill>
              </a:rPr>
              <a:t>1+1</a:t>
            </a:r>
          </a:p>
          <a:p>
            <a:pPr marL="365760" lvl="1" indent="0" algn="just">
              <a:buNone/>
            </a:pPr>
            <a:r>
              <a:rPr lang="en-ZA" i="1" dirty="0" smtClean="0">
                <a:solidFill>
                  <a:schemeClr val="accent1">
                    <a:lumMod val="60000"/>
                    <a:lumOff val="40000"/>
                  </a:schemeClr>
                </a:solidFill>
              </a:rPr>
              <a:t>2-1</a:t>
            </a:r>
          </a:p>
          <a:p>
            <a:pPr marL="365760" lvl="1" indent="0" algn="just">
              <a:buNone/>
            </a:pPr>
            <a:r>
              <a:rPr lang="en-ZA" i="1" dirty="0" smtClean="0">
                <a:solidFill>
                  <a:schemeClr val="accent1">
                    <a:lumMod val="60000"/>
                    <a:lumOff val="40000"/>
                  </a:schemeClr>
                </a:solidFill>
              </a:rPr>
              <a:t>5*5</a:t>
            </a:r>
          </a:p>
          <a:p>
            <a:pPr marL="365760" lvl="1" indent="0" algn="just">
              <a:buNone/>
            </a:pPr>
            <a:r>
              <a:rPr lang="en-ZA" i="1" dirty="0" smtClean="0">
                <a:solidFill>
                  <a:schemeClr val="accent1">
                    <a:lumMod val="60000"/>
                    <a:lumOff val="40000"/>
                  </a:schemeClr>
                </a:solidFill>
              </a:rPr>
              <a:t>½</a:t>
            </a:r>
          </a:p>
          <a:p>
            <a:pPr marL="365760" lvl="1" indent="0" algn="just">
              <a:buNone/>
            </a:pPr>
            <a:r>
              <a:rPr lang="en-ZA" i="1" dirty="0" smtClean="0">
                <a:solidFill>
                  <a:schemeClr val="accent1">
                    <a:lumMod val="60000"/>
                    <a:lumOff val="40000"/>
                  </a:schemeClr>
                </a:solidFill>
              </a:rPr>
              <a:t>‘hello’</a:t>
            </a:r>
          </a:p>
          <a:p>
            <a:r>
              <a:rPr lang="en-ZA" dirty="0" smtClean="0"/>
              <a:t>The last one is known as a string. The ‘’ tells MatLab that it is not a function or command but rather text to be outputted. </a:t>
            </a:r>
            <a:endParaRPr lang="en-ZA" dirty="0"/>
          </a:p>
          <a:p>
            <a:r>
              <a:rPr lang="en-ZA" dirty="0" smtClean="0"/>
              <a:t>Now type </a:t>
            </a:r>
            <a:r>
              <a:rPr lang="en-ZA" i="1" dirty="0" smtClean="0">
                <a:solidFill>
                  <a:schemeClr val="accent1">
                    <a:lumMod val="60000"/>
                    <a:lumOff val="40000"/>
                  </a:schemeClr>
                </a:solidFill>
              </a:rPr>
              <a:t>clc</a:t>
            </a:r>
            <a:r>
              <a:rPr lang="en-ZA" dirty="0" smtClean="0">
                <a:solidFill>
                  <a:schemeClr val="accent1">
                    <a:lumMod val="60000"/>
                    <a:lumOff val="40000"/>
                  </a:schemeClr>
                </a:solidFill>
              </a:rPr>
              <a:t> </a:t>
            </a:r>
            <a:r>
              <a:rPr lang="en-ZA" dirty="0" smtClean="0"/>
              <a:t>to clear the command window. </a:t>
            </a:r>
            <a:r>
              <a:rPr lang="en-ZA" i="1" dirty="0" smtClean="0">
                <a:solidFill>
                  <a:schemeClr val="accent1">
                    <a:lumMod val="60000"/>
                    <a:lumOff val="40000"/>
                  </a:schemeClr>
                </a:solidFill>
              </a:rPr>
              <a:t>clear all</a:t>
            </a:r>
            <a:r>
              <a:rPr lang="en-ZA" dirty="0" smtClean="0"/>
              <a:t> will clear the ‘memory space’ storing all variables and answers. The workspace window will be cleared. Using </a:t>
            </a:r>
            <a:r>
              <a:rPr lang="en-ZA" i="1" dirty="0" smtClean="0">
                <a:solidFill>
                  <a:schemeClr val="accent1">
                    <a:lumMod val="60000"/>
                    <a:lumOff val="40000"/>
                  </a:schemeClr>
                </a:solidFill>
              </a:rPr>
              <a:t>clear ‘name of variable’</a:t>
            </a:r>
            <a:r>
              <a:rPr lang="en-ZA" dirty="0" smtClean="0"/>
              <a:t> (without quotes) will clear only that variable.</a:t>
            </a:r>
            <a:endParaRPr lang="en-ZA" dirty="0"/>
          </a:p>
        </p:txBody>
      </p:sp>
      <p:pic>
        <p:nvPicPr>
          <p:cNvPr id="7" name="Content Placeholder 6"/>
          <p:cNvPicPr>
            <a:picLocks noGrp="1" noChangeAspect="1"/>
          </p:cNvPicPr>
          <p:nvPr>
            <p:ph sz="half" idx="2"/>
          </p:nvPr>
        </p:nvPicPr>
        <p:blipFill>
          <a:blip r:embed="rId2"/>
          <a:stretch>
            <a:fillRect/>
          </a:stretch>
        </p:blipFill>
        <p:spPr>
          <a:xfrm>
            <a:off x="6324600" y="2734891"/>
            <a:ext cx="4343400" cy="2451842"/>
          </a:xfrm>
          <a:prstGeom prst="rect">
            <a:avLst/>
          </a:prstGeom>
        </p:spPr>
      </p:pic>
    </p:spTree>
    <p:extLst>
      <p:ext uri="{BB962C8B-B14F-4D97-AF65-F5344CB8AC3E}">
        <p14:creationId xmlns:p14="http://schemas.microsoft.com/office/powerpoint/2010/main" val="831317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a:xfrm>
            <a:off x="1524000" y="1825625"/>
            <a:ext cx="4343400" cy="4699719"/>
          </a:xfrm>
        </p:spPr>
        <p:txBody>
          <a:bodyPr>
            <a:normAutofit fontScale="55000" lnSpcReduction="20000"/>
          </a:bodyPr>
          <a:lstStyle/>
          <a:p>
            <a:r>
              <a:rPr lang="en-ZA" dirty="0" smtClean="0"/>
              <a:t>A variable is an entity which can be associated with a specific value. This can even be a matrix</a:t>
            </a:r>
          </a:p>
          <a:p>
            <a:r>
              <a:rPr lang="en-ZA" dirty="0" smtClean="0">
                <a:solidFill>
                  <a:schemeClr val="tx1"/>
                </a:solidFill>
              </a:rPr>
              <a:t>Try:</a:t>
            </a:r>
          </a:p>
          <a:p>
            <a:pPr marL="365760" lvl="1" indent="0" algn="just">
              <a:buNone/>
            </a:pPr>
            <a:r>
              <a:rPr lang="en-ZA" i="1" dirty="0" smtClean="0">
                <a:solidFill>
                  <a:schemeClr val="accent1">
                    <a:lumMod val="60000"/>
                    <a:lumOff val="40000"/>
                  </a:schemeClr>
                </a:solidFill>
              </a:rPr>
              <a:t>A=33</a:t>
            </a:r>
          </a:p>
          <a:p>
            <a:pPr marL="365760" lvl="1" indent="0" algn="just">
              <a:buNone/>
            </a:pPr>
            <a:r>
              <a:rPr lang="en-ZA" i="1" dirty="0" smtClean="0">
                <a:solidFill>
                  <a:schemeClr val="accent1">
                    <a:lumMod val="60000"/>
                    <a:lumOff val="40000"/>
                  </a:schemeClr>
                </a:solidFill>
              </a:rPr>
              <a:t>B=10</a:t>
            </a:r>
          </a:p>
          <a:p>
            <a:pPr marL="365760" lvl="1" indent="0" algn="just">
              <a:buNone/>
            </a:pPr>
            <a:r>
              <a:rPr lang="en-ZA" i="1" dirty="0" smtClean="0">
                <a:solidFill>
                  <a:schemeClr val="accent1">
                    <a:lumMod val="60000"/>
                    <a:lumOff val="40000"/>
                  </a:schemeClr>
                </a:solidFill>
              </a:rPr>
              <a:t>A*B</a:t>
            </a:r>
          </a:p>
          <a:p>
            <a:r>
              <a:rPr lang="en-ZA" dirty="0" smtClean="0">
                <a:solidFill>
                  <a:schemeClr val="tx1"/>
                </a:solidFill>
              </a:rPr>
              <a:t>Now:</a:t>
            </a:r>
          </a:p>
          <a:p>
            <a:pPr marL="365760" lvl="1" indent="0" algn="just">
              <a:buNone/>
            </a:pPr>
            <a:r>
              <a:rPr lang="en-ZA" i="1" dirty="0" smtClean="0">
                <a:solidFill>
                  <a:schemeClr val="accent1">
                    <a:lumMod val="60000"/>
                    <a:lumOff val="40000"/>
                  </a:schemeClr>
                </a:solidFill>
              </a:rPr>
              <a:t>clear all</a:t>
            </a:r>
          </a:p>
          <a:p>
            <a:pPr marL="365760" lvl="1" indent="0" algn="just">
              <a:buNone/>
            </a:pPr>
            <a:r>
              <a:rPr lang="en-ZA" i="1" dirty="0" smtClean="0">
                <a:solidFill>
                  <a:schemeClr val="accent1">
                    <a:lumMod val="60000"/>
                    <a:lumOff val="40000"/>
                  </a:schemeClr>
                </a:solidFill>
              </a:rPr>
              <a:t>clc</a:t>
            </a:r>
          </a:p>
          <a:p>
            <a:pPr marL="365760" lvl="1" indent="0" algn="just">
              <a:buNone/>
            </a:pPr>
            <a:r>
              <a:rPr lang="en-ZA" i="1" dirty="0" smtClean="0">
                <a:solidFill>
                  <a:schemeClr val="accent1">
                    <a:lumMod val="60000"/>
                    <a:lumOff val="40000"/>
                  </a:schemeClr>
                </a:solidFill>
              </a:rPr>
              <a:t>A=[1 2 3 4 5; 6 7 8 9 10]</a:t>
            </a:r>
          </a:p>
          <a:p>
            <a:pPr marL="365760" lvl="1" indent="0" algn="just">
              <a:buNone/>
            </a:pPr>
            <a:r>
              <a:rPr lang="en-ZA" i="1" dirty="0" smtClean="0">
                <a:solidFill>
                  <a:schemeClr val="accent1">
                    <a:lumMod val="60000"/>
                    <a:lumOff val="40000"/>
                  </a:schemeClr>
                </a:solidFill>
              </a:rPr>
              <a:t>B=2</a:t>
            </a:r>
          </a:p>
          <a:p>
            <a:pPr marL="365760" lvl="1" indent="0" algn="just">
              <a:buNone/>
            </a:pPr>
            <a:r>
              <a:rPr lang="en-ZA" i="1" dirty="0" smtClean="0">
                <a:solidFill>
                  <a:schemeClr val="accent1">
                    <a:lumMod val="60000"/>
                    <a:lumOff val="40000"/>
                  </a:schemeClr>
                </a:solidFill>
              </a:rPr>
              <a:t>B*A</a:t>
            </a:r>
          </a:p>
          <a:p>
            <a:r>
              <a:rPr lang="en-ZA" dirty="0" smtClean="0">
                <a:solidFill>
                  <a:schemeClr val="tx1"/>
                </a:solidFill>
              </a:rPr>
              <a:t>If you put a </a:t>
            </a:r>
            <a:r>
              <a:rPr lang="en-ZA" i="1" dirty="0" smtClean="0">
                <a:solidFill>
                  <a:schemeClr val="accent1">
                    <a:lumMod val="60000"/>
                    <a:lumOff val="40000"/>
                  </a:schemeClr>
                </a:solidFill>
              </a:rPr>
              <a:t>;</a:t>
            </a:r>
            <a:r>
              <a:rPr lang="en-ZA" dirty="0" smtClean="0">
                <a:solidFill>
                  <a:schemeClr val="tx1"/>
                </a:solidFill>
              </a:rPr>
              <a:t> at the end of the statement it will supress the message output</a:t>
            </a:r>
            <a:r>
              <a:rPr lang="en-ZA" dirty="0" smtClean="0">
                <a:solidFill>
                  <a:schemeClr val="tx1"/>
                </a:solidFill>
              </a:rPr>
              <a:t>.</a:t>
            </a:r>
          </a:p>
          <a:p>
            <a:r>
              <a:rPr lang="en-ZA" dirty="0" smtClean="0">
                <a:solidFill>
                  <a:schemeClr val="tx1"/>
                </a:solidFill>
              </a:rPr>
              <a:t>Press </a:t>
            </a:r>
            <a:r>
              <a:rPr lang="en-ZA" i="1" dirty="0" smtClean="0">
                <a:solidFill>
                  <a:schemeClr val="accent1">
                    <a:lumMod val="60000"/>
                    <a:lumOff val="40000"/>
                  </a:schemeClr>
                </a:solidFill>
              </a:rPr>
              <a:t>ctrl-c</a:t>
            </a:r>
            <a:r>
              <a:rPr lang="en-ZA" dirty="0" smtClean="0">
                <a:solidFill>
                  <a:schemeClr val="tx1"/>
                </a:solidFill>
              </a:rPr>
              <a:t> to terminate any executing code if it is stuck or infinitely executing.</a:t>
            </a:r>
            <a:endParaRPr lang="en-ZA" dirty="0" smtClean="0">
              <a:solidFill>
                <a:schemeClr val="tx1"/>
              </a:solidFill>
            </a:endParaRPr>
          </a:p>
          <a:p>
            <a:r>
              <a:rPr lang="en-ZA" dirty="0" smtClean="0">
                <a:solidFill>
                  <a:schemeClr val="tx1"/>
                </a:solidFill>
              </a:rPr>
              <a:t>A function I will mention now is the help function.</a:t>
            </a:r>
          </a:p>
          <a:p>
            <a:pPr marL="365760" lvl="1" indent="0" algn="just">
              <a:buNone/>
            </a:pPr>
            <a:r>
              <a:rPr lang="en-ZA" i="1" dirty="0" smtClean="0">
                <a:solidFill>
                  <a:schemeClr val="accent1">
                    <a:lumMod val="60000"/>
                    <a:lumOff val="40000"/>
                  </a:schemeClr>
                </a:solidFill>
              </a:rPr>
              <a:t>help ‘any command, operator or topic’</a:t>
            </a:r>
          </a:p>
          <a:p>
            <a:pPr lvl="1"/>
            <a:r>
              <a:rPr lang="en-ZA" dirty="0" smtClean="0">
                <a:solidFill>
                  <a:schemeClr val="tx1"/>
                </a:solidFill>
              </a:rPr>
              <a:t>This will display help topics and documentation</a:t>
            </a:r>
            <a:endParaRPr lang="en-ZA" dirty="0" smtClean="0">
              <a:solidFill>
                <a:schemeClr val="accent1">
                  <a:lumMod val="60000"/>
                  <a:lumOff val="40000"/>
                </a:schemeClr>
              </a:solidFill>
            </a:endParaRPr>
          </a:p>
        </p:txBody>
      </p:sp>
      <p:pic>
        <p:nvPicPr>
          <p:cNvPr id="5" name="Content Placeholder 4"/>
          <p:cNvPicPr>
            <a:picLocks noGrp="1" noChangeAspect="1"/>
          </p:cNvPicPr>
          <p:nvPr>
            <p:ph sz="half" idx="2"/>
          </p:nvPr>
        </p:nvPicPr>
        <p:blipFill>
          <a:blip r:embed="rId2"/>
          <a:stretch>
            <a:fillRect/>
          </a:stretch>
        </p:blipFill>
        <p:spPr>
          <a:xfrm>
            <a:off x="8058150" y="2298700"/>
            <a:ext cx="876300" cy="3324225"/>
          </a:xfrm>
          <a:prstGeom prst="rect">
            <a:avLst/>
          </a:prstGeom>
        </p:spPr>
      </p:pic>
      <p:pic>
        <p:nvPicPr>
          <p:cNvPr id="6" name="Picture 5"/>
          <p:cNvPicPr>
            <a:picLocks noChangeAspect="1"/>
          </p:cNvPicPr>
          <p:nvPr/>
        </p:nvPicPr>
        <p:blipFill>
          <a:blip r:embed="rId3"/>
          <a:stretch>
            <a:fillRect/>
          </a:stretch>
        </p:blipFill>
        <p:spPr>
          <a:xfrm>
            <a:off x="9344025" y="1218911"/>
            <a:ext cx="2419350" cy="4848225"/>
          </a:xfrm>
          <a:prstGeom prst="rect">
            <a:avLst/>
          </a:prstGeom>
        </p:spPr>
      </p:pic>
      <p:sp>
        <p:nvSpPr>
          <p:cNvPr id="8" name="TextBox 7"/>
          <p:cNvSpPr txBox="1"/>
          <p:nvPr/>
        </p:nvSpPr>
        <p:spPr>
          <a:xfrm>
            <a:off x="3791744" y="4143048"/>
            <a:ext cx="3427541" cy="461665"/>
          </a:xfrm>
          <a:prstGeom prst="rect">
            <a:avLst/>
          </a:prstGeom>
          <a:noFill/>
        </p:spPr>
        <p:txBody>
          <a:bodyPr wrap="none" rtlCol="0">
            <a:spAutoFit/>
          </a:bodyPr>
          <a:lstStyle/>
          <a:p>
            <a:r>
              <a:rPr lang="en-ZA" sz="1200" dirty="0" smtClean="0"/>
              <a:t>The </a:t>
            </a:r>
            <a:r>
              <a:rPr lang="en-ZA" sz="1200" i="1" dirty="0" smtClean="0">
                <a:solidFill>
                  <a:schemeClr val="accent1">
                    <a:lumMod val="60000"/>
                    <a:lumOff val="40000"/>
                  </a:schemeClr>
                </a:solidFill>
              </a:rPr>
              <a:t>;</a:t>
            </a:r>
            <a:r>
              <a:rPr lang="en-ZA" sz="1200" dirty="0" smtClean="0"/>
              <a:t> here denotes the end of one line and start of</a:t>
            </a:r>
          </a:p>
          <a:p>
            <a:r>
              <a:rPr lang="en-ZA" sz="1200" dirty="0" smtClean="0"/>
              <a:t>The next.</a:t>
            </a:r>
            <a:endParaRPr lang="en-ZA" sz="1200" dirty="0"/>
          </a:p>
        </p:txBody>
      </p:sp>
      <p:sp>
        <p:nvSpPr>
          <p:cNvPr id="7" name="TextBox 6"/>
          <p:cNvSpPr txBox="1"/>
          <p:nvPr/>
        </p:nvSpPr>
        <p:spPr>
          <a:xfrm>
            <a:off x="3714100" y="2456125"/>
            <a:ext cx="3934475" cy="830997"/>
          </a:xfrm>
          <a:prstGeom prst="rect">
            <a:avLst/>
          </a:prstGeom>
          <a:noFill/>
        </p:spPr>
        <p:txBody>
          <a:bodyPr wrap="none" rtlCol="0">
            <a:spAutoFit/>
          </a:bodyPr>
          <a:lstStyle/>
          <a:p>
            <a:r>
              <a:rPr lang="en-ZA" sz="1200" dirty="0" smtClean="0"/>
              <a:t>In MatLab calling a variable is quite easy. Just using </a:t>
            </a:r>
          </a:p>
          <a:p>
            <a:r>
              <a:rPr lang="en-ZA" sz="1200" dirty="0" smtClean="0"/>
              <a:t>alpha-numeric characters and an assignment will create </a:t>
            </a:r>
          </a:p>
          <a:p>
            <a:r>
              <a:rPr lang="en-ZA" sz="1200" dirty="0" smtClean="0"/>
              <a:t>a stored variable. You can also create specific variables i.e.</a:t>
            </a:r>
          </a:p>
          <a:p>
            <a:r>
              <a:rPr lang="en-ZA" sz="1200" dirty="0"/>
              <a:t>a</a:t>
            </a:r>
            <a:r>
              <a:rPr lang="en-ZA" sz="1200" dirty="0" smtClean="0"/>
              <a:t>n Integer but that is a bit harder and usually not needed.</a:t>
            </a:r>
            <a:endParaRPr lang="en-ZA" sz="1200" dirty="0"/>
          </a:p>
        </p:txBody>
      </p:sp>
    </p:spTree>
    <p:extLst>
      <p:ext uri="{BB962C8B-B14F-4D97-AF65-F5344CB8AC3E}">
        <p14:creationId xmlns:p14="http://schemas.microsoft.com/office/powerpoint/2010/main" val="369002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Now we will start with scripting</a:t>
            </a:r>
          </a:p>
          <a:p>
            <a:r>
              <a:rPr lang="en-ZA" dirty="0" smtClean="0"/>
              <a:t>File -&gt; New -&gt; Script (Or the new icon)</a:t>
            </a:r>
          </a:p>
          <a:p>
            <a:r>
              <a:rPr lang="en-ZA" dirty="0" smtClean="0"/>
              <a:t>Later on we will go over functions.</a:t>
            </a:r>
          </a:p>
          <a:p>
            <a:r>
              <a:rPr lang="en-ZA" dirty="0" smtClean="0"/>
              <a:t>As you see a new window is opened in MatLab</a:t>
            </a:r>
          </a:p>
          <a:p>
            <a:r>
              <a:rPr lang="en-ZA" dirty="0" smtClean="0"/>
              <a:t>A script is a file which stores a whole collection of related commands which are then executed together. (For this tutorial the code will execute sequentially MatLab does support more advanced code execution like multi-threading)</a:t>
            </a:r>
          </a:p>
          <a:p>
            <a:r>
              <a:rPr lang="en-ZA" dirty="0" smtClean="0"/>
              <a:t>You can save and open scripts</a:t>
            </a:r>
          </a:p>
          <a:p>
            <a:r>
              <a:rPr lang="en-ZA" dirty="0" smtClean="0"/>
              <a:t>To run a script click on </a:t>
            </a:r>
            <a:endParaRPr lang="en-ZA" dirty="0" smtClean="0"/>
          </a:p>
          <a:p>
            <a:pPr lvl="1"/>
            <a:r>
              <a:rPr lang="en-ZA" dirty="0" smtClean="0"/>
              <a:t>Or press F5</a:t>
            </a:r>
            <a:endParaRPr lang="en-ZA" dirty="0" smtClean="0"/>
          </a:p>
          <a:p>
            <a:r>
              <a:rPr lang="en-ZA" dirty="0" smtClean="0"/>
              <a:t>Comments are created by putting </a:t>
            </a:r>
            <a:r>
              <a:rPr lang="en-ZA" i="1" dirty="0" smtClean="0">
                <a:solidFill>
                  <a:schemeClr val="accent1">
                    <a:lumMod val="60000"/>
                    <a:lumOff val="40000"/>
                  </a:schemeClr>
                </a:solidFill>
              </a:rPr>
              <a:t>%</a:t>
            </a:r>
            <a:r>
              <a:rPr lang="en-ZA" dirty="0" smtClean="0"/>
              <a:t> in front of any text or numbers. They turn green.</a:t>
            </a:r>
          </a:p>
        </p:txBody>
      </p:sp>
      <p:pic>
        <p:nvPicPr>
          <p:cNvPr id="5" name="Content Placeholder 4"/>
          <p:cNvPicPr>
            <a:picLocks noGrp="1" noChangeAspect="1"/>
          </p:cNvPicPr>
          <p:nvPr>
            <p:ph sz="half" idx="2"/>
          </p:nvPr>
        </p:nvPicPr>
        <p:blipFill>
          <a:blip r:embed="rId2"/>
          <a:stretch>
            <a:fillRect/>
          </a:stretch>
        </p:blipFill>
        <p:spPr>
          <a:xfrm>
            <a:off x="6312024" y="2276872"/>
            <a:ext cx="4930189" cy="2653058"/>
          </a:xfrm>
          <a:prstGeom prst="rect">
            <a:avLst/>
          </a:prstGeom>
        </p:spPr>
      </p:pic>
      <p:pic>
        <p:nvPicPr>
          <p:cNvPr id="6" name="Picture 5"/>
          <p:cNvPicPr>
            <a:picLocks noChangeAspect="1"/>
          </p:cNvPicPr>
          <p:nvPr/>
        </p:nvPicPr>
        <p:blipFill>
          <a:blip r:embed="rId3"/>
          <a:stretch>
            <a:fillRect/>
          </a:stretch>
        </p:blipFill>
        <p:spPr>
          <a:xfrm>
            <a:off x="3791744" y="4657092"/>
            <a:ext cx="419100" cy="247650"/>
          </a:xfrm>
          <a:prstGeom prst="rect">
            <a:avLst/>
          </a:prstGeom>
        </p:spPr>
      </p:pic>
    </p:spTree>
    <p:extLst>
      <p:ext uri="{BB962C8B-B14F-4D97-AF65-F5344CB8AC3E}">
        <p14:creationId xmlns:p14="http://schemas.microsoft.com/office/powerpoint/2010/main" val="146723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Before an example with scripts can be done some more basics need to be given.</a:t>
            </a:r>
          </a:p>
          <a:p>
            <a:r>
              <a:rPr lang="en-ZA" dirty="0" smtClean="0"/>
              <a:t>The condition statement or if-statement is a statement which will execute one command if some condition is met or will execute something else if that condition is not met.</a:t>
            </a:r>
          </a:p>
          <a:p>
            <a:pPr marL="365760" lvl="1" indent="0" algn="just">
              <a:buNone/>
            </a:pPr>
            <a:r>
              <a:rPr lang="en-ZA" i="1" dirty="0">
                <a:solidFill>
                  <a:schemeClr val="accent1">
                    <a:lumMod val="60000"/>
                    <a:lumOff val="40000"/>
                  </a:schemeClr>
                </a:solidFill>
              </a:rPr>
              <a:t>if </a:t>
            </a:r>
            <a:r>
              <a:rPr lang="en-ZA" i="1" dirty="0" smtClean="0">
                <a:solidFill>
                  <a:schemeClr val="accent1">
                    <a:lumMod val="60000"/>
                    <a:lumOff val="40000"/>
                  </a:schemeClr>
                </a:solidFill>
              </a:rPr>
              <a:t>(expression)</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statements</a:t>
            </a:r>
          </a:p>
          <a:p>
            <a:pPr marL="365760" lvl="1" indent="0" algn="just">
              <a:buNone/>
            </a:pPr>
            <a:r>
              <a:rPr lang="en-ZA" i="1" dirty="0">
                <a:solidFill>
                  <a:schemeClr val="accent1">
                    <a:lumMod val="60000"/>
                    <a:lumOff val="40000"/>
                  </a:schemeClr>
                </a:solidFill>
              </a:rPr>
              <a:t>elseif </a:t>
            </a:r>
            <a:r>
              <a:rPr lang="en-ZA" i="1" dirty="0" smtClean="0">
                <a:solidFill>
                  <a:schemeClr val="accent1">
                    <a:lumMod val="60000"/>
                    <a:lumOff val="40000"/>
                  </a:schemeClr>
                </a:solidFill>
              </a:rPr>
              <a:t>(expression)</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statements</a:t>
            </a:r>
          </a:p>
          <a:p>
            <a:pPr marL="365760" lvl="1" indent="0" algn="just">
              <a:buNone/>
            </a:pPr>
            <a:r>
              <a:rPr lang="en-ZA" i="1" dirty="0">
                <a:solidFill>
                  <a:schemeClr val="accent1">
                    <a:lumMod val="60000"/>
                    <a:lumOff val="40000"/>
                  </a:schemeClr>
                </a:solidFill>
              </a:rPr>
              <a:t>else</a:t>
            </a:r>
          </a:p>
          <a:p>
            <a:pPr marL="365760" lvl="1" indent="0" algn="just">
              <a:buNone/>
            </a:pPr>
            <a:r>
              <a:rPr lang="en-ZA" i="1" dirty="0">
                <a:solidFill>
                  <a:schemeClr val="accent1">
                    <a:lumMod val="60000"/>
                    <a:lumOff val="40000"/>
                  </a:schemeClr>
                </a:solidFill>
              </a:rPr>
              <a:t>   statements</a:t>
            </a:r>
          </a:p>
          <a:p>
            <a:pPr marL="365760" lvl="1" indent="0" algn="just">
              <a:buNone/>
            </a:pPr>
            <a:r>
              <a:rPr lang="en-ZA" i="1" dirty="0">
                <a:solidFill>
                  <a:schemeClr val="accent1">
                    <a:lumMod val="60000"/>
                    <a:lumOff val="40000"/>
                  </a:schemeClr>
                </a:solidFill>
              </a:rPr>
              <a:t>end</a:t>
            </a:r>
            <a:endParaRPr lang="en-ZA" i="1" dirty="0" smtClean="0">
              <a:solidFill>
                <a:schemeClr val="accent1">
                  <a:lumMod val="60000"/>
                  <a:lumOff val="40000"/>
                </a:schemeClr>
              </a:solidFill>
            </a:endParaRPr>
          </a:p>
        </p:txBody>
      </p:sp>
      <p:sp>
        <p:nvSpPr>
          <p:cNvPr id="3" name="Content Placeholder 2"/>
          <p:cNvSpPr>
            <a:spLocks noGrp="1"/>
          </p:cNvSpPr>
          <p:nvPr>
            <p:ph sz="half" idx="2"/>
          </p:nvPr>
        </p:nvSpPr>
        <p:spPr>
          <a:xfrm>
            <a:off x="6324600" y="1825625"/>
            <a:ext cx="4343400" cy="4483695"/>
          </a:xfrm>
        </p:spPr>
        <p:txBody>
          <a:bodyPr>
            <a:normAutofit fontScale="70000" lnSpcReduction="20000"/>
          </a:bodyPr>
          <a:lstStyle/>
          <a:p>
            <a:r>
              <a:rPr lang="en-ZA" dirty="0" smtClean="0"/>
              <a:t>An example would be:</a:t>
            </a:r>
          </a:p>
          <a:p>
            <a:pPr marL="365760" lvl="1" indent="0" algn="just">
              <a:buNone/>
            </a:pPr>
            <a:r>
              <a:rPr lang="en-ZA" i="1" dirty="0">
                <a:solidFill>
                  <a:schemeClr val="accent1">
                    <a:lumMod val="60000"/>
                    <a:lumOff val="40000"/>
                  </a:schemeClr>
                </a:solidFill>
              </a:rPr>
              <a:t>A=2;</a:t>
            </a:r>
          </a:p>
          <a:p>
            <a:pPr marL="365760" lvl="1" indent="0" algn="just">
              <a:buNone/>
            </a:pPr>
            <a:r>
              <a:rPr lang="en-ZA" i="1" dirty="0">
                <a:solidFill>
                  <a:schemeClr val="accent1">
                    <a:lumMod val="60000"/>
                    <a:lumOff val="40000"/>
                  </a:schemeClr>
                </a:solidFill>
              </a:rPr>
              <a:t>if (A == 1)</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('hello');</a:t>
            </a:r>
          </a:p>
          <a:p>
            <a:pPr marL="365760" lvl="1" indent="0" algn="just">
              <a:buNone/>
            </a:pPr>
            <a:r>
              <a:rPr lang="en-ZA" i="1" dirty="0">
                <a:solidFill>
                  <a:schemeClr val="accent1">
                    <a:lumMod val="60000"/>
                    <a:lumOff val="40000"/>
                  </a:schemeClr>
                </a:solidFill>
              </a:rPr>
              <a:t>elseif (A == 10)</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('goodbye');</a:t>
            </a:r>
          </a:p>
          <a:p>
            <a:pPr marL="365760" lvl="1" indent="0" algn="just">
              <a:buNone/>
            </a:pPr>
            <a:r>
              <a:rPr lang="en-ZA" i="1" dirty="0">
                <a:solidFill>
                  <a:schemeClr val="accent1">
                    <a:lumMod val="60000"/>
                    <a:lumOff val="40000"/>
                  </a:schemeClr>
                </a:solidFill>
              </a:rPr>
              <a:t>else</a:t>
            </a:r>
          </a:p>
          <a:p>
            <a:pPr marL="365760" lvl="1" indent="0" algn="just">
              <a:buNone/>
            </a:pPr>
            <a:r>
              <a:rPr lang="en-ZA" i="1" dirty="0">
                <a:solidFill>
                  <a:schemeClr val="accent1">
                    <a:lumMod val="60000"/>
                    <a:lumOff val="40000"/>
                  </a:schemeClr>
                </a:solidFill>
              </a:rPr>
              <a:t>    A = 1;</a:t>
            </a:r>
          </a:p>
          <a:p>
            <a:pPr marL="365760" lvl="1" indent="0" algn="just">
              <a:buNone/>
            </a:pPr>
            <a:r>
              <a:rPr lang="en-ZA" i="1" dirty="0">
                <a:solidFill>
                  <a:schemeClr val="accent1">
                    <a:lumMod val="60000"/>
                    <a:lumOff val="40000"/>
                  </a:schemeClr>
                </a:solidFill>
              </a:rPr>
              <a:t>e</a:t>
            </a:r>
            <a:r>
              <a:rPr lang="en-ZA" i="1" dirty="0" smtClean="0">
                <a:solidFill>
                  <a:schemeClr val="accent1">
                    <a:lumMod val="60000"/>
                    <a:lumOff val="40000"/>
                  </a:schemeClr>
                </a:solidFill>
              </a:rPr>
              <a:t>nd</a:t>
            </a:r>
          </a:p>
          <a:p>
            <a:pPr algn="just"/>
            <a:r>
              <a:rPr lang="en-ZA" dirty="0" smtClean="0"/>
              <a:t>The </a:t>
            </a:r>
            <a:r>
              <a:rPr lang="en-ZA" dirty="0" smtClean="0"/>
              <a:t>end statement is to tell MatLab to end a block of code. We will use this later for functions.</a:t>
            </a:r>
          </a:p>
          <a:p>
            <a:r>
              <a:rPr lang="en-ZA" dirty="0" smtClean="0"/>
              <a:t>This example shows the difference between </a:t>
            </a:r>
            <a:r>
              <a:rPr lang="en-ZA" i="1" dirty="0" smtClean="0">
                <a:solidFill>
                  <a:schemeClr val="accent1">
                    <a:lumMod val="60000"/>
                    <a:lumOff val="40000"/>
                  </a:schemeClr>
                </a:solidFill>
              </a:rPr>
              <a:t>=</a:t>
            </a:r>
            <a:r>
              <a:rPr lang="en-ZA" dirty="0" smtClean="0">
                <a:solidFill>
                  <a:schemeClr val="accent1">
                    <a:lumMod val="60000"/>
                    <a:lumOff val="40000"/>
                  </a:schemeClr>
                </a:solidFill>
              </a:rPr>
              <a:t> </a:t>
            </a:r>
            <a:r>
              <a:rPr lang="en-ZA" dirty="0" smtClean="0"/>
              <a:t>and </a:t>
            </a:r>
            <a:r>
              <a:rPr lang="en-ZA" i="1" dirty="0" smtClean="0">
                <a:solidFill>
                  <a:schemeClr val="accent1">
                    <a:lumMod val="60000"/>
                    <a:lumOff val="40000"/>
                  </a:schemeClr>
                </a:solidFill>
              </a:rPr>
              <a:t>==</a:t>
            </a:r>
          </a:p>
          <a:p>
            <a:r>
              <a:rPr lang="en-ZA" dirty="0" err="1"/>
              <a:t>fprintf</a:t>
            </a:r>
            <a:r>
              <a:rPr lang="en-ZA" dirty="0"/>
              <a:t> is a function to print text onto the screen (command window), this will be covered later</a:t>
            </a:r>
            <a:r>
              <a:rPr lang="en-ZA" dirty="0" smtClean="0"/>
              <a:t>.</a:t>
            </a:r>
            <a:endParaRPr lang="en-ZA" dirty="0"/>
          </a:p>
        </p:txBody>
      </p:sp>
    </p:spTree>
    <p:extLst>
      <p:ext uri="{BB962C8B-B14F-4D97-AF65-F5344CB8AC3E}">
        <p14:creationId xmlns:p14="http://schemas.microsoft.com/office/powerpoint/2010/main" val="236509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7500" lnSpcReduction="20000"/>
          </a:bodyPr>
          <a:lstStyle/>
          <a:p>
            <a:r>
              <a:rPr lang="en-ZA" dirty="0" smtClean="0"/>
              <a:t>A SWITCH-CASE statement is similar to the if-statement.</a:t>
            </a:r>
          </a:p>
          <a:p>
            <a:r>
              <a:rPr lang="en-ZA" dirty="0" smtClean="0"/>
              <a:t>Conditions here are used to execute </a:t>
            </a:r>
            <a:r>
              <a:rPr lang="en-ZA" u="sng" dirty="0" smtClean="0"/>
              <a:t>one set of statements from several different cases pertaining to one specific variable.</a:t>
            </a:r>
            <a:r>
              <a:rPr lang="en-ZA" dirty="0" smtClean="0"/>
              <a:t> </a:t>
            </a:r>
          </a:p>
          <a:p>
            <a:r>
              <a:rPr lang="en-ZA" dirty="0" smtClean="0"/>
              <a:t>Computationally the switch-case statement is slower than the if-statement due to how the computer handles the behind-the-scenes code. It is more useful to use to create more readable and user-friendly code</a:t>
            </a:r>
          </a:p>
          <a:p>
            <a:pPr marL="365760" lvl="1" indent="0" algn="just">
              <a:buNone/>
            </a:pPr>
            <a:r>
              <a:rPr lang="en-ZA" i="1" dirty="0" smtClean="0">
                <a:solidFill>
                  <a:schemeClr val="accent1">
                    <a:lumMod val="60000"/>
                    <a:lumOff val="40000"/>
                  </a:schemeClr>
                </a:solidFill>
              </a:rPr>
              <a:t>switch (variable to check)</a:t>
            </a:r>
          </a:p>
          <a:p>
            <a:pPr marL="685800" lvl="2" indent="0" algn="just">
              <a:buNone/>
            </a:pPr>
            <a:r>
              <a:rPr lang="en-ZA" i="1" dirty="0" smtClean="0">
                <a:solidFill>
                  <a:schemeClr val="accent1">
                    <a:lumMod val="60000"/>
                    <a:lumOff val="40000"/>
                  </a:schemeClr>
                </a:solidFill>
              </a:rPr>
              <a:t>case (a condition which the variable equals)</a:t>
            </a:r>
          </a:p>
          <a:p>
            <a:pPr marL="1005840" lvl="3" indent="0" algn="just">
              <a:buNone/>
            </a:pPr>
            <a:r>
              <a:rPr lang="en-ZA" i="1" dirty="0" smtClean="0">
                <a:solidFill>
                  <a:schemeClr val="accent1">
                    <a:lumMod val="60000"/>
                    <a:lumOff val="40000"/>
                  </a:schemeClr>
                </a:solidFill>
              </a:rPr>
              <a:t>The code to execute</a:t>
            </a:r>
          </a:p>
          <a:p>
            <a:pPr marL="685800" lvl="2" indent="0" algn="just">
              <a:buNone/>
            </a:pPr>
            <a:r>
              <a:rPr lang="en-ZA" i="1" dirty="0" smtClean="0">
                <a:solidFill>
                  <a:schemeClr val="accent1">
                    <a:lumMod val="60000"/>
                    <a:lumOff val="40000"/>
                  </a:schemeClr>
                </a:solidFill>
              </a:rPr>
              <a:t>Case (another condition which the variable equals)</a:t>
            </a:r>
          </a:p>
          <a:p>
            <a:pPr marL="1005840" lvl="3" indent="0" algn="just">
              <a:buNone/>
            </a:pPr>
            <a:r>
              <a:rPr lang="en-ZA" i="1" dirty="0" smtClean="0">
                <a:solidFill>
                  <a:schemeClr val="accent1">
                    <a:lumMod val="60000"/>
                    <a:lumOff val="40000"/>
                  </a:schemeClr>
                </a:solidFill>
              </a:rPr>
              <a:t>More code</a:t>
            </a:r>
          </a:p>
          <a:p>
            <a:pPr marL="685800" lvl="2" indent="0" algn="just">
              <a:buNone/>
            </a:pPr>
            <a:r>
              <a:rPr lang="en-ZA" i="1" dirty="0" smtClean="0">
                <a:solidFill>
                  <a:schemeClr val="accent1">
                    <a:lumMod val="60000"/>
                    <a:lumOff val="40000"/>
                  </a:schemeClr>
                </a:solidFill>
              </a:rPr>
              <a:t>otherwise</a:t>
            </a:r>
          </a:p>
          <a:p>
            <a:pPr marL="1005840" lvl="3" indent="0" algn="just">
              <a:buNone/>
            </a:pPr>
            <a:r>
              <a:rPr lang="en-ZA" i="1" dirty="0" smtClean="0">
                <a:solidFill>
                  <a:schemeClr val="accent1">
                    <a:lumMod val="60000"/>
                    <a:lumOff val="40000"/>
                  </a:schemeClr>
                </a:solidFill>
              </a:rPr>
              <a:t>Code for the default case</a:t>
            </a:r>
          </a:p>
          <a:p>
            <a:pPr marL="365760" lvl="1" indent="0" algn="just">
              <a:buNone/>
            </a:pPr>
            <a:r>
              <a:rPr lang="en-ZA" i="1" dirty="0" smtClean="0">
                <a:solidFill>
                  <a:schemeClr val="accent1">
                    <a:lumMod val="60000"/>
                    <a:lumOff val="40000"/>
                  </a:schemeClr>
                </a:solidFill>
              </a:rPr>
              <a:t>end</a:t>
            </a:r>
          </a:p>
        </p:txBody>
      </p:sp>
      <p:sp>
        <p:nvSpPr>
          <p:cNvPr id="3" name="Content Placeholder 2"/>
          <p:cNvSpPr>
            <a:spLocks noGrp="1"/>
          </p:cNvSpPr>
          <p:nvPr>
            <p:ph sz="half" idx="2"/>
          </p:nvPr>
        </p:nvSpPr>
        <p:spPr>
          <a:xfrm>
            <a:off x="6324600" y="1268760"/>
            <a:ext cx="4343400" cy="5136689"/>
          </a:xfrm>
        </p:spPr>
        <p:txBody>
          <a:bodyPr>
            <a:normAutofit fontScale="77500" lnSpcReduction="20000"/>
          </a:bodyPr>
          <a:lstStyle/>
          <a:p>
            <a:r>
              <a:rPr lang="en-ZA" dirty="0" smtClean="0"/>
              <a:t>An example would be:</a:t>
            </a:r>
          </a:p>
          <a:p>
            <a:pPr marL="365760" lvl="1" indent="0" algn="just">
              <a:buNone/>
            </a:pPr>
            <a:r>
              <a:rPr lang="en-ZA" i="1" dirty="0" smtClean="0">
                <a:solidFill>
                  <a:schemeClr val="accent1">
                    <a:lumMod val="60000"/>
                    <a:lumOff val="40000"/>
                  </a:schemeClr>
                </a:solidFill>
              </a:rPr>
              <a:t>variable </a:t>
            </a:r>
            <a:r>
              <a:rPr lang="en-ZA" i="1" dirty="0">
                <a:solidFill>
                  <a:schemeClr val="accent1">
                    <a:lumMod val="60000"/>
                    <a:lumOff val="40000"/>
                  </a:schemeClr>
                </a:solidFill>
              </a:rPr>
              <a:t>= 'hello';</a:t>
            </a:r>
          </a:p>
          <a:p>
            <a:pPr marL="365760" lvl="1" indent="0" algn="just">
              <a:buNone/>
            </a:pPr>
            <a:r>
              <a:rPr lang="en-ZA" i="1" dirty="0">
                <a:solidFill>
                  <a:schemeClr val="accent1">
                    <a:lumMod val="60000"/>
                    <a:lumOff val="40000"/>
                  </a:schemeClr>
                </a:solidFill>
              </a:rPr>
              <a:t>switch </a:t>
            </a:r>
            <a:r>
              <a:rPr lang="en-ZA" i="1" dirty="0" smtClean="0">
                <a:solidFill>
                  <a:schemeClr val="accent1">
                    <a:lumMod val="60000"/>
                    <a:lumOff val="40000"/>
                  </a:schemeClr>
                </a:solidFill>
              </a:rPr>
              <a:t>(variable)</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case 'goodbye'</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('cheers\n');</a:t>
            </a:r>
          </a:p>
          <a:p>
            <a:pPr marL="365760" lvl="1" indent="0" algn="just">
              <a:buNone/>
            </a:pPr>
            <a:r>
              <a:rPr lang="en-ZA" i="1" dirty="0">
                <a:solidFill>
                  <a:schemeClr val="accent1">
                    <a:lumMod val="60000"/>
                    <a:lumOff val="40000"/>
                  </a:schemeClr>
                </a:solidFill>
              </a:rPr>
              <a:t>    case 'hello'</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('hello world\n');</a:t>
            </a:r>
          </a:p>
          <a:p>
            <a:pPr marL="365760" lvl="1" indent="0" algn="just">
              <a:buNone/>
            </a:pPr>
            <a:r>
              <a:rPr lang="en-ZA" i="1" dirty="0">
                <a:solidFill>
                  <a:schemeClr val="accent1">
                    <a:lumMod val="60000"/>
                    <a:lumOff val="40000"/>
                  </a:schemeClr>
                </a:solidFill>
              </a:rPr>
              <a:t>    otherwise</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('why you say no hello?\n');</a:t>
            </a:r>
          </a:p>
          <a:p>
            <a:pPr marL="365760" lvl="1" indent="0" algn="just">
              <a:buNone/>
            </a:pPr>
            <a:r>
              <a:rPr lang="en-ZA" i="1" dirty="0">
                <a:solidFill>
                  <a:schemeClr val="accent1">
                    <a:lumMod val="60000"/>
                    <a:lumOff val="40000"/>
                  </a:schemeClr>
                </a:solidFill>
              </a:rPr>
              <a:t>e</a:t>
            </a:r>
            <a:r>
              <a:rPr lang="en-ZA" i="1" dirty="0" smtClean="0">
                <a:solidFill>
                  <a:schemeClr val="accent1">
                    <a:lumMod val="60000"/>
                    <a:lumOff val="40000"/>
                  </a:schemeClr>
                </a:solidFill>
              </a:rPr>
              <a:t>nd</a:t>
            </a:r>
          </a:p>
          <a:p>
            <a:r>
              <a:rPr lang="en-ZA" dirty="0" smtClean="0"/>
              <a:t>The </a:t>
            </a:r>
            <a:r>
              <a:rPr lang="en-ZA" dirty="0" smtClean="0"/>
              <a:t>end statement is to tell MatLab to end a block of code. We will use this later for functions</a:t>
            </a:r>
            <a:r>
              <a:rPr lang="en-ZA" dirty="0" smtClean="0"/>
              <a:t>.</a:t>
            </a:r>
          </a:p>
          <a:p>
            <a:r>
              <a:rPr lang="en-ZA" dirty="0" smtClean="0"/>
              <a:t>Here the condition is implied and can only be a equal truth condition.</a:t>
            </a:r>
          </a:p>
          <a:p>
            <a:r>
              <a:rPr lang="en-ZA" dirty="0" smtClean="0"/>
              <a:t>The otherwise code-block is a default code-block you can choose to add in so that if none of the statements are true this one will execute by default.</a:t>
            </a:r>
          </a:p>
        </p:txBody>
      </p:sp>
    </p:spTree>
    <p:extLst>
      <p:ext uri="{BB962C8B-B14F-4D97-AF65-F5344CB8AC3E}">
        <p14:creationId xmlns:p14="http://schemas.microsoft.com/office/powerpoint/2010/main" val="81665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a:xfrm>
            <a:off x="1524000" y="1825625"/>
            <a:ext cx="4343400" cy="4483695"/>
          </a:xfrm>
        </p:spPr>
        <p:txBody>
          <a:bodyPr>
            <a:normAutofit fontScale="62500" lnSpcReduction="20000"/>
          </a:bodyPr>
          <a:lstStyle/>
          <a:p>
            <a:r>
              <a:rPr lang="en-ZA" dirty="0" smtClean="0"/>
              <a:t>Loops:</a:t>
            </a:r>
          </a:p>
          <a:p>
            <a:r>
              <a:rPr lang="en-ZA" dirty="0" smtClean="0"/>
              <a:t>There are two basic kinds of loops, the for-loop and the while-loop</a:t>
            </a:r>
          </a:p>
          <a:p>
            <a:r>
              <a:rPr lang="en-ZA" dirty="0" smtClean="0"/>
              <a:t>The </a:t>
            </a:r>
            <a:r>
              <a:rPr lang="en-ZA" dirty="0" smtClean="0"/>
              <a:t>while-loop is a loop which has a terminating condition. When this condition is met it will terminate.</a:t>
            </a:r>
          </a:p>
          <a:p>
            <a:r>
              <a:rPr lang="en-ZA" dirty="0" smtClean="0"/>
              <a:t>Usually the terminating condition uses a variable which has been defined before the loop code-block. In the example it’s the count variable.</a:t>
            </a:r>
          </a:p>
          <a:p>
            <a:r>
              <a:rPr lang="en-ZA" dirty="0" smtClean="0"/>
              <a:t>The loop will continue to execute until the condition stops being true</a:t>
            </a:r>
          </a:p>
          <a:p>
            <a:r>
              <a:rPr lang="en-ZA" dirty="0" smtClean="0"/>
              <a:t>In Boolean logic a condition where the statement hold is seen as true. </a:t>
            </a:r>
          </a:p>
          <a:p>
            <a:r>
              <a:rPr lang="en-ZA" dirty="0" smtClean="0"/>
              <a:t>When using the not operator </a:t>
            </a:r>
            <a:r>
              <a:rPr lang="en-ZA" i="1" dirty="0" smtClean="0">
                <a:solidFill>
                  <a:schemeClr val="accent1">
                    <a:lumMod val="60000"/>
                    <a:lumOff val="40000"/>
                  </a:schemeClr>
                </a:solidFill>
              </a:rPr>
              <a:t>~</a:t>
            </a:r>
            <a:r>
              <a:rPr lang="en-ZA" dirty="0" smtClean="0"/>
              <a:t> this makes any statement the opposite so here the loop will end when the statement is the opposite i.e. true.</a:t>
            </a:r>
            <a:endParaRPr lang="en-ZA" i="1" dirty="0" smtClean="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while (condition)</a:t>
            </a:r>
          </a:p>
          <a:p>
            <a:pPr marL="685800" lvl="2" indent="0" algn="just">
              <a:buNone/>
            </a:pPr>
            <a:r>
              <a:rPr lang="en-ZA" i="1" dirty="0" smtClean="0">
                <a:solidFill>
                  <a:schemeClr val="accent1">
                    <a:lumMod val="60000"/>
                    <a:lumOff val="40000"/>
                  </a:schemeClr>
                </a:solidFill>
              </a:rPr>
              <a:t>Code to repeat</a:t>
            </a:r>
          </a:p>
          <a:p>
            <a:pPr marL="365760" lvl="1" indent="0" algn="just">
              <a:buNone/>
            </a:pPr>
            <a:r>
              <a:rPr lang="en-ZA" dirty="0" smtClean="0">
                <a:solidFill>
                  <a:schemeClr val="accent1">
                    <a:lumMod val="60000"/>
                    <a:lumOff val="40000"/>
                  </a:schemeClr>
                </a:solidFill>
              </a:rPr>
              <a:t>end</a:t>
            </a:r>
          </a:p>
        </p:txBody>
      </p:sp>
      <p:sp>
        <p:nvSpPr>
          <p:cNvPr id="3" name="Content Placeholder 2"/>
          <p:cNvSpPr>
            <a:spLocks noGrp="1"/>
          </p:cNvSpPr>
          <p:nvPr>
            <p:ph sz="half" idx="2"/>
          </p:nvPr>
        </p:nvSpPr>
        <p:spPr/>
        <p:txBody>
          <a:bodyPr>
            <a:normAutofit fontScale="62500" lnSpcReduction="20000"/>
          </a:bodyPr>
          <a:lstStyle/>
          <a:p>
            <a:r>
              <a:rPr lang="en-ZA" dirty="0" smtClean="0"/>
              <a:t>An Example would be:</a:t>
            </a:r>
          </a:p>
          <a:p>
            <a:pPr marL="365760" lvl="1" indent="0" algn="just">
              <a:buNone/>
            </a:pPr>
            <a:r>
              <a:rPr lang="en-ZA" i="1" dirty="0">
                <a:solidFill>
                  <a:schemeClr val="accent1">
                    <a:lumMod val="60000"/>
                    <a:lumOff val="40000"/>
                  </a:schemeClr>
                </a:solidFill>
              </a:rPr>
              <a:t>count = 0;</a:t>
            </a:r>
          </a:p>
          <a:p>
            <a:pPr marL="365760" lvl="1" indent="0" algn="just">
              <a:buNone/>
            </a:pPr>
            <a:r>
              <a:rPr lang="en-ZA" i="1" dirty="0">
                <a:solidFill>
                  <a:schemeClr val="accent1">
                    <a:lumMod val="60000"/>
                    <a:lumOff val="40000"/>
                  </a:schemeClr>
                </a:solidFill>
              </a:rPr>
              <a:t>while (count ~= 5)</a:t>
            </a:r>
          </a:p>
          <a:p>
            <a:pPr marL="365760" lvl="1" indent="0" algn="just">
              <a:buNone/>
            </a:pPr>
            <a:r>
              <a:rPr lang="en-ZA" i="1" dirty="0">
                <a:solidFill>
                  <a:schemeClr val="accent1">
                    <a:lumMod val="60000"/>
                    <a:lumOff val="40000"/>
                  </a:schemeClr>
                </a:solidFill>
              </a:rPr>
              <a:t>   count = count + 1</a:t>
            </a:r>
          </a:p>
          <a:p>
            <a:pPr marL="365760" lvl="1" indent="0" algn="just">
              <a:buNone/>
            </a:pPr>
            <a:r>
              <a:rPr lang="en-ZA" i="1" dirty="0">
                <a:solidFill>
                  <a:schemeClr val="accent1">
                    <a:lumMod val="60000"/>
                    <a:lumOff val="40000"/>
                  </a:schemeClr>
                </a:solidFill>
              </a:rPr>
              <a:t>end</a:t>
            </a:r>
            <a:endParaRPr lang="en-ZA" i="1" dirty="0" smtClean="0">
              <a:solidFill>
                <a:schemeClr val="accent1">
                  <a:lumMod val="60000"/>
                  <a:lumOff val="40000"/>
                </a:schemeClr>
              </a:solidFill>
            </a:endParaRPr>
          </a:p>
        </p:txBody>
      </p:sp>
    </p:spTree>
    <p:extLst>
      <p:ext uri="{BB962C8B-B14F-4D97-AF65-F5344CB8AC3E}">
        <p14:creationId xmlns:p14="http://schemas.microsoft.com/office/powerpoint/2010/main" val="119272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lnSpcReduction="10000"/>
          </a:bodyPr>
          <a:lstStyle/>
          <a:p>
            <a:r>
              <a:rPr lang="en-ZA" dirty="0" smtClean="0"/>
              <a:t>The </a:t>
            </a:r>
            <a:r>
              <a:rPr lang="en-ZA" dirty="0" smtClean="0"/>
              <a:t>for-loop is a loop which goes from a defined start point to a defined end point. There is also a counter which can be set to increase or decrease. </a:t>
            </a:r>
            <a:endParaRPr lang="en-ZA" dirty="0" smtClean="0"/>
          </a:p>
          <a:p>
            <a:r>
              <a:rPr lang="en-ZA" dirty="0" smtClean="0"/>
              <a:t>The </a:t>
            </a:r>
            <a:r>
              <a:rPr lang="en-ZA" dirty="0" smtClean="0"/>
              <a:t>interesting thing about it is that the end condition does not have to be </a:t>
            </a:r>
            <a:r>
              <a:rPr lang="en-ZA" dirty="0" smtClean="0"/>
              <a:t>connected to the counter meaning </a:t>
            </a:r>
            <a:r>
              <a:rPr lang="en-ZA" dirty="0" smtClean="0"/>
              <a:t>it can </a:t>
            </a:r>
            <a:r>
              <a:rPr lang="en-ZA" dirty="0" smtClean="0"/>
              <a:t>be used </a:t>
            </a:r>
            <a:r>
              <a:rPr lang="en-ZA" dirty="0" smtClean="0"/>
              <a:t>similar to a while loop although </a:t>
            </a:r>
            <a:r>
              <a:rPr lang="en-ZA" dirty="0" smtClean="0"/>
              <a:t>this is not advised.</a:t>
            </a:r>
          </a:p>
          <a:p>
            <a:pPr marL="365760" lvl="1" indent="0" algn="just">
              <a:buNone/>
            </a:pPr>
            <a:r>
              <a:rPr lang="en-ZA" i="1" dirty="0">
                <a:solidFill>
                  <a:schemeClr val="accent1">
                    <a:lumMod val="60000"/>
                    <a:lumOff val="40000"/>
                  </a:schemeClr>
                </a:solidFill>
              </a:rPr>
              <a:t>for </a:t>
            </a:r>
            <a:r>
              <a:rPr lang="en-ZA" i="1" dirty="0" smtClean="0">
                <a:solidFill>
                  <a:schemeClr val="accent1">
                    <a:lumMod val="60000"/>
                    <a:lumOff val="40000"/>
                  </a:schemeClr>
                </a:solidFill>
              </a:rPr>
              <a:t>index variable </a:t>
            </a:r>
            <a:r>
              <a:rPr lang="en-ZA" i="1" dirty="0">
                <a:solidFill>
                  <a:schemeClr val="accent1">
                    <a:lumMod val="60000"/>
                    <a:lumOff val="40000"/>
                  </a:schemeClr>
                </a:solidFill>
              </a:rPr>
              <a:t>= </a:t>
            </a:r>
            <a:r>
              <a:rPr lang="en-ZA" i="1" dirty="0" smtClean="0">
                <a:solidFill>
                  <a:schemeClr val="accent1">
                    <a:lumMod val="60000"/>
                    <a:lumOff val="40000"/>
                  </a:schemeClr>
                </a:solidFill>
              </a:rPr>
              <a:t>start index : end index</a:t>
            </a:r>
          </a:p>
          <a:p>
            <a:pPr marL="685800" lvl="2" indent="0" algn="just">
              <a:buNone/>
            </a:pPr>
            <a:r>
              <a:rPr lang="en-ZA" i="1" dirty="0" smtClean="0">
                <a:solidFill>
                  <a:schemeClr val="accent1">
                    <a:lumMod val="60000"/>
                    <a:lumOff val="40000"/>
                  </a:schemeClr>
                </a:solidFill>
              </a:rPr>
              <a:t>Code to repeat</a:t>
            </a:r>
            <a:endParaRPr lang="en-ZA" i="1" dirty="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end</a:t>
            </a:r>
            <a:endParaRPr lang="en-ZA" i="1" dirty="0" smtClean="0">
              <a:solidFill>
                <a:schemeClr val="accent1">
                  <a:lumMod val="60000"/>
                  <a:lumOff val="40000"/>
                </a:schemeClr>
              </a:solidFill>
            </a:endParaRPr>
          </a:p>
        </p:txBody>
      </p:sp>
      <p:sp>
        <p:nvSpPr>
          <p:cNvPr id="3" name="Content Placeholder 2"/>
          <p:cNvSpPr>
            <a:spLocks noGrp="1"/>
          </p:cNvSpPr>
          <p:nvPr>
            <p:ph sz="half" idx="2"/>
          </p:nvPr>
        </p:nvSpPr>
        <p:spPr/>
        <p:txBody>
          <a:bodyPr>
            <a:normAutofit lnSpcReduction="10000"/>
          </a:bodyPr>
          <a:lstStyle/>
          <a:p>
            <a:r>
              <a:rPr lang="en-ZA" dirty="0" smtClean="0"/>
              <a:t>An example would be:</a:t>
            </a:r>
          </a:p>
          <a:p>
            <a:pPr marL="365760" lvl="1" indent="0" algn="just">
              <a:buNone/>
            </a:pPr>
            <a:r>
              <a:rPr lang="pt-BR" i="1" dirty="0">
                <a:solidFill>
                  <a:schemeClr val="accent1">
                    <a:lumMod val="60000"/>
                    <a:lumOff val="40000"/>
                  </a:schemeClr>
                </a:solidFill>
              </a:rPr>
              <a:t>A = zeros(5,100);</a:t>
            </a:r>
          </a:p>
          <a:p>
            <a:pPr marL="365760" lvl="1" indent="0" algn="just">
              <a:buNone/>
            </a:pPr>
            <a:r>
              <a:rPr lang="pt-BR" i="1" dirty="0">
                <a:solidFill>
                  <a:schemeClr val="accent1">
                    <a:lumMod val="60000"/>
                    <a:lumOff val="40000"/>
                  </a:schemeClr>
                </a:solidFill>
              </a:rPr>
              <a:t>for m = 1:5</a:t>
            </a:r>
          </a:p>
          <a:p>
            <a:pPr marL="365760" lvl="1" indent="0" algn="just">
              <a:buNone/>
            </a:pPr>
            <a:r>
              <a:rPr lang="pt-BR" i="1" dirty="0">
                <a:solidFill>
                  <a:schemeClr val="accent1">
                    <a:lumMod val="60000"/>
                    <a:lumOff val="40000"/>
                  </a:schemeClr>
                </a:solidFill>
              </a:rPr>
              <a:t>    for n = 1:100</a:t>
            </a:r>
          </a:p>
          <a:p>
            <a:pPr marL="365760" lvl="1" indent="0" algn="just">
              <a:buNone/>
            </a:pPr>
            <a:r>
              <a:rPr lang="pt-BR" i="1" dirty="0">
                <a:solidFill>
                  <a:schemeClr val="accent1">
                    <a:lumMod val="60000"/>
                    <a:lumOff val="40000"/>
                  </a:schemeClr>
                </a:solidFill>
              </a:rPr>
              <a:t>        A(m, n) = 1/(m + n - 1);</a:t>
            </a:r>
          </a:p>
          <a:p>
            <a:pPr marL="365760" lvl="1" indent="0" algn="just">
              <a:buNone/>
            </a:pPr>
            <a:r>
              <a:rPr lang="pt-BR" i="1" dirty="0">
                <a:solidFill>
                  <a:schemeClr val="accent1">
                    <a:lumMod val="60000"/>
                    <a:lumOff val="40000"/>
                  </a:schemeClr>
                </a:solidFill>
              </a:rPr>
              <a:t>    end</a:t>
            </a:r>
          </a:p>
          <a:p>
            <a:pPr marL="365760" lvl="1" indent="0" algn="just">
              <a:buNone/>
            </a:pPr>
            <a:r>
              <a:rPr lang="pt-BR" i="1" dirty="0">
                <a:solidFill>
                  <a:schemeClr val="accent1">
                    <a:lumMod val="60000"/>
                    <a:lumOff val="40000"/>
                  </a:schemeClr>
                </a:solidFill>
              </a:rPr>
              <a:t>end</a:t>
            </a:r>
            <a:endParaRPr lang="en-ZA" i="1" dirty="0" smtClean="0">
              <a:solidFill>
                <a:schemeClr val="accent1">
                  <a:lumMod val="60000"/>
                  <a:lumOff val="40000"/>
                </a:schemeClr>
              </a:solidFill>
            </a:endParaRPr>
          </a:p>
        </p:txBody>
      </p:sp>
    </p:spTree>
    <p:extLst>
      <p:ext uri="{BB962C8B-B14F-4D97-AF65-F5344CB8AC3E}">
        <p14:creationId xmlns:p14="http://schemas.microsoft.com/office/powerpoint/2010/main" val="457641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a:bodyPr>
          <a:lstStyle/>
          <a:p>
            <a:r>
              <a:rPr lang="en-ZA" dirty="0" smtClean="0"/>
              <a:t>Included with this tutorial are some example scripts. The one with examples from before is called Script1.m It can be opened and executed in MatLab.</a:t>
            </a:r>
            <a:endParaRPr lang="en-ZA" i="1" dirty="0" smtClean="0">
              <a:solidFill>
                <a:schemeClr val="accent1">
                  <a:lumMod val="60000"/>
                  <a:lumOff val="40000"/>
                </a:schemeClr>
              </a:solidFill>
            </a:endParaRPr>
          </a:p>
        </p:txBody>
      </p:sp>
    </p:spTree>
    <p:extLst>
      <p:ext uri="{BB962C8B-B14F-4D97-AF65-F5344CB8AC3E}">
        <p14:creationId xmlns:p14="http://schemas.microsoft.com/office/powerpoint/2010/main" val="426592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92500" lnSpcReduction="20000"/>
          </a:bodyPr>
          <a:lstStyle/>
          <a:p>
            <a:r>
              <a:rPr lang="en-ZA" dirty="0" smtClean="0"/>
              <a:t>Functions are an important part of any imperative programming language. </a:t>
            </a:r>
          </a:p>
          <a:p>
            <a:r>
              <a:rPr lang="en-ZA" dirty="0" smtClean="0"/>
              <a:t>Just like in mathematics you can get a function with one or even many variables which are ‘sent into’ the function and a result of some kind is returned the same is true for programming.</a:t>
            </a:r>
          </a:p>
          <a:p>
            <a:pPr marL="0" indent="0">
              <a:buNone/>
            </a:pPr>
            <a:r>
              <a:rPr lang="en-ZA" dirty="0"/>
              <a:t>	</a:t>
            </a:r>
            <a:r>
              <a:rPr lang="en-ZA" i="1" dirty="0" smtClean="0">
                <a:solidFill>
                  <a:schemeClr val="accent1">
                    <a:lumMod val="60000"/>
                    <a:lumOff val="40000"/>
                  </a:schemeClr>
                </a:solidFill>
              </a:rPr>
              <a:t>f(x) = x</a:t>
            </a:r>
            <a:r>
              <a:rPr lang="en-ZA" i="1" baseline="30000" dirty="0" smtClean="0">
                <a:solidFill>
                  <a:schemeClr val="accent1">
                    <a:lumMod val="60000"/>
                    <a:lumOff val="40000"/>
                  </a:schemeClr>
                </a:solidFill>
              </a:rPr>
              <a:t>2</a:t>
            </a:r>
          </a:p>
          <a:p>
            <a:r>
              <a:rPr lang="en-ZA" dirty="0" smtClean="0"/>
              <a:t>Programming is a mathematical discipline and follows similar rules to some respect.</a:t>
            </a:r>
          </a:p>
          <a:p>
            <a:r>
              <a:rPr lang="en-ZA" dirty="0" smtClean="0"/>
              <a:t>A function in MatLab is a type of script. There are others but this tutorial will not go over them.</a:t>
            </a:r>
            <a:endParaRPr lang="en-ZA" dirty="0"/>
          </a:p>
        </p:txBody>
      </p:sp>
      <p:sp>
        <p:nvSpPr>
          <p:cNvPr id="3" name="Content Placeholder 2"/>
          <p:cNvSpPr>
            <a:spLocks noGrp="1"/>
          </p:cNvSpPr>
          <p:nvPr>
            <p:ph sz="half" idx="2"/>
          </p:nvPr>
        </p:nvSpPr>
        <p:spPr/>
        <p:txBody>
          <a:bodyPr>
            <a:normAutofit fontScale="92500" lnSpcReduction="20000"/>
          </a:bodyPr>
          <a:lstStyle/>
          <a:p>
            <a:r>
              <a:rPr lang="en-ZA" dirty="0" smtClean="0"/>
              <a:t>Functions are used for abstraction purposes.</a:t>
            </a:r>
          </a:p>
          <a:p>
            <a:r>
              <a:rPr lang="en-ZA" dirty="0" smtClean="0"/>
              <a:t>A function reduces the amount of code needed by taking repeated code and putting it in one place.</a:t>
            </a:r>
          </a:p>
          <a:p>
            <a:r>
              <a:rPr lang="en-ZA" dirty="0" smtClean="0"/>
              <a:t>It also allows a programmer to break up a difficult problem into smaller bits which makes that problem easier to understand.</a:t>
            </a:r>
          </a:p>
          <a:p>
            <a:r>
              <a:rPr lang="en-ZA" dirty="0" smtClean="0"/>
              <a:t>There are many functions in MatLab which can help make things easier.</a:t>
            </a:r>
          </a:p>
          <a:p>
            <a:r>
              <a:rPr lang="en-ZA" dirty="0" smtClean="0"/>
              <a:t>There are two ways of declaring functions in MatLab.</a:t>
            </a:r>
          </a:p>
          <a:p>
            <a:pPr lvl="1"/>
            <a:r>
              <a:rPr lang="en-ZA" dirty="0" smtClean="0"/>
              <a:t>Where there is one output</a:t>
            </a:r>
          </a:p>
          <a:p>
            <a:pPr lvl="1"/>
            <a:r>
              <a:rPr lang="en-ZA" dirty="0" smtClean="0"/>
              <a:t>Where there is multiple outputs</a:t>
            </a:r>
            <a:endParaRPr lang="en-ZA" dirty="0"/>
          </a:p>
        </p:txBody>
      </p:sp>
    </p:spTree>
    <p:extLst>
      <p:ext uri="{BB962C8B-B14F-4D97-AF65-F5344CB8AC3E}">
        <p14:creationId xmlns:p14="http://schemas.microsoft.com/office/powerpoint/2010/main" val="356979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Declaring Functions with one output:</a:t>
            </a:r>
          </a:p>
          <a:p>
            <a:pPr marL="365760" lvl="1" indent="0">
              <a:buNone/>
            </a:pPr>
            <a:r>
              <a:rPr lang="en-ZA" sz="1700" i="1" dirty="0">
                <a:solidFill>
                  <a:schemeClr val="accent1">
                    <a:lumMod val="60000"/>
                    <a:lumOff val="40000"/>
                  </a:schemeClr>
                </a:solidFill>
              </a:rPr>
              <a:t>function </a:t>
            </a:r>
            <a:r>
              <a:rPr lang="en-ZA" sz="1700" i="1" dirty="0" smtClean="0">
                <a:solidFill>
                  <a:schemeClr val="accent1">
                    <a:lumMod val="60000"/>
                    <a:lumOff val="40000"/>
                  </a:schemeClr>
                </a:solidFill>
              </a:rPr>
              <a:t>output variable </a:t>
            </a:r>
            <a:r>
              <a:rPr lang="en-ZA" sz="1700" i="1" dirty="0">
                <a:solidFill>
                  <a:schemeClr val="accent1">
                    <a:lumMod val="60000"/>
                    <a:lumOff val="40000"/>
                  </a:schemeClr>
                </a:solidFill>
              </a:rPr>
              <a:t>= </a:t>
            </a:r>
            <a:r>
              <a:rPr lang="en-ZA" sz="1700" i="1" dirty="0" smtClean="0">
                <a:solidFill>
                  <a:schemeClr val="accent1">
                    <a:lumMod val="60000"/>
                    <a:lumOff val="40000"/>
                  </a:schemeClr>
                </a:solidFill>
              </a:rPr>
              <a:t>function name(input variable/s)</a:t>
            </a:r>
          </a:p>
          <a:p>
            <a:pPr marL="365760" lvl="1" indent="0">
              <a:buNone/>
            </a:pPr>
            <a:r>
              <a:rPr lang="en-ZA" sz="1700" i="1" dirty="0">
                <a:solidFill>
                  <a:schemeClr val="accent1">
                    <a:lumMod val="60000"/>
                    <a:lumOff val="40000"/>
                  </a:schemeClr>
                </a:solidFill>
              </a:rPr>
              <a:t>	</a:t>
            </a:r>
            <a:r>
              <a:rPr lang="en-ZA" sz="1700" i="1" dirty="0" smtClean="0">
                <a:solidFill>
                  <a:schemeClr val="accent1">
                    <a:lumMod val="60000"/>
                    <a:lumOff val="40000"/>
                  </a:schemeClr>
                </a:solidFill>
              </a:rPr>
              <a:t>Any kind of code</a:t>
            </a:r>
            <a:endParaRPr lang="en-ZA" sz="1700" i="1" dirty="0">
              <a:solidFill>
                <a:schemeClr val="accent1">
                  <a:lumMod val="60000"/>
                  <a:lumOff val="40000"/>
                </a:schemeClr>
              </a:solidFill>
            </a:endParaRPr>
          </a:p>
          <a:p>
            <a:pPr marL="365760" lvl="1" indent="0">
              <a:buNone/>
            </a:pPr>
            <a:r>
              <a:rPr lang="en-ZA" sz="2600" i="1" dirty="0" smtClean="0">
                <a:solidFill>
                  <a:schemeClr val="accent1">
                    <a:lumMod val="60000"/>
                    <a:lumOff val="40000"/>
                  </a:schemeClr>
                </a:solidFill>
              </a:rPr>
              <a:t>	</a:t>
            </a:r>
            <a:r>
              <a:rPr lang="en-ZA" sz="1700" i="1" dirty="0" smtClean="0">
                <a:solidFill>
                  <a:schemeClr val="accent1">
                    <a:lumMod val="60000"/>
                    <a:lumOff val="40000"/>
                  </a:schemeClr>
                </a:solidFill>
              </a:rPr>
              <a:t>output </a:t>
            </a:r>
            <a:r>
              <a:rPr lang="en-ZA" sz="1700" i="1" dirty="0">
                <a:solidFill>
                  <a:schemeClr val="accent1">
                    <a:lumMod val="60000"/>
                    <a:lumOff val="40000"/>
                  </a:schemeClr>
                </a:solidFill>
              </a:rPr>
              <a:t>variable</a:t>
            </a:r>
            <a:r>
              <a:rPr lang="en-ZA" sz="1700" i="1" dirty="0" smtClean="0">
                <a:solidFill>
                  <a:schemeClr val="accent1">
                    <a:lumMod val="60000"/>
                    <a:lumOff val="40000"/>
                  </a:schemeClr>
                </a:solidFill>
              </a:rPr>
              <a:t> </a:t>
            </a:r>
            <a:r>
              <a:rPr lang="en-ZA" sz="1700" i="1" dirty="0">
                <a:solidFill>
                  <a:schemeClr val="accent1">
                    <a:lumMod val="60000"/>
                    <a:lumOff val="40000"/>
                  </a:schemeClr>
                </a:solidFill>
              </a:rPr>
              <a:t>= </a:t>
            </a:r>
            <a:r>
              <a:rPr lang="en-ZA" sz="1700" i="1" dirty="0" smtClean="0">
                <a:solidFill>
                  <a:schemeClr val="accent1">
                    <a:lumMod val="60000"/>
                    <a:lumOff val="40000"/>
                  </a:schemeClr>
                </a:solidFill>
              </a:rPr>
              <a:t>some value or computation;</a:t>
            </a:r>
          </a:p>
          <a:p>
            <a:pPr marL="365760" lvl="1" indent="0">
              <a:buNone/>
            </a:pPr>
            <a:r>
              <a:rPr lang="en-ZA" sz="1700" i="1" dirty="0">
                <a:solidFill>
                  <a:schemeClr val="accent1">
                    <a:lumMod val="60000"/>
                    <a:lumOff val="40000"/>
                  </a:schemeClr>
                </a:solidFill>
              </a:rPr>
              <a:t>	</a:t>
            </a:r>
            <a:r>
              <a:rPr lang="en-ZA" sz="1700" i="1" dirty="0" smtClean="0">
                <a:solidFill>
                  <a:schemeClr val="accent1">
                    <a:lumMod val="60000"/>
                    <a:lumOff val="40000"/>
                  </a:schemeClr>
                </a:solidFill>
              </a:rPr>
              <a:t>Any kind of code (Although not outputted from FN)</a:t>
            </a:r>
          </a:p>
          <a:p>
            <a:pPr marL="365760" lvl="1" indent="0">
              <a:buNone/>
            </a:pPr>
            <a:r>
              <a:rPr lang="en-ZA" sz="1700" i="1" dirty="0" smtClean="0">
                <a:solidFill>
                  <a:schemeClr val="accent1">
                    <a:lumMod val="60000"/>
                    <a:lumOff val="40000"/>
                  </a:schemeClr>
                </a:solidFill>
              </a:rPr>
              <a:t>end</a:t>
            </a:r>
          </a:p>
          <a:p>
            <a:r>
              <a:rPr lang="en-ZA" dirty="0" smtClean="0"/>
              <a:t>In MatLab the function name has to be the same name of the m file it is stored in.</a:t>
            </a:r>
          </a:p>
          <a:p>
            <a:r>
              <a:rPr lang="en-ZA" dirty="0" smtClean="0"/>
              <a:t>Usually the function is stored in its own file but you can have a script and a function together. (see later)</a:t>
            </a:r>
          </a:p>
          <a:p>
            <a:r>
              <a:rPr lang="en-ZA" dirty="0" smtClean="0"/>
              <a:t>A script or another function in a different file or even the command window can access and use a function within those computations.</a:t>
            </a:r>
          </a:p>
          <a:p>
            <a:r>
              <a:rPr lang="en-ZA" dirty="0" smtClean="0"/>
              <a:t>It just needs to be open in MatLab, or be in a recognised path. (Dialogue when you try to run it with F5 or the run button)</a:t>
            </a:r>
            <a:endParaRPr lang="en-ZA" dirty="0"/>
          </a:p>
        </p:txBody>
      </p:sp>
      <p:sp>
        <p:nvSpPr>
          <p:cNvPr id="3" name="Content Placeholder 2"/>
          <p:cNvSpPr>
            <a:spLocks noGrp="1"/>
          </p:cNvSpPr>
          <p:nvPr>
            <p:ph sz="half" idx="2"/>
          </p:nvPr>
        </p:nvSpPr>
        <p:spPr/>
        <p:txBody>
          <a:bodyPr>
            <a:normAutofit fontScale="70000" lnSpcReduction="20000"/>
          </a:bodyPr>
          <a:lstStyle/>
          <a:p>
            <a:r>
              <a:rPr lang="en-ZA" dirty="0" smtClean="0"/>
              <a:t>An Example:</a:t>
            </a:r>
          </a:p>
          <a:p>
            <a:pPr marL="365760" lvl="1" indent="0" algn="just">
              <a:buNone/>
            </a:pPr>
            <a:r>
              <a:rPr lang="en-ZA" i="1" dirty="0">
                <a:solidFill>
                  <a:schemeClr val="accent1">
                    <a:lumMod val="60000"/>
                    <a:lumOff val="40000"/>
                  </a:schemeClr>
                </a:solidFill>
              </a:rPr>
              <a:t>function y = </a:t>
            </a:r>
            <a:r>
              <a:rPr lang="en-ZA" i="1" dirty="0" smtClean="0">
                <a:solidFill>
                  <a:schemeClr val="accent1">
                    <a:lumMod val="60000"/>
                    <a:lumOff val="40000"/>
                  </a:schemeClr>
                </a:solidFill>
              </a:rPr>
              <a:t>average(x, z)</a:t>
            </a:r>
            <a:endParaRPr lang="en-ZA" i="1" dirty="0">
              <a:solidFill>
                <a:schemeClr val="accent1">
                  <a:lumMod val="60000"/>
                  <a:lumOff val="40000"/>
                </a:schemeClr>
              </a:solidFill>
            </a:endParaRPr>
          </a:p>
          <a:p>
            <a:pPr marL="685800" lvl="2" indent="0" algn="just">
              <a:buNone/>
            </a:pPr>
            <a:r>
              <a:rPr lang="en-ZA" i="1" dirty="0">
                <a:solidFill>
                  <a:schemeClr val="accent1">
                    <a:lumMod val="60000"/>
                    <a:lumOff val="40000"/>
                  </a:schemeClr>
                </a:solidFill>
              </a:rPr>
              <a:t>if </a:t>
            </a:r>
            <a:r>
              <a:rPr lang="en-ZA" i="1" dirty="0" err="1" smtClean="0">
                <a:solidFill>
                  <a:schemeClr val="accent1">
                    <a:lumMod val="60000"/>
                    <a:lumOff val="40000"/>
                  </a:schemeClr>
                </a:solidFill>
              </a:rPr>
              <a:t>isvector</a:t>
            </a:r>
            <a:r>
              <a:rPr lang="en-ZA" i="1" dirty="0" smtClean="0">
                <a:solidFill>
                  <a:schemeClr val="accent1">
                    <a:lumMod val="60000"/>
                    <a:lumOff val="40000"/>
                  </a:schemeClr>
                </a:solidFill>
              </a:rPr>
              <a:t>(x</a:t>
            </a:r>
            <a:r>
              <a:rPr lang="en-ZA" i="1" dirty="0">
                <a:solidFill>
                  <a:schemeClr val="accent1">
                    <a:lumMod val="60000"/>
                    <a:lumOff val="40000"/>
                  </a:schemeClr>
                </a:solidFill>
              </a:rPr>
              <a:t>)</a:t>
            </a:r>
          </a:p>
          <a:p>
            <a:pPr marL="685800" lvl="2" indent="0" algn="just">
              <a:buNone/>
            </a:pPr>
            <a:r>
              <a:rPr lang="en-ZA" i="1" dirty="0">
                <a:solidFill>
                  <a:schemeClr val="accent1">
                    <a:lumMod val="60000"/>
                    <a:lumOff val="40000"/>
                  </a:schemeClr>
                </a:solidFill>
              </a:rPr>
              <a:t>    error('Input must </a:t>
            </a:r>
            <a:r>
              <a:rPr lang="en-ZA" i="1" dirty="0" smtClean="0">
                <a:solidFill>
                  <a:schemeClr val="accent1">
                    <a:lumMod val="60000"/>
                    <a:lumOff val="40000"/>
                  </a:schemeClr>
                </a:solidFill>
              </a:rPr>
              <a:t>not be </a:t>
            </a:r>
            <a:r>
              <a:rPr lang="en-ZA" i="1" dirty="0">
                <a:solidFill>
                  <a:schemeClr val="accent1">
                    <a:lumMod val="60000"/>
                    <a:lumOff val="40000"/>
                  </a:schemeClr>
                </a:solidFill>
              </a:rPr>
              <a:t>a vector')</a:t>
            </a:r>
          </a:p>
          <a:p>
            <a:pPr marL="685800" lvl="2" indent="0" algn="just">
              <a:buNone/>
            </a:pPr>
            <a:r>
              <a:rPr lang="en-ZA" i="1" dirty="0">
                <a:solidFill>
                  <a:schemeClr val="accent1">
                    <a:lumMod val="60000"/>
                    <a:lumOff val="40000"/>
                  </a:schemeClr>
                </a:solidFill>
              </a:rPr>
              <a:t>end</a:t>
            </a:r>
          </a:p>
          <a:p>
            <a:pPr marL="685800" lvl="2" indent="0" algn="just">
              <a:buNone/>
            </a:pPr>
            <a:r>
              <a:rPr lang="en-ZA" i="1" dirty="0">
                <a:solidFill>
                  <a:schemeClr val="accent1">
                    <a:lumMod val="60000"/>
                    <a:lumOff val="40000"/>
                  </a:schemeClr>
                </a:solidFill>
              </a:rPr>
              <a:t>y </a:t>
            </a:r>
            <a:r>
              <a:rPr lang="en-ZA" i="1" dirty="0" smtClean="0">
                <a:solidFill>
                  <a:schemeClr val="accent1">
                    <a:lumMod val="60000"/>
                    <a:lumOff val="40000"/>
                  </a:schemeClr>
                </a:solidFill>
              </a:rPr>
              <a:t>= (</a:t>
            </a:r>
            <a:r>
              <a:rPr lang="en-ZA" i="1" dirty="0" err="1" smtClean="0">
                <a:solidFill>
                  <a:schemeClr val="accent1">
                    <a:lumMod val="60000"/>
                    <a:lumOff val="40000"/>
                  </a:schemeClr>
                </a:solidFill>
              </a:rPr>
              <a:t>x+z</a:t>
            </a:r>
            <a:r>
              <a:rPr lang="en-ZA" i="1" dirty="0" smtClean="0">
                <a:solidFill>
                  <a:schemeClr val="accent1">
                    <a:lumMod val="60000"/>
                    <a:lumOff val="40000"/>
                  </a:schemeClr>
                </a:solidFill>
              </a:rPr>
              <a:t>)/2; </a:t>
            </a:r>
            <a:endParaRPr lang="en-ZA" i="1" dirty="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end</a:t>
            </a:r>
          </a:p>
          <a:p>
            <a:r>
              <a:rPr lang="en-ZA" dirty="0" smtClean="0"/>
              <a:t>The </a:t>
            </a:r>
            <a:r>
              <a:rPr lang="en-ZA" dirty="0" err="1" smtClean="0"/>
              <a:t>isvector</a:t>
            </a:r>
            <a:r>
              <a:rPr lang="en-ZA" dirty="0" smtClean="0"/>
              <a:t>() is a built in MatLab function which will return a 0 (true) if the variable sent into it is a vector or 1 (false) if it is not.</a:t>
            </a:r>
            <a:endParaRPr lang="en-ZA" dirty="0"/>
          </a:p>
        </p:txBody>
      </p:sp>
    </p:spTree>
    <p:extLst>
      <p:ext uri="{BB962C8B-B14F-4D97-AF65-F5344CB8AC3E}">
        <p14:creationId xmlns:p14="http://schemas.microsoft.com/office/powerpoint/2010/main" val="1525310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License</a:t>
            </a:r>
            <a:endParaRPr lang="en-ZA" dirty="0"/>
          </a:p>
        </p:txBody>
      </p:sp>
      <p:sp>
        <p:nvSpPr>
          <p:cNvPr id="4" name="Rectangle 1"/>
          <p:cNvSpPr>
            <a:spLocks noGrp="1" noChangeArrowheads="1"/>
          </p:cNvSpPr>
          <p:nvPr>
            <p:ph idx="1"/>
          </p:nvPr>
        </p:nvSpPr>
        <p:spPr bwMode="auto">
          <a:xfrm>
            <a:off x="1524000" y="2231157"/>
            <a:ext cx="7524328"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MIT License (MIT)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Copyright (c) 2014 Jason Chalom, and The Mathematical Sciences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Department of The University of the Witwatersrand (Wits Software Development Student Group).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Permission is hereby granted, free of charge, to any person obtaining a copy of</a:t>
            </a:r>
          </a:p>
          <a:p>
            <a:pPr marL="0" lvl="0" indent="0" eaLnBrk="0" fontAlgn="base" hangingPunct="0">
              <a:lnSpc>
                <a:spcPct val="100000"/>
              </a:lnSpc>
              <a:spcBef>
                <a:spcPct val="0"/>
              </a:spcBef>
              <a:spcAft>
                <a:spcPct val="0"/>
              </a:spcAft>
              <a:buClrTx/>
              <a:buNone/>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this documentation </a:t>
            </a:r>
            <a:r>
              <a:rPr lang="en-US" altLang="en-US" sz="900" dirty="0" smtClean="0">
                <a:solidFill>
                  <a:schemeClr val="tx1"/>
                </a:solidFill>
                <a:latin typeface="Consolas" panose="020B0609020204030204" pitchFamily="49" charset="0"/>
                <a:cs typeface="Consolas" panose="020B0609020204030204" pitchFamily="49" charset="0"/>
              </a:rPr>
              <a:t>and associated software, </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to deal in</a:t>
            </a:r>
          </a:p>
          <a:p>
            <a:pPr marL="0" lvl="0" indent="0" eaLnBrk="0" fontAlgn="base" hangingPunct="0">
              <a:lnSpc>
                <a:spcPct val="100000"/>
              </a:lnSpc>
              <a:spcBef>
                <a:spcPct val="0"/>
              </a:spcBef>
              <a:spcAft>
                <a:spcPct val="0"/>
              </a:spcAft>
              <a:buClrTx/>
              <a:buNone/>
            </a:pPr>
            <a:r>
              <a:rPr lang="en-US" altLang="en-US" sz="900" dirty="0">
                <a:solidFill>
                  <a:schemeClr val="tx1"/>
                </a:solidFill>
                <a:latin typeface="Consolas" panose="020B0609020204030204" pitchFamily="49" charset="0"/>
                <a:cs typeface="Consolas" panose="020B0609020204030204" pitchFamily="49" charset="0"/>
              </a:rPr>
              <a:t>this documentation and associated software</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without restriction, including without limitation the rights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use, copy, modify, merge, publish, distribute, sublicense, and/or sell copies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Software, and to permit persons to whom the Software is furnished to do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subject to the following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above copyright notice and this permission notice shall be included in all</a:t>
            </a:r>
          </a:p>
          <a:p>
            <a:pPr marL="0" lvl="0" indent="0" eaLnBrk="0" fontAlgn="base" hangingPunct="0">
              <a:lnSpc>
                <a:spcPct val="100000"/>
              </a:lnSpc>
              <a:spcBef>
                <a:spcPct val="0"/>
              </a:spcBef>
              <a:spcAft>
                <a:spcPct val="0"/>
              </a:spcAft>
              <a:buClrTx/>
              <a:buNone/>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copies or substantial portions of </a:t>
            </a:r>
            <a:r>
              <a:rPr lang="en-US" altLang="en-US" sz="900" dirty="0">
                <a:solidFill>
                  <a:schemeClr val="tx1"/>
                </a:solidFill>
                <a:latin typeface="Consolas" panose="020B0609020204030204" pitchFamily="49" charset="0"/>
                <a:cs typeface="Consolas" panose="020B0609020204030204" pitchFamily="49" charset="0"/>
              </a:rPr>
              <a:t>this documentation and associated software</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None/>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a:t>
            </a:r>
            <a:r>
              <a:rPr lang="en-US" altLang="en-US" sz="900" dirty="0" smtClean="0">
                <a:solidFill>
                  <a:schemeClr val="tx1"/>
                </a:solidFill>
                <a:latin typeface="Consolas" panose="020B0609020204030204" pitchFamily="49" charset="0"/>
                <a:cs typeface="Consolas" panose="020B0609020204030204" pitchFamily="49" charset="0"/>
              </a:rPr>
              <a:t>DOCUMENTATION AND ASSOCIATED SOFTWARE </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IS PROVIDED "AS IS", WITHOUT WARRANTY OF ANY KIND, EXPRESS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IMPLIED, INCLUDING BUT NOT LIMITED TO THE WARRANTIES OF MERCHANTABILITY, FITNESS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FOR A PARTICULAR PURPOSE AND NONINFRINGEMENT. IN NO EVENT SHALL THE AUTHORS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COPYRIGHT HOLDERS BE LIABLE FOR ANY CLAIM, DAMAGES OR OTHER LIABILITY, WHETHER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IN AN ACTION OF CONTRACT, TORT OR OTHERWISE, ARISING FROM, OUT OF OR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CONNECTION WITH THE SOFTWARE OR THE USE OR OTHER DEALINGS IN THE SOFTWARE.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6834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a:bodyPr>
          <a:lstStyle/>
          <a:p>
            <a:r>
              <a:rPr lang="en-ZA" dirty="0" smtClean="0"/>
              <a:t>Declaring Functions with multiple outputs:</a:t>
            </a:r>
          </a:p>
          <a:p>
            <a:pPr marL="365760" lvl="1" indent="0">
              <a:buNone/>
            </a:pPr>
            <a:r>
              <a:rPr lang="en-ZA" sz="1100" i="1" dirty="0" smtClean="0">
                <a:solidFill>
                  <a:schemeClr val="accent1">
                    <a:lumMod val="60000"/>
                    <a:lumOff val="40000"/>
                  </a:schemeClr>
                </a:solidFill>
              </a:rPr>
              <a:t>function [output variable 1, </a:t>
            </a:r>
            <a:r>
              <a:rPr lang="en-ZA" sz="1100" i="1" dirty="0">
                <a:solidFill>
                  <a:schemeClr val="accent1">
                    <a:lumMod val="60000"/>
                    <a:lumOff val="40000"/>
                  </a:schemeClr>
                </a:solidFill>
              </a:rPr>
              <a:t>output variable 2</a:t>
            </a:r>
            <a:r>
              <a:rPr lang="en-ZA" sz="1100" i="1" dirty="0" smtClean="0">
                <a:solidFill>
                  <a:schemeClr val="accent1">
                    <a:lumMod val="60000"/>
                    <a:lumOff val="40000"/>
                  </a:schemeClr>
                </a:solidFill>
              </a:rPr>
              <a:t>] </a:t>
            </a:r>
            <a:r>
              <a:rPr lang="en-ZA" sz="1100" i="1" dirty="0">
                <a:solidFill>
                  <a:schemeClr val="accent1">
                    <a:lumMod val="60000"/>
                    <a:lumOff val="40000"/>
                  </a:schemeClr>
                </a:solidFill>
              </a:rPr>
              <a:t>= </a:t>
            </a:r>
            <a:r>
              <a:rPr lang="en-ZA" sz="1100" i="1" dirty="0" smtClean="0">
                <a:solidFill>
                  <a:schemeClr val="accent1">
                    <a:lumMod val="60000"/>
                    <a:lumOff val="40000"/>
                  </a:schemeClr>
                </a:solidFill>
              </a:rPr>
              <a:t>Name of FN(x)</a:t>
            </a:r>
          </a:p>
          <a:p>
            <a:pPr marL="365760" lvl="1" indent="0">
              <a:buNone/>
            </a:pPr>
            <a:r>
              <a:rPr lang="en-ZA" sz="1100" i="1" dirty="0">
                <a:solidFill>
                  <a:schemeClr val="accent1">
                    <a:lumMod val="60000"/>
                    <a:lumOff val="40000"/>
                  </a:schemeClr>
                </a:solidFill>
              </a:rPr>
              <a:t>	Any kind of code</a:t>
            </a:r>
          </a:p>
          <a:p>
            <a:pPr marL="365760" lvl="1" indent="0">
              <a:buNone/>
            </a:pPr>
            <a:r>
              <a:rPr lang="en-ZA" sz="1100" i="1" dirty="0">
                <a:solidFill>
                  <a:schemeClr val="accent1">
                    <a:lumMod val="60000"/>
                    <a:lumOff val="40000"/>
                  </a:schemeClr>
                </a:solidFill>
              </a:rPr>
              <a:t>	output </a:t>
            </a:r>
            <a:r>
              <a:rPr lang="en-ZA" sz="1100" i="1" dirty="0" smtClean="0">
                <a:solidFill>
                  <a:schemeClr val="accent1">
                    <a:lumMod val="60000"/>
                    <a:lumOff val="40000"/>
                  </a:schemeClr>
                </a:solidFill>
              </a:rPr>
              <a:t>variable1 </a:t>
            </a:r>
            <a:r>
              <a:rPr lang="en-ZA" sz="1100" i="1" dirty="0">
                <a:solidFill>
                  <a:schemeClr val="accent1">
                    <a:lumMod val="60000"/>
                    <a:lumOff val="40000"/>
                  </a:schemeClr>
                </a:solidFill>
              </a:rPr>
              <a:t>= some value or computation</a:t>
            </a:r>
            <a:r>
              <a:rPr lang="en-ZA" sz="1100" i="1" dirty="0" smtClean="0">
                <a:solidFill>
                  <a:schemeClr val="accent1">
                    <a:lumMod val="60000"/>
                    <a:lumOff val="40000"/>
                  </a:schemeClr>
                </a:solidFill>
              </a:rPr>
              <a:t>;</a:t>
            </a:r>
          </a:p>
          <a:p>
            <a:pPr marL="365760" lvl="1" indent="0">
              <a:buNone/>
            </a:pPr>
            <a:r>
              <a:rPr lang="en-ZA" sz="1100" i="1" dirty="0" smtClean="0">
                <a:solidFill>
                  <a:schemeClr val="accent1">
                    <a:lumMod val="60000"/>
                    <a:lumOff val="40000"/>
                  </a:schemeClr>
                </a:solidFill>
              </a:rPr>
              <a:t>	</a:t>
            </a:r>
            <a:r>
              <a:rPr lang="en-ZA" sz="1100" i="1" dirty="0">
                <a:solidFill>
                  <a:schemeClr val="accent1">
                    <a:lumMod val="60000"/>
                    <a:lumOff val="40000"/>
                  </a:schemeClr>
                </a:solidFill>
              </a:rPr>
              <a:t>output </a:t>
            </a:r>
            <a:r>
              <a:rPr lang="en-ZA" sz="1100" i="1" dirty="0" smtClean="0">
                <a:solidFill>
                  <a:schemeClr val="accent1">
                    <a:lumMod val="60000"/>
                    <a:lumOff val="40000"/>
                  </a:schemeClr>
                </a:solidFill>
              </a:rPr>
              <a:t>variable2 </a:t>
            </a:r>
            <a:r>
              <a:rPr lang="en-ZA" sz="1100" i="1" dirty="0">
                <a:solidFill>
                  <a:schemeClr val="accent1">
                    <a:lumMod val="60000"/>
                    <a:lumOff val="40000"/>
                  </a:schemeClr>
                </a:solidFill>
              </a:rPr>
              <a:t>= some value or computation;</a:t>
            </a:r>
          </a:p>
          <a:p>
            <a:pPr marL="365760" lvl="1" indent="0">
              <a:buNone/>
            </a:pPr>
            <a:r>
              <a:rPr lang="en-ZA" sz="1100" i="1" dirty="0" smtClean="0">
                <a:solidFill>
                  <a:schemeClr val="accent1">
                    <a:lumMod val="60000"/>
                    <a:lumOff val="40000"/>
                  </a:schemeClr>
                </a:solidFill>
              </a:rPr>
              <a:t>	Any </a:t>
            </a:r>
            <a:r>
              <a:rPr lang="en-ZA" sz="1100" i="1" dirty="0">
                <a:solidFill>
                  <a:schemeClr val="accent1">
                    <a:lumMod val="60000"/>
                    <a:lumOff val="40000"/>
                  </a:schemeClr>
                </a:solidFill>
              </a:rPr>
              <a:t>kind of code (Although not outputted from FN)</a:t>
            </a:r>
          </a:p>
          <a:p>
            <a:pPr marL="365760" lvl="1" indent="0">
              <a:buNone/>
            </a:pPr>
            <a:r>
              <a:rPr lang="en-ZA" sz="1100" i="1" dirty="0" smtClean="0">
                <a:solidFill>
                  <a:schemeClr val="accent1">
                    <a:lumMod val="60000"/>
                    <a:lumOff val="40000"/>
                  </a:schemeClr>
                </a:solidFill>
              </a:rPr>
              <a:t>end</a:t>
            </a:r>
          </a:p>
          <a:p>
            <a:r>
              <a:rPr lang="en-ZA" dirty="0" smtClean="0"/>
              <a:t>Any number of output or input variables can be used.</a:t>
            </a:r>
            <a:endParaRPr lang="en-ZA" dirty="0"/>
          </a:p>
        </p:txBody>
      </p:sp>
      <p:sp>
        <p:nvSpPr>
          <p:cNvPr id="3" name="Content Placeholder 2"/>
          <p:cNvSpPr>
            <a:spLocks noGrp="1"/>
          </p:cNvSpPr>
          <p:nvPr>
            <p:ph sz="half" idx="2"/>
          </p:nvPr>
        </p:nvSpPr>
        <p:spPr/>
        <p:txBody>
          <a:bodyPr>
            <a:normAutofit/>
          </a:bodyPr>
          <a:lstStyle/>
          <a:p>
            <a:r>
              <a:rPr lang="en-ZA" dirty="0" smtClean="0"/>
              <a:t>An Example:</a:t>
            </a:r>
          </a:p>
          <a:p>
            <a:pPr marL="365760" lvl="1" indent="0">
              <a:buNone/>
            </a:pPr>
            <a:r>
              <a:rPr lang="en-ZA" i="1" dirty="0">
                <a:solidFill>
                  <a:schemeClr val="accent1">
                    <a:lumMod val="60000"/>
                    <a:lumOff val="40000"/>
                  </a:schemeClr>
                </a:solidFill>
              </a:rPr>
              <a:t>function </a:t>
            </a:r>
            <a:r>
              <a:rPr lang="en-ZA" i="1" dirty="0" smtClean="0">
                <a:solidFill>
                  <a:schemeClr val="accent1">
                    <a:lumMod val="60000"/>
                    <a:lumOff val="40000"/>
                  </a:schemeClr>
                </a:solidFill>
              </a:rPr>
              <a:t>[</a:t>
            </a:r>
            <a:r>
              <a:rPr lang="en-ZA" i="1" dirty="0" err="1" smtClean="0">
                <a:solidFill>
                  <a:schemeClr val="accent1">
                    <a:lumMod val="60000"/>
                    <a:lumOff val="40000"/>
                  </a:schemeClr>
                </a:solidFill>
              </a:rPr>
              <a:t>a,m</a:t>
            </a:r>
            <a:r>
              <a:rPr lang="en-ZA" i="1" dirty="0" smtClean="0">
                <a:solidFill>
                  <a:schemeClr val="accent1">
                    <a:lumMod val="60000"/>
                    <a:lumOff val="40000"/>
                  </a:schemeClr>
                </a:solidFill>
              </a:rPr>
              <a:t>] </a:t>
            </a:r>
            <a:r>
              <a:rPr lang="en-ZA" i="1" dirty="0">
                <a:solidFill>
                  <a:schemeClr val="accent1">
                    <a:lumMod val="60000"/>
                    <a:lumOff val="40000"/>
                  </a:schemeClr>
                </a:solidFill>
              </a:rPr>
              <a:t>= </a:t>
            </a:r>
            <a:r>
              <a:rPr lang="en-ZA" i="1" dirty="0" err="1" smtClean="0">
                <a:solidFill>
                  <a:schemeClr val="accent1">
                    <a:lumMod val="60000"/>
                    <a:lumOff val="40000"/>
                  </a:schemeClr>
                </a:solidFill>
              </a:rPr>
              <a:t>AddMultiply</a:t>
            </a:r>
            <a:r>
              <a:rPr lang="en-ZA" i="1" dirty="0" smtClean="0">
                <a:solidFill>
                  <a:schemeClr val="accent1">
                    <a:lumMod val="60000"/>
                    <a:lumOff val="40000"/>
                  </a:schemeClr>
                </a:solidFill>
              </a:rPr>
              <a:t>(x</a:t>
            </a:r>
            <a:r>
              <a:rPr lang="en-ZA" i="1" dirty="0">
                <a:solidFill>
                  <a:schemeClr val="accent1">
                    <a:lumMod val="60000"/>
                    <a:lumOff val="40000"/>
                  </a:schemeClr>
                </a:solidFill>
              </a:rPr>
              <a:t>)</a:t>
            </a:r>
          </a:p>
          <a:p>
            <a:pPr marL="365760" lvl="1" indent="0">
              <a:buNone/>
            </a:pPr>
            <a:r>
              <a:rPr lang="en-ZA" i="1" dirty="0" smtClean="0">
                <a:solidFill>
                  <a:schemeClr val="accent1">
                    <a:lumMod val="60000"/>
                    <a:lumOff val="40000"/>
                  </a:schemeClr>
                </a:solidFill>
              </a:rPr>
              <a:t>	%Show difference between</a:t>
            </a:r>
          </a:p>
          <a:p>
            <a:pPr marL="365760" lvl="1" indent="0">
              <a:buNone/>
            </a:pPr>
            <a:r>
              <a:rPr lang="en-ZA" i="1" dirty="0">
                <a:solidFill>
                  <a:schemeClr val="accent1">
                    <a:lumMod val="60000"/>
                    <a:lumOff val="40000"/>
                  </a:schemeClr>
                </a:solidFill>
              </a:rPr>
              <a:t>	</a:t>
            </a:r>
            <a:r>
              <a:rPr lang="en-ZA" i="1" dirty="0" smtClean="0">
                <a:solidFill>
                  <a:schemeClr val="accent1">
                    <a:lumMod val="60000"/>
                    <a:lumOff val="40000"/>
                  </a:schemeClr>
                </a:solidFill>
              </a:rPr>
              <a:t>%addition and multiplication</a:t>
            </a:r>
          </a:p>
          <a:p>
            <a:pPr marL="365760" lvl="1" indent="0">
              <a:buNone/>
            </a:pPr>
            <a:r>
              <a:rPr lang="en-ZA" i="1" dirty="0">
                <a:solidFill>
                  <a:schemeClr val="accent1">
                    <a:lumMod val="60000"/>
                    <a:lumOff val="40000"/>
                  </a:schemeClr>
                </a:solidFill>
              </a:rPr>
              <a:t>	</a:t>
            </a:r>
            <a:r>
              <a:rPr lang="en-ZA" i="1" dirty="0" smtClean="0">
                <a:solidFill>
                  <a:schemeClr val="accent1">
                    <a:lumMod val="60000"/>
                    <a:lumOff val="40000"/>
                  </a:schemeClr>
                </a:solidFill>
              </a:rPr>
              <a:t>a = </a:t>
            </a:r>
            <a:r>
              <a:rPr lang="en-ZA" i="1" dirty="0" err="1" smtClean="0">
                <a:solidFill>
                  <a:schemeClr val="accent1">
                    <a:lumMod val="60000"/>
                    <a:lumOff val="40000"/>
                  </a:schemeClr>
                </a:solidFill>
              </a:rPr>
              <a:t>x+x</a:t>
            </a:r>
            <a:r>
              <a:rPr lang="en-ZA" i="1" dirty="0" smtClean="0">
                <a:solidFill>
                  <a:schemeClr val="accent1">
                    <a:lumMod val="60000"/>
                    <a:lumOff val="40000"/>
                  </a:schemeClr>
                </a:solidFill>
              </a:rPr>
              <a:t>;</a:t>
            </a:r>
          </a:p>
          <a:p>
            <a:pPr marL="365760" lvl="1" indent="0">
              <a:buNone/>
            </a:pPr>
            <a:r>
              <a:rPr lang="en-ZA" i="1" dirty="0">
                <a:solidFill>
                  <a:schemeClr val="accent1">
                    <a:lumMod val="60000"/>
                    <a:lumOff val="40000"/>
                  </a:schemeClr>
                </a:solidFill>
              </a:rPr>
              <a:t>	</a:t>
            </a:r>
            <a:r>
              <a:rPr lang="en-ZA" i="1" dirty="0" smtClean="0">
                <a:solidFill>
                  <a:schemeClr val="accent1">
                    <a:lumMod val="60000"/>
                    <a:lumOff val="40000"/>
                  </a:schemeClr>
                </a:solidFill>
              </a:rPr>
              <a:t>m = x*x;</a:t>
            </a:r>
          </a:p>
          <a:p>
            <a:pPr marL="365760" lvl="1" indent="0">
              <a:buNone/>
            </a:pPr>
            <a:r>
              <a:rPr lang="en-ZA" i="1" dirty="0" smtClean="0">
                <a:solidFill>
                  <a:schemeClr val="accent1">
                    <a:lumMod val="60000"/>
                    <a:lumOff val="40000"/>
                  </a:schemeClr>
                </a:solidFill>
              </a:rPr>
              <a:t>end</a:t>
            </a:r>
            <a:endParaRPr lang="en-ZA" i="1" dirty="0">
              <a:solidFill>
                <a:schemeClr val="accent1">
                  <a:lumMod val="60000"/>
                  <a:lumOff val="40000"/>
                </a:schemeClr>
              </a:solidFill>
            </a:endParaRPr>
          </a:p>
        </p:txBody>
      </p:sp>
    </p:spTree>
    <p:extLst>
      <p:ext uri="{BB962C8B-B14F-4D97-AF65-F5344CB8AC3E}">
        <p14:creationId xmlns:p14="http://schemas.microsoft.com/office/powerpoint/2010/main" val="319903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85000" lnSpcReduction="20000"/>
          </a:bodyPr>
          <a:lstStyle/>
          <a:p>
            <a:r>
              <a:rPr lang="en-ZA" dirty="0" smtClean="0"/>
              <a:t>Declaring a function and a script in the same file.</a:t>
            </a:r>
          </a:p>
          <a:p>
            <a:r>
              <a:rPr lang="en-ZA" dirty="0" smtClean="0"/>
              <a:t>This is more to be informative than to be used.</a:t>
            </a:r>
          </a:p>
          <a:p>
            <a:r>
              <a:rPr lang="en-ZA" dirty="0" smtClean="0"/>
              <a:t>An Example:</a:t>
            </a:r>
          </a:p>
          <a:p>
            <a:pPr marL="0" indent="0">
              <a:buNone/>
            </a:pPr>
            <a:r>
              <a:rPr lang="en-ZA" b="1" dirty="0" smtClean="0">
                <a:solidFill>
                  <a:srgbClr val="FF0000"/>
                </a:solidFill>
              </a:rPr>
              <a:t>filename</a:t>
            </a:r>
            <a:r>
              <a:rPr lang="en-ZA" b="1" dirty="0">
                <a:solidFill>
                  <a:srgbClr val="FF0000"/>
                </a:solidFill>
              </a:rPr>
              <a:t>: </a:t>
            </a:r>
            <a:r>
              <a:rPr lang="en-ZA" b="1" dirty="0" err="1">
                <a:solidFill>
                  <a:srgbClr val="FF0000"/>
                </a:solidFill>
              </a:rPr>
              <a:t>myScript.m</a:t>
            </a:r>
            <a:endParaRPr lang="en-ZA" b="1" dirty="0">
              <a:solidFill>
                <a:srgbClr val="FF0000"/>
              </a:solidFill>
            </a:endParaRPr>
          </a:p>
          <a:p>
            <a:pPr marL="365760" lvl="1" indent="0" algn="just">
              <a:buNone/>
            </a:pPr>
            <a:r>
              <a:rPr lang="en-ZA" i="1" dirty="0" smtClean="0">
                <a:solidFill>
                  <a:schemeClr val="accent1">
                    <a:lumMod val="60000"/>
                    <a:lumOff val="40000"/>
                  </a:schemeClr>
                </a:solidFill>
              </a:rPr>
              <a:t>function </a:t>
            </a:r>
            <a:r>
              <a:rPr lang="en-ZA" i="1" dirty="0">
                <a:solidFill>
                  <a:schemeClr val="accent1">
                    <a:lumMod val="60000"/>
                    <a:lumOff val="40000"/>
                  </a:schemeClr>
                </a:solidFill>
              </a:rPr>
              <a:t>[] = </a:t>
            </a:r>
            <a:r>
              <a:rPr lang="en-ZA" i="1" dirty="0" err="1">
                <a:solidFill>
                  <a:schemeClr val="accent1">
                    <a:lumMod val="60000"/>
                    <a:lumOff val="40000"/>
                  </a:schemeClr>
                </a:solidFill>
              </a:rPr>
              <a:t>myScript</a:t>
            </a:r>
            <a:r>
              <a:rPr lang="en-ZA" i="1" dirty="0">
                <a:solidFill>
                  <a:schemeClr val="accent1">
                    <a:lumMod val="60000"/>
                    <a:lumOff val="40000"/>
                  </a:schemeClr>
                </a:solidFill>
              </a:rPr>
              <a:t>()</a:t>
            </a:r>
          </a:p>
          <a:p>
            <a:pPr marL="685800" lvl="2" indent="0" algn="just">
              <a:buNone/>
            </a:pPr>
            <a:r>
              <a:rPr lang="en-ZA" i="1" dirty="0">
                <a:solidFill>
                  <a:schemeClr val="accent1">
                    <a:lumMod val="60000"/>
                    <a:lumOff val="40000"/>
                  </a:schemeClr>
                </a:solidFill>
              </a:rPr>
              <a:t> y = 1:10;</a:t>
            </a:r>
          </a:p>
          <a:p>
            <a:pPr marL="685800" lvl="2" indent="0" algn="just">
              <a:buNone/>
            </a:pPr>
            <a:r>
              <a:rPr lang="en-ZA" i="1" dirty="0">
                <a:solidFill>
                  <a:schemeClr val="accent1">
                    <a:lumMod val="60000"/>
                    <a:lumOff val="40000"/>
                  </a:schemeClr>
                </a:solidFill>
              </a:rPr>
              <a:t> out1 = </a:t>
            </a:r>
            <a:r>
              <a:rPr lang="en-ZA" i="1" dirty="0" err="1">
                <a:solidFill>
                  <a:schemeClr val="accent1">
                    <a:lumMod val="60000"/>
                    <a:lumOff val="40000"/>
                  </a:schemeClr>
                </a:solidFill>
              </a:rPr>
              <a:t>myfunc</a:t>
            </a:r>
            <a:r>
              <a:rPr lang="en-ZA" i="1" dirty="0">
                <a:solidFill>
                  <a:schemeClr val="accent1">
                    <a:lumMod val="60000"/>
                    <a:lumOff val="40000"/>
                  </a:schemeClr>
                </a:solidFill>
              </a:rPr>
              <a:t>(y);</a:t>
            </a:r>
          </a:p>
          <a:p>
            <a:pPr marL="365760" lvl="1" indent="0" algn="just">
              <a:buNone/>
            </a:pPr>
            <a:r>
              <a:rPr lang="en-ZA" i="1" dirty="0">
                <a:solidFill>
                  <a:schemeClr val="accent1">
                    <a:lumMod val="60000"/>
                    <a:lumOff val="40000"/>
                  </a:schemeClr>
                </a:solidFill>
              </a:rPr>
              <a:t>end</a:t>
            </a:r>
          </a:p>
          <a:p>
            <a:pPr marL="365760" lvl="1" indent="0" algn="just">
              <a:buNone/>
            </a:pP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function [out1] = </a:t>
            </a:r>
            <a:r>
              <a:rPr lang="en-ZA" i="1" dirty="0" err="1">
                <a:solidFill>
                  <a:schemeClr val="accent1">
                    <a:lumMod val="60000"/>
                    <a:lumOff val="40000"/>
                  </a:schemeClr>
                </a:solidFill>
              </a:rPr>
              <a:t>myfunc</a:t>
            </a:r>
            <a:r>
              <a:rPr lang="en-ZA" i="1" dirty="0">
                <a:solidFill>
                  <a:schemeClr val="accent1">
                    <a:lumMod val="60000"/>
                    <a:lumOff val="40000"/>
                  </a:schemeClr>
                </a:solidFill>
              </a:rPr>
              <a:t>( x )</a:t>
            </a:r>
          </a:p>
          <a:p>
            <a:pPr marL="365760" lvl="1" indent="0" algn="just">
              <a:buNone/>
            </a:pPr>
            <a:r>
              <a:rPr lang="en-ZA" i="1" dirty="0">
                <a:solidFill>
                  <a:schemeClr val="accent1">
                    <a:lumMod val="60000"/>
                    <a:lumOff val="40000"/>
                  </a:schemeClr>
                </a:solidFill>
              </a:rPr>
              <a:t> </a:t>
            </a:r>
            <a:r>
              <a:rPr lang="en-ZA" i="1" dirty="0" smtClean="0">
                <a:solidFill>
                  <a:schemeClr val="accent1">
                    <a:lumMod val="60000"/>
                    <a:lumOff val="40000"/>
                  </a:schemeClr>
                </a:solidFill>
              </a:rPr>
              <a:t>	out1 </a:t>
            </a:r>
            <a:r>
              <a:rPr lang="en-ZA" i="1" dirty="0">
                <a:solidFill>
                  <a:schemeClr val="accent1">
                    <a:lumMod val="60000"/>
                    <a:lumOff val="40000"/>
                  </a:schemeClr>
                </a:solidFill>
              </a:rPr>
              <a:t>= </a:t>
            </a:r>
            <a:r>
              <a:rPr lang="en-ZA" i="1" dirty="0" err="1">
                <a:solidFill>
                  <a:schemeClr val="accent1">
                    <a:lumMod val="60000"/>
                    <a:lumOff val="40000"/>
                  </a:schemeClr>
                </a:solidFill>
              </a:rPr>
              <a:t>sqrt</a:t>
            </a:r>
            <a:r>
              <a:rPr lang="en-ZA" i="1" dirty="0">
                <a:solidFill>
                  <a:schemeClr val="accent1">
                    <a:lumMod val="60000"/>
                    <a:lumOff val="40000"/>
                  </a:schemeClr>
                </a:solidFill>
              </a:rPr>
              <a:t>( 1 + (cos(x))^2 );</a:t>
            </a:r>
          </a:p>
          <a:p>
            <a:pPr marL="365760" lvl="1" indent="0" algn="just">
              <a:buNone/>
            </a:pPr>
            <a:r>
              <a:rPr lang="en-ZA" i="1" dirty="0">
                <a:solidFill>
                  <a:schemeClr val="accent1">
                    <a:lumMod val="60000"/>
                    <a:lumOff val="40000"/>
                  </a:schemeClr>
                </a:solidFill>
              </a:rPr>
              <a:t>end</a:t>
            </a:r>
          </a:p>
        </p:txBody>
      </p:sp>
      <p:sp>
        <p:nvSpPr>
          <p:cNvPr id="3" name="Content Placeholder 2"/>
          <p:cNvSpPr>
            <a:spLocks noGrp="1"/>
          </p:cNvSpPr>
          <p:nvPr>
            <p:ph sz="half" idx="2"/>
          </p:nvPr>
        </p:nvSpPr>
        <p:spPr/>
        <p:txBody>
          <a:bodyPr>
            <a:normAutofit fontScale="85000" lnSpcReduction="20000"/>
          </a:bodyPr>
          <a:lstStyle/>
          <a:p>
            <a:r>
              <a:rPr lang="en-ZA" dirty="0" smtClean="0"/>
              <a:t>Functions can also have sub-functions</a:t>
            </a:r>
          </a:p>
          <a:p>
            <a:r>
              <a:rPr lang="en-ZA" dirty="0" smtClean="0"/>
              <a:t>A sub-function works under the main function and so does not follow the filename -&gt; function name rule.</a:t>
            </a:r>
          </a:p>
          <a:p>
            <a:r>
              <a:rPr lang="en-ZA" dirty="0" smtClean="0"/>
              <a:t>Right now they are not really needed</a:t>
            </a:r>
          </a:p>
        </p:txBody>
      </p:sp>
      <p:sp>
        <p:nvSpPr>
          <p:cNvPr id="5" name="TextBox 4"/>
          <p:cNvSpPr txBox="1"/>
          <p:nvPr/>
        </p:nvSpPr>
        <p:spPr>
          <a:xfrm>
            <a:off x="1143783" y="6488668"/>
            <a:ext cx="11048217" cy="369332"/>
          </a:xfrm>
          <a:prstGeom prst="rect">
            <a:avLst/>
          </a:prstGeom>
          <a:noFill/>
        </p:spPr>
        <p:txBody>
          <a:bodyPr wrap="none" rtlCol="0">
            <a:spAutoFit/>
          </a:bodyPr>
          <a:lstStyle/>
          <a:p>
            <a:r>
              <a:rPr lang="en-ZA" dirty="0"/>
              <a:t>Found here: http://stackoverflow.com/questions/5394494/matlab-script-code-and-function-code-in-the-same-file</a:t>
            </a:r>
          </a:p>
        </p:txBody>
      </p:sp>
    </p:spTree>
    <p:extLst>
      <p:ext uri="{BB962C8B-B14F-4D97-AF65-F5344CB8AC3E}">
        <p14:creationId xmlns:p14="http://schemas.microsoft.com/office/powerpoint/2010/main" val="975242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92500" lnSpcReduction="20000"/>
          </a:bodyPr>
          <a:lstStyle/>
          <a:p>
            <a:r>
              <a:rPr lang="en-ZA" dirty="0" smtClean="0"/>
              <a:t>List of useful built in MatLab functions:</a:t>
            </a:r>
          </a:p>
          <a:p>
            <a:r>
              <a:rPr lang="en-ZA" i="1" dirty="0" err="1" smtClean="0">
                <a:solidFill>
                  <a:schemeClr val="accent1">
                    <a:lumMod val="60000"/>
                    <a:lumOff val="40000"/>
                  </a:schemeClr>
                </a:solidFill>
              </a:rPr>
              <a:t>fprintf</a:t>
            </a:r>
            <a:r>
              <a:rPr lang="en-ZA" i="1" dirty="0" smtClean="0">
                <a:solidFill>
                  <a:schemeClr val="accent1">
                    <a:lumMod val="60000"/>
                    <a:lumOff val="40000"/>
                  </a:schemeClr>
                </a:solidFill>
              </a:rPr>
              <a:t>() </a:t>
            </a:r>
            <a:r>
              <a:rPr lang="en-ZA" dirty="0" smtClean="0"/>
              <a:t>– print the string which is sent into the function to the command window.</a:t>
            </a:r>
          </a:p>
          <a:p>
            <a:r>
              <a:rPr lang="en-ZA" i="1" dirty="0" smtClean="0">
                <a:solidFill>
                  <a:schemeClr val="accent1">
                    <a:lumMod val="60000"/>
                    <a:lumOff val="40000"/>
                  </a:schemeClr>
                </a:solidFill>
              </a:rPr>
              <a:t>help ‘’ </a:t>
            </a:r>
            <a:r>
              <a:rPr lang="en-ZA" dirty="0" smtClean="0"/>
              <a:t>– put anything in the quotes at the internal documentation will be called up.</a:t>
            </a:r>
          </a:p>
          <a:p>
            <a:r>
              <a:rPr lang="en-ZA" i="1" dirty="0" smtClean="0">
                <a:solidFill>
                  <a:schemeClr val="accent1">
                    <a:lumMod val="60000"/>
                    <a:lumOff val="40000"/>
                  </a:schemeClr>
                </a:solidFill>
              </a:rPr>
              <a:t>sum(x) </a:t>
            </a:r>
            <a:r>
              <a:rPr lang="en-ZA" dirty="0" smtClean="0"/>
              <a:t>– sum of the number of elements x. If two variables (x, dim) and x is a matrix then it will sum along the dimension dim. There are other configurations (see help)</a:t>
            </a:r>
          </a:p>
          <a:p>
            <a:r>
              <a:rPr lang="en-ZA" i="1" dirty="0" err="1" smtClean="0">
                <a:solidFill>
                  <a:schemeClr val="accent1">
                    <a:lumMod val="60000"/>
                    <a:lumOff val="40000"/>
                  </a:schemeClr>
                </a:solidFill>
              </a:rPr>
              <a:t>isvector</a:t>
            </a:r>
            <a:r>
              <a:rPr lang="en-ZA" i="1" dirty="0" smtClean="0">
                <a:solidFill>
                  <a:schemeClr val="accent1">
                    <a:lumMod val="60000"/>
                    <a:lumOff val="40000"/>
                  </a:schemeClr>
                </a:solidFill>
              </a:rPr>
              <a:t>(x) </a:t>
            </a:r>
            <a:r>
              <a:rPr lang="en-ZA" dirty="0" smtClean="0"/>
              <a:t>– checks if x is a vector and returns true/false or 0/1</a:t>
            </a:r>
          </a:p>
        </p:txBody>
      </p:sp>
      <p:sp>
        <p:nvSpPr>
          <p:cNvPr id="3" name="Content Placeholder 2"/>
          <p:cNvSpPr>
            <a:spLocks noGrp="1"/>
          </p:cNvSpPr>
          <p:nvPr>
            <p:ph sz="half" idx="2"/>
          </p:nvPr>
        </p:nvSpPr>
        <p:spPr/>
        <p:txBody>
          <a:bodyPr>
            <a:normAutofit fontScale="92500" lnSpcReduction="20000"/>
          </a:bodyPr>
          <a:lstStyle/>
          <a:p>
            <a:r>
              <a:rPr lang="en-ZA" i="1" dirty="0" smtClean="0">
                <a:solidFill>
                  <a:schemeClr val="accent1">
                    <a:lumMod val="60000"/>
                    <a:lumOff val="40000"/>
                  </a:schemeClr>
                </a:solidFill>
              </a:rPr>
              <a:t>sin(x), cos(x), tan(x) </a:t>
            </a:r>
            <a:r>
              <a:rPr lang="en-ZA" dirty="0" smtClean="0"/>
              <a:t>– trigonometry functions</a:t>
            </a:r>
          </a:p>
          <a:p>
            <a:r>
              <a:rPr lang="en-ZA" i="1" dirty="0" smtClean="0">
                <a:solidFill>
                  <a:schemeClr val="accent1">
                    <a:lumMod val="60000"/>
                    <a:lumOff val="40000"/>
                  </a:schemeClr>
                </a:solidFill>
              </a:rPr>
              <a:t>log(x), </a:t>
            </a:r>
            <a:r>
              <a:rPr lang="en-ZA" i="1" dirty="0" err="1" smtClean="0">
                <a:solidFill>
                  <a:schemeClr val="accent1">
                    <a:lumMod val="60000"/>
                    <a:lumOff val="40000"/>
                  </a:schemeClr>
                </a:solidFill>
              </a:rPr>
              <a:t>exp</a:t>
            </a:r>
            <a:r>
              <a:rPr lang="en-ZA" i="1" dirty="0" smtClean="0">
                <a:solidFill>
                  <a:schemeClr val="accent1">
                    <a:lumMod val="60000"/>
                    <a:lumOff val="40000"/>
                  </a:schemeClr>
                </a:solidFill>
              </a:rPr>
              <a:t>(x)</a:t>
            </a:r>
            <a:r>
              <a:rPr lang="en-ZA" dirty="0" smtClean="0"/>
              <a:t> – logarithmic and exponential</a:t>
            </a:r>
          </a:p>
          <a:p>
            <a:r>
              <a:rPr lang="en-ZA" i="1" dirty="0" err="1" smtClean="0">
                <a:solidFill>
                  <a:schemeClr val="accent1">
                    <a:lumMod val="60000"/>
                    <a:lumOff val="40000"/>
                  </a:schemeClr>
                </a:solidFill>
              </a:rPr>
              <a:t>sqrt</a:t>
            </a:r>
            <a:r>
              <a:rPr lang="en-ZA" i="1" dirty="0" smtClean="0">
                <a:solidFill>
                  <a:schemeClr val="accent1">
                    <a:lumMod val="60000"/>
                    <a:lumOff val="40000"/>
                  </a:schemeClr>
                </a:solidFill>
              </a:rPr>
              <a:t>(x)</a:t>
            </a:r>
            <a:r>
              <a:rPr lang="en-ZA" dirty="0" smtClean="0"/>
              <a:t> – square root</a:t>
            </a:r>
          </a:p>
          <a:p>
            <a:r>
              <a:rPr lang="en-ZA" i="1" dirty="0">
                <a:solidFill>
                  <a:schemeClr val="accent1">
                    <a:lumMod val="60000"/>
                    <a:lumOff val="40000"/>
                  </a:schemeClr>
                </a:solidFill>
              </a:rPr>
              <a:t>a</a:t>
            </a:r>
            <a:r>
              <a:rPr lang="en-ZA" i="1" dirty="0" smtClean="0">
                <a:solidFill>
                  <a:schemeClr val="accent1">
                    <a:lumMod val="60000"/>
                    <a:lumOff val="40000"/>
                  </a:schemeClr>
                </a:solidFill>
              </a:rPr>
              <a:t>bs(x) </a:t>
            </a:r>
            <a:r>
              <a:rPr lang="en-ZA" dirty="0" smtClean="0"/>
              <a:t>– absolute of x</a:t>
            </a:r>
            <a:endParaRPr lang="en-ZA" dirty="0"/>
          </a:p>
        </p:txBody>
      </p:sp>
    </p:spTree>
    <p:extLst>
      <p:ext uri="{BB962C8B-B14F-4D97-AF65-F5344CB8AC3E}">
        <p14:creationId xmlns:p14="http://schemas.microsoft.com/office/powerpoint/2010/main" val="1111715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II: A Problem Example, Mapping Mathematical Equations to Programs</a:t>
            </a:r>
            <a:endParaRPr lang="en-ZA" dirty="0"/>
          </a:p>
        </p:txBody>
      </p:sp>
      <p:sp>
        <p:nvSpPr>
          <p:cNvPr id="3" name="Content Placeholder 2"/>
          <p:cNvSpPr>
            <a:spLocks noGrp="1"/>
          </p:cNvSpPr>
          <p:nvPr>
            <p:ph sz="half" idx="1"/>
          </p:nvPr>
        </p:nvSpPr>
        <p:spPr/>
        <p:txBody>
          <a:bodyPr>
            <a:normAutofit fontScale="92500" lnSpcReduction="10000"/>
          </a:bodyPr>
          <a:lstStyle/>
          <a:p>
            <a:r>
              <a:rPr lang="en-ZA" dirty="0" smtClean="0"/>
              <a:t>The main use of programming is to map a mathematical problem in equation form into a programmatically solved solution in numerical form. </a:t>
            </a:r>
          </a:p>
          <a:p>
            <a:r>
              <a:rPr lang="en-ZA" dirty="0" smtClean="0"/>
              <a:t>There are ways of getting analytical results using cellular automata but this tutorial does not cover that. Mathematica is better suited than MatLab for that kind of computation</a:t>
            </a:r>
            <a:endParaRPr lang="en-ZA" dirty="0"/>
          </a:p>
        </p:txBody>
      </p:sp>
      <p:sp>
        <p:nvSpPr>
          <p:cNvPr id="4" name="Content Placeholder 3"/>
          <p:cNvSpPr>
            <a:spLocks noGrp="1"/>
          </p:cNvSpPr>
          <p:nvPr>
            <p:ph sz="half" idx="2"/>
          </p:nvPr>
        </p:nvSpPr>
        <p:spPr/>
        <p:txBody>
          <a:bodyPr>
            <a:normAutofit fontScale="92500" lnSpcReduction="10000"/>
          </a:bodyPr>
          <a:lstStyle/>
          <a:p>
            <a:r>
              <a:rPr lang="en-ZA" dirty="0" smtClean="0"/>
              <a:t>An equation can be quite easily mapped into a program</a:t>
            </a:r>
          </a:p>
          <a:p>
            <a:r>
              <a:rPr lang="en-ZA" dirty="0" smtClean="0"/>
              <a:t>The variables and inputs required need to be setup first.</a:t>
            </a:r>
          </a:p>
          <a:p>
            <a:r>
              <a:rPr lang="en-ZA" dirty="0" smtClean="0"/>
              <a:t>If Sigma is used then a loop is required.</a:t>
            </a:r>
          </a:p>
          <a:p>
            <a:r>
              <a:rPr lang="en-ZA" dirty="0" smtClean="0"/>
              <a:t>If there is a termination factor use a while loop</a:t>
            </a:r>
          </a:p>
          <a:p>
            <a:r>
              <a:rPr lang="en-ZA" dirty="0" smtClean="0"/>
              <a:t>If there are conditions use the if-statement</a:t>
            </a:r>
          </a:p>
          <a:p>
            <a:r>
              <a:rPr lang="en-ZA" dirty="0" smtClean="0"/>
              <a:t>Keep track of variables</a:t>
            </a:r>
          </a:p>
          <a:p>
            <a:r>
              <a:rPr lang="en-ZA" dirty="0" smtClean="0"/>
              <a:t>Output the results</a:t>
            </a:r>
            <a:endParaRPr lang="en-ZA" dirty="0"/>
          </a:p>
        </p:txBody>
      </p:sp>
    </p:spTree>
    <p:extLst>
      <p:ext uri="{BB962C8B-B14F-4D97-AF65-F5344CB8AC3E}">
        <p14:creationId xmlns:p14="http://schemas.microsoft.com/office/powerpoint/2010/main" val="379995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III: Iteration VS Recursion</a:t>
            </a:r>
            <a:endParaRPr lang="en-ZA" dirty="0"/>
          </a:p>
        </p:txBody>
      </p:sp>
      <p:sp>
        <p:nvSpPr>
          <p:cNvPr id="4" name="Content Placeholder 3"/>
          <p:cNvSpPr>
            <a:spLocks noGrp="1"/>
          </p:cNvSpPr>
          <p:nvPr>
            <p:ph sz="half" idx="1"/>
          </p:nvPr>
        </p:nvSpPr>
        <p:spPr>
          <a:xfrm>
            <a:off x="1524000" y="1825625"/>
            <a:ext cx="4343400" cy="1315343"/>
          </a:xfrm>
        </p:spPr>
        <p:txBody>
          <a:bodyPr/>
          <a:lstStyle/>
          <a:p>
            <a:r>
              <a:rPr lang="en-ZA" dirty="0" smtClean="0"/>
              <a:t>Iteration </a:t>
            </a:r>
            <a:r>
              <a:rPr lang="en-ZA" dirty="0"/>
              <a:t>in computing is the repetition of a block of statements within a computer program </a:t>
            </a:r>
          </a:p>
        </p:txBody>
      </p:sp>
      <p:sp>
        <p:nvSpPr>
          <p:cNvPr id="5" name="Content Placeholder 4"/>
          <p:cNvSpPr>
            <a:spLocks noGrp="1"/>
          </p:cNvSpPr>
          <p:nvPr>
            <p:ph sz="half" idx="2"/>
          </p:nvPr>
        </p:nvSpPr>
        <p:spPr/>
        <p:txBody>
          <a:bodyPr/>
          <a:lstStyle/>
          <a:p>
            <a:r>
              <a:rPr lang="en-ZA" dirty="0"/>
              <a:t>Recursion in computer science is a method where the solution to a problem depends on solutions to smaller instances of the same problem </a:t>
            </a:r>
            <a:r>
              <a:rPr lang="en-ZA" dirty="0" smtClean="0"/>
              <a:t>as </a:t>
            </a:r>
            <a:r>
              <a:rPr lang="en-ZA" dirty="0"/>
              <a:t>opposed to </a:t>
            </a:r>
            <a:r>
              <a:rPr lang="en-ZA" dirty="0" smtClean="0"/>
              <a:t>iteration.</a:t>
            </a:r>
            <a:endParaRPr lang="en-ZA" dirty="0"/>
          </a:p>
        </p:txBody>
      </p:sp>
      <p:sp>
        <p:nvSpPr>
          <p:cNvPr id="7" name="Content Placeholder 3"/>
          <p:cNvSpPr txBox="1">
            <a:spLocks/>
          </p:cNvSpPr>
          <p:nvPr/>
        </p:nvSpPr>
        <p:spPr>
          <a:xfrm>
            <a:off x="1513858" y="3645024"/>
            <a:ext cx="8686597" cy="1728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ZA" dirty="0"/>
              <a:t>An important concept from computer science is that any algorithm which uses an iterative method could also use a recursive method to solve the same problem and visa versa.</a:t>
            </a:r>
          </a:p>
          <a:p>
            <a:r>
              <a:rPr lang="en-ZA" dirty="0" smtClean="0"/>
              <a:t>Recursion </a:t>
            </a:r>
            <a:r>
              <a:rPr lang="en-ZA" dirty="0"/>
              <a:t>is usually slower than iteration.</a:t>
            </a:r>
          </a:p>
        </p:txBody>
      </p:sp>
    </p:spTree>
    <p:extLst>
      <p:ext uri="{BB962C8B-B14F-4D97-AF65-F5344CB8AC3E}">
        <p14:creationId xmlns:p14="http://schemas.microsoft.com/office/powerpoint/2010/main" val="228887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III: Iteration VS Recursion</a:t>
            </a:r>
            <a:endParaRPr lang="en-ZA" dirty="0"/>
          </a:p>
        </p:txBody>
      </p:sp>
      <p:sp>
        <p:nvSpPr>
          <p:cNvPr id="4" name="Content Placeholder 3"/>
          <p:cNvSpPr>
            <a:spLocks noGrp="1"/>
          </p:cNvSpPr>
          <p:nvPr>
            <p:ph sz="half" idx="1"/>
          </p:nvPr>
        </p:nvSpPr>
        <p:spPr>
          <a:xfrm>
            <a:off x="1524000" y="1825625"/>
            <a:ext cx="4343400" cy="4627711"/>
          </a:xfrm>
        </p:spPr>
        <p:txBody>
          <a:bodyPr>
            <a:normAutofit fontScale="77500" lnSpcReduction="20000"/>
          </a:bodyPr>
          <a:lstStyle/>
          <a:p>
            <a:r>
              <a:rPr lang="en-ZA" dirty="0" smtClean="0"/>
              <a:t>An exponential example of iteration:</a:t>
            </a:r>
          </a:p>
          <a:p>
            <a:pPr marL="365760" lvl="1" indent="0" algn="just">
              <a:buNone/>
            </a:pPr>
            <a:r>
              <a:rPr lang="en-ZA" i="1" dirty="0" smtClean="0">
                <a:solidFill>
                  <a:schemeClr val="accent1">
                    <a:lumMod val="60000"/>
                    <a:lumOff val="40000"/>
                  </a:schemeClr>
                </a:solidFill>
              </a:rPr>
              <a:t>%x is the number, y is the exponent</a:t>
            </a:r>
          </a:p>
          <a:p>
            <a:pPr marL="365760" lvl="1" indent="0" algn="just">
              <a:buNone/>
            </a:pPr>
            <a:r>
              <a:rPr lang="en-ZA" i="1" dirty="0" smtClean="0">
                <a:solidFill>
                  <a:schemeClr val="accent1">
                    <a:lumMod val="60000"/>
                    <a:lumOff val="40000"/>
                  </a:schemeClr>
                </a:solidFill>
              </a:rPr>
              <a:t>%</a:t>
            </a:r>
            <a:r>
              <a:rPr lang="en-ZA" i="1" dirty="0" err="1" smtClean="0">
                <a:solidFill>
                  <a:schemeClr val="accent1">
                    <a:lumMod val="60000"/>
                    <a:lumOff val="40000"/>
                  </a:schemeClr>
                </a:solidFill>
              </a:rPr>
              <a:t>i</a:t>
            </a:r>
            <a:r>
              <a:rPr lang="en-ZA" i="1" dirty="0" smtClean="0">
                <a:solidFill>
                  <a:schemeClr val="accent1">
                    <a:lumMod val="60000"/>
                    <a:lumOff val="40000"/>
                  </a:schemeClr>
                </a:solidFill>
              </a:rPr>
              <a:t> is the counter</a:t>
            </a:r>
          </a:p>
          <a:p>
            <a:pPr marL="365760" lvl="1" indent="0" algn="just">
              <a:buNone/>
            </a:pPr>
            <a:r>
              <a:rPr lang="en-ZA" i="1" dirty="0" smtClean="0">
                <a:solidFill>
                  <a:schemeClr val="accent1">
                    <a:lumMod val="60000"/>
                    <a:lumOff val="40000"/>
                  </a:schemeClr>
                </a:solidFill>
              </a:rPr>
              <a:t>x = 5;</a:t>
            </a:r>
          </a:p>
          <a:p>
            <a:pPr marL="365760" lvl="1" indent="0" algn="just">
              <a:buNone/>
            </a:pPr>
            <a:r>
              <a:rPr lang="en-ZA" i="1" dirty="0" smtClean="0">
                <a:solidFill>
                  <a:schemeClr val="accent1">
                    <a:lumMod val="60000"/>
                    <a:lumOff val="40000"/>
                  </a:schemeClr>
                </a:solidFill>
              </a:rPr>
              <a:t>y = 2;</a:t>
            </a:r>
          </a:p>
          <a:p>
            <a:pPr marL="365760" lvl="1" indent="0" algn="just">
              <a:buNone/>
            </a:pPr>
            <a:r>
              <a:rPr lang="en-ZA" i="1" dirty="0" smtClean="0">
                <a:solidFill>
                  <a:schemeClr val="accent1">
                    <a:lumMod val="60000"/>
                    <a:lumOff val="40000"/>
                  </a:schemeClr>
                </a:solidFill>
              </a:rPr>
              <a:t>if (y=1)</a:t>
            </a:r>
          </a:p>
          <a:p>
            <a:pPr marL="365760" lvl="1" indent="0" algn="just">
              <a:buNone/>
            </a:pPr>
            <a:r>
              <a:rPr lang="en-ZA" i="1" dirty="0">
                <a:solidFill>
                  <a:schemeClr val="accent1">
                    <a:lumMod val="60000"/>
                    <a:lumOff val="40000"/>
                  </a:schemeClr>
                </a:solidFill>
              </a:rPr>
              <a:t>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x</a:t>
            </a:r>
          </a:p>
          <a:p>
            <a:pPr marL="365760" lvl="1" indent="0" algn="just">
              <a:buNone/>
            </a:pPr>
            <a:r>
              <a:rPr lang="en-ZA" i="1" dirty="0" smtClean="0">
                <a:solidFill>
                  <a:schemeClr val="accent1">
                    <a:lumMod val="60000"/>
                    <a:lumOff val="40000"/>
                  </a:schemeClr>
                </a:solidFill>
              </a:rPr>
              <a:t>elseif (y ~= 0)</a:t>
            </a:r>
          </a:p>
          <a:p>
            <a:pPr marL="685800" lvl="2" indent="0" algn="just">
              <a:buNone/>
            </a:pPr>
            <a:r>
              <a:rPr lang="en-ZA" i="1" dirty="0" smtClean="0">
                <a:solidFill>
                  <a:schemeClr val="accent1">
                    <a:lumMod val="60000"/>
                    <a:lumOff val="40000"/>
                  </a:schemeClr>
                </a:solidFill>
              </a:rPr>
              <a:t>for </a:t>
            </a:r>
            <a:r>
              <a:rPr lang="en-ZA" i="1" dirty="0" err="1" smtClean="0">
                <a:solidFill>
                  <a:schemeClr val="accent1">
                    <a:lumMod val="60000"/>
                    <a:lumOff val="40000"/>
                  </a:schemeClr>
                </a:solidFill>
              </a:rPr>
              <a:t>i</a:t>
            </a:r>
            <a:r>
              <a:rPr lang="en-ZA" i="1" dirty="0" smtClean="0">
                <a:solidFill>
                  <a:schemeClr val="accent1">
                    <a:lumMod val="60000"/>
                    <a:lumOff val="40000"/>
                  </a:schemeClr>
                </a:solidFill>
              </a:rPr>
              <a:t> = 1:y</a:t>
            </a:r>
          </a:p>
          <a:p>
            <a:pPr marL="685800" lvl="2" indent="0" algn="just">
              <a:buNone/>
            </a:pPr>
            <a:r>
              <a:rPr lang="en-ZA" i="1" dirty="0" smtClean="0">
                <a:solidFill>
                  <a:schemeClr val="accent1">
                    <a:lumMod val="60000"/>
                    <a:lumOff val="40000"/>
                  </a:schemeClr>
                </a:solidFill>
              </a:rPr>
              <a:t>	x*x;</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end</a:t>
            </a:r>
          </a:p>
          <a:p>
            <a:pPr marL="685800" lvl="2" indent="0" algn="just">
              <a:buNone/>
            </a:pP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x</a:t>
            </a:r>
          </a:p>
          <a:p>
            <a:pPr marL="365760" lvl="1" indent="0" algn="just">
              <a:buNone/>
            </a:pPr>
            <a:r>
              <a:rPr lang="en-ZA" i="1" dirty="0" smtClean="0">
                <a:solidFill>
                  <a:schemeClr val="accent1">
                    <a:lumMod val="60000"/>
                    <a:lumOff val="40000"/>
                  </a:schemeClr>
                </a:solidFill>
              </a:rPr>
              <a:t>else</a:t>
            </a:r>
          </a:p>
          <a:p>
            <a:pPr marL="365760" lvl="1" indent="0" algn="just">
              <a:buNone/>
            </a:pPr>
            <a:r>
              <a:rPr lang="en-ZA" i="1" dirty="0">
                <a:solidFill>
                  <a:schemeClr val="accent1">
                    <a:lumMod val="60000"/>
                    <a:lumOff val="40000"/>
                  </a:schemeClr>
                </a:solidFill>
              </a:rPr>
              <a:t>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1</a:t>
            </a:r>
          </a:p>
          <a:p>
            <a:pPr marL="365760" lvl="1" indent="0" algn="just">
              <a:buNone/>
            </a:pPr>
            <a:r>
              <a:rPr lang="en-ZA" i="1" dirty="0" smtClean="0">
                <a:solidFill>
                  <a:schemeClr val="accent1">
                    <a:lumMod val="60000"/>
                    <a:lumOff val="40000"/>
                  </a:schemeClr>
                </a:solidFill>
              </a:rPr>
              <a:t>end</a:t>
            </a:r>
          </a:p>
          <a:p>
            <a:pPr marL="365760" lvl="1" indent="0" algn="just">
              <a:buNone/>
            </a:pPr>
            <a:endParaRPr lang="en-ZA" i="1" dirty="0">
              <a:solidFill>
                <a:schemeClr val="accent1">
                  <a:lumMod val="60000"/>
                  <a:lumOff val="40000"/>
                </a:schemeClr>
              </a:solidFill>
            </a:endParaRPr>
          </a:p>
        </p:txBody>
      </p:sp>
      <p:sp>
        <p:nvSpPr>
          <p:cNvPr id="5" name="Content Placeholder 4"/>
          <p:cNvSpPr>
            <a:spLocks noGrp="1"/>
          </p:cNvSpPr>
          <p:nvPr>
            <p:ph sz="half" idx="2"/>
          </p:nvPr>
        </p:nvSpPr>
        <p:spPr>
          <a:xfrm>
            <a:off x="6324600" y="1825625"/>
            <a:ext cx="4343400" cy="4627711"/>
          </a:xfrm>
        </p:spPr>
        <p:txBody>
          <a:bodyPr>
            <a:normAutofit fontScale="77500" lnSpcReduction="20000"/>
          </a:bodyPr>
          <a:lstStyle/>
          <a:p>
            <a:r>
              <a:rPr lang="en-ZA" dirty="0" smtClean="0"/>
              <a:t>An </a:t>
            </a:r>
            <a:r>
              <a:rPr lang="en-ZA" dirty="0"/>
              <a:t>exponential</a:t>
            </a:r>
            <a:r>
              <a:rPr lang="en-ZA" dirty="0" smtClean="0"/>
              <a:t> example of recursion:</a:t>
            </a:r>
          </a:p>
          <a:p>
            <a:pPr marL="0" indent="0">
              <a:buNone/>
            </a:pPr>
            <a:r>
              <a:rPr lang="en-ZA" i="1" dirty="0">
                <a:solidFill>
                  <a:schemeClr val="accent1">
                    <a:lumMod val="60000"/>
                    <a:lumOff val="40000"/>
                  </a:schemeClr>
                </a:solidFill>
              </a:rPr>
              <a:t>%x is the number, y is the exponent</a:t>
            </a:r>
          </a:p>
          <a:p>
            <a:pPr marL="0" indent="0">
              <a:buNone/>
            </a:pPr>
            <a:r>
              <a:rPr lang="en-ZA" dirty="0">
                <a:solidFill>
                  <a:srgbClr val="FF0000"/>
                </a:solidFill>
              </a:rPr>
              <a:t>filename: </a:t>
            </a:r>
            <a:r>
              <a:rPr lang="en-ZA" dirty="0" err="1" smtClean="0">
                <a:solidFill>
                  <a:srgbClr val="FF0000"/>
                </a:solidFill>
              </a:rPr>
              <a:t>CalcExp.m</a:t>
            </a:r>
            <a:endParaRPr lang="en-ZA" dirty="0" smtClean="0">
              <a:solidFill>
                <a:srgbClr val="FF0000"/>
              </a:solidFill>
            </a:endParaRPr>
          </a:p>
          <a:p>
            <a:pPr marL="365760" lvl="1" indent="0" algn="just">
              <a:buNone/>
            </a:pPr>
            <a:r>
              <a:rPr lang="en-ZA" i="1" dirty="0" smtClean="0">
                <a:solidFill>
                  <a:schemeClr val="accent1">
                    <a:lumMod val="60000"/>
                    <a:lumOff val="40000"/>
                  </a:schemeClr>
                </a:solidFill>
              </a:rPr>
              <a:t>function out </a:t>
            </a:r>
            <a:r>
              <a:rPr lang="en-ZA" i="1" dirty="0">
                <a:solidFill>
                  <a:schemeClr val="accent1">
                    <a:lumMod val="60000"/>
                    <a:lumOff val="40000"/>
                  </a:schemeClr>
                </a:solidFill>
              </a:rPr>
              <a:t>= </a:t>
            </a:r>
            <a:r>
              <a:rPr lang="en-ZA" i="1" dirty="0" err="1" smtClean="0">
                <a:solidFill>
                  <a:schemeClr val="accent1">
                    <a:lumMod val="60000"/>
                    <a:lumOff val="40000"/>
                  </a:schemeClr>
                </a:solidFill>
              </a:rPr>
              <a:t>CalcExp</a:t>
            </a:r>
            <a:r>
              <a:rPr lang="en-ZA" i="1" dirty="0" smtClean="0">
                <a:solidFill>
                  <a:schemeClr val="accent1">
                    <a:lumMod val="60000"/>
                    <a:lumOff val="40000"/>
                  </a:schemeClr>
                </a:solidFill>
              </a:rPr>
              <a:t>(in, </a:t>
            </a:r>
            <a:r>
              <a:rPr lang="en-ZA" i="1" dirty="0" err="1" smtClean="0">
                <a:solidFill>
                  <a:schemeClr val="accent1">
                    <a:lumMod val="60000"/>
                    <a:lumOff val="40000"/>
                  </a:schemeClr>
                </a:solidFill>
              </a:rPr>
              <a:t>exp</a:t>
            </a:r>
            <a:r>
              <a:rPr lang="en-ZA" i="1" dirty="0" smtClean="0">
                <a:solidFill>
                  <a:schemeClr val="accent1">
                    <a:lumMod val="60000"/>
                    <a:lumOff val="40000"/>
                  </a:schemeClr>
                </a:solidFill>
              </a:rPr>
              <a:t>)</a:t>
            </a:r>
          </a:p>
          <a:p>
            <a:pPr marL="685800" lvl="2" indent="0" algn="just">
              <a:buNone/>
            </a:pPr>
            <a:r>
              <a:rPr lang="en-ZA" i="1" dirty="0" smtClean="0">
                <a:solidFill>
                  <a:schemeClr val="accent1">
                    <a:lumMod val="60000"/>
                    <a:lumOff val="40000"/>
                  </a:schemeClr>
                </a:solidFill>
              </a:rPr>
              <a:t>if (y=1)</a:t>
            </a:r>
          </a:p>
          <a:p>
            <a:pPr marL="685800" lvl="2" indent="0" algn="just">
              <a:buNone/>
            </a:pPr>
            <a:r>
              <a:rPr lang="en-ZA" i="1" dirty="0" smtClean="0">
                <a:solidFill>
                  <a:schemeClr val="accent1">
                    <a:lumMod val="60000"/>
                    <a:lumOff val="40000"/>
                  </a:schemeClr>
                </a:solidFill>
              </a:rPr>
              <a:t>	out = in;</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elseif(y ~= 0)</a:t>
            </a:r>
          </a:p>
          <a:p>
            <a:pPr marL="685800" lvl="2" indent="0" algn="just">
              <a:buNone/>
            </a:pPr>
            <a:r>
              <a:rPr lang="en-ZA" i="1" dirty="0" smtClean="0">
                <a:solidFill>
                  <a:schemeClr val="accent1">
                    <a:lumMod val="60000"/>
                    <a:lumOff val="40000"/>
                  </a:schemeClr>
                </a:solidFill>
              </a:rPr>
              <a:t>	out = </a:t>
            </a:r>
            <a:r>
              <a:rPr lang="en-ZA" i="1" dirty="0" err="1" smtClean="0">
                <a:solidFill>
                  <a:schemeClr val="accent1">
                    <a:lumMod val="60000"/>
                    <a:lumOff val="40000"/>
                  </a:schemeClr>
                </a:solidFill>
              </a:rPr>
              <a:t>CalcExp</a:t>
            </a:r>
            <a:r>
              <a:rPr lang="en-ZA" i="1" dirty="0" smtClean="0">
                <a:solidFill>
                  <a:schemeClr val="accent1">
                    <a:lumMod val="60000"/>
                    <a:lumOff val="40000"/>
                  </a:schemeClr>
                </a:solidFill>
              </a:rPr>
              <a:t>(in*in, exp-1);</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else</a:t>
            </a:r>
          </a:p>
          <a:p>
            <a:pPr marL="685800" lvl="2" indent="0" algn="just">
              <a:buNone/>
            </a:pPr>
            <a:r>
              <a:rPr lang="en-ZA" i="1" dirty="0" smtClean="0">
                <a:solidFill>
                  <a:schemeClr val="accent1">
                    <a:lumMod val="60000"/>
                    <a:lumOff val="40000"/>
                  </a:schemeClr>
                </a:solidFill>
              </a:rPr>
              <a:t>	out = 1;</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end</a:t>
            </a:r>
          </a:p>
          <a:p>
            <a:pPr marL="365760" lvl="1" indent="0" algn="just">
              <a:buNone/>
            </a:pPr>
            <a:r>
              <a:rPr lang="en-ZA" i="1" dirty="0" smtClean="0">
                <a:solidFill>
                  <a:schemeClr val="accent1">
                    <a:lumMod val="60000"/>
                    <a:lumOff val="40000"/>
                  </a:schemeClr>
                </a:solidFill>
              </a:rPr>
              <a:t>end</a:t>
            </a:r>
          </a:p>
          <a:p>
            <a:pPr marL="0" indent="0">
              <a:buNone/>
            </a:pPr>
            <a:r>
              <a:rPr lang="en-ZA" dirty="0" smtClean="0">
                <a:solidFill>
                  <a:srgbClr val="FF0000"/>
                </a:solidFill>
              </a:rPr>
              <a:t>filename</a:t>
            </a:r>
            <a:r>
              <a:rPr lang="en-ZA" dirty="0">
                <a:solidFill>
                  <a:srgbClr val="FF0000"/>
                </a:solidFill>
              </a:rPr>
              <a:t>: </a:t>
            </a:r>
            <a:r>
              <a:rPr lang="en-ZA" dirty="0" err="1" smtClean="0">
                <a:solidFill>
                  <a:srgbClr val="FF0000"/>
                </a:solidFill>
              </a:rPr>
              <a:t>ExpRecursionScript.m</a:t>
            </a:r>
            <a:endParaRPr lang="en-ZA" dirty="0" smtClean="0">
              <a:solidFill>
                <a:srgbClr val="FF0000"/>
              </a:solidFill>
            </a:endParaRPr>
          </a:p>
          <a:p>
            <a:pPr marL="365760" lvl="1" indent="0" algn="just">
              <a:buNone/>
            </a:pPr>
            <a:r>
              <a:rPr lang="en-ZA" i="1" dirty="0" smtClean="0">
                <a:solidFill>
                  <a:schemeClr val="accent1">
                    <a:lumMod val="60000"/>
                    <a:lumOff val="40000"/>
                  </a:schemeClr>
                </a:solidFill>
              </a:rPr>
              <a:t>x = 5;</a:t>
            </a:r>
          </a:p>
          <a:p>
            <a:pPr marL="365760" lvl="1" indent="0" algn="just">
              <a:buNone/>
            </a:pPr>
            <a:r>
              <a:rPr lang="en-ZA" i="1" dirty="0" smtClean="0">
                <a:solidFill>
                  <a:schemeClr val="accent1">
                    <a:lumMod val="60000"/>
                    <a:lumOff val="40000"/>
                  </a:schemeClr>
                </a:solidFill>
              </a:rPr>
              <a:t>y = 2;</a:t>
            </a:r>
          </a:p>
          <a:p>
            <a:pPr marL="365760" lvl="1" indent="0" algn="just">
              <a:buNone/>
            </a:pP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a:t>
            </a:r>
            <a:r>
              <a:rPr lang="en-ZA" i="1" dirty="0" err="1" smtClean="0">
                <a:solidFill>
                  <a:schemeClr val="accent1">
                    <a:lumMod val="60000"/>
                    <a:lumOff val="40000"/>
                  </a:schemeClr>
                </a:solidFill>
              </a:rPr>
              <a:t>CalcExp</a:t>
            </a:r>
            <a:r>
              <a:rPr lang="en-ZA" i="1" dirty="0" smtClean="0">
                <a:solidFill>
                  <a:schemeClr val="accent1">
                    <a:lumMod val="60000"/>
                    <a:lumOff val="40000"/>
                  </a:schemeClr>
                </a:solidFill>
              </a:rPr>
              <a:t>(</a:t>
            </a:r>
            <a:r>
              <a:rPr lang="en-ZA" i="1" dirty="0" err="1" smtClean="0">
                <a:solidFill>
                  <a:schemeClr val="accent1">
                    <a:lumMod val="60000"/>
                    <a:lumOff val="40000"/>
                  </a:schemeClr>
                </a:solidFill>
              </a:rPr>
              <a:t>x,y</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a:p>
            <a:pPr marL="0" indent="0">
              <a:buNone/>
            </a:pPr>
            <a:endParaRPr lang="en-ZA" dirty="0"/>
          </a:p>
        </p:txBody>
      </p:sp>
    </p:spTree>
    <p:extLst>
      <p:ext uri="{BB962C8B-B14F-4D97-AF65-F5344CB8AC3E}">
        <p14:creationId xmlns:p14="http://schemas.microsoft.com/office/powerpoint/2010/main" val="337174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Fibonacci examples using different methods</a:t>
            </a:r>
            <a:endParaRPr lang="en-ZA" dirty="0"/>
          </a:p>
        </p:txBody>
      </p:sp>
      <p:sp>
        <p:nvSpPr>
          <p:cNvPr id="4" name="Content Placeholder 3"/>
          <p:cNvSpPr>
            <a:spLocks noGrp="1"/>
          </p:cNvSpPr>
          <p:nvPr>
            <p:ph sz="half" idx="1"/>
          </p:nvPr>
        </p:nvSpPr>
        <p:spPr/>
        <p:txBody>
          <a:bodyPr>
            <a:normAutofit fontScale="85000" lnSpcReduction="20000"/>
          </a:bodyPr>
          <a:lstStyle/>
          <a:p>
            <a:r>
              <a:rPr lang="en-ZA" dirty="0" smtClean="0"/>
              <a:t>Here we will look at three different ways to compute Fibonacci number sequences.</a:t>
            </a:r>
          </a:p>
          <a:p>
            <a:pPr lvl="1"/>
            <a:r>
              <a:rPr lang="en-ZA" dirty="0" smtClean="0"/>
              <a:t>Iterative</a:t>
            </a:r>
          </a:p>
          <a:p>
            <a:pPr lvl="1"/>
            <a:r>
              <a:rPr lang="en-ZA" dirty="0" smtClean="0"/>
              <a:t>Recursive</a:t>
            </a:r>
          </a:p>
          <a:p>
            <a:pPr lvl="1"/>
            <a:r>
              <a:rPr lang="en-ZA" dirty="0" smtClean="0"/>
              <a:t>Matrix method</a:t>
            </a:r>
          </a:p>
          <a:p>
            <a:r>
              <a:rPr lang="en-ZA" dirty="0" smtClean="0"/>
              <a:t>The initial seed values are F</a:t>
            </a:r>
            <a:r>
              <a:rPr lang="en-ZA" baseline="-25000" dirty="0" smtClean="0"/>
              <a:t>0</a:t>
            </a:r>
            <a:r>
              <a:rPr lang="en-ZA" dirty="0" smtClean="0"/>
              <a:t> = 0, and F</a:t>
            </a:r>
            <a:r>
              <a:rPr lang="en-ZA" baseline="-25000" dirty="0" smtClean="0"/>
              <a:t>1</a:t>
            </a:r>
            <a:r>
              <a:rPr lang="en-ZA" dirty="0" smtClean="0"/>
              <a:t> = 1</a:t>
            </a:r>
            <a:endParaRPr lang="en-ZA" dirty="0"/>
          </a:p>
        </p:txBody>
      </p:sp>
      <p:sp>
        <p:nvSpPr>
          <p:cNvPr id="5" name="Content Placeholder 4"/>
          <p:cNvSpPr>
            <a:spLocks noGrp="1"/>
          </p:cNvSpPr>
          <p:nvPr>
            <p:ph sz="half" idx="2"/>
          </p:nvPr>
        </p:nvSpPr>
        <p:spPr/>
        <p:txBody>
          <a:bodyPr>
            <a:normAutofit fontScale="85000" lnSpcReduction="20000"/>
          </a:bodyPr>
          <a:lstStyle/>
          <a:p>
            <a:r>
              <a:rPr lang="en-ZA" dirty="0" smtClean="0"/>
              <a:t>Iterative:</a:t>
            </a:r>
          </a:p>
          <a:p>
            <a:r>
              <a:rPr lang="en-ZA" dirty="0" smtClean="0"/>
              <a:t>This is the method most people know.</a:t>
            </a:r>
          </a:p>
          <a:p>
            <a:pPr lvl="1"/>
            <a:r>
              <a:rPr lang="en-ZA" dirty="0" smtClean="0"/>
              <a:t>1, 1, 2, 3, 5, …</a:t>
            </a:r>
          </a:p>
          <a:p>
            <a:pPr lvl="1"/>
            <a:r>
              <a:rPr lang="en-ZA" dirty="0" smtClean="0"/>
              <a:t>F</a:t>
            </a:r>
            <a:r>
              <a:rPr lang="en-ZA" baseline="-25000" dirty="0" smtClean="0"/>
              <a:t>n</a:t>
            </a:r>
            <a:r>
              <a:rPr lang="en-ZA" dirty="0" smtClean="0"/>
              <a:t> = F</a:t>
            </a:r>
            <a:r>
              <a:rPr lang="en-ZA" baseline="-25000" dirty="0" smtClean="0"/>
              <a:t>(n-1) </a:t>
            </a:r>
            <a:r>
              <a:rPr lang="en-ZA" dirty="0" smtClean="0"/>
              <a:t>+ F</a:t>
            </a:r>
            <a:r>
              <a:rPr lang="en-ZA" baseline="-25000" dirty="0" smtClean="0"/>
              <a:t>(n-2)</a:t>
            </a:r>
          </a:p>
          <a:p>
            <a:pPr marL="365760" lvl="1" indent="0">
              <a:buNone/>
            </a:pPr>
            <a:r>
              <a:rPr lang="en-ZA" dirty="0" smtClean="0">
                <a:solidFill>
                  <a:srgbClr val="FF0000"/>
                </a:solidFill>
              </a:rPr>
              <a:t>Filename: </a:t>
            </a:r>
            <a:r>
              <a:rPr lang="en-ZA" dirty="0" err="1" smtClean="0">
                <a:solidFill>
                  <a:srgbClr val="FF0000"/>
                </a:solidFill>
              </a:rPr>
              <a:t>FibonacciIteration.m</a:t>
            </a:r>
            <a:endParaRPr lang="en-ZA" baseline="-25000" dirty="0" smtClean="0">
              <a:solidFill>
                <a:srgbClr val="FF0000"/>
              </a:solidFill>
            </a:endParaRPr>
          </a:p>
          <a:p>
            <a:pPr marL="365760" lvl="1" indent="0" algn="just">
              <a:buNone/>
            </a:pPr>
            <a:r>
              <a:rPr lang="en-ZA" i="1" dirty="0" smtClean="0">
                <a:solidFill>
                  <a:schemeClr val="accent1">
                    <a:lumMod val="60000"/>
                    <a:lumOff val="40000"/>
                  </a:schemeClr>
                </a:solidFill>
              </a:rPr>
              <a:t>m = 0;</a:t>
            </a:r>
          </a:p>
          <a:p>
            <a:pPr marL="365760" lvl="1" indent="0" algn="just">
              <a:buNone/>
            </a:pPr>
            <a:r>
              <a:rPr lang="en-ZA" i="1" dirty="0" smtClean="0">
                <a:solidFill>
                  <a:schemeClr val="accent1">
                    <a:lumMod val="60000"/>
                    <a:lumOff val="40000"/>
                  </a:schemeClr>
                </a:solidFill>
              </a:rPr>
              <a:t>n = 1;</a:t>
            </a:r>
          </a:p>
          <a:p>
            <a:pPr marL="365760" lvl="1" indent="0" algn="just">
              <a:buNone/>
            </a:pPr>
            <a:r>
              <a:rPr lang="en-ZA" i="1" dirty="0" smtClean="0">
                <a:solidFill>
                  <a:schemeClr val="accent1">
                    <a:lumMod val="60000"/>
                    <a:lumOff val="40000"/>
                  </a:schemeClr>
                </a:solidFill>
              </a:rPr>
              <a:t>count = 5;</a:t>
            </a:r>
          </a:p>
          <a:p>
            <a:pPr marL="365760" lvl="1" indent="0" algn="just">
              <a:buNone/>
            </a:pPr>
            <a:r>
              <a:rPr lang="en-ZA" i="1" dirty="0" smtClean="0">
                <a:solidFill>
                  <a:schemeClr val="accent1">
                    <a:lumMod val="60000"/>
                    <a:lumOff val="40000"/>
                  </a:schemeClr>
                </a:solidFill>
              </a:rPr>
              <a:t>for </a:t>
            </a:r>
            <a:r>
              <a:rPr lang="en-ZA" i="1" dirty="0" err="1" smtClean="0">
                <a:solidFill>
                  <a:schemeClr val="accent1">
                    <a:lumMod val="60000"/>
                    <a:lumOff val="40000"/>
                  </a:schemeClr>
                </a:solidFill>
              </a:rPr>
              <a:t>i</a:t>
            </a:r>
            <a:r>
              <a:rPr lang="en-ZA" i="1" dirty="0" smtClean="0">
                <a:solidFill>
                  <a:schemeClr val="accent1">
                    <a:lumMod val="60000"/>
                    <a:lumOff val="40000"/>
                  </a:schemeClr>
                </a:solidFill>
              </a:rPr>
              <a:t> = 1:count</a:t>
            </a:r>
          </a:p>
          <a:p>
            <a:pPr marL="365760" lvl="1" indent="0" algn="just">
              <a:buNone/>
            </a:pPr>
            <a:r>
              <a:rPr lang="en-ZA" i="1" dirty="0" smtClean="0">
                <a:solidFill>
                  <a:schemeClr val="accent1">
                    <a:lumMod val="60000"/>
                    <a:lumOff val="40000"/>
                  </a:schemeClr>
                </a:solidFill>
              </a:rPr>
              <a:t>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a:t>
            </a:r>
            <a:r>
              <a:rPr lang="en-ZA" i="1" dirty="0" err="1" smtClean="0">
                <a:solidFill>
                  <a:schemeClr val="accent1">
                    <a:lumMod val="60000"/>
                    <a:lumOff val="40000"/>
                  </a:schemeClr>
                </a:solidFill>
              </a:rPr>
              <a:t>n+m</a:t>
            </a:r>
            <a:r>
              <a:rPr lang="en-ZA" i="1" dirty="0" smtClean="0">
                <a:solidFill>
                  <a:schemeClr val="accent1">
                    <a:lumMod val="60000"/>
                    <a:lumOff val="40000"/>
                  </a:schemeClr>
                </a:solidFill>
              </a:rPr>
              <a:t>;</a:t>
            </a:r>
          </a:p>
          <a:p>
            <a:pPr marL="365760" lvl="1" indent="0" algn="just">
              <a:buNone/>
            </a:pPr>
            <a:r>
              <a:rPr lang="en-ZA" i="1" dirty="0">
                <a:solidFill>
                  <a:schemeClr val="accent1">
                    <a:lumMod val="60000"/>
                    <a:lumOff val="40000"/>
                  </a:schemeClr>
                </a:solidFill>
              </a:rPr>
              <a:t>	</a:t>
            </a:r>
            <a:r>
              <a:rPr lang="en-ZA" i="1" dirty="0" smtClean="0">
                <a:solidFill>
                  <a:schemeClr val="accent1">
                    <a:lumMod val="60000"/>
                    <a:lumOff val="40000"/>
                  </a:schemeClr>
                </a:solidFill>
              </a:rPr>
              <a:t>m = n;</a:t>
            </a:r>
          </a:p>
          <a:p>
            <a:pPr marL="365760" lvl="1" indent="0" algn="just">
              <a:buNone/>
            </a:pPr>
            <a:r>
              <a:rPr lang="en-ZA" i="1" dirty="0">
                <a:solidFill>
                  <a:schemeClr val="accent1">
                    <a:lumMod val="60000"/>
                    <a:lumOff val="40000"/>
                  </a:schemeClr>
                </a:solidFill>
              </a:rPr>
              <a:t>	</a:t>
            </a:r>
            <a:r>
              <a:rPr lang="en-ZA" i="1" dirty="0" smtClean="0">
                <a:solidFill>
                  <a:schemeClr val="accent1">
                    <a:lumMod val="60000"/>
                    <a:lumOff val="40000"/>
                  </a:schemeClr>
                </a:solidFill>
              </a:rPr>
              <a:t>n =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end</a:t>
            </a:r>
          </a:p>
          <a:p>
            <a:pPr marL="365760" lvl="1" indent="0" algn="just">
              <a:buNone/>
            </a:pPr>
            <a:r>
              <a:rPr lang="en-ZA" i="1" dirty="0" err="1">
                <a:solidFill>
                  <a:schemeClr val="accent1">
                    <a:lumMod val="60000"/>
                    <a:lumOff val="40000"/>
                  </a:schemeClr>
                </a:solidFill>
              </a:rPr>
              <a:t>f</a:t>
            </a:r>
            <a:r>
              <a:rPr lang="en-ZA" i="1" dirty="0" err="1" smtClean="0">
                <a:solidFill>
                  <a:schemeClr val="accent1">
                    <a:lumMod val="60000"/>
                    <a:lumOff val="40000"/>
                  </a:schemeClr>
                </a:solidFill>
              </a:rPr>
              <a:t>printf</a:t>
            </a:r>
            <a:r>
              <a:rPr lang="en-ZA" i="1" dirty="0" smtClean="0">
                <a:solidFill>
                  <a:schemeClr val="accent1">
                    <a:lumMod val="60000"/>
                    <a:lumOff val="40000"/>
                  </a:schemeClr>
                </a:solidFill>
              </a:rPr>
              <a:t>(</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p:txBody>
      </p:sp>
    </p:spTree>
    <p:extLst>
      <p:ext uri="{BB962C8B-B14F-4D97-AF65-F5344CB8AC3E}">
        <p14:creationId xmlns:p14="http://schemas.microsoft.com/office/powerpoint/2010/main" val="309395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Fibonacci examples using different methods</a:t>
            </a:r>
            <a:endParaRPr lang="en-ZA" dirty="0"/>
          </a:p>
        </p:txBody>
      </p:sp>
      <p:sp>
        <p:nvSpPr>
          <p:cNvPr id="4" name="Content Placeholder 3"/>
          <p:cNvSpPr>
            <a:spLocks noGrp="1"/>
          </p:cNvSpPr>
          <p:nvPr>
            <p:ph sz="half" idx="1"/>
          </p:nvPr>
        </p:nvSpPr>
        <p:spPr/>
        <p:txBody>
          <a:bodyPr>
            <a:normAutofit fontScale="92500"/>
          </a:bodyPr>
          <a:lstStyle/>
          <a:p>
            <a:r>
              <a:rPr lang="en-ZA" dirty="0" smtClean="0"/>
              <a:t>Recursive:</a:t>
            </a:r>
          </a:p>
          <a:p>
            <a:pPr marL="0" indent="0">
              <a:buNone/>
            </a:pPr>
            <a:r>
              <a:rPr lang="en-ZA" dirty="0">
                <a:solidFill>
                  <a:srgbClr val="FF0000"/>
                </a:solidFill>
              </a:rPr>
              <a:t>filename: </a:t>
            </a:r>
            <a:r>
              <a:rPr lang="es-ES" i="1" dirty="0" err="1">
                <a:solidFill>
                  <a:srgbClr val="FF0000"/>
                </a:solidFill>
              </a:rPr>
              <a:t>fib_recur</a:t>
            </a:r>
            <a:r>
              <a:rPr lang="en-ZA" dirty="0" smtClean="0">
                <a:solidFill>
                  <a:srgbClr val="FF0000"/>
                </a:solidFill>
              </a:rPr>
              <a:t>.m</a:t>
            </a:r>
            <a:endParaRPr lang="en-ZA" dirty="0">
              <a:solidFill>
                <a:srgbClr val="FF0000"/>
              </a:solidFill>
            </a:endParaRPr>
          </a:p>
          <a:p>
            <a:pPr marL="365760" lvl="1" indent="0" algn="just">
              <a:buNone/>
            </a:pPr>
            <a:r>
              <a:rPr lang="es-ES" i="1" dirty="0" err="1">
                <a:solidFill>
                  <a:schemeClr val="accent1">
                    <a:lumMod val="60000"/>
                    <a:lumOff val="40000"/>
                  </a:schemeClr>
                </a:solidFill>
              </a:rPr>
              <a:t>function</a:t>
            </a:r>
            <a:r>
              <a:rPr lang="es-ES" i="1" dirty="0">
                <a:solidFill>
                  <a:schemeClr val="accent1">
                    <a:lumMod val="60000"/>
                    <a:lumOff val="40000"/>
                  </a:schemeClr>
                </a:solidFill>
              </a:rPr>
              <a:t> y = </a:t>
            </a:r>
            <a:r>
              <a:rPr lang="es-ES" i="1" dirty="0" err="1" smtClean="0">
                <a:solidFill>
                  <a:schemeClr val="accent1">
                    <a:lumMod val="60000"/>
                    <a:lumOff val="40000"/>
                  </a:schemeClr>
                </a:solidFill>
              </a:rPr>
              <a:t>fib_recur</a:t>
            </a:r>
            <a:r>
              <a:rPr lang="es-ES" i="1" dirty="0" smtClean="0">
                <a:solidFill>
                  <a:schemeClr val="accent1">
                    <a:lumMod val="60000"/>
                    <a:lumOff val="40000"/>
                  </a:schemeClr>
                </a:solidFill>
              </a:rPr>
              <a:t>(n)</a:t>
            </a:r>
            <a:endParaRPr lang="es-ES" i="1" dirty="0">
              <a:solidFill>
                <a:schemeClr val="accent1">
                  <a:lumMod val="60000"/>
                  <a:lumOff val="40000"/>
                </a:schemeClr>
              </a:solidFill>
            </a:endParaRPr>
          </a:p>
          <a:p>
            <a:pPr marL="685800" lvl="2" indent="0" algn="just">
              <a:buNone/>
            </a:pPr>
            <a:r>
              <a:rPr lang="es-ES" i="1" dirty="0" err="1" smtClean="0">
                <a:solidFill>
                  <a:schemeClr val="accent1">
                    <a:lumMod val="60000"/>
                    <a:lumOff val="40000"/>
                  </a:schemeClr>
                </a:solidFill>
              </a:rPr>
              <a:t>if</a:t>
            </a:r>
            <a:r>
              <a:rPr lang="es-ES" i="1" dirty="0" smtClean="0">
                <a:solidFill>
                  <a:schemeClr val="accent1">
                    <a:lumMod val="60000"/>
                    <a:lumOff val="40000"/>
                  </a:schemeClr>
                </a:solidFill>
              </a:rPr>
              <a:t> </a:t>
            </a:r>
            <a:r>
              <a:rPr lang="es-ES" i="1" dirty="0">
                <a:solidFill>
                  <a:schemeClr val="accent1">
                    <a:lumMod val="60000"/>
                    <a:lumOff val="40000"/>
                  </a:schemeClr>
                </a:solidFill>
              </a:rPr>
              <a:t>n == 0</a:t>
            </a:r>
          </a:p>
          <a:p>
            <a:pPr marL="685800" lvl="2" indent="0" algn="just">
              <a:buNone/>
            </a:pPr>
            <a:r>
              <a:rPr lang="es-ES" i="1" dirty="0">
                <a:solidFill>
                  <a:schemeClr val="accent1">
                    <a:lumMod val="60000"/>
                    <a:lumOff val="40000"/>
                  </a:schemeClr>
                </a:solidFill>
              </a:rPr>
              <a:t>	</a:t>
            </a:r>
            <a:r>
              <a:rPr lang="es-ES" i="1" dirty="0" smtClean="0">
                <a:solidFill>
                  <a:schemeClr val="accent1">
                    <a:lumMod val="60000"/>
                    <a:lumOff val="40000"/>
                  </a:schemeClr>
                </a:solidFill>
              </a:rPr>
              <a:t>y </a:t>
            </a:r>
            <a:r>
              <a:rPr lang="es-ES" i="1" dirty="0">
                <a:solidFill>
                  <a:schemeClr val="accent1">
                    <a:lumMod val="60000"/>
                    <a:lumOff val="40000"/>
                  </a:schemeClr>
                </a:solidFill>
              </a:rPr>
              <a:t>= 0;</a:t>
            </a:r>
          </a:p>
          <a:p>
            <a:pPr marL="685800" lvl="2" indent="0" algn="just">
              <a:buNone/>
            </a:pPr>
            <a:r>
              <a:rPr lang="es-ES" i="1" dirty="0" err="1" smtClean="0">
                <a:solidFill>
                  <a:schemeClr val="accent1">
                    <a:lumMod val="60000"/>
                    <a:lumOff val="40000"/>
                  </a:schemeClr>
                </a:solidFill>
              </a:rPr>
              <a:t>else</a:t>
            </a:r>
            <a:endParaRPr lang="es-ES" i="1" dirty="0">
              <a:solidFill>
                <a:schemeClr val="accent1">
                  <a:lumMod val="60000"/>
                  <a:lumOff val="40000"/>
                </a:schemeClr>
              </a:solidFill>
            </a:endParaRPr>
          </a:p>
          <a:p>
            <a:pPr marL="685800" lvl="2" indent="0" algn="just">
              <a:buNone/>
            </a:pPr>
            <a:r>
              <a:rPr lang="es-ES" i="1" dirty="0" smtClean="0">
                <a:solidFill>
                  <a:schemeClr val="accent1">
                    <a:lumMod val="60000"/>
                    <a:lumOff val="40000"/>
                  </a:schemeClr>
                </a:solidFill>
              </a:rPr>
              <a:t>	y </a:t>
            </a:r>
            <a:r>
              <a:rPr lang="es-ES" i="1" dirty="0">
                <a:solidFill>
                  <a:schemeClr val="accent1">
                    <a:lumMod val="60000"/>
                    <a:lumOff val="40000"/>
                  </a:schemeClr>
                </a:solidFill>
              </a:rPr>
              <a:t>= [</a:t>
            </a:r>
            <a:r>
              <a:rPr lang="es-ES" i="1" dirty="0" err="1">
                <a:solidFill>
                  <a:schemeClr val="accent1">
                    <a:lumMod val="60000"/>
                    <a:lumOff val="40000"/>
                  </a:schemeClr>
                </a:solidFill>
              </a:rPr>
              <a:t>fib_recur</a:t>
            </a:r>
            <a:r>
              <a:rPr lang="es-ES" i="1" dirty="0">
                <a:solidFill>
                  <a:schemeClr val="accent1">
                    <a:lumMod val="60000"/>
                    <a:lumOff val="40000"/>
                  </a:schemeClr>
                </a:solidFill>
              </a:rPr>
              <a:t>(n-1) </a:t>
            </a:r>
            <a:r>
              <a:rPr lang="es-ES" i="1" dirty="0" err="1">
                <a:solidFill>
                  <a:schemeClr val="accent1">
                    <a:lumMod val="60000"/>
                    <a:lumOff val="40000"/>
                  </a:schemeClr>
                </a:solidFill>
              </a:rPr>
              <a:t>fib</a:t>
            </a:r>
            <a:r>
              <a:rPr lang="es-ES" i="1" dirty="0">
                <a:solidFill>
                  <a:schemeClr val="accent1">
                    <a:lumMod val="60000"/>
                    <a:lumOff val="40000"/>
                  </a:schemeClr>
                </a:solidFill>
              </a:rPr>
              <a:t>(n)]</a:t>
            </a:r>
          </a:p>
          <a:p>
            <a:pPr marL="365760" lvl="1" indent="0" algn="just">
              <a:buNone/>
            </a:pPr>
            <a:r>
              <a:rPr lang="es-ES" i="1" dirty="0" err="1" smtClean="0">
                <a:solidFill>
                  <a:schemeClr val="accent1">
                    <a:lumMod val="60000"/>
                    <a:lumOff val="40000"/>
                  </a:schemeClr>
                </a:solidFill>
              </a:rPr>
              <a:t>end</a:t>
            </a:r>
            <a:endParaRPr lang="es-ES" i="1" dirty="0" smtClean="0">
              <a:solidFill>
                <a:schemeClr val="accent1">
                  <a:lumMod val="60000"/>
                  <a:lumOff val="40000"/>
                </a:schemeClr>
              </a:solidFill>
            </a:endParaRPr>
          </a:p>
          <a:p>
            <a:pPr marL="0" lvl="1" indent="0" algn="just">
              <a:spcBef>
                <a:spcPts val="1800"/>
              </a:spcBef>
              <a:buNone/>
            </a:pPr>
            <a:r>
              <a:rPr lang="en-ZA" dirty="0">
                <a:solidFill>
                  <a:srgbClr val="FF0000"/>
                </a:solidFill>
              </a:rPr>
              <a:t>filename: </a:t>
            </a:r>
            <a:r>
              <a:rPr lang="en-ZA" dirty="0" err="1" smtClean="0">
                <a:solidFill>
                  <a:srgbClr val="FF0000"/>
                </a:solidFill>
              </a:rPr>
              <a:t>FibonacciRecursive.m</a:t>
            </a:r>
            <a:endParaRPr lang="en-ZA" dirty="0" smtClean="0">
              <a:solidFill>
                <a:srgbClr val="FF0000"/>
              </a:solidFill>
            </a:endParaRPr>
          </a:p>
          <a:p>
            <a:pPr marL="320040" lvl="2" indent="0" algn="just">
              <a:spcBef>
                <a:spcPts val="1800"/>
              </a:spcBef>
              <a:buNone/>
            </a:pPr>
            <a:r>
              <a:rPr lang="en-ZA" dirty="0" smtClean="0">
                <a:solidFill>
                  <a:schemeClr val="accent1">
                    <a:lumMod val="60000"/>
                    <a:lumOff val="40000"/>
                  </a:schemeClr>
                </a:solidFill>
              </a:rPr>
              <a:t>count = 5;</a:t>
            </a:r>
          </a:p>
          <a:p>
            <a:pPr marL="320040" lvl="2" indent="0" algn="just">
              <a:spcBef>
                <a:spcPts val="1800"/>
              </a:spcBef>
              <a:buNone/>
            </a:pPr>
            <a:r>
              <a:rPr lang="en-ZA" dirty="0" err="1" smtClean="0">
                <a:solidFill>
                  <a:schemeClr val="accent1">
                    <a:lumMod val="60000"/>
                    <a:lumOff val="40000"/>
                  </a:schemeClr>
                </a:solidFill>
              </a:rPr>
              <a:t>ans</a:t>
            </a:r>
            <a:r>
              <a:rPr lang="en-ZA" dirty="0" smtClean="0">
                <a:solidFill>
                  <a:schemeClr val="accent1">
                    <a:lumMod val="60000"/>
                    <a:lumOff val="40000"/>
                  </a:schemeClr>
                </a:solidFill>
              </a:rPr>
              <a:t> = </a:t>
            </a:r>
            <a:r>
              <a:rPr lang="en-ZA" dirty="0" err="1" smtClean="0">
                <a:solidFill>
                  <a:schemeClr val="accent1">
                    <a:lumMod val="60000"/>
                    <a:lumOff val="40000"/>
                  </a:schemeClr>
                </a:solidFill>
              </a:rPr>
              <a:t>fib_recur</a:t>
            </a:r>
            <a:r>
              <a:rPr lang="en-ZA" dirty="0" smtClean="0">
                <a:solidFill>
                  <a:schemeClr val="accent1">
                    <a:lumMod val="60000"/>
                    <a:lumOff val="40000"/>
                  </a:schemeClr>
                </a:solidFill>
              </a:rPr>
              <a:t>(count);</a:t>
            </a:r>
          </a:p>
          <a:p>
            <a:pPr marL="0" indent="0">
              <a:buNone/>
            </a:pPr>
            <a:endParaRPr lang="en-ZA" dirty="0"/>
          </a:p>
        </p:txBody>
      </p:sp>
      <mc:AlternateContent xmlns:mc="http://schemas.openxmlformats.org/markup-compatibility/2006">
        <mc:Choice xmlns:a14="http://schemas.microsoft.com/office/drawing/2010/main" Requires="a14">
          <p:sp>
            <p:nvSpPr>
              <p:cNvPr id="5" name="Content Placeholder 4"/>
              <p:cNvSpPr>
                <a:spLocks noGrp="1"/>
              </p:cNvSpPr>
              <p:nvPr>
                <p:ph sz="half" idx="2"/>
              </p:nvPr>
            </p:nvSpPr>
            <p:spPr/>
            <p:txBody>
              <a:bodyPr>
                <a:normAutofit fontScale="92500"/>
              </a:bodyPr>
              <a:lstStyle/>
              <a:p>
                <a:r>
                  <a:rPr lang="en-ZA" dirty="0" smtClean="0"/>
                  <a:t>Matrix:</a:t>
                </a:r>
              </a:p>
              <a:p>
                <a:r>
                  <a:rPr lang="en-ZA" dirty="0" smtClean="0"/>
                  <a:t>This method is a sort of hack. It uses a special Q-Matrix to help compute the sequence. (See references and solve)</a:t>
                </a:r>
              </a:p>
              <a:p>
                <a:r>
                  <a:rPr lang="en-ZA" dirty="0" smtClean="0"/>
                  <a:t>This Q matrix is defined as:</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𝑄</m:t>
                      </m:r>
                      <m:r>
                        <a:rPr lang="en-ZA" b="0" i="1" smtClean="0">
                          <a:latin typeface="Cambria Math" panose="02040503050406030204" pitchFamily="18" charset="0"/>
                        </a:rPr>
                        <m:t>= </m:t>
                      </m:r>
                      <m:d>
                        <m:dPr>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r>
                                  <m:rPr>
                                    <m:brk m:alnAt="7"/>
                                  </m:rPr>
                                  <a:rPr lang="en-ZA" b="0" i="1" smtClean="0">
                                    <a:latin typeface="Cambria Math" panose="02040503050406030204" pitchFamily="18" charset="0"/>
                                  </a:rPr>
                                  <m:t>1</m:t>
                                </m:r>
                              </m:e>
                              <m:e>
                                <m:r>
                                  <a:rPr lang="en-ZA" b="0" i="1" smtClean="0">
                                    <a:latin typeface="Cambria Math" panose="02040503050406030204" pitchFamily="18" charset="0"/>
                                  </a:rPr>
                                  <m:t>1</m:t>
                                </m:r>
                              </m:e>
                            </m:mr>
                            <m:mr>
                              <m:e>
                                <m:r>
                                  <a:rPr lang="en-ZA" b="0" i="1" smtClean="0">
                                    <a:latin typeface="Cambria Math" panose="02040503050406030204" pitchFamily="18" charset="0"/>
                                  </a:rPr>
                                  <m:t>1</m:t>
                                </m:r>
                              </m:e>
                              <m:e>
                                <m:r>
                                  <a:rPr lang="en-ZA" b="0" i="1" smtClean="0">
                                    <a:latin typeface="Cambria Math" panose="02040503050406030204" pitchFamily="18" charset="0"/>
                                  </a:rPr>
                                  <m:t>0</m:t>
                                </m:r>
                              </m:e>
                            </m:mr>
                          </m:m>
                        </m:e>
                      </m:d>
                    </m:oMath>
                  </m:oMathPara>
                </a14:m>
                <a:endParaRPr lang="en-ZA" dirty="0" smtClean="0"/>
              </a:p>
              <a:p>
                <a:pPr marL="0" indent="0">
                  <a:buNone/>
                </a:pPr>
                <a:endParaRPr lang="en-ZA" dirty="0" smtClean="0"/>
              </a:p>
              <a:p>
                <a:pPr marL="0" indent="0">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𝑄</m:t>
                          </m:r>
                        </m:e>
                        <m:sup>
                          <m:r>
                            <a:rPr lang="en-ZA" b="0" i="1" smtClean="0">
                              <a:latin typeface="Cambria Math" panose="02040503050406030204" pitchFamily="18" charset="0"/>
                            </a:rPr>
                            <m:t>𝑛</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r>
                                      <a:rPr lang="en-ZA" b="0" i="1" smtClean="0">
                                        <a:latin typeface="Cambria Math" panose="02040503050406030204" pitchFamily="18" charset="0"/>
                                      </a:rPr>
                                      <m:t>+1</m:t>
                                    </m:r>
                                  </m:sub>
                                </m:sSub>
                              </m:e>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sub>
                                </m:sSub>
                              </m:e>
                            </m:mr>
                            <m:m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sub>
                                </m:sSub>
                              </m:e>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r>
                                      <a:rPr lang="en-ZA" b="0" i="1" smtClean="0">
                                        <a:latin typeface="Cambria Math" panose="02040503050406030204" pitchFamily="18" charset="0"/>
                                      </a:rPr>
                                      <m:t>−1</m:t>
                                    </m:r>
                                  </m:sub>
                                </m:sSub>
                              </m:e>
                            </m:mr>
                          </m:m>
                        </m:e>
                      </m:d>
                    </m:oMath>
                  </m:oMathPara>
                </a14:m>
                <a:endParaRPr lang="en-ZA" dirty="0" smtClean="0"/>
              </a:p>
              <a:p>
                <a:pPr marL="0" indent="0">
                  <a:buNone/>
                </a:pPr>
                <a:endParaRPr lang="en-ZA" dirty="0" smtClean="0"/>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𝐺</m:t>
                          </m:r>
                        </m:e>
                        <m:sub>
                          <m:r>
                            <a:rPr lang="en-ZA" b="0" i="1" smtClean="0">
                              <a:latin typeface="Cambria Math" panose="02040503050406030204" pitchFamily="18" charset="0"/>
                            </a:rPr>
                            <m:t>𝑚</m:t>
                          </m:r>
                        </m:sub>
                      </m:sSub>
                      <m:r>
                        <a:rPr lang="en-ZA" b="0" i="1" smtClean="0">
                          <a:latin typeface="Cambria Math" panose="02040503050406030204" pitchFamily="18" charset="0"/>
                        </a:rPr>
                        <m:t>= </m:t>
                      </m:r>
                      <m:d>
                        <m:dPr>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r>
                                  <m:rPr>
                                    <m:brk m:alnAt="7"/>
                                  </m:rPr>
                                  <a:rPr lang="en-ZA" b="0" i="1" smtClean="0">
                                    <a:latin typeface="Cambria Math" panose="02040503050406030204" pitchFamily="18" charset="0"/>
                                  </a:rPr>
                                  <m:t>𝑚</m:t>
                                </m:r>
                              </m:e>
                              <m:e>
                                <m:r>
                                  <a:rPr lang="en-ZA" b="0" i="1" smtClean="0">
                                    <a:latin typeface="Cambria Math" panose="02040503050406030204" pitchFamily="18" charset="0"/>
                                  </a:rPr>
                                  <m:t>1</m:t>
                                </m:r>
                              </m:e>
                            </m:mr>
                            <m:mr>
                              <m:e>
                                <m:r>
                                  <a:rPr lang="en-ZA" b="0" i="1" smtClean="0">
                                    <a:latin typeface="Cambria Math" panose="02040503050406030204" pitchFamily="18" charset="0"/>
                                  </a:rPr>
                                  <m:t>1</m:t>
                                </m:r>
                              </m:e>
                              <m:e>
                                <m:r>
                                  <a:rPr lang="en-ZA" b="0" i="1" smtClean="0">
                                    <a:latin typeface="Cambria Math" panose="02040503050406030204" pitchFamily="18" charset="0"/>
                                  </a:rPr>
                                  <m:t>0</m:t>
                                </m:r>
                              </m:e>
                            </m:mr>
                          </m:m>
                        </m:e>
                      </m:d>
                    </m:oMath>
                  </m:oMathPara>
                </a14:m>
                <a:endParaRPr lang="en-ZA" dirty="0" smtClean="0"/>
              </a:p>
              <a:p>
                <a:pPr marL="0" indent="0">
                  <a:buNone/>
                </a:pPr>
                <a:endParaRPr lang="en-ZA" dirty="0" smtClean="0"/>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2"/>
                <a:stretch>
                  <a:fillRect l="-1124" t="-1427" r="-702"/>
                </a:stretch>
              </a:blipFill>
            </p:spPr>
            <p:txBody>
              <a:bodyPr/>
              <a:lstStyle/>
              <a:p>
                <a:r>
                  <a:rPr lang="en-ZA">
                    <a:noFill/>
                  </a:rPr>
                  <a:t> </a:t>
                </a:r>
              </a:p>
            </p:txBody>
          </p:sp>
        </mc:Fallback>
      </mc:AlternateContent>
      <p:sp>
        <p:nvSpPr>
          <p:cNvPr id="3" name="TextBox 2"/>
          <p:cNvSpPr txBox="1"/>
          <p:nvPr/>
        </p:nvSpPr>
        <p:spPr>
          <a:xfrm>
            <a:off x="4974342" y="6096000"/>
            <a:ext cx="7043916" cy="646331"/>
          </a:xfrm>
          <a:prstGeom prst="rect">
            <a:avLst/>
          </a:prstGeom>
          <a:noFill/>
        </p:spPr>
        <p:txBody>
          <a:bodyPr wrap="none" rtlCol="0">
            <a:spAutoFit/>
          </a:bodyPr>
          <a:lstStyle/>
          <a:p>
            <a:r>
              <a:rPr lang="en-ZA" dirty="0">
                <a:hlinkClick r:id="rId3"/>
              </a:rPr>
              <a:t>http://</a:t>
            </a:r>
            <a:r>
              <a:rPr lang="en-ZA" dirty="0" smtClean="0">
                <a:hlinkClick r:id="rId3"/>
              </a:rPr>
              <a:t>www.cut-the-knot.org/arithmetic/algebra/FibonacciMatrix.shtml</a:t>
            </a:r>
            <a:endParaRPr lang="en-ZA" dirty="0" smtClean="0"/>
          </a:p>
          <a:p>
            <a:r>
              <a:rPr lang="en-ZA" dirty="0">
                <a:hlinkClick r:id="rId4"/>
              </a:rPr>
              <a:t>http://</a:t>
            </a:r>
            <a:r>
              <a:rPr lang="en-ZA" dirty="0" smtClean="0">
                <a:hlinkClick r:id="rId4"/>
              </a:rPr>
              <a:t>www.emis.de/journals/AUA/pdf/16_220_paper-22-20-2009.pdf</a:t>
            </a:r>
            <a:r>
              <a:rPr lang="en-ZA" dirty="0" smtClean="0"/>
              <a:t> </a:t>
            </a:r>
            <a:endParaRPr lang="en-ZA" dirty="0"/>
          </a:p>
        </p:txBody>
      </p:sp>
    </p:spTree>
    <p:extLst>
      <p:ext uri="{BB962C8B-B14F-4D97-AF65-F5344CB8AC3E}">
        <p14:creationId xmlns:p14="http://schemas.microsoft.com/office/powerpoint/2010/main" val="205456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Objectives of this Tutorial</a:t>
            </a:r>
            <a:endParaRPr lang="en-ZA" dirty="0"/>
          </a:p>
        </p:txBody>
      </p:sp>
      <p:sp>
        <p:nvSpPr>
          <p:cNvPr id="3" name="Content Placeholder 2"/>
          <p:cNvSpPr>
            <a:spLocks noGrp="1"/>
          </p:cNvSpPr>
          <p:nvPr>
            <p:ph idx="1"/>
          </p:nvPr>
        </p:nvSpPr>
        <p:spPr/>
        <p:txBody>
          <a:bodyPr/>
          <a:lstStyle/>
          <a:p>
            <a:r>
              <a:rPr lang="en-ZA" dirty="0" smtClean="0"/>
              <a:t>Learn basic coding principles for imperative languages</a:t>
            </a:r>
          </a:p>
          <a:p>
            <a:r>
              <a:rPr lang="en-ZA" dirty="0" smtClean="0"/>
              <a:t>Learn what an algorithm is</a:t>
            </a:r>
          </a:p>
          <a:p>
            <a:r>
              <a:rPr lang="en-ZA" dirty="0" smtClean="0"/>
              <a:t>Think algorithmically</a:t>
            </a:r>
          </a:p>
          <a:p>
            <a:r>
              <a:rPr lang="en-ZA" dirty="0" smtClean="0"/>
              <a:t>Do examples in MatLab</a:t>
            </a:r>
          </a:p>
          <a:p>
            <a:r>
              <a:rPr lang="en-ZA" dirty="0" smtClean="0"/>
              <a:t>Take a problem and be able to map it to a programed solution</a:t>
            </a:r>
          </a:p>
          <a:p>
            <a:r>
              <a:rPr lang="en-ZA" dirty="0" smtClean="0"/>
              <a:t>Be able to use and understand documentation for further learning</a:t>
            </a:r>
          </a:p>
          <a:p>
            <a:endParaRPr lang="en-ZA" dirty="0"/>
          </a:p>
        </p:txBody>
      </p:sp>
    </p:spTree>
    <p:extLst>
      <p:ext uri="{BB962C8B-B14F-4D97-AF65-F5344CB8AC3E}">
        <p14:creationId xmlns:p14="http://schemas.microsoft.com/office/powerpoint/2010/main" val="1458899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Why would you want to learn to code?</a:t>
            </a:r>
            <a:endParaRPr lang="en-ZA" dirty="0"/>
          </a:p>
        </p:txBody>
      </p:sp>
      <p:sp>
        <p:nvSpPr>
          <p:cNvPr id="3" name="Content Placeholder 2"/>
          <p:cNvSpPr>
            <a:spLocks noGrp="1"/>
          </p:cNvSpPr>
          <p:nvPr>
            <p:ph idx="1"/>
          </p:nvPr>
        </p:nvSpPr>
        <p:spPr/>
        <p:txBody>
          <a:bodyPr/>
          <a:lstStyle/>
          <a:p>
            <a:r>
              <a:rPr lang="en-ZA" dirty="0" smtClean="0"/>
              <a:t>Programming is used in many industries and jobs, for instance in banking all the financial models are programmed. SAS is an example of a statistical language geared towards that kind of computation.</a:t>
            </a:r>
          </a:p>
          <a:p>
            <a:r>
              <a:rPr lang="en-ZA" dirty="0" smtClean="0"/>
              <a:t>Programming is more than just some mathematical technique. It is a way of algorithmically thinking about problems and their solutions. One important change in thought is breaking down a problem into its base components which you then solve to solve the whole problem. (Abstraction) </a:t>
            </a:r>
          </a:p>
          <a:p>
            <a:r>
              <a:rPr lang="en-ZA" dirty="0" smtClean="0"/>
              <a:t>Being able to transmute a problem from a definition, equation or implicit overview to a solid algorithm which is able to solve that problem gives you a unique and in-depth understanding of that problem.</a:t>
            </a:r>
            <a:endParaRPr lang="en-ZA" dirty="0"/>
          </a:p>
        </p:txBody>
      </p:sp>
    </p:spTree>
    <p:extLst>
      <p:ext uri="{BB962C8B-B14F-4D97-AF65-F5344CB8AC3E}">
        <p14:creationId xmlns:p14="http://schemas.microsoft.com/office/powerpoint/2010/main" val="84573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Before we begin</a:t>
            </a:r>
            <a:endParaRPr lang="en-ZA" dirty="0"/>
          </a:p>
        </p:txBody>
      </p:sp>
      <p:sp>
        <p:nvSpPr>
          <p:cNvPr id="3" name="Content Placeholder 2"/>
          <p:cNvSpPr>
            <a:spLocks noGrp="1"/>
          </p:cNvSpPr>
          <p:nvPr>
            <p:ph idx="1"/>
          </p:nvPr>
        </p:nvSpPr>
        <p:spPr/>
        <p:txBody>
          <a:bodyPr>
            <a:normAutofit fontScale="92500" lnSpcReduction="10000"/>
          </a:bodyPr>
          <a:lstStyle/>
          <a:p>
            <a:r>
              <a:rPr lang="en-ZA" dirty="0" smtClean="0"/>
              <a:t>This tutorial will go over programming basics using MatLab. MatLab is an imperative programming language which is a way of expressing a program via a set of statements which describe how the problem should be solved.</a:t>
            </a:r>
          </a:p>
          <a:p>
            <a:r>
              <a:rPr lang="en-ZA" dirty="0" smtClean="0"/>
              <a:t>MatLab is also an interpretive language which means it executes statements directly rather than first converting code into some more advanced code such as assembly or binary.</a:t>
            </a:r>
          </a:p>
          <a:p>
            <a:r>
              <a:rPr lang="en-ZA" dirty="0" smtClean="0"/>
              <a:t>Keep in mind that there are other types of programming languages which work very differently. The kind of language used depends of the problem and situation. In business the best, fastest and most beautiful solution would mostly be too time consuming and costly to implement, debug and use.</a:t>
            </a:r>
          </a:p>
          <a:p>
            <a:r>
              <a:rPr lang="en-ZA" dirty="0" smtClean="0"/>
              <a:t>MatLab is a programming language designed to be used to solve mathematical problems. It will not be the kind of language used to make the next text editor or some such program. MatLab is geared towards using matrices. That is its strong suit. Mathematica is more powerful in other areas as a mathematical programming language.</a:t>
            </a:r>
          </a:p>
        </p:txBody>
      </p:sp>
    </p:spTree>
    <p:extLst>
      <p:ext uri="{BB962C8B-B14F-4D97-AF65-F5344CB8AC3E}">
        <p14:creationId xmlns:p14="http://schemas.microsoft.com/office/powerpoint/2010/main" val="42911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Before we begin</a:t>
            </a:r>
            <a:endParaRPr lang="en-ZA" dirty="0"/>
          </a:p>
        </p:txBody>
      </p:sp>
      <p:sp>
        <p:nvSpPr>
          <p:cNvPr id="3" name="Content Placeholder 2"/>
          <p:cNvSpPr>
            <a:spLocks noGrp="1"/>
          </p:cNvSpPr>
          <p:nvPr>
            <p:ph idx="1"/>
          </p:nvPr>
        </p:nvSpPr>
        <p:spPr/>
        <p:txBody>
          <a:bodyPr>
            <a:normAutofit lnSpcReduction="10000"/>
          </a:bodyPr>
          <a:lstStyle/>
          <a:p>
            <a:r>
              <a:rPr lang="en-ZA" dirty="0" smtClean="0"/>
              <a:t>MatLab is quite cost-prohibitive. As a student you will most likely have access to discounts, free versions or local copies at the University.</a:t>
            </a:r>
          </a:p>
          <a:p>
            <a:r>
              <a:rPr lang="en-ZA" dirty="0" smtClean="0"/>
              <a:t>There is a free open-source alternative which is very similar to MatLab called Octave. It uses the same syntax and is very similar. However there are differences which mainly have to do with more advanced features of MatLab not covered in this tutorial.</a:t>
            </a:r>
          </a:p>
          <a:p>
            <a:r>
              <a:rPr lang="en-ZA" dirty="0" smtClean="0"/>
              <a:t>Something to lookup would be source control. If you are doing a group project or have many versions of source code for the same project source control can help keep things tidy and simple. GitHub is my personal favourite source control and variant of the git system. (See: </a:t>
            </a:r>
            <a:r>
              <a:rPr lang="en-ZA" dirty="0">
                <a:hlinkClick r:id="rId2"/>
              </a:rPr>
              <a:t>https://</a:t>
            </a:r>
            <a:r>
              <a:rPr lang="en-ZA" b="1" dirty="0" smtClean="0">
                <a:hlinkClick r:id="rId2"/>
              </a:rPr>
              <a:t>github</a:t>
            </a:r>
            <a:r>
              <a:rPr lang="en-ZA" dirty="0" smtClean="0">
                <a:hlinkClick r:id="rId2"/>
              </a:rPr>
              <a:t>.com/edu</a:t>
            </a:r>
            <a:r>
              <a:rPr lang="en-ZA" dirty="0"/>
              <a:t>, </a:t>
            </a:r>
            <a:r>
              <a:rPr lang="en-ZA" dirty="0">
                <a:hlinkClick r:id="rId3"/>
              </a:rPr>
              <a:t>http://nvie.com/posts/a-successful-git-branching-model</a:t>
            </a:r>
            <a:r>
              <a:rPr lang="en-ZA" dirty="0" smtClean="0">
                <a:hlinkClick r:id="rId3"/>
              </a:rPr>
              <a:t>/</a:t>
            </a:r>
            <a:r>
              <a:rPr lang="en-ZA" dirty="0" smtClean="0"/>
              <a:t>) </a:t>
            </a:r>
          </a:p>
          <a:p>
            <a:r>
              <a:rPr lang="en-ZA" dirty="0" smtClean="0"/>
              <a:t>Also Remember </a:t>
            </a:r>
            <a:r>
              <a:rPr lang="en-ZA" sz="3600" dirty="0" smtClean="0"/>
              <a:t>DON’T PANIC!</a:t>
            </a:r>
          </a:p>
        </p:txBody>
      </p:sp>
    </p:spTree>
    <p:extLst>
      <p:ext uri="{BB962C8B-B14F-4D97-AF65-F5344CB8AC3E}">
        <p14:creationId xmlns:p14="http://schemas.microsoft.com/office/powerpoint/2010/main" val="77455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Some conventions and standards</a:t>
            </a:r>
            <a:endParaRPr lang="en-ZA" dirty="0"/>
          </a:p>
        </p:txBody>
      </p:sp>
      <p:sp>
        <p:nvSpPr>
          <p:cNvPr id="3" name="Content Placeholder 2"/>
          <p:cNvSpPr>
            <a:spLocks noGrp="1"/>
          </p:cNvSpPr>
          <p:nvPr>
            <p:ph idx="1"/>
          </p:nvPr>
        </p:nvSpPr>
        <p:spPr/>
        <p:txBody>
          <a:bodyPr/>
          <a:lstStyle/>
          <a:p>
            <a:r>
              <a:rPr lang="en-ZA" dirty="0" smtClean="0"/>
              <a:t>I prefer to use self-documenting code which means that rather than writing pseudo-code or comments explaining what my code does, the code itself is written in an easily readable way. I do sometimes write a block of comments above my code for documentation, especially when I am doing something very mathematical and I'm reasoning my way through it.</a:t>
            </a:r>
          </a:p>
          <a:p>
            <a:r>
              <a:rPr lang="en-ZA" dirty="0" smtClean="0"/>
              <a:t>I prefer to use spaces in places where they don’t affect the code but rather make the code look nicer and easier to read. I do the same for new lines (Enter).</a:t>
            </a:r>
          </a:p>
          <a:p>
            <a:r>
              <a:rPr lang="en-ZA" dirty="0" smtClean="0"/>
              <a:t>There are many conventions and ways of writing code which comes with practice. When you are not sure, first look online (sites like </a:t>
            </a:r>
            <a:r>
              <a:rPr lang="en-ZA" dirty="0" smtClean="0">
                <a:hlinkClick r:id="rId2"/>
              </a:rPr>
              <a:t>www.stackoverflow.com</a:t>
            </a:r>
            <a:r>
              <a:rPr lang="en-ZA" dirty="0" smtClean="0"/>
              <a:t> and official documentation: </a:t>
            </a:r>
            <a:r>
              <a:rPr lang="en-ZA" dirty="0" smtClean="0">
                <a:hlinkClick r:id="rId3"/>
              </a:rPr>
              <a:t>http</a:t>
            </a:r>
            <a:r>
              <a:rPr lang="en-ZA" dirty="0">
                <a:hlinkClick r:id="rId3"/>
              </a:rPr>
              <a:t>://</a:t>
            </a:r>
            <a:r>
              <a:rPr lang="en-ZA" dirty="0" smtClean="0">
                <a:hlinkClick r:id="rId3"/>
              </a:rPr>
              <a:t>www.mathworks.com/help</a:t>
            </a:r>
            <a:r>
              <a:rPr lang="en-ZA" dirty="0" smtClean="0"/>
              <a:t>) help to clarify problems and standards, if you still don’t know then ask someone for help. With programing always try to do research first.</a:t>
            </a:r>
            <a:endParaRPr lang="en-ZA" dirty="0"/>
          </a:p>
        </p:txBody>
      </p:sp>
    </p:spTree>
    <p:extLst>
      <p:ext uri="{BB962C8B-B14F-4D97-AF65-F5344CB8AC3E}">
        <p14:creationId xmlns:p14="http://schemas.microsoft.com/office/powerpoint/2010/main" val="374948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lstStyle/>
          <a:p>
            <a:r>
              <a:rPr lang="en-ZA" dirty="0" smtClean="0"/>
              <a:t>Ok lets begin:</a:t>
            </a:r>
          </a:p>
          <a:p>
            <a:r>
              <a:rPr lang="en-ZA" dirty="0" smtClean="0"/>
              <a:t>With an interpretive language like MatLab, you have two ways to execute commands.</a:t>
            </a:r>
          </a:p>
          <a:p>
            <a:pPr lvl="1"/>
            <a:r>
              <a:rPr lang="en-ZA" dirty="0" smtClean="0"/>
              <a:t>By typing in a command and pressing enter at the command line where it will be executed right away</a:t>
            </a:r>
          </a:p>
          <a:p>
            <a:pPr lvl="1"/>
            <a:r>
              <a:rPr lang="en-ZA" dirty="0" smtClean="0"/>
              <a:t>Or by writing a script file and then executing the code in a block.</a:t>
            </a:r>
          </a:p>
          <a:p>
            <a:r>
              <a:rPr lang="en-ZA" dirty="0" smtClean="0"/>
              <a:t>First we familiarise ourselves with the command line.</a:t>
            </a:r>
          </a:p>
          <a:p>
            <a:r>
              <a:rPr lang="en-ZA" dirty="0" smtClean="0"/>
              <a:t>Open MatLab</a:t>
            </a:r>
            <a:endParaRPr lang="en-ZA" dirty="0"/>
          </a:p>
        </p:txBody>
      </p:sp>
      <p:pic>
        <p:nvPicPr>
          <p:cNvPr id="6" name="Content Placeholder 5"/>
          <p:cNvPicPr>
            <a:picLocks noGrp="1" noChangeAspect="1"/>
          </p:cNvPicPr>
          <p:nvPr>
            <p:ph sz="half" idx="2"/>
          </p:nvPr>
        </p:nvPicPr>
        <p:blipFill>
          <a:blip r:embed="rId2"/>
          <a:stretch>
            <a:fillRect/>
          </a:stretch>
        </p:blipFill>
        <p:spPr>
          <a:xfrm>
            <a:off x="6324600" y="2412628"/>
            <a:ext cx="4343400" cy="3096369"/>
          </a:xfrm>
          <a:prstGeom prst="rect">
            <a:avLst/>
          </a:prstGeom>
        </p:spPr>
      </p:pic>
      <p:cxnSp>
        <p:nvCxnSpPr>
          <p:cNvPr id="8" name="Straight Arrow Connector 7"/>
          <p:cNvCxnSpPr/>
          <p:nvPr/>
        </p:nvCxnSpPr>
        <p:spPr>
          <a:xfrm flipH="1">
            <a:off x="10416480" y="4725144"/>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400256" y="2060848"/>
            <a:ext cx="0"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36160" y="1490315"/>
            <a:ext cx="2160240" cy="461665"/>
          </a:xfrm>
          <a:prstGeom prst="rect">
            <a:avLst/>
          </a:prstGeom>
          <a:noFill/>
        </p:spPr>
        <p:txBody>
          <a:bodyPr wrap="square" rtlCol="0">
            <a:spAutoFit/>
          </a:bodyPr>
          <a:lstStyle/>
          <a:p>
            <a:r>
              <a:rPr lang="en-ZA" sz="1200" dirty="0" smtClean="0"/>
              <a:t>This is the command line or command window</a:t>
            </a:r>
            <a:endParaRPr lang="en-ZA" sz="1200" dirty="0"/>
          </a:p>
        </p:txBody>
      </p:sp>
      <p:sp>
        <p:nvSpPr>
          <p:cNvPr id="12" name="TextBox 11"/>
          <p:cNvSpPr txBox="1"/>
          <p:nvPr/>
        </p:nvSpPr>
        <p:spPr>
          <a:xfrm>
            <a:off x="10772119" y="4293096"/>
            <a:ext cx="1409633" cy="1015663"/>
          </a:xfrm>
          <a:prstGeom prst="rect">
            <a:avLst/>
          </a:prstGeom>
          <a:noFill/>
        </p:spPr>
        <p:txBody>
          <a:bodyPr wrap="square" rtlCol="0">
            <a:spAutoFit/>
          </a:bodyPr>
          <a:lstStyle/>
          <a:p>
            <a:r>
              <a:rPr lang="en-ZA" sz="1200" dirty="0" smtClean="0"/>
              <a:t>This is the history box which shows you past code which has been executed.</a:t>
            </a:r>
            <a:endParaRPr lang="en-ZA" sz="1200" dirty="0"/>
          </a:p>
        </p:txBody>
      </p:sp>
      <p:cxnSp>
        <p:nvCxnSpPr>
          <p:cNvPr id="16" name="Straight Arrow Connector 15"/>
          <p:cNvCxnSpPr/>
          <p:nvPr/>
        </p:nvCxnSpPr>
        <p:spPr>
          <a:xfrm flipH="1">
            <a:off x="10200456" y="3284984"/>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743016" y="2692077"/>
            <a:ext cx="1409633" cy="1384995"/>
          </a:xfrm>
          <a:prstGeom prst="rect">
            <a:avLst/>
          </a:prstGeom>
          <a:noFill/>
        </p:spPr>
        <p:txBody>
          <a:bodyPr wrap="square" rtlCol="0">
            <a:spAutoFit/>
          </a:bodyPr>
          <a:lstStyle/>
          <a:p>
            <a:r>
              <a:rPr lang="en-ZA" sz="1200" dirty="0" smtClean="0"/>
              <a:t>This is the workspace box which shows you variables in memory and what variables are assigned to them</a:t>
            </a:r>
            <a:endParaRPr lang="en-ZA" sz="1200" dirty="0"/>
          </a:p>
        </p:txBody>
      </p:sp>
    </p:spTree>
    <p:extLst>
      <p:ext uri="{BB962C8B-B14F-4D97-AF65-F5344CB8AC3E}">
        <p14:creationId xmlns:p14="http://schemas.microsoft.com/office/powerpoint/2010/main" val="14512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There are many operators in MatLab, Here is a short list of ones you would come across.</a:t>
            </a:r>
          </a:p>
          <a:p>
            <a:r>
              <a:rPr lang="en-ZA" dirty="0" smtClean="0"/>
              <a:t>The basic ones are (</a:t>
            </a:r>
            <a:r>
              <a:rPr lang="en-ZA" i="1" dirty="0" smtClean="0">
                <a:solidFill>
                  <a:schemeClr val="accent1">
                    <a:lumMod val="60000"/>
                    <a:lumOff val="40000"/>
                  </a:schemeClr>
                </a:solidFill>
              </a:rPr>
              <a:t>+ - / *</a:t>
            </a:r>
            <a:r>
              <a:rPr lang="en-ZA" dirty="0" smtClean="0"/>
              <a:t>). Plus, minus, divide and times</a:t>
            </a:r>
          </a:p>
          <a:p>
            <a:r>
              <a:rPr lang="en-ZA" i="1" dirty="0" smtClean="0">
                <a:solidFill>
                  <a:schemeClr val="accent1">
                    <a:lumMod val="60000"/>
                    <a:lumOff val="40000"/>
                  </a:schemeClr>
                </a:solidFill>
              </a:rPr>
              <a:t>^</a:t>
            </a:r>
            <a:r>
              <a:rPr lang="en-ZA" dirty="0" smtClean="0"/>
              <a:t> denotes help</a:t>
            </a:r>
          </a:p>
          <a:p>
            <a:r>
              <a:rPr lang="en-ZA" i="1" dirty="0" smtClean="0">
                <a:solidFill>
                  <a:schemeClr val="accent1">
                    <a:lumMod val="60000"/>
                    <a:lumOff val="40000"/>
                  </a:schemeClr>
                </a:solidFill>
              </a:rPr>
              <a:t>=</a:t>
            </a:r>
            <a:r>
              <a:rPr lang="en-ZA" dirty="0" smtClean="0">
                <a:solidFill>
                  <a:schemeClr val="accent1">
                    <a:lumMod val="60000"/>
                    <a:lumOff val="40000"/>
                  </a:schemeClr>
                </a:solidFill>
              </a:rPr>
              <a:t> </a:t>
            </a:r>
            <a:r>
              <a:rPr lang="en-ZA" dirty="0" smtClean="0"/>
              <a:t>is an assignment operator used to assign one entity to another (This is not equals which is a Boolean operator)</a:t>
            </a:r>
          </a:p>
          <a:p>
            <a:r>
              <a:rPr lang="en-ZA" dirty="0" smtClean="0"/>
              <a:t>Boolean operators return true/false or 1/0</a:t>
            </a:r>
          </a:p>
          <a:p>
            <a:pPr lvl="1"/>
            <a:r>
              <a:rPr lang="en-ZA" i="1" dirty="0" smtClean="0">
                <a:solidFill>
                  <a:schemeClr val="accent1">
                    <a:lumMod val="60000"/>
                    <a:lumOff val="40000"/>
                  </a:schemeClr>
                </a:solidFill>
              </a:rPr>
              <a:t>==</a:t>
            </a:r>
            <a:r>
              <a:rPr lang="en-ZA" dirty="0" smtClean="0"/>
              <a:t> is equals</a:t>
            </a:r>
          </a:p>
          <a:p>
            <a:pPr lvl="1"/>
            <a:r>
              <a:rPr lang="en-ZA" i="1" dirty="0" smtClean="0">
                <a:solidFill>
                  <a:schemeClr val="accent1">
                    <a:lumMod val="60000"/>
                    <a:lumOff val="40000"/>
                  </a:schemeClr>
                </a:solidFill>
              </a:rPr>
              <a:t>~=</a:t>
            </a:r>
            <a:r>
              <a:rPr lang="en-ZA" dirty="0" smtClean="0"/>
              <a:t> is not </a:t>
            </a:r>
            <a:r>
              <a:rPr lang="en-ZA" dirty="0" smtClean="0"/>
              <a:t>equals</a:t>
            </a:r>
            <a:endParaRPr lang="en-ZA" dirty="0" smtClean="0"/>
          </a:p>
          <a:p>
            <a:pPr lvl="1"/>
            <a:endParaRPr lang="en-ZA" dirty="0"/>
          </a:p>
        </p:txBody>
      </p:sp>
      <p:sp>
        <p:nvSpPr>
          <p:cNvPr id="9" name="Content Placeholder 8"/>
          <p:cNvSpPr>
            <a:spLocks noGrp="1"/>
          </p:cNvSpPr>
          <p:nvPr>
            <p:ph sz="half" idx="2"/>
          </p:nvPr>
        </p:nvSpPr>
        <p:spPr/>
        <p:txBody>
          <a:bodyPr>
            <a:normAutofit fontScale="70000" lnSpcReduction="20000"/>
          </a:bodyPr>
          <a:lstStyle/>
          <a:p>
            <a:r>
              <a:rPr lang="en-ZA" dirty="0" smtClean="0"/>
              <a:t>Logical Operators:</a:t>
            </a:r>
          </a:p>
          <a:p>
            <a:pPr lvl="1"/>
            <a:r>
              <a:rPr lang="en-ZA" i="1" dirty="0" smtClean="0">
                <a:solidFill>
                  <a:schemeClr val="accent1">
                    <a:lumMod val="60000"/>
                    <a:lumOff val="40000"/>
                  </a:schemeClr>
                </a:solidFill>
              </a:rPr>
              <a:t>| </a:t>
            </a:r>
            <a:r>
              <a:rPr lang="en-ZA" dirty="0" smtClean="0"/>
              <a:t> is OR (UNION)</a:t>
            </a:r>
          </a:p>
          <a:p>
            <a:pPr lvl="1"/>
            <a:r>
              <a:rPr lang="en-ZA" i="1" dirty="0" smtClean="0">
                <a:solidFill>
                  <a:schemeClr val="accent1">
                    <a:lumMod val="60000"/>
                    <a:lumOff val="40000"/>
                  </a:schemeClr>
                </a:solidFill>
              </a:rPr>
              <a:t>&amp;</a:t>
            </a:r>
            <a:r>
              <a:rPr lang="en-ZA" dirty="0" smtClean="0"/>
              <a:t> is AND (INTERSECTION)</a:t>
            </a:r>
          </a:p>
          <a:p>
            <a:pPr lvl="1"/>
            <a:r>
              <a:rPr lang="en-ZA" i="1" dirty="0" smtClean="0">
                <a:solidFill>
                  <a:schemeClr val="accent1">
                    <a:lumMod val="60000"/>
                    <a:lumOff val="40000"/>
                  </a:schemeClr>
                </a:solidFill>
              </a:rPr>
              <a:t>||</a:t>
            </a:r>
            <a:r>
              <a:rPr lang="en-ZA" dirty="0" smtClean="0"/>
              <a:t> conditional OR (for use with Booleans)</a:t>
            </a:r>
          </a:p>
          <a:p>
            <a:pPr lvl="1"/>
            <a:r>
              <a:rPr lang="en-ZA" i="1" dirty="0" smtClean="0">
                <a:solidFill>
                  <a:schemeClr val="accent1">
                    <a:lumMod val="60000"/>
                    <a:lumOff val="40000"/>
                  </a:schemeClr>
                </a:solidFill>
              </a:rPr>
              <a:t>&amp;&amp;</a:t>
            </a:r>
            <a:r>
              <a:rPr lang="en-ZA" dirty="0" smtClean="0"/>
              <a:t> conditional AND</a:t>
            </a:r>
            <a:r>
              <a:rPr lang="en-ZA" dirty="0"/>
              <a:t> (for use with Booleans)</a:t>
            </a:r>
            <a:endParaRPr lang="en-ZA" dirty="0" smtClean="0"/>
          </a:p>
          <a:p>
            <a:r>
              <a:rPr lang="en-ZA" dirty="0" smtClean="0"/>
              <a:t>Special characters:</a:t>
            </a:r>
          </a:p>
          <a:p>
            <a:pPr lvl="1"/>
            <a:r>
              <a:rPr lang="en-ZA" dirty="0" smtClean="0"/>
              <a:t>: (colon) creates an auto generated list.</a:t>
            </a:r>
          </a:p>
          <a:p>
            <a:pPr lvl="1"/>
            <a:r>
              <a:rPr lang="en-ZA" dirty="0" smtClean="0"/>
              <a:t>There are two or three required values</a:t>
            </a:r>
          </a:p>
          <a:p>
            <a:pPr lvl="2"/>
            <a:r>
              <a:rPr lang="en-ZA" dirty="0" smtClean="0"/>
              <a:t>(starting number)</a:t>
            </a:r>
            <a:r>
              <a:rPr lang="en-ZA" dirty="0" smtClean="0">
                <a:sym typeface="Wingdings" panose="05000000000000000000" pitchFamily="2" charset="2"/>
              </a:rPr>
              <a:t>:(end number)</a:t>
            </a:r>
          </a:p>
          <a:p>
            <a:pPr lvl="2"/>
            <a:r>
              <a:rPr lang="en-ZA" dirty="0" smtClean="0">
                <a:sym typeface="Wingdings" panose="05000000000000000000" pitchFamily="2" charset="2"/>
              </a:rPr>
              <a:t>(starting number):(stepping size):(end number)</a:t>
            </a:r>
          </a:p>
          <a:p>
            <a:pPr lvl="2"/>
            <a:r>
              <a:rPr lang="en-ZA" dirty="0" smtClean="0">
                <a:sym typeface="Wingdings" panose="05000000000000000000" pitchFamily="2" charset="2"/>
              </a:rPr>
              <a:t>This can be used with matrices and also generates vectors</a:t>
            </a:r>
          </a:p>
          <a:p>
            <a:pPr lvl="1"/>
            <a:r>
              <a:rPr lang="en-ZA" dirty="0" smtClean="0">
                <a:sym typeface="Wingdings" panose="05000000000000000000" pitchFamily="2" charset="2"/>
              </a:rPr>
              <a:t>Dot (pointwise </a:t>
            </a:r>
            <a:r>
              <a:rPr lang="en-ZA" dirty="0" smtClean="0">
                <a:sym typeface="Wingdings" panose="05000000000000000000" pitchFamily="2" charset="2"/>
              </a:rPr>
              <a:t>operators)</a:t>
            </a:r>
            <a:endParaRPr lang="en-ZA" dirty="0" smtClean="0">
              <a:sym typeface="Wingdings" panose="05000000000000000000" pitchFamily="2" charset="2"/>
            </a:endParaRPr>
          </a:p>
          <a:p>
            <a:pPr lvl="2"/>
            <a:r>
              <a:rPr lang="en-ZA" dirty="0" smtClean="0">
                <a:sym typeface="Wingdings" panose="05000000000000000000" pitchFamily="2" charset="2"/>
              </a:rPr>
              <a:t>The .^ is a pointwise power (i.e. for each element). This is used in a matrix.</a:t>
            </a:r>
          </a:p>
          <a:p>
            <a:pPr lvl="2"/>
            <a:r>
              <a:rPr lang="en-ZA" dirty="0" smtClean="0">
                <a:sym typeface="Wingdings" panose="05000000000000000000" pitchFamily="2" charset="2"/>
              </a:rPr>
              <a:t>The .* is a pointwise product</a:t>
            </a:r>
          </a:p>
          <a:p>
            <a:pPr lvl="2"/>
            <a:r>
              <a:rPr lang="en-ZA" dirty="0" smtClean="0">
                <a:sym typeface="Wingdings" panose="05000000000000000000" pitchFamily="2" charset="2"/>
              </a:rPr>
              <a:t>The ./ is a pointwise divide</a:t>
            </a:r>
          </a:p>
          <a:p>
            <a:pPr lvl="2"/>
            <a:r>
              <a:rPr lang="en-ZA" dirty="0" smtClean="0">
                <a:sym typeface="Wingdings" panose="05000000000000000000" pitchFamily="2" charset="2"/>
              </a:rPr>
              <a:t>The .+ is a pointwise addition</a:t>
            </a:r>
            <a:endParaRPr lang="en-ZA" dirty="0" smtClean="0"/>
          </a:p>
          <a:p>
            <a:pPr lvl="1"/>
            <a:endParaRPr lang="en-ZA" dirty="0"/>
          </a:p>
        </p:txBody>
      </p:sp>
    </p:spTree>
    <p:extLst>
      <p:ext uri="{BB962C8B-B14F-4D97-AF65-F5344CB8AC3E}">
        <p14:creationId xmlns:p14="http://schemas.microsoft.com/office/powerpoint/2010/main" val="426847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2954</Words>
  <Application>Microsoft Office PowerPoint</Application>
  <PresentationFormat>Widescreen</PresentationFormat>
  <Paragraphs>369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 Math</vt:lpstr>
      <vt:lpstr>Candara</vt:lpstr>
      <vt:lpstr>Consolas</vt:lpstr>
      <vt:lpstr>Wingdings</vt:lpstr>
      <vt:lpstr>Tech Computer 16x9</vt:lpstr>
      <vt:lpstr>Learn To Program</vt:lpstr>
      <vt:lpstr>License</vt:lpstr>
      <vt:lpstr>Objectives of this Tutorial</vt:lpstr>
      <vt:lpstr>Why would you want to learn to code?</vt:lpstr>
      <vt:lpstr>Before we begin</vt:lpstr>
      <vt:lpstr>Before we begin</vt:lpstr>
      <vt:lpstr>Some conventions and standards</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II: A Problem Example, Mapping Mathematical Equations to Programs</vt:lpstr>
      <vt:lpstr>Part III: Iteration VS Recursion</vt:lpstr>
      <vt:lpstr>Part III: Iteration VS Recursion</vt:lpstr>
      <vt:lpstr>Fibonacci examples using different methods</vt:lpstr>
      <vt:lpstr>Fibonacci examples using different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2014-04-23T15:31:40Z</dcterms:created>
  <dcterms:modified xsi:type="dcterms:W3CDTF">2014-05-12T02:31:38Z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