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93850" r:id="rId1"/>
  </p:sldMasterIdLst>
  <p:notesMasterIdLst>
    <p:notesMasterId r:id="rId7"/>
  </p:notesMasterIdLst>
  <p:sldIdLst>
    <p:sldId id="1428" r:id="rId2"/>
    <p:sldId id="1624" r:id="rId3"/>
    <p:sldId id="1630" r:id="rId4"/>
    <p:sldId id="1631" r:id="rId5"/>
    <p:sldId id="1633" r:id="rId6"/>
  </p:sldIdLst>
  <p:sldSz cx="9906000" cy="6858000" type="A4"/>
  <p:notesSz cx="6794500" cy="9931400"/>
  <p:embeddedFontLst>
    <p:embeddedFont>
      <p:font typeface="Aero Matics Stencil" panose="020B0600000101010101" charset="-127"/>
      <p:regular r:id="rId8"/>
      <p:italic r:id="rId9"/>
    </p:embeddedFont>
    <p:embeddedFont>
      <p:font typeface="산돌고딕B" panose="02030504000101010101" pitchFamily="18" charset="-127"/>
      <p:regular r:id="rId10"/>
    </p:embeddedFont>
    <p:embeddedFont>
      <p:font typeface="Arial Unicode MS" panose="020B0604020202020204" pitchFamily="50" charset="-127"/>
      <p:regular r:id="rId11"/>
    </p:embeddedFont>
    <p:embeddedFont>
      <p:font typeface="HY견고딕" panose="02030600000101010101" pitchFamily="18" charset="-127"/>
      <p:regular r:id="rId12"/>
    </p:embeddedFont>
    <p:embeddedFont>
      <p:font typeface="나눔명조" panose="02020603020101020101" pitchFamily="18" charset="-127"/>
      <p:regular r:id="rId13"/>
      <p:bold r:id="rId14"/>
    </p:embeddedFont>
    <p:embeddedFont>
      <p:font typeface="조선일보명조" panose="02030304000000000000" pitchFamily="18" charset="-127"/>
      <p:regular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LG스마트체 Regular" panose="020B0600000101010101" charset="-127"/>
      <p:regular r:id="rId22"/>
    </p:embeddedFont>
    <p:embeddedFont>
      <p:font typeface="나눔명조 Bold" panose="02020603020101020101" pitchFamily="18" charset="-127"/>
      <p:bold r:id="rId23"/>
    </p:embeddedFont>
    <p:embeddedFont>
      <p:font typeface="나눔명조 ExtraBold" panose="02020603020101020101" pitchFamily="18" charset="-127"/>
      <p:bold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8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pos="3120">
          <p15:clr>
            <a:srgbClr val="A4A3A4"/>
          </p15:clr>
        </p15:guide>
        <p15:guide id="6" pos="262">
          <p15:clr>
            <a:srgbClr val="A4A3A4"/>
          </p15:clr>
        </p15:guide>
        <p15:guide id="7" pos="5978">
          <p15:clr>
            <a:srgbClr val="A4A3A4"/>
          </p15:clr>
        </p15:guide>
        <p15:guide id="8" pos="1714">
          <p15:clr>
            <a:srgbClr val="A4A3A4"/>
          </p15:clr>
        </p15:guide>
        <p15:guide id="9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CBE"/>
    <a:srgbClr val="A14055"/>
    <a:srgbClr val="CC3300"/>
    <a:srgbClr val="FFFEF3"/>
    <a:srgbClr val="FFFFFF"/>
    <a:srgbClr val="C5003D"/>
    <a:srgbClr val="0070C0"/>
    <a:srgbClr val="E8E8E8"/>
    <a:srgbClr val="96969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6" autoAdjust="0"/>
    <p:restoredTop sz="96346" autoAdjust="0"/>
  </p:normalViewPr>
  <p:slideViewPr>
    <p:cSldViewPr>
      <p:cViewPr varScale="1">
        <p:scale>
          <a:sx n="111" d="100"/>
          <a:sy n="111" d="100"/>
        </p:scale>
        <p:origin x="144" y="78"/>
      </p:cViewPr>
      <p:guideLst>
        <p:guide orient="horz" pos="799"/>
        <p:guide orient="horz" pos="28"/>
        <p:guide orient="horz" pos="4020"/>
        <p:guide orient="horz" pos="1117"/>
        <p:guide pos="3120"/>
        <p:guide pos="262"/>
        <p:guide pos="5978"/>
        <p:guide pos="1714"/>
        <p:guide pos="4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3235" y="-72"/>
      </p:cViewPr>
      <p:guideLst>
        <p:guide orient="horz" pos="3129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29447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61" y="1"/>
            <a:ext cx="29447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6125"/>
            <a:ext cx="53768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515" y="4717458"/>
            <a:ext cx="5434649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3328"/>
            <a:ext cx="2944759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61" y="9433328"/>
            <a:ext cx="2944759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11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 txBox="1">
            <a:spLocks/>
          </p:cNvSpPr>
          <p:nvPr userDrawn="1"/>
        </p:nvSpPr>
        <p:spPr bwMode="auto">
          <a:xfrm>
            <a:off x="7545288" y="6165304"/>
            <a:ext cx="2133600" cy="5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b="0" smtClean="0">
                <a:ea typeface="굴림" pitchFamily="50" charset="-127"/>
              </a:defRPr>
            </a:lvl1pPr>
          </a:lstStyle>
          <a:p>
            <a:pPr algn="r">
              <a:buFont typeface="Wingdings" pitchFamily="2" charset="2"/>
              <a:buNone/>
              <a:defRPr/>
            </a:pPr>
            <a:fld id="{76DCCE8D-AE35-40A2-9A49-0C0A8210F968}" type="slidenum">
              <a:rPr lang="en-US" altLang="ko-KR" sz="3600" b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pPr algn="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400" b="0" dirty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t>/3</a:t>
            </a:r>
            <a:endParaRPr lang="en-US" altLang="ko-KR" sz="1400" b="0" dirty="0">
              <a:solidFill>
                <a:srgbClr val="000000"/>
              </a:solidFill>
              <a:latin typeface="+mj-lt"/>
              <a:ea typeface="바탕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별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 txBox="1">
            <a:spLocks/>
          </p:cNvSpPr>
          <p:nvPr userDrawn="1"/>
        </p:nvSpPr>
        <p:spPr bwMode="auto">
          <a:xfrm>
            <a:off x="3878518" y="6598428"/>
            <a:ext cx="2133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b="0" smtClean="0">
                <a:ea typeface="굴림" pitchFamily="50" charset="-127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900" b="0" dirty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t>별첨</a:t>
            </a:r>
            <a:endParaRPr lang="en-US" altLang="ko-KR" sz="900" b="0" dirty="0">
              <a:solidFill>
                <a:srgbClr val="000000"/>
              </a:solidFill>
              <a:latin typeface="+mj-lt"/>
              <a:ea typeface="바탕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853" r:id="rId1"/>
    <p:sldLayoutId id="2147493856" r:id="rId2"/>
    <p:sldLayoutId id="2147493858" r:id="rId3"/>
    <p:sldLayoutId id="214749385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0" fontAlgn="base" latinLnBrk="1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nicasmith.com/wp-content/uploads/2014/05/gskm-042114-team-1210.jpg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2481" y="5774005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Trebuchet MS" pitchFamily="34" charset="0"/>
                <a:ea typeface="Aero Matics Stencil" pitchFamily="50" charset="-127"/>
              </a:rPr>
              <a:t>2015.08.21(</a:t>
            </a:r>
            <a:r>
              <a:rPr lang="ko-KR" altLang="en-US" sz="2000" dirty="0" smtClean="0">
                <a:latin typeface="Trebuchet MS" pitchFamily="34" charset="0"/>
                <a:ea typeface="Aero Matics Stencil" pitchFamily="50" charset="-127"/>
              </a:rPr>
              <a:t>금</a:t>
            </a:r>
            <a:r>
              <a:rPr lang="en-US" altLang="ko-KR" sz="2000" dirty="0" smtClean="0">
                <a:latin typeface="Trebuchet MS" pitchFamily="34" charset="0"/>
                <a:ea typeface="Aero Matics Stencil" pitchFamily="50" charset="-127"/>
              </a:rPr>
              <a:t>)</a:t>
            </a:r>
            <a:endParaRPr lang="ko-KR" altLang="en-US" sz="1600" dirty="0" smtClean="0">
              <a:latin typeface="Trebuchet MS" pitchFamily="34" charset="0"/>
              <a:ea typeface="Aero Matics Stencil" pitchFamily="50" charset="-127"/>
            </a:endParaRPr>
          </a:p>
        </p:txBody>
      </p:sp>
      <p:pic>
        <p:nvPicPr>
          <p:cNvPr id="9" name="Picture 2" descr="2015 lgcns hackathon.jpg"/>
          <p:cNvPicPr>
            <a:picLocks noChangeAspect="1" noChangeArrowheads="1"/>
          </p:cNvPicPr>
          <p:nvPr/>
        </p:nvPicPr>
        <p:blipFill>
          <a:blip r:embed="rId2" cstate="print"/>
          <a:srcRect l="9442" t="5452" r="10512" b="76375"/>
          <a:stretch>
            <a:fillRect/>
          </a:stretch>
        </p:blipFill>
        <p:spPr bwMode="auto">
          <a:xfrm>
            <a:off x="624012" y="707491"/>
            <a:ext cx="3888432" cy="540061"/>
          </a:xfrm>
          <a:prstGeom prst="rect">
            <a:avLst/>
          </a:prstGeom>
          <a:noFill/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527993" y="2060848"/>
            <a:ext cx="8858250" cy="5343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lang="en-US" altLang="ko-KR" sz="2800" dirty="0" smtClean="0">
                <a:latin typeface="나눔명조 Bold" pitchFamily="18" charset="-127"/>
                <a:ea typeface="나눔명조 Bold" pitchFamily="18" charset="-127"/>
              </a:rPr>
              <a:t>U B</a:t>
            </a:r>
            <a:endParaRPr lang="ko-KR" altLang="en-US" dirty="0">
              <a:latin typeface="나눔명조 Bold" pitchFamily="18" charset="-127"/>
              <a:ea typeface="나눔명조 Bold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2722" y="2636912"/>
            <a:ext cx="7128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527993" y="2689870"/>
            <a:ext cx="8858250" cy="5343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lang="ko-KR" altLang="en-US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이미지 처리를 통한 사용자간 통신 </a:t>
            </a:r>
            <a:r>
              <a:rPr lang="ko-KR" altLang="en-US" sz="2800" dirty="0" err="1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컨텐츠</a:t>
            </a:r>
            <a:r>
              <a:rPr lang="ko-KR" altLang="en-US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 보호 모듈</a:t>
            </a:r>
            <a:endParaRPr lang="ko-KR" altLang="en-US" dirty="0">
              <a:solidFill>
                <a:srgbClr val="C00000"/>
              </a:solidFill>
              <a:latin typeface="나눔명조 Bold" pitchFamily="18" charset="-127"/>
              <a:ea typeface="나눔명조 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hoose Your Team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504" y="188640"/>
            <a:ext cx="2160811" cy="1080406"/>
          </a:xfrm>
          <a:prstGeom prst="rect">
            <a:avLst/>
          </a:prstGeom>
          <a:noFill/>
        </p:spPr>
      </p:pic>
      <p:sp>
        <p:nvSpPr>
          <p:cNvPr id="32" name="모서리가 둥근 사각형 설명선 31"/>
          <p:cNvSpPr/>
          <p:nvPr/>
        </p:nvSpPr>
        <p:spPr>
          <a:xfrm>
            <a:off x="2654425" y="524297"/>
            <a:ext cx="2226915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 err="1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팀소개</a:t>
            </a:r>
            <a:endParaRPr lang="ko-KR" altLang="en-US" sz="2000" dirty="0" smtClean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5" y="1629208"/>
            <a:ext cx="722384" cy="9773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38011" y="4303075"/>
            <a:ext cx="4725415" cy="835538"/>
          </a:xfrm>
          <a:prstGeom prst="roundRect">
            <a:avLst>
              <a:gd name="adj" fmla="val 7376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t"/>
          <a:lstStyle/>
          <a:p>
            <a:pPr>
              <a:lnSpc>
                <a:spcPct val="120000"/>
              </a:lnSpc>
            </a:pPr>
            <a:r>
              <a:rPr lang="ko-KR" altLang="en-US" sz="1400" b="0" dirty="0" smtClean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" pitchFamily="34" charset="0"/>
              </a:rPr>
              <a:t>박승현</a:t>
            </a:r>
            <a:endParaRPr lang="en-US" altLang="ko-KR" sz="1400" b="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웹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인문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-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사회와 기술의 접목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시스템 프로그래밍에 관심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</a:t>
            </a:r>
            <a:endParaRPr lang="en-US" altLang="ko-KR" sz="1400" b="0" dirty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주특기</a:t>
            </a:r>
            <a:r>
              <a:rPr lang="en-US" altLang="ko-KR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</a:t>
            </a: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기획</a:t>
            </a:r>
            <a:r>
              <a:rPr lang="en-US" altLang="ko-KR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체계화</a:t>
            </a:r>
            <a:endParaRPr lang="en-US" altLang="ko-KR" sz="1400" b="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38011" y="5282628"/>
            <a:ext cx="4725415" cy="1081007"/>
          </a:xfrm>
          <a:prstGeom prst="roundRect">
            <a:avLst>
              <a:gd name="adj" fmla="val 7376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t"/>
          <a:lstStyle/>
          <a:p>
            <a:pPr>
              <a:lnSpc>
                <a:spcPct val="120000"/>
              </a:lnSpc>
            </a:pPr>
            <a:r>
              <a:rPr lang="ko-KR" altLang="en-US" sz="1400" b="0" dirty="0" smtClean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" pitchFamily="34" charset="0"/>
              </a:rPr>
              <a:t>강지현</a:t>
            </a:r>
            <a:endParaRPr lang="en-US" altLang="ko-KR" sz="1400" b="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b="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Gibhub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</a:t>
            </a:r>
            <a:r>
              <a:rPr lang="en-US" altLang="ko-KR" sz="1400" b="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ThrownDice</a:t>
            </a:r>
            <a:endParaRPr lang="en-US" altLang="ko-KR" sz="1400" b="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“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세상을 </a:t>
            </a:r>
            <a:r>
              <a:rPr lang="ko-KR" altLang="en-US" sz="1400" b="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모델링하는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</a:t>
            </a:r>
            <a:r>
              <a:rPr lang="ko-KR" altLang="en-US" sz="1400" b="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코더가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되고 싶습니다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.”</a:t>
            </a:r>
          </a:p>
          <a:p>
            <a:pPr>
              <a:lnSpc>
                <a:spcPct val="120000"/>
              </a:lnSpc>
            </a:pP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주특기</a:t>
            </a:r>
            <a:r>
              <a:rPr lang="en-US" altLang="ko-KR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</a:t>
            </a: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웹</a:t>
            </a:r>
            <a:r>
              <a:rPr lang="en-US" altLang="ko-KR" sz="1400" b="0" i="1" dirty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r>
              <a:rPr lang="en-US" altLang="ko-KR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JSP</a:t>
            </a:r>
            <a:r>
              <a:rPr 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Java, </a:t>
            </a:r>
            <a:r>
              <a:rPr lang="en-US" sz="1400" b="0" i="1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Javascript</a:t>
            </a:r>
            <a:endParaRPr lang="en-US" sz="1400" b="0" i="1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4314905"/>
            <a:ext cx="1226451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1527" b="25027"/>
          <a:stretch/>
        </p:blipFill>
        <p:spPr>
          <a:xfrm>
            <a:off x="7475024" y="4995483"/>
            <a:ext cx="1198613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모서리가 둥근 직사각형 13"/>
          <p:cNvSpPr/>
          <p:nvPr/>
        </p:nvSpPr>
        <p:spPr>
          <a:xfrm>
            <a:off x="2745608" y="2708920"/>
            <a:ext cx="4510219" cy="1391123"/>
          </a:xfrm>
          <a:prstGeom prst="roundRect">
            <a:avLst>
              <a:gd name="adj" fmla="val 7376"/>
            </a:avLst>
          </a:prstGeom>
          <a:solidFill>
            <a:srgbClr val="A14055"/>
          </a:soli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b="0" dirty="0" smtClean="0">
                <a:solidFill>
                  <a:srgbClr val="D8CCB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" pitchFamily="34" charset="0"/>
              </a:rPr>
              <a:t>UB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고려대학교 정보대학</a:t>
            </a:r>
            <a:endParaRPr lang="en-US" altLang="ko-KR" sz="1400" b="0" dirty="0" smtClean="0">
              <a:solidFill>
                <a:srgbClr val="D8CCBE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IT</a:t>
            </a:r>
            <a:r>
              <a:rPr lang="ko-KR" altLang="en-US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를 초월한 범</a:t>
            </a:r>
            <a:r>
              <a:rPr lang="en-US" altLang="ko-KR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-</a:t>
            </a:r>
            <a:r>
              <a:rPr lang="ko-KR" altLang="en-US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인간사회에 긍정적 기여 모색</a:t>
            </a:r>
            <a:endParaRPr lang="en-US" altLang="ko-KR" sz="1400" b="0" dirty="0" smtClean="0">
              <a:solidFill>
                <a:srgbClr val="D8CCBE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... (</a:t>
            </a:r>
            <a:r>
              <a:rPr lang="ko-KR" altLang="en-US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현재</a:t>
            </a:r>
            <a:r>
              <a:rPr lang="en-US" altLang="ko-KR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 </a:t>
            </a:r>
            <a:r>
              <a:rPr lang="ko-KR" altLang="en-US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웹 기반의 자연어처리 및</a:t>
            </a:r>
            <a:endParaRPr lang="en-US" altLang="ko-KR" sz="1400" b="0" i="1" dirty="0" smtClean="0">
              <a:solidFill>
                <a:srgbClr val="D8CCBE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0" i="1" dirty="0" err="1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빅</a:t>
            </a:r>
            <a:r>
              <a:rPr lang="ko-KR" altLang="en-US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데이터 운용 관련 프로젝트 </a:t>
            </a:r>
            <a:r>
              <a:rPr lang="en-US" altLang="ko-KR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The Good Idea Exch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476672"/>
            <a:ext cx="688603" cy="941142"/>
          </a:xfrm>
          <a:prstGeom prst="rect">
            <a:avLst/>
          </a:prstGeom>
          <a:noFill/>
        </p:spPr>
      </p:pic>
      <p:sp>
        <p:nvSpPr>
          <p:cNvPr id="32" name="모서리가 둥근 사각형 설명선 31"/>
          <p:cNvSpPr/>
          <p:nvPr/>
        </p:nvSpPr>
        <p:spPr>
          <a:xfrm>
            <a:off x="1429941" y="524011"/>
            <a:ext cx="2226915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아이디어 소개</a:t>
            </a:r>
          </a:p>
        </p:txBody>
      </p:sp>
      <p:pic>
        <p:nvPicPr>
          <p:cNvPr id="5" name="Picture 2" descr="elevator, lift, passeng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8389" y="524297"/>
            <a:ext cx="720080" cy="7200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1207" y="162837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 서비스 명</a:t>
            </a:r>
            <a:r>
              <a:rPr lang="en-US" altLang="ko-KR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(</a:t>
            </a:r>
            <a:r>
              <a:rPr lang="ko-KR" altLang="en-US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제품 명</a:t>
            </a:r>
            <a:r>
              <a:rPr lang="en-US" altLang="ko-KR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)</a:t>
            </a:r>
            <a:endParaRPr lang="ko-KR" altLang="en-US" sz="2000" b="1" dirty="0">
              <a:latin typeface="나눔명조 Bold" pitchFamily="18" charset="-127"/>
              <a:ea typeface="나눔명조 Bold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2852515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 Elevator Pitch(</a:t>
            </a:r>
            <a:r>
              <a:rPr lang="ko-KR" altLang="en-US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엘리베이터 피치</a:t>
            </a:r>
            <a:r>
              <a:rPr lang="en-US" altLang="ko-KR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)</a:t>
            </a:r>
            <a:endParaRPr lang="ko-KR" altLang="en-US" sz="2000" b="1" dirty="0">
              <a:latin typeface="나눔명조 Bold" pitchFamily="18" charset="-127"/>
              <a:ea typeface="나눔명조 Bold" pitchFamily="18" charset="-127"/>
              <a:cs typeface="Arial" pitchFamily="34" charset="0"/>
            </a:endParaRPr>
          </a:p>
        </p:txBody>
      </p:sp>
      <p:sp>
        <p:nvSpPr>
          <p:cNvPr id="8" name="양쪽 대괄호 7"/>
          <p:cNvSpPr/>
          <p:nvPr/>
        </p:nvSpPr>
        <p:spPr bwMode="auto">
          <a:xfrm>
            <a:off x="1064568" y="3284563"/>
            <a:ext cx="7740000" cy="3097187"/>
          </a:xfrm>
          <a:prstGeom prst="bracketPair">
            <a:avLst>
              <a:gd name="adj" fmla="val 3562"/>
            </a:avLst>
          </a:prstGeom>
          <a:solidFill>
            <a:schemeClr val="bg1">
              <a:lumMod val="95000"/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2000" dirty="0" smtClean="0">
                <a:latin typeface="+mn-ea"/>
                <a:ea typeface="+mn-ea"/>
              </a:rPr>
              <a:t>웹 생산</a:t>
            </a:r>
            <a:r>
              <a:rPr lang="ko-KR" altLang="en-US" sz="2000" dirty="0">
                <a:latin typeface="+mn-ea"/>
                <a:ea typeface="+mn-ea"/>
              </a:rPr>
              <a:t>물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을</a:t>
            </a:r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보호코자 하는 사용자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에게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Application Built-In Module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</a:t>
            </a:r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VIM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은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	[</a:t>
            </a:r>
            <a:r>
              <a:rPr lang="ko-KR" altLang="en-US" sz="2000" dirty="0" smtClean="0">
                <a:latin typeface="+mn-ea"/>
                <a:ea typeface="+mn-ea"/>
              </a:rPr>
              <a:t>제품이 주는 혜택이나 구매 해야 하는 이유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이다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경쟁사 제품의 기능과 다르게</a:t>
            </a:r>
            <a:r>
              <a:rPr lang="en-US" altLang="ko-KR" sz="2000" dirty="0" smtClean="0">
                <a:latin typeface="+mn-ea"/>
                <a:ea typeface="+mn-ea"/>
              </a:rPr>
              <a:t>]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우리제품은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우리제품이 가지는 특별한 점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이다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양쪽 대괄호 8"/>
          <p:cNvSpPr/>
          <p:nvPr/>
        </p:nvSpPr>
        <p:spPr bwMode="auto">
          <a:xfrm>
            <a:off x="1065263" y="1996886"/>
            <a:ext cx="7740000" cy="647650"/>
          </a:xfrm>
          <a:prstGeom prst="bracketPair">
            <a:avLst>
              <a:gd name="adj" fmla="val 10939"/>
            </a:avLst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1800" b="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VIM</a:t>
            </a:r>
            <a:r>
              <a:rPr lang="en-US" altLang="ko-KR" sz="1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; Viewer Identifying Module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이미지 </a:t>
            </a:r>
            <a:r>
              <a:rPr lang="ko-KR" altLang="en-US" sz="1800" dirty="0">
                <a:latin typeface="+mj-ea"/>
                <a:ea typeface="+mj-ea"/>
              </a:rPr>
              <a:t>처리를 통한 사용자간 통신 </a:t>
            </a:r>
            <a:r>
              <a:rPr lang="ko-KR" altLang="en-US" sz="1800" dirty="0" err="1">
                <a:latin typeface="+mj-ea"/>
                <a:ea typeface="+mj-ea"/>
              </a:rPr>
              <a:t>컨텐츠</a:t>
            </a:r>
            <a:r>
              <a:rPr lang="ko-KR" altLang="en-US" sz="1800" dirty="0">
                <a:latin typeface="+mj-ea"/>
                <a:ea typeface="+mj-ea"/>
              </a:rPr>
              <a:t> 보호 모듈</a:t>
            </a:r>
          </a:p>
        </p:txBody>
      </p:sp>
      <p:sp>
        <p:nvSpPr>
          <p:cNvPr id="10" name="타원형 설명선 9"/>
          <p:cNvSpPr/>
          <p:nvPr/>
        </p:nvSpPr>
        <p:spPr>
          <a:xfrm>
            <a:off x="7904502" y="524011"/>
            <a:ext cx="1944787" cy="1311940"/>
          </a:xfrm>
          <a:prstGeom prst="wedgeEllipseCallout">
            <a:avLst>
              <a:gd name="adj1" fmla="val -66934"/>
              <a:gd name="adj2" fmla="val 110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아이디어를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엘리베이터 피치를 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활용하여 작성</a:t>
            </a: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~</a:t>
            </a:r>
          </a:p>
          <a:p>
            <a:pPr algn="ctr">
              <a:lnSpc>
                <a:spcPct val="120000"/>
              </a:lnSpc>
            </a:pP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더 좋은 방법이 있으면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활용해도 됩니다</a:t>
            </a: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7176" y="3861048"/>
            <a:ext cx="3312113" cy="1754320"/>
          </a:xfrm>
          <a:prstGeom prst="rect">
            <a:avLst/>
          </a:prstGeom>
          <a:solidFill>
            <a:srgbClr val="FFFF00"/>
          </a:solidFill>
        </p:spPr>
        <p:txBody>
          <a:bodyPr wrap="none" lIns="91434" tIns="45717" rIns="91434" bIns="45717" rtlCol="0">
            <a:spAutoFit/>
          </a:bodyPr>
          <a:lstStyle/>
          <a:p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엘리베이터 피치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(elevator pitch)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란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?</a:t>
            </a:r>
          </a:p>
          <a:p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어떤 상품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,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서비스 혹은 기업과 그 가치에 대한 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빠르고 간단한 요약 설명이다</a:t>
            </a:r>
          </a:p>
          <a:p>
            <a:pPr marL="180963" indent="-180963"/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180963" indent="-180963"/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엘리베이터 피치가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180963" indent="-180963"/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영향력이 있는 이유 중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하나는 짧기 때문이다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.</a:t>
            </a:r>
          </a:p>
          <a:p>
            <a:pPr marL="180963" indent="-180963"/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하지만 간결히 표현하기란 결코 쉽지 않아요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~</a:t>
            </a:r>
          </a:p>
          <a:p>
            <a:pPr marL="180963" indent="-180963"/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180963" indent="-180963"/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&lt;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장점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&gt;</a:t>
            </a:r>
          </a:p>
          <a:p>
            <a:pPr marL="85725" indent="-85725">
              <a:buAutoNum type="arabicParenR"/>
            </a:pP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서비스의 핵심을 분명히 이해할 수 있다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. 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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누구를 위한 것인지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85725" indent="-85725">
              <a:buAutoNum type="arabicParenR"/>
            </a:pP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사용자 입장에서 생각하도록 한다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. 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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왜 이런 </a:t>
            </a:r>
            <a:r>
              <a:rPr lang="ko-KR" altLang="en-US" sz="900" dirty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기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능이 좋은지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85725" indent="-85725">
              <a:buAutoNum type="arabicParenR"/>
            </a:pP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핵심을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공략한다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. 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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우선순위 꼭 필요한 것만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가려냄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사각형 설명선 31"/>
          <p:cNvSpPr/>
          <p:nvPr/>
        </p:nvSpPr>
        <p:spPr>
          <a:xfrm>
            <a:off x="631825" y="500342"/>
            <a:ext cx="4105151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MVP(</a:t>
            </a:r>
            <a:r>
              <a:rPr lang="en-US" altLang="ko-KR" sz="2000" dirty="0" smtClean="0">
                <a:solidFill>
                  <a:schemeClr val="tx1"/>
                </a:solidFill>
              </a:rPr>
              <a:t>Minimum Viable Product)</a:t>
            </a:r>
            <a:endParaRPr lang="ko-KR" altLang="en-US" sz="2000" dirty="0" smtClean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241032" y="500342"/>
            <a:ext cx="4105151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24</a:t>
            </a:r>
            <a:r>
              <a:rPr lang="ko-KR" altLang="en-US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시간  구현할 것은 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?</a:t>
            </a:r>
            <a:endParaRPr lang="ko-KR" altLang="en-US" sz="2000" dirty="0" smtClean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3728864" y="1770613"/>
            <a:ext cx="1637460" cy="930900"/>
          </a:xfrm>
          <a:prstGeom prst="wedgeEllipseCallout">
            <a:avLst>
              <a:gd name="adj1" fmla="val -19985"/>
              <a:gd name="adj2" fmla="val -68552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아이디어 중에</a:t>
            </a:r>
            <a:endParaRPr lang="en-US" altLang="ko-KR" sz="9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많은 기능이 있을 수 있는데 가장 중요한</a:t>
            </a:r>
            <a:endParaRPr lang="en-US" altLang="ko-KR" sz="9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9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3</a:t>
            </a:r>
            <a:r>
              <a:rPr lang="ko-KR" altLang="en-US" sz="9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개정도만 </a:t>
            </a:r>
            <a:endParaRPr lang="en-US" altLang="ko-KR" sz="9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존속 시키라면 </a:t>
            </a:r>
            <a:endParaRPr lang="en-US" altLang="ko-KR" sz="9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무엇인가요</a:t>
            </a:r>
            <a:r>
              <a:rPr lang="en-US" altLang="ko-KR" sz="9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?</a:t>
            </a:r>
          </a:p>
        </p:txBody>
      </p:sp>
      <p:sp>
        <p:nvSpPr>
          <p:cNvPr id="12" name="타원형 설명선 11"/>
          <p:cNvSpPr/>
          <p:nvPr/>
        </p:nvSpPr>
        <p:spPr>
          <a:xfrm>
            <a:off x="5529064" y="1484784"/>
            <a:ext cx="1296144" cy="1008112"/>
          </a:xfrm>
          <a:prstGeom prst="wedgeEllipseCallout">
            <a:avLst>
              <a:gd name="adj1" fmla="val -19985"/>
              <a:gd name="adj2" fmla="val -68552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05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해커톤</a:t>
            </a:r>
            <a:r>
              <a:rPr lang="ko-KR" altLang="en-US" sz="105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에서</a:t>
            </a:r>
            <a:endParaRPr lang="en-US" altLang="ko-KR" sz="105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5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24</a:t>
            </a:r>
            <a:r>
              <a:rPr lang="ko-KR" altLang="en-US" sz="105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시간 동안</a:t>
            </a:r>
            <a:endParaRPr lang="en-US" altLang="ko-KR" sz="105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집중하여 구현할 것은 무엇인가요</a:t>
            </a:r>
            <a:r>
              <a:rPr lang="en-US" altLang="ko-KR" sz="105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?</a:t>
            </a:r>
          </a:p>
        </p:txBody>
      </p:sp>
      <p:sp>
        <p:nvSpPr>
          <p:cNvPr id="6" name="양쪽 대괄호 5"/>
          <p:cNvSpPr/>
          <p:nvPr/>
        </p:nvSpPr>
        <p:spPr bwMode="auto">
          <a:xfrm>
            <a:off x="596168" y="2075801"/>
            <a:ext cx="4176464" cy="3097187"/>
          </a:xfrm>
          <a:prstGeom prst="bracketPair">
            <a:avLst>
              <a:gd name="adj" fmla="val 3562"/>
            </a:avLst>
          </a:prstGeom>
          <a:solidFill>
            <a:schemeClr val="bg1">
              <a:lumMod val="95000"/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2000" dirty="0" smtClean="0">
                <a:latin typeface="+mn-ea"/>
                <a:ea typeface="+mn-ea"/>
              </a:rPr>
              <a:t>웹 생산물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을</a:t>
            </a:r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보호코자 하는 사용자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에게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Built-In Module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</a:t>
            </a:r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UB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은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제품이 주는 혜택이나 구매 해야 하는 이유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이다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경쟁사 제품의 기능과 다르게</a:t>
            </a:r>
            <a:r>
              <a:rPr lang="en-US" altLang="ko-KR" sz="2000" dirty="0" smtClean="0">
                <a:latin typeface="+mn-ea"/>
                <a:ea typeface="+mn-ea"/>
              </a:rPr>
              <a:t>]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우리제품은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우리제품이 가지는 특별한 점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이다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양쪽 대괄호 6"/>
          <p:cNvSpPr/>
          <p:nvPr/>
        </p:nvSpPr>
        <p:spPr bwMode="auto">
          <a:xfrm>
            <a:off x="5263986" y="2701513"/>
            <a:ext cx="4176464" cy="3097187"/>
          </a:xfrm>
          <a:prstGeom prst="bracketPair">
            <a:avLst>
              <a:gd name="adj" fmla="val 3562"/>
            </a:avLst>
          </a:prstGeom>
          <a:solidFill>
            <a:schemeClr val="bg1">
              <a:lumMod val="95000"/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2000" dirty="0" smtClean="0">
                <a:latin typeface="+mn-ea"/>
                <a:ea typeface="+mn-ea"/>
              </a:rPr>
              <a:t>웹 생산물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을</a:t>
            </a:r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보호코자 하는 사용자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에게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Built-In Module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</a:t>
            </a:r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UB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은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제품이 주는 혜택이나 구매 해야 하는 이유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이다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경쟁사 제품의 기능과 다르게</a:t>
            </a:r>
            <a:r>
              <a:rPr lang="en-US" altLang="ko-KR" sz="2000" dirty="0" smtClean="0">
                <a:latin typeface="+mn-ea"/>
                <a:ea typeface="+mn-ea"/>
              </a:rPr>
              <a:t>]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우리제품은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우리제품이 가지는 특별한 점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이다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52800" y="278092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C5003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감사합니다</a:t>
            </a:r>
            <a:r>
              <a:rPr lang="en-US" altLang="ko-KR" sz="4400" dirty="0" smtClean="0">
                <a:solidFill>
                  <a:srgbClr val="C5003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4400" dirty="0">
              <a:solidFill>
                <a:srgbClr val="C5003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전략마케팅">
  <a:themeElements>
    <a:clrScheme name="LG CNS_보고서">
      <a:dk1>
        <a:srgbClr val="000000"/>
      </a:dk1>
      <a:lt1>
        <a:srgbClr val="FFFFFF"/>
      </a:lt1>
      <a:dk2>
        <a:srgbClr val="DEDEDE"/>
      </a:dk2>
      <a:lt2>
        <a:srgbClr val="595959"/>
      </a:lt2>
      <a:accent1>
        <a:srgbClr val="363636"/>
      </a:accent1>
      <a:accent2>
        <a:srgbClr val="C5003D"/>
      </a:accent2>
      <a:accent3>
        <a:srgbClr val="FFFFFF"/>
      </a:accent3>
      <a:accent4>
        <a:srgbClr val="C00000"/>
      </a:accent4>
      <a:accent5>
        <a:srgbClr val="FFFF00"/>
      </a:accent5>
      <a:accent6>
        <a:srgbClr val="0070C0"/>
      </a:accent6>
      <a:hlink>
        <a:srgbClr val="002060"/>
      </a:hlink>
      <a:folHlink>
        <a:srgbClr val="7030A0"/>
      </a:folHlink>
    </a:clrScheme>
    <a:fontScheme name="PDC 보고서">
      <a:majorFont>
        <a:latin typeface="Arial"/>
        <a:ea typeface="나눔명조"/>
        <a:cs typeface=""/>
      </a:majorFont>
      <a:minorFont>
        <a:latin typeface="Arial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tx1"/>
          </a:solidFill>
        </a:ln>
      </a:spPr>
      <a:bodyPr lIns="0" rIns="0" rtlCol="0" anchor="ctr"/>
      <a:lstStyle>
        <a:defPPr algn="ctr">
          <a:lnSpc>
            <a:spcPct val="120000"/>
          </a:lnSpc>
          <a:defRPr sz="1300" dirty="0" err="1" smtClean="0">
            <a:solidFill>
              <a:prstClr val="black"/>
            </a:solidFill>
            <a:latin typeface="나눔명조" pitchFamily="18" charset="-127"/>
            <a:ea typeface="나눔명조" pitchFamily="18" charset="-127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FFFFFF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나눔명조" pitchFamily="18" charset="-127"/>
            <a:ea typeface="나눔명조" pitchFamily="18" charset="-127"/>
          </a:defRPr>
        </a:defPPr>
      </a:lstStyle>
    </a:txDef>
  </a:objectDefaults>
  <a:extraClrSchemeLst>
    <a:extraClrScheme>
      <a:clrScheme name="전략마케팅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167523</TotalTime>
  <Words>318</Words>
  <Application>Microsoft Office PowerPoint</Application>
  <PresentationFormat>A4 용지(210x297mm)</PresentationFormat>
  <Paragraphs>75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22" baseType="lpstr">
      <vt:lpstr>Aero Matics Stencil</vt:lpstr>
      <vt:lpstr>산돌고딕B</vt:lpstr>
      <vt:lpstr>Arial Unicode MS</vt:lpstr>
      <vt:lpstr>HY견고딕</vt:lpstr>
      <vt:lpstr>나눔명조</vt:lpstr>
      <vt:lpstr>조선일보명조</vt:lpstr>
      <vt:lpstr>돋움</vt:lpstr>
      <vt:lpstr>Wingdings</vt:lpstr>
      <vt:lpstr>나눔고딕</vt:lpstr>
      <vt:lpstr>Trebuchet MS</vt:lpstr>
      <vt:lpstr>굴림</vt:lpstr>
      <vt:lpstr>LG스마트체 Regular</vt:lpstr>
      <vt:lpstr>나눔명조 Bold</vt:lpstr>
      <vt:lpstr>나눔명조 ExtraBold</vt:lpstr>
      <vt:lpstr>Arial</vt:lpstr>
      <vt:lpstr>바탕</vt:lpstr>
      <vt:lpstr>24_전략마케팅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LGCNS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경기원</dc:creator>
  <cp:lastModifiedBy>user</cp:lastModifiedBy>
  <cp:revision>10215</cp:revision>
  <cp:lastPrinted>2015-04-16T08:55:30Z</cp:lastPrinted>
  <dcterms:created xsi:type="dcterms:W3CDTF">2008-03-25T01:14:47Z</dcterms:created>
  <dcterms:modified xsi:type="dcterms:W3CDTF">2015-08-19T06:35:22Z</dcterms:modified>
</cp:coreProperties>
</file>