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2"/>
    <p:restoredTop sz="94663"/>
  </p:normalViewPr>
  <p:slideViewPr>
    <p:cSldViewPr snapToGrid="0" snapToObjects="1">
      <p:cViewPr>
        <p:scale>
          <a:sx n="65" d="100"/>
          <a:sy n="65" d="100"/>
        </p:scale>
        <p:origin x="144" y="-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2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54AEC2-0619-B34A-AB47-636B9A261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691" y="10974080"/>
            <a:ext cx="349726" cy="399687"/>
          </a:xfrm>
          <a:prstGeom prst="rect">
            <a:avLst/>
          </a:prstGeom>
        </p:spPr>
      </p:pic>
      <p:sp>
        <p:nvSpPr>
          <p:cNvPr id="41" name="TextBox 47"/>
          <p:cNvSpPr txBox="1"/>
          <p:nvPr/>
        </p:nvSpPr>
        <p:spPr>
          <a:xfrm>
            <a:off x="986246" y="10566869"/>
            <a:ext cx="9064534" cy="4710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Prior state-of-the-art approaches (PAM) work in a two-step process:</a:t>
            </a:r>
          </a:p>
          <a:p>
            <a:r>
              <a:rPr lang="en-US" dirty="0">
                <a:solidFill>
                  <a:schemeClr val="tx1"/>
                </a:solidFill>
              </a:rPr>
              <a:t>	1. BUILD: Initialize the medoids one-by-one in a greedy fashion (    denotes </a:t>
            </a:r>
            <a:r>
              <a:rPr lang="en-US" i="1" dirty="0">
                <a:solidFill>
                  <a:schemeClr val="tx1"/>
                </a:solidFill>
              </a:rPr>
              <a:t>min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2. SWAP: Consider all (medoid, non-medoid) pairs and swap these pairs greedily; iterate until convergence: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step is </a:t>
            </a:r>
            <a:r>
              <a:rPr lang="en-US" i="1" dirty="0">
                <a:solidFill>
                  <a:schemeClr val="tx1"/>
                </a:solidFill>
              </a:rPr>
              <a:t>O(n</a:t>
            </a:r>
            <a:r>
              <a:rPr lang="en-US" i="1" baseline="30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since we compute the loss over the entire dataset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9" name="TextBox 45"/>
          <p:cNvSpPr txBox="1"/>
          <p:nvPr/>
        </p:nvSpPr>
        <p:spPr>
          <a:xfrm>
            <a:off x="986246" y="9666069"/>
            <a:ext cx="9064534" cy="6810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Prior Approaches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9" name="TextBox 47">
            <a:extLst>
              <a:ext uri="{FF2B5EF4-FFF2-40B4-BE49-F238E27FC236}">
                <a16:creationId xmlns:a16="http://schemas.microsoft.com/office/drawing/2014/main" id="{CCCE77B0-6897-2846-84BD-B5F9B80F2555}"/>
              </a:ext>
            </a:extLst>
          </p:cNvPr>
          <p:cNvSpPr txBox="1"/>
          <p:nvPr/>
        </p:nvSpPr>
        <p:spPr>
          <a:xfrm>
            <a:off x="11974586" y="14309347"/>
            <a:ext cx="9130938" cy="83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is a hyperparameter that governs the probability of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     is estimated from the data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2A91F9F-1FDF-1944-A1C0-A953CA1C1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543" y="14369886"/>
            <a:ext cx="203200" cy="3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5BDAC-6C05-8E40-BDF3-0BF2FDAAC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266" y="11805214"/>
            <a:ext cx="7511209" cy="1018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48F9FF-0491-F445-901E-72E91E4D6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59" y="13704616"/>
            <a:ext cx="9067231" cy="1050186"/>
          </a:xfrm>
          <a:prstGeom prst="rect">
            <a:avLst/>
          </a:prstGeom>
        </p:spPr>
      </p:pic>
      <p:sp>
        <p:nvSpPr>
          <p:cNvPr id="30" name="TextBox 35"/>
          <p:cNvSpPr txBox="1"/>
          <p:nvPr/>
        </p:nvSpPr>
        <p:spPr>
          <a:xfrm>
            <a:off x="968275" y="784521"/>
            <a:ext cx="14466772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BanditPAM: Almost Linear Time </a:t>
            </a:r>
            <a:r>
              <a:rPr lang="en-US" i="1" dirty="0"/>
              <a:t>k</a:t>
            </a:r>
            <a:r>
              <a:rPr lang="en-US" dirty="0"/>
              <a:t>-medoids Clustering via Multi-Armed Bandits</a:t>
            </a:r>
            <a:endParaRPr dirty="0"/>
          </a:p>
        </p:txBody>
      </p:sp>
      <p:sp>
        <p:nvSpPr>
          <p:cNvPr id="33" name="TextBox 38"/>
          <p:cNvSpPr txBox="1"/>
          <p:nvPr/>
        </p:nvSpPr>
        <p:spPr>
          <a:xfrm>
            <a:off x="986246" y="3580560"/>
            <a:ext cx="9064534" cy="6810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Introduction: the </a:t>
            </a:r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-medoids problem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" name="TextBox 39"/>
          <p:cNvSpPr txBox="1"/>
          <p:nvPr/>
        </p:nvSpPr>
        <p:spPr>
          <a:xfrm>
            <a:off x="986246" y="4401289"/>
            <a:ext cx="9064534" cy="5098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k-</a:t>
            </a:r>
            <a:r>
              <a:rPr lang="en-US" dirty="0">
                <a:solidFill>
                  <a:schemeClr val="tx1"/>
                </a:solidFill>
              </a:rPr>
              <a:t>medoids problem is a clustering problem, like </a:t>
            </a:r>
            <a:r>
              <a:rPr lang="en-US" i="1" dirty="0">
                <a:solidFill>
                  <a:schemeClr val="tx1"/>
                </a:solidFill>
              </a:rPr>
              <a:t>k-</a:t>
            </a:r>
            <a:r>
              <a:rPr lang="en-US" dirty="0">
                <a:solidFill>
                  <a:schemeClr val="tx1"/>
                </a:solidFill>
              </a:rPr>
              <a:t>means, in which the objective is to minimize the distance from each point to its nearest cluster 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Unlike </a:t>
            </a:r>
            <a:r>
              <a:rPr lang="en-US" i="1" dirty="0">
                <a:solidFill>
                  <a:schemeClr val="tx1"/>
                </a:solidFill>
              </a:rPr>
              <a:t>k-</a:t>
            </a:r>
            <a:r>
              <a:rPr lang="en-US" dirty="0">
                <a:solidFill>
                  <a:schemeClr val="tx1"/>
                </a:solidFill>
              </a:rPr>
              <a:t>means, </a:t>
            </a:r>
            <a:r>
              <a:rPr lang="en-US" i="1" dirty="0">
                <a:solidFill>
                  <a:schemeClr val="tx1"/>
                </a:solidFill>
              </a:rPr>
              <a:t>k-</a:t>
            </a:r>
            <a:r>
              <a:rPr lang="en-US" dirty="0">
                <a:solidFill>
                  <a:schemeClr val="tx1"/>
                </a:solidFill>
              </a:rPr>
              <a:t>medoids requires cluster centers to be </a:t>
            </a:r>
            <a:r>
              <a:rPr lang="en-US" u="sng" dirty="0">
                <a:solidFill>
                  <a:schemeClr val="tx1"/>
                </a:solidFill>
              </a:rPr>
              <a:t>actual datapoints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-medoids has several advantages over </a:t>
            </a:r>
            <a:r>
              <a:rPr lang="en-US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-means:</a:t>
            </a:r>
          </a:p>
          <a:p>
            <a:r>
              <a:rPr lang="en-US" dirty="0">
                <a:solidFill>
                  <a:schemeClr val="tx1"/>
                </a:solidFill>
              </a:rPr>
              <a:t>		- interpretability of the cluster centers (the medoids)</a:t>
            </a:r>
          </a:p>
          <a:p>
            <a:r>
              <a:rPr lang="en-US" dirty="0">
                <a:solidFill>
                  <a:schemeClr val="tx1"/>
                </a:solidFill>
              </a:rPr>
              <a:t>		- support for arbitrary distance metrics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11880670" y="15482507"/>
            <a:ext cx="9064533" cy="6810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Theoretical Analysis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3" name="TextBox 52"/>
          <p:cNvSpPr txBox="1"/>
          <p:nvPr/>
        </p:nvSpPr>
        <p:spPr>
          <a:xfrm>
            <a:off x="22928580" y="13354557"/>
            <a:ext cx="9029701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Optional section descriptor in 21pt font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11880670" y="19583261"/>
            <a:ext cx="9172461" cy="2028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This research was funded in part by JPMorgan Chase &amp; Co. Any views or opinions expressed herein are solely those of the authors listed, and may differ from the views and opinions expressed by JPMorgan Chase \&amp; Co. or its affiliates. This material is not a product of the Research Department of J.P. Morgan Securities LLC. This material should not be construed as an individual recommendation for any particular client and is not intended as a recommendation of particular securities, financial instruments or strategies for a particular client.  This material does not constitute a solicitation or offer in any jurisdiction. 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M.Z. was also supported by NIH grant R01 MH115676.</a:t>
            </a:r>
            <a:endParaRPr lang="en-US" sz="1400" dirty="0">
              <a:sym typeface="Arial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18962D3A-9023-D647-B480-1504AE557B23}"/>
              </a:ext>
            </a:extLst>
          </p:cNvPr>
          <p:cNvSpPr txBox="1"/>
          <p:nvPr/>
        </p:nvSpPr>
        <p:spPr>
          <a:xfrm>
            <a:off x="23029330" y="3580560"/>
            <a:ext cx="9064533" cy="6810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Experimental Results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CF9D5DB9-FF24-AB4B-B3A8-326C6B0D465D}"/>
              </a:ext>
            </a:extLst>
          </p:cNvPr>
          <p:cNvSpPr txBox="1"/>
          <p:nvPr/>
        </p:nvSpPr>
        <p:spPr>
          <a:xfrm>
            <a:off x="11880670" y="3586060"/>
            <a:ext cx="9064533" cy="6810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Algorithm: BanditPAM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CE4EDC-01C6-9642-A1D9-1A3752CA3D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212" y="6634885"/>
            <a:ext cx="3538073" cy="13944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A5A056-060D-A946-BA91-93228C2C1F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0422" y="6641262"/>
            <a:ext cx="3786449" cy="1084055"/>
          </a:xfrm>
          <a:prstGeom prst="rect">
            <a:avLst/>
          </a:prstGeom>
        </p:spPr>
      </p:pic>
      <p:sp>
        <p:nvSpPr>
          <p:cNvPr id="61" name="TextBox 47">
            <a:extLst>
              <a:ext uri="{FF2B5EF4-FFF2-40B4-BE49-F238E27FC236}">
                <a16:creationId xmlns:a16="http://schemas.microsoft.com/office/drawing/2014/main" id="{5D898419-A563-434B-9208-D41F79AA9DD8}"/>
              </a:ext>
            </a:extLst>
          </p:cNvPr>
          <p:cNvSpPr txBox="1"/>
          <p:nvPr/>
        </p:nvSpPr>
        <p:spPr>
          <a:xfrm>
            <a:off x="11804270" y="4422144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BanditPAM each optimization problem as a multi-armed bandit (MAB) problem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the BUILD step, “arms” correspond to candidate medoids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the SWAP step, “arms” correspond to (medoid, non-medoid) pairs.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8D345-483B-2349-B727-088893D566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9922" y="6329404"/>
            <a:ext cx="9455602" cy="537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329B5-0F76-EB4E-83C8-1D0A3E3BD87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" r="5306" b="3802"/>
          <a:stretch/>
        </p:blipFill>
        <p:spPr>
          <a:xfrm>
            <a:off x="11605368" y="11759919"/>
            <a:ext cx="9339836" cy="842979"/>
          </a:xfrm>
          <a:prstGeom prst="rect">
            <a:avLst/>
          </a:prstGeom>
        </p:spPr>
      </p:pic>
      <p:sp>
        <p:nvSpPr>
          <p:cNvPr id="62" name="TextBox 47">
            <a:extLst>
              <a:ext uri="{FF2B5EF4-FFF2-40B4-BE49-F238E27FC236}">
                <a16:creationId xmlns:a16="http://schemas.microsoft.com/office/drawing/2014/main" id="{4E1E3716-6F96-7440-A5E8-03048AA1E48D}"/>
              </a:ext>
            </a:extLst>
          </p:cNvPr>
          <p:cNvSpPr txBox="1"/>
          <p:nvPr/>
        </p:nvSpPr>
        <p:spPr>
          <a:xfrm>
            <a:off x="11605368" y="11436182"/>
            <a:ext cx="9064534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8ED7EF-923E-8748-860F-2D1EBE4342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88713" y="4530441"/>
            <a:ext cx="4213077" cy="42791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1CA141-89BC-0542-BFDB-B6431759F3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704666" y="10360520"/>
            <a:ext cx="4743125" cy="4779893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77AC0596-81E9-DB4B-AE8F-C9CD29F911E1}"/>
              </a:ext>
            </a:extLst>
          </p:cNvPr>
          <p:cNvSpPr txBox="1"/>
          <p:nvPr/>
        </p:nvSpPr>
        <p:spPr>
          <a:xfrm>
            <a:off x="22905721" y="16962204"/>
            <a:ext cx="9064533" cy="6810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Python Package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87D111-78BF-E54F-8820-307D12F2BE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28580" y="4530442"/>
            <a:ext cx="4915418" cy="39765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494589-4955-6347-9368-E0B1A86976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80670" y="12572575"/>
            <a:ext cx="5162730" cy="4976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CF6847-AE5A-0C4D-A93E-94E35324E2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57107" y="13014417"/>
            <a:ext cx="5614962" cy="833249"/>
          </a:xfrm>
          <a:prstGeom prst="rect">
            <a:avLst/>
          </a:prstGeom>
        </p:spPr>
      </p:pic>
      <p:sp>
        <p:nvSpPr>
          <p:cNvPr id="65" name="TextBox 47">
            <a:extLst>
              <a:ext uri="{FF2B5EF4-FFF2-40B4-BE49-F238E27FC236}">
                <a16:creationId xmlns:a16="http://schemas.microsoft.com/office/drawing/2014/main" id="{8D681967-21E6-2242-BA64-C71908742FD6}"/>
              </a:ext>
            </a:extLst>
          </p:cNvPr>
          <p:cNvSpPr txBox="1"/>
          <p:nvPr/>
        </p:nvSpPr>
        <p:spPr>
          <a:xfrm>
            <a:off x="968275" y="16531734"/>
            <a:ext cx="9064534" cy="2383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propose BanditPAM, a new PAM-like algorithm based on multi-armed bandits, which:</a:t>
            </a:r>
          </a:p>
          <a:p>
            <a:r>
              <a:rPr lang="en-US" dirty="0">
                <a:solidFill>
                  <a:schemeClr val="tx1"/>
                </a:solidFill>
              </a:rPr>
              <a:t>		- returns the same results as PAM with high probability</a:t>
            </a:r>
          </a:p>
          <a:p>
            <a:r>
              <a:rPr lang="en-US" dirty="0">
                <a:solidFill>
                  <a:schemeClr val="tx1"/>
                </a:solidFill>
              </a:rPr>
              <a:t>		- reduces the complexity from </a:t>
            </a:r>
            <a:r>
              <a:rPr lang="en-US" i="1" dirty="0">
                <a:solidFill>
                  <a:schemeClr val="tx1"/>
                </a:solidFill>
              </a:rPr>
              <a:t>O(n</a:t>
            </a:r>
            <a:r>
              <a:rPr lang="en-US" i="1" baseline="30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to</a:t>
            </a:r>
            <a:r>
              <a:rPr lang="en-US" i="1" dirty="0">
                <a:solidFill>
                  <a:schemeClr val="tx1"/>
                </a:solidFill>
              </a:rPr>
              <a:t> O(</a:t>
            </a:r>
            <a:r>
              <a:rPr lang="en-US" i="1" dirty="0" err="1">
                <a:solidFill>
                  <a:schemeClr val="tx1"/>
                </a:solidFill>
              </a:rPr>
              <a:t>n</a:t>
            </a:r>
            <a:r>
              <a:rPr lang="en-US" dirty="0" err="1">
                <a:solidFill>
                  <a:schemeClr val="tx1"/>
                </a:solidFill>
              </a:rPr>
              <a:t>log</a:t>
            </a:r>
            <a:r>
              <a:rPr lang="en-US" i="1" dirty="0" err="1">
                <a:solidFill>
                  <a:schemeClr val="tx1"/>
                </a:solidFill>
              </a:rPr>
              <a:t>n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also release high-performance Python and C++ packages that enable </a:t>
            </a:r>
            <a:r>
              <a:rPr lang="en-US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-medoids on very large datasets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C73DC447-AD98-9C4C-96E7-A6384FCEB370}"/>
              </a:ext>
            </a:extLst>
          </p:cNvPr>
          <p:cNvSpPr txBox="1"/>
          <p:nvPr/>
        </p:nvSpPr>
        <p:spPr>
          <a:xfrm>
            <a:off x="23106237" y="8818083"/>
            <a:ext cx="9029702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(Left) BanditPAM matches the state-of-the-art clustering quality of PAM in all experiments. (Right) On a dataset of Abstract Syntax Trees with tree edit distance, BanditPAM scales almost linearly in dataset size.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98A2AA-5ACE-484F-9174-C2D5C86FEF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587502" y="10463997"/>
            <a:ext cx="4779892" cy="4779892"/>
          </a:xfrm>
          <a:prstGeom prst="rect">
            <a:avLst/>
          </a:prstGeom>
        </p:spPr>
      </p:pic>
      <p:sp>
        <p:nvSpPr>
          <p:cNvPr id="68" name="TextBox 47">
            <a:extLst>
              <a:ext uri="{FF2B5EF4-FFF2-40B4-BE49-F238E27FC236}">
                <a16:creationId xmlns:a16="http://schemas.microsoft.com/office/drawing/2014/main" id="{FCE4CA71-7C9B-EA4E-B439-A72A2102CEAE}"/>
              </a:ext>
            </a:extLst>
          </p:cNvPr>
          <p:cNvSpPr txBox="1"/>
          <p:nvPr/>
        </p:nvSpPr>
        <p:spPr>
          <a:xfrm>
            <a:off x="23029330" y="15129893"/>
            <a:ext cx="9172460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BanditPAM demonstrates almost linear scaling on the MNIST handwritten digit dataset with </a:t>
            </a:r>
            <a:r>
              <a:rPr lang="en-US" i="1" dirty="0">
                <a:solidFill>
                  <a:schemeClr val="tx1"/>
                </a:solidFill>
              </a:rPr>
              <a:t>L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distance (left) and on a single-cell RNA sequencing dataset with </a:t>
            </a:r>
            <a:r>
              <a:rPr lang="en-US" i="1" dirty="0">
                <a:solidFill>
                  <a:schemeClr val="tx1"/>
                </a:solidFill>
              </a:rPr>
              <a:t>L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distance (right).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A4279A8-D4AF-754D-9066-CD1A0A5B675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636548" y="782755"/>
            <a:ext cx="9563100" cy="23241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36EB92-EFA1-BB45-A813-28497CD13EC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967941" y="14794533"/>
            <a:ext cx="361950" cy="27940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F4C19BD7-B66C-8947-829A-640DF4801750}"/>
              </a:ext>
            </a:extLst>
          </p:cNvPr>
          <p:cNvGrpSpPr/>
          <p:nvPr/>
        </p:nvGrpSpPr>
        <p:grpSpPr>
          <a:xfrm>
            <a:off x="11765338" y="16409287"/>
            <a:ext cx="9340186" cy="1285836"/>
            <a:chOff x="11765338" y="17570575"/>
            <a:chExt cx="9679240" cy="135323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FEE789-F438-1048-8165-39C09170E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1765338" y="17570575"/>
              <a:ext cx="9679240" cy="1353234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862A5780-7572-9243-BF79-559BA11A4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2827342" y="17628970"/>
              <a:ext cx="154097" cy="265389"/>
            </a:xfrm>
            <a:prstGeom prst="rect">
              <a:avLst/>
            </a:prstGeom>
          </p:spPr>
        </p:pic>
      </p:grpSp>
      <p:sp>
        <p:nvSpPr>
          <p:cNvPr id="76" name="TextBox 45">
            <a:extLst>
              <a:ext uri="{FF2B5EF4-FFF2-40B4-BE49-F238E27FC236}">
                <a16:creationId xmlns:a16="http://schemas.microsoft.com/office/drawing/2014/main" id="{42A3F614-177C-D046-94D8-C55A37747BAF}"/>
              </a:ext>
            </a:extLst>
          </p:cNvPr>
          <p:cNvSpPr txBox="1"/>
          <p:nvPr/>
        </p:nvSpPr>
        <p:spPr>
          <a:xfrm>
            <a:off x="9321656" y="18931287"/>
            <a:ext cx="14622391" cy="442674"/>
          </a:xfrm>
          <a:prstGeom prst="round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Funding Information</a:t>
            </a:r>
            <a:endParaRPr sz="20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F17168-A67B-AA42-9AA7-A0564BC7A3C2}"/>
              </a:ext>
            </a:extLst>
          </p:cNvPr>
          <p:cNvCxnSpPr>
            <a:cxnSpLocks/>
          </p:cNvCxnSpPr>
          <p:nvPr/>
        </p:nvCxnSpPr>
        <p:spPr>
          <a:xfrm>
            <a:off x="11974586" y="19425520"/>
            <a:ext cx="897061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6CA9DEBF-0D42-3241-8145-79A728B676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881041" y="17923362"/>
            <a:ext cx="9172460" cy="3112280"/>
          </a:xfrm>
          <a:prstGeom prst="rect">
            <a:avLst/>
          </a:prstGeom>
        </p:spPr>
      </p:pic>
      <p:sp>
        <p:nvSpPr>
          <p:cNvPr id="85" name="TextBox 45">
            <a:extLst>
              <a:ext uri="{FF2B5EF4-FFF2-40B4-BE49-F238E27FC236}">
                <a16:creationId xmlns:a16="http://schemas.microsoft.com/office/drawing/2014/main" id="{9405C2F9-BC7C-544D-A832-A430C09AB4F5}"/>
              </a:ext>
            </a:extLst>
          </p:cNvPr>
          <p:cNvSpPr txBox="1"/>
          <p:nvPr/>
        </p:nvSpPr>
        <p:spPr>
          <a:xfrm>
            <a:off x="884181" y="15562612"/>
            <a:ext cx="9064534" cy="6810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Contributions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0A3121-952C-8440-AED0-A19C5E5F5F1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89501" y="19662914"/>
            <a:ext cx="1755441" cy="1702928"/>
          </a:xfrm>
          <a:prstGeom prst="rect">
            <a:avLst/>
          </a:prstGeom>
        </p:spPr>
      </p:pic>
      <p:pic>
        <p:nvPicPr>
          <p:cNvPr id="1026" name="Picture 2" descr="UIUC Assistant Director of Marketing and Communications — CUDO - The  Champaign-Urbana Design Org">
            <a:extLst>
              <a:ext uri="{FF2B5EF4-FFF2-40B4-BE49-F238E27FC236}">
                <a16:creationId xmlns:a16="http://schemas.microsoft.com/office/drawing/2014/main" id="{1F39069E-4485-054C-9D0E-ACDB888D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448" y="999096"/>
            <a:ext cx="1550355" cy="15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me and Emblems | Stanford Identity">
            <a:extLst>
              <a:ext uri="{FF2B5EF4-FFF2-40B4-BE49-F238E27FC236}">
                <a16:creationId xmlns:a16="http://schemas.microsoft.com/office/drawing/2014/main" id="{540F4E70-53CB-794A-A9A6-CBD196348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38" y="904752"/>
            <a:ext cx="1153325" cy="172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rvard University - Wikipedia">
            <a:extLst>
              <a:ext uri="{FF2B5EF4-FFF2-40B4-BE49-F238E27FC236}">
                <a16:creationId xmlns:a16="http://schemas.microsoft.com/office/drawing/2014/main" id="{7A118B8A-6890-7641-925D-F12EDF64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8138" y="956657"/>
            <a:ext cx="1605899" cy="156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neurips_logo.pdf" descr="neurips_logo.pdf">
            <a:extLst>
              <a:ext uri="{FF2B5EF4-FFF2-40B4-BE49-F238E27FC236}">
                <a16:creationId xmlns:a16="http://schemas.microsoft.com/office/drawing/2014/main" id="{3FA5F81E-4BE0-8445-8D36-C316CB1021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19958" y="19493654"/>
            <a:ext cx="4778041" cy="2150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478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100</cp:revision>
  <dcterms:modified xsi:type="dcterms:W3CDTF">2020-11-04T20:00:35Z</dcterms:modified>
</cp:coreProperties>
</file>