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8" d="100"/>
          <a:sy n="78" d="100"/>
        </p:scale>
        <p:origin x="1598"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C1D469-4FEE-4C0E-8DDB-DAC10EC981D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6788814D-0E80-448A-BF7F-D8138512399F}">
      <dgm:prSet phldrT="[Text]"/>
      <dgm:spPr/>
      <dgm:t>
        <a:bodyPr/>
        <a:lstStyle/>
        <a:p>
          <a:r>
            <a:rPr lang="en-US" dirty="0"/>
            <a:t>I</a:t>
          </a:r>
        </a:p>
      </dgm:t>
    </dgm:pt>
    <dgm:pt modelId="{EDD79B09-92D2-48E5-89AA-B5702FF3552A}" type="parTrans" cxnId="{9EA8043F-A428-47E4-A6D9-F323718878CC}">
      <dgm:prSet/>
      <dgm:spPr/>
      <dgm:t>
        <a:bodyPr/>
        <a:lstStyle/>
        <a:p>
          <a:endParaRPr lang="en-US"/>
        </a:p>
      </dgm:t>
    </dgm:pt>
    <dgm:pt modelId="{E78CCC00-CC15-4652-AFC6-B00E16560189}" type="sibTrans" cxnId="{9EA8043F-A428-47E4-A6D9-F323718878CC}">
      <dgm:prSet/>
      <dgm:spPr/>
      <dgm:t>
        <a:bodyPr/>
        <a:lstStyle/>
        <a:p>
          <a:endParaRPr lang="en-US"/>
        </a:p>
      </dgm:t>
    </dgm:pt>
    <dgm:pt modelId="{106B8151-7F1E-48D0-A2EB-39F44FB8E991}">
      <dgm:prSet phldrT="[Text]"/>
      <dgm:spPr/>
      <dgm:t>
        <a:bodyPr/>
        <a:lstStyle/>
        <a:p>
          <a:r>
            <a:rPr lang="en-US" dirty="0" err="1"/>
            <a:t>Khảo</a:t>
          </a:r>
          <a:r>
            <a:rPr lang="en-US" dirty="0"/>
            <a:t> </a:t>
          </a:r>
          <a:r>
            <a:rPr lang="en-US" dirty="0" err="1"/>
            <a:t>sát</a:t>
          </a:r>
          <a:r>
            <a:rPr lang="en-US" dirty="0"/>
            <a:t> </a:t>
          </a:r>
          <a:r>
            <a:rPr lang="en-US" dirty="0" err="1"/>
            <a:t>thực</a:t>
          </a:r>
          <a:r>
            <a:rPr lang="en-US" dirty="0"/>
            <a:t> </a:t>
          </a:r>
          <a:r>
            <a:rPr lang="en-US" dirty="0" err="1"/>
            <a:t>trạng</a:t>
          </a:r>
          <a:endParaRPr lang="en-US" dirty="0"/>
        </a:p>
      </dgm:t>
    </dgm:pt>
    <dgm:pt modelId="{934B9500-1F55-4B6B-A0A7-F019602BAB94}" type="parTrans" cxnId="{DA436932-5958-4AFB-9920-47E819E74438}">
      <dgm:prSet/>
      <dgm:spPr/>
      <dgm:t>
        <a:bodyPr/>
        <a:lstStyle/>
        <a:p>
          <a:endParaRPr lang="en-US"/>
        </a:p>
      </dgm:t>
    </dgm:pt>
    <dgm:pt modelId="{7E773D79-E944-4A12-BF26-2E278D8DAAFE}" type="sibTrans" cxnId="{DA436932-5958-4AFB-9920-47E819E74438}">
      <dgm:prSet/>
      <dgm:spPr/>
      <dgm:t>
        <a:bodyPr/>
        <a:lstStyle/>
        <a:p>
          <a:endParaRPr lang="en-US"/>
        </a:p>
      </dgm:t>
    </dgm:pt>
    <dgm:pt modelId="{3ADCA1ED-F16B-431F-B60A-FE4E899A2018}">
      <dgm:prSet phldrT="[Text]"/>
      <dgm:spPr/>
      <dgm:t>
        <a:bodyPr/>
        <a:lstStyle/>
        <a:p>
          <a:r>
            <a:rPr lang="en-US" dirty="0"/>
            <a:t>II</a:t>
          </a:r>
        </a:p>
      </dgm:t>
    </dgm:pt>
    <dgm:pt modelId="{B3B10156-46B6-47C5-A846-1F1F2EEE7A99}" type="parTrans" cxnId="{45FC99B2-D5C4-4182-8BF5-9A79B119A4BD}">
      <dgm:prSet/>
      <dgm:spPr/>
      <dgm:t>
        <a:bodyPr/>
        <a:lstStyle/>
        <a:p>
          <a:endParaRPr lang="en-US"/>
        </a:p>
      </dgm:t>
    </dgm:pt>
    <dgm:pt modelId="{9E0938A2-4665-4163-86B1-7B22CFDCADF7}" type="sibTrans" cxnId="{45FC99B2-D5C4-4182-8BF5-9A79B119A4BD}">
      <dgm:prSet/>
      <dgm:spPr/>
      <dgm:t>
        <a:bodyPr/>
        <a:lstStyle/>
        <a:p>
          <a:endParaRPr lang="en-US"/>
        </a:p>
      </dgm:t>
    </dgm:pt>
    <dgm:pt modelId="{26F3D433-1895-4EEA-993E-40A4C4358C20}">
      <dgm:prSet phldrT="[Text]"/>
      <dgm:spPr/>
      <dgm:t>
        <a:bodyPr/>
        <a:lstStyle/>
        <a:p>
          <a:r>
            <a:rPr lang="en-US" dirty="0" err="1"/>
            <a:t>Mô</a:t>
          </a:r>
          <a:r>
            <a:rPr lang="en-US" dirty="0"/>
            <a:t> </a:t>
          </a:r>
          <a:r>
            <a:rPr lang="en-US" dirty="0" err="1"/>
            <a:t>hình</a:t>
          </a:r>
          <a:r>
            <a:rPr lang="en-US" dirty="0"/>
            <a:t> </a:t>
          </a:r>
          <a:r>
            <a:rPr lang="en-US" dirty="0" err="1"/>
            <a:t>dự</a:t>
          </a:r>
          <a:r>
            <a:rPr lang="en-US" dirty="0"/>
            <a:t> </a:t>
          </a:r>
          <a:r>
            <a:rPr lang="en-US" dirty="0" err="1"/>
            <a:t>báo</a:t>
          </a:r>
          <a:endParaRPr lang="en-US" dirty="0"/>
        </a:p>
      </dgm:t>
    </dgm:pt>
    <dgm:pt modelId="{B8537697-6E85-4166-AED1-9C05794D8340}" type="parTrans" cxnId="{001247F1-2B45-4B3A-BA4C-CD176AA8079F}">
      <dgm:prSet/>
      <dgm:spPr/>
      <dgm:t>
        <a:bodyPr/>
        <a:lstStyle/>
        <a:p>
          <a:endParaRPr lang="en-US"/>
        </a:p>
      </dgm:t>
    </dgm:pt>
    <dgm:pt modelId="{7946EC16-B74D-4A0D-B99A-3C9EE408FD9E}" type="sibTrans" cxnId="{001247F1-2B45-4B3A-BA4C-CD176AA8079F}">
      <dgm:prSet/>
      <dgm:spPr/>
      <dgm:t>
        <a:bodyPr/>
        <a:lstStyle/>
        <a:p>
          <a:endParaRPr lang="en-US"/>
        </a:p>
      </dgm:t>
    </dgm:pt>
    <dgm:pt modelId="{B4657CB7-CAD2-4145-B2BE-55241DBFA226}">
      <dgm:prSet phldrT="[Text]"/>
      <dgm:spPr/>
      <dgm:t>
        <a:bodyPr/>
        <a:lstStyle/>
        <a:p>
          <a:r>
            <a:rPr lang="en-US" dirty="0"/>
            <a:t>III</a:t>
          </a:r>
        </a:p>
      </dgm:t>
    </dgm:pt>
    <dgm:pt modelId="{AA3A457C-8214-4912-9BAE-33555601961C}" type="parTrans" cxnId="{70AAC79E-CA30-4AF6-AC28-96A3695DEBCC}">
      <dgm:prSet/>
      <dgm:spPr/>
      <dgm:t>
        <a:bodyPr/>
        <a:lstStyle/>
        <a:p>
          <a:endParaRPr lang="en-US"/>
        </a:p>
      </dgm:t>
    </dgm:pt>
    <dgm:pt modelId="{2A56D4C6-0755-4534-B387-EBF0F6D7045F}" type="sibTrans" cxnId="{70AAC79E-CA30-4AF6-AC28-96A3695DEBCC}">
      <dgm:prSet/>
      <dgm:spPr/>
      <dgm:t>
        <a:bodyPr/>
        <a:lstStyle/>
        <a:p>
          <a:endParaRPr lang="en-US"/>
        </a:p>
      </dgm:t>
    </dgm:pt>
    <dgm:pt modelId="{4A811097-1FA7-403B-8AEF-D6D4D5B58412}">
      <dgm:prSet phldrT="[Text]"/>
      <dgm:spPr/>
      <dgm:t>
        <a:bodyPr/>
        <a:lstStyle/>
        <a:p>
          <a:r>
            <a:rPr lang="en-US" dirty="0" err="1"/>
            <a:t>Dữ</a:t>
          </a:r>
          <a:r>
            <a:rPr lang="en-US" dirty="0"/>
            <a:t> </a:t>
          </a:r>
          <a:r>
            <a:rPr lang="en-US" dirty="0" err="1"/>
            <a:t>liệu</a:t>
          </a:r>
          <a:endParaRPr lang="en-US" dirty="0"/>
        </a:p>
      </dgm:t>
    </dgm:pt>
    <dgm:pt modelId="{EE37C6EB-F9A9-4571-93EB-F1E26FF971DD}" type="parTrans" cxnId="{A5D67B82-E748-49E9-80B5-8AC8DC3844E8}">
      <dgm:prSet/>
      <dgm:spPr/>
      <dgm:t>
        <a:bodyPr/>
        <a:lstStyle/>
        <a:p>
          <a:endParaRPr lang="en-US"/>
        </a:p>
      </dgm:t>
    </dgm:pt>
    <dgm:pt modelId="{BC1A4E5F-9360-418B-8DAA-E92B8D4480F3}" type="sibTrans" cxnId="{A5D67B82-E748-49E9-80B5-8AC8DC3844E8}">
      <dgm:prSet/>
      <dgm:spPr/>
      <dgm:t>
        <a:bodyPr/>
        <a:lstStyle/>
        <a:p>
          <a:endParaRPr lang="en-US"/>
        </a:p>
      </dgm:t>
    </dgm:pt>
    <dgm:pt modelId="{1B78474B-2D25-4BAC-86AE-9961CA66967C}">
      <dgm:prSet phldrT="[Text]"/>
      <dgm:spPr/>
      <dgm:t>
        <a:bodyPr/>
        <a:lstStyle/>
        <a:p>
          <a:r>
            <a:rPr lang="en-US" dirty="0"/>
            <a:t>IV</a:t>
          </a:r>
        </a:p>
      </dgm:t>
    </dgm:pt>
    <dgm:pt modelId="{502B76C6-0CE9-4301-99ED-0E3B1FF86319}" type="parTrans" cxnId="{0F3D1865-EC88-49FF-921A-C994E3481D9F}">
      <dgm:prSet/>
      <dgm:spPr/>
      <dgm:t>
        <a:bodyPr/>
        <a:lstStyle/>
        <a:p>
          <a:endParaRPr lang="en-US"/>
        </a:p>
      </dgm:t>
    </dgm:pt>
    <dgm:pt modelId="{68FA3DAA-81FA-425C-8B21-8DD45E613AF2}" type="sibTrans" cxnId="{0F3D1865-EC88-49FF-921A-C994E3481D9F}">
      <dgm:prSet/>
      <dgm:spPr/>
      <dgm:t>
        <a:bodyPr/>
        <a:lstStyle/>
        <a:p>
          <a:endParaRPr lang="en-US"/>
        </a:p>
      </dgm:t>
    </dgm:pt>
    <dgm:pt modelId="{2D490FC7-B759-43F5-B84E-B294C8083420}">
      <dgm:prSet/>
      <dgm:spPr/>
      <dgm:t>
        <a:bodyPr/>
        <a:lstStyle/>
        <a:p>
          <a:r>
            <a:rPr lang="en-US" dirty="0" err="1"/>
            <a:t>Giao</a:t>
          </a:r>
          <a:r>
            <a:rPr lang="en-US" dirty="0"/>
            <a:t> </a:t>
          </a:r>
          <a:r>
            <a:rPr lang="en-US" dirty="0" err="1"/>
            <a:t>diện</a:t>
          </a:r>
          <a:endParaRPr lang="en-US" dirty="0"/>
        </a:p>
      </dgm:t>
    </dgm:pt>
    <dgm:pt modelId="{990D0618-D7F4-4E43-B7ED-445776534FCE}" type="parTrans" cxnId="{B4D462DC-BC68-4E3F-98BB-E9B4B278D02A}">
      <dgm:prSet/>
      <dgm:spPr/>
      <dgm:t>
        <a:bodyPr/>
        <a:lstStyle/>
        <a:p>
          <a:endParaRPr lang="en-US"/>
        </a:p>
      </dgm:t>
    </dgm:pt>
    <dgm:pt modelId="{C84CA231-3042-48F6-B94B-5F6D8DA1B999}" type="sibTrans" cxnId="{B4D462DC-BC68-4E3F-98BB-E9B4B278D02A}">
      <dgm:prSet/>
      <dgm:spPr/>
      <dgm:t>
        <a:bodyPr/>
        <a:lstStyle/>
        <a:p>
          <a:endParaRPr lang="en-US"/>
        </a:p>
      </dgm:t>
    </dgm:pt>
    <dgm:pt modelId="{B0250B12-3C9B-4B17-86C0-F7C5F12782CF}" type="pres">
      <dgm:prSet presAssocID="{73C1D469-4FEE-4C0E-8DDB-DAC10EC981DF}" presName="linearFlow" presStyleCnt="0">
        <dgm:presLayoutVars>
          <dgm:dir/>
          <dgm:animLvl val="lvl"/>
          <dgm:resizeHandles val="exact"/>
        </dgm:presLayoutVars>
      </dgm:prSet>
      <dgm:spPr/>
    </dgm:pt>
    <dgm:pt modelId="{ADE5DA70-0338-42AA-B0AF-8080C4C8D267}" type="pres">
      <dgm:prSet presAssocID="{6788814D-0E80-448A-BF7F-D8138512399F}" presName="composite" presStyleCnt="0"/>
      <dgm:spPr/>
    </dgm:pt>
    <dgm:pt modelId="{6E042756-B99F-48E9-8CDA-39C032482583}" type="pres">
      <dgm:prSet presAssocID="{6788814D-0E80-448A-BF7F-D8138512399F}" presName="parentText" presStyleLbl="alignNode1" presStyleIdx="0" presStyleCnt="4">
        <dgm:presLayoutVars>
          <dgm:chMax val="1"/>
          <dgm:bulletEnabled val="1"/>
        </dgm:presLayoutVars>
      </dgm:prSet>
      <dgm:spPr/>
    </dgm:pt>
    <dgm:pt modelId="{D06E0994-14E2-4A06-BBE9-CD62E6DC23C8}" type="pres">
      <dgm:prSet presAssocID="{6788814D-0E80-448A-BF7F-D8138512399F}" presName="descendantText" presStyleLbl="alignAcc1" presStyleIdx="0" presStyleCnt="4">
        <dgm:presLayoutVars>
          <dgm:bulletEnabled val="1"/>
        </dgm:presLayoutVars>
      </dgm:prSet>
      <dgm:spPr/>
    </dgm:pt>
    <dgm:pt modelId="{1ECAF507-97D5-4F66-A762-EEB553C4C7E6}" type="pres">
      <dgm:prSet presAssocID="{E78CCC00-CC15-4652-AFC6-B00E16560189}" presName="sp" presStyleCnt="0"/>
      <dgm:spPr/>
    </dgm:pt>
    <dgm:pt modelId="{2EF33BAE-99F4-4631-A6C5-E60AACB17A54}" type="pres">
      <dgm:prSet presAssocID="{3ADCA1ED-F16B-431F-B60A-FE4E899A2018}" presName="composite" presStyleCnt="0"/>
      <dgm:spPr/>
    </dgm:pt>
    <dgm:pt modelId="{746FD07D-8D68-43FD-A7EF-8948167B1FFE}" type="pres">
      <dgm:prSet presAssocID="{3ADCA1ED-F16B-431F-B60A-FE4E899A2018}" presName="parentText" presStyleLbl="alignNode1" presStyleIdx="1" presStyleCnt="4">
        <dgm:presLayoutVars>
          <dgm:chMax val="1"/>
          <dgm:bulletEnabled val="1"/>
        </dgm:presLayoutVars>
      </dgm:prSet>
      <dgm:spPr/>
    </dgm:pt>
    <dgm:pt modelId="{2FE02AC3-0CB7-4A73-8C2D-D8D4CC5CC914}" type="pres">
      <dgm:prSet presAssocID="{3ADCA1ED-F16B-431F-B60A-FE4E899A2018}" presName="descendantText" presStyleLbl="alignAcc1" presStyleIdx="1" presStyleCnt="4">
        <dgm:presLayoutVars>
          <dgm:bulletEnabled val="1"/>
        </dgm:presLayoutVars>
      </dgm:prSet>
      <dgm:spPr/>
    </dgm:pt>
    <dgm:pt modelId="{3ADCDB00-66F9-41FF-8019-66EE353FF974}" type="pres">
      <dgm:prSet presAssocID="{9E0938A2-4665-4163-86B1-7B22CFDCADF7}" presName="sp" presStyleCnt="0"/>
      <dgm:spPr/>
    </dgm:pt>
    <dgm:pt modelId="{35D23A89-A0FE-4987-8B12-E9D9800B38CA}" type="pres">
      <dgm:prSet presAssocID="{B4657CB7-CAD2-4145-B2BE-55241DBFA226}" presName="composite" presStyleCnt="0"/>
      <dgm:spPr/>
    </dgm:pt>
    <dgm:pt modelId="{43664AFC-B200-41CF-B33F-ADB597DEAEDB}" type="pres">
      <dgm:prSet presAssocID="{B4657CB7-CAD2-4145-B2BE-55241DBFA226}" presName="parentText" presStyleLbl="alignNode1" presStyleIdx="2" presStyleCnt="4">
        <dgm:presLayoutVars>
          <dgm:chMax val="1"/>
          <dgm:bulletEnabled val="1"/>
        </dgm:presLayoutVars>
      </dgm:prSet>
      <dgm:spPr/>
    </dgm:pt>
    <dgm:pt modelId="{F311A4DE-B07D-4650-A4D0-0A9D4253C1EF}" type="pres">
      <dgm:prSet presAssocID="{B4657CB7-CAD2-4145-B2BE-55241DBFA226}" presName="descendantText" presStyleLbl="alignAcc1" presStyleIdx="2" presStyleCnt="4" custLinFactNeighborX="-957" custLinFactNeighborY="1274">
        <dgm:presLayoutVars>
          <dgm:bulletEnabled val="1"/>
        </dgm:presLayoutVars>
      </dgm:prSet>
      <dgm:spPr/>
    </dgm:pt>
    <dgm:pt modelId="{A169BB9A-64DE-480E-93BE-F4708C105197}" type="pres">
      <dgm:prSet presAssocID="{2A56D4C6-0755-4534-B387-EBF0F6D7045F}" presName="sp" presStyleCnt="0"/>
      <dgm:spPr/>
    </dgm:pt>
    <dgm:pt modelId="{B5801E72-ED8D-4DFC-BA6C-032DFB10FAE0}" type="pres">
      <dgm:prSet presAssocID="{1B78474B-2D25-4BAC-86AE-9961CA66967C}" presName="composite" presStyleCnt="0"/>
      <dgm:spPr/>
    </dgm:pt>
    <dgm:pt modelId="{D804D966-2744-49C1-AA80-06CB0D5C98B9}" type="pres">
      <dgm:prSet presAssocID="{1B78474B-2D25-4BAC-86AE-9961CA66967C}" presName="parentText" presStyleLbl="alignNode1" presStyleIdx="3" presStyleCnt="4" custLinFactNeighborX="-957" custLinFactNeighborY="1274">
        <dgm:presLayoutVars>
          <dgm:chMax val="1"/>
          <dgm:bulletEnabled val="1"/>
        </dgm:presLayoutVars>
      </dgm:prSet>
      <dgm:spPr/>
    </dgm:pt>
    <dgm:pt modelId="{8EDEAD4F-31E7-4C18-ABB9-629768FB21CA}" type="pres">
      <dgm:prSet presAssocID="{1B78474B-2D25-4BAC-86AE-9961CA66967C}" presName="descendantText" presStyleLbl="alignAcc1" presStyleIdx="3" presStyleCnt="4">
        <dgm:presLayoutVars>
          <dgm:bulletEnabled val="1"/>
        </dgm:presLayoutVars>
      </dgm:prSet>
      <dgm:spPr/>
    </dgm:pt>
  </dgm:ptLst>
  <dgm:cxnLst>
    <dgm:cxn modelId="{105CBB22-D581-4FCB-BF61-29282932FA31}" type="presOf" srcId="{2D490FC7-B759-43F5-B84E-B294C8083420}" destId="{8EDEAD4F-31E7-4C18-ABB9-629768FB21CA}" srcOrd="0" destOrd="0" presId="urn:microsoft.com/office/officeart/2005/8/layout/chevron2"/>
    <dgm:cxn modelId="{DA436932-5958-4AFB-9920-47E819E74438}" srcId="{6788814D-0E80-448A-BF7F-D8138512399F}" destId="{106B8151-7F1E-48D0-A2EB-39F44FB8E991}" srcOrd="0" destOrd="0" parTransId="{934B9500-1F55-4B6B-A0A7-F019602BAB94}" sibTransId="{7E773D79-E944-4A12-BF26-2E278D8DAAFE}"/>
    <dgm:cxn modelId="{9EA8043F-A428-47E4-A6D9-F323718878CC}" srcId="{73C1D469-4FEE-4C0E-8DDB-DAC10EC981DF}" destId="{6788814D-0E80-448A-BF7F-D8138512399F}" srcOrd="0" destOrd="0" parTransId="{EDD79B09-92D2-48E5-89AA-B5702FF3552A}" sibTransId="{E78CCC00-CC15-4652-AFC6-B00E16560189}"/>
    <dgm:cxn modelId="{1DD2D960-3925-47CA-8C90-E030476174C3}" type="presOf" srcId="{106B8151-7F1E-48D0-A2EB-39F44FB8E991}" destId="{D06E0994-14E2-4A06-BBE9-CD62E6DC23C8}" srcOrd="0" destOrd="0" presId="urn:microsoft.com/office/officeart/2005/8/layout/chevron2"/>
    <dgm:cxn modelId="{6B7B8E64-F566-489C-AF7F-434DEDF8D2FB}" type="presOf" srcId="{6788814D-0E80-448A-BF7F-D8138512399F}" destId="{6E042756-B99F-48E9-8CDA-39C032482583}" srcOrd="0" destOrd="0" presId="urn:microsoft.com/office/officeart/2005/8/layout/chevron2"/>
    <dgm:cxn modelId="{0F3D1865-EC88-49FF-921A-C994E3481D9F}" srcId="{73C1D469-4FEE-4C0E-8DDB-DAC10EC981DF}" destId="{1B78474B-2D25-4BAC-86AE-9961CA66967C}" srcOrd="3" destOrd="0" parTransId="{502B76C6-0CE9-4301-99ED-0E3B1FF86319}" sibTransId="{68FA3DAA-81FA-425C-8B21-8DD45E613AF2}"/>
    <dgm:cxn modelId="{A5D67B82-E748-49E9-80B5-8AC8DC3844E8}" srcId="{B4657CB7-CAD2-4145-B2BE-55241DBFA226}" destId="{4A811097-1FA7-403B-8AEF-D6D4D5B58412}" srcOrd="0" destOrd="0" parTransId="{EE37C6EB-F9A9-4571-93EB-F1E26FF971DD}" sibTransId="{BC1A4E5F-9360-418B-8DAA-E92B8D4480F3}"/>
    <dgm:cxn modelId="{117D1687-5197-492E-B56A-4B3DA8F26D45}" type="presOf" srcId="{4A811097-1FA7-403B-8AEF-D6D4D5B58412}" destId="{F311A4DE-B07D-4650-A4D0-0A9D4253C1EF}" srcOrd="0" destOrd="0" presId="urn:microsoft.com/office/officeart/2005/8/layout/chevron2"/>
    <dgm:cxn modelId="{70AAC79E-CA30-4AF6-AC28-96A3695DEBCC}" srcId="{73C1D469-4FEE-4C0E-8DDB-DAC10EC981DF}" destId="{B4657CB7-CAD2-4145-B2BE-55241DBFA226}" srcOrd="2" destOrd="0" parTransId="{AA3A457C-8214-4912-9BAE-33555601961C}" sibTransId="{2A56D4C6-0755-4534-B387-EBF0F6D7045F}"/>
    <dgm:cxn modelId="{05C9A7AB-510A-4620-895A-A230105A3E1E}" type="presOf" srcId="{1B78474B-2D25-4BAC-86AE-9961CA66967C}" destId="{D804D966-2744-49C1-AA80-06CB0D5C98B9}" srcOrd="0" destOrd="0" presId="urn:microsoft.com/office/officeart/2005/8/layout/chevron2"/>
    <dgm:cxn modelId="{45FC99B2-D5C4-4182-8BF5-9A79B119A4BD}" srcId="{73C1D469-4FEE-4C0E-8DDB-DAC10EC981DF}" destId="{3ADCA1ED-F16B-431F-B60A-FE4E899A2018}" srcOrd="1" destOrd="0" parTransId="{B3B10156-46B6-47C5-A846-1F1F2EEE7A99}" sibTransId="{9E0938A2-4665-4163-86B1-7B22CFDCADF7}"/>
    <dgm:cxn modelId="{60DD9DB4-08F1-4F20-BBB8-6B7FC24FF453}" type="presOf" srcId="{3ADCA1ED-F16B-431F-B60A-FE4E899A2018}" destId="{746FD07D-8D68-43FD-A7EF-8948167B1FFE}" srcOrd="0" destOrd="0" presId="urn:microsoft.com/office/officeart/2005/8/layout/chevron2"/>
    <dgm:cxn modelId="{42C2C1B7-7AC2-4A58-958B-09CACA9B2903}" type="presOf" srcId="{B4657CB7-CAD2-4145-B2BE-55241DBFA226}" destId="{43664AFC-B200-41CF-B33F-ADB597DEAEDB}" srcOrd="0" destOrd="0" presId="urn:microsoft.com/office/officeart/2005/8/layout/chevron2"/>
    <dgm:cxn modelId="{1604F3BC-D260-4A4D-A0B0-B888E8D926DB}" type="presOf" srcId="{26F3D433-1895-4EEA-993E-40A4C4358C20}" destId="{2FE02AC3-0CB7-4A73-8C2D-D8D4CC5CC914}" srcOrd="0" destOrd="0" presId="urn:microsoft.com/office/officeart/2005/8/layout/chevron2"/>
    <dgm:cxn modelId="{B4D462DC-BC68-4E3F-98BB-E9B4B278D02A}" srcId="{1B78474B-2D25-4BAC-86AE-9961CA66967C}" destId="{2D490FC7-B759-43F5-B84E-B294C8083420}" srcOrd="0" destOrd="0" parTransId="{990D0618-D7F4-4E43-B7ED-445776534FCE}" sibTransId="{C84CA231-3042-48F6-B94B-5F6D8DA1B999}"/>
    <dgm:cxn modelId="{65849EEA-AD0B-45DE-B462-15D33FC79ABA}" type="presOf" srcId="{73C1D469-4FEE-4C0E-8DDB-DAC10EC981DF}" destId="{B0250B12-3C9B-4B17-86C0-F7C5F12782CF}" srcOrd="0" destOrd="0" presId="urn:microsoft.com/office/officeart/2005/8/layout/chevron2"/>
    <dgm:cxn modelId="{001247F1-2B45-4B3A-BA4C-CD176AA8079F}" srcId="{3ADCA1ED-F16B-431F-B60A-FE4E899A2018}" destId="{26F3D433-1895-4EEA-993E-40A4C4358C20}" srcOrd="0" destOrd="0" parTransId="{B8537697-6E85-4166-AED1-9C05794D8340}" sibTransId="{7946EC16-B74D-4A0D-B99A-3C9EE408FD9E}"/>
    <dgm:cxn modelId="{1027F985-25D6-4817-ACD1-B3FBF3A66880}" type="presParOf" srcId="{B0250B12-3C9B-4B17-86C0-F7C5F12782CF}" destId="{ADE5DA70-0338-42AA-B0AF-8080C4C8D267}" srcOrd="0" destOrd="0" presId="urn:microsoft.com/office/officeart/2005/8/layout/chevron2"/>
    <dgm:cxn modelId="{630CE410-6567-40AC-8892-06273E8B3C85}" type="presParOf" srcId="{ADE5DA70-0338-42AA-B0AF-8080C4C8D267}" destId="{6E042756-B99F-48E9-8CDA-39C032482583}" srcOrd="0" destOrd="0" presId="urn:microsoft.com/office/officeart/2005/8/layout/chevron2"/>
    <dgm:cxn modelId="{ED2DF0C1-A17B-40F4-8518-0C50C4AC6D5D}" type="presParOf" srcId="{ADE5DA70-0338-42AA-B0AF-8080C4C8D267}" destId="{D06E0994-14E2-4A06-BBE9-CD62E6DC23C8}" srcOrd="1" destOrd="0" presId="urn:microsoft.com/office/officeart/2005/8/layout/chevron2"/>
    <dgm:cxn modelId="{FE4FCF9F-D806-46EC-9F6E-09B62BFD32E0}" type="presParOf" srcId="{B0250B12-3C9B-4B17-86C0-F7C5F12782CF}" destId="{1ECAF507-97D5-4F66-A762-EEB553C4C7E6}" srcOrd="1" destOrd="0" presId="urn:microsoft.com/office/officeart/2005/8/layout/chevron2"/>
    <dgm:cxn modelId="{6B23FA09-EA8E-4C5A-AD79-9D5D70C46D27}" type="presParOf" srcId="{B0250B12-3C9B-4B17-86C0-F7C5F12782CF}" destId="{2EF33BAE-99F4-4631-A6C5-E60AACB17A54}" srcOrd="2" destOrd="0" presId="urn:microsoft.com/office/officeart/2005/8/layout/chevron2"/>
    <dgm:cxn modelId="{2466AE65-0C60-4A39-9DD3-03794751D0CA}" type="presParOf" srcId="{2EF33BAE-99F4-4631-A6C5-E60AACB17A54}" destId="{746FD07D-8D68-43FD-A7EF-8948167B1FFE}" srcOrd="0" destOrd="0" presId="urn:microsoft.com/office/officeart/2005/8/layout/chevron2"/>
    <dgm:cxn modelId="{B7FF2EE7-F489-4316-9240-58BC2250AD0F}" type="presParOf" srcId="{2EF33BAE-99F4-4631-A6C5-E60AACB17A54}" destId="{2FE02AC3-0CB7-4A73-8C2D-D8D4CC5CC914}" srcOrd="1" destOrd="0" presId="urn:microsoft.com/office/officeart/2005/8/layout/chevron2"/>
    <dgm:cxn modelId="{13D23057-ED2D-4FC4-802E-2C0772A84296}" type="presParOf" srcId="{B0250B12-3C9B-4B17-86C0-F7C5F12782CF}" destId="{3ADCDB00-66F9-41FF-8019-66EE353FF974}" srcOrd="3" destOrd="0" presId="urn:microsoft.com/office/officeart/2005/8/layout/chevron2"/>
    <dgm:cxn modelId="{A98BD777-6078-4337-A265-E034CFBFE39E}" type="presParOf" srcId="{B0250B12-3C9B-4B17-86C0-F7C5F12782CF}" destId="{35D23A89-A0FE-4987-8B12-E9D9800B38CA}" srcOrd="4" destOrd="0" presId="urn:microsoft.com/office/officeart/2005/8/layout/chevron2"/>
    <dgm:cxn modelId="{F1B33A5F-BDB5-46A8-841C-235B6D4FD7F5}" type="presParOf" srcId="{35D23A89-A0FE-4987-8B12-E9D9800B38CA}" destId="{43664AFC-B200-41CF-B33F-ADB597DEAEDB}" srcOrd="0" destOrd="0" presId="urn:microsoft.com/office/officeart/2005/8/layout/chevron2"/>
    <dgm:cxn modelId="{7E17BFA3-4DD2-4B7B-A231-6D7FFB33E735}" type="presParOf" srcId="{35D23A89-A0FE-4987-8B12-E9D9800B38CA}" destId="{F311A4DE-B07D-4650-A4D0-0A9D4253C1EF}" srcOrd="1" destOrd="0" presId="urn:microsoft.com/office/officeart/2005/8/layout/chevron2"/>
    <dgm:cxn modelId="{E59C8C48-9141-4EEC-8F12-1F462FD4AF4D}" type="presParOf" srcId="{B0250B12-3C9B-4B17-86C0-F7C5F12782CF}" destId="{A169BB9A-64DE-480E-93BE-F4708C105197}" srcOrd="5" destOrd="0" presId="urn:microsoft.com/office/officeart/2005/8/layout/chevron2"/>
    <dgm:cxn modelId="{4DDF2361-B2D3-481B-93AB-BD7C21A86970}" type="presParOf" srcId="{B0250B12-3C9B-4B17-86C0-F7C5F12782CF}" destId="{B5801E72-ED8D-4DFC-BA6C-032DFB10FAE0}" srcOrd="6" destOrd="0" presId="urn:microsoft.com/office/officeart/2005/8/layout/chevron2"/>
    <dgm:cxn modelId="{16E0F9B1-6C9C-4940-9549-DA6C27BB65C6}" type="presParOf" srcId="{B5801E72-ED8D-4DFC-BA6C-032DFB10FAE0}" destId="{D804D966-2744-49C1-AA80-06CB0D5C98B9}" srcOrd="0" destOrd="0" presId="urn:microsoft.com/office/officeart/2005/8/layout/chevron2"/>
    <dgm:cxn modelId="{C51DC19D-3FA2-4660-B4DB-5838FEA35020}" type="presParOf" srcId="{B5801E72-ED8D-4DFC-BA6C-032DFB10FAE0}" destId="{8EDEAD4F-31E7-4C18-ABB9-629768FB21C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42756-B99F-48E9-8CDA-39C032482583}">
      <dsp:nvSpPr>
        <dsp:cNvPr id="0" name=""/>
        <dsp:cNvSpPr/>
      </dsp:nvSpPr>
      <dsp:spPr>
        <a:xfrm rot="5400000">
          <a:off x="-145414" y="148223"/>
          <a:ext cx="969429" cy="678600"/>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I</a:t>
          </a:r>
        </a:p>
      </dsp:txBody>
      <dsp:txXfrm rot="-5400000">
        <a:off x="1" y="342108"/>
        <a:ext cx="678600" cy="290829"/>
      </dsp:txXfrm>
    </dsp:sp>
    <dsp:sp modelId="{D06E0994-14E2-4A06-BBE9-CD62E6DC23C8}">
      <dsp:nvSpPr>
        <dsp:cNvPr id="0" name=""/>
        <dsp:cNvSpPr/>
      </dsp:nvSpPr>
      <dsp:spPr>
        <a:xfrm rot="5400000">
          <a:off x="3072235" y="-2390826"/>
          <a:ext cx="630128" cy="5417399"/>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err="1"/>
            <a:t>Khảo</a:t>
          </a:r>
          <a:r>
            <a:rPr lang="en-US" sz="3400" kern="1200" dirty="0"/>
            <a:t> </a:t>
          </a:r>
          <a:r>
            <a:rPr lang="en-US" sz="3400" kern="1200" dirty="0" err="1"/>
            <a:t>sát</a:t>
          </a:r>
          <a:r>
            <a:rPr lang="en-US" sz="3400" kern="1200" dirty="0"/>
            <a:t> </a:t>
          </a:r>
          <a:r>
            <a:rPr lang="en-US" sz="3400" kern="1200" dirty="0" err="1"/>
            <a:t>thực</a:t>
          </a:r>
          <a:r>
            <a:rPr lang="en-US" sz="3400" kern="1200" dirty="0"/>
            <a:t> </a:t>
          </a:r>
          <a:r>
            <a:rPr lang="en-US" sz="3400" kern="1200" dirty="0" err="1"/>
            <a:t>trạng</a:t>
          </a:r>
          <a:endParaRPr lang="en-US" sz="3400" kern="1200" dirty="0"/>
        </a:p>
      </dsp:txBody>
      <dsp:txXfrm rot="-5400000">
        <a:off x="678600" y="33569"/>
        <a:ext cx="5386639" cy="568608"/>
      </dsp:txXfrm>
    </dsp:sp>
    <dsp:sp modelId="{746FD07D-8D68-43FD-A7EF-8948167B1FFE}">
      <dsp:nvSpPr>
        <dsp:cNvPr id="0" name=""/>
        <dsp:cNvSpPr/>
      </dsp:nvSpPr>
      <dsp:spPr>
        <a:xfrm rot="5400000">
          <a:off x="-145414" y="966207"/>
          <a:ext cx="969429" cy="678600"/>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II</a:t>
          </a:r>
        </a:p>
      </dsp:txBody>
      <dsp:txXfrm rot="-5400000">
        <a:off x="1" y="1160092"/>
        <a:ext cx="678600" cy="290829"/>
      </dsp:txXfrm>
    </dsp:sp>
    <dsp:sp modelId="{2FE02AC3-0CB7-4A73-8C2D-D8D4CC5CC914}">
      <dsp:nvSpPr>
        <dsp:cNvPr id="0" name=""/>
        <dsp:cNvSpPr/>
      </dsp:nvSpPr>
      <dsp:spPr>
        <a:xfrm rot="5400000">
          <a:off x="3072235" y="-1572842"/>
          <a:ext cx="630128" cy="5417399"/>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err="1"/>
            <a:t>Mô</a:t>
          </a:r>
          <a:r>
            <a:rPr lang="en-US" sz="3400" kern="1200" dirty="0"/>
            <a:t> </a:t>
          </a:r>
          <a:r>
            <a:rPr lang="en-US" sz="3400" kern="1200" dirty="0" err="1"/>
            <a:t>hình</a:t>
          </a:r>
          <a:r>
            <a:rPr lang="en-US" sz="3400" kern="1200" dirty="0"/>
            <a:t> </a:t>
          </a:r>
          <a:r>
            <a:rPr lang="en-US" sz="3400" kern="1200" dirty="0" err="1"/>
            <a:t>dự</a:t>
          </a:r>
          <a:r>
            <a:rPr lang="en-US" sz="3400" kern="1200" dirty="0"/>
            <a:t> </a:t>
          </a:r>
          <a:r>
            <a:rPr lang="en-US" sz="3400" kern="1200" dirty="0" err="1"/>
            <a:t>báo</a:t>
          </a:r>
          <a:endParaRPr lang="en-US" sz="3400" kern="1200" dirty="0"/>
        </a:p>
      </dsp:txBody>
      <dsp:txXfrm rot="-5400000">
        <a:off x="678600" y="851553"/>
        <a:ext cx="5386639" cy="568608"/>
      </dsp:txXfrm>
    </dsp:sp>
    <dsp:sp modelId="{43664AFC-B200-41CF-B33F-ADB597DEAEDB}">
      <dsp:nvSpPr>
        <dsp:cNvPr id="0" name=""/>
        <dsp:cNvSpPr/>
      </dsp:nvSpPr>
      <dsp:spPr>
        <a:xfrm rot="5400000">
          <a:off x="-145414" y="1784192"/>
          <a:ext cx="969429" cy="678600"/>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III</a:t>
          </a:r>
        </a:p>
      </dsp:txBody>
      <dsp:txXfrm rot="-5400000">
        <a:off x="1" y="1978077"/>
        <a:ext cx="678600" cy="290829"/>
      </dsp:txXfrm>
    </dsp:sp>
    <dsp:sp modelId="{F311A4DE-B07D-4650-A4D0-0A9D4253C1EF}">
      <dsp:nvSpPr>
        <dsp:cNvPr id="0" name=""/>
        <dsp:cNvSpPr/>
      </dsp:nvSpPr>
      <dsp:spPr>
        <a:xfrm rot="5400000">
          <a:off x="3020391" y="-746829"/>
          <a:ext cx="630128" cy="5417399"/>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err="1"/>
            <a:t>Dữ</a:t>
          </a:r>
          <a:r>
            <a:rPr lang="en-US" sz="3400" kern="1200" dirty="0"/>
            <a:t> </a:t>
          </a:r>
          <a:r>
            <a:rPr lang="en-US" sz="3400" kern="1200" dirty="0" err="1"/>
            <a:t>liệu</a:t>
          </a:r>
          <a:endParaRPr lang="en-US" sz="3400" kern="1200" dirty="0"/>
        </a:p>
      </dsp:txBody>
      <dsp:txXfrm rot="-5400000">
        <a:off x="626756" y="1677566"/>
        <a:ext cx="5386639" cy="568608"/>
      </dsp:txXfrm>
    </dsp:sp>
    <dsp:sp modelId="{D804D966-2744-49C1-AA80-06CB0D5C98B9}">
      <dsp:nvSpPr>
        <dsp:cNvPr id="0" name=""/>
        <dsp:cNvSpPr/>
      </dsp:nvSpPr>
      <dsp:spPr>
        <a:xfrm rot="5400000">
          <a:off x="-145414" y="2604985"/>
          <a:ext cx="969429" cy="678600"/>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IV</a:t>
          </a:r>
        </a:p>
      </dsp:txBody>
      <dsp:txXfrm rot="-5400000">
        <a:off x="1" y="2798870"/>
        <a:ext cx="678600" cy="290829"/>
      </dsp:txXfrm>
    </dsp:sp>
    <dsp:sp modelId="{8EDEAD4F-31E7-4C18-ABB9-629768FB21CA}">
      <dsp:nvSpPr>
        <dsp:cNvPr id="0" name=""/>
        <dsp:cNvSpPr/>
      </dsp:nvSpPr>
      <dsp:spPr>
        <a:xfrm rot="5400000">
          <a:off x="3072235" y="63126"/>
          <a:ext cx="630128" cy="5417399"/>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err="1"/>
            <a:t>Giao</a:t>
          </a:r>
          <a:r>
            <a:rPr lang="en-US" sz="3400" kern="1200" dirty="0"/>
            <a:t> </a:t>
          </a:r>
          <a:r>
            <a:rPr lang="en-US" sz="3400" kern="1200" dirty="0" err="1"/>
            <a:t>diện</a:t>
          </a:r>
          <a:endParaRPr lang="en-US" sz="3400" kern="1200" dirty="0"/>
        </a:p>
      </dsp:txBody>
      <dsp:txXfrm rot="-5400000">
        <a:off x="678600" y="2487521"/>
        <a:ext cx="5386639" cy="56860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241A81B-FC36-49E6-808D-86443A3D98F7}" type="datetimeFigureOut">
              <a:rPr lang="en-US" smtClean="0"/>
              <a:t>4/11/2024</a:t>
            </a:fld>
            <a:endParaRPr lang="en-US"/>
          </a:p>
        </p:txBody>
      </p:sp>
      <p:sp>
        <p:nvSpPr>
          <p:cNvPr id="8" name="Slide Number Placeholder 7"/>
          <p:cNvSpPr>
            <a:spLocks noGrp="1"/>
          </p:cNvSpPr>
          <p:nvPr>
            <p:ph type="sldNum" sz="quarter" idx="11"/>
          </p:nvPr>
        </p:nvSpPr>
        <p:spPr/>
        <p:txBody>
          <a:bodyPr/>
          <a:lstStyle/>
          <a:p>
            <a:fld id="{39A78A5B-BC68-4C9C-B801-7FC4B408F949}"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41A81B-FC36-49E6-808D-86443A3D98F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78A5B-BC68-4C9C-B801-7FC4B408F94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41A81B-FC36-49E6-808D-86443A3D98F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78A5B-BC68-4C9C-B801-7FC4B408F94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41A81B-FC36-49E6-808D-86443A3D98F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78A5B-BC68-4C9C-B801-7FC4B408F9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41A81B-FC36-49E6-808D-86443A3D98F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78A5B-BC68-4C9C-B801-7FC4B408F949}"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41A81B-FC36-49E6-808D-86443A3D98F7}"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78A5B-BC68-4C9C-B801-7FC4B408F949}"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241A81B-FC36-49E6-808D-86443A3D98F7}" type="datetimeFigureOut">
              <a:rPr lang="en-US" smtClean="0"/>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A78A5B-BC68-4C9C-B801-7FC4B408F949}"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41A81B-FC36-49E6-808D-86443A3D98F7}" type="datetimeFigureOut">
              <a:rPr lang="en-US" smtClean="0"/>
              <a:t>4/11/2024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A78A5B-BC68-4C9C-B801-7FC4B408F94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41A81B-FC36-49E6-808D-86443A3D98F7}" type="datetimeFigureOut">
              <a:rPr lang="en-US" smtClean="0"/>
              <a:t>4/11/2024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A78A5B-BC68-4C9C-B801-7FC4B408F9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41A81B-FC36-49E6-808D-86443A3D98F7}"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78A5B-BC68-4C9C-B801-7FC4B408F94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41A81B-FC36-49E6-808D-86443A3D98F7}"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78A5B-BC68-4C9C-B801-7FC4B408F94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C241A81B-FC36-49E6-808D-86443A3D98F7}" type="datetimeFigureOut">
              <a:rPr lang="en-US" smtClean="0"/>
              <a:t>4/11/2024</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39A78A5B-BC68-4C9C-B801-7FC4B408F949}"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990599"/>
          </a:xfrm>
        </p:spPr>
        <p:txBody>
          <a:bodyPr/>
          <a:lstStyle/>
          <a:p>
            <a:r>
              <a:rPr lang="en-US" sz="5400" dirty="0" err="1">
                <a:latin typeface="Times New Roman" panose="02020603050405020304" pitchFamily="18" charset="0"/>
                <a:cs typeface="Times New Roman" panose="02020603050405020304" pitchFamily="18" charset="0"/>
              </a:rPr>
              <a:t>Hệ</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hỗ</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trợ</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quyết</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định</a:t>
            </a:r>
            <a:endParaRPr lang="en-US" sz="5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47800" y="1905000"/>
            <a:ext cx="6400800" cy="3505200"/>
          </a:xfrm>
        </p:spPr>
        <p:txBody>
          <a:bodyPr>
            <a:normAutofit/>
          </a:bodyPr>
          <a:lstStyle/>
          <a:p>
            <a:r>
              <a:rPr lang="en-US" sz="4400" dirty="0" err="1">
                <a:solidFill>
                  <a:schemeClr val="tx1"/>
                </a:solidFill>
                <a:latin typeface="Times New Roman" panose="02020603050405020304" pitchFamily="18" charset="0"/>
                <a:cs typeface="Times New Roman" panose="02020603050405020304" pitchFamily="18" charset="0"/>
              </a:rPr>
              <a:t>Hệ</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hỗ</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trợ</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dự</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báo</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tiêu</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thụ</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điện</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năng</a:t>
            </a:r>
            <a:endParaRPr lang="en-US" sz="4400" dirty="0">
              <a:solidFill>
                <a:schemeClr val="tx1"/>
              </a:solidFill>
              <a:latin typeface="Times New Roman" panose="02020603050405020304" pitchFamily="18" charset="0"/>
              <a:cs typeface="Times New Roman" panose="02020603050405020304" pitchFamily="18" charset="0"/>
            </a:endParaRPr>
          </a:p>
          <a:p>
            <a:endParaRPr lang="en-US" sz="44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endParaRPr>
          </a:p>
        </p:txBody>
      </p:sp>
    </p:spTree>
    <p:extLst>
      <p:ext uri="{BB962C8B-B14F-4D97-AF65-F5344CB8AC3E}">
        <p14:creationId xmlns:p14="http://schemas.microsoft.com/office/powerpoint/2010/main" val="1965731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err="1">
                <a:solidFill>
                  <a:schemeClr val="tx1"/>
                </a:solidFill>
                <a:effectLst/>
                <a:latin typeface="Times New Roman" panose="02020603050405020304" pitchFamily="18" charset="0"/>
                <a:cs typeface="Times New Roman" panose="02020603050405020304" pitchFamily="18" charset="0"/>
              </a:rPr>
              <a:t>Mô</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hình</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dự</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báo</a:t>
            </a:r>
            <a:endParaRPr lang="en-US" dirty="0">
              <a:solidFill>
                <a:schemeClr val="tx1"/>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II.   Long Short Term Memory(LSTM)</a:t>
                </a:r>
              </a:p>
              <a:p>
                <a:pPr>
                  <a:buFont typeface="Wingdings" panose="05000000000000000000" pitchFamily="2" charset="2"/>
                  <a:buChar char="§"/>
                </a:pPr>
                <a:r>
                  <a:rPr lang="vi-VN" dirty="0">
                    <a:solidFill>
                      <a:schemeClr val="tx1"/>
                    </a:solidFill>
                    <a:latin typeface="+mn-lt"/>
                  </a:rPr>
                  <a:t>Bước tiếp theo là quyết định xem thông tin mới nào ta sẽ lưu vào trạng thái tế bào. Việc này gồm 2 phần. Đầu tiên là sử dụng một tầng sigmoid được gọi là “tầng cổng vào” (input gate layer) để quyết định giá trị nào ta sẽ cập nhập. Tiếp theo là một tầng tanh tạo ra một véc-tơ cho giá trị mới </a:t>
                </a:r>
                <a14:m>
                  <m:oMath xmlns:m="http://schemas.openxmlformats.org/officeDocument/2006/math">
                    <m:acc>
                      <m:accPr>
                        <m:chr m:val="̃"/>
                        <m:ctrlPr>
                          <a:rPr lang="vi-VN" i="1" smtClean="0">
                            <a:solidFill>
                              <a:schemeClr val="tx1"/>
                            </a:solidFill>
                            <a:latin typeface="Cambria Math" panose="02040503050406030204" pitchFamily="18" charset="0"/>
                          </a:rPr>
                        </m:ctrlPr>
                      </m:accPr>
                      <m:e>
                        <m:r>
                          <a:rPr lang="en-US" b="0" i="1" smtClean="0">
                            <a:solidFill>
                              <a:schemeClr val="tx1"/>
                            </a:solidFill>
                            <a:latin typeface="Cambria Math"/>
                          </a:rPr>
                          <m:t>𝐶</m:t>
                        </m:r>
                      </m:e>
                    </m:acc>
                    <m:r>
                      <m:rPr>
                        <m:sty m:val="p"/>
                      </m:rPr>
                      <a:rPr lang="en-US" b="0" i="0" smtClean="0">
                        <a:solidFill>
                          <a:schemeClr val="tx1"/>
                        </a:solidFill>
                        <a:latin typeface="Cambria Math"/>
                      </a:rPr>
                      <m:t>t</m:t>
                    </m:r>
                  </m:oMath>
                </a14:m>
                <a:r>
                  <a:rPr lang="vi-VN" dirty="0">
                    <a:solidFill>
                      <a:schemeClr val="tx1"/>
                    </a:solidFill>
                    <a:latin typeface="+mn-lt"/>
                  </a:rPr>
                  <a:t> nhằm thêm vào cho trạng thái. Trong bước tiếp theo, ta sẽ kết hợp 2 giá trị đó lại để tạo ra một cập nhập cho trạng thái.</a:t>
                </a:r>
                <a:endParaRPr lang="en-US" dirty="0">
                  <a:solidFill>
                    <a:schemeClr val="tx1"/>
                  </a:solidFill>
                  <a:latin typeface="+mn-lt"/>
                </a:endParaRPr>
              </a:p>
              <a:p>
                <a:pPr marL="0" indent="0">
                  <a:buNone/>
                </a:pPr>
                <a:endParaRPr lang="en-US" dirty="0">
                  <a:solidFill>
                    <a:schemeClr val="tx1"/>
                  </a:solidFill>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4906963"/>
              </a:xfrm>
              <a:blipFill rotWithShape="1">
                <a:blip r:embed="rId2"/>
                <a:stretch>
                  <a:fillRect l="-1111" t="-994"/>
                </a:stretch>
              </a:blipFill>
            </p:spPr>
            <p:txBody>
              <a:bodyPr/>
              <a:lstStyle/>
              <a:p>
                <a:r>
                  <a:rPr lang="en-US">
                    <a:noFill/>
                  </a:rPr>
                  <a:t> </a:t>
                </a:r>
              </a:p>
            </p:txBody>
          </p:sp>
        </mc:Fallback>
      </mc:AlternateContent>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84" y="4495800"/>
            <a:ext cx="7086600"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546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err="1">
                <a:solidFill>
                  <a:schemeClr val="tx1"/>
                </a:solidFill>
                <a:effectLst/>
                <a:latin typeface="Times New Roman" panose="02020603050405020304" pitchFamily="18" charset="0"/>
                <a:cs typeface="Times New Roman" panose="02020603050405020304" pitchFamily="18" charset="0"/>
              </a:rPr>
              <a:t>Mô</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hình</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dự</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báo</a:t>
            </a:r>
            <a:endParaRPr lang="en-US" dirty="0">
              <a:solidFill>
                <a:schemeClr val="tx1"/>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II.   Long Short Term Memory(LSTM)</a:t>
                </a:r>
              </a:p>
              <a:p>
                <a:pPr>
                  <a:buFont typeface="Wingdings" panose="05000000000000000000" pitchFamily="2" charset="2"/>
                  <a:buChar char="§"/>
                </a:pPr>
                <a:r>
                  <a:rPr lang="vi-VN" dirty="0">
                    <a:solidFill>
                      <a:schemeClr val="tx1"/>
                    </a:solidFill>
                    <a:latin typeface="+mn-lt"/>
                  </a:rPr>
                  <a:t>Ta sẽ nhân trạng thái cũ với</a:t>
                </a:r>
                <a:r>
                  <a:rPr lang="en-US" dirty="0">
                    <a:solidFill>
                      <a:schemeClr val="tx1"/>
                    </a:solidFill>
                    <a:latin typeface="+mn-lt"/>
                  </a:rPr>
                  <a: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a:rPr>
                          <m:t>𝑓</m:t>
                        </m:r>
                      </m:e>
                      <m:sub>
                        <m:r>
                          <a:rPr lang="en-US" b="0" i="1" smtClean="0">
                            <a:solidFill>
                              <a:schemeClr val="tx1"/>
                            </a:solidFill>
                            <a:latin typeface="Cambria Math"/>
                          </a:rPr>
                          <m:t>𝑡</m:t>
                        </m:r>
                      </m:sub>
                    </m:sSub>
                  </m:oMath>
                </a14:m>
                <a:r>
                  <a:rPr lang="vi-VN" dirty="0">
                    <a:solidFill>
                      <a:schemeClr val="tx1"/>
                    </a:solidFill>
                    <a:latin typeface="+mn-lt"/>
                  </a:rPr>
                  <a:t> để bỏ đi những thông tin ta quyết định quên lúc trước. Sau đó cộng thêm </a:t>
                </a:r>
                <a14:m>
                  <m:oMath xmlns:m="http://schemas.openxmlformats.org/officeDocument/2006/math">
                    <m:sSub>
                      <m:sSubPr>
                        <m:ctrlPr>
                          <a:rPr lang="vi-VN" i="1" smtClean="0">
                            <a:solidFill>
                              <a:schemeClr val="tx1"/>
                            </a:solidFill>
                            <a:latin typeface="Cambria Math" panose="02040503050406030204" pitchFamily="18" charset="0"/>
                          </a:rPr>
                        </m:ctrlPr>
                      </m:sSubPr>
                      <m:e>
                        <m:r>
                          <a:rPr lang="en-US" b="0" i="1" smtClean="0">
                            <a:solidFill>
                              <a:schemeClr val="tx1"/>
                            </a:solidFill>
                            <a:latin typeface="Cambria Math"/>
                          </a:rPr>
                          <m:t>𝑖</m:t>
                        </m:r>
                      </m:e>
                      <m:sub>
                        <m:r>
                          <a:rPr lang="en-US" b="0" i="1" smtClean="0">
                            <a:solidFill>
                              <a:schemeClr val="tx1"/>
                            </a:solidFill>
                            <a:latin typeface="Cambria Math"/>
                          </a:rPr>
                          <m:t>𝑡</m:t>
                        </m:r>
                      </m:sub>
                    </m:sSub>
                  </m:oMath>
                </a14:m>
                <a:r>
                  <a:rPr lang="vi-VN" dirty="0">
                    <a:solidFill>
                      <a:schemeClr val="tx1"/>
                    </a:solidFill>
                    <a:latin typeface="+mn-lt"/>
                  </a:rPr>
                  <a:t> * </a:t>
                </a:r>
                <a14:m>
                  <m:oMath xmlns:m="http://schemas.openxmlformats.org/officeDocument/2006/math">
                    <m:acc>
                      <m:accPr>
                        <m:chr m:val="̃"/>
                        <m:ctrlPr>
                          <a:rPr lang="vi-VN" i="1">
                            <a:solidFill>
                              <a:schemeClr val="tx1"/>
                            </a:solidFill>
                            <a:latin typeface="Cambria Math" panose="02040503050406030204" pitchFamily="18" charset="0"/>
                          </a:rPr>
                        </m:ctrlPr>
                      </m:accPr>
                      <m:e>
                        <m:r>
                          <a:rPr lang="en-US" i="1">
                            <a:solidFill>
                              <a:schemeClr val="tx1"/>
                            </a:solidFill>
                            <a:latin typeface="Cambria Math"/>
                          </a:rPr>
                          <m:t>𝐶</m:t>
                        </m:r>
                      </m:e>
                    </m:acc>
                    <m:r>
                      <m:rPr>
                        <m:sty m:val="p"/>
                      </m:rPr>
                      <a:rPr lang="en-US">
                        <a:solidFill>
                          <a:schemeClr val="tx1"/>
                        </a:solidFill>
                        <a:latin typeface="Cambria Math"/>
                      </a:rPr>
                      <m:t>t</m:t>
                    </m:r>
                  </m:oMath>
                </a14:m>
                <a:r>
                  <a:rPr lang="vi-VN" dirty="0">
                    <a:solidFill>
                      <a:schemeClr val="tx1"/>
                    </a:solidFill>
                    <a:latin typeface="+mn-lt"/>
                  </a:rPr>
                  <a:t> ​. Trạng thái mơi thu được này phụ thuộc vào việc ta quyết định cập nhập mỗi giá trị trạng thái ra sao.</a:t>
                </a:r>
                <a:endParaRPr lang="en-US" dirty="0">
                  <a:solidFill>
                    <a:schemeClr val="tx1"/>
                  </a:solidFill>
                  <a:latin typeface="+mn-lt"/>
                </a:endParaRPr>
              </a:p>
              <a:p>
                <a:pPr marL="0" indent="0">
                  <a:buNone/>
                </a:pPr>
                <a:endParaRPr lang="en-US" dirty="0">
                  <a:solidFill>
                    <a:schemeClr val="tx1"/>
                  </a:solidFill>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4906963"/>
              </a:xfrm>
              <a:blipFill rotWithShape="1">
                <a:blip r:embed="rId2"/>
                <a:stretch>
                  <a:fillRect l="-1111" t="-994"/>
                </a:stretch>
              </a:blipFill>
            </p:spPr>
            <p:txBody>
              <a:bodyPr/>
              <a:lstStyle/>
              <a:p>
                <a:r>
                  <a:rPr lang="en-US">
                    <a:noFill/>
                  </a:rPr>
                  <a:t> </a:t>
                </a:r>
              </a:p>
            </p:txBody>
          </p:sp>
        </mc:Fallback>
      </mc:AlternateContent>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901" y="3886200"/>
            <a:ext cx="6257925"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7127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err="1">
                <a:solidFill>
                  <a:schemeClr val="tx1"/>
                </a:solidFill>
                <a:effectLst/>
                <a:latin typeface="Times New Roman" panose="02020603050405020304" pitchFamily="18" charset="0"/>
                <a:cs typeface="Times New Roman" panose="02020603050405020304" pitchFamily="18" charset="0"/>
              </a:rPr>
              <a:t>Mô</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hình</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dự</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báo</a:t>
            </a:r>
            <a:endParaRPr lang="en-US"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II.   Long Short Term Memory(LSTM)</a:t>
            </a:r>
          </a:p>
          <a:p>
            <a:pPr>
              <a:buFont typeface="Wingdings" panose="05000000000000000000" pitchFamily="2" charset="2"/>
              <a:buChar char="§"/>
            </a:pPr>
            <a:r>
              <a:rPr lang="vi-VN" dirty="0">
                <a:solidFill>
                  <a:schemeClr val="tx1"/>
                </a:solidFill>
                <a:latin typeface="+mn-lt"/>
              </a:rPr>
              <a:t>Cuối cùng, ta cần quyết định xem ta muốn đầu ra là gì. Giá trị đầu ra sẽ dựa vào trạng thái tế bào, nhưng sẽ được tiếp tục sàng lọc. Đầu tiên, ta chạy một tầng sigmoid để quyết định phần nào của trạng thái tế bào ta muốn xuất ra. Sau đó, ta đưa  trạng thái tế bảo qua một hàm tanh để co giá trị nó về khoảng [-1, 1</a:t>
            </a:r>
            <a:r>
              <a:rPr lang="en-US" dirty="0">
                <a:solidFill>
                  <a:schemeClr val="tx1"/>
                </a:solidFill>
                <a:latin typeface="+mn-lt"/>
              </a:rPr>
              <a:t>] </a:t>
            </a:r>
            <a:r>
              <a:rPr lang="vi-VN" dirty="0">
                <a:solidFill>
                  <a:schemeClr val="tx1"/>
                </a:solidFill>
                <a:latin typeface="+mn-lt"/>
              </a:rPr>
              <a:t>và nhân nó với đầu ra của cổng sigmoid để được giá trị đầu ra ta mong muốn.</a:t>
            </a:r>
            <a:endParaRPr lang="en-US" dirty="0">
              <a:solidFill>
                <a:schemeClr val="tx1"/>
              </a:solidFill>
              <a:latin typeface="+mn-lt"/>
            </a:endParaRPr>
          </a:p>
          <a:p>
            <a:pPr marL="0" indent="0">
              <a:buNone/>
            </a:pPr>
            <a:endParaRPr lang="en-US" dirty="0">
              <a:solidFill>
                <a:schemeClr val="tx1"/>
              </a:solidFill>
              <a:latin typeface="+mn-lt"/>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8" y="4343400"/>
            <a:ext cx="6829425"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9933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err="1">
                <a:solidFill>
                  <a:schemeClr val="tx1"/>
                </a:solidFill>
                <a:effectLst/>
                <a:latin typeface="Times New Roman" panose="02020603050405020304" pitchFamily="18" charset="0"/>
                <a:cs typeface="Times New Roman" panose="02020603050405020304" pitchFamily="18" charset="0"/>
              </a:rPr>
              <a:t>Mô</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hình</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dự</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báo</a:t>
            </a:r>
            <a:endParaRPr lang="en-US" dirty="0">
              <a:solidFill>
                <a:schemeClr val="tx1"/>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II.   Long Short Term Memory(LSTM)</a:t>
                </a:r>
              </a:p>
              <a:p>
                <a:pPr marL="0" indent="0">
                  <a:buNone/>
                </a:pPr>
                <a:r>
                  <a:rPr lang="vi-VN" b="1" dirty="0">
                    <a:solidFill>
                      <a:schemeClr val="tx1"/>
                    </a:solidFill>
                    <a:latin typeface="+mn-lt"/>
                  </a:rPr>
                  <a:t>Nhận xét</a:t>
                </a:r>
                <a:r>
                  <a:rPr lang="vi-VN" dirty="0">
                    <a:solidFill>
                      <a:schemeClr val="tx1"/>
                    </a:solidFill>
                    <a:latin typeface="+mn-lt"/>
                  </a:rPr>
                  <a:t>:</a:t>
                </a:r>
                <a:r>
                  <a:rPr lang="en-US" dirty="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a:rPr>
                          <m:t>h</m:t>
                        </m:r>
                      </m:e>
                      <m:sub>
                        <m:r>
                          <a:rPr lang="en-US" i="1">
                            <a:solidFill>
                              <a:schemeClr val="tx1"/>
                            </a:solidFill>
                            <a:latin typeface="Cambria Math"/>
                          </a:rPr>
                          <m:t>𝑡</m:t>
                        </m:r>
                      </m:sub>
                    </m:sSub>
                  </m:oMath>
                </a14:m>
                <a:r>
                  <a:rPr lang="vi-VN" dirty="0">
                    <a:solidFill>
                      <a:schemeClr val="tx1"/>
                    </a:solidFill>
                    <a:latin typeface="+mn-lt"/>
                  </a:rPr>
                  <a:t>,</a:t>
                </a:r>
                <a:r>
                  <a:rPr lang="vi-VN" dirty="0">
                    <a:solidFill>
                      <a:schemeClr val="tx1"/>
                    </a:solidFill>
                  </a:rPr>
                  <a:t> </a:t>
                </a:r>
                <a14:m>
                  <m:oMath xmlns:m="http://schemas.openxmlformats.org/officeDocument/2006/math">
                    <m:acc>
                      <m:accPr>
                        <m:chr m:val="̃"/>
                        <m:ctrlPr>
                          <a:rPr lang="vi-VN" i="1">
                            <a:solidFill>
                              <a:schemeClr val="tx1"/>
                            </a:solidFill>
                            <a:latin typeface="Cambria Math" panose="02040503050406030204" pitchFamily="18" charset="0"/>
                          </a:rPr>
                        </m:ctrlPr>
                      </m:accPr>
                      <m:e>
                        <m:r>
                          <a:rPr lang="en-US" i="1">
                            <a:solidFill>
                              <a:schemeClr val="tx1"/>
                            </a:solidFill>
                            <a:latin typeface="Cambria Math"/>
                          </a:rPr>
                          <m:t>𝐶</m:t>
                        </m:r>
                      </m:e>
                    </m:acc>
                    <m:r>
                      <m:rPr>
                        <m:sty m:val="p"/>
                      </m:rPr>
                      <a:rPr lang="en-US">
                        <a:solidFill>
                          <a:schemeClr val="tx1"/>
                        </a:solidFill>
                        <a:latin typeface="Cambria Math"/>
                      </a:rPr>
                      <m:t>t</m:t>
                    </m:r>
                  </m:oMath>
                </a14:m>
                <a:r>
                  <a:rPr lang="vi-VN" dirty="0">
                    <a:solidFill>
                      <a:schemeClr val="tx1"/>
                    </a:solidFill>
                    <a:latin typeface="+mn-lt"/>
                  </a:rPr>
                  <a:t> ​ khá giống với RNN, nên model có </a:t>
                </a:r>
                <a:r>
                  <a:rPr lang="vi-VN" b="1" dirty="0">
                    <a:solidFill>
                      <a:schemeClr val="tx1"/>
                    </a:solidFill>
                    <a:latin typeface="+mn-lt"/>
                  </a:rPr>
                  <a:t>short term memory</a:t>
                </a:r>
                <a:r>
                  <a:rPr lang="vi-VN" dirty="0">
                    <a:solidFill>
                      <a:schemeClr val="tx1"/>
                    </a:solidFill>
                    <a:latin typeface="+mn-lt"/>
                  </a:rPr>
                  <a:t>. Trong khi đó </a:t>
                </a:r>
                <a:r>
                  <a:rPr lang="vi-VN" dirty="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a:rPr>
                          <m:t>𝐶</m:t>
                        </m:r>
                      </m:e>
                      <m:sub>
                        <m:r>
                          <a:rPr lang="en-US" i="1">
                            <a:solidFill>
                              <a:schemeClr val="tx1"/>
                            </a:solidFill>
                            <a:latin typeface="Cambria Math"/>
                          </a:rPr>
                          <m:t>𝑡</m:t>
                        </m:r>
                      </m:sub>
                    </m:sSub>
                  </m:oMath>
                </a14:m>
                <a:r>
                  <a:rPr lang="vi-VN" dirty="0">
                    <a:solidFill>
                      <a:schemeClr val="tx1"/>
                    </a:solidFill>
                  </a:rPr>
                  <a:t>, </a:t>
                </a:r>
                <a:r>
                  <a:rPr lang="vi-VN" dirty="0">
                    <a:solidFill>
                      <a:schemeClr val="tx1"/>
                    </a:solidFill>
                    <a:latin typeface="+mn-lt"/>
                  </a:rPr>
                  <a:t> giống như một băng chuyền ở trên mô hình RNN vậy, thông tin nào cần quan trọng và dùng ở sau sẽ được gửi vào và dùng khi cần =&gt; có thể mang thông tin từ đi xa</a:t>
                </a:r>
                <a:r>
                  <a:rPr lang="en-US" dirty="0">
                    <a:solidFill>
                      <a:schemeClr val="tx1"/>
                    </a:solidFill>
                    <a:latin typeface="+mn-lt"/>
                  </a:rPr>
                  <a:t> </a:t>
                </a:r>
                <a:r>
                  <a:rPr lang="vi-VN" dirty="0">
                    <a:solidFill>
                      <a:schemeClr val="tx1"/>
                    </a:solidFill>
                    <a:latin typeface="+mn-lt"/>
                  </a:rPr>
                  <a:t>=&gt; </a:t>
                </a:r>
                <a:r>
                  <a:rPr lang="vi-VN" b="1" dirty="0">
                    <a:solidFill>
                      <a:schemeClr val="tx1"/>
                    </a:solidFill>
                    <a:latin typeface="+mn-lt"/>
                  </a:rPr>
                  <a:t>long term memory</a:t>
                </a:r>
                <a:r>
                  <a:rPr lang="vi-VN" dirty="0">
                    <a:solidFill>
                      <a:schemeClr val="tx1"/>
                    </a:solidFill>
                    <a:latin typeface="+mn-lt"/>
                  </a:rPr>
                  <a:t>. Do đó mô hình LSTM có cả short term memory và long term memory</a:t>
                </a:r>
                <a:endParaRPr lang="en-US" dirty="0">
                  <a:solidFill>
                    <a:schemeClr val="tx1"/>
                  </a:solidFill>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4906963"/>
              </a:xfrm>
              <a:blipFill rotWithShape="1">
                <a:blip r:embed="rId2"/>
                <a:stretch>
                  <a:fillRect l="-1111" t="-994" r="-1111"/>
                </a:stretch>
              </a:blipFill>
            </p:spPr>
            <p:txBody>
              <a:bodyPr/>
              <a:lstStyle/>
              <a:p>
                <a:r>
                  <a:rPr lang="en-US">
                    <a:noFill/>
                  </a:rPr>
                  <a:t> </a:t>
                </a:r>
              </a:p>
            </p:txBody>
          </p:sp>
        </mc:Fallback>
      </mc:AlternateContent>
    </p:spTree>
    <p:extLst>
      <p:ext uri="{BB962C8B-B14F-4D97-AF65-F5344CB8AC3E}">
        <p14:creationId xmlns:p14="http://schemas.microsoft.com/office/powerpoint/2010/main" val="4197466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err="1">
                <a:solidFill>
                  <a:schemeClr val="tx1"/>
                </a:solidFill>
                <a:effectLst/>
                <a:latin typeface="Times New Roman" panose="02020603050405020304" pitchFamily="18" charset="0"/>
                <a:cs typeface="Times New Roman" panose="02020603050405020304" pitchFamily="18" charset="0"/>
              </a:rPr>
              <a:t>Dữ</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liệu</a:t>
            </a:r>
            <a:endParaRPr lang="en-US"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pPr marL="514350" indent="-514350">
              <a:buFont typeface="+mj-lt"/>
              <a:buAutoNum type="romanUcPeriod"/>
            </a:pP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endParaRPr lang="en-US" dirty="0">
              <a:solidFill>
                <a:schemeClr val="tx1"/>
              </a:solidFill>
              <a:latin typeface="Times New Roman" panose="02020603050405020304" pitchFamily="18" charset="0"/>
              <a:cs typeface="Times New Roman" panose="02020603050405020304" pitchFamily="18" charset="0"/>
            </a:endParaRPr>
          </a:p>
          <a:p>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gồm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trường</a:t>
            </a:r>
            <a:r>
              <a:rPr lang="en-US" dirty="0">
                <a:solidFill>
                  <a:schemeClr val="tx1"/>
                </a:solidFill>
                <a:latin typeface="Times New Roman" panose="02020603050405020304" pitchFamily="18" charset="0"/>
                <a:cs typeface="Times New Roman" panose="02020603050405020304" pitchFamily="18" charset="0"/>
              </a:rPr>
              <a:t>: </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thời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lượng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tiêu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thụ</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điện</a:t>
            </a:r>
            <a:endParaRPr lang="en-US" dirty="0">
              <a:solidFill>
                <a:schemeClr val="tx1"/>
              </a:solidFill>
              <a:latin typeface="Times New Roman" panose="02020603050405020304" pitchFamily="18" charset="0"/>
              <a:cs typeface="Times New Roman" panose="02020603050405020304" pitchFamily="18" charset="0"/>
            </a:endParaRPr>
          </a:p>
          <a:p>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từ</a:t>
            </a:r>
            <a:r>
              <a:rPr lang="en-US" dirty="0">
                <a:solidFill>
                  <a:schemeClr val="tx1"/>
                </a:solidFill>
                <a:latin typeface="Times New Roman" panose="02020603050405020304" pitchFamily="18" charset="0"/>
                <a:cs typeface="Times New Roman" panose="02020603050405020304" pitchFamily="18" charset="0"/>
              </a:rPr>
              <a:t> 1/10/2004 </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đến</a:t>
            </a:r>
            <a:r>
              <a:rPr lang="en-US" dirty="0">
                <a:solidFill>
                  <a:schemeClr val="tx1"/>
                </a:solidFill>
                <a:latin typeface="Times New Roman" panose="02020603050405020304" pitchFamily="18" charset="0"/>
                <a:cs typeface="Times New Roman" panose="02020603050405020304" pitchFamily="18" charset="0"/>
              </a:rPr>
              <a:t> 3/8/2018</a:t>
            </a:r>
          </a:p>
          <a:p>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được</a:t>
            </a:r>
            <a:r>
              <a:rPr lang="en-US" dirty="0">
                <a:solidFill>
                  <a:schemeClr val="tx1"/>
                </a:solidFill>
                <a:latin typeface="Times New Roman" panose="02020603050405020304" pitchFamily="18" charset="0"/>
                <a:cs typeface="Times New Roman" panose="02020603050405020304" pitchFamily="18" charset="0"/>
              </a:rPr>
              <a:t> chia </a:t>
            </a:r>
            <a:r>
              <a:rPr lang="en-US" dirty="0" err="1">
                <a:solidFill>
                  <a:schemeClr val="tx1"/>
                </a:solidFill>
                <a:latin typeface="Times New Roman" panose="02020603050405020304" pitchFamily="18" charset="0"/>
                <a:cs typeface="Times New Roman" panose="02020603050405020304" pitchFamily="18" charset="0"/>
              </a:rPr>
              <a:t>làm</a:t>
            </a:r>
            <a:r>
              <a:rPr lang="en-US" dirty="0">
                <a:solidFill>
                  <a:schemeClr val="tx1"/>
                </a:solidFill>
                <a:latin typeface="Times New Roman" panose="02020603050405020304" pitchFamily="18" charset="0"/>
                <a:cs typeface="Times New Roman" panose="02020603050405020304" pitchFamily="18" charset="0"/>
              </a:rPr>
              <a:t> 3 </a:t>
            </a:r>
            <a:r>
              <a:rPr lang="en-US" dirty="0" err="1">
                <a:solidFill>
                  <a:schemeClr val="tx1"/>
                </a:solidFill>
                <a:latin typeface="Times New Roman" panose="02020603050405020304" pitchFamily="18" charset="0"/>
                <a:cs typeface="Times New Roman" panose="02020603050405020304" pitchFamily="18" charset="0"/>
              </a:rPr>
              <a:t>phần</a:t>
            </a:r>
            <a:r>
              <a:rPr lang="en-US" dirty="0">
                <a:solidFill>
                  <a:schemeClr val="tx1"/>
                </a:solidFill>
                <a:latin typeface="Times New Roman" panose="02020603050405020304" pitchFamily="18" charset="0"/>
                <a:cs typeface="Times New Roman" panose="02020603050405020304" pitchFamily="18" charset="0"/>
              </a:rPr>
              <a:t>:</a:t>
            </a:r>
          </a:p>
          <a:p>
            <a:pPr marL="0" indent="0">
              <a:buNone/>
            </a:pPr>
            <a:r>
              <a:rPr lang="en-US" dirty="0">
                <a:solidFill>
                  <a:schemeClr val="tx1"/>
                </a:solidFill>
                <a:latin typeface="Times New Roman" panose="02020603050405020304" pitchFamily="18" charset="0"/>
                <a:cs typeface="Times New Roman" panose="02020603050405020304" pitchFamily="18" charset="0"/>
              </a:rPr>
              <a:t>     70% train,10% validation,</a:t>
            </a:r>
          </a:p>
          <a:p>
            <a:pPr marL="0" indent="0">
              <a:buNone/>
            </a:pPr>
            <a:r>
              <a:rPr lang="en-US" dirty="0">
                <a:solidFill>
                  <a:schemeClr val="tx1"/>
                </a:solidFill>
                <a:latin typeface="Times New Roman" panose="02020603050405020304" pitchFamily="18" charset="0"/>
                <a:cs typeface="Times New Roman" panose="02020603050405020304" pitchFamily="18" charset="0"/>
              </a:rPr>
              <a:t>     20% test</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524000"/>
            <a:ext cx="39624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0925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err="1">
                <a:solidFill>
                  <a:schemeClr val="tx1"/>
                </a:solidFill>
                <a:effectLst/>
                <a:latin typeface="Times New Roman" panose="02020603050405020304" pitchFamily="18" charset="0"/>
                <a:cs typeface="Times New Roman" panose="02020603050405020304" pitchFamily="18" charset="0"/>
              </a:rPr>
              <a:t>Nội</a:t>
            </a:r>
            <a:r>
              <a:rPr lang="en-US" dirty="0">
                <a:solidFill>
                  <a:schemeClr val="tx1"/>
                </a:solidFill>
                <a:effectLst/>
                <a:latin typeface="Times New Roman" panose="02020603050405020304" pitchFamily="18" charset="0"/>
                <a:cs typeface="Times New Roman" panose="02020603050405020304" pitchFamily="18" charset="0"/>
              </a:rPr>
              <a:t> dung</a:t>
            </a:r>
          </a:p>
        </p:txBody>
      </p:sp>
      <p:graphicFrame>
        <p:nvGraphicFramePr>
          <p:cNvPr id="4" name="Diagram 3"/>
          <p:cNvGraphicFramePr/>
          <p:nvPr>
            <p:extLst>
              <p:ext uri="{D42A27DB-BD31-4B8C-83A1-F6EECF244321}">
                <p14:modId xmlns:p14="http://schemas.microsoft.com/office/powerpoint/2010/main" val="287623028"/>
              </p:ext>
            </p:extLst>
          </p:nvPr>
        </p:nvGraphicFramePr>
        <p:xfrm>
          <a:off x="1447800" y="1447800"/>
          <a:ext cx="60960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639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err="1">
                <a:solidFill>
                  <a:schemeClr val="tx1"/>
                </a:solidFill>
                <a:effectLst/>
                <a:latin typeface="Times New Roman" panose="02020603050405020304" pitchFamily="18" charset="0"/>
                <a:cs typeface="Times New Roman" panose="02020603050405020304" pitchFamily="18" charset="0"/>
              </a:rPr>
              <a:t>Khảo</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sát</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thực</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trạng</a:t>
            </a:r>
            <a:endParaRPr lang="en-US"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4906963"/>
          </a:xfrm>
        </p:spPr>
        <p:txBody>
          <a:bodyPr/>
          <a:lstStyle/>
          <a:p>
            <a:pPr>
              <a:buFont typeface="Wingdings" panose="05000000000000000000" pitchFamily="2" charset="2"/>
              <a:buChar char="q"/>
            </a:pPr>
            <a:r>
              <a:rPr lang="en-US" dirty="0" err="1">
                <a:solidFill>
                  <a:schemeClr val="tx1"/>
                </a:solidFill>
                <a:latin typeface="Times New Roman" panose="02020603050405020304" pitchFamily="18" charset="0"/>
                <a:cs typeface="Times New Roman" panose="02020603050405020304" pitchFamily="18" charset="0"/>
              </a:rPr>
              <a:t>Hiện</a:t>
            </a:r>
            <a:r>
              <a:rPr lang="en-US" dirty="0">
                <a:solidFill>
                  <a:schemeClr val="tx1"/>
                </a:solidFill>
                <a:latin typeface="Times New Roman" panose="02020603050405020304" pitchFamily="18" charset="0"/>
                <a:cs typeface="Times New Roman" panose="02020603050405020304" pitchFamily="18" charset="0"/>
              </a:rPr>
              <a:t> nay, </a:t>
            </a:r>
            <a:r>
              <a:rPr lang="en-US" dirty="0" err="1">
                <a:solidFill>
                  <a:schemeClr val="tx1"/>
                </a:solidFill>
                <a:latin typeface="Times New Roman" panose="02020603050405020304" pitchFamily="18" charset="0"/>
                <a:cs typeface="Times New Roman" panose="02020603050405020304" pitchFamily="18" charset="0"/>
              </a:rPr>
              <a:t>việc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dự</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báo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cầu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tiêu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thụ</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điện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chính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luôn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trò</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đặc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biệt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trọng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đối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ngành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điện</a:t>
            </a:r>
            <a:r>
              <a:rPr lang="en-US"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err="1">
                <a:solidFill>
                  <a:schemeClr val="tx1"/>
                </a:solidFill>
                <a:latin typeface="Times New Roman" panose="02020603050405020304" pitchFamily="18" charset="0"/>
                <a:cs typeface="Times New Roman" panose="02020603050405020304" pitchFamily="18" charset="0"/>
              </a:rPr>
              <a:t>Dự</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báo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tiêu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thụ</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điện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quyết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định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hệ</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thống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vận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hành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kế</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hoạch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sản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xuất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hướng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đầu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phát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triển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trong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tương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phục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vụ</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tốt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công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lập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phương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thức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vận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hành</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giờ</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ngày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tuần</a:t>
            </a:r>
            <a:r>
              <a:rPr lang="en-US"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err="1">
                <a:solidFill>
                  <a:schemeClr val="tx1"/>
                </a:solidFill>
                <a:latin typeface="Times New Roman" panose="02020603050405020304" pitchFamily="18" charset="0"/>
                <a:cs typeface="Times New Roman" panose="02020603050405020304" pitchFamily="18" charset="0"/>
              </a:rPr>
              <a:t>Những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phương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thức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vận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hành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bản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trong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ngày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huy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động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nguồn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phối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hợp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thủy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điện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nhiệt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điện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giải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quyết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công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sửa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chữa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lưới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điện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đánh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mức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độ</a:t>
            </a:r>
            <a:r>
              <a:rPr lang="en-US" dirty="0">
                <a:solidFill>
                  <a:schemeClr val="tx1"/>
                </a:solidFill>
                <a:latin typeface="Times New Roman" panose="02020603050405020304" pitchFamily="18" charset="0"/>
                <a:cs typeface="Times New Roman" panose="02020603050405020304" pitchFamily="18" charset="0"/>
              </a:rPr>
              <a:t> an </a:t>
            </a:r>
            <a:r>
              <a:rPr lang="en-US" dirty="0" err="1">
                <a:solidFill>
                  <a:schemeClr val="tx1"/>
                </a:solidFill>
                <a:latin typeface="Times New Roman" panose="02020603050405020304" pitchFamily="18" charset="0"/>
                <a:cs typeface="Times New Roman" panose="02020603050405020304" pitchFamily="18" charset="0"/>
              </a:rPr>
              <a:t>toàn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hệ</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thống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điện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đều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đòi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hỏi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phải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dự</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báo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chính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xác</a:t>
            </a:r>
            <a:r>
              <a:rPr lang="en-US" dirty="0">
                <a:solidFill>
                  <a:schemeClr val="tx1"/>
                </a:solidFill>
              </a:rPr>
              <a:t>.</a:t>
            </a: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err="1">
                <a:solidFill>
                  <a:schemeClr val="tx1"/>
                </a:solidFill>
                <a:latin typeface="Times New Roman" panose="02020603050405020304" pitchFamily="18" charset="0"/>
                <a:cs typeface="Times New Roman" panose="02020603050405020304" pitchFamily="18" charset="0"/>
              </a:rPr>
              <a:t>Nhu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cầu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tiêu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dùng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điện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năng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phụ</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thuộc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trình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độ</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phát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triển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nền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kinh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tế</a:t>
            </a:r>
            <a:r>
              <a:rPr lang="en-US"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276635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err="1">
                <a:solidFill>
                  <a:schemeClr val="tx1"/>
                </a:solidFill>
                <a:effectLst/>
                <a:latin typeface="Times New Roman" panose="02020603050405020304" pitchFamily="18" charset="0"/>
                <a:cs typeface="Times New Roman" panose="02020603050405020304" pitchFamily="18" charset="0"/>
              </a:rPr>
              <a:t>Khảo</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sát</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thực</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trạng</a:t>
            </a:r>
            <a:endParaRPr lang="en-US"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4906963"/>
          </a:xfrm>
        </p:spPr>
        <p:txBody>
          <a:bodyPr/>
          <a:lstStyle/>
          <a:p>
            <a:pPr>
              <a:buFont typeface="Wingdings" panose="05000000000000000000" pitchFamily="2" charset="2"/>
              <a:buChar char="q"/>
            </a:pPr>
            <a:r>
              <a:rPr lang="en-US" dirty="0" err="1">
                <a:solidFill>
                  <a:schemeClr val="tx1"/>
                </a:solidFill>
                <a:latin typeface="Times New Roman" panose="02020603050405020304" pitchFamily="18" charset="0"/>
                <a:cs typeface="Times New Roman" panose="02020603050405020304" pitchFamily="18" charset="0"/>
              </a:rPr>
              <a:t>Nếu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dự</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báo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thừa</a:t>
            </a:r>
            <a:r>
              <a:rPr lang="en-US" dirty="0">
                <a:solidFill>
                  <a:schemeClr val="tx1"/>
                </a:solidFill>
                <a:latin typeface="Times New Roman" panose="02020603050405020304" pitchFamily="18" charset="0"/>
                <a:cs typeface="Times New Roman" panose="02020603050405020304" pitchFamily="18" charset="0"/>
              </a:rPr>
              <a:t> so </a:t>
            </a:r>
            <a:r>
              <a:rPr lang="en-US" dirty="0" err="1">
                <a:solidFill>
                  <a:schemeClr val="tx1"/>
                </a:solidFill>
                <a:latin typeface="Times New Roman" panose="02020603050405020304" pitchFamily="18" charset="0"/>
                <a:cs typeface="Times New Roman" panose="02020603050405020304" pitchFamily="18" charset="0"/>
              </a:rPr>
              <a:t>với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cầu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thì</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hậu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phải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huy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động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nguồn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dự</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phòng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đắt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tiền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lớn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mức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thiết</a:t>
            </a:r>
            <a:r>
              <a:rPr lang="en-US"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err="1">
                <a:solidFill>
                  <a:schemeClr val="tx1"/>
                </a:solidFill>
                <a:latin typeface="Times New Roman" panose="02020603050405020304" pitchFamily="18" charset="0"/>
                <a:cs typeface="Times New Roman" panose="02020603050405020304" pitchFamily="18" charset="0"/>
              </a:rPr>
              <a:t>Ngược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nếu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dự</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báo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thấp</a:t>
            </a:r>
            <a:r>
              <a:rPr lang="en-US" dirty="0">
                <a:solidFill>
                  <a:schemeClr val="tx1"/>
                </a:solidFill>
                <a:latin typeface="Times New Roman" panose="02020603050405020304" pitchFamily="18" charset="0"/>
                <a:cs typeface="Times New Roman" panose="02020603050405020304" pitchFamily="18" charset="0"/>
              </a:rPr>
              <a:t> so </a:t>
            </a:r>
            <a:r>
              <a:rPr lang="en-US" dirty="0" err="1">
                <a:solidFill>
                  <a:schemeClr val="tx1"/>
                </a:solidFill>
                <a:latin typeface="Times New Roman" panose="02020603050405020304" pitchFamily="18" charset="0"/>
                <a:cs typeface="Times New Roman" panose="02020603050405020304" pitchFamily="18" charset="0"/>
              </a:rPr>
              <a:t>với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cầu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thì</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sẽ</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dẫn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đến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nguồn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dự</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phòng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thấp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giám</a:t>
            </a:r>
            <a:r>
              <a:rPr lang="en-US" dirty="0">
                <a:solidFill>
                  <a:schemeClr val="tx1"/>
                </a:solidFill>
                <a:latin typeface="Times New Roman" panose="02020603050405020304" pitchFamily="18" charset="0"/>
                <a:cs typeface="Times New Roman" panose="02020603050405020304" pitchFamily="18" charset="0"/>
              </a:rPr>
              <a:t> an </a:t>
            </a:r>
            <a:r>
              <a:rPr lang="en-US" dirty="0" err="1">
                <a:solidFill>
                  <a:schemeClr val="tx1"/>
                </a:solidFill>
                <a:latin typeface="Times New Roman" panose="02020603050405020304" pitchFamily="18" charset="0"/>
                <a:cs typeface="Times New Roman" panose="02020603050405020304" pitchFamily="18" charset="0"/>
              </a:rPr>
              <a:t>toàn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cung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cấp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điện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không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đáp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ứng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đủ</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cầu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hộ</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tiêu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thụ</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gây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thiệt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nền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kinh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tế</a:t>
            </a:r>
            <a:r>
              <a:rPr lang="en-US" dirty="0">
                <a:solidFill>
                  <a:schemeClr val="tx1"/>
                </a:solidFill>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176044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err="1">
                <a:solidFill>
                  <a:schemeClr val="tx1"/>
                </a:solidFill>
                <a:effectLst/>
                <a:latin typeface="Times New Roman" panose="02020603050405020304" pitchFamily="18" charset="0"/>
                <a:cs typeface="Times New Roman" panose="02020603050405020304" pitchFamily="18" charset="0"/>
              </a:rPr>
              <a:t>Mô</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hình</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dự</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báo</a:t>
            </a:r>
            <a:endParaRPr lang="en-US"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4906963"/>
          </a:xfrm>
        </p:spPr>
        <p:txBody>
          <a:bodyPr/>
          <a:lstStyle/>
          <a:p>
            <a:pPr marL="514350" indent="-514350">
              <a:buFont typeface="+mj-lt"/>
              <a:buAutoNum type="romanUcPeriod"/>
            </a:pPr>
            <a:r>
              <a:rPr lang="en-US" dirty="0" err="1">
                <a:solidFill>
                  <a:schemeClr val="tx1"/>
                </a:solidFill>
                <a:latin typeface="Times New Roman" panose="02020603050405020304" pitchFamily="18" charset="0"/>
                <a:cs typeface="Times New Roman" panose="02020603050405020304" pitchFamily="18" charset="0"/>
              </a:rPr>
              <a:t>Mạng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nơ-ron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hồi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quy</a:t>
            </a:r>
            <a:r>
              <a:rPr lang="en-US" dirty="0">
                <a:solidFill>
                  <a:schemeClr val="tx1"/>
                </a:solidFill>
                <a:latin typeface="Times New Roman" panose="02020603050405020304" pitchFamily="18" charset="0"/>
                <a:cs typeface="Times New Roman" panose="02020603050405020304" pitchFamily="18" charset="0"/>
              </a:rPr>
              <a:t> ( Recurrent Neural Network)</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Ý </a:t>
            </a:r>
            <a:r>
              <a:rPr lang="en-US" dirty="0" err="1">
                <a:solidFill>
                  <a:schemeClr val="tx1"/>
                </a:solidFill>
                <a:latin typeface="Times New Roman" panose="02020603050405020304" pitchFamily="18" charset="0"/>
                <a:cs typeface="Times New Roman" panose="02020603050405020304" pitchFamily="18" charset="0"/>
              </a:rPr>
              <a:t>tưởng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chính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RNN </a:t>
            </a:r>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chuỗi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thông</a:t>
            </a:r>
            <a:r>
              <a:rPr lang="en-US" dirty="0">
                <a:solidFill>
                  <a:schemeClr val="tx1"/>
                </a:solidFill>
                <a:latin typeface="Times New Roman" panose="02020603050405020304" pitchFamily="18" charset="0"/>
                <a:cs typeface="Times New Roman" panose="02020603050405020304" pitchFamily="18" charset="0"/>
              </a:rPr>
              <a:t> tin. RNN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năng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nhớ</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thông</a:t>
            </a:r>
            <a:r>
              <a:rPr lang="en-US" dirty="0">
                <a:solidFill>
                  <a:schemeClr val="tx1"/>
                </a:solidFill>
                <a:latin typeface="Times New Roman" panose="02020603050405020304" pitchFamily="18" charset="0"/>
                <a:cs typeface="Times New Roman" panose="02020603050405020304" pitchFamily="18" charset="0"/>
              </a:rPr>
              <a:t> tin </a:t>
            </a:r>
            <a:r>
              <a:rPr lang="en-US" dirty="0" err="1">
                <a:solidFill>
                  <a:schemeClr val="tx1"/>
                </a:solidFill>
                <a:latin typeface="Times New Roman" panose="02020603050405020304" pitchFamily="18" charset="0"/>
                <a:cs typeface="Times New Roman" panose="02020603050405020304" pitchFamily="18" charset="0"/>
              </a:rPr>
              <a:t>được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tính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toán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trước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đó</a:t>
            </a:r>
            <a:r>
              <a:rPr lang="en-US" dirty="0">
                <a:solidFill>
                  <a:schemeClr val="tx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dirty="0" err="1">
                <a:solidFill>
                  <a:schemeClr val="tx1"/>
                </a:solidFill>
                <a:latin typeface="Times New Roman" panose="02020603050405020304" pitchFamily="18" charset="0"/>
                <a:cs typeface="Times New Roman" panose="02020603050405020304" pitchFamily="18" charset="0"/>
              </a:rPr>
              <a:t>Về</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bản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mạng</a:t>
            </a:r>
            <a:r>
              <a:rPr lang="en-US" dirty="0">
                <a:solidFill>
                  <a:schemeClr val="tx1"/>
                </a:solidFill>
                <a:latin typeface="Times New Roman" panose="02020603050405020304" pitchFamily="18" charset="0"/>
                <a:cs typeface="Times New Roman" panose="02020603050405020304" pitchFamily="18" charset="0"/>
              </a:rPr>
              <a:t> RNN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dạng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sau</a:t>
            </a:r>
            <a:r>
              <a:rPr lang="en-US" dirty="0">
                <a:solidFill>
                  <a:schemeClr val="tx1"/>
                </a:solidFill>
                <a:latin typeface="Times New Roman" panose="02020603050405020304" pitchFamily="18" charset="0"/>
                <a:cs typeface="Times New Roman" panose="02020603050405020304" pitchFamily="18" charset="0"/>
              </a:rPr>
              <a:t>:</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227" y="3429000"/>
            <a:ext cx="57912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4331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err="1">
                <a:solidFill>
                  <a:schemeClr val="tx1"/>
                </a:solidFill>
                <a:effectLst/>
                <a:latin typeface="Times New Roman" panose="02020603050405020304" pitchFamily="18" charset="0"/>
                <a:cs typeface="Times New Roman" panose="02020603050405020304" pitchFamily="18" charset="0"/>
              </a:rPr>
              <a:t>Mô</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hình</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dự</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báo</a:t>
            </a:r>
            <a:endParaRPr lang="en-US" dirty="0">
              <a:solidFill>
                <a:schemeClr val="tx1"/>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4906963"/>
              </a:xfrm>
            </p:spPr>
            <p:txBody>
              <a:bodyPr>
                <a:normAutofit/>
              </a:bodyPr>
              <a:lstStyle/>
              <a:p>
                <a:pPr marL="514350" indent="-514350">
                  <a:buFont typeface="+mj-lt"/>
                  <a:buAutoNum type="romanUcPeriod"/>
                </a:pPr>
                <a:r>
                  <a:rPr lang="en-US" dirty="0">
                    <a:solidFill>
                      <a:schemeClr val="tx1"/>
                    </a:solidFill>
                    <a:latin typeface="Times New Roman" panose="02020603050405020304" pitchFamily="18" charset="0"/>
                    <a:cs typeface="Times New Roman" panose="02020603050405020304" pitchFamily="18" charset="0"/>
                  </a:rPr>
                  <a:t>Mạng </a:t>
                </a:r>
                <a:r>
                  <a:rPr lang="en-US" dirty="0" err="1">
                    <a:solidFill>
                      <a:schemeClr val="tx1"/>
                    </a:solidFill>
                    <a:latin typeface="Times New Roman" panose="02020603050405020304" pitchFamily="18" charset="0"/>
                    <a:cs typeface="Times New Roman" panose="02020603050405020304" pitchFamily="18" charset="0"/>
                  </a:rPr>
                  <a:t>nơ-ron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hồi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quy</a:t>
                </a:r>
                <a:r>
                  <a:rPr lang="en-US" dirty="0">
                    <a:solidFill>
                      <a:schemeClr val="tx1"/>
                    </a:solidFill>
                    <a:latin typeface="Times New Roman" panose="02020603050405020304" pitchFamily="18" charset="0"/>
                    <a:cs typeface="Times New Roman" panose="02020603050405020304" pitchFamily="18" charset="0"/>
                  </a:rPr>
                  <a:t> ( Recurrent Neural Network)</a:t>
                </a:r>
              </a:p>
              <a:p>
                <a:pPr>
                  <a:buFont typeface="Wingdings" panose="05000000000000000000" pitchFamily="2" charset="2"/>
                  <a:buChar char="§"/>
                </a:pPr>
                <a14:m>
                  <m:oMath xmlns:m="http://schemas.openxmlformats.org/officeDocument/2006/math">
                    <m:sSub>
                      <m:sSubPr>
                        <m:ctrlPr>
                          <a:rPr lang="en-US" i="1" smtClean="0">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a:cs typeface="Times New Roman" panose="02020603050405020304" pitchFamily="18" charset="0"/>
                          </a:rPr>
                          <m:t>𝑥</m:t>
                        </m:r>
                      </m:e>
                      <m:sub>
                        <m:r>
                          <a:rPr lang="en-US" b="0" i="1" smtClean="0">
                            <a:solidFill>
                              <a:schemeClr val="tx1"/>
                            </a:solidFill>
                            <a:latin typeface="Cambria Math"/>
                            <a:cs typeface="Times New Roman" panose="02020603050405020304" pitchFamily="18" charset="0"/>
                          </a:rPr>
                          <m:t>𝑡</m:t>
                        </m:r>
                      </m:sub>
                    </m:sSub>
                  </m:oMath>
                </a14:m>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đầu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bước</a:t>
                </a:r>
                <a:r>
                  <a:rPr lang="en-US" dirty="0">
                    <a:solidFill>
                      <a:schemeClr val="tx1"/>
                    </a:solidFill>
                    <a:latin typeface="Times New Roman" panose="02020603050405020304" pitchFamily="18" charset="0"/>
                    <a:cs typeface="Times New Roman" panose="02020603050405020304" pitchFamily="18" charset="0"/>
                  </a:rPr>
                  <a:t> t. </a:t>
                </a:r>
              </a:p>
              <a:p>
                <a:pPr>
                  <a:buFont typeface="Wingdings" panose="05000000000000000000" pitchFamily="2" charset="2"/>
                  <a:buChar char="§"/>
                </a:pPr>
                <a14:m>
                  <m:oMath xmlns:m="http://schemas.openxmlformats.org/officeDocument/2006/math">
                    <m:sSub>
                      <m:sSubPr>
                        <m:ctrlPr>
                          <a:rPr lang="en-US" i="1" smtClean="0">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a:cs typeface="Times New Roman" panose="02020603050405020304" pitchFamily="18" charset="0"/>
                          </a:rPr>
                          <m:t>𝑠</m:t>
                        </m:r>
                      </m:e>
                      <m:sub>
                        <m:r>
                          <a:rPr lang="en-US" b="0" i="1" smtClean="0">
                            <a:solidFill>
                              <a:schemeClr val="tx1"/>
                            </a:solidFill>
                            <a:latin typeface="Cambria Math"/>
                            <a:cs typeface="Times New Roman" panose="02020603050405020304" pitchFamily="18" charset="0"/>
                          </a:rPr>
                          <m:t>𝑡</m:t>
                        </m:r>
                      </m:sub>
                    </m:sSub>
                  </m:oMath>
                </a14:m>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trạng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ẩn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bước</a:t>
                </a:r>
                <a:r>
                  <a:rPr lang="en-US" dirty="0">
                    <a:solidFill>
                      <a:schemeClr val="tx1"/>
                    </a:solidFill>
                    <a:latin typeface="Times New Roman" panose="02020603050405020304" pitchFamily="18" charset="0"/>
                    <a:cs typeface="Times New Roman" panose="02020603050405020304" pitchFamily="18" charset="0"/>
                  </a:rPr>
                  <a:t> t. </a:t>
                </a:r>
                <a:r>
                  <a:rPr lang="en-US" dirty="0" err="1">
                    <a:solidFill>
                      <a:schemeClr val="tx1"/>
                    </a:solidFill>
                    <a:latin typeface="Times New Roman" panose="02020603050405020304" pitchFamily="18" charset="0"/>
                    <a:cs typeface="Times New Roman" panose="02020603050405020304" pitchFamily="18" charset="0"/>
                  </a:rPr>
                  <a:t>Nó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chính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bộ</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nhớ</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mạng</a:t>
                </a:r>
                <a:r>
                  <a:rPr lang="en-U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a:cs typeface="Times New Roman" panose="02020603050405020304" pitchFamily="18" charset="0"/>
                          </a:rPr>
                          <m:t>𝑠</m:t>
                        </m:r>
                      </m:e>
                      <m:sub>
                        <m:r>
                          <a:rPr lang="en-US" i="1">
                            <a:solidFill>
                              <a:schemeClr val="tx1"/>
                            </a:solidFill>
                            <a:latin typeface="Cambria Math"/>
                            <a:cs typeface="Times New Roman" panose="02020603050405020304" pitchFamily="18" charset="0"/>
                          </a:rPr>
                          <m:t>𝑡</m:t>
                        </m:r>
                      </m:sub>
                    </m:sSub>
                  </m:oMath>
                </a14:m>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được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tính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toán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bằng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trạng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ẩn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phía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trước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đầu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bước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đó</a:t>
                </a:r>
                <a:r>
                  <a:rPr lang="en-U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a:cs typeface="Times New Roman" panose="02020603050405020304" pitchFamily="18" charset="0"/>
                          </a:rPr>
                          <m:t>𝑠</m:t>
                        </m:r>
                      </m:e>
                      <m:sub>
                        <m:r>
                          <a:rPr lang="en-US" i="1">
                            <a:solidFill>
                              <a:schemeClr val="tx1"/>
                            </a:solidFill>
                            <a:latin typeface="Cambria Math"/>
                            <a:cs typeface="Times New Roman" panose="02020603050405020304" pitchFamily="18" charset="0"/>
                          </a:rPr>
                          <m:t>𝑡</m:t>
                        </m:r>
                      </m:sub>
                    </m:sSub>
                  </m:oMath>
                </a14:m>
                <a:r>
                  <a:rPr lang="en-US" dirty="0">
                    <a:solidFill>
                      <a:schemeClr val="tx1"/>
                    </a:solidFill>
                    <a:latin typeface="Times New Roman" panose="02020603050405020304" pitchFamily="18" charset="0"/>
                    <a:cs typeface="Times New Roman" panose="02020603050405020304" pitchFamily="18" charset="0"/>
                  </a:rPr>
                  <a:t> = f( U</a:t>
                </a:r>
                <a:r>
                  <a:rPr lang="en-US" dirty="0">
                    <a:solidFill>
                      <a:schemeClr val="tx1"/>
                    </a:solidFill>
                    <a:cs typeface="Times New Roman" panose="02020603050405020304" pitchFamily="18" charset="0"/>
                  </a:rPr>
                  <a:t> </a:t>
                </a:r>
                <a14:m>
                  <m:oMath xmlns:m="http://schemas.openxmlformats.org/officeDocument/2006/math">
                    <m:sSub>
                      <m:sSubPr>
                        <m:ctrlPr>
                          <a:rPr lang="en-US" i="1">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a:cs typeface="Times New Roman" panose="02020603050405020304" pitchFamily="18" charset="0"/>
                          </a:rPr>
                          <m:t>𝑥</m:t>
                        </m:r>
                      </m:e>
                      <m:sub>
                        <m:r>
                          <a:rPr lang="en-US" i="1">
                            <a:solidFill>
                              <a:schemeClr val="tx1"/>
                            </a:solidFill>
                            <a:latin typeface="Cambria Math"/>
                            <a:cs typeface="Times New Roman" panose="02020603050405020304" pitchFamily="18" charset="0"/>
                          </a:rPr>
                          <m:t>𝑡</m:t>
                        </m:r>
                      </m:sub>
                    </m:sSub>
                  </m:oMath>
                </a14:m>
                <a:r>
                  <a:rPr lang="en-US" dirty="0">
                    <a:solidFill>
                      <a:schemeClr val="tx1"/>
                    </a:solidFill>
                    <a:latin typeface="Times New Roman" panose="02020603050405020304" pitchFamily="18" charset="0"/>
                    <a:cs typeface="Times New Roman" panose="02020603050405020304" pitchFamily="18" charset="0"/>
                  </a:rPr>
                  <a:t> + W</a:t>
                </a:r>
                <a:r>
                  <a:rPr lang="en-US" dirty="0">
                    <a:solidFill>
                      <a:schemeClr val="tx1"/>
                    </a:solidFill>
                    <a:cs typeface="Times New Roman" panose="02020603050405020304" pitchFamily="18" charset="0"/>
                  </a:rPr>
                  <a:t> </a:t>
                </a:r>
                <a14:m>
                  <m:oMath xmlns:m="http://schemas.openxmlformats.org/officeDocument/2006/math">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a:cs typeface="Times New Roman" panose="02020603050405020304" pitchFamily="18" charset="0"/>
                          </a:rPr>
                          <m:t>𝑠</m:t>
                        </m:r>
                      </m:e>
                      <m:sub>
                        <m:r>
                          <a:rPr lang="en-US" i="1">
                            <a:solidFill>
                              <a:schemeClr val="tx1"/>
                            </a:solidFill>
                            <a:latin typeface="Cambria Math"/>
                            <a:cs typeface="Times New Roman" panose="02020603050405020304" pitchFamily="18" charset="0"/>
                          </a:rPr>
                          <m:t>𝑡</m:t>
                        </m:r>
                        <m:r>
                          <a:rPr lang="en-US" b="0" i="1" smtClean="0">
                            <a:solidFill>
                              <a:schemeClr val="tx1"/>
                            </a:solidFill>
                            <a:latin typeface="Cambria Math"/>
                            <a:cs typeface="Times New Roman" panose="02020603050405020304" pitchFamily="18" charset="0"/>
                          </a:rPr>
                          <m:t>−1</m:t>
                        </m:r>
                      </m:sub>
                    </m:sSub>
                  </m:oMath>
                </a14:m>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Hàm</a:t>
                </a:r>
                <a:r>
                  <a:rPr lang="en-US" dirty="0">
                    <a:solidFill>
                      <a:schemeClr val="tx1"/>
                    </a:solidFill>
                    <a:latin typeface="Times New Roman" panose="02020603050405020304" pitchFamily="18" charset="0"/>
                    <a:cs typeface="Times New Roman" panose="02020603050405020304" pitchFamily="18" charset="0"/>
                  </a:rPr>
                  <a:t> f </a:t>
                </a:r>
                <a:r>
                  <a:rPr lang="en-US" dirty="0" err="1">
                    <a:solidFill>
                      <a:schemeClr val="tx1"/>
                    </a:solidFill>
                    <a:latin typeface="Times New Roman" panose="02020603050405020304" pitchFamily="18" charset="0"/>
                    <a:cs typeface="Times New Roman" panose="02020603050405020304" pitchFamily="18" charset="0"/>
                  </a:rPr>
                  <a:t>thường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hàm</a:t>
                </a:r>
                <a:r>
                  <a:rPr lang="en-US" dirty="0">
                    <a:solidFill>
                      <a:schemeClr val="tx1"/>
                    </a:solidFill>
                    <a:latin typeface="Times New Roman" panose="02020603050405020304" pitchFamily="18" charset="0"/>
                    <a:cs typeface="Times New Roman" panose="02020603050405020304" pitchFamily="18" charset="0"/>
                  </a:rPr>
                  <a:t> phi </a:t>
                </a:r>
                <a:r>
                  <a:rPr lang="en-US" dirty="0" err="1">
                    <a:solidFill>
                      <a:schemeClr val="tx1"/>
                    </a:solidFill>
                    <a:latin typeface="Times New Roman" panose="02020603050405020304" pitchFamily="18" charset="0"/>
                    <a:cs typeface="Times New Roman" panose="02020603050405020304" pitchFamily="18" charset="0"/>
                  </a:rPr>
                  <a:t>tuyến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tính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hàm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Relu</a:t>
                </a:r>
                <a:r>
                  <a:rPr lang="en-US"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14:m>
                  <m:oMath xmlns:m="http://schemas.openxmlformats.org/officeDocument/2006/math">
                    <m:sSub>
                      <m:sSubPr>
                        <m:ctrlPr>
                          <a:rPr lang="en-US" i="1">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a:cs typeface="Times New Roman" panose="02020603050405020304" pitchFamily="18" charset="0"/>
                          </a:rPr>
                          <m:t>𝑜</m:t>
                        </m:r>
                      </m:e>
                      <m:sub>
                        <m:r>
                          <a:rPr lang="en-US" i="1">
                            <a:solidFill>
                              <a:schemeClr val="tx1"/>
                            </a:solidFill>
                            <a:latin typeface="Cambria Math"/>
                            <a:cs typeface="Times New Roman" panose="02020603050405020304" pitchFamily="18" charset="0"/>
                          </a:rPr>
                          <m:t>𝑡</m:t>
                        </m:r>
                      </m:sub>
                    </m:sSub>
                  </m:oMath>
                </a14:m>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đầu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bước</a:t>
                </a:r>
                <a:r>
                  <a:rPr lang="en-US" dirty="0">
                    <a:solidFill>
                      <a:schemeClr val="tx1"/>
                    </a:solidFill>
                    <a:latin typeface="Times New Roman" panose="02020603050405020304" pitchFamily="18" charset="0"/>
                    <a:cs typeface="Times New Roman" panose="02020603050405020304" pitchFamily="18" charset="0"/>
                  </a:rPr>
                  <a:t> t.</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4906963"/>
              </a:xfrm>
              <a:blipFill rotWithShape="1">
                <a:blip r:embed="rId2"/>
                <a:stretch>
                  <a:fillRect l="-963" t="-994" r="-1852"/>
                </a:stretch>
              </a:blipFill>
            </p:spPr>
            <p:txBody>
              <a:bodyPr/>
              <a:lstStyle/>
              <a:p>
                <a:r>
                  <a:rPr lang="en-US">
                    <a:noFill/>
                  </a:rPr>
                  <a:t> </a:t>
                </a:r>
              </a:p>
            </p:txBody>
          </p:sp>
        </mc:Fallback>
      </mc:AlternateContent>
    </p:spTree>
    <p:extLst>
      <p:ext uri="{BB962C8B-B14F-4D97-AF65-F5344CB8AC3E}">
        <p14:creationId xmlns:p14="http://schemas.microsoft.com/office/powerpoint/2010/main" val="51954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err="1">
                <a:solidFill>
                  <a:schemeClr val="tx1"/>
                </a:solidFill>
                <a:effectLst/>
                <a:latin typeface="Times New Roman" panose="02020603050405020304" pitchFamily="18" charset="0"/>
                <a:cs typeface="Times New Roman" panose="02020603050405020304" pitchFamily="18" charset="0"/>
              </a:rPr>
              <a:t>Mô</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hình</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dự</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báo</a:t>
            </a:r>
            <a:endParaRPr lang="en-US"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II.   Long Short Term Memory(LSTM)</a:t>
            </a:r>
          </a:p>
          <a:p>
            <a:pPr>
              <a:buFont typeface="Wingdings" panose="05000000000000000000" pitchFamily="2" charset="2"/>
              <a:buChar char="§"/>
            </a:pPr>
            <a:r>
              <a:rPr lang="vi-VN" dirty="0">
                <a:solidFill>
                  <a:schemeClr val="tx1"/>
                </a:solidFill>
                <a:latin typeface="Times New Roman" panose="02020603050405020304" pitchFamily="18" charset="0"/>
                <a:cs typeface="Times New Roman" panose="02020603050405020304" pitchFamily="18" charset="0"/>
              </a:rPr>
              <a:t>Mạng bộ nhớ dài-ngắn (Long Short Term Memory networks), thường được gọi là LSTM - là một dạng đặc biệt của RNN, nó có khả năng học được các phụ thuộc xa.</a:t>
            </a: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Chìa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khóa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LSTM </a:t>
            </a:r>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trạng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tế</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bào</a:t>
            </a:r>
            <a:r>
              <a:rPr lang="en-US" dirty="0">
                <a:solidFill>
                  <a:schemeClr val="tx1"/>
                </a:solidFill>
                <a:latin typeface="Times New Roman" panose="02020603050405020304" pitchFamily="18" charset="0"/>
                <a:cs typeface="Times New Roman" panose="02020603050405020304" pitchFamily="18" charset="0"/>
              </a:rPr>
              <a:t> (cell state).</a:t>
            </a:r>
            <a:r>
              <a:rPr lang="vi-VN" dirty="0">
                <a:solidFill>
                  <a:schemeClr val="tx1"/>
                </a:solidFill>
                <a:latin typeface="Times New Roman" panose="02020603050405020304" pitchFamily="18" charset="0"/>
                <a:cs typeface="Times New Roman" panose="02020603050405020304" pitchFamily="18" charset="0"/>
              </a:rPr>
              <a:t> Nó chạy xuyên suốt tất cả các mắt xích (các nút mạng) và chỉ tương tác tuyến tính đôi chút. Vì vậy mà các thông tin có thể dễ dàng truyền đi thông suốt mà không sợ bị thay đổi.</a:t>
            </a: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419599"/>
            <a:ext cx="3124200"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6986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err="1">
                <a:solidFill>
                  <a:schemeClr val="tx1"/>
                </a:solidFill>
                <a:effectLst/>
                <a:latin typeface="Times New Roman" panose="02020603050405020304" pitchFamily="18" charset="0"/>
                <a:cs typeface="Times New Roman" panose="02020603050405020304" pitchFamily="18" charset="0"/>
              </a:rPr>
              <a:t>Mô</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hình</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dự</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báo</a:t>
            </a:r>
            <a:endParaRPr lang="en-US"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4906963"/>
          </a:xfrm>
        </p:spPr>
        <p:txBody>
          <a:bodyPr>
            <a:normAutofit lnSpcReduction="10000"/>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II.   Long Short Term Memory(LSTM)</a:t>
            </a:r>
          </a:p>
          <a:p>
            <a:r>
              <a:rPr lang="vi-VN" dirty="0">
                <a:solidFill>
                  <a:schemeClr val="tx1"/>
                </a:solidFill>
                <a:latin typeface="Times New Roman" panose="02020603050405020304" pitchFamily="18" charset="0"/>
                <a:cs typeface="Times New Roman" panose="02020603050405020304" pitchFamily="18" charset="0"/>
              </a:rPr>
              <a:t>LSTM có khả năng bỏ đi hoặc thêm vào các thông tin cần thiết cho trạng thái tế báo, chúng được điều chỉnh cẩn thận bởi các nhóm được gọi là cổng (gate).</a:t>
            </a:r>
          </a:p>
          <a:p>
            <a:r>
              <a:rPr lang="vi-VN" dirty="0">
                <a:solidFill>
                  <a:schemeClr val="tx1"/>
                </a:solidFill>
                <a:latin typeface="Times New Roman" panose="02020603050405020304" pitchFamily="18" charset="0"/>
                <a:cs typeface="Times New Roman" panose="02020603050405020304" pitchFamily="18" charset="0"/>
              </a:rPr>
              <a:t>Các cổng là nơi sàng lọc thông tin đi qua nó, chúng được kết hợp bởi một tầng mạng sigmoid và một phép nhân.</a:t>
            </a:r>
          </a:p>
          <a:p>
            <a:r>
              <a:rPr lang="vi-VN" dirty="0">
                <a:solidFill>
                  <a:schemeClr val="tx1"/>
                </a:solidFill>
                <a:latin typeface="Times New Roman" panose="02020603050405020304" pitchFamily="18" charset="0"/>
                <a:cs typeface="Times New Roman" panose="02020603050405020304" pitchFamily="18" charset="0"/>
              </a:rPr>
              <a:t>Tầng sigmoid sẽ cho đầu ra là một số trong khoản </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[0, 1]</a:t>
            </a:r>
            <a:r>
              <a:rPr lang="en-US" dirty="0">
                <a:solidFill>
                  <a:schemeClr val="tx1"/>
                </a:solidFill>
                <a:latin typeface="Times New Roman" panose="02020603050405020304" pitchFamily="18" charset="0"/>
                <a:cs typeface="Times New Roman" panose="02020603050405020304" pitchFamily="18" charset="0"/>
              </a:rPr>
              <a:t>,</a:t>
            </a:r>
            <a:r>
              <a:rPr lang="vi-VN" dirty="0">
                <a:solidFill>
                  <a:schemeClr val="tx1"/>
                </a:solidFill>
                <a:latin typeface="Times New Roman" panose="02020603050405020304" pitchFamily="18" charset="0"/>
                <a:cs typeface="Times New Roman" panose="02020603050405020304" pitchFamily="18" charset="0"/>
              </a:rPr>
              <a:t>mô tả có bao nhiêu thông tin có </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thể được thông qua. Khi đầu ra là 0 thì</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 có nghĩa là không cho thông tin nào qua</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 cả, còn khi là 1 thì có nghĩa là cho tất cả</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 các thông tin đi qua nó.</a:t>
            </a:r>
          </a:p>
          <a:p>
            <a:pPr>
              <a:buFont typeface="Wingdings" panose="05000000000000000000" pitchFamily="2" charset="2"/>
              <a:buChar char="§"/>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876534"/>
            <a:ext cx="1676400" cy="1998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3870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err="1">
                <a:solidFill>
                  <a:schemeClr val="tx1"/>
                </a:solidFill>
                <a:effectLst/>
                <a:latin typeface="Times New Roman" panose="02020603050405020304" pitchFamily="18" charset="0"/>
                <a:cs typeface="Times New Roman" panose="02020603050405020304" pitchFamily="18" charset="0"/>
              </a:rPr>
              <a:t>Mô</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hình</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dự</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báo</a:t>
            </a:r>
            <a:endParaRPr lang="en-US" dirty="0">
              <a:solidFill>
                <a:schemeClr val="tx1"/>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II.   Long Short Term Memory(LSTM)</a:t>
                </a:r>
              </a:p>
              <a:p>
                <a:pPr>
                  <a:buFont typeface="Wingdings" panose="05000000000000000000" pitchFamily="2" charset="2"/>
                  <a:buChar char="§"/>
                </a:pPr>
                <a:r>
                  <a:rPr lang="vi-VN" dirty="0">
                    <a:solidFill>
                      <a:schemeClr val="tx1"/>
                    </a:solidFill>
                    <a:latin typeface="+mn-lt"/>
                  </a:rPr>
                  <a:t>Bước đầu tiên của LSTM là quyết định xem thông tin nào cần bỏ đi từ trạng thái tế bào. Quyết định này được đưa ra bởi tầng sigmoid - gọi là “tầng cổng quên” (forget gate layer). Nó sẽ lấy đầu vào là </a:t>
                </a:r>
                <a:r>
                  <a:rPr lang="en-US" dirty="0">
                    <a:solidFill>
                      <a:schemeClr val="tx1"/>
                    </a:solidFill>
                    <a:latin typeface="+mn-lt"/>
                    <a:cs typeface="Times New Roman" panose="02020603050405020304" pitchFamily="18" charset="0"/>
                  </a:rPr>
                  <a:t> </a:t>
                </a:r>
                <a14:m>
                  <m:oMath xmlns:m="http://schemas.openxmlformats.org/officeDocument/2006/math">
                    <m:sSub>
                      <m:sSubPr>
                        <m:ctrlPr>
                          <a:rPr lang="en-US" i="1">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a:cs typeface="Times New Roman" panose="02020603050405020304" pitchFamily="18" charset="0"/>
                          </a:rPr>
                          <m:t>h</m:t>
                        </m:r>
                      </m:e>
                      <m:sub>
                        <m:r>
                          <a:rPr lang="en-US" i="1">
                            <a:solidFill>
                              <a:schemeClr val="tx1"/>
                            </a:solidFill>
                            <a:latin typeface="Cambria Math"/>
                            <a:cs typeface="Times New Roman" panose="02020603050405020304" pitchFamily="18" charset="0"/>
                          </a:rPr>
                          <m:t>𝑡</m:t>
                        </m:r>
                        <m:r>
                          <a:rPr lang="en-US" b="0" i="1" smtClean="0">
                            <a:solidFill>
                              <a:schemeClr val="tx1"/>
                            </a:solidFill>
                            <a:latin typeface="Cambria Math"/>
                            <a:cs typeface="Times New Roman" panose="02020603050405020304" pitchFamily="18" charset="0"/>
                          </a:rPr>
                          <m:t>−1</m:t>
                        </m:r>
                      </m:sub>
                    </m:sSub>
                    <m:r>
                      <a:rPr lang="en-US" i="1">
                        <a:solidFill>
                          <a:schemeClr val="tx1"/>
                        </a:solidFill>
                        <a:latin typeface="Cambria Math"/>
                        <a:cs typeface="Times New Roman" panose="02020603050405020304" pitchFamily="18" charset="0"/>
                      </a:rPr>
                      <m:t> </m:t>
                    </m:r>
                  </m:oMath>
                </a14:m>
                <a:r>
                  <a:rPr lang="vi-VN" dirty="0">
                    <a:solidFill>
                      <a:schemeClr val="tx1"/>
                    </a:solidFill>
                    <a:latin typeface="+mn-lt"/>
                  </a:rPr>
                  <a:t>​ và​</a:t>
                </a:r>
                <a:r>
                  <a:rPr lang="en-US" dirty="0">
                    <a:solidFill>
                      <a:schemeClr val="tx1"/>
                    </a:solidFill>
                    <a:latin typeface="+mn-lt"/>
                  </a:rPr>
                  <a:t> </a:t>
                </a:r>
                <a14:m>
                  <m:oMath xmlns:m="http://schemas.openxmlformats.org/officeDocument/2006/math">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a:cs typeface="Times New Roman" panose="02020603050405020304" pitchFamily="18" charset="0"/>
                          </a:rPr>
                          <m:t>𝑥</m:t>
                        </m:r>
                      </m:e>
                      <m:sub>
                        <m:r>
                          <a:rPr lang="en-US" i="1">
                            <a:solidFill>
                              <a:schemeClr val="tx1"/>
                            </a:solidFill>
                            <a:latin typeface="Cambria Math"/>
                            <a:cs typeface="Times New Roman" panose="02020603050405020304" pitchFamily="18" charset="0"/>
                          </a:rPr>
                          <m:t>𝑡</m:t>
                        </m:r>
                      </m:sub>
                    </m:sSub>
                    <m:r>
                      <a:rPr lang="en-US" i="1">
                        <a:solidFill>
                          <a:schemeClr val="tx1"/>
                        </a:solidFill>
                        <a:latin typeface="Cambria Math"/>
                        <a:cs typeface="Times New Roman" panose="02020603050405020304" pitchFamily="18" charset="0"/>
                      </a:rPr>
                      <m:t> </m:t>
                    </m:r>
                  </m:oMath>
                </a14:m>
                <a:r>
                  <a:rPr lang="vi-VN" dirty="0">
                    <a:solidFill>
                      <a:schemeClr val="tx1"/>
                    </a:solidFill>
                    <a:latin typeface="+mn-lt"/>
                  </a:rPr>
                  <a:t> rồi đưa ra kết quả là một số trong khoảng [0, 1</a:t>
                </a:r>
                <a:r>
                  <a:rPr lang="en-US" dirty="0">
                    <a:solidFill>
                      <a:schemeClr val="tx1"/>
                    </a:solidFill>
                    <a:latin typeface="+mn-lt"/>
                  </a:rPr>
                  <a:t>]</a:t>
                </a:r>
                <a:r>
                  <a:rPr lang="vi-VN" dirty="0">
                    <a:solidFill>
                      <a:schemeClr val="tx1"/>
                    </a:solidFill>
                    <a:latin typeface="+mn-lt"/>
                  </a:rPr>
                  <a:t> cho mỗi số trong trạng thái tế bào </a:t>
                </a:r>
                <a:r>
                  <a:rPr lang="en-US" dirty="0">
                    <a:solidFill>
                      <a:schemeClr val="tx1"/>
                    </a:solidFill>
                    <a:latin typeface="+mn-lt"/>
                    <a:cs typeface="Times New Roman" panose="02020603050405020304" pitchFamily="18" charset="0"/>
                  </a:rPr>
                  <a:t> </a:t>
                </a:r>
                <a14:m>
                  <m:oMath xmlns:m="http://schemas.openxmlformats.org/officeDocument/2006/math">
                    <m:sSub>
                      <m:sSubPr>
                        <m:ctrlPr>
                          <a:rPr lang="en-US" i="1">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a:cs typeface="Times New Roman" panose="02020603050405020304" pitchFamily="18" charset="0"/>
                          </a:rPr>
                          <m:t>𝐶</m:t>
                        </m:r>
                      </m:e>
                      <m:sub>
                        <m:r>
                          <a:rPr lang="en-US" i="1">
                            <a:solidFill>
                              <a:schemeClr val="tx1"/>
                            </a:solidFill>
                            <a:latin typeface="Cambria Math"/>
                            <a:cs typeface="Times New Roman" panose="02020603050405020304" pitchFamily="18" charset="0"/>
                          </a:rPr>
                          <m:t>𝑡</m:t>
                        </m:r>
                        <m:r>
                          <a:rPr lang="en-US" b="0" i="1" smtClean="0">
                            <a:solidFill>
                              <a:schemeClr val="tx1"/>
                            </a:solidFill>
                            <a:latin typeface="Cambria Math"/>
                            <a:cs typeface="Times New Roman" panose="02020603050405020304" pitchFamily="18" charset="0"/>
                          </a:rPr>
                          <m:t>−1</m:t>
                        </m:r>
                      </m:sub>
                    </m:sSub>
                    <m:r>
                      <a:rPr lang="en-US" i="1">
                        <a:solidFill>
                          <a:schemeClr val="tx1"/>
                        </a:solidFill>
                        <a:latin typeface="Cambria Math"/>
                        <a:cs typeface="Times New Roman" panose="02020603050405020304" pitchFamily="18" charset="0"/>
                      </a:rPr>
                      <m:t> </m:t>
                    </m:r>
                  </m:oMath>
                </a14:m>
                <a:r>
                  <a:rPr lang="vi-VN" dirty="0">
                    <a:solidFill>
                      <a:schemeClr val="tx1"/>
                    </a:solidFill>
                    <a:latin typeface="+mn-lt"/>
                  </a:rPr>
                  <a:t>​. </a:t>
                </a:r>
                <a:r>
                  <a:rPr lang="en-US" dirty="0" err="1">
                    <a:solidFill>
                      <a:schemeClr val="tx1"/>
                    </a:solidFill>
                    <a:latin typeface="Times New Roman" panose="02020603050405020304" pitchFamily="18" charset="0"/>
                    <a:cs typeface="Times New Roman" panose="02020603050405020304" pitchFamily="18" charset="0"/>
                  </a:rPr>
                  <a:t>Đầu</a:t>
                </a:r>
                <a:r>
                  <a:rPr lang="en-US" dirty="0">
                    <a:solidFill>
                      <a:schemeClr val="tx1"/>
                    </a:solidFill>
                    <a:latin typeface="+mn-lt"/>
                  </a:rPr>
                  <a:t> </a:t>
                </a:r>
                <a:r>
                  <a:rPr lang="vi-VN" dirty="0">
                    <a:solidFill>
                      <a:schemeClr val="tx1"/>
                    </a:solidFill>
                    <a:latin typeface="+mn-lt"/>
                  </a:rPr>
                  <a:t>ra là 1 thể hiện rằng nó giữ toàn bộ thông tin lại, còn 0 chỉ rằng taonf bộ thông tin sẽ bị bỏ đi.</a:t>
                </a:r>
                <a:endParaRPr lang="en-US" dirty="0">
                  <a:solidFill>
                    <a:schemeClr val="tx1"/>
                  </a:solidFill>
                  <a:latin typeface="+mn-lt"/>
                </a:endParaRPr>
              </a:p>
              <a:p>
                <a:pPr>
                  <a:buFont typeface="Wingdings" panose="05000000000000000000" pitchFamily="2" charset="2"/>
                  <a:buChar char="§"/>
                </a:pPr>
                <a:endParaRPr lang="en-US" dirty="0">
                  <a:solidFill>
                    <a:schemeClr val="tx1"/>
                  </a:solidFill>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4906963"/>
              </a:xfrm>
              <a:blipFill rotWithShape="1">
                <a:blip r:embed="rId2"/>
                <a:stretch>
                  <a:fillRect l="-1111" t="-994" r="-1926"/>
                </a:stretch>
              </a:blipFill>
            </p:spPr>
            <p:txBody>
              <a:bodyPr/>
              <a:lstStyle/>
              <a:p>
                <a:r>
                  <a:rPr lang="en-US">
                    <a:noFill/>
                  </a:rPr>
                  <a:t> </a:t>
                </a:r>
              </a:p>
            </p:txBody>
          </p:sp>
        </mc:Fallback>
      </mc:AlternateContent>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338851"/>
            <a:ext cx="682942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4165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389</TotalTime>
  <Words>1214</Words>
  <Application>Microsoft Office PowerPoint</Application>
  <PresentationFormat>On-screen Show (4:3)</PresentationFormat>
  <Paragraphs>69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Cambria Math</vt:lpstr>
      <vt:lpstr>Century Gothic</vt:lpstr>
      <vt:lpstr>Courier New</vt:lpstr>
      <vt:lpstr>Palatino Linotype</vt:lpstr>
      <vt:lpstr>Times New Roman</vt:lpstr>
      <vt:lpstr>Wingdings</vt:lpstr>
      <vt:lpstr>Executive</vt:lpstr>
      <vt:lpstr>Hệ hỗ trợ quyết định</vt:lpstr>
      <vt:lpstr>Nội dung</vt:lpstr>
      <vt:lpstr>Khảo sát thực trạng</vt:lpstr>
      <vt:lpstr>Khảo sát thực trạng</vt:lpstr>
      <vt:lpstr>Mô hình dự báo</vt:lpstr>
      <vt:lpstr>Mô hình dự báo</vt:lpstr>
      <vt:lpstr>Mô hình dự báo</vt:lpstr>
      <vt:lpstr>Mô hình dự báo</vt:lpstr>
      <vt:lpstr>Mô hình dự báo</vt:lpstr>
      <vt:lpstr>Mô hình dự báo</vt:lpstr>
      <vt:lpstr>Mô hình dự báo</vt:lpstr>
      <vt:lpstr>Mô hình dự báo</vt:lpstr>
      <vt:lpstr>Mô hình dự báo</vt:lpstr>
      <vt:lpstr>Dữ liệu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hỗ trợ dự báo tiêu thụ điện</dc:title>
  <dc:creator>Admin</dc:creator>
  <cp:lastModifiedBy>trang nguyen</cp:lastModifiedBy>
  <cp:revision>26</cp:revision>
  <dcterms:created xsi:type="dcterms:W3CDTF">2020-06-09T14:49:06Z</dcterms:created>
  <dcterms:modified xsi:type="dcterms:W3CDTF">2024-04-11T00:40:16Z</dcterms:modified>
</cp:coreProperties>
</file>