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62" r:id="rId2"/>
    <p:sldId id="276" r:id="rId3"/>
    <p:sldId id="263" r:id="rId4"/>
    <p:sldId id="264" r:id="rId5"/>
    <p:sldId id="265" r:id="rId6"/>
    <p:sldId id="266" r:id="rId7"/>
    <p:sldId id="273" r:id="rId8"/>
    <p:sldId id="272" r:id="rId9"/>
    <p:sldId id="268" r:id="rId10"/>
    <p:sldId id="269" r:id="rId11"/>
    <p:sldId id="270" r:id="rId12"/>
    <p:sldId id="277" r:id="rId13"/>
    <p:sldId id="278" r:id="rId14"/>
    <p:sldId id="279" r:id="rId15"/>
    <p:sldId id="281" r:id="rId16"/>
    <p:sldId id="271" r:id="rId17"/>
    <p:sldId id="274" r:id="rId18"/>
    <p:sldId id="282" r:id="rId19"/>
    <p:sldId id="275" r:id="rId20"/>
    <p:sldId id="283" r:id="rId21"/>
    <p:sldId id="284" r:id="rId22"/>
    <p:sldId id="28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4" d="100"/>
          <a:sy n="64" d="100"/>
        </p:scale>
        <p:origin x="74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F08F52-D14D-4FB1-BB7A-379F39B0853D}" type="datetimeFigureOut">
              <a:rPr lang="en-US" smtClean="0"/>
              <a:t>11/07/2017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5FC9DC-BCB0-4C90-B106-921332AD20F1}" type="slidenum">
              <a:rPr lang="en-US" smtClean="0"/>
              <a:t>‹#›</a:t>
            </a:fld>
            <a:endParaRPr lang="en-US"/>
          </a:p>
        </p:txBody>
      </p:sp>
    </p:spTree>
    <p:extLst>
      <p:ext uri="{BB962C8B-B14F-4D97-AF65-F5344CB8AC3E}">
        <p14:creationId xmlns:p14="http://schemas.microsoft.com/office/powerpoint/2010/main" val="28611343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Máy tính có kích thước nhỏ</a:t>
            </a:r>
          </a:p>
          <a:p>
            <a:r>
              <a:rPr lang="en-US"/>
              <a:t>Nhưng có tiềm năng lớn</a:t>
            </a:r>
          </a:p>
          <a:p>
            <a:r>
              <a:rPr lang="en-US"/>
              <a:t>Hỗ trợ nhiều cổng giao tiếp</a:t>
            </a:r>
          </a:p>
          <a:p>
            <a:endParaRPr lang="en-US"/>
          </a:p>
        </p:txBody>
      </p:sp>
      <p:sp>
        <p:nvSpPr>
          <p:cNvPr id="4" name="Slide Number Placeholder 3"/>
          <p:cNvSpPr>
            <a:spLocks noGrp="1"/>
          </p:cNvSpPr>
          <p:nvPr>
            <p:ph type="sldNum" sz="quarter" idx="10"/>
          </p:nvPr>
        </p:nvSpPr>
        <p:spPr/>
        <p:txBody>
          <a:bodyPr/>
          <a:lstStyle/>
          <a:p>
            <a:fld id="{3A5FC9DC-BCB0-4C90-B106-921332AD20F1}" type="slidenum">
              <a:rPr lang="en-US" smtClean="0"/>
              <a:t>7</a:t>
            </a:fld>
            <a:endParaRPr lang="en-US"/>
          </a:p>
        </p:txBody>
      </p:sp>
    </p:spTree>
    <p:extLst>
      <p:ext uri="{BB962C8B-B14F-4D97-AF65-F5344CB8AC3E}">
        <p14:creationId xmlns:p14="http://schemas.microsoft.com/office/powerpoint/2010/main" val="4097232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Độ nhạy sáng cao</a:t>
            </a:r>
          </a:p>
          <a:p>
            <a:r>
              <a:rPr lang="en-US"/>
              <a:t>Không tốn cổng USB</a:t>
            </a:r>
          </a:p>
          <a:p>
            <a:r>
              <a:rPr lang="en-US"/>
              <a:t>Ảnh cho ra tương đối rõ nét</a:t>
            </a:r>
          </a:p>
          <a:p>
            <a:endParaRPr lang="en-US"/>
          </a:p>
        </p:txBody>
      </p:sp>
      <p:sp>
        <p:nvSpPr>
          <p:cNvPr id="4" name="Slide Number Placeholder 3"/>
          <p:cNvSpPr>
            <a:spLocks noGrp="1"/>
          </p:cNvSpPr>
          <p:nvPr>
            <p:ph type="sldNum" sz="quarter" idx="10"/>
          </p:nvPr>
        </p:nvSpPr>
        <p:spPr/>
        <p:txBody>
          <a:bodyPr/>
          <a:lstStyle/>
          <a:p>
            <a:fld id="{3A5FC9DC-BCB0-4C90-B106-921332AD20F1}" type="slidenum">
              <a:rPr lang="en-US" smtClean="0"/>
              <a:t>8</a:t>
            </a:fld>
            <a:endParaRPr lang="en-US"/>
          </a:p>
        </p:txBody>
      </p:sp>
    </p:spTree>
    <p:extLst>
      <p:ext uri="{BB962C8B-B14F-4D97-AF65-F5344CB8AC3E}">
        <p14:creationId xmlns:p14="http://schemas.microsoft.com/office/powerpoint/2010/main" val="1398865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Rẻ</a:t>
            </a:r>
          </a:p>
          <a:p>
            <a:r>
              <a:rPr lang="en-US"/>
              <a:t>Dễ sử dụng</a:t>
            </a:r>
          </a:p>
          <a:p>
            <a:r>
              <a:rPr lang="en-US"/>
              <a:t>Thực hiện tốt các chức năng gọi điện, nhắn tin</a:t>
            </a:r>
          </a:p>
          <a:p>
            <a:endParaRPr lang="en-US"/>
          </a:p>
        </p:txBody>
      </p:sp>
      <p:sp>
        <p:nvSpPr>
          <p:cNvPr id="4" name="Slide Number Placeholder 3"/>
          <p:cNvSpPr>
            <a:spLocks noGrp="1"/>
          </p:cNvSpPr>
          <p:nvPr>
            <p:ph type="sldNum" sz="quarter" idx="10"/>
          </p:nvPr>
        </p:nvSpPr>
        <p:spPr/>
        <p:txBody>
          <a:bodyPr/>
          <a:lstStyle/>
          <a:p>
            <a:fld id="{3A5FC9DC-BCB0-4C90-B106-921332AD20F1}" type="slidenum">
              <a:rPr lang="en-US" smtClean="0"/>
              <a:t>9</a:t>
            </a:fld>
            <a:endParaRPr lang="en-US"/>
          </a:p>
        </p:txBody>
      </p:sp>
    </p:spTree>
    <p:extLst>
      <p:ext uri="{BB962C8B-B14F-4D97-AF65-F5344CB8AC3E}">
        <p14:creationId xmlns:p14="http://schemas.microsoft.com/office/powerpoint/2010/main" val="16899922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Tkinter là một gói trong Python có chứa module Tk hỗ trợ cho việc lập trình GUI. Tk ban đầu được viết cho ngôn ngữ Tcl. Sau đó Tkinter được viết ra để sử dụng Tk bằng trình thông dịch Tcl trên nền Python. Ngoài Tkinter ra còn có một số công cụ khác giúp tạo một ứng dụng GUI viết bằng Python như wxPython, PyQt, và PyGTK.</a:t>
            </a:r>
          </a:p>
          <a:p>
            <a:endParaRPr lang="en-US"/>
          </a:p>
        </p:txBody>
      </p:sp>
      <p:sp>
        <p:nvSpPr>
          <p:cNvPr id="4" name="Slide Number Placeholder 3"/>
          <p:cNvSpPr>
            <a:spLocks noGrp="1"/>
          </p:cNvSpPr>
          <p:nvPr>
            <p:ph type="sldNum" sz="quarter" idx="10"/>
          </p:nvPr>
        </p:nvSpPr>
        <p:spPr/>
        <p:txBody>
          <a:bodyPr/>
          <a:lstStyle/>
          <a:p>
            <a:fld id="{3A5FC9DC-BCB0-4C90-B106-921332AD20F1}" type="slidenum">
              <a:rPr lang="en-US" smtClean="0"/>
              <a:t>10</a:t>
            </a:fld>
            <a:endParaRPr lang="en-US"/>
          </a:p>
        </p:txBody>
      </p:sp>
    </p:spTree>
    <p:extLst>
      <p:ext uri="{BB962C8B-B14F-4D97-AF65-F5344CB8AC3E}">
        <p14:creationId xmlns:p14="http://schemas.microsoft.com/office/powerpoint/2010/main" val="3118622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FC40A83-5207-44B1-B99C-4B87C9534067}" type="datetimeFigureOut">
              <a:rPr lang="en-US" smtClean="0"/>
              <a:t>11/07/2017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810AF7-BFBC-459A-A932-C93DA0A3B714}" type="slidenum">
              <a:rPr lang="en-US" smtClean="0"/>
              <a:t>‹#›</a:t>
            </a:fld>
            <a:endParaRPr lang="en-US"/>
          </a:p>
        </p:txBody>
      </p:sp>
    </p:spTree>
    <p:extLst>
      <p:ext uri="{BB962C8B-B14F-4D97-AF65-F5344CB8AC3E}">
        <p14:creationId xmlns:p14="http://schemas.microsoft.com/office/powerpoint/2010/main" val="472400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C40A83-5207-44B1-B99C-4B87C9534067}" type="datetimeFigureOut">
              <a:rPr lang="en-US" smtClean="0"/>
              <a:t>11/07/2017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810AF7-BFBC-459A-A932-C93DA0A3B714}" type="slidenum">
              <a:rPr lang="en-US" smtClean="0"/>
              <a:t>‹#›</a:t>
            </a:fld>
            <a:endParaRPr lang="en-US"/>
          </a:p>
        </p:txBody>
      </p:sp>
    </p:spTree>
    <p:extLst>
      <p:ext uri="{BB962C8B-B14F-4D97-AF65-F5344CB8AC3E}">
        <p14:creationId xmlns:p14="http://schemas.microsoft.com/office/powerpoint/2010/main" val="2608014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C40A83-5207-44B1-B99C-4B87C9534067}" type="datetimeFigureOut">
              <a:rPr lang="en-US" smtClean="0"/>
              <a:t>11/07/2017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810AF7-BFBC-459A-A932-C93DA0A3B714}" type="slidenum">
              <a:rPr lang="en-US" smtClean="0"/>
              <a:t>‹#›</a:t>
            </a:fld>
            <a:endParaRPr lang="en-US"/>
          </a:p>
        </p:txBody>
      </p:sp>
    </p:spTree>
    <p:extLst>
      <p:ext uri="{BB962C8B-B14F-4D97-AF65-F5344CB8AC3E}">
        <p14:creationId xmlns:p14="http://schemas.microsoft.com/office/powerpoint/2010/main" val="2556414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C40A83-5207-44B1-B99C-4B87C9534067}" type="datetimeFigureOut">
              <a:rPr lang="en-US" smtClean="0"/>
              <a:t>11/07/2017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810AF7-BFBC-459A-A932-C93DA0A3B714}" type="slidenum">
              <a:rPr lang="en-US" smtClean="0"/>
              <a:t>‹#›</a:t>
            </a:fld>
            <a:endParaRPr lang="en-US"/>
          </a:p>
        </p:txBody>
      </p:sp>
    </p:spTree>
    <p:extLst>
      <p:ext uri="{BB962C8B-B14F-4D97-AF65-F5344CB8AC3E}">
        <p14:creationId xmlns:p14="http://schemas.microsoft.com/office/powerpoint/2010/main" val="2318587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FC40A83-5207-44B1-B99C-4B87C9534067}" type="datetimeFigureOut">
              <a:rPr lang="en-US" smtClean="0"/>
              <a:t>11/07/2017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810AF7-BFBC-459A-A932-C93DA0A3B714}" type="slidenum">
              <a:rPr lang="en-US" smtClean="0"/>
              <a:t>‹#›</a:t>
            </a:fld>
            <a:endParaRPr lang="en-US"/>
          </a:p>
        </p:txBody>
      </p:sp>
    </p:spTree>
    <p:extLst>
      <p:ext uri="{BB962C8B-B14F-4D97-AF65-F5344CB8AC3E}">
        <p14:creationId xmlns:p14="http://schemas.microsoft.com/office/powerpoint/2010/main" val="2137300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FC40A83-5207-44B1-B99C-4B87C9534067}" type="datetimeFigureOut">
              <a:rPr lang="en-US" smtClean="0"/>
              <a:t>11/07/2017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810AF7-BFBC-459A-A932-C93DA0A3B714}" type="slidenum">
              <a:rPr lang="en-US" smtClean="0"/>
              <a:t>‹#›</a:t>
            </a:fld>
            <a:endParaRPr lang="en-US"/>
          </a:p>
        </p:txBody>
      </p:sp>
    </p:spTree>
    <p:extLst>
      <p:ext uri="{BB962C8B-B14F-4D97-AF65-F5344CB8AC3E}">
        <p14:creationId xmlns:p14="http://schemas.microsoft.com/office/powerpoint/2010/main" val="3488317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FC40A83-5207-44B1-B99C-4B87C9534067}" type="datetimeFigureOut">
              <a:rPr lang="en-US" smtClean="0"/>
              <a:t>11/07/2017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810AF7-BFBC-459A-A932-C93DA0A3B714}" type="slidenum">
              <a:rPr lang="en-US" smtClean="0"/>
              <a:t>‹#›</a:t>
            </a:fld>
            <a:endParaRPr lang="en-US"/>
          </a:p>
        </p:txBody>
      </p:sp>
    </p:spTree>
    <p:extLst>
      <p:ext uri="{BB962C8B-B14F-4D97-AF65-F5344CB8AC3E}">
        <p14:creationId xmlns:p14="http://schemas.microsoft.com/office/powerpoint/2010/main" val="1813505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Rectangle 5"/>
          <p:cNvSpPr/>
          <p:nvPr userDrawn="1"/>
        </p:nvSpPr>
        <p:spPr>
          <a:xfrm>
            <a:off x="0" y="0"/>
            <a:ext cx="12192000" cy="10275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2"/>
          <a:stretch>
            <a:fillRect/>
          </a:stretch>
        </p:blipFill>
        <p:spPr>
          <a:xfrm>
            <a:off x="0" y="6356350"/>
            <a:ext cx="12192000" cy="508000"/>
          </a:xfrm>
          <a:prstGeom prst="rect">
            <a:avLst/>
          </a:prstGeom>
        </p:spPr>
      </p:pic>
      <p:sp>
        <p:nvSpPr>
          <p:cNvPr id="9" name="TextBox 8"/>
          <p:cNvSpPr txBox="1"/>
          <p:nvPr userDrawn="1"/>
        </p:nvSpPr>
        <p:spPr>
          <a:xfrm>
            <a:off x="801279" y="190594"/>
            <a:ext cx="2941163" cy="646331"/>
          </a:xfrm>
          <a:prstGeom prst="rect">
            <a:avLst/>
          </a:prstGeom>
          <a:noFill/>
        </p:spPr>
        <p:txBody>
          <a:bodyPr wrap="square" rtlCol="0">
            <a:spAutoFit/>
          </a:bodyPr>
          <a:lstStyle/>
          <a:p>
            <a:r>
              <a:rPr lang="en-US" sz="3600">
                <a:solidFill>
                  <a:schemeClr val="bg1"/>
                </a:solidFill>
                <a:latin typeface="Times New Roman" panose="02020603050405020304" pitchFamily="18" charset="0"/>
                <a:cs typeface="Times New Roman" panose="02020603050405020304" pitchFamily="18" charset="0"/>
              </a:rPr>
              <a:t>Add text</a:t>
            </a:r>
          </a:p>
        </p:txBody>
      </p:sp>
      <p:sp>
        <p:nvSpPr>
          <p:cNvPr id="12" name="Slide Number Placeholder 11"/>
          <p:cNvSpPr>
            <a:spLocks noGrp="1"/>
          </p:cNvSpPr>
          <p:nvPr>
            <p:ph type="sldNum" sz="quarter" idx="12"/>
          </p:nvPr>
        </p:nvSpPr>
        <p:spPr>
          <a:xfrm>
            <a:off x="10695710" y="6356350"/>
            <a:ext cx="658090" cy="376959"/>
          </a:xfrm>
          <a:solidFill>
            <a:schemeClr val="bg2"/>
          </a:solidFill>
        </p:spPr>
        <p:txBody>
          <a:bodyPr/>
          <a:lstStyle>
            <a:lvl1pPr>
              <a:defRPr sz="1800">
                <a:ln>
                  <a:solidFill>
                    <a:schemeClr val="tx1"/>
                  </a:solidFill>
                </a:ln>
                <a:latin typeface="Times New Roman" panose="02020603050405020304" pitchFamily="18" charset="0"/>
                <a:cs typeface="Times New Roman" panose="02020603050405020304" pitchFamily="18" charset="0"/>
              </a:defRPr>
            </a:lvl1pPr>
          </a:lstStyle>
          <a:p>
            <a:fld id="{AB810AF7-BFBC-459A-A932-C93DA0A3B714}" type="slidenum">
              <a:rPr lang="en-US" smtClean="0"/>
              <a:pPr/>
              <a:t>‹#›</a:t>
            </a:fld>
            <a:endParaRPr lang="en-US"/>
          </a:p>
        </p:txBody>
      </p:sp>
    </p:spTree>
    <p:extLst>
      <p:ext uri="{BB962C8B-B14F-4D97-AF65-F5344CB8AC3E}">
        <p14:creationId xmlns:p14="http://schemas.microsoft.com/office/powerpoint/2010/main" val="2684286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C40A83-5207-44B1-B99C-4B87C9534067}" type="datetimeFigureOut">
              <a:rPr lang="en-US" smtClean="0"/>
              <a:t>11/07/2017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810AF7-BFBC-459A-A932-C93DA0A3B714}" type="slidenum">
              <a:rPr lang="en-US" smtClean="0"/>
              <a:t>‹#›</a:t>
            </a:fld>
            <a:endParaRPr lang="en-US"/>
          </a:p>
        </p:txBody>
      </p:sp>
    </p:spTree>
    <p:extLst>
      <p:ext uri="{BB962C8B-B14F-4D97-AF65-F5344CB8AC3E}">
        <p14:creationId xmlns:p14="http://schemas.microsoft.com/office/powerpoint/2010/main" val="2288690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FC40A83-5207-44B1-B99C-4B87C9534067}" type="datetimeFigureOut">
              <a:rPr lang="en-US" smtClean="0"/>
              <a:t>11/07/2017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810AF7-BFBC-459A-A932-C93DA0A3B714}" type="slidenum">
              <a:rPr lang="en-US" smtClean="0"/>
              <a:t>‹#›</a:t>
            </a:fld>
            <a:endParaRPr lang="en-US"/>
          </a:p>
        </p:txBody>
      </p:sp>
    </p:spTree>
    <p:extLst>
      <p:ext uri="{BB962C8B-B14F-4D97-AF65-F5344CB8AC3E}">
        <p14:creationId xmlns:p14="http://schemas.microsoft.com/office/powerpoint/2010/main" val="3338439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FC40A83-5207-44B1-B99C-4B87C9534067}" type="datetimeFigureOut">
              <a:rPr lang="en-US" smtClean="0"/>
              <a:t>11/07/2017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810AF7-BFBC-459A-A932-C93DA0A3B714}" type="slidenum">
              <a:rPr lang="en-US" smtClean="0"/>
              <a:t>‹#›</a:t>
            </a:fld>
            <a:endParaRPr lang="en-US"/>
          </a:p>
        </p:txBody>
      </p:sp>
    </p:spTree>
    <p:extLst>
      <p:ext uri="{BB962C8B-B14F-4D97-AF65-F5344CB8AC3E}">
        <p14:creationId xmlns:p14="http://schemas.microsoft.com/office/powerpoint/2010/main" val="2558889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C40A83-5207-44B1-B99C-4B87C9534067}" type="datetimeFigureOut">
              <a:rPr lang="en-US" smtClean="0"/>
              <a:t>11/07/2017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810AF7-BFBC-459A-A932-C93DA0A3B714}" type="slidenum">
              <a:rPr lang="en-US" smtClean="0"/>
              <a:t>‹#›</a:t>
            </a:fld>
            <a:endParaRPr lang="en-US"/>
          </a:p>
        </p:txBody>
      </p:sp>
    </p:spTree>
    <p:extLst>
      <p:ext uri="{BB962C8B-B14F-4D97-AF65-F5344CB8AC3E}">
        <p14:creationId xmlns:p14="http://schemas.microsoft.com/office/powerpoint/2010/main" val="7816139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7.jp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2.jpg"/><Relationship Id="rId4" Type="http://schemas.openxmlformats.org/officeDocument/2006/relationships/image" Target="../media/image21.jp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22623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2"/>
          <a:stretch>
            <a:fillRect/>
          </a:stretch>
        </p:blipFill>
        <p:spPr>
          <a:xfrm>
            <a:off x="0" y="6350000"/>
            <a:ext cx="12192000" cy="508000"/>
          </a:xfrm>
          <a:prstGeom prst="rect">
            <a:avLst/>
          </a:prstGeom>
        </p:spPr>
      </p:pic>
      <p:sp>
        <p:nvSpPr>
          <p:cNvPr id="12" name="Slide Number Placeholder 11"/>
          <p:cNvSpPr>
            <a:spLocks noGrp="1"/>
          </p:cNvSpPr>
          <p:nvPr>
            <p:ph type="sldNum" sz="quarter" idx="12"/>
          </p:nvPr>
        </p:nvSpPr>
        <p:spPr>
          <a:xfrm>
            <a:off x="11019934" y="6392944"/>
            <a:ext cx="428134" cy="347221"/>
          </a:xfrm>
          <a:solidFill>
            <a:schemeClr val="bg2"/>
          </a:solidFill>
        </p:spPr>
        <p:txBody>
          <a:bodyPr/>
          <a:lstStyle/>
          <a:p>
            <a:fld id="{AB810AF7-BFBC-459A-A932-C93DA0A3B714}" type="slidenum">
              <a:rPr lang="en-US" sz="1800" smtClean="0">
                <a:latin typeface="Times New Roman" panose="02020603050405020304" pitchFamily="18" charset="0"/>
                <a:cs typeface="Times New Roman" panose="02020603050405020304" pitchFamily="18" charset="0"/>
              </a:rPr>
              <a:t>1</a:t>
            </a:fld>
            <a:endParaRPr lang="en-US" sz="1800">
              <a:latin typeface="Times New Roman" panose="02020603050405020304" pitchFamily="18" charset="0"/>
              <a:cs typeface="Times New Roman" panose="02020603050405020304" pitchFamily="18" charset="0"/>
            </a:endParaRPr>
          </a:p>
        </p:txBody>
      </p:sp>
      <p:sp>
        <p:nvSpPr>
          <p:cNvPr id="2" name="TextBox 1"/>
          <p:cNvSpPr txBox="1"/>
          <p:nvPr/>
        </p:nvSpPr>
        <p:spPr>
          <a:xfrm>
            <a:off x="4957011" y="367239"/>
            <a:ext cx="6689557" cy="1569660"/>
          </a:xfrm>
          <a:prstGeom prst="rect">
            <a:avLst/>
          </a:prstGeom>
          <a:noFill/>
        </p:spPr>
        <p:txBody>
          <a:bodyPr wrap="square" rtlCol="0">
            <a:spAutoFit/>
          </a:bodyPr>
          <a:lstStyle/>
          <a:p>
            <a:pPr algn="ctr"/>
            <a:r>
              <a:rPr lang="vi-VN" sz="2400">
                <a:solidFill>
                  <a:schemeClr val="bg1"/>
                </a:solidFill>
                <a:latin typeface="+mj-lt"/>
              </a:rPr>
              <a:t>ĐẠI HỌC QUỐC GIA TP. HỒ CHÍ MINH</a:t>
            </a:r>
          </a:p>
          <a:p>
            <a:pPr algn="ctr"/>
            <a:r>
              <a:rPr lang="vi-VN" sz="2400">
                <a:solidFill>
                  <a:schemeClr val="bg1"/>
                </a:solidFill>
                <a:latin typeface="+mj-lt"/>
              </a:rPr>
              <a:t>TRƯỜNG ĐẠI HỌC KHOA HỌC TỰ NHIÊN</a:t>
            </a:r>
          </a:p>
          <a:p>
            <a:pPr algn="ctr"/>
            <a:r>
              <a:rPr lang="vi-VN" sz="2400">
                <a:solidFill>
                  <a:schemeClr val="bg1"/>
                </a:solidFill>
                <a:latin typeface="+mj-lt"/>
              </a:rPr>
              <a:t>KHOA VẬT LÝ-VẬT LÝ KỸ THUẬT</a:t>
            </a:r>
            <a:endParaRPr lang="en-US" sz="2400">
              <a:solidFill>
                <a:schemeClr val="bg1"/>
              </a:solidFill>
              <a:latin typeface="+mj-lt"/>
            </a:endParaRPr>
          </a:p>
          <a:p>
            <a:pPr algn="ctr"/>
            <a:r>
              <a:rPr lang="vi-VN" sz="2400">
                <a:solidFill>
                  <a:schemeClr val="bg1"/>
                </a:solidFill>
                <a:latin typeface="+mj-lt"/>
              </a:rPr>
              <a:t>CHUYÊN NGÀNH VẬT LÝ ĐIỆN TỬ</a:t>
            </a:r>
          </a:p>
        </p:txBody>
      </p:sp>
      <p:sp>
        <p:nvSpPr>
          <p:cNvPr id="3" name="Rectangle 2"/>
          <p:cNvSpPr/>
          <p:nvPr/>
        </p:nvSpPr>
        <p:spPr>
          <a:xfrm>
            <a:off x="901449" y="128337"/>
            <a:ext cx="2403224" cy="19873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4" descr="Vi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4269" y="426779"/>
            <a:ext cx="1777583" cy="1390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2969225" y="2787649"/>
            <a:ext cx="5501007" cy="461665"/>
          </a:xfrm>
          <a:prstGeom prst="rect">
            <a:avLst/>
          </a:prstGeom>
          <a:noFill/>
        </p:spPr>
        <p:txBody>
          <a:bodyPr wrap="square" rtlCol="0">
            <a:spAutoFit/>
          </a:bodyPr>
          <a:lstStyle/>
          <a:p>
            <a:r>
              <a:rPr lang="en-US" sz="2400" b="1">
                <a:latin typeface="Times New Roman" panose="02020603050405020304" pitchFamily="18" charset="0"/>
                <a:cs typeface="Times New Roman" panose="02020603050405020304" pitchFamily="18" charset="0"/>
              </a:rPr>
              <a:t>KHÓA LUẬN TỐT NGHIỆP ĐẠI HỌC</a:t>
            </a:r>
          </a:p>
        </p:txBody>
      </p:sp>
      <p:sp>
        <p:nvSpPr>
          <p:cNvPr id="5" name="TextBox 4"/>
          <p:cNvSpPr txBox="1"/>
          <p:nvPr/>
        </p:nvSpPr>
        <p:spPr>
          <a:xfrm>
            <a:off x="930442" y="3795649"/>
            <a:ext cx="10331115" cy="1015663"/>
          </a:xfrm>
          <a:prstGeom prst="rect">
            <a:avLst/>
          </a:prstGeom>
          <a:noFill/>
        </p:spPr>
        <p:txBody>
          <a:bodyPr wrap="square" rtlCol="0">
            <a:spAutoFit/>
          </a:bodyPr>
          <a:lstStyle/>
          <a:p>
            <a:pPr algn="ctr"/>
            <a:r>
              <a:rPr lang="en-US" sz="3000" b="1" i="1">
                <a:solidFill>
                  <a:srgbClr val="FF0000"/>
                </a:solidFill>
                <a:latin typeface="Times New Roman" panose="02020603050405020304" pitchFamily="18" charset="0"/>
                <a:cs typeface="Times New Roman" panose="02020603050405020304" pitchFamily="18" charset="0"/>
              </a:rPr>
              <a:t>THIẾT KẾ CHUÔNG CỬA QUAN SÁT BẰNG HÌNH ẢNH CHO NHÀ THÔNG MINH</a:t>
            </a:r>
          </a:p>
        </p:txBody>
      </p:sp>
      <p:sp>
        <p:nvSpPr>
          <p:cNvPr id="6" name="TextBox 5"/>
          <p:cNvSpPr txBox="1"/>
          <p:nvPr/>
        </p:nvSpPr>
        <p:spPr>
          <a:xfrm>
            <a:off x="6769769" y="5165157"/>
            <a:ext cx="4876799" cy="830997"/>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SVTH:	 Huỳnh Ngọc Mộng Thu</a:t>
            </a:r>
          </a:p>
          <a:p>
            <a:r>
              <a:rPr lang="en-US" sz="2400">
                <a:latin typeface="Times New Roman" panose="02020603050405020304" pitchFamily="18" charset="0"/>
                <a:cs typeface="Times New Roman" panose="02020603050405020304" pitchFamily="18" charset="0"/>
              </a:rPr>
              <a:t>CBHD: TS. Nguyễn Chí Nhân</a:t>
            </a:r>
          </a:p>
        </p:txBody>
      </p:sp>
    </p:spTree>
    <p:extLst>
      <p:ext uri="{BB962C8B-B14F-4D97-AF65-F5344CB8AC3E}">
        <p14:creationId xmlns:p14="http://schemas.microsoft.com/office/powerpoint/2010/main" val="4091608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10275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a:stretch>
            <a:fillRect/>
          </a:stretch>
        </p:blipFill>
        <p:spPr>
          <a:xfrm>
            <a:off x="0" y="6350000"/>
            <a:ext cx="12192000" cy="508000"/>
          </a:xfrm>
          <a:prstGeom prst="rect">
            <a:avLst/>
          </a:prstGeom>
        </p:spPr>
      </p:pic>
      <p:sp>
        <p:nvSpPr>
          <p:cNvPr id="12" name="Slide Number Placeholder 11"/>
          <p:cNvSpPr>
            <a:spLocks noGrp="1"/>
          </p:cNvSpPr>
          <p:nvPr>
            <p:ph type="sldNum" sz="quarter" idx="12"/>
          </p:nvPr>
        </p:nvSpPr>
        <p:spPr>
          <a:xfrm>
            <a:off x="11019934" y="6392944"/>
            <a:ext cx="428134" cy="347221"/>
          </a:xfrm>
          <a:solidFill>
            <a:schemeClr val="bg2"/>
          </a:solidFill>
        </p:spPr>
        <p:txBody>
          <a:bodyPr/>
          <a:lstStyle/>
          <a:p>
            <a:fld id="{AB810AF7-BFBC-459A-A932-C93DA0A3B714}" type="slidenum">
              <a:rPr lang="en-US" sz="1800" smtClean="0">
                <a:latin typeface="Times New Roman" panose="02020603050405020304" pitchFamily="18" charset="0"/>
                <a:cs typeface="Times New Roman" panose="02020603050405020304" pitchFamily="18" charset="0"/>
              </a:rPr>
              <a:t>10</a:t>
            </a:fld>
            <a:endParaRPr lang="en-US" sz="1800">
              <a:latin typeface="Times New Roman" panose="02020603050405020304" pitchFamily="18" charset="0"/>
              <a:cs typeface="Times New Roman" panose="02020603050405020304" pitchFamily="18" charset="0"/>
            </a:endParaRPr>
          </a:p>
        </p:txBody>
      </p:sp>
      <p:sp>
        <p:nvSpPr>
          <p:cNvPr id="13" name="TextBox 12"/>
          <p:cNvSpPr txBox="1"/>
          <p:nvPr/>
        </p:nvSpPr>
        <p:spPr>
          <a:xfrm>
            <a:off x="801279" y="190594"/>
            <a:ext cx="4270342" cy="646331"/>
          </a:xfrm>
          <a:prstGeom prst="rect">
            <a:avLst/>
          </a:prstGeom>
          <a:noFill/>
        </p:spPr>
        <p:txBody>
          <a:bodyPr wrap="square" rtlCol="0">
            <a:spAutoFit/>
          </a:bodyPr>
          <a:lstStyle/>
          <a:p>
            <a:r>
              <a:rPr lang="en-US" sz="3600">
                <a:solidFill>
                  <a:schemeClr val="bg1"/>
                </a:solidFill>
                <a:latin typeface="Times New Roman" panose="02020603050405020304" pitchFamily="18" charset="0"/>
                <a:cs typeface="Times New Roman" panose="02020603050405020304" pitchFamily="18" charset="0"/>
              </a:rPr>
              <a:t>Đối tượng nghiên cứu</a:t>
            </a:r>
          </a:p>
        </p:txBody>
      </p:sp>
      <p:pic>
        <p:nvPicPr>
          <p:cNvPr id="3" name="Picture 2"/>
          <p:cNvPicPr>
            <a:picLocks noChangeAspect="1"/>
          </p:cNvPicPr>
          <p:nvPr/>
        </p:nvPicPr>
        <p:blipFill>
          <a:blip r:embed="rId4"/>
          <a:stretch>
            <a:fillRect/>
          </a:stretch>
        </p:blipFill>
        <p:spPr>
          <a:xfrm>
            <a:off x="889635" y="1879010"/>
            <a:ext cx="2914650" cy="1809750"/>
          </a:xfrm>
          <a:prstGeom prst="rect">
            <a:avLst/>
          </a:prstGeom>
        </p:spPr>
      </p:pic>
      <p:sp>
        <p:nvSpPr>
          <p:cNvPr id="5" name="TextBox 4"/>
          <p:cNvSpPr txBox="1"/>
          <p:nvPr/>
        </p:nvSpPr>
        <p:spPr>
          <a:xfrm>
            <a:off x="5496339" y="1709529"/>
            <a:ext cx="5029200" cy="369332"/>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Có nhiều tiện ích hỗ trợ cho việc lập trình giao diện</a:t>
            </a:r>
          </a:p>
        </p:txBody>
      </p:sp>
      <p:sp>
        <p:nvSpPr>
          <p:cNvPr id="6" name="TextBox 5"/>
          <p:cNvSpPr txBox="1"/>
          <p:nvPr/>
        </p:nvSpPr>
        <p:spPr>
          <a:xfrm>
            <a:off x="5595730" y="2385391"/>
            <a:ext cx="3230218" cy="2585323"/>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Các tiện ích được sử dụng: </a:t>
            </a:r>
          </a:p>
          <a:p>
            <a:r>
              <a:rPr lang="en-US">
                <a:latin typeface="Times New Roman" panose="02020603050405020304" pitchFamily="18" charset="0"/>
                <a:cs typeface="Times New Roman" panose="02020603050405020304" pitchFamily="18" charset="0"/>
              </a:rPr>
              <a:t>Button</a:t>
            </a:r>
          </a:p>
          <a:p>
            <a:r>
              <a:rPr lang="en-US">
                <a:latin typeface="Times New Roman" panose="02020603050405020304" pitchFamily="18" charset="0"/>
                <a:cs typeface="Times New Roman" panose="02020603050405020304" pitchFamily="18" charset="0"/>
              </a:rPr>
              <a:t>Label</a:t>
            </a:r>
          </a:p>
          <a:p>
            <a:r>
              <a:rPr lang="en-US">
                <a:latin typeface="Times New Roman" panose="02020603050405020304" pitchFamily="18" charset="0"/>
                <a:cs typeface="Times New Roman" panose="02020603050405020304" pitchFamily="18" charset="0"/>
              </a:rPr>
              <a:t>Frame</a:t>
            </a:r>
          </a:p>
          <a:p>
            <a:r>
              <a:rPr lang="en-US">
                <a:latin typeface="Times New Roman" panose="02020603050405020304" pitchFamily="18" charset="0"/>
                <a:cs typeface="Times New Roman" panose="02020603050405020304" pitchFamily="18" charset="0"/>
              </a:rPr>
              <a:t>Menu</a:t>
            </a:r>
          </a:p>
          <a:p>
            <a:r>
              <a:rPr lang="en-US">
                <a:latin typeface="Times New Roman" panose="02020603050405020304" pitchFamily="18" charset="0"/>
                <a:cs typeface="Times New Roman" panose="02020603050405020304" pitchFamily="18" charset="0"/>
              </a:rPr>
              <a:t>Listbox</a:t>
            </a:r>
          </a:p>
          <a:p>
            <a:r>
              <a:rPr lang="en-US">
                <a:latin typeface="Times New Roman" panose="02020603050405020304" pitchFamily="18" charset="0"/>
                <a:cs typeface="Times New Roman" panose="02020603050405020304" pitchFamily="18" charset="0"/>
              </a:rPr>
              <a:t>Message</a:t>
            </a:r>
          </a:p>
          <a:p>
            <a:r>
              <a:rPr lang="en-US">
                <a:latin typeface="Times New Roman" panose="02020603050405020304" pitchFamily="18" charset="0"/>
                <a:cs typeface="Times New Roman" panose="02020603050405020304" pitchFamily="18" charset="0"/>
              </a:rPr>
              <a:t>…</a:t>
            </a:r>
          </a:p>
          <a:p>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8713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10275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2"/>
          <a:stretch>
            <a:fillRect/>
          </a:stretch>
        </p:blipFill>
        <p:spPr>
          <a:xfrm>
            <a:off x="0" y="6350000"/>
            <a:ext cx="12192000" cy="508000"/>
          </a:xfrm>
          <a:prstGeom prst="rect">
            <a:avLst/>
          </a:prstGeom>
        </p:spPr>
      </p:pic>
      <p:sp>
        <p:nvSpPr>
          <p:cNvPr id="12" name="Slide Number Placeholder 11"/>
          <p:cNvSpPr>
            <a:spLocks noGrp="1"/>
          </p:cNvSpPr>
          <p:nvPr>
            <p:ph type="sldNum" sz="quarter" idx="12"/>
          </p:nvPr>
        </p:nvSpPr>
        <p:spPr>
          <a:xfrm>
            <a:off x="11019934" y="6392944"/>
            <a:ext cx="428134" cy="347221"/>
          </a:xfrm>
          <a:solidFill>
            <a:schemeClr val="bg2"/>
          </a:solidFill>
        </p:spPr>
        <p:txBody>
          <a:bodyPr/>
          <a:lstStyle/>
          <a:p>
            <a:fld id="{AB810AF7-BFBC-459A-A932-C93DA0A3B714}" type="slidenum">
              <a:rPr lang="en-US" sz="1800" smtClean="0">
                <a:latin typeface="Times New Roman" panose="02020603050405020304" pitchFamily="18" charset="0"/>
                <a:cs typeface="Times New Roman" panose="02020603050405020304" pitchFamily="18" charset="0"/>
              </a:rPr>
              <a:t>11</a:t>
            </a:fld>
            <a:endParaRPr lang="en-US" sz="1800">
              <a:latin typeface="Times New Roman" panose="02020603050405020304" pitchFamily="18" charset="0"/>
              <a:cs typeface="Times New Roman" panose="02020603050405020304" pitchFamily="18" charset="0"/>
            </a:endParaRPr>
          </a:p>
        </p:txBody>
      </p:sp>
      <p:sp>
        <p:nvSpPr>
          <p:cNvPr id="13" name="TextBox 12"/>
          <p:cNvSpPr txBox="1"/>
          <p:nvPr/>
        </p:nvSpPr>
        <p:spPr>
          <a:xfrm>
            <a:off x="801279" y="190594"/>
            <a:ext cx="2941163" cy="646331"/>
          </a:xfrm>
          <a:prstGeom prst="rect">
            <a:avLst/>
          </a:prstGeom>
          <a:noFill/>
        </p:spPr>
        <p:txBody>
          <a:bodyPr wrap="square" rtlCol="0">
            <a:spAutoFit/>
          </a:bodyPr>
          <a:lstStyle/>
          <a:p>
            <a:r>
              <a:rPr lang="en-US" sz="3600">
                <a:solidFill>
                  <a:schemeClr val="bg1"/>
                </a:solidFill>
                <a:latin typeface="Times New Roman" panose="02020603050405020304" pitchFamily="18" charset="0"/>
                <a:cs typeface="Times New Roman" panose="02020603050405020304" pitchFamily="18" charset="0"/>
              </a:rPr>
              <a:t>Phương pháp</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6224" y="1074820"/>
            <a:ext cx="9279551" cy="5275179"/>
          </a:xfrm>
          <a:prstGeom prst="rect">
            <a:avLst/>
          </a:prstGeom>
        </p:spPr>
      </p:pic>
    </p:spTree>
    <p:extLst>
      <p:ext uri="{BB962C8B-B14F-4D97-AF65-F5344CB8AC3E}">
        <p14:creationId xmlns:p14="http://schemas.microsoft.com/office/powerpoint/2010/main" val="3771570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10275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2"/>
          <a:stretch>
            <a:fillRect/>
          </a:stretch>
        </p:blipFill>
        <p:spPr>
          <a:xfrm>
            <a:off x="0" y="6350000"/>
            <a:ext cx="12192000" cy="508000"/>
          </a:xfrm>
          <a:prstGeom prst="rect">
            <a:avLst/>
          </a:prstGeom>
        </p:spPr>
      </p:pic>
      <p:sp>
        <p:nvSpPr>
          <p:cNvPr id="12" name="Slide Number Placeholder 11"/>
          <p:cNvSpPr>
            <a:spLocks noGrp="1"/>
          </p:cNvSpPr>
          <p:nvPr>
            <p:ph type="sldNum" sz="quarter" idx="12"/>
          </p:nvPr>
        </p:nvSpPr>
        <p:spPr>
          <a:xfrm>
            <a:off x="11019934" y="6392944"/>
            <a:ext cx="428134" cy="347221"/>
          </a:xfrm>
          <a:solidFill>
            <a:schemeClr val="bg2"/>
          </a:solidFill>
        </p:spPr>
        <p:txBody>
          <a:bodyPr/>
          <a:lstStyle/>
          <a:p>
            <a:fld id="{AB810AF7-BFBC-459A-A932-C93DA0A3B714}" type="slidenum">
              <a:rPr lang="en-US" sz="1800" smtClean="0">
                <a:latin typeface="Times New Roman" panose="02020603050405020304" pitchFamily="18" charset="0"/>
                <a:cs typeface="Times New Roman" panose="02020603050405020304" pitchFamily="18" charset="0"/>
              </a:rPr>
              <a:t>12</a:t>
            </a:fld>
            <a:endParaRPr lang="en-US" sz="1800">
              <a:latin typeface="Times New Roman" panose="02020603050405020304" pitchFamily="18" charset="0"/>
              <a:cs typeface="Times New Roman" panose="02020603050405020304" pitchFamily="18" charset="0"/>
            </a:endParaRPr>
          </a:p>
        </p:txBody>
      </p:sp>
      <p:sp>
        <p:nvSpPr>
          <p:cNvPr id="13" name="TextBox 12"/>
          <p:cNvSpPr txBox="1"/>
          <p:nvPr/>
        </p:nvSpPr>
        <p:spPr>
          <a:xfrm>
            <a:off x="801279" y="190594"/>
            <a:ext cx="2941163" cy="646331"/>
          </a:xfrm>
          <a:prstGeom prst="rect">
            <a:avLst/>
          </a:prstGeom>
          <a:noFill/>
        </p:spPr>
        <p:txBody>
          <a:bodyPr wrap="square" rtlCol="0">
            <a:spAutoFit/>
          </a:bodyPr>
          <a:lstStyle/>
          <a:p>
            <a:r>
              <a:rPr lang="en-US" sz="3600">
                <a:solidFill>
                  <a:schemeClr val="bg1"/>
                </a:solidFill>
                <a:latin typeface="Times New Roman" panose="02020603050405020304" pitchFamily="18" charset="0"/>
                <a:cs typeface="Times New Roman" panose="02020603050405020304" pitchFamily="18" charset="0"/>
              </a:rPr>
              <a:t>Phương pháp</a:t>
            </a:r>
          </a:p>
        </p:txBody>
      </p:sp>
      <p:sp>
        <p:nvSpPr>
          <p:cNvPr id="3" name="TextBox 2"/>
          <p:cNvSpPr txBox="1"/>
          <p:nvPr/>
        </p:nvSpPr>
        <p:spPr>
          <a:xfrm>
            <a:off x="801279" y="2518611"/>
            <a:ext cx="4316153" cy="1569660"/>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Gắn camera vào cổng module camera</a:t>
            </a:r>
          </a:p>
          <a:p>
            <a:r>
              <a:rPr lang="en-US" sz="2400">
                <a:latin typeface="Times New Roman" panose="02020603050405020304" pitchFamily="18" charset="0"/>
                <a:cs typeface="Times New Roman" panose="02020603050405020304" pitchFamily="18" charset="0"/>
              </a:rPr>
              <a:t>Giao tiếp CSI</a:t>
            </a:r>
          </a:p>
          <a:p>
            <a:r>
              <a:rPr lang="en-US" sz="2400">
                <a:latin typeface="Times New Roman" panose="02020603050405020304" pitchFamily="18" charset="0"/>
                <a:cs typeface="Times New Roman" panose="02020603050405020304" pitchFamily="18" charset="0"/>
              </a:rPr>
              <a:t>Cách thức cho camera hoạt động</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6842" y="1892951"/>
            <a:ext cx="3759200" cy="2820979"/>
          </a:xfrm>
          <a:prstGeom prst="rect">
            <a:avLst/>
          </a:prstGeom>
        </p:spPr>
      </p:pic>
    </p:spTree>
    <p:extLst>
      <p:ext uri="{BB962C8B-B14F-4D97-AF65-F5344CB8AC3E}">
        <p14:creationId xmlns:p14="http://schemas.microsoft.com/office/powerpoint/2010/main" val="112029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10275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2"/>
          <a:stretch>
            <a:fillRect/>
          </a:stretch>
        </p:blipFill>
        <p:spPr>
          <a:xfrm>
            <a:off x="0" y="6350000"/>
            <a:ext cx="12192000" cy="508000"/>
          </a:xfrm>
          <a:prstGeom prst="rect">
            <a:avLst/>
          </a:prstGeom>
        </p:spPr>
      </p:pic>
      <p:sp>
        <p:nvSpPr>
          <p:cNvPr id="12" name="Slide Number Placeholder 11"/>
          <p:cNvSpPr>
            <a:spLocks noGrp="1"/>
          </p:cNvSpPr>
          <p:nvPr>
            <p:ph type="sldNum" sz="quarter" idx="12"/>
          </p:nvPr>
        </p:nvSpPr>
        <p:spPr>
          <a:xfrm>
            <a:off x="11019934" y="6392944"/>
            <a:ext cx="428134" cy="347221"/>
          </a:xfrm>
          <a:solidFill>
            <a:schemeClr val="bg2"/>
          </a:solidFill>
        </p:spPr>
        <p:txBody>
          <a:bodyPr/>
          <a:lstStyle/>
          <a:p>
            <a:fld id="{AB810AF7-BFBC-459A-A932-C93DA0A3B714}" type="slidenum">
              <a:rPr lang="en-US" sz="1800" smtClean="0">
                <a:latin typeface="Times New Roman" panose="02020603050405020304" pitchFamily="18" charset="0"/>
                <a:cs typeface="Times New Roman" panose="02020603050405020304" pitchFamily="18" charset="0"/>
              </a:rPr>
              <a:t>13</a:t>
            </a:fld>
            <a:endParaRPr lang="en-US" sz="1800">
              <a:latin typeface="Times New Roman" panose="02020603050405020304" pitchFamily="18" charset="0"/>
              <a:cs typeface="Times New Roman" panose="02020603050405020304" pitchFamily="18" charset="0"/>
            </a:endParaRPr>
          </a:p>
        </p:txBody>
      </p:sp>
      <p:sp>
        <p:nvSpPr>
          <p:cNvPr id="13" name="TextBox 12"/>
          <p:cNvSpPr txBox="1"/>
          <p:nvPr/>
        </p:nvSpPr>
        <p:spPr>
          <a:xfrm>
            <a:off x="801279" y="190594"/>
            <a:ext cx="2941163" cy="646331"/>
          </a:xfrm>
          <a:prstGeom prst="rect">
            <a:avLst/>
          </a:prstGeom>
          <a:noFill/>
        </p:spPr>
        <p:txBody>
          <a:bodyPr wrap="square" rtlCol="0">
            <a:spAutoFit/>
          </a:bodyPr>
          <a:lstStyle/>
          <a:p>
            <a:r>
              <a:rPr lang="en-US" sz="3600">
                <a:solidFill>
                  <a:schemeClr val="bg1"/>
                </a:solidFill>
                <a:latin typeface="Times New Roman" panose="02020603050405020304" pitchFamily="18" charset="0"/>
                <a:cs typeface="Times New Roman" panose="02020603050405020304" pitchFamily="18" charset="0"/>
              </a:rPr>
              <a:t>Phương pháp</a:t>
            </a:r>
          </a:p>
        </p:txBody>
      </p:sp>
      <p:sp>
        <p:nvSpPr>
          <p:cNvPr id="2" name="TextBox 1"/>
          <p:cNvSpPr txBox="1"/>
          <p:nvPr/>
        </p:nvSpPr>
        <p:spPr>
          <a:xfrm>
            <a:off x="801279" y="1540042"/>
            <a:ext cx="4492616" cy="646331"/>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Giao tiếp module sim với Raspberry thông qua giao tiếp UART</a:t>
            </a:r>
          </a:p>
        </p:txBody>
      </p:sp>
      <p:sp>
        <p:nvSpPr>
          <p:cNvPr id="3" name="TextBox 2"/>
          <p:cNvSpPr txBox="1"/>
          <p:nvPr/>
        </p:nvSpPr>
        <p:spPr>
          <a:xfrm>
            <a:off x="1074821" y="2502568"/>
            <a:ext cx="3031958" cy="1200329"/>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Kết nối sm800A với raspberry với đúng các chân theo yêu cầu</a:t>
            </a:r>
          </a:p>
          <a:p>
            <a:r>
              <a:rPr lang="en-US">
                <a:latin typeface="Times New Roman" panose="02020603050405020304" pitchFamily="18" charset="0"/>
                <a:cs typeface="Times New Roman" panose="02020603050405020304" pitchFamily="18" charset="0"/>
              </a:rPr>
              <a:t>Chỉnh sửa các file quản lý</a:t>
            </a:r>
          </a:p>
        </p:txBody>
      </p:sp>
    </p:spTree>
    <p:extLst>
      <p:ext uri="{BB962C8B-B14F-4D97-AF65-F5344CB8AC3E}">
        <p14:creationId xmlns:p14="http://schemas.microsoft.com/office/powerpoint/2010/main" val="23931071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10275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2"/>
          <a:stretch>
            <a:fillRect/>
          </a:stretch>
        </p:blipFill>
        <p:spPr>
          <a:xfrm>
            <a:off x="0" y="6350000"/>
            <a:ext cx="12192000" cy="508000"/>
          </a:xfrm>
          <a:prstGeom prst="rect">
            <a:avLst/>
          </a:prstGeom>
        </p:spPr>
      </p:pic>
      <p:sp>
        <p:nvSpPr>
          <p:cNvPr id="12" name="Slide Number Placeholder 11"/>
          <p:cNvSpPr>
            <a:spLocks noGrp="1"/>
          </p:cNvSpPr>
          <p:nvPr>
            <p:ph type="sldNum" sz="quarter" idx="12"/>
          </p:nvPr>
        </p:nvSpPr>
        <p:spPr>
          <a:xfrm>
            <a:off x="11019934" y="6392944"/>
            <a:ext cx="428134" cy="347221"/>
          </a:xfrm>
          <a:solidFill>
            <a:schemeClr val="bg2"/>
          </a:solidFill>
        </p:spPr>
        <p:txBody>
          <a:bodyPr/>
          <a:lstStyle/>
          <a:p>
            <a:fld id="{AB810AF7-BFBC-459A-A932-C93DA0A3B714}" type="slidenum">
              <a:rPr lang="en-US" sz="1800" smtClean="0">
                <a:latin typeface="Times New Roman" panose="02020603050405020304" pitchFamily="18" charset="0"/>
                <a:cs typeface="Times New Roman" panose="02020603050405020304" pitchFamily="18" charset="0"/>
              </a:rPr>
              <a:t>14</a:t>
            </a:fld>
            <a:endParaRPr lang="en-US" sz="1800">
              <a:latin typeface="Times New Roman" panose="02020603050405020304" pitchFamily="18" charset="0"/>
              <a:cs typeface="Times New Roman" panose="02020603050405020304" pitchFamily="18" charset="0"/>
            </a:endParaRPr>
          </a:p>
        </p:txBody>
      </p:sp>
      <p:sp>
        <p:nvSpPr>
          <p:cNvPr id="13" name="TextBox 12"/>
          <p:cNvSpPr txBox="1"/>
          <p:nvPr/>
        </p:nvSpPr>
        <p:spPr>
          <a:xfrm>
            <a:off x="801279" y="190594"/>
            <a:ext cx="2941163" cy="646331"/>
          </a:xfrm>
          <a:prstGeom prst="rect">
            <a:avLst/>
          </a:prstGeom>
          <a:noFill/>
        </p:spPr>
        <p:txBody>
          <a:bodyPr wrap="square" rtlCol="0">
            <a:spAutoFit/>
          </a:bodyPr>
          <a:lstStyle/>
          <a:p>
            <a:r>
              <a:rPr lang="en-US" sz="3600">
                <a:solidFill>
                  <a:schemeClr val="bg1"/>
                </a:solidFill>
                <a:latin typeface="Times New Roman" panose="02020603050405020304" pitchFamily="18" charset="0"/>
                <a:cs typeface="Times New Roman" panose="02020603050405020304" pitchFamily="18" charset="0"/>
              </a:rPr>
              <a:t>Phương pháp</a:t>
            </a:r>
          </a:p>
        </p:txBody>
      </p:sp>
      <p:sp>
        <p:nvSpPr>
          <p:cNvPr id="6" name="TextBox 5"/>
          <p:cNvSpPr txBox="1"/>
          <p:nvPr/>
        </p:nvSpPr>
        <p:spPr>
          <a:xfrm>
            <a:off x="497306" y="1540042"/>
            <a:ext cx="5598694" cy="461665"/>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Tạo một giao diện điều khiển và quan sát</a:t>
            </a:r>
          </a:p>
        </p:txBody>
      </p:sp>
      <p:sp>
        <p:nvSpPr>
          <p:cNvPr id="8" name="TextBox 7"/>
          <p:cNvSpPr txBox="1"/>
          <p:nvPr/>
        </p:nvSpPr>
        <p:spPr>
          <a:xfrm>
            <a:off x="497306" y="2406316"/>
            <a:ext cx="5967662" cy="2462213"/>
          </a:xfrm>
          <a:prstGeom prst="rect">
            <a:avLst/>
          </a:prstGeom>
          <a:noFill/>
        </p:spPr>
        <p:txBody>
          <a:bodyPr wrap="square" rtlCol="0">
            <a:spAutoFit/>
          </a:bodyPr>
          <a:lstStyle/>
          <a:p>
            <a:r>
              <a:rPr lang="en-US" sz="2200">
                <a:latin typeface="Times New Roman" panose="02020603050405020304" pitchFamily="18" charset="0"/>
                <a:cs typeface="Times New Roman" panose="02020603050405020304" pitchFamily="18" charset="0"/>
              </a:rPr>
              <a:t>Tạo cửa sổ góc: self.root=tki.Tk()</a:t>
            </a:r>
          </a:p>
          <a:p>
            <a:r>
              <a:rPr lang="en-US" sz="2200">
                <a:latin typeface="Times New Roman" panose="02020603050405020304" pitchFamily="18" charset="0"/>
                <a:cs typeface="Times New Roman" panose="02020603050405020304" pitchFamily="18" charset="0"/>
              </a:rPr>
              <a:t>Tạo lớp frame để quản lý các widget: </a:t>
            </a:r>
          </a:p>
          <a:p>
            <a:r>
              <a:rPr lang="en-US" sz="2200">
                <a:latin typeface="Times New Roman" panose="02020603050405020304" pitchFamily="18" charset="0"/>
                <a:cs typeface="Times New Roman" panose="02020603050405020304" pitchFamily="18" charset="0"/>
              </a:rPr>
              <a:t>self.frame = None</a:t>
            </a:r>
          </a:p>
          <a:p>
            <a:r>
              <a:rPr lang="en-US" sz="2200">
                <a:latin typeface="Times New Roman" panose="02020603050405020304" pitchFamily="18" charset="0"/>
                <a:cs typeface="Times New Roman" panose="02020603050405020304" pitchFamily="18" charset="0"/>
              </a:rPr>
              <a:t>Tạo bảng điều khiển: self.panel = None</a:t>
            </a:r>
          </a:p>
          <a:p>
            <a:r>
              <a:rPr lang="en-US" sz="2200">
                <a:latin typeface="Times New Roman" panose="02020603050405020304" pitchFamily="18" charset="0"/>
                <a:cs typeface="Times New Roman" panose="02020603050405020304" pitchFamily="18" charset="0"/>
              </a:rPr>
              <a:t>Tạo các nút điều khiển:</a:t>
            </a:r>
          </a:p>
          <a:p>
            <a:r>
              <a:rPr lang="en-US" sz="2200">
                <a:latin typeface="Times New Roman" panose="02020603050405020304" pitchFamily="18" charset="0"/>
                <a:cs typeface="Times New Roman" panose="02020603050405020304" pitchFamily="18" charset="0"/>
              </a:rPr>
              <a:t>off = tki.Button(self.root,width=25,text ="LOCK",command = self.OFF)</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0146" y="1329145"/>
            <a:ext cx="3841947" cy="4280120"/>
          </a:xfrm>
          <a:prstGeom prst="rect">
            <a:avLst/>
          </a:prstGeom>
        </p:spPr>
      </p:pic>
    </p:spTree>
    <p:extLst>
      <p:ext uri="{BB962C8B-B14F-4D97-AF65-F5344CB8AC3E}">
        <p14:creationId xmlns:p14="http://schemas.microsoft.com/office/powerpoint/2010/main" val="684351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10275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2"/>
          <a:stretch>
            <a:fillRect/>
          </a:stretch>
        </p:blipFill>
        <p:spPr>
          <a:xfrm>
            <a:off x="0" y="6350000"/>
            <a:ext cx="12192000" cy="508000"/>
          </a:xfrm>
          <a:prstGeom prst="rect">
            <a:avLst/>
          </a:prstGeom>
        </p:spPr>
      </p:pic>
      <p:sp>
        <p:nvSpPr>
          <p:cNvPr id="12" name="Slide Number Placeholder 11"/>
          <p:cNvSpPr>
            <a:spLocks noGrp="1"/>
          </p:cNvSpPr>
          <p:nvPr>
            <p:ph type="sldNum" sz="quarter" idx="12"/>
          </p:nvPr>
        </p:nvSpPr>
        <p:spPr>
          <a:xfrm>
            <a:off x="11019934" y="6392944"/>
            <a:ext cx="428134" cy="347221"/>
          </a:xfrm>
          <a:solidFill>
            <a:schemeClr val="bg2"/>
          </a:solidFill>
        </p:spPr>
        <p:txBody>
          <a:bodyPr/>
          <a:lstStyle/>
          <a:p>
            <a:fld id="{AB810AF7-BFBC-459A-A932-C93DA0A3B714}" type="slidenum">
              <a:rPr lang="en-US" sz="1800" smtClean="0">
                <a:latin typeface="Times New Roman" panose="02020603050405020304" pitchFamily="18" charset="0"/>
                <a:cs typeface="Times New Roman" panose="02020603050405020304" pitchFamily="18" charset="0"/>
              </a:rPr>
              <a:t>15</a:t>
            </a:fld>
            <a:endParaRPr lang="en-US" sz="1800">
              <a:latin typeface="Times New Roman" panose="02020603050405020304" pitchFamily="18" charset="0"/>
              <a:cs typeface="Times New Roman" panose="02020603050405020304" pitchFamily="18" charset="0"/>
            </a:endParaRPr>
          </a:p>
        </p:txBody>
      </p:sp>
      <p:sp>
        <p:nvSpPr>
          <p:cNvPr id="13" name="TextBox 12"/>
          <p:cNvSpPr txBox="1"/>
          <p:nvPr/>
        </p:nvSpPr>
        <p:spPr>
          <a:xfrm>
            <a:off x="801279" y="190594"/>
            <a:ext cx="2941163" cy="646331"/>
          </a:xfrm>
          <a:prstGeom prst="rect">
            <a:avLst/>
          </a:prstGeom>
          <a:noFill/>
        </p:spPr>
        <p:txBody>
          <a:bodyPr wrap="square" rtlCol="0">
            <a:spAutoFit/>
          </a:bodyPr>
          <a:lstStyle/>
          <a:p>
            <a:r>
              <a:rPr lang="en-US" sz="3600">
                <a:solidFill>
                  <a:schemeClr val="bg1"/>
                </a:solidFill>
                <a:latin typeface="Times New Roman" panose="02020603050405020304" pitchFamily="18" charset="0"/>
                <a:cs typeface="Times New Roman" panose="02020603050405020304" pitchFamily="18" charset="0"/>
              </a:rPr>
              <a:t>Phương pháp</a:t>
            </a:r>
          </a:p>
        </p:txBody>
      </p:sp>
      <p:pic>
        <p:nvPicPr>
          <p:cNvPr id="4098" name="Picture 2" descr="sh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1635" y="2444160"/>
            <a:ext cx="1060450"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4796589" y="1556084"/>
            <a:ext cx="3609474" cy="769441"/>
          </a:xfrm>
          <a:prstGeom prst="rect">
            <a:avLst/>
          </a:prstGeom>
          <a:noFill/>
        </p:spPr>
        <p:txBody>
          <a:bodyPr wrap="square" rtlCol="0">
            <a:spAutoFit/>
          </a:bodyPr>
          <a:lstStyle/>
          <a:p>
            <a:r>
              <a:rPr lang="en-US" sz="2200">
                <a:latin typeface="Times New Roman" panose="02020603050405020304" pitchFamily="18" charset="0"/>
                <a:cs typeface="Times New Roman" panose="02020603050405020304" pitchFamily="18" charset="0"/>
              </a:rPr>
              <a:t>Tạo Shortcut Desktop để dễ dàng mở giao diện</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83685" y="2587208"/>
            <a:ext cx="4588651" cy="2940368"/>
          </a:xfrm>
          <a:prstGeom prst="rect">
            <a:avLst/>
          </a:prstGeom>
        </p:spPr>
      </p:pic>
    </p:spTree>
    <p:extLst>
      <p:ext uri="{BB962C8B-B14F-4D97-AF65-F5344CB8AC3E}">
        <p14:creationId xmlns:p14="http://schemas.microsoft.com/office/powerpoint/2010/main" val="20338722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10275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2"/>
          <a:stretch>
            <a:fillRect/>
          </a:stretch>
        </p:blipFill>
        <p:spPr>
          <a:xfrm>
            <a:off x="0" y="6350000"/>
            <a:ext cx="12192000" cy="508000"/>
          </a:xfrm>
          <a:prstGeom prst="rect">
            <a:avLst/>
          </a:prstGeom>
        </p:spPr>
      </p:pic>
      <p:sp>
        <p:nvSpPr>
          <p:cNvPr id="12" name="Slide Number Placeholder 11"/>
          <p:cNvSpPr>
            <a:spLocks noGrp="1"/>
          </p:cNvSpPr>
          <p:nvPr>
            <p:ph type="sldNum" sz="quarter" idx="12"/>
          </p:nvPr>
        </p:nvSpPr>
        <p:spPr>
          <a:xfrm>
            <a:off x="11019934" y="6392944"/>
            <a:ext cx="428134" cy="347221"/>
          </a:xfrm>
          <a:solidFill>
            <a:schemeClr val="bg2"/>
          </a:solidFill>
        </p:spPr>
        <p:txBody>
          <a:bodyPr/>
          <a:lstStyle/>
          <a:p>
            <a:fld id="{AB810AF7-BFBC-459A-A932-C93DA0A3B714}" type="slidenum">
              <a:rPr lang="en-US" sz="1800" smtClean="0">
                <a:latin typeface="Times New Roman" panose="02020603050405020304" pitchFamily="18" charset="0"/>
                <a:cs typeface="Times New Roman" panose="02020603050405020304" pitchFamily="18" charset="0"/>
              </a:rPr>
              <a:t>16</a:t>
            </a:fld>
            <a:endParaRPr lang="en-US" sz="1800">
              <a:latin typeface="Times New Roman" panose="02020603050405020304" pitchFamily="18" charset="0"/>
              <a:cs typeface="Times New Roman" panose="02020603050405020304" pitchFamily="18" charset="0"/>
            </a:endParaRPr>
          </a:p>
        </p:txBody>
      </p:sp>
      <p:sp>
        <p:nvSpPr>
          <p:cNvPr id="13" name="TextBox 12"/>
          <p:cNvSpPr txBox="1"/>
          <p:nvPr/>
        </p:nvSpPr>
        <p:spPr>
          <a:xfrm>
            <a:off x="801279" y="190594"/>
            <a:ext cx="3403076" cy="646331"/>
          </a:xfrm>
          <a:prstGeom prst="rect">
            <a:avLst/>
          </a:prstGeom>
          <a:noFill/>
        </p:spPr>
        <p:txBody>
          <a:bodyPr wrap="square" rtlCol="0">
            <a:spAutoFit/>
          </a:bodyPr>
          <a:lstStyle/>
          <a:p>
            <a:r>
              <a:rPr lang="en-US" sz="3600">
                <a:solidFill>
                  <a:schemeClr val="bg1"/>
                </a:solidFill>
                <a:latin typeface="Times New Roman" panose="02020603050405020304" pitchFamily="18" charset="0"/>
                <a:cs typeface="Times New Roman" panose="02020603050405020304" pitchFamily="18" charset="0"/>
              </a:rPr>
              <a:t>Kết quả đạt được</a:t>
            </a:r>
          </a:p>
        </p:txBody>
      </p:sp>
      <p:pic>
        <p:nvPicPr>
          <p:cNvPr id="5122" name="Picture 2" descr="19718447_1970617846514842_38032471_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79222" y="1218114"/>
            <a:ext cx="2766335" cy="4893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000" y="1218115"/>
            <a:ext cx="3495039" cy="4893055"/>
          </a:xfrm>
          <a:prstGeom prst="rect">
            <a:avLst/>
          </a:prstGeom>
        </p:spPr>
      </p:pic>
    </p:spTree>
    <p:extLst>
      <p:ext uri="{BB962C8B-B14F-4D97-AF65-F5344CB8AC3E}">
        <p14:creationId xmlns:p14="http://schemas.microsoft.com/office/powerpoint/2010/main" val="2420199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10275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2"/>
          <a:stretch>
            <a:fillRect/>
          </a:stretch>
        </p:blipFill>
        <p:spPr>
          <a:xfrm>
            <a:off x="0" y="6350000"/>
            <a:ext cx="12192000" cy="508000"/>
          </a:xfrm>
          <a:prstGeom prst="rect">
            <a:avLst/>
          </a:prstGeom>
        </p:spPr>
      </p:pic>
      <p:sp>
        <p:nvSpPr>
          <p:cNvPr id="12" name="Slide Number Placeholder 11"/>
          <p:cNvSpPr>
            <a:spLocks noGrp="1"/>
          </p:cNvSpPr>
          <p:nvPr>
            <p:ph type="sldNum" sz="quarter" idx="12"/>
          </p:nvPr>
        </p:nvSpPr>
        <p:spPr>
          <a:xfrm>
            <a:off x="11019934" y="6392944"/>
            <a:ext cx="428134" cy="347221"/>
          </a:xfrm>
          <a:solidFill>
            <a:schemeClr val="bg2"/>
          </a:solidFill>
        </p:spPr>
        <p:txBody>
          <a:bodyPr/>
          <a:lstStyle/>
          <a:p>
            <a:fld id="{AB810AF7-BFBC-459A-A932-C93DA0A3B714}" type="slidenum">
              <a:rPr lang="en-US" sz="1800" smtClean="0">
                <a:latin typeface="Times New Roman" panose="02020603050405020304" pitchFamily="18" charset="0"/>
                <a:cs typeface="Times New Roman" panose="02020603050405020304" pitchFamily="18" charset="0"/>
              </a:rPr>
              <a:t>17</a:t>
            </a:fld>
            <a:endParaRPr lang="en-US" sz="1800">
              <a:latin typeface="Times New Roman" panose="02020603050405020304" pitchFamily="18" charset="0"/>
              <a:cs typeface="Times New Roman" panose="02020603050405020304" pitchFamily="18" charset="0"/>
            </a:endParaRPr>
          </a:p>
        </p:txBody>
      </p:sp>
      <p:sp>
        <p:nvSpPr>
          <p:cNvPr id="13" name="TextBox 12"/>
          <p:cNvSpPr txBox="1"/>
          <p:nvPr/>
        </p:nvSpPr>
        <p:spPr>
          <a:xfrm>
            <a:off x="801279" y="190594"/>
            <a:ext cx="3403076" cy="646331"/>
          </a:xfrm>
          <a:prstGeom prst="rect">
            <a:avLst/>
          </a:prstGeom>
          <a:noFill/>
        </p:spPr>
        <p:txBody>
          <a:bodyPr wrap="square" rtlCol="0">
            <a:spAutoFit/>
          </a:bodyPr>
          <a:lstStyle/>
          <a:p>
            <a:r>
              <a:rPr lang="en-US" sz="3600">
                <a:solidFill>
                  <a:schemeClr val="bg1"/>
                </a:solidFill>
                <a:latin typeface="Times New Roman" panose="02020603050405020304" pitchFamily="18" charset="0"/>
                <a:cs typeface="Times New Roman" panose="02020603050405020304" pitchFamily="18" charset="0"/>
              </a:rPr>
              <a:t>Kết quả đạt được</a:t>
            </a:r>
          </a:p>
        </p:txBody>
      </p:sp>
      <p:pic>
        <p:nvPicPr>
          <p:cNvPr id="6146" name="Picture 2" descr="z697950349292_913a3e529e7b7bff015449b85988c3e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8640" y="1685996"/>
            <a:ext cx="2398883" cy="4277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21680" y="1685996"/>
            <a:ext cx="2406332" cy="4277924"/>
          </a:xfrm>
          <a:prstGeom prst="rect">
            <a:avLst/>
          </a:prstGeom>
        </p:spPr>
      </p:pic>
    </p:spTree>
    <p:extLst>
      <p:ext uri="{BB962C8B-B14F-4D97-AF65-F5344CB8AC3E}">
        <p14:creationId xmlns:p14="http://schemas.microsoft.com/office/powerpoint/2010/main" val="524590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10275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2"/>
          <a:stretch>
            <a:fillRect/>
          </a:stretch>
        </p:blipFill>
        <p:spPr>
          <a:xfrm>
            <a:off x="0" y="6350000"/>
            <a:ext cx="12192000" cy="508000"/>
          </a:xfrm>
          <a:prstGeom prst="rect">
            <a:avLst/>
          </a:prstGeom>
        </p:spPr>
      </p:pic>
      <p:sp>
        <p:nvSpPr>
          <p:cNvPr id="12" name="Slide Number Placeholder 11"/>
          <p:cNvSpPr>
            <a:spLocks noGrp="1"/>
          </p:cNvSpPr>
          <p:nvPr>
            <p:ph type="sldNum" sz="quarter" idx="12"/>
          </p:nvPr>
        </p:nvSpPr>
        <p:spPr>
          <a:xfrm>
            <a:off x="11019934" y="6392944"/>
            <a:ext cx="428134" cy="347221"/>
          </a:xfrm>
          <a:solidFill>
            <a:schemeClr val="bg2"/>
          </a:solidFill>
        </p:spPr>
        <p:txBody>
          <a:bodyPr/>
          <a:lstStyle/>
          <a:p>
            <a:fld id="{AB810AF7-BFBC-459A-A932-C93DA0A3B714}" type="slidenum">
              <a:rPr lang="en-US" sz="1800" smtClean="0">
                <a:latin typeface="Times New Roman" panose="02020603050405020304" pitchFamily="18" charset="0"/>
                <a:cs typeface="Times New Roman" panose="02020603050405020304" pitchFamily="18" charset="0"/>
              </a:rPr>
              <a:t>18</a:t>
            </a:fld>
            <a:endParaRPr lang="en-US" sz="1800">
              <a:latin typeface="Times New Roman" panose="02020603050405020304" pitchFamily="18" charset="0"/>
              <a:cs typeface="Times New Roman" panose="02020603050405020304" pitchFamily="18" charset="0"/>
            </a:endParaRPr>
          </a:p>
        </p:txBody>
      </p:sp>
      <p:sp>
        <p:nvSpPr>
          <p:cNvPr id="13" name="TextBox 12"/>
          <p:cNvSpPr txBox="1"/>
          <p:nvPr/>
        </p:nvSpPr>
        <p:spPr>
          <a:xfrm>
            <a:off x="801279" y="190594"/>
            <a:ext cx="3403076" cy="646331"/>
          </a:xfrm>
          <a:prstGeom prst="rect">
            <a:avLst/>
          </a:prstGeom>
          <a:noFill/>
        </p:spPr>
        <p:txBody>
          <a:bodyPr wrap="square" rtlCol="0">
            <a:spAutoFit/>
          </a:bodyPr>
          <a:lstStyle/>
          <a:p>
            <a:r>
              <a:rPr lang="en-US" sz="3600">
                <a:solidFill>
                  <a:schemeClr val="bg1"/>
                </a:solidFill>
                <a:latin typeface="Times New Roman" panose="02020603050405020304" pitchFamily="18" charset="0"/>
                <a:cs typeface="Times New Roman" panose="02020603050405020304" pitchFamily="18" charset="0"/>
              </a:rPr>
              <a:t>Kết quả đạt được</a:t>
            </a:r>
          </a:p>
        </p:txBody>
      </p:sp>
      <p:pic>
        <p:nvPicPr>
          <p:cNvPr id="7170" name="Picture 2" descr="19807985_1972966962946597_887773539_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00936" y="1121727"/>
            <a:ext cx="2933065" cy="5153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9893" y="1493736"/>
            <a:ext cx="6808923" cy="4409364"/>
          </a:xfrm>
          <a:prstGeom prst="rect">
            <a:avLst/>
          </a:prstGeom>
        </p:spPr>
      </p:pic>
    </p:spTree>
    <p:extLst>
      <p:ext uri="{BB962C8B-B14F-4D97-AF65-F5344CB8AC3E}">
        <p14:creationId xmlns:p14="http://schemas.microsoft.com/office/powerpoint/2010/main" val="33304088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10275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2"/>
          <a:stretch>
            <a:fillRect/>
          </a:stretch>
        </p:blipFill>
        <p:spPr>
          <a:xfrm>
            <a:off x="0" y="6350000"/>
            <a:ext cx="12192000" cy="508000"/>
          </a:xfrm>
          <a:prstGeom prst="rect">
            <a:avLst/>
          </a:prstGeom>
        </p:spPr>
      </p:pic>
      <p:sp>
        <p:nvSpPr>
          <p:cNvPr id="12" name="Slide Number Placeholder 11"/>
          <p:cNvSpPr>
            <a:spLocks noGrp="1"/>
          </p:cNvSpPr>
          <p:nvPr>
            <p:ph type="sldNum" sz="quarter" idx="12"/>
          </p:nvPr>
        </p:nvSpPr>
        <p:spPr>
          <a:xfrm>
            <a:off x="11019934" y="6392944"/>
            <a:ext cx="428134" cy="347221"/>
          </a:xfrm>
          <a:solidFill>
            <a:schemeClr val="bg2"/>
          </a:solidFill>
        </p:spPr>
        <p:txBody>
          <a:bodyPr/>
          <a:lstStyle/>
          <a:p>
            <a:fld id="{AB810AF7-BFBC-459A-A932-C93DA0A3B714}" type="slidenum">
              <a:rPr lang="en-US" sz="1800" smtClean="0">
                <a:latin typeface="Times New Roman" panose="02020603050405020304" pitchFamily="18" charset="0"/>
                <a:cs typeface="Times New Roman" panose="02020603050405020304" pitchFamily="18" charset="0"/>
              </a:rPr>
              <a:t>19</a:t>
            </a:fld>
            <a:endParaRPr lang="en-US" sz="1800">
              <a:latin typeface="Times New Roman" panose="02020603050405020304" pitchFamily="18" charset="0"/>
              <a:cs typeface="Times New Roman" panose="02020603050405020304" pitchFamily="18" charset="0"/>
            </a:endParaRPr>
          </a:p>
        </p:txBody>
      </p:sp>
      <p:sp>
        <p:nvSpPr>
          <p:cNvPr id="13" name="TextBox 12"/>
          <p:cNvSpPr txBox="1"/>
          <p:nvPr/>
        </p:nvSpPr>
        <p:spPr>
          <a:xfrm>
            <a:off x="801279" y="190594"/>
            <a:ext cx="3403076" cy="646331"/>
          </a:xfrm>
          <a:prstGeom prst="rect">
            <a:avLst/>
          </a:prstGeom>
          <a:noFill/>
        </p:spPr>
        <p:txBody>
          <a:bodyPr wrap="square" rtlCol="0">
            <a:spAutoFit/>
          </a:bodyPr>
          <a:lstStyle/>
          <a:p>
            <a:r>
              <a:rPr lang="en-US" sz="3600">
                <a:solidFill>
                  <a:schemeClr val="bg1"/>
                </a:solidFill>
                <a:latin typeface="Times New Roman" panose="02020603050405020304" pitchFamily="18" charset="0"/>
                <a:cs typeface="Times New Roman" panose="02020603050405020304" pitchFamily="18" charset="0"/>
              </a:rPr>
              <a:t>Kết quả đạt được</a:t>
            </a:r>
          </a:p>
        </p:txBody>
      </p:sp>
      <p:pic>
        <p:nvPicPr>
          <p:cNvPr id="8194" name="Picture 2" descr="19688516_1970617833181510_827448556_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8248" y="1218115"/>
            <a:ext cx="2566107" cy="4543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47932" y="1213125"/>
            <a:ext cx="2558500" cy="4548444"/>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50009" y="1213125"/>
            <a:ext cx="2558500" cy="4548444"/>
          </a:xfrm>
          <a:prstGeom prst="rect">
            <a:avLst/>
          </a:prstGeom>
        </p:spPr>
      </p:pic>
    </p:spTree>
    <p:extLst>
      <p:ext uri="{BB962C8B-B14F-4D97-AF65-F5344CB8AC3E}">
        <p14:creationId xmlns:p14="http://schemas.microsoft.com/office/powerpoint/2010/main" val="1738746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10275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2"/>
          <a:stretch>
            <a:fillRect/>
          </a:stretch>
        </p:blipFill>
        <p:spPr>
          <a:xfrm>
            <a:off x="0" y="6350000"/>
            <a:ext cx="12192000" cy="508000"/>
          </a:xfrm>
          <a:prstGeom prst="rect">
            <a:avLst/>
          </a:prstGeom>
        </p:spPr>
      </p:pic>
      <p:sp>
        <p:nvSpPr>
          <p:cNvPr id="12" name="Slide Number Placeholder 11"/>
          <p:cNvSpPr>
            <a:spLocks noGrp="1"/>
          </p:cNvSpPr>
          <p:nvPr>
            <p:ph type="sldNum" sz="quarter" idx="12"/>
          </p:nvPr>
        </p:nvSpPr>
        <p:spPr>
          <a:xfrm>
            <a:off x="11019934" y="6392944"/>
            <a:ext cx="428134" cy="347221"/>
          </a:xfrm>
          <a:solidFill>
            <a:schemeClr val="bg2"/>
          </a:solidFill>
        </p:spPr>
        <p:txBody>
          <a:bodyPr/>
          <a:lstStyle/>
          <a:p>
            <a:fld id="{AB810AF7-BFBC-459A-A932-C93DA0A3B714}" type="slidenum">
              <a:rPr lang="en-US" sz="1800" smtClean="0">
                <a:latin typeface="Times New Roman" panose="02020603050405020304" pitchFamily="18" charset="0"/>
                <a:cs typeface="Times New Roman" panose="02020603050405020304" pitchFamily="18" charset="0"/>
              </a:rPr>
              <a:t>2</a:t>
            </a:fld>
            <a:endParaRPr lang="en-US" sz="1800">
              <a:latin typeface="Times New Roman" panose="02020603050405020304" pitchFamily="18" charset="0"/>
              <a:cs typeface="Times New Roman" panose="02020603050405020304" pitchFamily="18" charset="0"/>
            </a:endParaRPr>
          </a:p>
        </p:txBody>
      </p:sp>
      <p:sp>
        <p:nvSpPr>
          <p:cNvPr id="13" name="TextBox 12"/>
          <p:cNvSpPr txBox="1"/>
          <p:nvPr/>
        </p:nvSpPr>
        <p:spPr>
          <a:xfrm>
            <a:off x="801278" y="190594"/>
            <a:ext cx="4989921" cy="646331"/>
          </a:xfrm>
          <a:prstGeom prst="rect">
            <a:avLst/>
          </a:prstGeom>
          <a:noFill/>
        </p:spPr>
        <p:txBody>
          <a:bodyPr wrap="square" rtlCol="0">
            <a:spAutoFit/>
          </a:bodyPr>
          <a:lstStyle/>
          <a:p>
            <a:r>
              <a:rPr lang="en-US" sz="3600">
                <a:solidFill>
                  <a:schemeClr val="bg1"/>
                </a:solidFill>
                <a:latin typeface="Times New Roman" panose="02020603050405020304" pitchFamily="18" charset="0"/>
                <a:cs typeface="Times New Roman" panose="02020603050405020304" pitchFamily="18" charset="0"/>
              </a:rPr>
              <a:t>Các nội dung sẽ trình bày</a:t>
            </a:r>
          </a:p>
        </p:txBody>
      </p:sp>
    </p:spTree>
    <p:extLst>
      <p:ext uri="{BB962C8B-B14F-4D97-AF65-F5344CB8AC3E}">
        <p14:creationId xmlns:p14="http://schemas.microsoft.com/office/powerpoint/2010/main" val="1644417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10275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2"/>
          <a:stretch>
            <a:fillRect/>
          </a:stretch>
        </p:blipFill>
        <p:spPr>
          <a:xfrm>
            <a:off x="0" y="6350000"/>
            <a:ext cx="12192000" cy="508000"/>
          </a:xfrm>
          <a:prstGeom prst="rect">
            <a:avLst/>
          </a:prstGeom>
        </p:spPr>
      </p:pic>
      <p:sp>
        <p:nvSpPr>
          <p:cNvPr id="12" name="Slide Number Placeholder 11"/>
          <p:cNvSpPr>
            <a:spLocks noGrp="1"/>
          </p:cNvSpPr>
          <p:nvPr>
            <p:ph type="sldNum" sz="quarter" idx="12"/>
          </p:nvPr>
        </p:nvSpPr>
        <p:spPr>
          <a:xfrm>
            <a:off x="11019934" y="6392944"/>
            <a:ext cx="428134" cy="347221"/>
          </a:xfrm>
          <a:solidFill>
            <a:schemeClr val="bg2"/>
          </a:solidFill>
        </p:spPr>
        <p:txBody>
          <a:bodyPr/>
          <a:lstStyle/>
          <a:p>
            <a:fld id="{AB810AF7-BFBC-459A-A932-C93DA0A3B714}" type="slidenum">
              <a:rPr lang="en-US" sz="1800" smtClean="0">
                <a:latin typeface="Times New Roman" panose="02020603050405020304" pitchFamily="18" charset="0"/>
                <a:cs typeface="Times New Roman" panose="02020603050405020304" pitchFamily="18" charset="0"/>
              </a:rPr>
              <a:t>20</a:t>
            </a:fld>
            <a:endParaRPr lang="en-US" sz="1800">
              <a:latin typeface="Times New Roman" panose="02020603050405020304" pitchFamily="18" charset="0"/>
              <a:cs typeface="Times New Roman" panose="02020603050405020304" pitchFamily="18" charset="0"/>
            </a:endParaRPr>
          </a:p>
        </p:txBody>
      </p:sp>
      <p:sp>
        <p:nvSpPr>
          <p:cNvPr id="13" name="TextBox 12"/>
          <p:cNvSpPr txBox="1"/>
          <p:nvPr/>
        </p:nvSpPr>
        <p:spPr>
          <a:xfrm>
            <a:off x="801279" y="190594"/>
            <a:ext cx="1822651" cy="646331"/>
          </a:xfrm>
          <a:prstGeom prst="rect">
            <a:avLst/>
          </a:prstGeom>
          <a:noFill/>
        </p:spPr>
        <p:txBody>
          <a:bodyPr wrap="square" rtlCol="0">
            <a:spAutoFit/>
          </a:bodyPr>
          <a:lstStyle/>
          <a:p>
            <a:r>
              <a:rPr lang="en-US" sz="3600">
                <a:solidFill>
                  <a:schemeClr val="bg1"/>
                </a:solidFill>
                <a:latin typeface="Times New Roman" panose="02020603050405020304" pitchFamily="18" charset="0"/>
                <a:cs typeface="Times New Roman" panose="02020603050405020304" pitchFamily="18" charset="0"/>
              </a:rPr>
              <a:t>Kết luận</a:t>
            </a:r>
          </a:p>
        </p:txBody>
      </p:sp>
      <p:sp>
        <p:nvSpPr>
          <p:cNvPr id="2" name="TextBox 1"/>
          <p:cNvSpPr txBox="1"/>
          <p:nvPr/>
        </p:nvSpPr>
        <p:spPr>
          <a:xfrm>
            <a:off x="536713" y="1218115"/>
            <a:ext cx="7573618" cy="2554545"/>
          </a:xfrm>
          <a:prstGeom prst="rect">
            <a:avLst/>
          </a:prstGeom>
          <a:noFill/>
        </p:spPr>
        <p:txBody>
          <a:bodyPr wrap="square" rtlCol="0">
            <a:spAutoFit/>
          </a:bodyPr>
          <a:lstStyle/>
          <a:p>
            <a:r>
              <a:rPr lang="vi-VN" sz="2000">
                <a:latin typeface="+mj-lt"/>
              </a:rPr>
              <a:t>Với đề tài này, bước đầu thiết kế được hệ thống chuông cửa quan sát bằng hình ảnh với các tính năng cơ bản như:</a:t>
            </a:r>
            <a:endParaRPr lang="en-US" sz="2000">
              <a:latin typeface="+mj-lt"/>
            </a:endParaRPr>
          </a:p>
          <a:p>
            <a:pPr marL="342900" indent="-342900">
              <a:buFont typeface="Arial" panose="020B0604020202020204" pitchFamily="34" charset="0"/>
              <a:buChar char="•"/>
            </a:pPr>
            <a:r>
              <a:rPr lang="vi-VN" sz="2000">
                <a:latin typeface="+mj-lt"/>
              </a:rPr>
              <a:t>Thông báo cho người chủ thông qua mạch GSM GPRS SIM800A và chuông.</a:t>
            </a:r>
          </a:p>
          <a:p>
            <a:pPr marL="342900" indent="-342900">
              <a:buFont typeface="Arial" panose="020B0604020202020204" pitchFamily="34" charset="0"/>
              <a:buChar char="•"/>
            </a:pPr>
            <a:r>
              <a:rPr lang="vi-VN" sz="2000">
                <a:latin typeface="+mj-lt"/>
              </a:rPr>
              <a:t>Loa thông báo cho người khách.</a:t>
            </a:r>
          </a:p>
          <a:p>
            <a:pPr marL="342900" indent="-342900">
              <a:buFont typeface="Arial" panose="020B0604020202020204" pitchFamily="34" charset="0"/>
              <a:buChar char="•"/>
            </a:pPr>
            <a:r>
              <a:rPr lang="vi-VN" sz="2000">
                <a:latin typeface="+mj-lt"/>
              </a:rPr>
              <a:t>Điều khiển đóng mở cửa</a:t>
            </a:r>
            <a:r>
              <a:rPr lang="en-US" sz="2000">
                <a:latin typeface="+mj-lt"/>
              </a:rPr>
              <a:t> </a:t>
            </a:r>
            <a:r>
              <a:rPr lang="en-US" sz="2000">
                <a:latin typeface="Times New Roman" panose="02020603050405020304" pitchFamily="18" charset="0"/>
                <a:cs typeface="Times New Roman" panose="02020603050405020304" pitchFamily="18" charset="0"/>
              </a:rPr>
              <a:t>và quan sát</a:t>
            </a:r>
            <a:r>
              <a:rPr lang="vi-VN" sz="2000">
                <a:latin typeface="+mj-lt"/>
              </a:rPr>
              <a:t> thông qua điện thoại thông minh.</a:t>
            </a:r>
          </a:p>
          <a:p>
            <a:pPr marL="342900" indent="-342900">
              <a:buFont typeface="Arial" panose="020B0604020202020204" pitchFamily="34" charset="0"/>
              <a:buChar char="•"/>
            </a:pPr>
            <a:r>
              <a:rPr lang="vi-VN" sz="2000">
                <a:latin typeface="+mj-lt"/>
              </a:rPr>
              <a:t>Hệ thống chiếu sáng hỗ trợ cho RPi camera vào buổi tối.</a:t>
            </a:r>
          </a:p>
        </p:txBody>
      </p:sp>
      <p:sp>
        <p:nvSpPr>
          <p:cNvPr id="3" name="TextBox 2"/>
          <p:cNvSpPr txBox="1"/>
          <p:nvPr/>
        </p:nvSpPr>
        <p:spPr>
          <a:xfrm>
            <a:off x="4798790" y="4496567"/>
            <a:ext cx="6649278" cy="1323439"/>
          </a:xfrm>
          <a:prstGeom prst="rect">
            <a:avLst/>
          </a:prstGeom>
          <a:noFill/>
        </p:spPr>
        <p:txBody>
          <a:bodyPr wrap="square" rtlCol="0">
            <a:spAutoFit/>
          </a:bodyPr>
          <a:lstStyle/>
          <a:p>
            <a:r>
              <a:rPr lang="en-US" sz="2000">
                <a:latin typeface="Times New Roman" panose="02020603050405020304" pitchFamily="18" charset="0"/>
                <a:cs typeface="Times New Roman" panose="02020603050405020304" pitchFamily="18" charset="0"/>
              </a:rPr>
              <a:t>Bên cạnh đó còn một số nhược điểm cần được khắc phục:</a:t>
            </a:r>
          </a:p>
          <a:p>
            <a:pPr marL="342900" indent="-342900">
              <a:buFont typeface="Arial" panose="020B0604020202020204" pitchFamily="34" charset="0"/>
              <a:buChar char="•"/>
            </a:pPr>
            <a:r>
              <a:rPr lang="vi-VN" sz="2000">
                <a:latin typeface="Times New Roman" panose="02020603050405020304" pitchFamily="18" charset="0"/>
                <a:cs typeface="Times New Roman" panose="02020603050405020304" pitchFamily="18" charset="0"/>
              </a:rPr>
              <a:t>Việc mở giao diện tương đối phức tạp do chưa thể đưa trực tiếp giao diện thành 1 ứng dụng trên điện thoại thông minh.</a:t>
            </a:r>
          </a:p>
          <a:p>
            <a:pPr marL="342900" indent="-342900">
              <a:buFont typeface="Arial" panose="020B0604020202020204" pitchFamily="34" charset="0"/>
              <a:buChar char="•"/>
            </a:pPr>
            <a:r>
              <a:rPr lang="vi-VN" sz="2000">
                <a:latin typeface="Times New Roman" panose="02020603050405020304" pitchFamily="18" charset="0"/>
                <a:cs typeface="Times New Roman" panose="02020603050405020304" pitchFamily="18" charset="0"/>
              </a:rPr>
              <a:t>Mô hình còn chưa thu gọn được, hơi rườm rà.</a:t>
            </a:r>
          </a:p>
        </p:txBody>
      </p:sp>
    </p:spTree>
    <p:extLst>
      <p:ext uri="{BB962C8B-B14F-4D97-AF65-F5344CB8AC3E}">
        <p14:creationId xmlns:p14="http://schemas.microsoft.com/office/powerpoint/2010/main" val="33827273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10275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2"/>
          <a:stretch>
            <a:fillRect/>
          </a:stretch>
        </p:blipFill>
        <p:spPr>
          <a:xfrm>
            <a:off x="0" y="6350000"/>
            <a:ext cx="12192000" cy="508000"/>
          </a:xfrm>
          <a:prstGeom prst="rect">
            <a:avLst/>
          </a:prstGeom>
        </p:spPr>
      </p:pic>
      <p:sp>
        <p:nvSpPr>
          <p:cNvPr id="12" name="Slide Number Placeholder 11"/>
          <p:cNvSpPr>
            <a:spLocks noGrp="1"/>
          </p:cNvSpPr>
          <p:nvPr>
            <p:ph type="sldNum" sz="quarter" idx="12"/>
          </p:nvPr>
        </p:nvSpPr>
        <p:spPr>
          <a:xfrm>
            <a:off x="11019934" y="6392944"/>
            <a:ext cx="428134" cy="347221"/>
          </a:xfrm>
          <a:solidFill>
            <a:schemeClr val="bg2"/>
          </a:solidFill>
        </p:spPr>
        <p:txBody>
          <a:bodyPr/>
          <a:lstStyle/>
          <a:p>
            <a:fld id="{AB810AF7-BFBC-459A-A932-C93DA0A3B714}" type="slidenum">
              <a:rPr lang="en-US" sz="1800" smtClean="0">
                <a:latin typeface="Times New Roman" panose="02020603050405020304" pitchFamily="18" charset="0"/>
                <a:cs typeface="Times New Roman" panose="02020603050405020304" pitchFamily="18" charset="0"/>
              </a:rPr>
              <a:t>21</a:t>
            </a:fld>
            <a:endParaRPr lang="en-US" sz="1800">
              <a:latin typeface="Times New Roman" panose="02020603050405020304" pitchFamily="18" charset="0"/>
              <a:cs typeface="Times New Roman" panose="02020603050405020304" pitchFamily="18" charset="0"/>
            </a:endParaRPr>
          </a:p>
        </p:txBody>
      </p:sp>
      <p:sp>
        <p:nvSpPr>
          <p:cNvPr id="13" name="TextBox 12"/>
          <p:cNvSpPr txBox="1"/>
          <p:nvPr/>
        </p:nvSpPr>
        <p:spPr>
          <a:xfrm>
            <a:off x="801279" y="190594"/>
            <a:ext cx="3403076" cy="646331"/>
          </a:xfrm>
          <a:prstGeom prst="rect">
            <a:avLst/>
          </a:prstGeom>
          <a:noFill/>
        </p:spPr>
        <p:txBody>
          <a:bodyPr wrap="square" rtlCol="0">
            <a:spAutoFit/>
          </a:bodyPr>
          <a:lstStyle/>
          <a:p>
            <a:r>
              <a:rPr lang="en-US" sz="3600">
                <a:solidFill>
                  <a:schemeClr val="bg1"/>
                </a:solidFill>
                <a:latin typeface="Times New Roman" panose="02020603050405020304" pitchFamily="18" charset="0"/>
                <a:cs typeface="Times New Roman" panose="02020603050405020304" pitchFamily="18" charset="0"/>
              </a:rPr>
              <a:t>Hướng phát triển</a:t>
            </a:r>
          </a:p>
        </p:txBody>
      </p:sp>
      <p:sp>
        <p:nvSpPr>
          <p:cNvPr id="2" name="TextBox 1"/>
          <p:cNvSpPr txBox="1"/>
          <p:nvPr/>
        </p:nvSpPr>
        <p:spPr>
          <a:xfrm>
            <a:off x="1262269" y="2186609"/>
            <a:ext cx="6361044" cy="2246769"/>
          </a:xfrm>
          <a:prstGeom prst="rect">
            <a:avLst/>
          </a:prstGeom>
          <a:noFill/>
        </p:spPr>
        <p:txBody>
          <a:bodyPr wrap="square" rtlCol="0">
            <a:spAutoFit/>
          </a:bodyPr>
          <a:lstStyle/>
          <a:p>
            <a:r>
              <a:rPr lang="vi-VN" sz="2000">
                <a:latin typeface="+mj-lt"/>
                <a:cs typeface="Times New Roman" panose="02020603050405020304" pitchFamily="18" charset="0"/>
              </a:rPr>
              <a:t>Đàm thoại 2 chiều giữa chủ nhà với người khách.</a:t>
            </a:r>
          </a:p>
          <a:p>
            <a:r>
              <a:rPr lang="vi-VN" sz="2000">
                <a:latin typeface="+mj-lt"/>
                <a:cs typeface="Times New Roman" panose="02020603050405020304" pitchFamily="18" charset="0"/>
              </a:rPr>
              <a:t>Cài đặt mật khẩu khi đồng ý mở cửa</a:t>
            </a:r>
            <a:r>
              <a:rPr lang="en-US" sz="2000">
                <a:latin typeface="+mj-lt"/>
                <a:cs typeface="Times New Roman" panose="02020603050405020304" pitchFamily="18" charset="0"/>
              </a:rPr>
              <a:t>.</a:t>
            </a:r>
            <a:endParaRPr lang="vi-VN" sz="2000">
              <a:latin typeface="+mj-lt"/>
              <a:cs typeface="Times New Roman" panose="02020603050405020304" pitchFamily="18" charset="0"/>
            </a:endParaRPr>
          </a:p>
          <a:p>
            <a:r>
              <a:rPr lang="vi-VN" sz="2000">
                <a:latin typeface="+mj-lt"/>
                <a:cs typeface="Times New Roman" panose="02020603050405020304" pitchFamily="18" charset="0"/>
              </a:rPr>
              <a:t>Đưa trực tiếp giao diện.</a:t>
            </a:r>
          </a:p>
          <a:p>
            <a:r>
              <a:rPr lang="vi-VN" sz="2000">
                <a:latin typeface="+mj-lt"/>
                <a:cs typeface="Times New Roman" panose="02020603050405020304" pitchFamily="18" charset="0"/>
              </a:rPr>
              <a:t>Có thể phát triển theo hướng camera quan sát:</a:t>
            </a:r>
            <a:r>
              <a:rPr lang="en-US" sz="2000">
                <a:latin typeface="+mj-lt"/>
                <a:cs typeface="Times New Roman" panose="02020603050405020304" pitchFamily="18" charset="0"/>
              </a:rPr>
              <a:t> </a:t>
            </a:r>
            <a:r>
              <a:rPr lang="vi-VN" sz="2000">
                <a:latin typeface="+mj-lt"/>
                <a:cs typeface="Times New Roman" panose="02020603050405020304" pitchFamily="18" charset="0"/>
              </a:rPr>
              <a:t>chăm nom em bé, quan sát tình trạng cây trồng</a:t>
            </a:r>
            <a:r>
              <a:rPr lang="en-US" sz="2000">
                <a:latin typeface="+mj-lt"/>
                <a:cs typeface="Times New Roman" panose="02020603050405020304" pitchFamily="18" charset="0"/>
              </a:rPr>
              <a:t>, </a:t>
            </a:r>
            <a:r>
              <a:rPr lang="vi-VN" sz="2000">
                <a:latin typeface="+mj-lt"/>
                <a:cs typeface="Times New Roman" panose="02020603050405020304" pitchFamily="18" charset="0"/>
              </a:rPr>
              <a:t>quan sát ở các tòa nhà cao tầng, chung cư.</a:t>
            </a:r>
          </a:p>
          <a:p>
            <a:r>
              <a:rPr lang="vi-VN" sz="2000">
                <a:latin typeface="+mj-lt"/>
                <a:cs typeface="Times New Roman" panose="02020603050405020304" pitchFamily="18" charset="0"/>
              </a:rPr>
              <a:t>Hoặc theo hướng cửa thông minh cho nhà thông minh</a:t>
            </a:r>
            <a:r>
              <a:rPr lang="en-US" sz="2000">
                <a:latin typeface="+mj-lt"/>
                <a:cs typeface="Times New Roman" panose="02020603050405020304" pitchFamily="18" charset="0"/>
              </a:rPr>
              <a:t>.</a:t>
            </a:r>
            <a:endParaRPr lang="vi-VN" sz="2000">
              <a:latin typeface="+mj-lt"/>
              <a:cs typeface="Times New Roman" panose="02020603050405020304" pitchFamily="18" charset="0"/>
            </a:endParaRPr>
          </a:p>
        </p:txBody>
      </p:sp>
    </p:spTree>
    <p:extLst>
      <p:ext uri="{BB962C8B-B14F-4D97-AF65-F5344CB8AC3E}">
        <p14:creationId xmlns:p14="http://schemas.microsoft.com/office/powerpoint/2010/main" val="25718737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10275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2"/>
          <a:stretch>
            <a:fillRect/>
          </a:stretch>
        </p:blipFill>
        <p:spPr>
          <a:xfrm>
            <a:off x="0" y="6350000"/>
            <a:ext cx="12192000" cy="508000"/>
          </a:xfrm>
          <a:prstGeom prst="rect">
            <a:avLst/>
          </a:prstGeom>
        </p:spPr>
      </p:pic>
      <p:sp>
        <p:nvSpPr>
          <p:cNvPr id="12" name="Slide Number Placeholder 11"/>
          <p:cNvSpPr>
            <a:spLocks noGrp="1"/>
          </p:cNvSpPr>
          <p:nvPr>
            <p:ph type="sldNum" sz="quarter" idx="12"/>
          </p:nvPr>
        </p:nvSpPr>
        <p:spPr>
          <a:xfrm>
            <a:off x="11019934" y="6392944"/>
            <a:ext cx="428134" cy="347221"/>
          </a:xfrm>
          <a:solidFill>
            <a:schemeClr val="bg2"/>
          </a:solidFill>
        </p:spPr>
        <p:txBody>
          <a:bodyPr/>
          <a:lstStyle/>
          <a:p>
            <a:fld id="{AB810AF7-BFBC-459A-A932-C93DA0A3B714}" type="slidenum">
              <a:rPr lang="en-US" sz="1800" smtClean="0">
                <a:latin typeface="Times New Roman" panose="02020603050405020304" pitchFamily="18" charset="0"/>
                <a:cs typeface="Times New Roman" panose="02020603050405020304" pitchFamily="18" charset="0"/>
              </a:rPr>
              <a:t>22</a:t>
            </a:fld>
            <a:endParaRPr lang="en-US" sz="1800">
              <a:latin typeface="Times New Roman" panose="02020603050405020304" pitchFamily="18" charset="0"/>
              <a:cs typeface="Times New Roman" panose="02020603050405020304" pitchFamily="18" charset="0"/>
            </a:endParaRPr>
          </a:p>
        </p:txBody>
      </p:sp>
      <p:sp>
        <p:nvSpPr>
          <p:cNvPr id="13" name="TextBox 12"/>
          <p:cNvSpPr txBox="1"/>
          <p:nvPr/>
        </p:nvSpPr>
        <p:spPr>
          <a:xfrm>
            <a:off x="801279" y="190594"/>
            <a:ext cx="1335634" cy="646331"/>
          </a:xfrm>
          <a:prstGeom prst="rect">
            <a:avLst/>
          </a:prstGeom>
          <a:noFill/>
        </p:spPr>
        <p:txBody>
          <a:bodyPr wrap="square" rtlCol="0">
            <a:spAutoFit/>
          </a:bodyPr>
          <a:lstStyle/>
          <a:p>
            <a:r>
              <a:rPr lang="en-US" sz="3600">
                <a:solidFill>
                  <a:schemeClr val="bg1"/>
                </a:solidFill>
                <a:latin typeface="Times New Roman" panose="02020603050405020304" pitchFamily="18" charset="0"/>
                <a:cs typeface="Times New Roman" panose="02020603050405020304" pitchFamily="18" charset="0"/>
              </a:rPr>
              <a:t>Demo</a:t>
            </a:r>
          </a:p>
        </p:txBody>
      </p:sp>
    </p:spTree>
    <p:extLst>
      <p:ext uri="{BB962C8B-B14F-4D97-AF65-F5344CB8AC3E}">
        <p14:creationId xmlns:p14="http://schemas.microsoft.com/office/powerpoint/2010/main" val="243734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10275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2"/>
          <a:stretch>
            <a:fillRect/>
          </a:stretch>
        </p:blipFill>
        <p:spPr>
          <a:xfrm>
            <a:off x="0" y="6350000"/>
            <a:ext cx="12192000" cy="508000"/>
          </a:xfrm>
          <a:prstGeom prst="rect">
            <a:avLst/>
          </a:prstGeom>
        </p:spPr>
      </p:pic>
      <p:sp>
        <p:nvSpPr>
          <p:cNvPr id="12" name="Slide Number Placeholder 11"/>
          <p:cNvSpPr>
            <a:spLocks noGrp="1"/>
          </p:cNvSpPr>
          <p:nvPr>
            <p:ph type="sldNum" sz="quarter" idx="12"/>
          </p:nvPr>
        </p:nvSpPr>
        <p:spPr>
          <a:xfrm>
            <a:off x="11019934" y="6392944"/>
            <a:ext cx="428134" cy="347221"/>
          </a:xfrm>
          <a:solidFill>
            <a:schemeClr val="bg2"/>
          </a:solidFill>
        </p:spPr>
        <p:txBody>
          <a:bodyPr/>
          <a:lstStyle/>
          <a:p>
            <a:fld id="{AB810AF7-BFBC-459A-A932-C93DA0A3B714}" type="slidenum">
              <a:rPr lang="en-US" sz="1800" smtClean="0">
                <a:latin typeface="Times New Roman" panose="02020603050405020304" pitchFamily="18" charset="0"/>
                <a:cs typeface="Times New Roman" panose="02020603050405020304" pitchFamily="18" charset="0"/>
              </a:rPr>
              <a:t>3</a:t>
            </a:fld>
            <a:endParaRPr lang="en-US" sz="1800">
              <a:latin typeface="Times New Roman" panose="02020603050405020304" pitchFamily="18" charset="0"/>
              <a:cs typeface="Times New Roman" panose="02020603050405020304" pitchFamily="18" charset="0"/>
            </a:endParaRPr>
          </a:p>
        </p:txBody>
      </p:sp>
      <p:sp>
        <p:nvSpPr>
          <p:cNvPr id="13" name="TextBox 12"/>
          <p:cNvSpPr txBox="1"/>
          <p:nvPr/>
        </p:nvSpPr>
        <p:spPr>
          <a:xfrm>
            <a:off x="801279" y="190594"/>
            <a:ext cx="2941163" cy="646331"/>
          </a:xfrm>
          <a:prstGeom prst="rect">
            <a:avLst/>
          </a:prstGeom>
          <a:noFill/>
        </p:spPr>
        <p:txBody>
          <a:bodyPr wrap="square" rtlCol="0">
            <a:spAutoFit/>
          </a:bodyPr>
          <a:lstStyle/>
          <a:p>
            <a:r>
              <a:rPr lang="en-US" sz="3600">
                <a:solidFill>
                  <a:schemeClr val="bg1"/>
                </a:solidFill>
                <a:latin typeface="Times New Roman" panose="02020603050405020304" pitchFamily="18" charset="0"/>
                <a:cs typeface="Times New Roman" panose="02020603050405020304" pitchFamily="18" charset="0"/>
              </a:rPr>
              <a:t>Tổng quan</a:t>
            </a:r>
          </a:p>
        </p:txBody>
      </p:sp>
      <p:pic>
        <p:nvPicPr>
          <p:cNvPr id="2052" name="Picture 4"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4556" y="2060575"/>
            <a:ext cx="4057571" cy="2648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336884" y="1861457"/>
            <a:ext cx="5759116" cy="923330"/>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C</a:t>
            </a:r>
            <a:r>
              <a:rPr lang="vi-VN">
                <a:latin typeface="Times New Roman" panose="02020603050405020304" pitchFamily="18" charset="0"/>
                <a:cs typeface="Times New Roman" panose="02020603050405020304" pitchFamily="18" charset="0"/>
              </a:rPr>
              <a:t>huông cửa màn hình là thiết bị công nghệ đã và đang được sử dụng rất phổ biến tại Việt Nam mang đến nhiều tiện ích thiết thực cho đời sống hàng ngày của chúng ta</a:t>
            </a:r>
            <a:endParaRPr lang="en-US">
              <a:latin typeface="Times New Roman" panose="02020603050405020304" pitchFamily="18" charset="0"/>
              <a:cs typeface="Times New Roman" panose="02020603050405020304" pitchFamily="18" charset="0"/>
            </a:endParaRPr>
          </a:p>
        </p:txBody>
      </p:sp>
      <p:sp>
        <p:nvSpPr>
          <p:cNvPr id="4" name="TextBox 3"/>
          <p:cNvSpPr txBox="1"/>
          <p:nvPr/>
        </p:nvSpPr>
        <p:spPr>
          <a:xfrm>
            <a:off x="1106905" y="3785937"/>
            <a:ext cx="3994484" cy="923330"/>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2 bộ phận chinh:</a:t>
            </a: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Màn hình chuông cửa</a:t>
            </a: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Nút nhấn camera chuông cửa</a:t>
            </a:r>
          </a:p>
        </p:txBody>
      </p:sp>
    </p:spTree>
    <p:extLst>
      <p:ext uri="{BB962C8B-B14F-4D97-AF65-F5344CB8AC3E}">
        <p14:creationId xmlns:p14="http://schemas.microsoft.com/office/powerpoint/2010/main" val="2884000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10275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2"/>
          <a:stretch>
            <a:fillRect/>
          </a:stretch>
        </p:blipFill>
        <p:spPr>
          <a:xfrm>
            <a:off x="0" y="6350000"/>
            <a:ext cx="12192000" cy="508000"/>
          </a:xfrm>
          <a:prstGeom prst="rect">
            <a:avLst/>
          </a:prstGeom>
        </p:spPr>
      </p:pic>
      <p:sp>
        <p:nvSpPr>
          <p:cNvPr id="12" name="Slide Number Placeholder 11"/>
          <p:cNvSpPr>
            <a:spLocks noGrp="1"/>
          </p:cNvSpPr>
          <p:nvPr>
            <p:ph type="sldNum" sz="quarter" idx="12"/>
          </p:nvPr>
        </p:nvSpPr>
        <p:spPr>
          <a:xfrm>
            <a:off x="11019934" y="6392944"/>
            <a:ext cx="428134" cy="347221"/>
          </a:xfrm>
          <a:solidFill>
            <a:schemeClr val="bg2"/>
          </a:solidFill>
        </p:spPr>
        <p:txBody>
          <a:bodyPr/>
          <a:lstStyle/>
          <a:p>
            <a:fld id="{AB810AF7-BFBC-459A-A932-C93DA0A3B714}" type="slidenum">
              <a:rPr lang="en-US" sz="1800" smtClean="0">
                <a:latin typeface="Times New Roman" panose="02020603050405020304" pitchFamily="18" charset="0"/>
                <a:cs typeface="Times New Roman" panose="02020603050405020304" pitchFamily="18" charset="0"/>
              </a:rPr>
              <a:t>4</a:t>
            </a:fld>
            <a:endParaRPr lang="en-US" sz="1800">
              <a:latin typeface="Times New Roman" panose="02020603050405020304" pitchFamily="18" charset="0"/>
              <a:cs typeface="Times New Roman" panose="02020603050405020304" pitchFamily="18" charset="0"/>
            </a:endParaRPr>
          </a:p>
        </p:txBody>
      </p:sp>
      <p:sp>
        <p:nvSpPr>
          <p:cNvPr id="13" name="TextBox 12"/>
          <p:cNvSpPr txBox="1"/>
          <p:nvPr/>
        </p:nvSpPr>
        <p:spPr>
          <a:xfrm>
            <a:off x="801279" y="190594"/>
            <a:ext cx="2941163" cy="646331"/>
          </a:xfrm>
          <a:prstGeom prst="rect">
            <a:avLst/>
          </a:prstGeom>
          <a:noFill/>
        </p:spPr>
        <p:txBody>
          <a:bodyPr wrap="square" rtlCol="0">
            <a:spAutoFit/>
          </a:bodyPr>
          <a:lstStyle/>
          <a:p>
            <a:r>
              <a:rPr lang="en-US" sz="3600">
                <a:solidFill>
                  <a:schemeClr val="bg1"/>
                </a:solidFill>
                <a:latin typeface="Times New Roman" panose="02020603050405020304" pitchFamily="18" charset="0"/>
                <a:cs typeface="Times New Roman" panose="02020603050405020304" pitchFamily="18" charset="0"/>
              </a:rPr>
              <a:t>Mục tiêu</a:t>
            </a:r>
          </a:p>
        </p:txBody>
      </p:sp>
      <p:sp>
        <p:nvSpPr>
          <p:cNvPr id="2" name="TextBox 1"/>
          <p:cNvSpPr txBox="1"/>
          <p:nvPr/>
        </p:nvSpPr>
        <p:spPr>
          <a:xfrm>
            <a:off x="1376312" y="2460395"/>
            <a:ext cx="8832915" cy="1938992"/>
          </a:xfrm>
          <a:prstGeom prst="rect">
            <a:avLst/>
          </a:prstGeom>
          <a:noFill/>
        </p:spPr>
        <p:txBody>
          <a:bodyPr wrap="square" rtlCol="0">
            <a:spAutoFit/>
          </a:bodyPr>
          <a:lstStyle/>
          <a:p>
            <a:r>
              <a:rPr lang="vi-VN" sz="2400">
                <a:latin typeface="+mj-lt"/>
              </a:rPr>
              <a:t>Thiết kế hệ thống chuông cửa quan sát bằng hình ảnh với các tính năng cơ bản:</a:t>
            </a:r>
          </a:p>
          <a:p>
            <a:r>
              <a:rPr lang="vi-VN" sz="2400">
                <a:latin typeface="+mj-lt"/>
              </a:rPr>
              <a:t>Thông báo cho chủ nhà biết có người đến khi nút chuông được nhấn.</a:t>
            </a:r>
          </a:p>
          <a:p>
            <a:r>
              <a:rPr lang="vi-VN" sz="2400">
                <a:latin typeface="+mj-lt"/>
              </a:rPr>
              <a:t>Xây dựng một giao diện để điều khiển mở đóng cửa và quan sát thông qua điện thoại thông minh và trên máy tính.</a:t>
            </a:r>
          </a:p>
        </p:txBody>
      </p:sp>
    </p:spTree>
    <p:extLst>
      <p:ext uri="{BB962C8B-B14F-4D97-AF65-F5344CB8AC3E}">
        <p14:creationId xmlns:p14="http://schemas.microsoft.com/office/powerpoint/2010/main" val="3166834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10275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2"/>
          <a:stretch>
            <a:fillRect/>
          </a:stretch>
        </p:blipFill>
        <p:spPr>
          <a:xfrm>
            <a:off x="0" y="6350000"/>
            <a:ext cx="12192000" cy="508000"/>
          </a:xfrm>
          <a:prstGeom prst="rect">
            <a:avLst/>
          </a:prstGeom>
        </p:spPr>
      </p:pic>
      <p:sp>
        <p:nvSpPr>
          <p:cNvPr id="12" name="Slide Number Placeholder 11"/>
          <p:cNvSpPr>
            <a:spLocks noGrp="1"/>
          </p:cNvSpPr>
          <p:nvPr>
            <p:ph type="sldNum" sz="quarter" idx="12"/>
          </p:nvPr>
        </p:nvSpPr>
        <p:spPr>
          <a:xfrm>
            <a:off x="11019934" y="6392944"/>
            <a:ext cx="428134" cy="347221"/>
          </a:xfrm>
          <a:solidFill>
            <a:schemeClr val="bg2"/>
          </a:solidFill>
        </p:spPr>
        <p:txBody>
          <a:bodyPr/>
          <a:lstStyle/>
          <a:p>
            <a:fld id="{AB810AF7-BFBC-459A-A932-C93DA0A3B714}" type="slidenum">
              <a:rPr lang="en-US" sz="1800" smtClean="0">
                <a:latin typeface="Times New Roman" panose="02020603050405020304" pitchFamily="18" charset="0"/>
                <a:cs typeface="Times New Roman" panose="02020603050405020304" pitchFamily="18" charset="0"/>
              </a:rPr>
              <a:t>5</a:t>
            </a:fld>
            <a:endParaRPr lang="en-US" sz="1800">
              <a:latin typeface="Times New Roman" panose="02020603050405020304" pitchFamily="18" charset="0"/>
              <a:cs typeface="Times New Roman" panose="02020603050405020304" pitchFamily="18" charset="0"/>
            </a:endParaRPr>
          </a:p>
        </p:txBody>
      </p:sp>
      <p:sp>
        <p:nvSpPr>
          <p:cNvPr id="13" name="TextBox 12"/>
          <p:cNvSpPr txBox="1"/>
          <p:nvPr/>
        </p:nvSpPr>
        <p:spPr>
          <a:xfrm>
            <a:off x="801278" y="190594"/>
            <a:ext cx="5410985" cy="646331"/>
          </a:xfrm>
          <a:prstGeom prst="rect">
            <a:avLst/>
          </a:prstGeom>
          <a:noFill/>
        </p:spPr>
        <p:txBody>
          <a:bodyPr wrap="square" rtlCol="0">
            <a:spAutoFit/>
          </a:bodyPr>
          <a:lstStyle/>
          <a:p>
            <a:r>
              <a:rPr lang="en-US" sz="3600">
                <a:solidFill>
                  <a:schemeClr val="bg1"/>
                </a:solidFill>
                <a:latin typeface="Times New Roman" panose="02020603050405020304" pitchFamily="18" charset="0"/>
                <a:cs typeface="Times New Roman" panose="02020603050405020304" pitchFamily="18" charset="0"/>
              </a:rPr>
              <a:t>Nội dung cần thực hiện</a:t>
            </a:r>
          </a:p>
        </p:txBody>
      </p:sp>
      <p:sp>
        <p:nvSpPr>
          <p:cNvPr id="2" name="TextBox 1"/>
          <p:cNvSpPr txBox="1"/>
          <p:nvPr/>
        </p:nvSpPr>
        <p:spPr>
          <a:xfrm>
            <a:off x="1461154" y="2809188"/>
            <a:ext cx="7220933" cy="1569660"/>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Tìm hiểu và phân tích các yêu cầu của đề tài</a:t>
            </a:r>
          </a:p>
          <a:p>
            <a:r>
              <a:rPr lang="en-US" sz="2400">
                <a:latin typeface="Times New Roman" panose="02020603050405020304" pitchFamily="18" charset="0"/>
                <a:cs typeface="Times New Roman" panose="02020603050405020304" pitchFamily="18" charset="0"/>
              </a:rPr>
              <a:t>Lựa chọn các thiết bị phần cứng thích hợp</a:t>
            </a:r>
          </a:p>
          <a:p>
            <a:r>
              <a:rPr lang="en-US" sz="2400">
                <a:latin typeface="Times New Roman" panose="02020603050405020304" pitchFamily="18" charset="0"/>
                <a:cs typeface="Times New Roman" panose="02020603050405020304" pitchFamily="18" charset="0"/>
              </a:rPr>
              <a:t>Xây dựng phần mềm giao diện điều khiển</a:t>
            </a:r>
          </a:p>
          <a:p>
            <a:r>
              <a:rPr lang="en-US" sz="2400">
                <a:latin typeface="Times New Roman" panose="02020603050405020304" pitchFamily="18" charset="0"/>
                <a:cs typeface="Times New Roman" panose="02020603050405020304" pitchFamily="18" charset="0"/>
              </a:rPr>
              <a:t>Kiểm tra hoạt động hệ thống</a:t>
            </a:r>
          </a:p>
        </p:txBody>
      </p:sp>
    </p:spTree>
    <p:extLst>
      <p:ext uri="{BB962C8B-B14F-4D97-AF65-F5344CB8AC3E}">
        <p14:creationId xmlns:p14="http://schemas.microsoft.com/office/powerpoint/2010/main" val="3248734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10275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2"/>
          <a:stretch>
            <a:fillRect/>
          </a:stretch>
        </p:blipFill>
        <p:spPr>
          <a:xfrm>
            <a:off x="0" y="6350000"/>
            <a:ext cx="12192000" cy="508000"/>
          </a:xfrm>
          <a:prstGeom prst="rect">
            <a:avLst/>
          </a:prstGeom>
        </p:spPr>
      </p:pic>
      <p:sp>
        <p:nvSpPr>
          <p:cNvPr id="12" name="Slide Number Placeholder 11"/>
          <p:cNvSpPr>
            <a:spLocks noGrp="1"/>
          </p:cNvSpPr>
          <p:nvPr>
            <p:ph type="sldNum" sz="quarter" idx="12"/>
          </p:nvPr>
        </p:nvSpPr>
        <p:spPr>
          <a:xfrm>
            <a:off x="11019934" y="6392944"/>
            <a:ext cx="428134" cy="347221"/>
          </a:xfrm>
          <a:solidFill>
            <a:schemeClr val="bg2"/>
          </a:solidFill>
        </p:spPr>
        <p:txBody>
          <a:bodyPr/>
          <a:lstStyle/>
          <a:p>
            <a:fld id="{AB810AF7-BFBC-459A-A932-C93DA0A3B714}" type="slidenum">
              <a:rPr lang="en-US" sz="1800" smtClean="0">
                <a:latin typeface="Times New Roman" panose="02020603050405020304" pitchFamily="18" charset="0"/>
                <a:cs typeface="Times New Roman" panose="02020603050405020304" pitchFamily="18" charset="0"/>
              </a:rPr>
              <a:t>6</a:t>
            </a:fld>
            <a:endParaRPr lang="en-US" sz="1800">
              <a:latin typeface="Times New Roman" panose="02020603050405020304" pitchFamily="18" charset="0"/>
              <a:cs typeface="Times New Roman" panose="02020603050405020304" pitchFamily="18" charset="0"/>
            </a:endParaRPr>
          </a:p>
        </p:txBody>
      </p:sp>
      <p:sp>
        <p:nvSpPr>
          <p:cNvPr id="13" name="TextBox 12"/>
          <p:cNvSpPr txBox="1"/>
          <p:nvPr/>
        </p:nvSpPr>
        <p:spPr>
          <a:xfrm>
            <a:off x="801280" y="190594"/>
            <a:ext cx="3223966" cy="646331"/>
          </a:xfrm>
          <a:prstGeom prst="rect">
            <a:avLst/>
          </a:prstGeom>
          <a:noFill/>
        </p:spPr>
        <p:txBody>
          <a:bodyPr wrap="square" rtlCol="0">
            <a:spAutoFit/>
          </a:bodyPr>
          <a:lstStyle/>
          <a:p>
            <a:r>
              <a:rPr lang="en-US" sz="3600">
                <a:solidFill>
                  <a:schemeClr val="bg1"/>
                </a:solidFill>
                <a:latin typeface="Times New Roman" panose="02020603050405020304" pitchFamily="18" charset="0"/>
                <a:cs typeface="Times New Roman" panose="02020603050405020304" pitchFamily="18" charset="0"/>
              </a:rPr>
              <a:t>Sơ đồ tổng quan</a:t>
            </a:r>
          </a:p>
        </p:txBody>
      </p:sp>
      <p:sp>
        <p:nvSpPr>
          <p:cNvPr id="4" name="Rectangle 3"/>
          <p:cNvSpPr/>
          <p:nvPr/>
        </p:nvSpPr>
        <p:spPr>
          <a:xfrm>
            <a:off x="4459705" y="1764632"/>
            <a:ext cx="2935706" cy="786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Times New Roman" panose="02020603050405020304" pitchFamily="18" charset="0"/>
                <a:cs typeface="Times New Roman" panose="02020603050405020304" pitchFamily="18" charset="0"/>
              </a:rPr>
              <a:t>Khối trung tâm</a:t>
            </a:r>
          </a:p>
        </p:txBody>
      </p:sp>
      <p:sp>
        <p:nvSpPr>
          <p:cNvPr id="9" name="Rectangle 8"/>
          <p:cNvSpPr/>
          <p:nvPr/>
        </p:nvSpPr>
        <p:spPr>
          <a:xfrm>
            <a:off x="9117973" y="4073869"/>
            <a:ext cx="2935706" cy="786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Times New Roman" panose="02020603050405020304" pitchFamily="18" charset="0"/>
                <a:cs typeface="Times New Roman" panose="02020603050405020304" pitchFamily="18" charset="0"/>
              </a:rPr>
              <a:t>Khối giao diện điều khiển</a:t>
            </a:r>
          </a:p>
        </p:txBody>
      </p:sp>
      <p:sp>
        <p:nvSpPr>
          <p:cNvPr id="14" name="Rectangle 13"/>
          <p:cNvSpPr/>
          <p:nvPr/>
        </p:nvSpPr>
        <p:spPr>
          <a:xfrm>
            <a:off x="5981201" y="4073869"/>
            <a:ext cx="2935706" cy="786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Times New Roman" panose="02020603050405020304" pitchFamily="18" charset="0"/>
                <a:cs typeface="Times New Roman" panose="02020603050405020304" pitchFamily="18" charset="0"/>
              </a:rPr>
              <a:t>Khối giao tiếp module sim</a:t>
            </a:r>
          </a:p>
        </p:txBody>
      </p:sp>
      <p:sp>
        <p:nvSpPr>
          <p:cNvPr id="15" name="Rectangle 14"/>
          <p:cNvSpPr/>
          <p:nvPr/>
        </p:nvSpPr>
        <p:spPr>
          <a:xfrm>
            <a:off x="2991852" y="4073869"/>
            <a:ext cx="2935706" cy="786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Times New Roman" panose="02020603050405020304" pitchFamily="18" charset="0"/>
                <a:cs typeface="Times New Roman" panose="02020603050405020304" pitchFamily="18" charset="0"/>
              </a:rPr>
              <a:t>Khối âm thanh</a:t>
            </a:r>
          </a:p>
        </p:txBody>
      </p:sp>
      <p:sp>
        <p:nvSpPr>
          <p:cNvPr id="16" name="Rectangle 15"/>
          <p:cNvSpPr/>
          <p:nvPr/>
        </p:nvSpPr>
        <p:spPr>
          <a:xfrm>
            <a:off x="2503" y="4057316"/>
            <a:ext cx="2935706" cy="786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Times New Roman" panose="02020603050405020304" pitchFamily="18" charset="0"/>
                <a:cs typeface="Times New Roman" panose="02020603050405020304" pitchFamily="18" charset="0"/>
              </a:rPr>
              <a:t>Khối giao tiếp hình ảnh</a:t>
            </a:r>
          </a:p>
        </p:txBody>
      </p:sp>
    </p:spTree>
    <p:extLst>
      <p:ext uri="{BB962C8B-B14F-4D97-AF65-F5344CB8AC3E}">
        <p14:creationId xmlns:p14="http://schemas.microsoft.com/office/powerpoint/2010/main" val="552770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10275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a:stretch>
            <a:fillRect/>
          </a:stretch>
        </p:blipFill>
        <p:spPr>
          <a:xfrm>
            <a:off x="0" y="6350000"/>
            <a:ext cx="12192000" cy="508000"/>
          </a:xfrm>
          <a:prstGeom prst="rect">
            <a:avLst/>
          </a:prstGeom>
        </p:spPr>
      </p:pic>
      <p:sp>
        <p:nvSpPr>
          <p:cNvPr id="12" name="Slide Number Placeholder 11"/>
          <p:cNvSpPr>
            <a:spLocks noGrp="1"/>
          </p:cNvSpPr>
          <p:nvPr>
            <p:ph type="sldNum" sz="quarter" idx="12"/>
          </p:nvPr>
        </p:nvSpPr>
        <p:spPr>
          <a:xfrm>
            <a:off x="11019934" y="6392944"/>
            <a:ext cx="428134" cy="347221"/>
          </a:xfrm>
          <a:solidFill>
            <a:schemeClr val="bg2"/>
          </a:solidFill>
        </p:spPr>
        <p:txBody>
          <a:bodyPr/>
          <a:lstStyle/>
          <a:p>
            <a:fld id="{AB810AF7-BFBC-459A-A932-C93DA0A3B714}" type="slidenum">
              <a:rPr lang="en-US" sz="1800" smtClean="0">
                <a:latin typeface="Times New Roman" panose="02020603050405020304" pitchFamily="18" charset="0"/>
                <a:cs typeface="Times New Roman" panose="02020603050405020304" pitchFamily="18" charset="0"/>
              </a:rPr>
              <a:t>7</a:t>
            </a:fld>
            <a:endParaRPr lang="en-US" sz="1800">
              <a:latin typeface="Times New Roman" panose="02020603050405020304" pitchFamily="18" charset="0"/>
              <a:cs typeface="Times New Roman" panose="02020603050405020304" pitchFamily="18" charset="0"/>
            </a:endParaRPr>
          </a:p>
        </p:txBody>
      </p:sp>
      <p:sp>
        <p:nvSpPr>
          <p:cNvPr id="13" name="TextBox 12"/>
          <p:cNvSpPr txBox="1"/>
          <p:nvPr/>
        </p:nvSpPr>
        <p:spPr>
          <a:xfrm>
            <a:off x="801279" y="190594"/>
            <a:ext cx="4449451" cy="646331"/>
          </a:xfrm>
          <a:prstGeom prst="rect">
            <a:avLst/>
          </a:prstGeom>
          <a:noFill/>
        </p:spPr>
        <p:txBody>
          <a:bodyPr wrap="square" rtlCol="0">
            <a:spAutoFit/>
          </a:bodyPr>
          <a:lstStyle/>
          <a:p>
            <a:r>
              <a:rPr lang="en-US" sz="3600">
                <a:solidFill>
                  <a:schemeClr val="bg1"/>
                </a:solidFill>
                <a:latin typeface="Times New Roman" panose="02020603050405020304" pitchFamily="18" charset="0"/>
                <a:cs typeface="Times New Roman" panose="02020603050405020304" pitchFamily="18" charset="0"/>
              </a:rPr>
              <a:t>Đối tượng nghiên cứu</a:t>
            </a:r>
          </a:p>
        </p:txBody>
      </p:sp>
      <p:pic>
        <p:nvPicPr>
          <p:cNvPr id="1027" name="Picture 35" descr="raspberry-pi-2-1200-8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8480" y="2461276"/>
            <a:ext cx="4032250" cy="226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5996607" y="2025091"/>
            <a:ext cx="4543055" cy="2862322"/>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SoC 700MHz với 512MB RAM </a:t>
            </a:r>
          </a:p>
          <a:p>
            <a:r>
              <a:rPr lang="en-US">
                <a:latin typeface="Times New Roman" panose="02020603050405020304" pitchFamily="18" charset="0"/>
                <a:cs typeface="Times New Roman" panose="02020603050405020304" pitchFamily="18" charset="0"/>
              </a:rPr>
              <a:t>1 cổng HDMI cho đầu ra âm thanh / video số </a:t>
            </a:r>
          </a:p>
          <a:p>
            <a:r>
              <a:rPr lang="en-US">
                <a:latin typeface="Times New Roman" panose="02020603050405020304" pitchFamily="18" charset="0"/>
                <a:cs typeface="Times New Roman" panose="02020603050405020304" pitchFamily="18" charset="0"/>
              </a:rPr>
              <a:t>1 cổng video RCA cho đầu ra video Analog</a:t>
            </a:r>
          </a:p>
          <a:p>
            <a:r>
              <a:rPr lang="en-US">
                <a:latin typeface="Times New Roman" panose="02020603050405020304" pitchFamily="18" charset="0"/>
                <a:cs typeface="Times New Roman" panose="02020603050405020304" pitchFamily="18" charset="0"/>
              </a:rPr>
              <a:t>Jack Headphone Stereo 3.5mm cho đầu ra âm thanh Analog</a:t>
            </a:r>
          </a:p>
          <a:p>
            <a:r>
              <a:rPr lang="en-US">
                <a:latin typeface="Times New Roman" panose="02020603050405020304" pitchFamily="18" charset="0"/>
                <a:cs typeface="Times New Roman" panose="02020603050405020304" pitchFamily="18" charset="0"/>
              </a:rPr>
              <a:t>04 cổng USB</a:t>
            </a:r>
          </a:p>
          <a:p>
            <a:r>
              <a:rPr lang="en-US">
                <a:latin typeface="Times New Roman" panose="02020603050405020304" pitchFamily="18" charset="0"/>
                <a:cs typeface="Times New Roman" panose="02020603050405020304" pitchFamily="18" charset="0"/>
              </a:rPr>
              <a:t>01 đầu đọc thẻ nhớ SD để tải hệ điều hành</a:t>
            </a:r>
          </a:p>
          <a:p>
            <a:r>
              <a:rPr lang="en-US">
                <a:latin typeface="Times New Roman" panose="02020603050405020304" pitchFamily="18" charset="0"/>
                <a:cs typeface="Times New Roman" panose="02020603050405020304" pitchFamily="18" charset="0"/>
              </a:rPr>
              <a:t>01 cổng Ethernet LAN</a:t>
            </a:r>
          </a:p>
          <a:p>
            <a:r>
              <a:rPr lang="en-US">
                <a:latin typeface="Times New Roman" panose="02020603050405020304" pitchFamily="18" charset="0"/>
                <a:cs typeface="Times New Roman" panose="02020603050405020304" pitchFamily="18" charset="0"/>
              </a:rPr>
              <a:t>01 giao diện GPIO (General Purpose Input/Output) </a:t>
            </a:r>
          </a:p>
        </p:txBody>
      </p:sp>
    </p:spTree>
    <p:extLst>
      <p:ext uri="{BB962C8B-B14F-4D97-AF65-F5344CB8AC3E}">
        <p14:creationId xmlns:p14="http://schemas.microsoft.com/office/powerpoint/2010/main" val="3888512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23" descr="Kết quả hình ảnh cho giới thiệu về picamer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0090" y="1933121"/>
            <a:ext cx="2089150"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OpenCV là gì?"/>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7851" y="4347410"/>
            <a:ext cx="2908449" cy="1628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4876800" y="4732421"/>
            <a:ext cx="2646947" cy="369332"/>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Lấy hình ảnh từ camera</a:t>
            </a:r>
          </a:p>
        </p:txBody>
      </p:sp>
      <p:sp>
        <p:nvSpPr>
          <p:cNvPr id="5" name="TextBox 4"/>
          <p:cNvSpPr txBox="1"/>
          <p:nvPr/>
        </p:nvSpPr>
        <p:spPr>
          <a:xfrm>
            <a:off x="5049825" y="2245894"/>
            <a:ext cx="2698511" cy="646331"/>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Chuẩn giao tiếp CSI</a:t>
            </a:r>
          </a:p>
          <a:p>
            <a:r>
              <a:rPr lang="en-US">
                <a:latin typeface="Times New Roman" panose="02020603050405020304" pitchFamily="18" charset="0"/>
                <a:cs typeface="Times New Roman" panose="02020603050405020304" pitchFamily="18" charset="0"/>
              </a:rPr>
              <a:t>Độ phân giải 5 Megapixels</a:t>
            </a:r>
          </a:p>
        </p:txBody>
      </p:sp>
    </p:spTree>
    <p:extLst>
      <p:ext uri="{BB962C8B-B14F-4D97-AF65-F5344CB8AC3E}">
        <p14:creationId xmlns:p14="http://schemas.microsoft.com/office/powerpoint/2010/main" val="4199206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10275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a:stretch>
            <a:fillRect/>
          </a:stretch>
        </p:blipFill>
        <p:spPr>
          <a:xfrm>
            <a:off x="0" y="6350000"/>
            <a:ext cx="12192000" cy="508000"/>
          </a:xfrm>
          <a:prstGeom prst="rect">
            <a:avLst/>
          </a:prstGeom>
        </p:spPr>
      </p:pic>
      <p:sp>
        <p:nvSpPr>
          <p:cNvPr id="12" name="Slide Number Placeholder 11"/>
          <p:cNvSpPr>
            <a:spLocks noGrp="1"/>
          </p:cNvSpPr>
          <p:nvPr>
            <p:ph type="sldNum" sz="quarter" idx="12"/>
          </p:nvPr>
        </p:nvSpPr>
        <p:spPr>
          <a:xfrm>
            <a:off x="11019934" y="6392944"/>
            <a:ext cx="428134" cy="347221"/>
          </a:xfrm>
          <a:solidFill>
            <a:schemeClr val="bg2"/>
          </a:solidFill>
        </p:spPr>
        <p:txBody>
          <a:bodyPr/>
          <a:lstStyle/>
          <a:p>
            <a:fld id="{AB810AF7-BFBC-459A-A932-C93DA0A3B714}" type="slidenum">
              <a:rPr lang="en-US" sz="1800" smtClean="0">
                <a:latin typeface="Times New Roman" panose="02020603050405020304" pitchFamily="18" charset="0"/>
                <a:cs typeface="Times New Roman" panose="02020603050405020304" pitchFamily="18" charset="0"/>
              </a:rPr>
              <a:t>9</a:t>
            </a:fld>
            <a:endParaRPr lang="en-US" sz="1800">
              <a:latin typeface="Times New Roman" panose="02020603050405020304" pitchFamily="18" charset="0"/>
              <a:cs typeface="Times New Roman" panose="02020603050405020304" pitchFamily="18" charset="0"/>
            </a:endParaRPr>
          </a:p>
        </p:txBody>
      </p:sp>
      <p:sp>
        <p:nvSpPr>
          <p:cNvPr id="13" name="TextBox 12"/>
          <p:cNvSpPr txBox="1"/>
          <p:nvPr/>
        </p:nvSpPr>
        <p:spPr>
          <a:xfrm>
            <a:off x="801279" y="190594"/>
            <a:ext cx="4260915" cy="646331"/>
          </a:xfrm>
          <a:prstGeom prst="rect">
            <a:avLst/>
          </a:prstGeom>
          <a:noFill/>
        </p:spPr>
        <p:txBody>
          <a:bodyPr wrap="square" rtlCol="0">
            <a:spAutoFit/>
          </a:bodyPr>
          <a:lstStyle/>
          <a:p>
            <a:r>
              <a:rPr lang="en-US" sz="3600">
                <a:solidFill>
                  <a:schemeClr val="bg1"/>
                </a:solidFill>
                <a:latin typeface="Times New Roman" panose="02020603050405020304" pitchFamily="18" charset="0"/>
                <a:cs typeface="Times New Roman" panose="02020603050405020304" pitchFamily="18" charset="0"/>
              </a:rPr>
              <a:t>Đối tượng nghiên cứu</a:t>
            </a:r>
          </a:p>
        </p:txBody>
      </p:sp>
      <p:pic>
        <p:nvPicPr>
          <p:cNvPr id="3074" name="Picture 2" descr="si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1279" y="2005263"/>
            <a:ext cx="2952750"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4162926" y="3089950"/>
            <a:ext cx="7571874" cy="2585323"/>
          </a:xfrm>
          <a:prstGeom prst="rect">
            <a:avLst/>
          </a:prstGeom>
          <a:noFill/>
        </p:spPr>
        <p:txBody>
          <a:bodyPr wrap="square" rtlCol="0">
            <a:spAutoFit/>
          </a:bodyPr>
          <a:lstStyle/>
          <a:p>
            <a:pPr lvl="0"/>
            <a:r>
              <a:rPr lang="en-US">
                <a:latin typeface="Times New Roman" panose="02020603050405020304" pitchFamily="18" charset="0"/>
                <a:cs typeface="Times New Roman" panose="02020603050405020304" pitchFamily="18" charset="0"/>
              </a:rPr>
              <a:t>IC chính: Module GSM GPRS Sim800A.</a:t>
            </a:r>
          </a:p>
          <a:p>
            <a:pPr lvl="0"/>
            <a:r>
              <a:rPr lang="en-US">
                <a:latin typeface="Times New Roman" panose="02020603050405020304" pitchFamily="18" charset="0"/>
                <a:cs typeface="Times New Roman" panose="02020603050405020304" pitchFamily="18" charset="0"/>
              </a:rPr>
              <a:t>Nguồn cấp: 4.5-5V, có thể sử dụng với nguồn dòng thấp từ 500mAh trở lên </a:t>
            </a:r>
          </a:p>
          <a:p>
            <a:pPr lvl="0"/>
            <a:r>
              <a:rPr lang="en-US">
                <a:latin typeface="Times New Roman" panose="02020603050405020304" pitchFamily="18" charset="0"/>
                <a:cs typeface="Times New Roman" panose="02020603050405020304" pitchFamily="18" charset="0"/>
              </a:rPr>
              <a:t>Tích hợp Khe Micro Sim.</a:t>
            </a:r>
          </a:p>
          <a:p>
            <a:pPr lvl="0"/>
            <a:r>
              <a:rPr lang="en-US">
                <a:latin typeface="Times New Roman" panose="02020603050405020304" pitchFamily="18" charset="0"/>
                <a:cs typeface="Times New Roman" panose="02020603050405020304" pitchFamily="18" charset="0"/>
              </a:rPr>
              <a:t>Tích hợp led báo trạng thái Sim800A.</a:t>
            </a:r>
          </a:p>
          <a:p>
            <a:pPr lvl="0"/>
            <a:r>
              <a:rPr lang="en-US">
                <a:latin typeface="Times New Roman" panose="02020603050405020304" pitchFamily="18" charset="0"/>
                <a:cs typeface="Times New Roman" panose="02020603050405020304" pitchFamily="18" charset="0"/>
              </a:rPr>
              <a:t>Tích hợp tụ bù điện dung cao và Diod giảm áp để có thể cấp 5VDC và nguồn dòng thấp.</a:t>
            </a:r>
          </a:p>
          <a:p>
            <a:pPr lvl="0"/>
            <a:r>
              <a:rPr lang="en-US">
                <a:latin typeface="Times New Roman" panose="02020603050405020304" pitchFamily="18" charset="0"/>
                <a:cs typeface="Times New Roman" panose="02020603050405020304" pitchFamily="18" charset="0"/>
              </a:rPr>
              <a:t>Dòng khi ở chế độ chờ: 10mA</a:t>
            </a:r>
          </a:p>
          <a:p>
            <a:pPr lvl="0"/>
            <a:r>
              <a:rPr lang="en-US">
                <a:latin typeface="Times New Roman" panose="02020603050405020304" pitchFamily="18" charset="0"/>
                <a:cs typeface="Times New Roman" panose="02020603050405020304" pitchFamily="18" charset="0"/>
              </a:rPr>
              <a:t>Dòng khi hoạt động: 100 mA đến 2A</a:t>
            </a:r>
          </a:p>
          <a:p>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42360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352</TotalTime>
  <Words>931</Words>
  <Application>Microsoft Office PowerPoint</Application>
  <PresentationFormat>Widescreen</PresentationFormat>
  <Paragraphs>133</Paragraphs>
  <Slides>22</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Huỳnh Ngọc Mộng Thu</dc:creator>
  <cp:lastModifiedBy>Huỳnh Ngọc Mộng Thu</cp:lastModifiedBy>
  <cp:revision>26</cp:revision>
  <dcterms:created xsi:type="dcterms:W3CDTF">2017-07-10T07:09:12Z</dcterms:created>
  <dcterms:modified xsi:type="dcterms:W3CDTF">2017-07-11T04:17:00Z</dcterms:modified>
</cp:coreProperties>
</file>