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7" r:id="rId5"/>
    <p:sldId id="257" r:id="rId6"/>
    <p:sldId id="263" r:id="rId7"/>
    <p:sldId id="259" r:id="rId8"/>
    <p:sldId id="264" r:id="rId9"/>
    <p:sldId id="278" r:id="rId10"/>
    <p:sldId id="260" r:id="rId11"/>
    <p:sldId id="265" r:id="rId12"/>
    <p:sldId id="262" r:id="rId13"/>
    <p:sldId id="266" r:id="rId14"/>
    <p:sldId id="276" r:id="rId15"/>
    <p:sldId id="280" r:id="rId16"/>
    <p:sldId id="267" r:id="rId17"/>
    <p:sldId id="270" r:id="rId18"/>
    <p:sldId id="281" r:id="rId19"/>
    <p:sldId id="271" r:id="rId20"/>
    <p:sldId id="282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795" autoAdjust="0"/>
    <p:restoredTop sz="86469" autoAdjust="0"/>
  </p:normalViewPr>
  <p:slideViewPr>
    <p:cSldViewPr snapToGrid="0">
      <p:cViewPr varScale="1">
        <p:scale>
          <a:sx n="72" d="100"/>
          <a:sy n="72" d="100"/>
        </p:scale>
        <p:origin x="51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9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emanticscholar.org/paper/Inception-v3-for-flower-classification-Xia-Xu/c0dae9244045c10e5818db389b94e0b432722eec" TargetMode="External"/><Relationship Id="rId5" Type="http://schemas.openxmlformats.org/officeDocument/2006/relationships/hyperlink" Target="https://www.researchgate.net/publication/356493365_A_FLOWER_RECOGNITION_SYSTEM_USING_DEEP_NEURAL_NETWORK_COUPLED_WITH_VISUAL_GEOMETRY_GROUP_19_ARCHITECTURE" TargetMode="External"/><Relationship Id="rId4" Type="http://schemas.openxmlformats.org/officeDocument/2006/relationships/hyperlink" Target="https://www.irjet.net/archives/V7/i6/IRJET-V7I61229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8" descr="Text">
            <a:extLst>
              <a:ext uri="{FF2B5EF4-FFF2-40B4-BE49-F238E27FC236}">
                <a16:creationId xmlns:a16="http://schemas.microsoft.com/office/drawing/2014/main" id="{4F558152-52C3-D3EA-D4D6-C183F72656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13" b="7813"/>
          <a:stretch>
            <a:fillRect/>
          </a:stretch>
        </p:blipFill>
        <p:spPr>
          <a:xfrm>
            <a:off x="-2" y="0"/>
            <a:ext cx="12192000" cy="6858000"/>
          </a:xfr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56B7D704-025B-164C-131B-F87D507ADB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1857178"/>
            <a:ext cx="12191999" cy="131156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HOA SỬ DỤNG MÔ HÌNH HỌC SÂU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AB721B-F995-3DBC-B6C6-030DB05F3E86}"/>
              </a:ext>
            </a:extLst>
          </p:cNvPr>
          <p:cNvSpPr txBox="1"/>
          <p:nvPr/>
        </p:nvSpPr>
        <p:spPr>
          <a:xfrm>
            <a:off x="3192779" y="191644"/>
            <a:ext cx="613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379C7-7322-FD32-B090-14405A3B5583}"/>
              </a:ext>
            </a:extLst>
          </p:cNvPr>
          <p:cNvSpPr txBox="1"/>
          <p:nvPr/>
        </p:nvSpPr>
        <p:spPr>
          <a:xfrm>
            <a:off x="4670597" y="3414909"/>
            <a:ext cx="3177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Anh Thư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B1809301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44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2389E-3A00-D07B-57A7-B21ED95D5434}"/>
              </a:ext>
            </a:extLst>
          </p:cNvPr>
          <p:cNvSpPr txBox="1"/>
          <p:nvPr/>
        </p:nvSpPr>
        <p:spPr>
          <a:xfrm>
            <a:off x="8999219" y="5375564"/>
            <a:ext cx="298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00086765-3795-BBF2-375A-45D5405A8B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7" y="163148"/>
            <a:ext cx="1450109" cy="1276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52196" y="1288606"/>
            <a:ext cx="7908757" cy="863491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056A3A-EAC2-6696-E369-5BD46D4C5AFD}"/>
              </a:ext>
            </a:extLst>
          </p:cNvPr>
          <p:cNvGrpSpPr/>
          <p:nvPr/>
        </p:nvGrpSpPr>
        <p:grpSpPr>
          <a:xfrm>
            <a:off x="6415121" y="4705904"/>
            <a:ext cx="4753251" cy="1424658"/>
            <a:chOff x="215460" y="3271055"/>
            <a:chExt cx="4753251" cy="142465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CC08A79-0103-4262-1F1B-F07A79B4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05" y="3271055"/>
              <a:ext cx="2638606" cy="14246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43E214-639B-28A6-404A-42A7A68C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18" b="91182" l="10000" r="90000">
                          <a14:foregroundMark x1="12386" y1="33267" x2="39659" y2="39078"/>
                          <a14:foregroundMark x1="39659" y1="39078" x2="28636" y2="36874"/>
                          <a14:foregroundMark x1="28636" y1="36874" x2="22614" y2="63126"/>
                          <a14:foregroundMark x1="22614" y1="63126" x2="22500" y2="73747"/>
                          <a14:foregroundMark x1="22500" y1="73747" x2="22727" y2="74148"/>
                          <a14:foregroundMark x1="26477" y1="31062" x2="37045" y2="29659"/>
                          <a14:foregroundMark x1="37045" y1="29659" x2="40341" y2="30862"/>
                          <a14:foregroundMark x1="17841" y1="42886" x2="23068" y2="49699"/>
                          <a14:foregroundMark x1="23068" y1="49699" x2="27159" y2="61523"/>
                          <a14:foregroundMark x1="24773" y1="39279" x2="20114" y2="76954"/>
                          <a14:foregroundMark x1="20114" y1="76954" x2="23864" y2="88176"/>
                          <a14:foregroundMark x1="23864" y1="88176" x2="34659" y2="86172"/>
                          <a14:foregroundMark x1="34659" y1="86172" x2="39545" y2="57114"/>
                          <a14:foregroundMark x1="39545" y1="57114" x2="39659" y2="48096"/>
                          <a14:foregroundMark x1="23409" y1="42485" x2="33295" y2="75752"/>
                          <a14:foregroundMark x1="32386" y1="51904" x2="31818" y2="77555"/>
                          <a14:foregroundMark x1="35455" y1="56112" x2="32386" y2="74148"/>
                          <a14:foregroundMark x1="32386" y1="74148" x2="34205" y2="61924"/>
                          <a14:foregroundMark x1="34205" y1="61924" x2="25568" y2="73747"/>
                          <a14:foregroundMark x1="25568" y1="73747" x2="31136" y2="68537"/>
                          <a14:foregroundMark x1="31136" y1="68537" x2="25795" y2="70741"/>
                          <a14:foregroundMark x1="25795" y1="70741" x2="32955" y2="64729"/>
                          <a14:foregroundMark x1="32955" y1="64729" x2="30909" y2="66333"/>
                          <a14:foregroundMark x1="17045" y1="13026" x2="17045" y2="13026"/>
                          <a14:foregroundMark x1="14205" y1="10020" x2="13750" y2="18437"/>
                          <a14:foregroundMark x1="12841" y1="29058" x2="15909" y2="51503"/>
                          <a14:foregroundMark x1="15909" y1="51503" x2="16023" y2="50301"/>
                          <a14:foregroundMark x1="14091" y1="10421" x2="14432" y2="16834"/>
                          <a14:foregroundMark x1="13750" y1="9018" x2="15000" y2="9018"/>
                          <a14:foregroundMark x1="20795" y1="10220" x2="26023" y2="9820"/>
                          <a14:foregroundMark x1="33068" y1="11222" x2="31250" y2="13627"/>
                          <a14:foregroundMark x1="36591" y1="11824" x2="36932" y2="16032"/>
                          <a14:foregroundMark x1="67841" y1="10020" x2="65000" y2="9820"/>
                          <a14:foregroundMark x1="71591" y1="10020" x2="70455" y2="10621"/>
                          <a14:foregroundMark x1="78864" y1="10421" x2="78182" y2="10421"/>
                          <a14:foregroundMark x1="72273" y1="91182" x2="72273" y2="91182"/>
                          <a14:foregroundMark x1="28636" y1="9619" x2="29773" y2="11824"/>
                          <a14:foregroundMark x1="15000" y1="31062" x2="23068" y2="73146"/>
                          <a14:foregroundMark x1="14773" y1="44489" x2="14545" y2="80361"/>
                          <a14:foregroundMark x1="14545" y1="80361" x2="14773" y2="82164"/>
                          <a14:foregroundMark x1="68295" y1="35070" x2="70795" y2="79359"/>
                          <a14:foregroundMark x1="78864" y1="38477" x2="78409" y2="83968"/>
                          <a14:foregroundMark x1="78409" y1="83968" x2="78295" y2="83968"/>
                          <a14:foregroundMark x1="83409" y1="34469" x2="79091" y2="70741"/>
                          <a14:foregroundMark x1="79091" y1="70741" x2="80227" y2="41283"/>
                          <a14:foregroundMark x1="80227" y1="41283" x2="70909" y2="52705"/>
                          <a14:foregroundMark x1="70909" y1="52705" x2="71477" y2="42285"/>
                          <a14:foregroundMark x1="71477" y1="42285" x2="66364" y2="48096"/>
                          <a14:foregroundMark x1="66364" y1="48096" x2="71932" y2="49299"/>
                          <a14:foregroundMark x1="71932" y1="49299" x2="74773" y2="62124"/>
                          <a14:foregroundMark x1="74773" y1="62124" x2="68068" y2="71343"/>
                          <a14:foregroundMark x1="68068" y1="71343" x2="76023" y2="64729"/>
                          <a14:foregroundMark x1="76023" y1="64729" x2="77955" y2="71944"/>
                          <a14:foregroundMark x1="71023" y1="40681" x2="67045" y2="38878"/>
                          <a14:foregroundMark x1="64091" y1="38878" x2="75682" y2="41884"/>
                          <a14:foregroundMark x1="64886" y1="63928" x2="72045" y2="75752"/>
                          <a14:foregroundMark x1="72045" y1="75752" x2="75682" y2="76954"/>
                          <a14:foregroundMark x1="18636" y1="9619" x2="18523" y2="176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5460" y="3271055"/>
              <a:ext cx="2511356" cy="14240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C57BD8-8545-A451-9129-6939878CC717}"/>
              </a:ext>
            </a:extLst>
          </p:cNvPr>
          <p:cNvGrpSpPr/>
          <p:nvPr/>
        </p:nvGrpSpPr>
        <p:grpSpPr>
          <a:xfrm>
            <a:off x="1177801" y="2710406"/>
            <a:ext cx="3726330" cy="1200329"/>
            <a:chOff x="481131" y="1636509"/>
            <a:chExt cx="5009082" cy="202876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C14DE3-CAED-8E81-F12F-DF839D28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25" b="90000" l="10000" r="90000">
                          <a14:foregroundMark x1="38667" y1="16750" x2="38667" y2="16750"/>
                          <a14:foregroundMark x1="41667" y1="12500" x2="36889" y2="16375"/>
                          <a14:foregroundMark x1="36444" y1="5375" x2="51556" y2="3625"/>
                          <a14:foregroundMark x1="51556" y1="3625" x2="59000" y2="6875"/>
                          <a14:foregroundMark x1="60222" y1="82500" x2="67000" y2="737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636509"/>
              <a:ext cx="2282365" cy="2028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3656306-C29D-6934-A770-CC55E5AD1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131" y="1853492"/>
              <a:ext cx="2726717" cy="120720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52133B9-4032-B2EE-2B23-6D30C1749372}"/>
              </a:ext>
            </a:extLst>
          </p:cNvPr>
          <p:cNvSpPr txBox="1"/>
          <p:nvPr/>
        </p:nvSpPr>
        <p:spPr>
          <a:xfrm>
            <a:off x="6932576" y="2710406"/>
            <a:ext cx="3153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(Local)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232D9-3C04-D533-CFB8-6CFBC0F5639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4904131" y="3125905"/>
            <a:ext cx="202844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E81003-22B5-0851-1C7A-2A5A6E45DEAC}"/>
              </a:ext>
            </a:extLst>
          </p:cNvPr>
          <p:cNvCxnSpPr>
            <a:stCxn id="30" idx="2"/>
          </p:cNvCxnSpPr>
          <p:nvPr/>
        </p:nvCxnSpPr>
        <p:spPr>
          <a:xfrm>
            <a:off x="8509385" y="3541403"/>
            <a:ext cx="233562" cy="97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C6F2D4-FB88-2607-6346-E01020DA8C32}"/>
              </a:ext>
            </a:extLst>
          </p:cNvPr>
          <p:cNvSpPr txBox="1"/>
          <p:nvPr/>
        </p:nvSpPr>
        <p:spPr>
          <a:xfrm>
            <a:off x="1608991" y="5002431"/>
            <a:ext cx="295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A0B85-DA01-D28B-2037-9A4ACB753AE7}"/>
              </a:ext>
            </a:extLst>
          </p:cNvPr>
          <p:cNvCxnSpPr>
            <a:stCxn id="26" idx="1"/>
            <a:endCxn id="38" idx="3"/>
          </p:cNvCxnSpPr>
          <p:nvPr/>
        </p:nvCxnSpPr>
        <p:spPr>
          <a:xfrm flipH="1" flipV="1">
            <a:off x="4565499" y="5417930"/>
            <a:ext cx="1849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08C751-2FD9-34E3-3907-C6273EA8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44" y="842189"/>
            <a:ext cx="6680656" cy="5160806"/>
          </a:xfrm>
          <a:prstGeom prst="rect">
            <a:avLst/>
          </a:prstGeom>
          <a:noFill/>
        </p:spPr>
      </p:pic>
      <p:sp>
        <p:nvSpPr>
          <p:cNvPr id="8" name="Title 41">
            <a:extLst>
              <a:ext uri="{FF2B5EF4-FFF2-40B4-BE49-F238E27FC236}">
                <a16:creationId xmlns:a16="http://schemas.microsoft.com/office/drawing/2014/main" id="{C477DC8C-EF88-036B-8203-8F4047718EB1}"/>
              </a:ext>
            </a:extLst>
          </p:cNvPr>
          <p:cNvSpPr txBox="1">
            <a:spLocks/>
          </p:cNvSpPr>
          <p:nvPr/>
        </p:nvSpPr>
        <p:spPr>
          <a:xfrm>
            <a:off x="869461" y="646545"/>
            <a:ext cx="3573229" cy="79656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kern="1200" cap="all" spc="100" baseline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9">
            <a:extLst>
              <a:ext uri="{FF2B5EF4-FFF2-40B4-BE49-F238E27FC236}">
                <a16:creationId xmlns:a16="http://schemas.microsoft.com/office/drawing/2014/main" id="{FED37909-52FD-1695-8DF6-A042D1C424D7}"/>
              </a:ext>
            </a:extLst>
          </p:cNvPr>
          <p:cNvSpPr txBox="1">
            <a:spLocks/>
          </p:cNvSpPr>
          <p:nvPr/>
        </p:nvSpPr>
        <p:spPr>
          <a:xfrm>
            <a:off x="869461" y="3102243"/>
            <a:ext cx="2879477" cy="6406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30BED-741C-D2D0-E44B-11354EDE3008}"/>
              </a:ext>
            </a:extLst>
          </p:cNvPr>
          <p:cNvSpPr txBox="1"/>
          <p:nvPr/>
        </p:nvSpPr>
        <p:spPr>
          <a:xfrm>
            <a:off x="6241822" y="6111875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1">
            <a:extLst>
              <a:ext uri="{FF2B5EF4-FFF2-40B4-BE49-F238E27FC236}">
                <a16:creationId xmlns:a16="http://schemas.microsoft.com/office/drawing/2014/main" id="{C477DC8C-EF88-036B-8203-8F4047718EB1}"/>
              </a:ext>
            </a:extLst>
          </p:cNvPr>
          <p:cNvSpPr txBox="1">
            <a:spLocks/>
          </p:cNvSpPr>
          <p:nvPr/>
        </p:nvSpPr>
        <p:spPr>
          <a:xfrm>
            <a:off x="869461" y="646545"/>
            <a:ext cx="3573229" cy="79656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kern="1200" cap="all" spc="100" baseline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9">
            <a:extLst>
              <a:ext uri="{FF2B5EF4-FFF2-40B4-BE49-F238E27FC236}">
                <a16:creationId xmlns:a16="http://schemas.microsoft.com/office/drawing/2014/main" id="{FED37909-52FD-1695-8DF6-A042D1C424D7}"/>
              </a:ext>
            </a:extLst>
          </p:cNvPr>
          <p:cNvSpPr txBox="1">
            <a:spLocks/>
          </p:cNvSpPr>
          <p:nvPr/>
        </p:nvSpPr>
        <p:spPr>
          <a:xfrm>
            <a:off x="869461" y="3102243"/>
            <a:ext cx="2879477" cy="6406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200" cap="none" spc="1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kern="1200" cap="none" spc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30BED-741C-D2D0-E44B-11354EDE3008}"/>
              </a:ext>
            </a:extLst>
          </p:cNvPr>
          <p:cNvSpPr txBox="1"/>
          <p:nvPr/>
        </p:nvSpPr>
        <p:spPr>
          <a:xfrm>
            <a:off x="6353464" y="6315335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41390-B88A-F702-40A5-7DA2B4A5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58" y="542665"/>
            <a:ext cx="6035040" cy="57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7224" y="812556"/>
            <a:ext cx="4989233" cy="568896"/>
          </a:xfrm>
        </p:spPr>
        <p:txBody>
          <a:bodyPr/>
          <a:lstStyle/>
          <a:p>
            <a:pPr algn="ctr"/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5656" y="2044485"/>
            <a:ext cx="2512344" cy="112123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(Precision)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Placeholder 81">
                <a:extLst>
                  <a:ext uri="{FF2B5EF4-FFF2-40B4-BE49-F238E27FC236}">
                    <a16:creationId xmlns:a16="http://schemas.microsoft.com/office/drawing/2014/main" id="{47CF6540-6A1C-4A70-8BA0-6A13694F1AE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58223" y="2044485"/>
                <a:ext cx="3081975" cy="1121230"/>
              </a:xfrm>
            </p:spPr>
            <p:txBody>
              <a:bodyPr/>
              <a:lstStyle/>
              <a:p>
                <a:r>
                  <a:rPr lang="vi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Text Placeholder 81">
                <a:extLst>
                  <a:ext uri="{FF2B5EF4-FFF2-40B4-BE49-F238E27FC236}">
                    <a16:creationId xmlns:a16="http://schemas.microsoft.com/office/drawing/2014/main" id="{47CF6540-6A1C-4A70-8BA0-6A13694F1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58223" y="2044485"/>
                <a:ext cx="3081975" cy="1121230"/>
              </a:xfrm>
              <a:blipFill>
                <a:blip r:embed="rId2"/>
                <a:stretch>
                  <a:fillRect l="-395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35656" y="3428263"/>
            <a:ext cx="2373799" cy="112123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(Recall)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 Placeholder 172">
                <a:extLst>
                  <a:ext uri="{FF2B5EF4-FFF2-40B4-BE49-F238E27FC236}">
                    <a16:creationId xmlns:a16="http://schemas.microsoft.com/office/drawing/2014/main" id="{1B5D0D81-8352-40FD-B232-D587379A48F6}"/>
                  </a:ext>
                </a:extLst>
              </p:cNvPr>
              <p:cNvSpPr>
                <a:spLocks noGrp="1"/>
              </p:cNvSpPr>
              <p:nvPr>
                <p:ph type="body" sz="quarter" idx="35"/>
              </p:nvPr>
            </p:nvSpPr>
            <p:spPr>
              <a:xfrm>
                <a:off x="3164775" y="3428263"/>
                <a:ext cx="2644895" cy="1121230"/>
              </a:xfrm>
            </p:spPr>
            <p:txBody>
              <a:bodyPr/>
              <a:lstStyle/>
              <a:p>
                <a:r>
                  <a:rPr lang="vi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 Placeholder 172">
                <a:extLst>
                  <a:ext uri="{FF2B5EF4-FFF2-40B4-BE49-F238E27FC236}">
                    <a16:creationId xmlns:a16="http://schemas.microsoft.com/office/drawing/2014/main" id="{1B5D0D81-8352-40FD-B232-D587379A4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5"/>
              </p:nvPr>
            </p:nvSpPr>
            <p:spPr>
              <a:xfrm>
                <a:off x="3164775" y="3428263"/>
                <a:ext cx="2644895" cy="1121230"/>
              </a:xfrm>
              <a:blipFill>
                <a:blip r:embed="rId3"/>
                <a:stretch>
                  <a:fillRect l="-46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35656" y="4812041"/>
            <a:ext cx="1847326" cy="112123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 Placeholder 173">
                <a:extLst>
                  <a:ext uri="{FF2B5EF4-FFF2-40B4-BE49-F238E27FC236}">
                    <a16:creationId xmlns:a16="http://schemas.microsoft.com/office/drawing/2014/main" id="{AFFA4C3C-8D8D-4DAB-A3FC-6ACD990091D0}"/>
                  </a:ext>
                </a:extLst>
              </p:cNvPr>
              <p:cNvSpPr>
                <a:spLocks noGrp="1"/>
              </p:cNvSpPr>
              <p:nvPr>
                <p:ph type="body" sz="quarter" idx="37"/>
              </p:nvPr>
            </p:nvSpPr>
            <p:spPr>
              <a:xfrm>
                <a:off x="2496460" y="4812041"/>
                <a:ext cx="3973850" cy="1121230"/>
              </a:xfrm>
            </p:spPr>
            <p:txBody>
              <a:bodyPr/>
              <a:lstStyle/>
              <a:p>
                <a:r>
                  <a:rPr lang="vi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=2 ×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Recall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" name="Text Placeholder 173">
                <a:extLst>
                  <a:ext uri="{FF2B5EF4-FFF2-40B4-BE49-F238E27FC236}">
                    <a16:creationId xmlns:a16="http://schemas.microsoft.com/office/drawing/2014/main" id="{AFFA4C3C-8D8D-4DAB-A3FC-6ACD99009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7"/>
              </p:nvPr>
            </p:nvSpPr>
            <p:spPr>
              <a:xfrm>
                <a:off x="2496460" y="4812041"/>
                <a:ext cx="3973850" cy="1121230"/>
              </a:xfrm>
              <a:blipFill>
                <a:blip r:embed="rId4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Title 41">
            <a:extLst>
              <a:ext uri="{FF2B5EF4-FFF2-40B4-BE49-F238E27FC236}">
                <a16:creationId xmlns:a16="http://schemas.microsoft.com/office/drawing/2014/main" id="{A7063751-BFF5-8676-CCFE-84102C10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84" y="279802"/>
            <a:ext cx="5715000" cy="469089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0" descr="A group of white flowers&#10;&#10;Description automatically generated with medium confidence">
            <a:extLst>
              <a:ext uri="{FF2B5EF4-FFF2-40B4-BE49-F238E27FC236}">
                <a16:creationId xmlns:a16="http://schemas.microsoft.com/office/drawing/2014/main" id="{B81F9103-3907-2ECD-CB72-3BFD774074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4899" r="24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9905E3-C982-0B9F-FA88-FB23FCD94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15521"/>
              </p:ext>
            </p:extLst>
          </p:nvPr>
        </p:nvGraphicFramePr>
        <p:xfrm>
          <a:off x="935035" y="707107"/>
          <a:ext cx="10321930" cy="5398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9176">
                  <a:extLst>
                    <a:ext uri="{9D8B030D-6E8A-4147-A177-3AD203B41FA5}">
                      <a16:colId xmlns:a16="http://schemas.microsoft.com/office/drawing/2014/main" val="2988865720"/>
                    </a:ext>
                  </a:extLst>
                </a:gridCol>
                <a:gridCol w="1116323">
                  <a:extLst>
                    <a:ext uri="{9D8B030D-6E8A-4147-A177-3AD203B41FA5}">
                      <a16:colId xmlns:a16="http://schemas.microsoft.com/office/drawing/2014/main" val="1658049060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3960690903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644816237"/>
                    </a:ext>
                  </a:extLst>
                </a:gridCol>
                <a:gridCol w="1885883">
                  <a:extLst>
                    <a:ext uri="{9D8B030D-6E8A-4147-A177-3AD203B41FA5}">
                      <a16:colId xmlns:a16="http://schemas.microsoft.com/office/drawing/2014/main" val="2357716569"/>
                    </a:ext>
                  </a:extLst>
                </a:gridCol>
                <a:gridCol w="1422798">
                  <a:extLst>
                    <a:ext uri="{9D8B030D-6E8A-4147-A177-3AD203B41FA5}">
                      <a16:colId xmlns:a16="http://schemas.microsoft.com/office/drawing/2014/main" val="2079712912"/>
                    </a:ext>
                  </a:extLst>
                </a:gridCol>
                <a:gridCol w="1042469">
                  <a:extLst>
                    <a:ext uri="{9D8B030D-6E8A-4147-A177-3AD203B41FA5}">
                      <a16:colId xmlns:a16="http://schemas.microsoft.com/office/drawing/2014/main" val="3201885670"/>
                    </a:ext>
                  </a:extLst>
                </a:gridCol>
                <a:gridCol w="977172">
                  <a:extLst>
                    <a:ext uri="{9D8B030D-6E8A-4147-A177-3AD203B41FA5}">
                      <a16:colId xmlns:a16="http://schemas.microsoft.com/office/drawing/2014/main" val="1104621862"/>
                    </a:ext>
                  </a:extLst>
                </a:gridCol>
              </a:tblGrid>
              <a:tr h="2952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3487101422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Bạc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Lan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3306882755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Cẩm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Chướng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Layon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4027888051"/>
                  </a:ext>
                </a:extLst>
              </a:tr>
              <a:tr h="52434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Chi Dây Huỳnh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Ly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1190602906"/>
                  </a:ext>
                </a:extLst>
              </a:tr>
              <a:tr h="25021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Cúc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2053892037"/>
                  </a:ext>
                </a:extLst>
              </a:tr>
              <a:tr h="53577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Dâm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Bụt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Mười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4075056902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Đào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Nhài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2119113723"/>
                  </a:ext>
                </a:extLst>
              </a:tr>
              <a:tr h="25021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Dã Quỳ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1519369576"/>
                  </a:ext>
                </a:extLst>
              </a:tr>
              <a:tr h="53577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Đồng Tiền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Thược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Dược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1770651001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Giấy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Tigon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4230238815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Hồng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Trang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1533845227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Hồng Môn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Tulip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266965677"/>
                  </a:ext>
                </a:extLst>
              </a:tr>
              <a:tr h="5104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 Huệ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Tường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3338586134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Dương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8" marR="45188" marT="0" marB="0" anchor="ctr"/>
                </a:tc>
                <a:extLst>
                  <a:ext uri="{0D108BD9-81ED-4DB2-BD59-A6C34878D82A}">
                    <a16:rowId xmlns:a16="http://schemas.microsoft.com/office/drawing/2014/main" val="1851323790"/>
                  </a:ext>
                </a:extLst>
              </a:tr>
            </a:tbl>
          </a:graphicData>
        </a:graphic>
      </p:graphicFrame>
      <p:sp>
        <p:nvSpPr>
          <p:cNvPr id="14" name="Title 41">
            <a:extLst>
              <a:ext uri="{FF2B5EF4-FFF2-40B4-BE49-F238E27FC236}">
                <a16:creationId xmlns:a16="http://schemas.microsoft.com/office/drawing/2014/main" id="{14ED2C96-AF01-332C-F066-939A5E7F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136525"/>
            <a:ext cx="5715000" cy="469089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1CB2F-AB17-1936-9E92-5BB06E9E1F5D}"/>
              </a:ext>
            </a:extLst>
          </p:cNvPr>
          <p:cNvSpPr txBox="1"/>
          <p:nvPr/>
        </p:nvSpPr>
        <p:spPr>
          <a:xfrm>
            <a:off x="3472873" y="6215136"/>
            <a:ext cx="634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1">
            <a:extLst>
              <a:ext uri="{FF2B5EF4-FFF2-40B4-BE49-F238E27FC236}">
                <a16:creationId xmlns:a16="http://schemas.microsoft.com/office/drawing/2014/main" id="{BB08D678-2A15-A31A-8650-F3BE3EC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569662"/>
            <a:ext cx="5715000" cy="469089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6A5C4-A254-9331-0B49-4D98E679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97215"/>
              </p:ext>
            </p:extLst>
          </p:nvPr>
        </p:nvGraphicFramePr>
        <p:xfrm>
          <a:off x="2133600" y="1511169"/>
          <a:ext cx="8470232" cy="144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827">
                  <a:extLst>
                    <a:ext uri="{9D8B030D-6E8A-4147-A177-3AD203B41FA5}">
                      <a16:colId xmlns:a16="http://schemas.microsoft.com/office/drawing/2014/main" val="760933715"/>
                    </a:ext>
                  </a:extLst>
                </a:gridCol>
                <a:gridCol w="2192766">
                  <a:extLst>
                    <a:ext uri="{9D8B030D-6E8A-4147-A177-3AD203B41FA5}">
                      <a16:colId xmlns:a16="http://schemas.microsoft.com/office/drawing/2014/main" val="3439891466"/>
                    </a:ext>
                  </a:extLst>
                </a:gridCol>
                <a:gridCol w="2381659">
                  <a:extLst>
                    <a:ext uri="{9D8B030D-6E8A-4147-A177-3AD203B41FA5}">
                      <a16:colId xmlns:a16="http://schemas.microsoft.com/office/drawing/2014/main" val="1599329060"/>
                    </a:ext>
                  </a:extLst>
                </a:gridCol>
                <a:gridCol w="1810980">
                  <a:extLst>
                    <a:ext uri="{9D8B030D-6E8A-4147-A177-3AD203B41FA5}">
                      <a16:colId xmlns:a16="http://schemas.microsoft.com/office/drawing/2014/main" val="1672900648"/>
                    </a:ext>
                  </a:extLst>
                </a:gridCol>
              </a:tblGrid>
              <a:tr h="77978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vi-V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vi-V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3773884"/>
                  </a:ext>
                </a:extLst>
              </a:tr>
              <a:tr h="6656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Inception-V3</a:t>
                      </a:r>
                      <a:endParaRPr lang="vi-V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</a:t>
                      </a:r>
                      <a:endParaRPr lang="vi-V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</a:t>
                      </a:r>
                      <a:endParaRPr lang="vi-V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vi-V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505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574970-AE0C-96B6-13EF-5EFB51D9EBED}"/>
              </a:ext>
            </a:extLst>
          </p:cNvPr>
          <p:cNvSpPr txBox="1"/>
          <p:nvPr/>
        </p:nvSpPr>
        <p:spPr>
          <a:xfrm>
            <a:off x="2312068" y="4202739"/>
            <a:ext cx="6641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80%</a:t>
            </a:r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Inception-V3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59F38-EC22-81E9-E8B6-395947F576C2}"/>
              </a:ext>
            </a:extLst>
          </p:cNvPr>
          <p:cNvSpPr txBox="1"/>
          <p:nvPr/>
        </p:nvSpPr>
        <p:spPr>
          <a:xfrm>
            <a:off x="3962400" y="3268655"/>
            <a:ext cx="5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Inception-V3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8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1">
            <a:extLst>
              <a:ext uri="{FF2B5EF4-FFF2-40B4-BE49-F238E27FC236}">
                <a16:creationId xmlns:a16="http://schemas.microsoft.com/office/drawing/2014/main" id="{AE8BEF6A-2CFF-6A36-D1B4-DC889A1A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394" y="312988"/>
            <a:ext cx="6948237" cy="745791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61EDF8-EEC9-1AB5-EF76-981A3C5B5E8C}"/>
              </a:ext>
            </a:extLst>
          </p:cNvPr>
          <p:cNvSpPr txBox="1"/>
          <p:nvPr/>
        </p:nvSpPr>
        <p:spPr>
          <a:xfrm>
            <a:off x="3497179" y="2308020"/>
            <a:ext cx="2404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62FDCA-407E-7C61-6C06-8F8B6A9FFB2A}"/>
              </a:ext>
            </a:extLst>
          </p:cNvPr>
          <p:cNvSpPr txBox="1"/>
          <p:nvPr/>
        </p:nvSpPr>
        <p:spPr>
          <a:xfrm>
            <a:off x="721895" y="2326105"/>
            <a:ext cx="2516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B96E8-D3EB-F1D3-8ED1-7FD6E30B32A2}"/>
              </a:ext>
            </a:extLst>
          </p:cNvPr>
          <p:cNvSpPr txBox="1"/>
          <p:nvPr/>
        </p:nvSpPr>
        <p:spPr>
          <a:xfrm>
            <a:off x="6290513" y="2326105"/>
            <a:ext cx="2404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Inception-V3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2E2E0-3670-0904-5857-14A0DEEB1616}"/>
              </a:ext>
            </a:extLst>
          </p:cNvPr>
          <p:cNvSpPr txBox="1"/>
          <p:nvPr/>
        </p:nvSpPr>
        <p:spPr>
          <a:xfrm>
            <a:off x="9083845" y="2308020"/>
            <a:ext cx="2516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itle 41">
            <a:extLst>
              <a:ext uri="{FF2B5EF4-FFF2-40B4-BE49-F238E27FC236}">
                <a16:creationId xmlns:a16="http://schemas.microsoft.com/office/drawing/2014/main" id="{8FAF161C-2448-5E8D-A6FA-FF8CE54097BF}"/>
              </a:ext>
            </a:extLst>
          </p:cNvPr>
          <p:cNvSpPr txBox="1">
            <a:spLocks/>
          </p:cNvSpPr>
          <p:nvPr/>
        </p:nvSpPr>
        <p:spPr>
          <a:xfrm>
            <a:off x="4503897" y="1058779"/>
            <a:ext cx="3573229" cy="79656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kern="1200" cap="all" spc="100" baseline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1">
            <a:extLst>
              <a:ext uri="{FF2B5EF4-FFF2-40B4-BE49-F238E27FC236}">
                <a16:creationId xmlns:a16="http://schemas.microsoft.com/office/drawing/2014/main" id="{AE8BEF6A-2CFF-6A36-D1B4-DC889A1A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394" y="312988"/>
            <a:ext cx="6948237" cy="745791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61EDF8-EEC9-1AB5-EF76-981A3C5B5E8C}"/>
              </a:ext>
            </a:extLst>
          </p:cNvPr>
          <p:cNvSpPr txBox="1"/>
          <p:nvPr/>
        </p:nvSpPr>
        <p:spPr>
          <a:xfrm>
            <a:off x="3497179" y="2326104"/>
            <a:ext cx="2404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62FDCA-407E-7C61-6C06-8F8B6A9FFB2A}"/>
              </a:ext>
            </a:extLst>
          </p:cNvPr>
          <p:cNvSpPr txBox="1"/>
          <p:nvPr/>
        </p:nvSpPr>
        <p:spPr>
          <a:xfrm>
            <a:off x="721895" y="2326105"/>
            <a:ext cx="251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B96E8-D3EB-F1D3-8ED1-7FD6E30B32A2}"/>
              </a:ext>
            </a:extLst>
          </p:cNvPr>
          <p:cNvSpPr txBox="1"/>
          <p:nvPr/>
        </p:nvSpPr>
        <p:spPr>
          <a:xfrm>
            <a:off x="6290513" y="2326105"/>
            <a:ext cx="2404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2E2E0-3670-0904-5857-14A0DEEB1616}"/>
              </a:ext>
            </a:extLst>
          </p:cNvPr>
          <p:cNvSpPr txBox="1"/>
          <p:nvPr/>
        </p:nvSpPr>
        <p:spPr>
          <a:xfrm>
            <a:off x="9083845" y="2308020"/>
            <a:ext cx="251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itle 41">
            <a:extLst>
              <a:ext uri="{FF2B5EF4-FFF2-40B4-BE49-F238E27FC236}">
                <a16:creationId xmlns:a16="http://schemas.microsoft.com/office/drawing/2014/main" id="{8FAF161C-2448-5E8D-A6FA-FF8CE54097BF}"/>
              </a:ext>
            </a:extLst>
          </p:cNvPr>
          <p:cNvSpPr txBox="1">
            <a:spLocks/>
          </p:cNvSpPr>
          <p:nvPr/>
        </p:nvSpPr>
        <p:spPr>
          <a:xfrm>
            <a:off x="4275260" y="1058779"/>
            <a:ext cx="4030503" cy="79656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kern="1200" cap="all" spc="10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cap="all" spc="100" baseline="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kern="1200" cap="all" spc="100" baseline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5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8" descr="Text">
            <a:extLst>
              <a:ext uri="{FF2B5EF4-FFF2-40B4-BE49-F238E27FC236}">
                <a16:creationId xmlns:a16="http://schemas.microsoft.com/office/drawing/2014/main" id="{4F558152-52C3-D3EA-D4D6-C183F72656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13" b="7813"/>
          <a:stretch>
            <a:fillRect/>
          </a:stretch>
        </p:blipFill>
        <p:spPr>
          <a:xfrm>
            <a:off x="-2" y="0"/>
            <a:ext cx="12192000" cy="6858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AB721B-F995-3DBC-B6C6-030DB05F3E86}"/>
              </a:ext>
            </a:extLst>
          </p:cNvPr>
          <p:cNvSpPr txBox="1"/>
          <p:nvPr/>
        </p:nvSpPr>
        <p:spPr>
          <a:xfrm>
            <a:off x="4411777" y="2354758"/>
            <a:ext cx="388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379C7-7322-FD32-B090-14405A3B5583}"/>
              </a:ext>
            </a:extLst>
          </p:cNvPr>
          <p:cNvSpPr txBox="1"/>
          <p:nvPr/>
        </p:nvSpPr>
        <p:spPr>
          <a:xfrm>
            <a:off x="8774630" y="4678739"/>
            <a:ext cx="317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Anh Thư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B1809301</a:t>
            </a:r>
          </a:p>
        </p:txBody>
      </p:sp>
    </p:spTree>
    <p:extLst>
      <p:ext uri="{BB962C8B-B14F-4D97-AF65-F5344CB8AC3E}">
        <p14:creationId xmlns:p14="http://schemas.microsoft.com/office/powerpoint/2010/main" val="365200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white flowers&#10;&#10;Description automatically generated with medium confidence">
            <a:extLst>
              <a:ext uri="{FF2B5EF4-FFF2-40B4-BE49-F238E27FC236}">
                <a16:creationId xmlns:a16="http://schemas.microsoft.com/office/drawing/2014/main" id="{43928BCA-1EC6-0778-12D9-2D4982947F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9023" b="9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5474"/>
            <a:ext cx="12192000" cy="1781835"/>
          </a:xfrm>
        </p:spPr>
        <p:txBody>
          <a:bodyPr anchor="ctr">
            <a:normAutofit/>
          </a:bodyPr>
          <a:lstStyle/>
          <a:p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3298"/>
            <a:ext cx="12192000" cy="1474629"/>
          </a:xfrm>
        </p:spPr>
        <p:txBody>
          <a:bodyPr anchor="ctr">
            <a:no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Anh Thư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B1809301</a:t>
            </a:r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392" y="528783"/>
            <a:ext cx="6035681" cy="228964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 descr="A field of sunflowers&#10;&#10;Description automatically generated with medium confidence">
            <a:extLst>
              <a:ext uri="{FF2B5EF4-FFF2-40B4-BE49-F238E27FC236}">
                <a16:creationId xmlns:a16="http://schemas.microsoft.com/office/drawing/2014/main" id="{288F0A7F-B7F1-1F5A-5F09-EC407ADFB3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7565" b="27565"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2401AA7-EB13-0DE9-2851-233D6827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08757" cy="109419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DC4ED-3515-B633-AE81-CB225E25B6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5320" y="1203494"/>
            <a:ext cx="7908757" cy="446755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7C354A-D704-1CAB-57AB-53788BBE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03" y="3421379"/>
            <a:ext cx="144793" cy="152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8881BB3-80C2-E495-576C-69ECEE5C35B0}"/>
              </a:ext>
            </a:extLst>
          </p:cNvPr>
          <p:cNvSpPr txBox="1"/>
          <p:nvPr/>
        </p:nvSpPr>
        <p:spPr>
          <a:xfrm>
            <a:off x="93598" y="3067226"/>
            <a:ext cx="363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85" y="213771"/>
            <a:ext cx="7517476" cy="69859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C90B18C-5E17-1448-4DBF-E7E4A485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9568" y="959037"/>
            <a:ext cx="3860509" cy="640698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Placeholder 27" descr="A group of white flowers&#10;&#10;Description automatically generated with medium confidence">
            <a:extLst>
              <a:ext uri="{FF2B5EF4-FFF2-40B4-BE49-F238E27FC236}">
                <a16:creationId xmlns:a16="http://schemas.microsoft.com/office/drawing/2014/main" id="{FA31AFE5-F9E5-B5D4-63B4-6E5A95CE92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514" r="29514"/>
          <a:stretch>
            <a:fillRect/>
          </a:stretch>
        </p:blipFill>
        <p:spPr>
          <a:xfrm>
            <a:off x="0" y="1"/>
            <a:ext cx="4480560" cy="6858000"/>
          </a:xfr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702CF16-5266-76FB-2888-AB5377685E32}"/>
              </a:ext>
            </a:extLst>
          </p:cNvPr>
          <p:cNvSpPr/>
          <p:nvPr/>
        </p:nvSpPr>
        <p:spPr>
          <a:xfrm>
            <a:off x="6779491" y="2738996"/>
            <a:ext cx="2240642" cy="133149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B6FA5A-9E54-4388-57BF-9C1C60440490}"/>
              </a:ext>
            </a:extLst>
          </p:cNvPr>
          <p:cNvSpPr/>
          <p:nvPr/>
        </p:nvSpPr>
        <p:spPr>
          <a:xfrm>
            <a:off x="4657222" y="1532968"/>
            <a:ext cx="1888358" cy="112294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[1]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D79249-6D13-0619-2078-03124A6C5D50}"/>
              </a:ext>
            </a:extLst>
          </p:cNvPr>
          <p:cNvSpPr/>
          <p:nvPr/>
        </p:nvSpPr>
        <p:spPr>
          <a:xfrm>
            <a:off x="8707339" y="1532969"/>
            <a:ext cx="2635621" cy="112294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VGG19 &amp; ResNet50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E0F645-40EB-44BD-3510-8D3096E5EA87}"/>
              </a:ext>
            </a:extLst>
          </p:cNvPr>
          <p:cNvSpPr/>
          <p:nvPr/>
        </p:nvSpPr>
        <p:spPr>
          <a:xfrm>
            <a:off x="8736692" y="3722096"/>
            <a:ext cx="3168980" cy="112294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Inception-V3 [3]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29F5F-91BD-0E77-860F-5C3E35CADD56}"/>
              </a:ext>
            </a:extLst>
          </p:cNvPr>
          <p:cNvSpPr txBox="1"/>
          <p:nvPr/>
        </p:nvSpPr>
        <p:spPr>
          <a:xfrm>
            <a:off x="4541085" y="5176906"/>
            <a:ext cx="7517476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vi-VN" sz="12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https://www.irjet.net/archives/V7/i6/IRJET-V7I61229.pdf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vi-VN" sz="12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https://www.researchgate.net/publication/356493365_A_FLOWER_RECOGNITION_SYSTEM_USING_DEEP_NEURAL_NETWORK_COUPLED_WITH_VISUAL_GEOMETRY_GROUP_19_ARCHITECTURE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vi-V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https://www.semanticscholar.org/paper/Inception-v3-for-flower-classification-Xia-Xu/c0dae9244045c10e5818db389b94e0b432722eec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160DC30-3711-210F-A5B8-7F5BA03B7E9A}"/>
              </a:ext>
            </a:extLst>
          </p:cNvPr>
          <p:cNvCxnSpPr>
            <a:cxnSpLocks/>
            <a:stCxn id="31" idx="1"/>
            <a:endCxn id="32" idx="5"/>
          </p:cNvCxnSpPr>
          <p:nvPr/>
        </p:nvCxnSpPr>
        <p:spPr>
          <a:xfrm rot="16200000" flipV="1">
            <a:off x="6467068" y="2293431"/>
            <a:ext cx="442526" cy="8385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2B00559-225A-7675-06D0-FDEA7807CDCC}"/>
              </a:ext>
            </a:extLst>
          </p:cNvPr>
          <p:cNvCxnSpPr>
            <a:cxnSpLocks/>
            <a:stCxn id="31" idx="7"/>
            <a:endCxn id="37" idx="3"/>
          </p:cNvCxnSpPr>
          <p:nvPr/>
        </p:nvCxnSpPr>
        <p:spPr>
          <a:xfrm rot="5400000" flipH="1" flipV="1">
            <a:off x="8671396" y="2512068"/>
            <a:ext cx="442525" cy="401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E4087B3-4EE6-7EB6-DB1A-F5E4664C01A4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9020133" y="3404743"/>
            <a:ext cx="561038" cy="3769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39" y="112295"/>
            <a:ext cx="7513721" cy="99483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GIẢI PHÁP LIÊN QUAN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34CDD-8D74-C77D-0EA4-0CFF9301B1BE}"/>
              </a:ext>
            </a:extLst>
          </p:cNvPr>
          <p:cNvSpPr txBox="1"/>
          <p:nvPr/>
        </p:nvSpPr>
        <p:spPr>
          <a:xfrm>
            <a:off x="4756483" y="1285530"/>
            <a:ext cx="26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plant, flower, white&#10;&#10;Description automatically generated">
            <a:extLst>
              <a:ext uri="{FF2B5EF4-FFF2-40B4-BE49-F238E27FC236}">
                <a16:creationId xmlns:a16="http://schemas.microsoft.com/office/drawing/2014/main" id="{218EE623-893A-D636-22D2-655A12D5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1" y="2520319"/>
            <a:ext cx="3657600" cy="20478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2B463-4A70-784A-5028-83602E09C69C}"/>
              </a:ext>
            </a:extLst>
          </p:cNvPr>
          <p:cNvCxnSpPr>
            <a:cxnSpLocks/>
          </p:cNvCxnSpPr>
          <p:nvPr/>
        </p:nvCxnSpPr>
        <p:spPr>
          <a:xfrm>
            <a:off x="4363453" y="3258366"/>
            <a:ext cx="264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DF5756-F151-1AF5-7959-033CC4CB0A95}"/>
              </a:ext>
            </a:extLst>
          </p:cNvPr>
          <p:cNvSpPr txBox="1"/>
          <p:nvPr/>
        </p:nvSpPr>
        <p:spPr>
          <a:xfrm>
            <a:off x="4363453" y="2693618"/>
            <a:ext cx="294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HỌC SÂU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67E4AB-0A64-746A-3FDC-D275C863DA80}"/>
              </a:ext>
            </a:extLst>
          </p:cNvPr>
          <p:cNvSpPr/>
          <p:nvPr/>
        </p:nvSpPr>
        <p:spPr>
          <a:xfrm>
            <a:off x="7555832" y="2693618"/>
            <a:ext cx="3304673" cy="13169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INCEPTION-v3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89F08-FD3C-0921-9F67-A1A7EE8A8D23}"/>
              </a:ext>
            </a:extLst>
          </p:cNvPr>
          <p:cNvSpPr txBox="1"/>
          <p:nvPr/>
        </p:nvSpPr>
        <p:spPr>
          <a:xfrm>
            <a:off x="4150895" y="4008059"/>
            <a:ext cx="3072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Tensorfow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D8BC01E-F19D-FD85-E45E-430692E90A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3860" y="3414993"/>
            <a:ext cx="749693" cy="4364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6393973-E544-3600-ACB6-FCC52C8C787C}"/>
              </a:ext>
            </a:extLst>
          </p:cNvPr>
          <p:cNvSpPr/>
          <p:nvPr/>
        </p:nvSpPr>
        <p:spPr>
          <a:xfrm>
            <a:off x="6561222" y="5358063"/>
            <a:ext cx="2101516" cy="994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04E3C5C-FE27-67CF-7669-F2BE77367B67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5400000">
            <a:off x="7736303" y="3886197"/>
            <a:ext cx="1347544" cy="1596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DCF27-43B5-BBA2-0FCF-DF0AF6658522}"/>
              </a:ext>
            </a:extLst>
          </p:cNvPr>
          <p:cNvSpPr txBox="1"/>
          <p:nvPr/>
        </p:nvSpPr>
        <p:spPr>
          <a:xfrm>
            <a:off x="9336505" y="4839056"/>
            <a:ext cx="267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MODEL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B4291FE-3826-0A15-EE01-022723410BD2}"/>
              </a:ext>
            </a:extLst>
          </p:cNvPr>
          <p:cNvCxnSpPr>
            <a:stCxn id="23" idx="1"/>
          </p:cNvCxnSpPr>
          <p:nvPr/>
        </p:nvCxnSpPr>
        <p:spPr>
          <a:xfrm rot="10800000">
            <a:off x="8710865" y="4700337"/>
            <a:ext cx="625641" cy="3387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613" y="223351"/>
            <a:ext cx="5715000" cy="46908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42" y="1204570"/>
            <a:ext cx="822960" cy="8229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2033" y="2196272"/>
            <a:ext cx="1412073" cy="959452"/>
          </a:xfrm>
        </p:spPr>
        <p:txBody>
          <a:bodyPr/>
          <a:lstStyle/>
          <a:p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44799" y="1784792"/>
            <a:ext cx="822960" cy="82296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79241" y="2776494"/>
            <a:ext cx="1175171" cy="959452"/>
          </a:xfrm>
        </p:spPr>
        <p:txBody>
          <a:bodyPr/>
          <a:lstStyle/>
          <a:p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90719" y="1023959"/>
            <a:ext cx="822960" cy="82296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18170" y="2047030"/>
            <a:ext cx="1747413" cy="954784"/>
          </a:xfrm>
        </p:spPr>
        <p:txBody>
          <a:bodyPr/>
          <a:lstStyle/>
          <a:p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Placeholder 8" descr="A field of sunflowers&#10;&#10;Description automatically generated with medium confidence">
            <a:extLst>
              <a:ext uri="{FF2B5EF4-FFF2-40B4-BE49-F238E27FC236}">
                <a16:creationId xmlns:a16="http://schemas.microsoft.com/office/drawing/2014/main" id="{0D29AA74-B215-6ABC-5F81-415E3F5EA6F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3756" b="33756"/>
          <a:stretch>
            <a:fillRect/>
          </a:stretch>
        </p:blipFill>
        <p:spPr/>
      </p:pic>
      <p:sp>
        <p:nvSpPr>
          <p:cNvPr id="19" name="Text Placeholder 92">
            <a:extLst>
              <a:ext uri="{FF2B5EF4-FFF2-40B4-BE49-F238E27FC236}">
                <a16:creationId xmlns:a16="http://schemas.microsoft.com/office/drawing/2014/main" id="{155C40F0-D4F1-B666-61D7-AC8CF38EC109}"/>
              </a:ext>
            </a:extLst>
          </p:cNvPr>
          <p:cNvSpPr txBox="1">
            <a:spLocks/>
          </p:cNvSpPr>
          <p:nvPr/>
        </p:nvSpPr>
        <p:spPr>
          <a:xfrm>
            <a:off x="5993900" y="1416476"/>
            <a:ext cx="822960" cy="82296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0" name="Text Placeholder 92">
            <a:extLst>
              <a:ext uri="{FF2B5EF4-FFF2-40B4-BE49-F238E27FC236}">
                <a16:creationId xmlns:a16="http://schemas.microsoft.com/office/drawing/2014/main" id="{5B3DAE36-73B3-B8F8-FF6B-37B97EE93C96}"/>
              </a:ext>
            </a:extLst>
          </p:cNvPr>
          <p:cNvSpPr txBox="1">
            <a:spLocks/>
          </p:cNvSpPr>
          <p:nvPr/>
        </p:nvSpPr>
        <p:spPr>
          <a:xfrm>
            <a:off x="8124618" y="1827956"/>
            <a:ext cx="822960" cy="82296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92">
            <a:extLst>
              <a:ext uri="{FF2B5EF4-FFF2-40B4-BE49-F238E27FC236}">
                <a16:creationId xmlns:a16="http://schemas.microsoft.com/office/drawing/2014/main" id="{7B0E63E5-544C-D9D2-8936-81D291C1CC31}"/>
              </a:ext>
            </a:extLst>
          </p:cNvPr>
          <p:cNvSpPr txBox="1">
            <a:spLocks/>
          </p:cNvSpPr>
          <p:nvPr/>
        </p:nvSpPr>
        <p:spPr>
          <a:xfrm>
            <a:off x="10228522" y="961832"/>
            <a:ext cx="822960" cy="82296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10">
            <a:extLst>
              <a:ext uri="{FF2B5EF4-FFF2-40B4-BE49-F238E27FC236}">
                <a16:creationId xmlns:a16="http://schemas.microsoft.com/office/drawing/2014/main" id="{793D8BC8-C2A8-C7C7-65C4-E94D758B8C79}"/>
              </a:ext>
            </a:extLst>
          </p:cNvPr>
          <p:cNvSpPr txBox="1">
            <a:spLocks/>
          </p:cNvSpPr>
          <p:nvPr/>
        </p:nvSpPr>
        <p:spPr>
          <a:xfrm>
            <a:off x="5388501" y="2265285"/>
            <a:ext cx="2007800" cy="1832733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110">
            <a:extLst>
              <a:ext uri="{FF2B5EF4-FFF2-40B4-BE49-F238E27FC236}">
                <a16:creationId xmlns:a16="http://schemas.microsoft.com/office/drawing/2014/main" id="{1FD00F0D-2224-909D-55E2-85DC13F4B1BB}"/>
              </a:ext>
            </a:extLst>
          </p:cNvPr>
          <p:cNvSpPr txBox="1">
            <a:spLocks/>
          </p:cNvSpPr>
          <p:nvPr/>
        </p:nvSpPr>
        <p:spPr>
          <a:xfrm>
            <a:off x="7814720" y="2699891"/>
            <a:ext cx="1442756" cy="87442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110">
            <a:extLst>
              <a:ext uri="{FF2B5EF4-FFF2-40B4-BE49-F238E27FC236}">
                <a16:creationId xmlns:a16="http://schemas.microsoft.com/office/drawing/2014/main" id="{54D592C4-0834-BE47-E14B-06A9E7DB9364}"/>
              </a:ext>
            </a:extLst>
          </p:cNvPr>
          <p:cNvSpPr txBox="1">
            <a:spLocks/>
          </p:cNvSpPr>
          <p:nvPr/>
        </p:nvSpPr>
        <p:spPr>
          <a:xfrm>
            <a:off x="9527020" y="1906161"/>
            <a:ext cx="2225964" cy="1488631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D2C0FD4-AC39-2C7A-C719-188950B04DE0}"/>
              </a:ext>
            </a:extLst>
          </p:cNvPr>
          <p:cNvCxnSpPr>
            <a:stCxn id="39" idx="3"/>
            <a:endCxn id="90" idx="1"/>
          </p:cNvCxnSpPr>
          <p:nvPr/>
        </p:nvCxnSpPr>
        <p:spPr>
          <a:xfrm>
            <a:off x="1394302" y="1616050"/>
            <a:ext cx="850497" cy="580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82AA3F6-8C36-20D6-9915-E53929C30001}"/>
              </a:ext>
            </a:extLst>
          </p:cNvPr>
          <p:cNvCxnSpPr>
            <a:stCxn id="90" idx="3"/>
            <a:endCxn id="93" idx="1"/>
          </p:cNvCxnSpPr>
          <p:nvPr/>
        </p:nvCxnSpPr>
        <p:spPr>
          <a:xfrm flipV="1">
            <a:off x="3067759" y="1435439"/>
            <a:ext cx="822960" cy="7608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1C2B903-1DBA-ABB8-C997-E7A2BDC8F637}"/>
              </a:ext>
            </a:extLst>
          </p:cNvPr>
          <p:cNvCxnSpPr>
            <a:stCxn id="93" idx="3"/>
            <a:endCxn id="19" idx="1"/>
          </p:cNvCxnSpPr>
          <p:nvPr/>
        </p:nvCxnSpPr>
        <p:spPr>
          <a:xfrm>
            <a:off x="4713679" y="1435439"/>
            <a:ext cx="1280221" cy="392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D25BEAF-8FA2-1016-9A26-697145AE3C9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816860" y="1827956"/>
            <a:ext cx="1307758" cy="4114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F75A3B8-0AD8-9E5E-AE9F-310FD23B20B6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8947578" y="1373312"/>
            <a:ext cx="1280944" cy="8661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8" y="733614"/>
            <a:ext cx="3562967" cy="78147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96350" y="2005487"/>
            <a:ext cx="2743200" cy="379505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1903" y="2801615"/>
            <a:ext cx="3693966" cy="2020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“.jpg”​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1147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286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6906" y="3030171"/>
            <a:ext cx="3251216" cy="37950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906" y="3811783"/>
            <a:ext cx="3050549" cy="1600726"/>
          </a:xfrm>
        </p:spPr>
        <p:txBody>
          <a:bodyPr/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1433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6148" y="0"/>
            <a:ext cx="2743200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4B0DB-58D7-8A03-4F81-82FB688E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30" y="1652356"/>
            <a:ext cx="4114165" cy="2980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CBBB62-2847-10DA-38CB-24AB20A28F13}"/>
              </a:ext>
            </a:extLst>
          </p:cNvPr>
          <p:cNvSpPr txBox="1"/>
          <p:nvPr/>
        </p:nvSpPr>
        <p:spPr>
          <a:xfrm>
            <a:off x="4167254" y="4692134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9179" y="2208880"/>
            <a:ext cx="5358647" cy="342189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GPU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Inception-V3, Resnet-50, Efficientnet-B5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(Inception-V3)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Inception-V3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Text Placeholder 61">
            <a:extLst>
              <a:ext uri="{FF2B5EF4-FFF2-40B4-BE49-F238E27FC236}">
                <a16:creationId xmlns:a16="http://schemas.microsoft.com/office/drawing/2014/main" id="{E93BADE1-7F7B-C605-97FA-D919A4768D25}"/>
              </a:ext>
            </a:extLst>
          </p:cNvPr>
          <p:cNvSpPr txBox="1">
            <a:spLocks/>
          </p:cNvSpPr>
          <p:nvPr/>
        </p:nvSpPr>
        <p:spPr>
          <a:xfrm>
            <a:off x="1446000" y="914706"/>
            <a:ext cx="3365003" cy="61485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  <p:pic>
        <p:nvPicPr>
          <p:cNvPr id="16" name="Picture Placeholder 15" descr="A group of white flowers&#10;&#10;Description automatically generated with medium confidence">
            <a:extLst>
              <a:ext uri="{FF2B5EF4-FFF2-40B4-BE49-F238E27FC236}">
                <a16:creationId xmlns:a16="http://schemas.microsoft.com/office/drawing/2014/main" id="{5A6A7C41-8574-533E-1893-C7DAB9023A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39" r="23539"/>
          <a:stretch>
            <a:fillRect/>
          </a:stretch>
        </p:blipFill>
        <p:spPr/>
      </p:pic>
      <p:sp>
        <p:nvSpPr>
          <p:cNvPr id="5" name="Title 41">
            <a:extLst>
              <a:ext uri="{FF2B5EF4-FFF2-40B4-BE49-F238E27FC236}">
                <a16:creationId xmlns:a16="http://schemas.microsoft.com/office/drawing/2014/main" id="{24D6600A-F41A-BA96-ED61-A9353A31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235382"/>
            <a:ext cx="5715000" cy="46908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7D2E99-72AF-C5A5-4881-1FBE41EAC6B2}"/>
              </a:ext>
            </a:extLst>
          </p:cNvPr>
          <p:cNvSpPr txBox="1"/>
          <p:nvPr/>
        </p:nvSpPr>
        <p:spPr>
          <a:xfrm>
            <a:off x="6212149" y="841917"/>
            <a:ext cx="31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8B74335-50C0-6CAF-5241-3207E05CE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56717"/>
              </p:ext>
            </p:extLst>
          </p:nvPr>
        </p:nvGraphicFramePr>
        <p:xfrm>
          <a:off x="3564893" y="1505631"/>
          <a:ext cx="8406680" cy="375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370">
                  <a:extLst>
                    <a:ext uri="{9D8B030D-6E8A-4147-A177-3AD203B41FA5}">
                      <a16:colId xmlns:a16="http://schemas.microsoft.com/office/drawing/2014/main" val="2201440909"/>
                    </a:ext>
                  </a:extLst>
                </a:gridCol>
                <a:gridCol w="2910655">
                  <a:extLst>
                    <a:ext uri="{9D8B030D-6E8A-4147-A177-3AD203B41FA5}">
                      <a16:colId xmlns:a16="http://schemas.microsoft.com/office/drawing/2014/main" val="800133424"/>
                    </a:ext>
                  </a:extLst>
                </a:gridCol>
                <a:gridCol w="2910655">
                  <a:extLst>
                    <a:ext uri="{9D8B030D-6E8A-4147-A177-3AD203B41FA5}">
                      <a16:colId xmlns:a16="http://schemas.microsoft.com/office/drawing/2014/main" val="2218741507"/>
                    </a:ext>
                  </a:extLst>
                </a:gridCol>
              </a:tblGrid>
              <a:tr h="4588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Val_accuracy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3689912"/>
                  </a:ext>
                </a:extLst>
              </a:tr>
              <a:tr h="6663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(model_1)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>
                          <a:effectLst/>
                        </a:rPr>
                        <a:t>0.775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>
                          <a:effectLst/>
                        </a:rPr>
                        <a:t>0.308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1203726"/>
                  </a:ext>
                </a:extLst>
              </a:tr>
              <a:tr h="7876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(model_2)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 dirty="0">
                          <a:effectLst/>
                        </a:rPr>
                        <a:t>0.153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>
                          <a:effectLst/>
                        </a:rPr>
                        <a:t>0.161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384108"/>
                  </a:ext>
                </a:extLst>
              </a:tr>
              <a:tr h="74369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Inception-V3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>
                          <a:effectLst/>
                        </a:rPr>
                        <a:t>0.951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56672"/>
                  </a:ext>
                </a:extLst>
              </a:tr>
              <a:tr h="546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 dirty="0">
                          <a:effectLst/>
                        </a:rPr>
                        <a:t>0.129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>
                          <a:effectLst/>
                        </a:rPr>
                        <a:t>0.15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8433744"/>
                  </a:ext>
                </a:extLst>
              </a:tr>
              <a:tr h="5531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Efficientnet-B5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 dirty="0">
                          <a:effectLst/>
                        </a:rPr>
                        <a:t>0.059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300" dirty="0">
                          <a:effectLst/>
                        </a:rPr>
                        <a:t>0.059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1015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390408B-A41C-CA8C-0C08-D4F8AB82E3CB}"/>
              </a:ext>
            </a:extLst>
          </p:cNvPr>
          <p:cNvSpPr txBox="1"/>
          <p:nvPr/>
        </p:nvSpPr>
        <p:spPr>
          <a:xfrm>
            <a:off x="5309937" y="5428545"/>
            <a:ext cx="575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A5370E-1409-1437-16C7-C8E31027E0CD}"/>
              </a:ext>
            </a:extLst>
          </p:cNvPr>
          <p:cNvSpPr txBox="1"/>
          <p:nvPr/>
        </p:nvSpPr>
        <p:spPr>
          <a:xfrm>
            <a:off x="220427" y="2584482"/>
            <a:ext cx="312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(epochs = 10)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26ED21-1471-634B-D3EE-208944DE8166}"/>
              </a:ext>
            </a:extLst>
          </p:cNvPr>
          <p:cNvSpPr txBox="1"/>
          <p:nvPr/>
        </p:nvSpPr>
        <p:spPr>
          <a:xfrm>
            <a:off x="220427" y="3956082"/>
            <a:ext cx="312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Inception-V3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1">
            <a:extLst>
              <a:ext uri="{FF2B5EF4-FFF2-40B4-BE49-F238E27FC236}">
                <a16:creationId xmlns:a16="http://schemas.microsoft.com/office/drawing/2014/main" id="{963B4ACB-4137-7D56-FB2A-42493E75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372828"/>
            <a:ext cx="5715000" cy="46908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{B11D39B3-DFF1-4903-918E-BDFB6FA83D63}tf16411175_win32</Template>
  <TotalTime>448</TotalTime>
  <Words>999</Words>
  <Application>Microsoft Office PowerPoint</Application>
  <PresentationFormat>Widescreen</PresentationFormat>
  <Paragraphs>268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Tenorite </vt:lpstr>
      <vt:lpstr>Tenorite Bold</vt:lpstr>
      <vt:lpstr>Times New Roman</vt:lpstr>
      <vt:lpstr>Office Theme</vt:lpstr>
      <vt:lpstr>PowerPoint Presentation</vt:lpstr>
      <vt:lpstr>Nội dung</vt:lpstr>
      <vt:lpstr>1. Giới thiệu và giải pháp liên quan</vt:lpstr>
      <vt:lpstr>1. Giới thiệu và giải pháp liên quan</vt:lpstr>
      <vt:lpstr>1. Giới thiệu VÀ GIẢI PHÁP LIÊN QUAN</vt:lpstr>
      <vt:lpstr>2. Phương pháp thực hiện</vt:lpstr>
      <vt:lpstr>2. Phương pháp thực hiện</vt:lpstr>
      <vt:lpstr>2. Phương pháp thực hiện</vt:lpstr>
      <vt:lpstr>2. Phương pháp thực hiện</vt:lpstr>
      <vt:lpstr>2. Phương pháp thực hiện</vt:lpstr>
      <vt:lpstr>PowerPoint Presentation</vt:lpstr>
      <vt:lpstr>PowerPoint Presentation</vt:lpstr>
      <vt:lpstr>3. kết quả</vt:lpstr>
      <vt:lpstr>3. kết quả</vt:lpstr>
      <vt:lpstr>3. kết quả</vt:lpstr>
      <vt:lpstr>4. kết luận và hướng phát triển</vt:lpstr>
      <vt:lpstr>4. kết luận và hướng phát triển</vt:lpstr>
      <vt:lpstr>PowerPoint Presentation</vt:lpstr>
      <vt:lpstr>Cảm ơn quý thầy/cô và các bạn đã lắng nghe bài thuyết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anh thư</dc:creator>
  <cp:lastModifiedBy>nguyễn thị anh thư</cp:lastModifiedBy>
  <cp:revision>31</cp:revision>
  <dcterms:created xsi:type="dcterms:W3CDTF">2022-12-11T05:24:11Z</dcterms:created>
  <dcterms:modified xsi:type="dcterms:W3CDTF">2022-12-13T01:44:30Z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