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0" r:id="rId18"/>
    <p:sldId id="271" r:id="rId19"/>
    <p:sldId id="278" r:id="rId20"/>
    <p:sldId id="272" r:id="rId21"/>
    <p:sldId id="274" r:id="rId22"/>
    <p:sldId id="279" r:id="rId23"/>
    <p:sldId id="275" r:id="rId24"/>
    <p:sldId id="280" r:id="rId25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  <a:srgbClr val="FF6600"/>
    <a:srgbClr val="663300"/>
    <a:srgbClr val="996600"/>
    <a:srgbClr val="CC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EA6F4-9DC2-4E5C-AE55-25817B87D79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</dgm:pt>
    <dgm:pt modelId="{FFCBE968-88CC-492C-BA33-3D624688735D}">
      <dgm:prSet phldrT="[Text]" custT="1"/>
      <dgm:spPr/>
      <dgm:t>
        <a:bodyPr/>
        <a:lstStyle/>
        <a:p>
          <a:r>
            <a:rPr lang="en-US" sz="3000" b="1" smtClean="0">
              <a:solidFill>
                <a:srgbClr val="990000"/>
              </a:solidFill>
              <a:latin typeface="+mn-lt"/>
            </a:rPr>
            <a:t>1</a:t>
          </a:r>
          <a:endParaRPr lang="en-US" sz="3000" b="1">
            <a:solidFill>
              <a:srgbClr val="990000"/>
            </a:solidFill>
            <a:latin typeface="+mn-lt"/>
          </a:endParaRPr>
        </a:p>
      </dgm:t>
    </dgm:pt>
    <dgm:pt modelId="{455C80C4-A3A6-4875-ADE7-CC2AEAFB64ED}" type="parTrans" cxnId="{3E56B8F9-4D0A-41B6-9D98-8D4099E1099F}">
      <dgm:prSet/>
      <dgm:spPr/>
      <dgm:t>
        <a:bodyPr/>
        <a:lstStyle/>
        <a:p>
          <a:endParaRPr lang="en-US"/>
        </a:p>
      </dgm:t>
    </dgm:pt>
    <dgm:pt modelId="{E3120E2C-2FE9-4624-8525-B5CC3A5CDBFD}" type="sibTrans" cxnId="{3E56B8F9-4D0A-41B6-9D98-8D4099E1099F}">
      <dgm:prSet/>
      <dgm:spPr/>
      <dgm:t>
        <a:bodyPr/>
        <a:lstStyle/>
        <a:p>
          <a:endParaRPr lang="en-US"/>
        </a:p>
      </dgm:t>
    </dgm:pt>
    <dgm:pt modelId="{3D668AE5-D4AE-48B1-8D1D-36CE576158CA}">
      <dgm:prSet phldrT="[Text]" custT="1"/>
      <dgm:spPr/>
      <dgm:t>
        <a:bodyPr/>
        <a:lstStyle/>
        <a:p>
          <a:r>
            <a:rPr lang="en-US" sz="3000" b="1" smtClean="0">
              <a:solidFill>
                <a:srgbClr val="990000"/>
              </a:solidFill>
              <a:latin typeface="+mn-lt"/>
            </a:rPr>
            <a:t>2</a:t>
          </a:r>
          <a:endParaRPr lang="en-US" sz="3000" b="1">
            <a:solidFill>
              <a:srgbClr val="990000"/>
            </a:solidFill>
            <a:latin typeface="+mn-lt"/>
          </a:endParaRPr>
        </a:p>
      </dgm:t>
    </dgm:pt>
    <dgm:pt modelId="{9302568A-E88F-4936-B3EB-72A89B11263F}" type="parTrans" cxnId="{7256E90D-1B78-4421-952C-9AE7743E45CE}">
      <dgm:prSet/>
      <dgm:spPr/>
      <dgm:t>
        <a:bodyPr/>
        <a:lstStyle/>
        <a:p>
          <a:endParaRPr lang="en-US"/>
        </a:p>
      </dgm:t>
    </dgm:pt>
    <dgm:pt modelId="{DA85B4F4-D639-4D05-B69B-541DD98A22F4}" type="sibTrans" cxnId="{7256E90D-1B78-4421-952C-9AE7743E45CE}">
      <dgm:prSet/>
      <dgm:spPr/>
      <dgm:t>
        <a:bodyPr/>
        <a:lstStyle/>
        <a:p>
          <a:endParaRPr lang="en-US"/>
        </a:p>
      </dgm:t>
    </dgm:pt>
    <dgm:pt modelId="{D9542943-7DA0-4D1E-9CA1-6BBA31A232D5}">
      <dgm:prSet phldrT="[Text]" custT="1"/>
      <dgm:spPr/>
      <dgm:t>
        <a:bodyPr/>
        <a:lstStyle/>
        <a:p>
          <a:r>
            <a:rPr lang="en-US" sz="3000" b="0" smtClean="0">
              <a:solidFill>
                <a:srgbClr val="990000"/>
              </a:solidFill>
              <a:latin typeface="+mn-lt"/>
            </a:rPr>
            <a:t>Tại sao cần dùng OOP?</a:t>
          </a:r>
          <a:endParaRPr lang="en-US" sz="3000" b="0">
            <a:solidFill>
              <a:srgbClr val="990000"/>
            </a:solidFill>
            <a:latin typeface="+mn-lt"/>
          </a:endParaRPr>
        </a:p>
      </dgm:t>
    </dgm:pt>
    <dgm:pt modelId="{01147C3D-B490-49CD-8AD5-74EB26C96EF1}" type="parTrans" cxnId="{33916E24-C388-4C6D-8F49-B7A938715F35}">
      <dgm:prSet/>
      <dgm:spPr/>
      <dgm:t>
        <a:bodyPr/>
        <a:lstStyle/>
        <a:p>
          <a:endParaRPr lang="en-US"/>
        </a:p>
      </dgm:t>
    </dgm:pt>
    <dgm:pt modelId="{75749924-3C93-46B1-8623-CE7B5900B617}" type="sibTrans" cxnId="{33916E24-C388-4C6D-8F49-B7A938715F35}">
      <dgm:prSet/>
      <dgm:spPr/>
      <dgm:t>
        <a:bodyPr/>
        <a:lstStyle/>
        <a:p>
          <a:endParaRPr lang="en-US"/>
        </a:p>
      </dgm:t>
    </dgm:pt>
    <dgm:pt modelId="{BC8DAFDC-7760-46A0-85C5-F7B97BAF3575}">
      <dgm:prSet phldrT="[Text]" custT="1"/>
      <dgm:spPr/>
      <dgm:t>
        <a:bodyPr/>
        <a:lstStyle/>
        <a:p>
          <a:r>
            <a:rPr lang="en-US" sz="3000" b="1" smtClean="0">
              <a:solidFill>
                <a:srgbClr val="990000"/>
              </a:solidFill>
              <a:latin typeface="+mn-lt"/>
            </a:rPr>
            <a:t>3</a:t>
          </a:r>
          <a:endParaRPr lang="en-US" sz="3000" b="1">
            <a:solidFill>
              <a:srgbClr val="990000"/>
            </a:solidFill>
            <a:latin typeface="+mn-lt"/>
          </a:endParaRPr>
        </a:p>
      </dgm:t>
    </dgm:pt>
    <dgm:pt modelId="{931CDAE3-67C4-49E9-9310-747E060FC1CA}" type="parTrans" cxnId="{000340F7-35FB-449F-9650-BE9D3E7C8513}">
      <dgm:prSet/>
      <dgm:spPr/>
      <dgm:t>
        <a:bodyPr/>
        <a:lstStyle/>
        <a:p>
          <a:endParaRPr lang="en-US"/>
        </a:p>
      </dgm:t>
    </dgm:pt>
    <dgm:pt modelId="{24CC975F-E368-4716-8C4C-AD583EC05CA7}" type="sibTrans" cxnId="{000340F7-35FB-449F-9650-BE9D3E7C8513}">
      <dgm:prSet/>
      <dgm:spPr/>
      <dgm:t>
        <a:bodyPr/>
        <a:lstStyle/>
        <a:p>
          <a:endParaRPr lang="en-US"/>
        </a:p>
      </dgm:t>
    </dgm:pt>
    <dgm:pt modelId="{BB7D4423-9F69-4244-98FB-A77163420F78}">
      <dgm:prSet phldrT="[Text]" custT="1"/>
      <dgm:spPr/>
      <dgm:t>
        <a:bodyPr/>
        <a:lstStyle/>
        <a:p>
          <a:r>
            <a:rPr lang="en-US" sz="3000" b="0" smtClean="0">
              <a:solidFill>
                <a:srgbClr val="990000"/>
              </a:solidFill>
              <a:latin typeface="+mn-lt"/>
            </a:rPr>
            <a:t>Điểm mạnh của OOP</a:t>
          </a:r>
          <a:endParaRPr lang="en-US" sz="3000" b="0">
            <a:solidFill>
              <a:srgbClr val="990000"/>
            </a:solidFill>
            <a:latin typeface="+mn-lt"/>
          </a:endParaRPr>
        </a:p>
      </dgm:t>
    </dgm:pt>
    <dgm:pt modelId="{44827081-C4CB-4F4A-8BD0-36F5CF0BF39D}" type="parTrans" cxnId="{FCBD71BB-7599-491A-9EA8-EB1CB0379C05}">
      <dgm:prSet/>
      <dgm:spPr/>
      <dgm:t>
        <a:bodyPr/>
        <a:lstStyle/>
        <a:p>
          <a:endParaRPr lang="en-US"/>
        </a:p>
      </dgm:t>
    </dgm:pt>
    <dgm:pt modelId="{2BD8DB37-82BB-4EEA-92CA-62E6651BF85E}" type="sibTrans" cxnId="{FCBD71BB-7599-491A-9EA8-EB1CB0379C05}">
      <dgm:prSet/>
      <dgm:spPr/>
      <dgm:t>
        <a:bodyPr/>
        <a:lstStyle/>
        <a:p>
          <a:endParaRPr lang="en-US"/>
        </a:p>
      </dgm:t>
    </dgm:pt>
    <dgm:pt modelId="{70862F55-A983-4A7F-A1AA-6C7856563895}">
      <dgm:prSet phldrT="[Text]" custT="1"/>
      <dgm:spPr/>
      <dgm:t>
        <a:bodyPr/>
        <a:lstStyle/>
        <a:p>
          <a:r>
            <a:rPr lang="en-US" sz="3000" b="1" smtClean="0">
              <a:solidFill>
                <a:srgbClr val="990000"/>
              </a:solidFill>
              <a:latin typeface="+mn-lt"/>
            </a:rPr>
            <a:t>4</a:t>
          </a:r>
          <a:endParaRPr lang="en-US" sz="3000" b="1">
            <a:solidFill>
              <a:srgbClr val="990000"/>
            </a:solidFill>
            <a:latin typeface="+mn-lt"/>
          </a:endParaRPr>
        </a:p>
      </dgm:t>
    </dgm:pt>
    <dgm:pt modelId="{6D9B6B92-7FBA-43C9-A53E-EC771BB0FAEE}" type="parTrans" cxnId="{CB2D5A6D-504A-447B-BC9A-26C5630E2460}">
      <dgm:prSet/>
      <dgm:spPr/>
      <dgm:t>
        <a:bodyPr/>
        <a:lstStyle/>
        <a:p>
          <a:endParaRPr lang="en-US"/>
        </a:p>
      </dgm:t>
    </dgm:pt>
    <dgm:pt modelId="{B51BE4BC-466E-412C-877A-FDB5588EC73F}" type="sibTrans" cxnId="{CB2D5A6D-504A-447B-BC9A-26C5630E2460}">
      <dgm:prSet/>
      <dgm:spPr/>
      <dgm:t>
        <a:bodyPr/>
        <a:lstStyle/>
        <a:p>
          <a:endParaRPr lang="en-US"/>
        </a:p>
      </dgm:t>
    </dgm:pt>
    <dgm:pt modelId="{D20C1252-BA31-4EF3-B9FB-1FD02C6A79FB}">
      <dgm:prSet phldrT="[Text]" custT="1"/>
      <dgm:spPr/>
      <dgm:t>
        <a:bodyPr/>
        <a:lstStyle/>
        <a:p>
          <a:r>
            <a:rPr lang="en-US" sz="3000" b="0" smtClean="0">
              <a:solidFill>
                <a:srgbClr val="990000"/>
              </a:solidFill>
              <a:latin typeface="+mn-lt"/>
            </a:rPr>
            <a:t>Các đặc tính của OOP</a:t>
          </a:r>
          <a:endParaRPr lang="en-US" sz="3000" b="0">
            <a:solidFill>
              <a:srgbClr val="990000"/>
            </a:solidFill>
            <a:latin typeface="+mn-lt"/>
          </a:endParaRPr>
        </a:p>
      </dgm:t>
    </dgm:pt>
    <dgm:pt modelId="{7471B227-BACB-42E2-8F06-56DF307A106F}" type="parTrans" cxnId="{F3090E5E-84AB-4DE0-B8D7-0CEACA68E4B8}">
      <dgm:prSet/>
      <dgm:spPr/>
      <dgm:t>
        <a:bodyPr/>
        <a:lstStyle/>
        <a:p>
          <a:endParaRPr lang="en-US"/>
        </a:p>
      </dgm:t>
    </dgm:pt>
    <dgm:pt modelId="{76395245-8989-4157-B703-FBE22D29F7D2}" type="sibTrans" cxnId="{F3090E5E-84AB-4DE0-B8D7-0CEACA68E4B8}">
      <dgm:prSet/>
      <dgm:spPr/>
      <dgm:t>
        <a:bodyPr/>
        <a:lstStyle/>
        <a:p>
          <a:endParaRPr lang="en-US"/>
        </a:p>
      </dgm:t>
    </dgm:pt>
    <dgm:pt modelId="{24092DF6-1F06-4966-A69E-6A412B6083F2}">
      <dgm:prSet phldrT="[Text]" custT="1"/>
      <dgm:spPr/>
      <dgm:t>
        <a:bodyPr/>
        <a:lstStyle/>
        <a:p>
          <a:r>
            <a:rPr lang="en-US" sz="3000" b="1" smtClean="0">
              <a:solidFill>
                <a:srgbClr val="990000"/>
              </a:solidFill>
              <a:latin typeface="+mn-lt"/>
            </a:rPr>
            <a:t>5</a:t>
          </a:r>
          <a:endParaRPr lang="en-US" sz="3000" b="1">
            <a:solidFill>
              <a:srgbClr val="990000"/>
            </a:solidFill>
            <a:latin typeface="+mn-lt"/>
          </a:endParaRPr>
        </a:p>
      </dgm:t>
    </dgm:pt>
    <dgm:pt modelId="{EA4BBF75-756D-4117-9E39-3FA3C6F192F9}" type="parTrans" cxnId="{03F2BA97-55E6-4E9B-9579-ABDA65AB18E6}">
      <dgm:prSet/>
      <dgm:spPr/>
      <dgm:t>
        <a:bodyPr/>
        <a:lstStyle/>
        <a:p>
          <a:endParaRPr lang="en-US"/>
        </a:p>
      </dgm:t>
    </dgm:pt>
    <dgm:pt modelId="{08D4BD22-EDE3-4A2E-807A-5E1CEFA6274A}" type="sibTrans" cxnId="{03F2BA97-55E6-4E9B-9579-ABDA65AB18E6}">
      <dgm:prSet/>
      <dgm:spPr/>
      <dgm:t>
        <a:bodyPr/>
        <a:lstStyle/>
        <a:p>
          <a:endParaRPr lang="en-US"/>
        </a:p>
      </dgm:t>
    </dgm:pt>
    <dgm:pt modelId="{D150143F-6376-46DB-8759-D74FBD953BD7}">
      <dgm:prSet phldrT="[Text]" custT="1"/>
      <dgm:spPr/>
      <dgm:t>
        <a:bodyPr/>
        <a:lstStyle/>
        <a:p>
          <a:r>
            <a:rPr lang="en-US" sz="3000" b="0" smtClean="0">
              <a:solidFill>
                <a:srgbClr val="990000"/>
              </a:solidFill>
              <a:latin typeface="+mn-lt"/>
            </a:rPr>
            <a:t>Một số khái niệm trong OOP</a:t>
          </a:r>
          <a:endParaRPr lang="en-US" sz="3000" b="0">
            <a:solidFill>
              <a:srgbClr val="990000"/>
            </a:solidFill>
            <a:latin typeface="+mn-lt"/>
          </a:endParaRPr>
        </a:p>
      </dgm:t>
    </dgm:pt>
    <dgm:pt modelId="{710CF572-BECC-4FC8-98B9-DCDDFF90E4CE}" type="parTrans" cxnId="{FE61D62E-9493-4C88-8291-01410FF9C6B1}">
      <dgm:prSet/>
      <dgm:spPr/>
      <dgm:t>
        <a:bodyPr/>
        <a:lstStyle/>
        <a:p>
          <a:endParaRPr lang="en-US"/>
        </a:p>
      </dgm:t>
    </dgm:pt>
    <dgm:pt modelId="{C9A62B0F-F677-4D46-9D25-F70DB6040416}" type="sibTrans" cxnId="{FE61D62E-9493-4C88-8291-01410FF9C6B1}">
      <dgm:prSet/>
      <dgm:spPr/>
      <dgm:t>
        <a:bodyPr/>
        <a:lstStyle/>
        <a:p>
          <a:endParaRPr lang="en-US"/>
        </a:p>
      </dgm:t>
    </dgm:pt>
    <dgm:pt modelId="{34638B3B-BEAA-42ED-9BFE-87DD7E01376D}">
      <dgm:prSet custT="1"/>
      <dgm:spPr/>
      <dgm:t>
        <a:bodyPr/>
        <a:lstStyle/>
        <a:p>
          <a:r>
            <a:rPr lang="en-US" sz="3000" b="0" smtClean="0">
              <a:solidFill>
                <a:srgbClr val="990000"/>
              </a:solidFill>
              <a:latin typeface="+mn-lt"/>
            </a:rPr>
            <a:t>OOP là gì?</a:t>
          </a:r>
          <a:endParaRPr lang="en-US" sz="3000" b="0">
            <a:solidFill>
              <a:srgbClr val="990000"/>
            </a:solidFill>
            <a:latin typeface="+mn-lt"/>
          </a:endParaRPr>
        </a:p>
      </dgm:t>
    </dgm:pt>
    <dgm:pt modelId="{F9C5072D-642E-4FA3-A8C9-51B3350D481C}" type="sibTrans" cxnId="{8D856321-17BB-46FA-ACCD-5A2C5DD7AA99}">
      <dgm:prSet/>
      <dgm:spPr/>
      <dgm:t>
        <a:bodyPr/>
        <a:lstStyle/>
        <a:p>
          <a:endParaRPr lang="en-US"/>
        </a:p>
      </dgm:t>
    </dgm:pt>
    <dgm:pt modelId="{7FF73F49-22B3-4376-A141-D0BBEA18D2E1}" type="parTrans" cxnId="{8D856321-17BB-46FA-ACCD-5A2C5DD7AA99}">
      <dgm:prSet/>
      <dgm:spPr/>
      <dgm:t>
        <a:bodyPr/>
        <a:lstStyle/>
        <a:p>
          <a:endParaRPr lang="en-US"/>
        </a:p>
      </dgm:t>
    </dgm:pt>
    <dgm:pt modelId="{86362C11-DC56-4AAA-83A1-07478DE57B76}" type="pres">
      <dgm:prSet presAssocID="{889EA6F4-9DC2-4E5C-AE55-25817B87D796}" presName="linearFlow" presStyleCnt="0">
        <dgm:presLayoutVars>
          <dgm:dir/>
          <dgm:animLvl val="lvl"/>
          <dgm:resizeHandles val="exact"/>
        </dgm:presLayoutVars>
      </dgm:prSet>
      <dgm:spPr/>
    </dgm:pt>
    <dgm:pt modelId="{18E44D41-1179-4023-944E-F776AEB37937}" type="pres">
      <dgm:prSet presAssocID="{FFCBE968-88CC-492C-BA33-3D624688735D}" presName="composite" presStyleCnt="0"/>
      <dgm:spPr/>
    </dgm:pt>
    <dgm:pt modelId="{F4A0E70F-A341-4E21-89D3-8E69A0D36B03}" type="pres">
      <dgm:prSet presAssocID="{FFCBE968-88CC-492C-BA33-3D624688735D}" presName="parentText" presStyleLbl="alignNode1" presStyleIdx="0" presStyleCnt="5" custLinFactNeighborX="-6473" custLinFactNeighborY="-11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8F467-189A-4A70-957A-9F0FDE4F64E2}" type="pres">
      <dgm:prSet presAssocID="{FFCBE968-88CC-492C-BA33-3D624688735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8F914-3479-4D5C-A92F-0A5915ACA7F4}" type="pres">
      <dgm:prSet presAssocID="{E3120E2C-2FE9-4624-8525-B5CC3A5CDBFD}" presName="sp" presStyleCnt="0"/>
      <dgm:spPr/>
    </dgm:pt>
    <dgm:pt modelId="{2AB756EC-DC50-4A6E-89C9-ECCC6BAA0FB3}" type="pres">
      <dgm:prSet presAssocID="{3D668AE5-D4AE-48B1-8D1D-36CE576158CA}" presName="composite" presStyleCnt="0"/>
      <dgm:spPr/>
    </dgm:pt>
    <dgm:pt modelId="{9063AB49-1ECF-4173-A3B0-3BEA84F20668}" type="pres">
      <dgm:prSet presAssocID="{3D668AE5-D4AE-48B1-8D1D-36CE576158C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A95C2-D478-402D-AA04-E1435713F1E0}" type="pres">
      <dgm:prSet presAssocID="{3D668AE5-D4AE-48B1-8D1D-36CE576158C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186F8-7CDC-477C-9CFA-FE3148B5EB17}" type="pres">
      <dgm:prSet presAssocID="{DA85B4F4-D639-4D05-B69B-541DD98A22F4}" presName="sp" presStyleCnt="0"/>
      <dgm:spPr/>
    </dgm:pt>
    <dgm:pt modelId="{8A498DC5-50B1-46DC-9A49-C7F52C79E865}" type="pres">
      <dgm:prSet presAssocID="{BC8DAFDC-7760-46A0-85C5-F7B97BAF3575}" presName="composite" presStyleCnt="0"/>
      <dgm:spPr/>
    </dgm:pt>
    <dgm:pt modelId="{AB9F43A4-6821-4C1F-96E8-E384BB4C4C33}" type="pres">
      <dgm:prSet presAssocID="{BC8DAFDC-7760-46A0-85C5-F7B97BAF357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56045-E5D0-41A8-8BF3-FC64BCBA84AF}" type="pres">
      <dgm:prSet presAssocID="{BC8DAFDC-7760-46A0-85C5-F7B97BAF357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D76F9-A5E5-44D7-8978-B10A4261AAF1}" type="pres">
      <dgm:prSet presAssocID="{24CC975F-E368-4716-8C4C-AD583EC05CA7}" presName="sp" presStyleCnt="0"/>
      <dgm:spPr/>
    </dgm:pt>
    <dgm:pt modelId="{2569C96E-F468-45EB-9D8E-DAF457ACB11B}" type="pres">
      <dgm:prSet presAssocID="{70862F55-A983-4A7F-A1AA-6C7856563895}" presName="composite" presStyleCnt="0"/>
      <dgm:spPr/>
    </dgm:pt>
    <dgm:pt modelId="{48FC81F6-474A-4292-9DC5-15E58420FD9A}" type="pres">
      <dgm:prSet presAssocID="{70862F55-A983-4A7F-A1AA-6C785656389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8757F-EC70-4D20-9BA1-8AC3BCBCC17A}" type="pres">
      <dgm:prSet presAssocID="{70862F55-A983-4A7F-A1AA-6C785656389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3592A-57FD-4090-9A0C-A1DDDC7B9D0A}" type="pres">
      <dgm:prSet presAssocID="{B51BE4BC-466E-412C-877A-FDB5588EC73F}" presName="sp" presStyleCnt="0"/>
      <dgm:spPr/>
    </dgm:pt>
    <dgm:pt modelId="{A6528E4E-2EA3-40D0-B8D0-B1C126FE5DA0}" type="pres">
      <dgm:prSet presAssocID="{24092DF6-1F06-4966-A69E-6A412B6083F2}" presName="composite" presStyleCnt="0"/>
      <dgm:spPr/>
    </dgm:pt>
    <dgm:pt modelId="{6B86A259-746F-4C60-A904-2931E0FC2DD9}" type="pres">
      <dgm:prSet presAssocID="{24092DF6-1F06-4966-A69E-6A412B6083F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07F6F-9DF7-42ED-A113-3328695F8249}" type="pres">
      <dgm:prSet presAssocID="{24092DF6-1F06-4966-A69E-6A412B6083F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0340F7-35FB-449F-9650-BE9D3E7C8513}" srcId="{889EA6F4-9DC2-4E5C-AE55-25817B87D796}" destId="{BC8DAFDC-7760-46A0-85C5-F7B97BAF3575}" srcOrd="2" destOrd="0" parTransId="{931CDAE3-67C4-49E9-9310-747E060FC1CA}" sibTransId="{24CC975F-E368-4716-8C4C-AD583EC05CA7}"/>
    <dgm:cxn modelId="{CFFA5DF3-DE69-4086-8E92-703049BD94EB}" type="presOf" srcId="{24092DF6-1F06-4966-A69E-6A412B6083F2}" destId="{6B86A259-746F-4C60-A904-2931E0FC2DD9}" srcOrd="0" destOrd="0" presId="urn:microsoft.com/office/officeart/2005/8/layout/chevron2"/>
    <dgm:cxn modelId="{F3090E5E-84AB-4DE0-B8D7-0CEACA68E4B8}" srcId="{70862F55-A983-4A7F-A1AA-6C7856563895}" destId="{D20C1252-BA31-4EF3-B9FB-1FD02C6A79FB}" srcOrd="0" destOrd="0" parTransId="{7471B227-BACB-42E2-8F06-56DF307A106F}" sibTransId="{76395245-8989-4157-B703-FBE22D29F7D2}"/>
    <dgm:cxn modelId="{6DB746A0-7F09-42BC-991F-C56D866AD71C}" type="presOf" srcId="{D150143F-6376-46DB-8759-D74FBD953BD7}" destId="{AF907F6F-9DF7-42ED-A113-3328695F8249}" srcOrd="0" destOrd="0" presId="urn:microsoft.com/office/officeart/2005/8/layout/chevron2"/>
    <dgm:cxn modelId="{7256E90D-1B78-4421-952C-9AE7743E45CE}" srcId="{889EA6F4-9DC2-4E5C-AE55-25817B87D796}" destId="{3D668AE5-D4AE-48B1-8D1D-36CE576158CA}" srcOrd="1" destOrd="0" parTransId="{9302568A-E88F-4936-B3EB-72A89B11263F}" sibTransId="{DA85B4F4-D639-4D05-B69B-541DD98A22F4}"/>
    <dgm:cxn modelId="{FB853BE5-9952-4E5F-99FB-7EBB08963B6F}" type="presOf" srcId="{889EA6F4-9DC2-4E5C-AE55-25817B87D796}" destId="{86362C11-DC56-4AAA-83A1-07478DE57B76}" srcOrd="0" destOrd="0" presId="urn:microsoft.com/office/officeart/2005/8/layout/chevron2"/>
    <dgm:cxn modelId="{BB87680F-7779-41F7-BE96-1C8F8B8133A6}" type="presOf" srcId="{BC8DAFDC-7760-46A0-85C5-F7B97BAF3575}" destId="{AB9F43A4-6821-4C1F-96E8-E384BB4C4C33}" srcOrd="0" destOrd="0" presId="urn:microsoft.com/office/officeart/2005/8/layout/chevron2"/>
    <dgm:cxn modelId="{8D856321-17BB-46FA-ACCD-5A2C5DD7AA99}" srcId="{FFCBE968-88CC-492C-BA33-3D624688735D}" destId="{34638B3B-BEAA-42ED-9BFE-87DD7E01376D}" srcOrd="0" destOrd="0" parTransId="{7FF73F49-22B3-4376-A141-D0BBEA18D2E1}" sibTransId="{F9C5072D-642E-4FA3-A8C9-51B3350D481C}"/>
    <dgm:cxn modelId="{6AA6F6AF-0582-456C-81DF-34A8788DEE42}" type="presOf" srcId="{3D668AE5-D4AE-48B1-8D1D-36CE576158CA}" destId="{9063AB49-1ECF-4173-A3B0-3BEA84F20668}" srcOrd="0" destOrd="0" presId="urn:microsoft.com/office/officeart/2005/8/layout/chevron2"/>
    <dgm:cxn modelId="{8EF0528F-496D-4E2B-BC5A-9D41C80E7690}" type="presOf" srcId="{FFCBE968-88CC-492C-BA33-3D624688735D}" destId="{F4A0E70F-A341-4E21-89D3-8E69A0D36B03}" srcOrd="0" destOrd="0" presId="urn:microsoft.com/office/officeart/2005/8/layout/chevron2"/>
    <dgm:cxn modelId="{B0C7A363-352A-4C4C-AE77-A19C369595E6}" type="presOf" srcId="{BB7D4423-9F69-4244-98FB-A77163420F78}" destId="{7B156045-E5D0-41A8-8BF3-FC64BCBA84AF}" srcOrd="0" destOrd="0" presId="urn:microsoft.com/office/officeart/2005/8/layout/chevron2"/>
    <dgm:cxn modelId="{FB90A66D-4991-4B05-881C-4D0AF08487EE}" type="presOf" srcId="{D9542943-7DA0-4D1E-9CA1-6BBA31A232D5}" destId="{9E4A95C2-D478-402D-AA04-E1435713F1E0}" srcOrd="0" destOrd="0" presId="urn:microsoft.com/office/officeart/2005/8/layout/chevron2"/>
    <dgm:cxn modelId="{70DB7CF9-1554-4139-AC79-B6724D4D341D}" type="presOf" srcId="{D20C1252-BA31-4EF3-B9FB-1FD02C6A79FB}" destId="{9318757F-EC70-4D20-9BA1-8AC3BCBCC17A}" srcOrd="0" destOrd="0" presId="urn:microsoft.com/office/officeart/2005/8/layout/chevron2"/>
    <dgm:cxn modelId="{BD3F2B2B-4E85-4BC0-831F-A4FF5D8DFF7B}" type="presOf" srcId="{34638B3B-BEAA-42ED-9BFE-87DD7E01376D}" destId="{0728F467-189A-4A70-957A-9F0FDE4F64E2}" srcOrd="0" destOrd="0" presId="urn:microsoft.com/office/officeart/2005/8/layout/chevron2"/>
    <dgm:cxn modelId="{3E56B8F9-4D0A-41B6-9D98-8D4099E1099F}" srcId="{889EA6F4-9DC2-4E5C-AE55-25817B87D796}" destId="{FFCBE968-88CC-492C-BA33-3D624688735D}" srcOrd="0" destOrd="0" parTransId="{455C80C4-A3A6-4875-ADE7-CC2AEAFB64ED}" sibTransId="{E3120E2C-2FE9-4624-8525-B5CC3A5CDBFD}"/>
    <dgm:cxn modelId="{33916E24-C388-4C6D-8F49-B7A938715F35}" srcId="{3D668AE5-D4AE-48B1-8D1D-36CE576158CA}" destId="{D9542943-7DA0-4D1E-9CA1-6BBA31A232D5}" srcOrd="0" destOrd="0" parTransId="{01147C3D-B490-49CD-8AD5-74EB26C96EF1}" sibTransId="{75749924-3C93-46B1-8623-CE7B5900B617}"/>
    <dgm:cxn modelId="{3C4C1CDC-97FA-47DB-B1A7-F75E7B1F822E}" type="presOf" srcId="{70862F55-A983-4A7F-A1AA-6C7856563895}" destId="{48FC81F6-474A-4292-9DC5-15E58420FD9A}" srcOrd="0" destOrd="0" presId="urn:microsoft.com/office/officeart/2005/8/layout/chevron2"/>
    <dgm:cxn modelId="{CB2D5A6D-504A-447B-BC9A-26C5630E2460}" srcId="{889EA6F4-9DC2-4E5C-AE55-25817B87D796}" destId="{70862F55-A983-4A7F-A1AA-6C7856563895}" srcOrd="3" destOrd="0" parTransId="{6D9B6B92-7FBA-43C9-A53E-EC771BB0FAEE}" sibTransId="{B51BE4BC-466E-412C-877A-FDB5588EC73F}"/>
    <dgm:cxn modelId="{FCBD71BB-7599-491A-9EA8-EB1CB0379C05}" srcId="{BC8DAFDC-7760-46A0-85C5-F7B97BAF3575}" destId="{BB7D4423-9F69-4244-98FB-A77163420F78}" srcOrd="0" destOrd="0" parTransId="{44827081-C4CB-4F4A-8BD0-36F5CF0BF39D}" sibTransId="{2BD8DB37-82BB-4EEA-92CA-62E6651BF85E}"/>
    <dgm:cxn modelId="{03F2BA97-55E6-4E9B-9579-ABDA65AB18E6}" srcId="{889EA6F4-9DC2-4E5C-AE55-25817B87D796}" destId="{24092DF6-1F06-4966-A69E-6A412B6083F2}" srcOrd="4" destOrd="0" parTransId="{EA4BBF75-756D-4117-9E39-3FA3C6F192F9}" sibTransId="{08D4BD22-EDE3-4A2E-807A-5E1CEFA6274A}"/>
    <dgm:cxn modelId="{FE61D62E-9493-4C88-8291-01410FF9C6B1}" srcId="{24092DF6-1F06-4966-A69E-6A412B6083F2}" destId="{D150143F-6376-46DB-8759-D74FBD953BD7}" srcOrd="0" destOrd="0" parTransId="{710CF572-BECC-4FC8-98B9-DCDDFF90E4CE}" sibTransId="{C9A62B0F-F677-4D46-9D25-F70DB6040416}"/>
    <dgm:cxn modelId="{0CE30F18-A615-4CC6-A33F-85D9CBA52A63}" type="presParOf" srcId="{86362C11-DC56-4AAA-83A1-07478DE57B76}" destId="{18E44D41-1179-4023-944E-F776AEB37937}" srcOrd="0" destOrd="0" presId="urn:microsoft.com/office/officeart/2005/8/layout/chevron2"/>
    <dgm:cxn modelId="{53836D9D-C73E-468A-8387-0D1D9DC2405D}" type="presParOf" srcId="{18E44D41-1179-4023-944E-F776AEB37937}" destId="{F4A0E70F-A341-4E21-89D3-8E69A0D36B03}" srcOrd="0" destOrd="0" presId="urn:microsoft.com/office/officeart/2005/8/layout/chevron2"/>
    <dgm:cxn modelId="{6A02F5C0-225A-48C8-857B-ADAB1A6F00E4}" type="presParOf" srcId="{18E44D41-1179-4023-944E-F776AEB37937}" destId="{0728F467-189A-4A70-957A-9F0FDE4F64E2}" srcOrd="1" destOrd="0" presId="urn:microsoft.com/office/officeart/2005/8/layout/chevron2"/>
    <dgm:cxn modelId="{D228FC5B-A10B-4500-AAC8-D98A80727A45}" type="presParOf" srcId="{86362C11-DC56-4AAA-83A1-07478DE57B76}" destId="{AB48F914-3479-4D5C-A92F-0A5915ACA7F4}" srcOrd="1" destOrd="0" presId="urn:microsoft.com/office/officeart/2005/8/layout/chevron2"/>
    <dgm:cxn modelId="{B9A18F4D-F93F-4D21-B050-16CA96378607}" type="presParOf" srcId="{86362C11-DC56-4AAA-83A1-07478DE57B76}" destId="{2AB756EC-DC50-4A6E-89C9-ECCC6BAA0FB3}" srcOrd="2" destOrd="0" presId="urn:microsoft.com/office/officeart/2005/8/layout/chevron2"/>
    <dgm:cxn modelId="{D21B07D7-7267-49DA-AC21-E1FB9D0C8EEC}" type="presParOf" srcId="{2AB756EC-DC50-4A6E-89C9-ECCC6BAA0FB3}" destId="{9063AB49-1ECF-4173-A3B0-3BEA84F20668}" srcOrd="0" destOrd="0" presId="urn:microsoft.com/office/officeart/2005/8/layout/chevron2"/>
    <dgm:cxn modelId="{E8714332-23A4-46AC-9394-77D8A654A72B}" type="presParOf" srcId="{2AB756EC-DC50-4A6E-89C9-ECCC6BAA0FB3}" destId="{9E4A95C2-D478-402D-AA04-E1435713F1E0}" srcOrd="1" destOrd="0" presId="urn:microsoft.com/office/officeart/2005/8/layout/chevron2"/>
    <dgm:cxn modelId="{1F24928F-CAFA-41BB-B84D-0FC5EEED2F25}" type="presParOf" srcId="{86362C11-DC56-4AAA-83A1-07478DE57B76}" destId="{C82186F8-7CDC-477C-9CFA-FE3148B5EB17}" srcOrd="3" destOrd="0" presId="urn:microsoft.com/office/officeart/2005/8/layout/chevron2"/>
    <dgm:cxn modelId="{A941C4D7-66CB-4599-93A7-EA2EC2396AD3}" type="presParOf" srcId="{86362C11-DC56-4AAA-83A1-07478DE57B76}" destId="{8A498DC5-50B1-46DC-9A49-C7F52C79E865}" srcOrd="4" destOrd="0" presId="urn:microsoft.com/office/officeart/2005/8/layout/chevron2"/>
    <dgm:cxn modelId="{612F77FF-6B1E-4364-A2BB-EC143FACAF8F}" type="presParOf" srcId="{8A498DC5-50B1-46DC-9A49-C7F52C79E865}" destId="{AB9F43A4-6821-4C1F-96E8-E384BB4C4C33}" srcOrd="0" destOrd="0" presId="urn:microsoft.com/office/officeart/2005/8/layout/chevron2"/>
    <dgm:cxn modelId="{E0116E06-5C38-4685-8640-A5263A97CDD1}" type="presParOf" srcId="{8A498DC5-50B1-46DC-9A49-C7F52C79E865}" destId="{7B156045-E5D0-41A8-8BF3-FC64BCBA84AF}" srcOrd="1" destOrd="0" presId="urn:microsoft.com/office/officeart/2005/8/layout/chevron2"/>
    <dgm:cxn modelId="{F64A5F44-1922-4FED-A692-04C65634C5CD}" type="presParOf" srcId="{86362C11-DC56-4AAA-83A1-07478DE57B76}" destId="{EBBD76F9-A5E5-44D7-8978-B10A4261AAF1}" srcOrd="5" destOrd="0" presId="urn:microsoft.com/office/officeart/2005/8/layout/chevron2"/>
    <dgm:cxn modelId="{6AD6998B-9600-4D2A-A5C6-ABF676297ABD}" type="presParOf" srcId="{86362C11-DC56-4AAA-83A1-07478DE57B76}" destId="{2569C96E-F468-45EB-9D8E-DAF457ACB11B}" srcOrd="6" destOrd="0" presId="urn:microsoft.com/office/officeart/2005/8/layout/chevron2"/>
    <dgm:cxn modelId="{1E4E1D89-A344-42B8-81D2-1E5602AF24AE}" type="presParOf" srcId="{2569C96E-F468-45EB-9D8E-DAF457ACB11B}" destId="{48FC81F6-474A-4292-9DC5-15E58420FD9A}" srcOrd="0" destOrd="0" presId="urn:microsoft.com/office/officeart/2005/8/layout/chevron2"/>
    <dgm:cxn modelId="{14AE2843-6C01-40FD-A774-BEA80F7CCD67}" type="presParOf" srcId="{2569C96E-F468-45EB-9D8E-DAF457ACB11B}" destId="{9318757F-EC70-4D20-9BA1-8AC3BCBCC17A}" srcOrd="1" destOrd="0" presId="urn:microsoft.com/office/officeart/2005/8/layout/chevron2"/>
    <dgm:cxn modelId="{690107E1-41ED-407C-A7D2-802733909895}" type="presParOf" srcId="{86362C11-DC56-4AAA-83A1-07478DE57B76}" destId="{2523592A-57FD-4090-9A0C-A1DDDC7B9D0A}" srcOrd="7" destOrd="0" presId="urn:microsoft.com/office/officeart/2005/8/layout/chevron2"/>
    <dgm:cxn modelId="{AB48610F-7FB7-43B9-B8C6-05E770C78F84}" type="presParOf" srcId="{86362C11-DC56-4AAA-83A1-07478DE57B76}" destId="{A6528E4E-2EA3-40D0-B8D0-B1C126FE5DA0}" srcOrd="8" destOrd="0" presId="urn:microsoft.com/office/officeart/2005/8/layout/chevron2"/>
    <dgm:cxn modelId="{F3FF3FB5-52CD-458D-9511-87DA19578479}" type="presParOf" srcId="{A6528E4E-2EA3-40D0-B8D0-B1C126FE5DA0}" destId="{6B86A259-746F-4C60-A904-2931E0FC2DD9}" srcOrd="0" destOrd="0" presId="urn:microsoft.com/office/officeart/2005/8/layout/chevron2"/>
    <dgm:cxn modelId="{67B36EA8-ADB0-4FD2-9E0E-DC399DCF8277}" type="presParOf" srcId="{A6528E4E-2EA3-40D0-B8D0-B1C126FE5DA0}" destId="{AF907F6F-9DF7-42ED-A113-3328695F82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0E70F-A341-4E21-89D3-8E69A0D36B03}">
      <dsp:nvSpPr>
        <dsp:cNvPr id="0" name=""/>
        <dsp:cNvSpPr/>
      </dsp:nvSpPr>
      <dsp:spPr>
        <a:xfrm rot="5400000">
          <a:off x="-136044" y="136044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solidFill>
                <a:srgbClr val="990000"/>
              </a:solidFill>
              <a:latin typeface="+mn-lt"/>
            </a:rPr>
            <a:t>1</a:t>
          </a:r>
          <a:endParaRPr lang="en-US" sz="3000" b="1" kern="1200">
            <a:solidFill>
              <a:srgbClr val="990000"/>
            </a:solidFill>
            <a:latin typeface="+mn-lt"/>
          </a:endParaRPr>
        </a:p>
      </dsp:txBody>
      <dsp:txXfrm rot="-5400000">
        <a:off x="1" y="317438"/>
        <a:ext cx="634875" cy="272089"/>
      </dsp:txXfrm>
    </dsp:sp>
    <dsp:sp modelId="{0728F467-189A-4A70-957A-9F0FDE4F64E2}">
      <dsp:nvSpPr>
        <dsp:cNvPr id="0" name=""/>
        <dsp:cNvSpPr/>
      </dsp:nvSpPr>
      <dsp:spPr>
        <a:xfrm rot="5400000">
          <a:off x="3070519" y="-2431960"/>
          <a:ext cx="589837" cy="54611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smtClean="0">
              <a:solidFill>
                <a:srgbClr val="990000"/>
              </a:solidFill>
              <a:latin typeface="+mn-lt"/>
            </a:rPr>
            <a:t>OOP là gì?</a:t>
          </a:r>
          <a:endParaRPr lang="en-US" sz="3000" b="0" kern="1200">
            <a:solidFill>
              <a:srgbClr val="990000"/>
            </a:solidFill>
            <a:latin typeface="+mn-lt"/>
          </a:endParaRPr>
        </a:p>
      </dsp:txBody>
      <dsp:txXfrm rot="-5400000">
        <a:off x="634876" y="32476"/>
        <a:ext cx="5432331" cy="532251"/>
      </dsp:txXfrm>
    </dsp:sp>
    <dsp:sp modelId="{9063AB49-1ECF-4173-A3B0-3BEA84F20668}">
      <dsp:nvSpPr>
        <dsp:cNvPr id="0" name=""/>
        <dsp:cNvSpPr/>
      </dsp:nvSpPr>
      <dsp:spPr>
        <a:xfrm rot="5400000">
          <a:off x="-136044" y="927145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solidFill>
                <a:srgbClr val="990000"/>
              </a:solidFill>
              <a:latin typeface="+mn-lt"/>
            </a:rPr>
            <a:t>2</a:t>
          </a:r>
          <a:endParaRPr lang="en-US" sz="3000" b="1" kern="1200">
            <a:solidFill>
              <a:srgbClr val="990000"/>
            </a:solidFill>
            <a:latin typeface="+mn-lt"/>
          </a:endParaRPr>
        </a:p>
      </dsp:txBody>
      <dsp:txXfrm rot="-5400000">
        <a:off x="1" y="1108539"/>
        <a:ext cx="634875" cy="272089"/>
      </dsp:txXfrm>
    </dsp:sp>
    <dsp:sp modelId="{9E4A95C2-D478-402D-AA04-E1435713F1E0}">
      <dsp:nvSpPr>
        <dsp:cNvPr id="0" name=""/>
        <dsp:cNvSpPr/>
      </dsp:nvSpPr>
      <dsp:spPr>
        <a:xfrm rot="5400000">
          <a:off x="3070674" y="-1644698"/>
          <a:ext cx="589527" cy="54611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smtClean="0">
              <a:solidFill>
                <a:srgbClr val="990000"/>
              </a:solidFill>
              <a:latin typeface="+mn-lt"/>
            </a:rPr>
            <a:t>Tại sao cần dùng OOP?</a:t>
          </a:r>
          <a:endParaRPr lang="en-US" sz="3000" b="0" kern="1200">
            <a:solidFill>
              <a:srgbClr val="990000"/>
            </a:solidFill>
            <a:latin typeface="+mn-lt"/>
          </a:endParaRPr>
        </a:p>
      </dsp:txBody>
      <dsp:txXfrm rot="-5400000">
        <a:off x="634876" y="819878"/>
        <a:ext cx="5432346" cy="531971"/>
      </dsp:txXfrm>
    </dsp:sp>
    <dsp:sp modelId="{AB9F43A4-6821-4C1F-96E8-E384BB4C4C33}">
      <dsp:nvSpPr>
        <dsp:cNvPr id="0" name=""/>
        <dsp:cNvSpPr/>
      </dsp:nvSpPr>
      <dsp:spPr>
        <a:xfrm rot="5400000">
          <a:off x="-136044" y="1714562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solidFill>
                <a:srgbClr val="990000"/>
              </a:solidFill>
              <a:latin typeface="+mn-lt"/>
            </a:rPr>
            <a:t>3</a:t>
          </a:r>
          <a:endParaRPr lang="en-US" sz="3000" b="1" kern="1200">
            <a:solidFill>
              <a:srgbClr val="990000"/>
            </a:solidFill>
            <a:latin typeface="+mn-lt"/>
          </a:endParaRPr>
        </a:p>
      </dsp:txBody>
      <dsp:txXfrm rot="-5400000">
        <a:off x="1" y="1895956"/>
        <a:ext cx="634875" cy="272089"/>
      </dsp:txXfrm>
    </dsp:sp>
    <dsp:sp modelId="{7B156045-E5D0-41A8-8BF3-FC64BCBA84AF}">
      <dsp:nvSpPr>
        <dsp:cNvPr id="0" name=""/>
        <dsp:cNvSpPr/>
      </dsp:nvSpPr>
      <dsp:spPr>
        <a:xfrm rot="5400000">
          <a:off x="3070674" y="-857281"/>
          <a:ext cx="589527" cy="54611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smtClean="0">
              <a:solidFill>
                <a:srgbClr val="990000"/>
              </a:solidFill>
              <a:latin typeface="+mn-lt"/>
            </a:rPr>
            <a:t>Điểm mạnh của OOP</a:t>
          </a:r>
          <a:endParaRPr lang="en-US" sz="3000" b="0" kern="1200">
            <a:solidFill>
              <a:srgbClr val="990000"/>
            </a:solidFill>
            <a:latin typeface="+mn-lt"/>
          </a:endParaRPr>
        </a:p>
      </dsp:txBody>
      <dsp:txXfrm rot="-5400000">
        <a:off x="634876" y="1607295"/>
        <a:ext cx="5432346" cy="531971"/>
      </dsp:txXfrm>
    </dsp:sp>
    <dsp:sp modelId="{48FC81F6-474A-4292-9DC5-15E58420FD9A}">
      <dsp:nvSpPr>
        <dsp:cNvPr id="0" name=""/>
        <dsp:cNvSpPr/>
      </dsp:nvSpPr>
      <dsp:spPr>
        <a:xfrm rot="5400000">
          <a:off x="-136044" y="2501979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solidFill>
                <a:srgbClr val="990000"/>
              </a:solidFill>
              <a:latin typeface="+mn-lt"/>
            </a:rPr>
            <a:t>4</a:t>
          </a:r>
          <a:endParaRPr lang="en-US" sz="3000" b="1" kern="1200">
            <a:solidFill>
              <a:srgbClr val="990000"/>
            </a:solidFill>
            <a:latin typeface="+mn-lt"/>
          </a:endParaRPr>
        </a:p>
      </dsp:txBody>
      <dsp:txXfrm rot="-5400000">
        <a:off x="1" y="2683373"/>
        <a:ext cx="634875" cy="272089"/>
      </dsp:txXfrm>
    </dsp:sp>
    <dsp:sp modelId="{9318757F-EC70-4D20-9BA1-8AC3BCBCC17A}">
      <dsp:nvSpPr>
        <dsp:cNvPr id="0" name=""/>
        <dsp:cNvSpPr/>
      </dsp:nvSpPr>
      <dsp:spPr>
        <a:xfrm rot="5400000">
          <a:off x="3070674" y="-69864"/>
          <a:ext cx="589527" cy="54611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smtClean="0">
              <a:solidFill>
                <a:srgbClr val="990000"/>
              </a:solidFill>
              <a:latin typeface="+mn-lt"/>
            </a:rPr>
            <a:t>Các đặc tính của OOP</a:t>
          </a:r>
          <a:endParaRPr lang="en-US" sz="3000" b="0" kern="1200">
            <a:solidFill>
              <a:srgbClr val="990000"/>
            </a:solidFill>
            <a:latin typeface="+mn-lt"/>
          </a:endParaRPr>
        </a:p>
      </dsp:txBody>
      <dsp:txXfrm rot="-5400000">
        <a:off x="634876" y="2394712"/>
        <a:ext cx="5432346" cy="531971"/>
      </dsp:txXfrm>
    </dsp:sp>
    <dsp:sp modelId="{6B86A259-746F-4C60-A904-2931E0FC2DD9}">
      <dsp:nvSpPr>
        <dsp:cNvPr id="0" name=""/>
        <dsp:cNvSpPr/>
      </dsp:nvSpPr>
      <dsp:spPr>
        <a:xfrm rot="5400000">
          <a:off x="-136044" y="3289396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solidFill>
                <a:srgbClr val="990000"/>
              </a:solidFill>
              <a:latin typeface="+mn-lt"/>
            </a:rPr>
            <a:t>5</a:t>
          </a:r>
          <a:endParaRPr lang="en-US" sz="3000" b="1" kern="1200">
            <a:solidFill>
              <a:srgbClr val="990000"/>
            </a:solidFill>
            <a:latin typeface="+mn-lt"/>
          </a:endParaRPr>
        </a:p>
      </dsp:txBody>
      <dsp:txXfrm rot="-5400000">
        <a:off x="1" y="3470790"/>
        <a:ext cx="634875" cy="272089"/>
      </dsp:txXfrm>
    </dsp:sp>
    <dsp:sp modelId="{AF907F6F-9DF7-42ED-A113-3328695F8249}">
      <dsp:nvSpPr>
        <dsp:cNvPr id="0" name=""/>
        <dsp:cNvSpPr/>
      </dsp:nvSpPr>
      <dsp:spPr>
        <a:xfrm rot="5400000">
          <a:off x="3070674" y="717552"/>
          <a:ext cx="589527" cy="54611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smtClean="0">
              <a:solidFill>
                <a:srgbClr val="990000"/>
              </a:solidFill>
              <a:latin typeface="+mn-lt"/>
            </a:rPr>
            <a:t>Một số khái niệm trong OOP</a:t>
          </a:r>
          <a:endParaRPr lang="en-US" sz="3000" b="0" kern="1200">
            <a:solidFill>
              <a:srgbClr val="990000"/>
            </a:solidFill>
            <a:latin typeface="+mn-lt"/>
          </a:endParaRPr>
        </a:p>
      </dsp:txBody>
      <dsp:txXfrm rot="-5400000">
        <a:off x="634876" y="3182128"/>
        <a:ext cx="5432346" cy="531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45580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52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69799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3397595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487359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4179342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454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b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 dụ: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Lớp cha là Personnel class. Lớp con là Student, Teacher. </a:t>
            </a: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790541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b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 dụ: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Lớp cha là Personnel class. Lớp con là Student, Teacher. </a:t>
            </a: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1017454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200" smtClean="0"/>
              <a:t>Hạn chế</a:t>
            </a:r>
            <a:r>
              <a:rPr lang="en-US" sz="1200" baseline="0" smtClean="0"/>
              <a:t> lớp abstract: </a:t>
            </a:r>
            <a:r>
              <a:rPr lang="vi-VN" sz="1200" smtClean="0"/>
              <a:t>một lớp dẫn xuất chỉ có thể thực thi một lớp abstract</a:t>
            </a: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2984957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1662394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375401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93738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836752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2725431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247851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2114581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2025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0" i="1" smtClean="0"/>
              <a:t>Đơn</a:t>
            </a:r>
            <a:r>
              <a:rPr lang="en-US" sz="1200" b="0" i="1" baseline="0" smtClean="0"/>
              <a:t> giản là </a:t>
            </a:r>
            <a:r>
              <a:rPr lang="en-US" sz="1200" b="0" i="1" smtClean="0"/>
              <a:t>giảm các thao tác viết mã cho người lập trình</a:t>
            </a: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139567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-Dễ</a:t>
            </a:r>
            <a:r>
              <a:rPr lang="en-US" sz="1200" baseline="0" smtClean="0"/>
              <a:t> bảo trì và sửa đổi mà</a:t>
            </a:r>
            <a:r>
              <a:rPr lang="vi-VN" sz="1200" smtClean="0"/>
              <a:t> không gây ảnh hưởng tới các chức năng khác của hệ thống.</a:t>
            </a: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2777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sz="1200" baseline="0" smtClean="0"/>
              <a:t>C</a:t>
            </a:r>
            <a:r>
              <a:rPr lang="vi-VN" sz="1200" smtClean="0"/>
              <a:t>ó thể sử dụng lại những gì đã có trước đó và phát triển thêm dựa trên những gì </a:t>
            </a:r>
            <a:r>
              <a:rPr lang="en-US" sz="1200" smtClean="0"/>
              <a:t>có </a:t>
            </a:r>
            <a:r>
              <a:rPr lang="vi-VN" sz="1200" smtClean="0"/>
              <a:t>sẵn.</a:t>
            </a:r>
            <a:endParaRPr lang="en-US" sz="1200" smtClean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308443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FontTx/>
              <a:buNone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7750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 dụ: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Phòng nhân sự sẽ </a:t>
            </a:r>
            <a:r>
              <a:rPr lang="en-US" sz="11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 gói (ẩn)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thông tin về các nhân viên. Bất kỳ yêu cầu nào về dữ liệu nhân viên </a:t>
            </a:r>
            <a:r>
              <a:rPr lang="en-US" sz="11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(cập nhật dữ liệu)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phải được thông qua bởi họ. 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99267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189402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sz="1200" b="0"/>
          </a:p>
        </p:txBody>
      </p:sp>
    </p:spTree>
    <p:extLst>
      <p:ext uri="{BB962C8B-B14F-4D97-AF65-F5344CB8AC3E}">
        <p14:creationId xmlns:p14="http://schemas.microsoft.com/office/powerpoint/2010/main" val="107100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93835" y="227409"/>
            <a:ext cx="8883300" cy="945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lvl="7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lvl="8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93835" y="1322784"/>
            <a:ext cx="8883300" cy="37433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667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marL="596900" lvl="1" indent="-88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marL="91440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marL="1270000" lvl="3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marL="1638300" lvl="4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marL="2171700" lvl="5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6pPr>
            <a:lvl7pPr marL="2578100" lvl="6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7pPr>
            <a:lvl8pPr marL="2971800" lvl="7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8pPr>
            <a:lvl9pPr marL="3365500" lvl="8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79584" y="3644503"/>
            <a:ext cx="8390700" cy="11262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algn="l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79584" y="2403872"/>
            <a:ext cx="8390700" cy="12405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lv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lvl="1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lvl="2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lvl="3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lvl="4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lvl="5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lvl="6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lvl="7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lvl="8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740019" y="1762125"/>
            <a:ext cx="8390700" cy="12156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marR="0" lvl="6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marR="0" lvl="7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marR="0" lvl="8" indent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480038" y="3213497"/>
            <a:ext cx="6910800" cy="14490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1pPr>
            <a:lvl2pPr marL="3937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2pPr>
            <a:lvl3pPr marL="787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3pPr>
            <a:lvl4pPr marL="1181100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4pPr>
            <a:lvl5pPr marL="1587500" marR="0" lvl="4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5pPr>
            <a:lvl6pPr marL="1981200" marR="0" lvl="5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6pPr>
            <a:lvl7pPr marL="2374900" marR="0" lvl="6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7pPr>
            <a:lvl8pPr marL="2768600" marR="0" lvl="7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8pPr>
            <a:lvl9pPr marL="3162300" marR="0" lvl="8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lvl="7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lvl="8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tbl" idx="2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lvl="0" indent="0" algn="l" rtl="0">
              <a:spcBef>
                <a:spcPts val="0"/>
              </a:spcBef>
              <a:buSzPct val="100000"/>
              <a:defRPr sz="1200"/>
            </a:lvl1pPr>
            <a:lvl2pPr marL="393700" marR="0" lvl="1" indent="0" algn="l" rtl="0">
              <a:spcBef>
                <a:spcPts val="0"/>
              </a:spcBef>
              <a:buSzPct val="100000"/>
              <a:defRPr sz="1200"/>
            </a:lvl2pPr>
            <a:lvl3pPr marL="787400" marR="0" lvl="2" indent="0" algn="l" rtl="0">
              <a:spcBef>
                <a:spcPts val="0"/>
              </a:spcBef>
              <a:buSzPct val="100000"/>
              <a:defRPr sz="1200"/>
            </a:lvl3pPr>
            <a:lvl4pPr marL="1181100" marR="0" lvl="3" indent="0" algn="l" rtl="0">
              <a:spcBef>
                <a:spcPts val="0"/>
              </a:spcBef>
              <a:buSzPct val="100000"/>
              <a:defRPr sz="1200"/>
            </a:lvl4pPr>
            <a:lvl5pPr marL="1587500" marR="0" lvl="4" indent="0" algn="l" rtl="0">
              <a:spcBef>
                <a:spcPts val="0"/>
              </a:spcBef>
              <a:buSzPct val="100000"/>
              <a:defRPr sz="1200"/>
            </a:lvl5pPr>
            <a:lvl6pPr marL="1981200" marR="0" lvl="5" indent="0" algn="l" rtl="0">
              <a:spcBef>
                <a:spcPts val="0"/>
              </a:spcBef>
              <a:buSzPct val="100000"/>
              <a:defRPr sz="1200"/>
            </a:lvl6pPr>
            <a:lvl7pPr marL="2374900" marR="0" lvl="6" indent="0" algn="l" rtl="0">
              <a:spcBef>
                <a:spcPts val="0"/>
              </a:spcBef>
              <a:buSzPct val="100000"/>
              <a:defRPr sz="1200"/>
            </a:lvl7pPr>
            <a:lvl8pPr marL="2768600" marR="0" lvl="7" indent="0" algn="l" rtl="0">
              <a:spcBef>
                <a:spcPts val="0"/>
              </a:spcBef>
              <a:buSzPct val="100000"/>
              <a:defRPr sz="1200"/>
            </a:lvl8pPr>
            <a:lvl9pPr marL="3162300" marR="0" lvl="8" indent="0" algn="l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93835" y="227409"/>
            <a:ext cx="8883300" cy="48387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667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marL="596900" lvl="1" indent="-88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marL="91440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marL="1270000" lvl="3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marL="1638300" lvl="4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marL="2171700" lvl="5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6pPr>
            <a:lvl7pPr marL="2578100" lvl="6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7pPr>
            <a:lvl8pPr marL="2971800" lvl="7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8pPr>
            <a:lvl9pPr marL="3365500" lvl="8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 rot="5400000">
            <a:off x="5847646" y="1536759"/>
            <a:ext cx="4838700" cy="22200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lvl="7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lvl="8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 rot="5400000">
            <a:off x="1335761" y="-614390"/>
            <a:ext cx="4838700" cy="65222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667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marL="596900" lvl="1" indent="-88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marL="91440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marL="1270000" lvl="3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marL="1638300" lvl="4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marL="2171700" lvl="5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6pPr>
            <a:lvl7pPr marL="2578100" lvl="6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7pPr>
            <a:lvl8pPr marL="2971800" lvl="7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8pPr>
            <a:lvl9pPr marL="3365500" lvl="8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93835" y="227409"/>
            <a:ext cx="8883300" cy="945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lvl="7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lvl="8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 rot="5400000">
            <a:off x="3063646" y="-1247165"/>
            <a:ext cx="3743399" cy="8883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667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marL="596900" lvl="1" indent="-88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marL="91440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marL="1270000" lvl="3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marL="1638300" lvl="4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marL="2171700" lvl="5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6pPr>
            <a:lvl7pPr marL="2578100" lvl="6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7pPr>
            <a:lvl8pPr marL="2971800" lvl="7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8pPr>
            <a:lvl9pPr marL="3365500" lvl="8" indent="-889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934307" y="3969543"/>
            <a:ext cx="5923200" cy="4691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lvl="0" algn="l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1934307" y="507206"/>
            <a:ext cx="5923200" cy="34017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934307" y="4438650"/>
            <a:ext cx="5923200" cy="6657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lv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lvl="1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lvl="2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lvl="3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lvl="4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lvl="5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lvl="6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lvl="7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lvl="8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3835" y="226218"/>
            <a:ext cx="3247199" cy="9609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lvl="0" algn="l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859823" y="226218"/>
            <a:ext cx="5517300" cy="48398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93835" y="1187053"/>
            <a:ext cx="3247199" cy="38789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lv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lvl="1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lvl="2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lvl="3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lvl="4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lvl="5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lvl="6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lvl="7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lvl="8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3835" y="227409"/>
            <a:ext cx="8883300" cy="945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93835" y="1269206"/>
            <a:ext cx="4361099" cy="5286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lv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lvl="1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lvl="2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lvl="3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lvl="4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lvl="5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lvl="6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lvl="7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lvl="8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835" y="1797843"/>
            <a:ext cx="4361099" cy="32682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14546" y="1269206"/>
            <a:ext cx="4362600" cy="5286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lvl="0" indent="0" rtl="0">
              <a:spcBef>
                <a:spcPts val="0"/>
              </a:spcBef>
              <a:buSzPct val="100000"/>
              <a:buFont typeface="Arial"/>
              <a:buNone/>
              <a:defRPr sz="1200"/>
            </a:lvl1pPr>
            <a:lvl2pPr marL="393700" lvl="1" indent="0" rtl="0">
              <a:spcBef>
                <a:spcPts val="0"/>
              </a:spcBef>
              <a:buSzPct val="100000"/>
              <a:buFont typeface="Arial"/>
              <a:buNone/>
              <a:defRPr sz="1200"/>
            </a:lvl2pPr>
            <a:lvl3pPr marL="787400" lvl="2" indent="0" rtl="0">
              <a:spcBef>
                <a:spcPts val="0"/>
              </a:spcBef>
              <a:buSzPct val="100000"/>
              <a:buFont typeface="Arial"/>
              <a:buNone/>
              <a:defRPr sz="1200"/>
            </a:lvl3pPr>
            <a:lvl4pPr marL="1181100" lvl="3" indent="0" rtl="0">
              <a:spcBef>
                <a:spcPts val="0"/>
              </a:spcBef>
              <a:buSzPct val="100000"/>
              <a:buFont typeface="Arial"/>
              <a:buNone/>
              <a:defRPr sz="1200"/>
            </a:lvl4pPr>
            <a:lvl5pPr marL="1587500" lvl="4" indent="0" rtl="0">
              <a:spcBef>
                <a:spcPts val="0"/>
              </a:spcBef>
              <a:buSzPct val="100000"/>
              <a:buFont typeface="Arial"/>
              <a:buNone/>
              <a:defRPr sz="1200"/>
            </a:lvl5pPr>
            <a:lvl6pPr marL="1981200" lvl="5" indent="0" rtl="0">
              <a:spcBef>
                <a:spcPts val="0"/>
              </a:spcBef>
              <a:buSzPct val="100000"/>
              <a:buFont typeface="Arial"/>
              <a:buNone/>
              <a:defRPr sz="1200"/>
            </a:lvl6pPr>
            <a:lvl7pPr marL="2374900" lvl="6" indent="0" rtl="0">
              <a:spcBef>
                <a:spcPts val="0"/>
              </a:spcBef>
              <a:buSzPct val="100000"/>
              <a:buFont typeface="Arial"/>
              <a:buNone/>
              <a:defRPr sz="1200"/>
            </a:lvl7pPr>
            <a:lvl8pPr marL="2768600" lvl="7" indent="0" rtl="0">
              <a:spcBef>
                <a:spcPts val="0"/>
              </a:spcBef>
              <a:buSzPct val="100000"/>
              <a:buFont typeface="Arial"/>
              <a:buNone/>
              <a:defRPr sz="1200"/>
            </a:lvl8pPr>
            <a:lvl9pPr marL="3162300" lvl="8" indent="0" rtl="0">
              <a:spcBef>
                <a:spcPts val="0"/>
              </a:spcBef>
              <a:buSzPct val="1000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5014546" y="1797843"/>
            <a:ext cx="4362600" cy="32682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3835" y="227409"/>
            <a:ext cx="8883300" cy="9453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7pPr>
            <a:lvl8pPr marL="1181100" lvl="7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8pPr>
            <a:lvl9pPr marL="1587500" lvl="8" algn="ctr" rtl="0">
              <a:spcBef>
                <a:spcPts val="0"/>
              </a:spcBef>
              <a:spcAft>
                <a:spcPts val="0"/>
              </a:spcAft>
              <a:buSzPct val="100000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93835" y="1322784"/>
            <a:ext cx="4371300" cy="37433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5005753" y="1322784"/>
            <a:ext cx="4371300" cy="3743399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0"/>
            <a:ext cx="9144000" cy="319199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lIns="72650" tIns="36325" rIns="72650" bIns="36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hape 7"/>
          <p:cNvCxnSpPr/>
          <p:nvPr/>
        </p:nvCxnSpPr>
        <p:spPr>
          <a:xfrm>
            <a:off x="0" y="4873227"/>
            <a:ext cx="9132300" cy="0"/>
          </a:xfrm>
          <a:prstGeom prst="straightConnector1">
            <a:avLst/>
          </a:prstGeom>
          <a:noFill/>
          <a:ln w="19050" cap="flat" cmpd="sng">
            <a:solidFill>
              <a:srgbClr val="FF3300">
                <a:alpha val="49803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8"/>
          <p:cNvSpPr txBox="1"/>
          <p:nvPr/>
        </p:nvSpPr>
        <p:spPr>
          <a:xfrm>
            <a:off x="0" y="4948237"/>
            <a:ext cx="4851900" cy="153599"/>
          </a:xfrm>
          <a:prstGeom prst="rect">
            <a:avLst/>
          </a:prstGeom>
          <a:noFill/>
          <a:ln>
            <a:noFill/>
          </a:ln>
        </p:spPr>
        <p:txBody>
          <a:bodyPr lIns="72650" tIns="36325" rIns="72650" bIns="36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r>
              <a:rPr lang="en" sz="7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©2014 GMO RUNSYSTEM JSC </a:t>
            </a:r>
            <a:r>
              <a:rPr lang="en" sz="700" b="1" i="1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Global Software Quality  www.runsystem.net</a:t>
            </a:r>
          </a:p>
        </p:txBody>
      </p:sp>
      <p:sp>
        <p:nvSpPr>
          <p:cNvPr id="9" name="Shape 9"/>
          <p:cNvSpPr txBox="1"/>
          <p:nvPr/>
        </p:nvSpPr>
        <p:spPr>
          <a:xfrm>
            <a:off x="4387361" y="4912518"/>
            <a:ext cx="284400" cy="164400"/>
          </a:xfrm>
          <a:prstGeom prst="rect">
            <a:avLst/>
          </a:prstGeom>
          <a:noFill/>
          <a:ln>
            <a:noFill/>
          </a:ln>
        </p:spPr>
        <p:txBody>
          <a:bodyPr lIns="72650" tIns="36325" rIns="72650" bIns="36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5986095" y="4919662"/>
            <a:ext cx="3172500" cy="153599"/>
          </a:xfrm>
          <a:prstGeom prst="rect">
            <a:avLst/>
          </a:prstGeom>
          <a:noFill/>
          <a:ln>
            <a:noFill/>
          </a:ln>
        </p:spPr>
        <p:txBody>
          <a:bodyPr lIns="72650" tIns="36325" rIns="72650" bIns="36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Tahoma"/>
              <a:buNone/>
            </a:pPr>
            <a:r>
              <a:rPr lang="en" sz="700" b="0" i="0" u="none" strike="noStrike" cap="none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BUSINESS APPs    SMARTPHONE APPs    WEB APPs    GAME   GRAPHICS</a:t>
            </a:r>
          </a:p>
        </p:txBody>
      </p:sp>
      <p:pic>
        <p:nvPicPr>
          <p:cNvPr id="11" name="Shape 11" descr="GMO_RUN_logo_smal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699738" y="0"/>
            <a:ext cx="2444400" cy="3167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376644" y="440575"/>
            <a:ext cx="8390700" cy="1215600"/>
          </a:xfrm>
          <a:prstGeom prst="rect">
            <a:avLst/>
          </a:prstGeom>
        </p:spPr>
        <p:txBody>
          <a:bodyPr lIns="79125" tIns="79125" rIns="79125" bIns="79125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ja-JP" sz="7200">
                <a:solidFill>
                  <a:srgbClr val="990000"/>
                </a:solidFill>
              </a:rPr>
              <a:t>Object Oriented </a:t>
            </a:r>
            <a:r>
              <a:rPr lang="en-US" altLang="ja-JP" sz="7200" smtClean="0">
                <a:solidFill>
                  <a:srgbClr val="990000"/>
                </a:solidFill>
              </a:rPr>
              <a:t>Programing</a:t>
            </a:r>
            <a:br>
              <a:rPr lang="en-US" altLang="ja-JP" sz="7200" smtClean="0">
                <a:solidFill>
                  <a:srgbClr val="990000"/>
                </a:solidFill>
              </a:rPr>
            </a:br>
            <a:r>
              <a:rPr lang="en-US" altLang="ja-JP" sz="7200" smtClean="0">
                <a:solidFill>
                  <a:srgbClr val="990000"/>
                </a:solidFill>
              </a:rPr>
              <a:t>(OOP)</a:t>
            </a:r>
            <a:r>
              <a:rPr lang="vi-VN" altLang="ja-JP" sz="4400">
                <a:solidFill>
                  <a:srgbClr val="0000FF"/>
                </a:solidFill>
              </a:rPr>
              <a:t/>
            </a:r>
            <a:br>
              <a:rPr lang="vi-VN" altLang="ja-JP" sz="4400">
                <a:solidFill>
                  <a:srgbClr val="0000FF"/>
                </a:solidFill>
              </a:rPr>
            </a:br>
            <a:endParaRPr lang="en" sz="3600" b="0">
              <a:solidFill>
                <a:srgbClr val="980000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480050" y="3750067"/>
            <a:ext cx="7422600" cy="1089061"/>
          </a:xfrm>
          <a:prstGeom prst="rect">
            <a:avLst/>
          </a:prstGeom>
        </p:spPr>
        <p:txBody>
          <a:bodyPr lIns="79125" tIns="79125" rIns="79125" bIns="791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1" smtClean="0"/>
              <a:t>Java Training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800" smtClean="0"/>
              <a:t>Phạm Thu </a:t>
            </a:r>
            <a:r>
              <a:rPr lang="en" sz="1800" smtClean="0"/>
              <a:t>Hiền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800" smtClean="0"/>
              <a:t>16/02/2017</a:t>
            </a:r>
            <a:endParaRPr lang="e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vi-VN" sz="3000" b="1">
                <a:solidFill>
                  <a:srgbClr val="FF0000"/>
                </a:solidFill>
              </a:rPr>
              <a:t>Tính đa hình (Polymorphism)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2200" smtClean="0"/>
              <a:t>Chung </a:t>
            </a:r>
            <a:r>
              <a:rPr lang="en-US" sz="2200" dirty="0" smtClean="0"/>
              <a:t>một tên nhưng các method có thể xử lý khác nhau ở các ngữ cảnh khác nhau.</a:t>
            </a:r>
          </a:p>
          <a:p>
            <a:r>
              <a:rPr lang="en-US" sz="2200" b="1" u="sng" dirty="0" smtClean="0"/>
              <a:t>Ví dụ</a:t>
            </a:r>
            <a:r>
              <a:rPr lang="en-US" sz="2200" b="1" u="sng" smtClean="0"/>
              <a:t>: </a:t>
            </a:r>
          </a:p>
          <a:p>
            <a:endParaRPr lang="vi-VN" sz="2200" dirty="0"/>
          </a:p>
        </p:txBody>
      </p:sp>
      <p:sp>
        <p:nvSpPr>
          <p:cNvPr id="6" name="Rectangle 5"/>
          <p:cNvSpPr/>
          <p:nvPr/>
        </p:nvSpPr>
        <p:spPr>
          <a:xfrm>
            <a:off x="1448182" y="2327176"/>
            <a:ext cx="3024553" cy="2124222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 vi</a:t>
            </a:r>
          </a:p>
          <a:p>
            <a:pPr algn="ctr"/>
            <a:r>
              <a:rPr lang="en-US" dirty="0" smtClean="0"/>
              <a:t>C = D x R</a:t>
            </a:r>
          </a:p>
        </p:txBody>
      </p:sp>
      <p:sp>
        <p:nvSpPr>
          <p:cNvPr id="7" name="Oval 6"/>
          <p:cNvSpPr/>
          <p:nvPr/>
        </p:nvSpPr>
        <p:spPr>
          <a:xfrm>
            <a:off x="5816201" y="2327176"/>
            <a:ext cx="2124222" cy="2124222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 vi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 = 2pi x 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60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b="1">
                <a:solidFill>
                  <a:srgbClr val="FF0000"/>
                </a:solidFill>
              </a:rPr>
              <a:t>5</a:t>
            </a:r>
            <a:r>
              <a:rPr lang="en-US" sz="3000" b="1" smtClean="0">
                <a:solidFill>
                  <a:srgbClr val="FF0000"/>
                </a:solidFill>
              </a:rPr>
              <a:t>. </a:t>
            </a:r>
            <a:r>
              <a:rPr lang="en-US" sz="3000" b="1">
                <a:solidFill>
                  <a:srgbClr val="FF0000"/>
                </a:solidFill>
              </a:rPr>
              <a:t>Một số khái niệm trong OOP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469204"/>
            <a:ext cx="8229600" cy="345664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indent="-342900" eaLnBrk="1" hangingPunct="1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</a:p>
          <a:p>
            <a:pPr marL="914400" indent="-342900" eaLnBrk="1" hangingPunct="1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</a:p>
          <a:p>
            <a:pPr marL="914400" indent="-342900" eaLnBrk="1" hangingPunct="1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  <a:defRPr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Inheritance (kế thừa)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indent="-342900" eaLnBrk="1" hangingPunct="1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Interface</a:t>
            </a:r>
          </a:p>
          <a:p>
            <a:pPr marL="914400" indent="-342900" eaLnBrk="1" hangingPunct="1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Package</a:t>
            </a:r>
          </a:p>
          <a:p>
            <a:pPr marL="914400" indent="-342900" eaLnBrk="1" hangingPunct="1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  <a:defRPr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Modifiers</a:t>
            </a:r>
          </a:p>
          <a:p>
            <a:pPr marL="914400" indent="-342900" eaLnBrk="1" hangingPunct="1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  <a:defRPr/>
            </a:pPr>
            <a:r>
              <a:rPr lang="en-US" sz="2400"/>
              <a:t>Overloading và Overriding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355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200" b="1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Mỗi 1 Object được đặc trưng bởi: Phương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thức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(Method)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và thuộc tính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(Attribute/Properties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phương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thức là hàm và thuộc tính là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biến.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buSzPct val="61111"/>
              <a:buFont typeface="Symbol" panose="05050102010706020507" pitchFamily="18" charset="2"/>
              <a:buChar char="-"/>
            </a:pPr>
            <a:r>
              <a:rPr lang="en" sz="2000" b="1" u="sng" smtClean="0"/>
              <a:t>Ví dụ: </a:t>
            </a:r>
            <a:r>
              <a:rPr lang="en" sz="2000"/>
              <a:t> </a:t>
            </a:r>
            <a:r>
              <a:rPr lang="en" sz="2000" smtClean="0"/>
              <a:t>Đối tượng </a:t>
            </a:r>
            <a:r>
              <a:rPr lang="en" sz="2000" smtClean="0">
                <a:solidFill>
                  <a:srgbClr val="FF0000"/>
                </a:solidFill>
              </a:rPr>
              <a:t>khách hàng</a:t>
            </a:r>
            <a:r>
              <a:rPr lang="en" sz="2000" smtClean="0"/>
              <a:t> của ngân hàng</a:t>
            </a:r>
            <a:endParaRPr lang="en" sz="2000" b="1" u="sng"/>
          </a:p>
          <a:p>
            <a:pPr marL="457200" lvl="0" indent="-457200" algn="just" rtl="0">
              <a:spcBef>
                <a:spcPts val="0"/>
              </a:spcBef>
              <a:buFont typeface="Symbol" panose="05050102010706020507" pitchFamily="18" charset="2"/>
              <a:buChar char="-"/>
            </a:pPr>
            <a:endParaRPr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2328946"/>
            <a:ext cx="5162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en-US" sz="2200" smtClean="0"/>
              <a:t>Class </a:t>
            </a:r>
            <a:r>
              <a:rPr lang="en-US" sz="2200"/>
              <a:t>mô tả cho những thực thể có chung tính chất và hành vi. 1 Class có thể chứa nhiều Object.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en-US" sz="2200" b="1" u="sng"/>
              <a:t>Ví dụ:</a:t>
            </a:r>
            <a:r>
              <a:rPr lang="en-US" sz="2200" b="1"/>
              <a:t> </a:t>
            </a:r>
            <a:r>
              <a:rPr lang="en-US" sz="2200"/>
              <a:t>Lớp </a:t>
            </a:r>
            <a:r>
              <a:rPr lang="en-US" sz="2200" smtClean="0"/>
              <a:t>các </a:t>
            </a:r>
            <a:r>
              <a:rPr lang="en-US" sz="2200"/>
              <a:t>đối tượng </a:t>
            </a:r>
            <a:r>
              <a:rPr lang="en-US" sz="2200">
                <a:solidFill>
                  <a:srgbClr val="FF0000"/>
                </a:solidFill>
              </a:rPr>
              <a:t>khách </a:t>
            </a:r>
            <a:r>
              <a:rPr lang="en-US" sz="2200" smtClean="0">
                <a:solidFill>
                  <a:srgbClr val="FF0000"/>
                </a:solidFill>
              </a:rPr>
              <a:t>hàng</a:t>
            </a:r>
            <a:r>
              <a:rPr lang="en-US" sz="2200" smtClean="0">
                <a:solidFill>
                  <a:srgbClr val="FF0000"/>
                </a:solidFill>
              </a:rPr>
              <a:t>.</a:t>
            </a:r>
          </a:p>
          <a:p>
            <a:pPr lvl="0"/>
            <a:endParaRPr lang="en-US" sz="220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17" y="2281401"/>
            <a:ext cx="3760341" cy="24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Inheritance (kế thừa)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smtClean="0">
                <a:solidFill>
                  <a:schemeClr val="tx1"/>
                </a:solidFill>
              </a:rPr>
              <a:t>	Lớp con </a:t>
            </a:r>
            <a:r>
              <a:rPr lang="en-US" sz="2200"/>
              <a:t>sẽ </a:t>
            </a:r>
            <a:r>
              <a:rPr lang="en-US" sz="2200">
                <a:solidFill>
                  <a:srgbClr val="FF0000"/>
                </a:solidFill>
              </a:rPr>
              <a:t>thừa hưởng được tất cả </a:t>
            </a:r>
            <a:r>
              <a:rPr lang="en-US" sz="2200"/>
              <a:t>các </a:t>
            </a:r>
            <a:r>
              <a:rPr lang="en-US" sz="2200">
                <a:solidFill>
                  <a:srgbClr val="FF0000"/>
                </a:solidFill>
              </a:rPr>
              <a:t>phương thức </a:t>
            </a:r>
            <a:r>
              <a:rPr lang="en-US" sz="2200"/>
              <a:t>và </a:t>
            </a:r>
            <a:r>
              <a:rPr lang="en-US" sz="2200">
                <a:solidFill>
                  <a:srgbClr val="FF0000"/>
                </a:solidFill>
              </a:rPr>
              <a:t>biến thành viên </a:t>
            </a:r>
            <a:r>
              <a:rPr lang="en-US" sz="2200"/>
              <a:t>của </a:t>
            </a:r>
            <a:r>
              <a:rPr lang="en-US" sz="2200">
                <a:solidFill>
                  <a:schemeClr val="tx1"/>
                </a:solidFill>
              </a:rPr>
              <a:t>lớp </a:t>
            </a:r>
            <a:r>
              <a:rPr lang="en-US" sz="2200" smtClean="0">
                <a:solidFill>
                  <a:schemeClr val="tx1"/>
                </a:solidFill>
              </a:rPr>
              <a:t>cha</a:t>
            </a:r>
            <a:r>
              <a:rPr lang="en-US" sz="2200" smtClean="0"/>
              <a:t>, </a:t>
            </a:r>
            <a:r>
              <a:rPr lang="en-US" sz="2200"/>
              <a:t>thậm chí còn thừa hưởng cả các thành viên mà </a:t>
            </a:r>
            <a:r>
              <a:rPr lang="en-US" sz="2200">
                <a:solidFill>
                  <a:schemeClr val="tx1"/>
                </a:solidFill>
              </a:rPr>
              <a:t>lớp </a:t>
            </a:r>
            <a:r>
              <a:rPr lang="en-US" sz="2200" smtClean="0">
                <a:solidFill>
                  <a:schemeClr val="tx1"/>
                </a:solidFill>
              </a:rPr>
              <a:t>cha </a:t>
            </a:r>
            <a:r>
              <a:rPr lang="en-US" sz="2200"/>
              <a:t>đã thừa hưởng trước đó, </a:t>
            </a:r>
            <a:r>
              <a:rPr lang="en-US" sz="2200">
                <a:solidFill>
                  <a:srgbClr val="FF0000"/>
                </a:solidFill>
              </a:rPr>
              <a:t>ngoại trừ hàm khởi tạo.</a:t>
            </a:r>
          </a:p>
          <a:p>
            <a:r>
              <a:rPr lang="en-US" sz="2400" smtClean="0"/>
              <a:t>	Dùng </a:t>
            </a:r>
            <a:r>
              <a:rPr lang="en-US" sz="2400"/>
              <a:t>từ khóa </a:t>
            </a:r>
            <a:r>
              <a:rPr lang="en-US" sz="2400">
                <a:solidFill>
                  <a:srgbClr val="FF0000"/>
                </a:solidFill>
              </a:rPr>
              <a:t>extends</a:t>
            </a:r>
            <a:r>
              <a:rPr lang="en-US" sz="2400"/>
              <a:t> khi kế thừa lớp </a:t>
            </a:r>
            <a:r>
              <a:rPr lang="en-US" sz="2400" smtClean="0"/>
              <a:t>cha, </a:t>
            </a:r>
            <a:r>
              <a:rPr lang="en-US" sz="2400"/>
              <a:t>dùng từ khóa </a:t>
            </a:r>
            <a:r>
              <a:rPr lang="en-US" sz="2400">
                <a:solidFill>
                  <a:srgbClr val="FF0000"/>
                </a:solidFill>
              </a:rPr>
              <a:t>implements</a:t>
            </a:r>
            <a:r>
              <a:rPr lang="en-US" sz="2400" b="1"/>
              <a:t> </a:t>
            </a:r>
            <a:r>
              <a:rPr lang="en-US" sz="2400"/>
              <a:t>khi kế thừa từ </a:t>
            </a:r>
            <a:r>
              <a:rPr lang="en-US" sz="2400">
                <a:solidFill>
                  <a:srgbClr val="FF0000"/>
                </a:solidFill>
              </a:rPr>
              <a:t>interface.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endParaRPr 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Inheritance (kế thừa)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smtClean="0">
                <a:solidFill>
                  <a:schemeClr val="tx1"/>
                </a:solidFill>
              </a:rPr>
              <a:t>	</a:t>
            </a:r>
            <a:endParaRPr lang="en-US" sz="220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200" y="1191802"/>
            <a:ext cx="8229600" cy="3456645"/>
            <a:chOff x="0" y="0"/>
            <a:chExt cx="5946140" cy="3114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10840" cy="31146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250" y="0"/>
              <a:ext cx="2802890" cy="14668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725" y="1590675"/>
              <a:ext cx="2806065" cy="149542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2676525" y="676275"/>
              <a:ext cx="568411" cy="70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705100" y="2171700"/>
              <a:ext cx="568411" cy="70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9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Inheritance (kế thừa)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smtClean="0">
                <a:solidFill>
                  <a:schemeClr val="tx1"/>
                </a:solidFill>
              </a:rPr>
              <a:t>	</a:t>
            </a:r>
            <a:endParaRPr lang="en-US" sz="220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82724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Lớp </a:t>
            </a:r>
            <a:r>
              <a:rPr lang="en-US" sz="22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 sẽ kế thừa các thuộc tính của lớp cha như: </a:t>
            </a:r>
            <a:r>
              <a:rPr lang="en-US" sz="220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fullName, address</a:t>
            </a:r>
            <a:r>
              <a:rPr lang="en-US" sz="22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mà không cần khai báo lại.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74" y="2089667"/>
            <a:ext cx="3897651" cy="26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342900">
              <a:buFont typeface="Symbol" panose="05050102010706020507" pitchFamily="18" charset="2"/>
              <a:buChar char="-"/>
            </a:pPr>
            <a:r>
              <a:rPr lang="en-US" sz="2400" smtClean="0">
                <a:solidFill>
                  <a:srgbClr val="FF0000"/>
                </a:solidFill>
              </a:rPr>
              <a:t>Interface</a:t>
            </a:r>
            <a:r>
              <a:rPr lang="en-US" sz="2400" smtClean="0"/>
              <a:t> </a:t>
            </a:r>
            <a:r>
              <a:rPr lang="en-US" sz="2400"/>
              <a:t>là tập các hàm khai báo sẵn mà không có cài đặt. Các lớp thực thi interface có nhiệm vụ cài đặt các </a:t>
            </a:r>
            <a:r>
              <a:rPr lang="en-US" sz="2400"/>
              <a:t>hàm </a:t>
            </a:r>
            <a:r>
              <a:rPr lang="en-US" sz="2400" smtClean="0"/>
              <a:t>này.</a:t>
            </a:r>
          </a:p>
          <a:p>
            <a:pPr lvl="0" indent="-342900">
              <a:buFont typeface="Symbol" panose="05050102010706020507" pitchFamily="18" charset="2"/>
              <a:buChar char="-"/>
              <a:defRPr/>
            </a:pPr>
            <a:r>
              <a:rPr lang="vi-VN" sz="2400">
                <a:solidFill>
                  <a:srgbClr val="FF0000"/>
                </a:solidFill>
              </a:rPr>
              <a:t>Mục đích của việc cài đặt interface:</a:t>
            </a:r>
            <a:r>
              <a:rPr lang="vi-VN" sz="2400"/>
              <a:t> cho phép một </a:t>
            </a:r>
            <a:r>
              <a:rPr lang="vi-VN" sz="2400"/>
              <a:t>lớp </a:t>
            </a:r>
            <a:r>
              <a:rPr lang="en-US" sz="2400" smtClean="0"/>
              <a:t>con</a:t>
            </a:r>
            <a:r>
              <a:rPr lang="vi-VN" sz="2400" smtClean="0"/>
              <a:t> </a:t>
            </a:r>
            <a:r>
              <a:rPr lang="vi-VN" sz="2400"/>
              <a:t>có thể kế thừa thực thi </a:t>
            </a:r>
            <a:r>
              <a:rPr lang="vi-VN" sz="2400">
                <a:solidFill>
                  <a:srgbClr val="FF0000"/>
                </a:solidFill>
              </a:rPr>
              <a:t>nhiều interface</a:t>
            </a:r>
            <a:r>
              <a:rPr lang="vi-VN" sz="2400"/>
              <a:t>. </a:t>
            </a:r>
            <a:r>
              <a:rPr lang="en-US" sz="2400" smtClean="0"/>
              <a:t>K</a:t>
            </a:r>
            <a:r>
              <a:rPr lang="vi-VN" sz="2400" smtClean="0"/>
              <a:t>hắc </a:t>
            </a:r>
            <a:r>
              <a:rPr lang="vi-VN" sz="2400"/>
              <a:t>phục được hạn chế của </a:t>
            </a:r>
            <a:r>
              <a:rPr lang="vi-VN" sz="2400"/>
              <a:t>lớp </a:t>
            </a:r>
            <a:r>
              <a:rPr lang="vi-VN" sz="2400" smtClean="0"/>
              <a:t>abstract</a:t>
            </a:r>
            <a:r>
              <a:rPr lang="en-US" sz="2400" smtClean="0"/>
              <a:t>.</a:t>
            </a:r>
            <a:endParaRPr lang="en-US" sz="2400"/>
          </a:p>
          <a:p>
            <a:pPr marL="342900" lvl="0" indent="-342900">
              <a:buFont typeface="Symbol" panose="05050102010706020507" pitchFamily="18" charset="2"/>
              <a:buChar char="-"/>
            </a:pPr>
            <a:endParaRPr lang="en-US" sz="220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70" y="3575407"/>
            <a:ext cx="5433260" cy="10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Package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smtClean="0"/>
              <a:t>	Package </a:t>
            </a:r>
            <a:r>
              <a:rPr lang="en-US" sz="2400"/>
              <a:t>cho phép nhóm một tập hợp các class hoặc các interface có quan hệ với nhau để dễ dàng quản lý, bảo trì, phân </a:t>
            </a:r>
            <a:r>
              <a:rPr lang="en-US" sz="2400" smtClean="0"/>
              <a:t>phối…</a:t>
            </a:r>
            <a:endParaRPr lang="en-US" sz="2200">
              <a:solidFill>
                <a:srgbClr val="FF0000"/>
              </a:solidFill>
            </a:endParaRPr>
          </a:p>
          <a:p>
            <a:endParaRPr lang="en-US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55" y="2427698"/>
            <a:ext cx="2924889" cy="22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Modifiers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800"/>
              </a:spcAft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Modifiers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từ khóa thêm vào để thay đổi phạm vi ảnh hưởng của 1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thuộc tính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phương thức. </a:t>
            </a:r>
          </a:p>
          <a:p>
            <a:pPr lvl="0">
              <a:spcAft>
                <a:spcPts val="8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Modifier: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- Public</a:t>
            </a:r>
          </a:p>
          <a:p>
            <a:pPr lvl="3">
              <a:spcAft>
                <a:spcPts val="800"/>
              </a:spcAft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- Private</a:t>
            </a:r>
          </a:p>
          <a:p>
            <a:pPr lvl="4">
              <a:spcAft>
                <a:spcPts val="800"/>
              </a:spcAft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- Protected</a:t>
            </a:r>
          </a:p>
          <a:p>
            <a:pPr lvl="4">
              <a:spcAft>
                <a:spcPts val="8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Default.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12" y="1838572"/>
            <a:ext cx="4875088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3664731"/>
              </p:ext>
            </p:extLst>
          </p:nvPr>
        </p:nvGraphicFramePr>
        <p:xfrm>
          <a:off x="455488" y="60139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Modifiers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Non-Access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Modifier: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Static, Final, Abstract, Synchronized và Volatile.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ttps://i.ytimg.com/vi/_4rzQ_6IDuU/maxresdefaul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68" y="1674688"/>
            <a:ext cx="5108664" cy="2973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0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Overloading và Overriding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en-US" sz="2000">
                <a:solidFill>
                  <a:srgbClr val="FF0000"/>
                </a:solidFill>
              </a:rPr>
              <a:t>Overloading (Nạp chồng):</a:t>
            </a:r>
            <a:r>
              <a:rPr lang="en-US" sz="2000"/>
              <a:t> Là các phương thức nằm trong cùng 1 lớp, có cùng tên nhưng khác nhau sốtham số.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en-US"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35" y="1897509"/>
            <a:ext cx="500351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71500" eaLnBrk="1" hangingPunct="1">
              <a:spcAft>
                <a:spcPts val="800"/>
              </a:spcAft>
              <a:buClr>
                <a:srgbClr val="FF6600"/>
              </a:buClr>
              <a:defRPr/>
            </a:pPr>
            <a:r>
              <a:rPr lang="en-US" sz="3000" b="1">
                <a:solidFill>
                  <a:srgbClr val="FF0000"/>
                </a:solidFill>
              </a:rPr>
              <a:t>Overloading và Overriding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91802"/>
            <a:ext cx="8229600" cy="3456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en-US" sz="2000" smtClean="0">
                <a:solidFill>
                  <a:srgbClr val="FF0000"/>
                </a:solidFill>
              </a:rPr>
              <a:t>Overriding </a:t>
            </a:r>
            <a:r>
              <a:rPr lang="en-US" sz="2000">
                <a:solidFill>
                  <a:srgbClr val="FF0000"/>
                </a:solidFill>
              </a:rPr>
              <a:t>(Ghi đè): </a:t>
            </a:r>
            <a:r>
              <a:rPr lang="en-US" sz="2000"/>
              <a:t>Là khi có hai phương thức cùng tên và cùng tham số, một phương thức xuất hiện trong lớp cha và một phương thức nằm ở lớp con. 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en-US" sz="2000"/>
          </a:p>
        </p:txBody>
      </p:sp>
      <p:grpSp>
        <p:nvGrpSpPr>
          <p:cNvPr id="4" name="Group 3"/>
          <p:cNvGrpSpPr/>
          <p:nvPr/>
        </p:nvGrpSpPr>
        <p:grpSpPr>
          <a:xfrm>
            <a:off x="2382347" y="2287819"/>
            <a:ext cx="4379306" cy="2360628"/>
            <a:chOff x="0" y="0"/>
            <a:chExt cx="3724275" cy="19240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3724275" cy="1924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" y="933450"/>
              <a:ext cx="3467100" cy="9429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" y="28575"/>
              <a:ext cx="318135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6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688369"/>
            <a:ext cx="8229600" cy="4134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vi-VN" sz="3000" b="1" smtClean="0">
                <a:solidFill>
                  <a:srgbClr val="FF0000"/>
                </a:solidFill>
              </a:rPr>
              <a:t>Abstract Class và Interface Class</a:t>
            </a:r>
            <a:r>
              <a:rPr lang="en-US" sz="3000" b="1" smtClean="0">
                <a:solidFill>
                  <a:srgbClr val="FF0000"/>
                </a:solidFill>
              </a:rPr>
              <a:t/>
            </a:r>
            <a:br>
              <a:rPr lang="en-US" sz="3000" b="1" smtClean="0">
                <a:solidFill>
                  <a:srgbClr val="FF0000"/>
                </a:solidFill>
              </a:rPr>
            </a:br>
            <a:endParaRPr lang="en-US" sz="3000" b="1">
              <a:solidFill>
                <a:srgbClr val="FF0000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50706"/>
            <a:ext cx="8229600" cy="37751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96651"/>
              </p:ext>
            </p:extLst>
          </p:nvPr>
        </p:nvGraphicFramePr>
        <p:xfrm>
          <a:off x="457201" y="1248483"/>
          <a:ext cx="8229599" cy="35795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8645"/>
                <a:gridCol w="3783830"/>
                <a:gridCol w="3827124"/>
              </a:tblGrid>
              <a:tr h="493160">
                <a:tc>
                  <a:txBody>
                    <a:bodyPr/>
                    <a:lstStyle/>
                    <a:p>
                      <a:pPr algn="ctr"/>
                      <a:r>
                        <a:rPr lang="en-US" sz="1700" smtClean="0">
                          <a:solidFill>
                            <a:schemeClr val="bg1"/>
                          </a:solidFill>
                          <a:latin typeface="+mn-lt"/>
                        </a:rPr>
                        <a:t>STT</a:t>
                      </a:r>
                      <a:endParaRPr lang="en-US" sz="17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u="none" strike="noStrike" cap="none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Abstract Class</a:t>
                      </a:r>
                      <a:endParaRPr lang="en-US" sz="17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smtClean="0">
                          <a:solidFill>
                            <a:schemeClr val="bg1"/>
                          </a:solidFill>
                          <a:latin typeface="+mn-lt"/>
                        </a:rPr>
                        <a:t>Interface</a:t>
                      </a:r>
                      <a:endParaRPr lang="en-US" sz="17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715770">
                <a:tc>
                  <a:txBody>
                    <a:bodyPr/>
                    <a:lstStyle/>
                    <a:p>
                      <a:pPr algn="ctr"/>
                      <a:r>
                        <a:rPr lang="en-US" sz="170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Có</a:t>
                      </a:r>
                      <a:r>
                        <a:rPr lang="en-US" sz="1700" b="0" i="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vi-VN" sz="1700" b="0" i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thể có các phương thức abstract và non-abstract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Chỉ có thể chứa phương thức abstract.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435687">
                <a:tc>
                  <a:txBody>
                    <a:bodyPr/>
                    <a:lstStyle/>
                    <a:p>
                      <a:pPr algn="ctr"/>
                      <a:r>
                        <a:rPr lang="en-US" sz="170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7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 hỗ trợ đa kế thừa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7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kumimoji="1" lang="en-US" sz="1700" b="0" i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 trợ đa kế thừa</a:t>
                      </a:r>
                      <a:endParaRPr lang="en-US" sz="1700" b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715770">
                <a:tc>
                  <a:txBody>
                    <a:bodyPr/>
                    <a:lstStyle/>
                    <a:p>
                      <a:pPr algn="ctr"/>
                      <a:r>
                        <a:rPr lang="en-US" sz="170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7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1" lang="en-US" sz="17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vi-VN" sz="17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 có phương thức static, phương thức main và constructor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7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1" lang="vi-VN" sz="17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hông thể có phương thức static, main hoặc constructor.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435687">
                <a:tc>
                  <a:txBody>
                    <a:bodyPr/>
                    <a:lstStyle/>
                    <a:p>
                      <a:pPr algn="ctr"/>
                      <a:r>
                        <a:rPr lang="en-US" sz="170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7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 thể kế thừa interface.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Không cho phép kế thừa abstract class.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435687">
                <a:tc>
                  <a:txBody>
                    <a:bodyPr/>
                    <a:lstStyle/>
                    <a:p>
                      <a:pPr algn="ctr"/>
                      <a:r>
                        <a:rPr lang="en-US" sz="170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7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Khai báo bằng cách sử dụng từ khóa </a:t>
                      </a:r>
                      <a:r>
                        <a:rPr lang="en-US" sz="17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abstract.</a:t>
                      </a:r>
                      <a:endParaRPr lang="en-US" sz="170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Khai báo bằng cách sử dụng từ khóa </a:t>
                      </a:r>
                      <a:r>
                        <a:rPr lang="en-US" sz="1700" b="0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interface.</a:t>
                      </a:r>
                      <a:endParaRPr lang="en-US" sz="170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688369"/>
            <a:ext cx="8229600" cy="4134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vi-VN" sz="3000" b="1" smtClean="0">
                <a:solidFill>
                  <a:srgbClr val="FF0000"/>
                </a:solidFill>
              </a:rPr>
              <a:t>Abstract Class và Interface Class</a:t>
            </a:r>
            <a:r>
              <a:rPr lang="en-US" sz="3000" b="1" smtClean="0">
                <a:solidFill>
                  <a:srgbClr val="FF0000"/>
                </a:solidFill>
              </a:rPr>
              <a:t/>
            </a:r>
            <a:br>
              <a:rPr lang="en-US" sz="3000" b="1" smtClean="0">
                <a:solidFill>
                  <a:srgbClr val="FF0000"/>
                </a:solidFill>
              </a:rPr>
            </a:br>
            <a:endParaRPr lang="en-US" sz="3000" b="1">
              <a:solidFill>
                <a:srgbClr val="FF0000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62336" y="1150706"/>
            <a:ext cx="8224463" cy="37751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" name="Rectangle 1"/>
          <p:cNvSpPr/>
          <p:nvPr/>
        </p:nvSpPr>
        <p:spPr>
          <a:xfrm>
            <a:off x="457199" y="1284270"/>
            <a:ext cx="8080625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342900">
              <a:lnSpc>
                <a:spcPct val="107000"/>
              </a:lnSpc>
              <a:spcAft>
                <a:spcPts val="72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vi-VN" sz="2200" smtClean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vi-VN" sz="220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nào nên sử dụng Abstract Class</a:t>
            </a:r>
            <a:endParaRPr lang="en-US" sz="2200">
              <a:solidFill>
                <a:srgbClr val="FF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720"/>
              </a:spcAft>
            </a:pPr>
            <a:r>
              <a:rPr lang="en-US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vi-VN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nhiều object có chung các thuộc tính, và chung các </a:t>
            </a:r>
            <a:r>
              <a:rPr lang="vi-VN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phương </a:t>
            </a:r>
            <a:r>
              <a:rPr lang="vi-VN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thức.</a:t>
            </a:r>
            <a:endParaRPr lang="en-US" sz="220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720"/>
              </a:spcAft>
            </a:pPr>
            <a:r>
              <a:rPr lang="en-US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Những </a:t>
            </a:r>
            <a:r>
              <a:rPr lang="vi-VN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đối tượng thường xuyên thay đổi hành vi.</a:t>
            </a:r>
            <a:endParaRPr lang="en-US" sz="220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07000"/>
              </a:lnSpc>
              <a:spcAft>
                <a:spcPts val="72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20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Khi nào nên sử dụng Interface Class</a:t>
            </a:r>
          </a:p>
          <a:p>
            <a:pPr lvl="0" algn="just">
              <a:lnSpc>
                <a:spcPct val="107000"/>
              </a:lnSpc>
              <a:spcAft>
                <a:spcPts val="720"/>
              </a:spcAft>
            </a:pPr>
            <a:r>
              <a:rPr lang="en-US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vi-VN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nhiều object không có chung thuộc tính nhưng có chung các </a:t>
            </a:r>
            <a:r>
              <a:rPr lang="vi-VN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phương </a:t>
            </a:r>
            <a:r>
              <a:rPr lang="vi-VN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thức.</a:t>
            </a:r>
            <a:endParaRPr lang="en-US" sz="220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720"/>
              </a:spcAft>
            </a:pPr>
            <a:r>
              <a:rPr lang="en-US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220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vi-VN" sz="22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cần sử dụng đa kế thừa.</a:t>
            </a:r>
            <a:endParaRPr lang="en-US" sz="220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b="1" smtClean="0">
                <a:solidFill>
                  <a:srgbClr val="FF0000"/>
                </a:solidFill>
              </a:rPr>
              <a:t>1. OOP là gì?</a:t>
            </a:r>
            <a:endParaRPr lang="en-US" sz="3000" b="1">
              <a:solidFill>
                <a:srgbClr val="FF0000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/>
            <a:r>
              <a:rPr lang="en-US" sz="2200" smtClean="0"/>
              <a:t>	</a:t>
            </a:r>
            <a:r>
              <a:rPr lang="vi-VN" sz="2200" smtClean="0"/>
              <a:t>Lập </a:t>
            </a:r>
            <a:r>
              <a:rPr lang="vi-VN" sz="2200"/>
              <a:t>trình hướng đối tượng là lập trình hỗ trợ công nghệ đối tượng (OOP) giúp tăng năng xuất và đơn giản hóa công việc xây dựng phần </a:t>
            </a:r>
            <a:r>
              <a:rPr lang="vi-VN" sz="2200" smtClean="0"/>
              <a:t>mềm</a:t>
            </a:r>
            <a:r>
              <a:rPr lang="en-US" sz="2200" smtClean="0"/>
              <a:t>.</a:t>
            </a:r>
            <a:r>
              <a:rPr lang="vi-VN" sz="2200" smtClean="0"/>
              <a:t> </a:t>
            </a:r>
            <a:endParaRPr lang="en-US" sz="2200" b="1" smtClean="0"/>
          </a:p>
          <a:p>
            <a:pPr lvl="0" algn="just"/>
            <a:endParaRPr lang="en-US" sz="2200" b="1"/>
          </a:p>
          <a:p>
            <a:pPr lvl="0" algn="just"/>
            <a:r>
              <a:rPr lang="en-US" sz="2200" smtClean="0"/>
              <a:t>	</a:t>
            </a:r>
            <a:r>
              <a:rPr lang="vi-VN" sz="2200" smtClean="0"/>
              <a:t>Chương </a:t>
            </a:r>
            <a:r>
              <a:rPr lang="vi-VN" sz="2200"/>
              <a:t>trình được chia thành các lớp đối tượng và dữ liệu được đóng gói, che giấu, bảo vệ.</a:t>
            </a:r>
            <a:endParaRPr lang="en-US" sz="2200"/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22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776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b="1" smtClean="0">
                <a:solidFill>
                  <a:srgbClr val="FF0000"/>
                </a:solidFill>
              </a:rPr>
              <a:t>2. Tại </a:t>
            </a:r>
            <a:r>
              <a:rPr lang="en-US" sz="3000" b="1">
                <a:solidFill>
                  <a:srgbClr val="FF0000"/>
                </a:solidFill>
              </a:rPr>
              <a:t>sao cần dùng OOP?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160980"/>
            <a:ext cx="8229600" cy="344637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vi-VN" sz="2200"/>
              <a:t>Tăng hiệu suất làm việc, giảm thiểu các thao tác viết mã lệnh </a:t>
            </a:r>
            <a:r>
              <a:rPr lang="en-US" sz="2200"/>
              <a:t>vì </a:t>
            </a:r>
            <a:r>
              <a:rPr lang="vi-VN" sz="2200"/>
              <a:t>có thể </a:t>
            </a:r>
            <a:r>
              <a:rPr lang="vi-VN" sz="2200">
                <a:solidFill>
                  <a:srgbClr val="FF0000"/>
                </a:solidFill>
              </a:rPr>
              <a:t>tái sử dụng code</a:t>
            </a:r>
            <a:r>
              <a:rPr lang="vi-VN" sz="2200" smtClean="0">
                <a:solidFill>
                  <a:srgbClr val="FF0000"/>
                </a:solidFill>
              </a:rPr>
              <a:t>.</a:t>
            </a:r>
            <a:endParaRPr lang="en-US" sz="2200" smtClean="0">
              <a:solidFill>
                <a:srgbClr val="FF0000"/>
              </a:solidFill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2200" smtClean="0"/>
              <a:t>D</a:t>
            </a:r>
            <a:r>
              <a:rPr lang="vi-VN" sz="2200"/>
              <a:t>ễ bảo trì và sửa </a:t>
            </a:r>
            <a:r>
              <a:rPr lang="vi-VN" sz="2200" smtClean="0"/>
              <a:t>đổi</a:t>
            </a:r>
            <a:r>
              <a:rPr lang="en-US" sz="2200" smtClean="0"/>
              <a:t>.</a:t>
            </a:r>
            <a:r>
              <a:rPr lang="vi-VN" sz="2200" smtClean="0"/>
              <a:t> </a:t>
            </a:r>
            <a:endParaRPr lang="en-US" sz="2200" smtClean="0"/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vi-VN" sz="2200" smtClean="0"/>
              <a:t>Giảm thiểu sự lẫn lộn trong code</a:t>
            </a:r>
            <a:r>
              <a:rPr lang="en-US" sz="2200" smtClean="0"/>
              <a:t>.</a:t>
            </a: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2200" smtClean="0"/>
              <a:t>D</a:t>
            </a:r>
            <a:r>
              <a:rPr lang="vi-VN" sz="2200"/>
              <a:t>ễ dàng chia hệ thống thành từng phần nhỏ để giao cho các nhóm phát triển. </a:t>
            </a:r>
            <a:endParaRPr lang="en" sz="2200" smtClean="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909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b="1" smtClean="0">
                <a:solidFill>
                  <a:srgbClr val="FF0000"/>
                </a:solidFill>
              </a:rPr>
              <a:t>3. Điểm </a:t>
            </a:r>
            <a:r>
              <a:rPr lang="en-US" sz="3000" b="1">
                <a:solidFill>
                  <a:srgbClr val="FF0000"/>
                </a:solidFill>
              </a:rPr>
              <a:t>mạnh của OOP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2400" smtClean="0"/>
              <a:t>Điểm mạnh lớn nhất là</a:t>
            </a:r>
            <a:r>
              <a:rPr lang="vi-VN" sz="2400" smtClean="0"/>
              <a:t> </a:t>
            </a:r>
            <a:r>
              <a:rPr lang="vi-VN" sz="2400"/>
              <a:t>sự kế </a:t>
            </a:r>
            <a:r>
              <a:rPr lang="vi-VN" sz="2400" smtClean="0"/>
              <a:t>thừa</a:t>
            </a:r>
            <a:r>
              <a:rPr lang="en-US" sz="2400" smtClean="0"/>
              <a:t>.</a:t>
            </a:r>
          </a:p>
          <a:p>
            <a:pPr marL="34290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2400" smtClean="0"/>
              <a:t>Code dễ quản lí và mở rộng.</a:t>
            </a:r>
          </a:p>
          <a:p>
            <a:pPr marL="34290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2400" smtClean="0"/>
              <a:t>Tốc độ thực thi nhanh.</a:t>
            </a:r>
          </a:p>
          <a:p>
            <a:pPr marL="34290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2400" smtClean="0"/>
              <a:t>Hạn chế sự rắc rối trong code.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en-US" sz="2400"/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612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b="1" smtClean="0">
                <a:solidFill>
                  <a:srgbClr val="FF0000"/>
                </a:solidFill>
              </a:rPr>
              <a:t>4. Các </a:t>
            </a:r>
            <a:r>
              <a:rPr lang="en-US" sz="3000" b="1">
                <a:solidFill>
                  <a:srgbClr val="FF0000"/>
                </a:solidFill>
              </a:rPr>
              <a:t>đặc tính của OOP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vi-VN" sz="2400"/>
              <a:t>Có 4 đặc tính chính trong lập trình hướng đối tượng:</a:t>
            </a:r>
          </a:p>
          <a:p>
            <a:pPr marL="342900" indent="-342900" algn="just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vi-VN" sz="2400"/>
              <a:t>Tính đóng gói (Encapsulation)</a:t>
            </a:r>
          </a:p>
          <a:p>
            <a:pPr marL="342900" indent="-342900" algn="just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vi-VN" sz="2400" smtClean="0"/>
              <a:t>Tính </a:t>
            </a:r>
            <a:r>
              <a:rPr lang="vi-VN" sz="2400"/>
              <a:t>trừu tượng (Abstraction)</a:t>
            </a:r>
          </a:p>
          <a:p>
            <a:pPr marL="342900" indent="-342900" algn="just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vi-VN" sz="2400"/>
              <a:t>Tính kế thừa (Inheritance)</a:t>
            </a:r>
          </a:p>
          <a:p>
            <a:pPr marL="342900" indent="-342900" algn="just">
              <a:spcAft>
                <a:spcPts val="800"/>
              </a:spcAft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vi-VN" sz="2400" smtClean="0"/>
              <a:t>Tính </a:t>
            </a:r>
            <a:r>
              <a:rPr lang="vi-VN" sz="2400"/>
              <a:t>đa hình (Polymorphism)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en-US" sz="2400"/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687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vi-VN" sz="3000" b="1">
                <a:solidFill>
                  <a:srgbClr val="FF0000"/>
                </a:solidFill>
              </a:rPr>
              <a:t>Tính đóng gói (Encapsulation)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en-US" sz="2200" smtClean="0"/>
              <a:t>	Có </a:t>
            </a:r>
            <a:r>
              <a:rPr lang="en-US" sz="2200"/>
              <a:t>thể gói dữ liệu </a:t>
            </a:r>
            <a:r>
              <a:rPr lang="en-US" sz="2200" smtClean="0">
                <a:solidFill>
                  <a:srgbClr val="FF0000"/>
                </a:solidFill>
              </a:rPr>
              <a:t>(data, biến, trạng thái)</a:t>
            </a:r>
            <a:r>
              <a:rPr lang="en-US" sz="2200" smtClean="0"/>
              <a:t> và </a:t>
            </a:r>
            <a:r>
              <a:rPr lang="en-US" sz="2200"/>
              <a:t>mã chương trình </a:t>
            </a:r>
            <a:r>
              <a:rPr lang="en-US" sz="2200">
                <a:solidFill>
                  <a:srgbClr val="FF0000"/>
                </a:solidFill>
              </a:rPr>
              <a:t>(code, phương thức)</a:t>
            </a:r>
            <a:r>
              <a:rPr lang="en-US" sz="2200"/>
              <a:t> thành một </a:t>
            </a:r>
            <a:r>
              <a:rPr lang="en-US" sz="2200" smtClean="0">
                <a:solidFill>
                  <a:srgbClr val="FF0000"/>
                </a:solidFill>
              </a:rPr>
              <a:t>class</a:t>
            </a:r>
            <a:r>
              <a:rPr lang="en-US" sz="2200" smtClean="0"/>
              <a:t> </a:t>
            </a:r>
            <a:r>
              <a:rPr lang="en-US" sz="2200"/>
              <a:t>để dễ quản lí</a:t>
            </a:r>
            <a:r>
              <a:rPr lang="en-US" sz="2200" smtClean="0"/>
              <a:t>.</a:t>
            </a:r>
          </a:p>
          <a:p>
            <a:pPr algn="just">
              <a:spcAft>
                <a:spcPts val="800"/>
              </a:spcAft>
            </a:pPr>
            <a:r>
              <a:rPr lang="en-US" sz="2200" smtClean="0"/>
              <a:t>	Không </a:t>
            </a:r>
            <a:r>
              <a:rPr lang="en-US" sz="2200"/>
              <a:t>cho người không có trách nhiệm truy cập trực </a:t>
            </a:r>
            <a:r>
              <a:rPr lang="en-US" sz="2200" smtClean="0"/>
              <a:t>tiếp, </a:t>
            </a:r>
            <a:r>
              <a:rPr lang="en-US" sz="2200"/>
              <a:t>chỉ hiển thị phương thức ra ngoài. 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en-US" sz="2400"/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448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vi-VN" sz="3000" b="1">
                <a:solidFill>
                  <a:srgbClr val="FF0000"/>
                </a:solidFill>
              </a:rPr>
              <a:t>Tính trừu tượng (Abstraction)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en-US" sz="2200" smtClean="0"/>
              <a:t>	</a:t>
            </a:r>
            <a:r>
              <a:rPr lang="en-US" sz="2400"/>
              <a:t>Khi viết chương trình theo phong cách hướng đối tượng, khi thiết kế các đối tượng, ta cần </a:t>
            </a:r>
            <a:r>
              <a:rPr lang="en-US" sz="2400">
                <a:solidFill>
                  <a:srgbClr val="FF0000"/>
                </a:solidFill>
              </a:rPr>
              <a:t>rút tỉa</a:t>
            </a:r>
            <a:r>
              <a:rPr lang="en-US" sz="2400"/>
              <a:t> ra những </a:t>
            </a:r>
            <a:r>
              <a:rPr lang="en-US" sz="2400">
                <a:solidFill>
                  <a:srgbClr val="FF0000"/>
                </a:solidFill>
              </a:rPr>
              <a:t>đặc trưng</a:t>
            </a:r>
            <a:r>
              <a:rPr lang="en-US" sz="2400"/>
              <a:t> của </a:t>
            </a:r>
            <a:r>
              <a:rPr lang="en-US" sz="2400" smtClean="0"/>
              <a:t>chúng.</a:t>
            </a:r>
          </a:p>
          <a:p>
            <a:pPr algn="just">
              <a:spcAft>
                <a:spcPts val="800"/>
              </a:spcAft>
            </a:pPr>
            <a:r>
              <a:rPr lang="en-US" sz="2400"/>
              <a:t>	</a:t>
            </a:r>
            <a:r>
              <a:rPr lang="en-US" sz="2400" smtClean="0"/>
              <a:t>Sau đó, </a:t>
            </a:r>
            <a:r>
              <a:rPr lang="en-US" sz="2400" smtClean="0">
                <a:solidFill>
                  <a:srgbClr val="FF0000"/>
                </a:solidFill>
              </a:rPr>
              <a:t>trừu </a:t>
            </a:r>
            <a:r>
              <a:rPr lang="en-US" sz="2400">
                <a:solidFill>
                  <a:srgbClr val="FF0000"/>
                </a:solidFill>
              </a:rPr>
              <a:t>tượng hóa</a:t>
            </a:r>
            <a:r>
              <a:rPr lang="en-US" sz="2400"/>
              <a:t> thành các </a:t>
            </a:r>
            <a:r>
              <a:rPr lang="en-US" sz="2400" smtClean="0">
                <a:solidFill>
                  <a:srgbClr val="FF0000"/>
                </a:solidFill>
              </a:rPr>
              <a:t>interface</a:t>
            </a:r>
            <a:r>
              <a:rPr lang="en-US" sz="2400" smtClean="0"/>
              <a:t> và </a:t>
            </a:r>
            <a:r>
              <a:rPr lang="en-US" sz="2400"/>
              <a:t>thiết kế xem chúng sẽ tương tác với nhau như thế nào. 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en-US" sz="2400"/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829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vi-VN" sz="3000" b="1">
                <a:solidFill>
                  <a:srgbClr val="FF0000"/>
                </a:solidFill>
              </a:rPr>
              <a:t>Tính kế thừa (Inheritance)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00692" y="1818526"/>
            <a:ext cx="8229600" cy="29223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2400" smtClean="0"/>
              <a:t>Kế </a:t>
            </a:r>
            <a:r>
              <a:rPr lang="en-US" sz="2400"/>
              <a:t>thừa là </a:t>
            </a:r>
            <a:r>
              <a:rPr lang="en-US" sz="2400" smtClean="0"/>
              <a:t>việc </a:t>
            </a:r>
            <a:r>
              <a:rPr lang="en-US" sz="2400"/>
              <a:t>tạo một lớp con thừa hưởng lại tất cả các đặc </a:t>
            </a:r>
            <a:r>
              <a:rPr lang="en-US" sz="2400" smtClean="0"/>
              <a:t>tính của </a:t>
            </a:r>
            <a:r>
              <a:rPr lang="en-US" sz="2400"/>
              <a:t>lớp </a:t>
            </a:r>
            <a:r>
              <a:rPr lang="en-US" sz="2400" smtClean="0"/>
              <a:t>cha </a:t>
            </a:r>
            <a:r>
              <a:rPr lang="en-US" sz="2400" smtClean="0">
                <a:solidFill>
                  <a:srgbClr val="FF0000"/>
                </a:solidFill>
              </a:rPr>
              <a:t>ngoại trừ phương thức khởi tạo.</a:t>
            </a:r>
          </a:p>
          <a:p>
            <a:pPr marL="342900" indent="-342900" algn="just">
              <a:spcAft>
                <a:spcPts val="800"/>
              </a:spcAft>
              <a:buFont typeface="Symbol" panose="05050102010706020507" pitchFamily="18" charset="2"/>
              <a:buChar char="-"/>
              <a:defRPr/>
            </a:pPr>
            <a:r>
              <a:rPr lang="en-US" sz="2400" smtClean="0">
                <a:latin typeface="Arial" pitchFamily="34" charset="0"/>
              </a:rPr>
              <a:t>Cho </a:t>
            </a:r>
            <a:r>
              <a:rPr lang="en-US" sz="2400">
                <a:latin typeface="Arial" pitchFamily="34" charset="0"/>
              </a:rPr>
              <a:t>phép kế thừa 1 interface, abstract class hoặc 1 class bình </a:t>
            </a:r>
            <a:r>
              <a:rPr lang="en-US" sz="2400" smtClean="0">
                <a:latin typeface="Arial" pitchFamily="34" charset="0"/>
              </a:rPr>
              <a:t>thường.</a:t>
            </a:r>
            <a:endParaRPr lang="en-US" sz="2400">
              <a:latin typeface="Arial" pitchFamily="34" charset="0"/>
            </a:endParaRPr>
          </a:p>
          <a:p>
            <a:pPr marL="342900" indent="-342900" algn="just">
              <a:spcAft>
                <a:spcPts val="800"/>
              </a:spcAft>
              <a:buFont typeface="Symbol" panose="05050102010706020507" pitchFamily="18" charset="2"/>
              <a:buChar char="-"/>
              <a:defRPr/>
            </a:pPr>
            <a:r>
              <a:rPr lang="en-US" sz="2400">
                <a:latin typeface="Arial" pitchFamily="34" charset="0"/>
              </a:rPr>
              <a:t>Khả năng truy cập: </a:t>
            </a:r>
            <a:r>
              <a:rPr lang="en-US" sz="2400">
                <a:solidFill>
                  <a:srgbClr val="FF0000"/>
                </a:solidFill>
                <a:latin typeface="Arial" pitchFamily="34" charset="0"/>
              </a:rPr>
              <a:t>private, public, final, </a:t>
            </a:r>
            <a:r>
              <a:rPr lang="en-US" sz="2400" smtClean="0">
                <a:solidFill>
                  <a:srgbClr val="FF0000"/>
                </a:solidFill>
                <a:latin typeface="Arial" pitchFamily="34" charset="0"/>
              </a:rPr>
              <a:t>protected.</a:t>
            </a:r>
            <a:endParaRPr lang="en-US" sz="2400">
              <a:solidFill>
                <a:srgbClr val="FF0000"/>
              </a:solidFill>
              <a:latin typeface="Arial" pitchFamily="34" charset="0"/>
            </a:endParaRPr>
          </a:p>
          <a:p>
            <a:endParaRPr lang="en-US" sz="240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en-US" sz="2400"/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/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18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813</Words>
  <Application>Microsoft Office PowerPoint</Application>
  <PresentationFormat>On-screen Show (16:9)</PresentationFormat>
  <Paragraphs>130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Tahoma</vt:lpstr>
      <vt:lpstr>Calibri</vt:lpstr>
      <vt:lpstr>Wingdings</vt:lpstr>
      <vt:lpstr>Times New Roman</vt:lpstr>
      <vt:lpstr>Arial</vt:lpstr>
      <vt:lpstr>Symbol</vt:lpstr>
      <vt:lpstr>標準デザイン</vt:lpstr>
      <vt:lpstr>Object Oriented Programing (OOP) </vt:lpstr>
      <vt:lpstr>PowerPoint Presentation</vt:lpstr>
      <vt:lpstr>1. OOP là gì?</vt:lpstr>
      <vt:lpstr>2. Tại sao cần dùng OOP?</vt:lpstr>
      <vt:lpstr>3. Điểm mạnh của OOP</vt:lpstr>
      <vt:lpstr>4. Các đặc tính của OOP</vt:lpstr>
      <vt:lpstr>Tính đóng gói (Encapsulation)</vt:lpstr>
      <vt:lpstr>Tính trừu tượng (Abstraction)</vt:lpstr>
      <vt:lpstr>Tính kế thừa (Inheritance)</vt:lpstr>
      <vt:lpstr>Tính đa hình (Polymorphism)</vt:lpstr>
      <vt:lpstr>5. Một số khái niệm trong OOP</vt:lpstr>
      <vt:lpstr>Object</vt:lpstr>
      <vt:lpstr>Class</vt:lpstr>
      <vt:lpstr>Inheritance (kế thừa)</vt:lpstr>
      <vt:lpstr>Inheritance (kế thừa)</vt:lpstr>
      <vt:lpstr>Inheritance (kế thừa)</vt:lpstr>
      <vt:lpstr>Interface</vt:lpstr>
      <vt:lpstr>Package</vt:lpstr>
      <vt:lpstr>Modifiers</vt:lpstr>
      <vt:lpstr>Modifiers</vt:lpstr>
      <vt:lpstr>Overloading và Overriding</vt:lpstr>
      <vt:lpstr>Overloading và Overriding</vt:lpstr>
      <vt:lpstr>Abstract Class và Interface Class </vt:lpstr>
      <vt:lpstr>Abstract Class và Interface Class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 Readable Code (Chapter I &amp; II)</dc:title>
  <dc:creator>Hiền Phạm</dc:creator>
  <cp:lastModifiedBy>Hiền Phạm</cp:lastModifiedBy>
  <cp:revision>33</cp:revision>
  <dcterms:modified xsi:type="dcterms:W3CDTF">2017-02-17T08:58:40Z</dcterms:modified>
</cp:coreProperties>
</file>