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8288000" cy="10287000"/>
  <p:notesSz cx="6858000" cy="9144000"/>
  <p:embeddedFontLst>
    <p:embeddedFont>
      <p:font typeface="Noto Sans" panose="020B0502040504020204" pitchFamily="34" charset="0"/>
      <p:regular r:id="rId28"/>
    </p:embeddedFont>
    <p:embeddedFont>
      <p:font typeface="Noto Sans Bold" panose="020B0802040504020204" charset="0"/>
      <p:regular r:id="rId29"/>
    </p:embeddedFont>
    <p:embeddedFont>
      <p:font typeface="Roboto" panose="02000000000000000000" pitchFamily="2" charset="0"/>
      <p:regular r:id="rId30"/>
    </p:embeddedFont>
    <p:embeddedFont>
      <p:font typeface="Roboto Bold" panose="02000000000000000000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22" autoAdjust="0"/>
  </p:normalViewPr>
  <p:slideViewPr>
    <p:cSldViewPr>
      <p:cViewPr varScale="1">
        <p:scale>
          <a:sx n="46" d="100"/>
          <a:sy n="46" d="100"/>
        </p:scale>
        <p:origin x="372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3974122" y="-4026879"/>
            <a:ext cx="10287001" cy="18340755"/>
          </a:xfrm>
          <a:custGeom>
            <a:avLst/>
            <a:gdLst/>
            <a:ahLst/>
            <a:cxnLst/>
            <a:rect l="l" t="t" r="r" b="b"/>
            <a:pathLst>
              <a:path w="18340755" h="18340755">
                <a:moveTo>
                  <a:pt x="18340755" y="18340755"/>
                </a:moveTo>
                <a:lnTo>
                  <a:pt x="0" y="18340755"/>
                </a:lnTo>
                <a:lnTo>
                  <a:pt x="0" y="0"/>
                </a:lnTo>
                <a:lnTo>
                  <a:pt x="18340755" y="0"/>
                </a:lnTo>
                <a:lnTo>
                  <a:pt x="18340755" y="18340755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3125460"/>
            <a:ext cx="13207802" cy="6157796"/>
            <a:chOff x="0" y="0"/>
            <a:chExt cx="3478598" cy="162180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8598" cy="1621806"/>
            </a:xfrm>
            <a:custGeom>
              <a:avLst/>
              <a:gdLst/>
              <a:ahLst/>
              <a:cxnLst/>
              <a:rect l="l" t="t" r="r" b="b"/>
              <a:pathLst>
                <a:path w="3478598" h="1621806">
                  <a:moveTo>
                    <a:pt x="0" y="0"/>
                  </a:moveTo>
                  <a:lnTo>
                    <a:pt x="3478598" y="0"/>
                  </a:lnTo>
                  <a:lnTo>
                    <a:pt x="3478598" y="1621806"/>
                  </a:lnTo>
                  <a:lnTo>
                    <a:pt x="0" y="1621806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78598" cy="16599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827299" y="2755349"/>
            <a:ext cx="7029954" cy="702995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2532" tIns="42532" rIns="42532" bIns="42532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022871" y="2950921"/>
            <a:ext cx="6638810" cy="663881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2532" tIns="42532" rIns="42532" bIns="42532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179428" y="3107477"/>
            <a:ext cx="6325697" cy="632569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8023342" y="0"/>
            <a:ext cx="264658" cy="4933657"/>
            <a:chOff x="0" y="0"/>
            <a:chExt cx="69704" cy="129939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9704" cy="1299399"/>
            </a:xfrm>
            <a:custGeom>
              <a:avLst/>
              <a:gdLst/>
              <a:ahLst/>
              <a:cxnLst/>
              <a:rect l="l" t="t" r="r" b="b"/>
              <a:pathLst>
                <a:path w="69704" h="1299399">
                  <a:moveTo>
                    <a:pt x="0" y="0"/>
                  </a:moveTo>
                  <a:lnTo>
                    <a:pt x="69704" y="0"/>
                  </a:lnTo>
                  <a:lnTo>
                    <a:pt x="69704" y="1299399"/>
                  </a:lnTo>
                  <a:lnTo>
                    <a:pt x="0" y="1299399"/>
                  </a:ln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69704" cy="135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8023342" y="2396667"/>
            <a:ext cx="264658" cy="7890333"/>
            <a:chOff x="0" y="0"/>
            <a:chExt cx="69704" cy="207811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9704" cy="2078112"/>
            </a:xfrm>
            <a:custGeom>
              <a:avLst/>
              <a:gdLst/>
              <a:ahLst/>
              <a:cxnLst/>
              <a:rect l="l" t="t" r="r" b="b"/>
              <a:pathLst>
                <a:path w="69704" h="2078112">
                  <a:moveTo>
                    <a:pt x="0" y="0"/>
                  </a:moveTo>
                  <a:lnTo>
                    <a:pt x="69704" y="0"/>
                  </a:lnTo>
                  <a:lnTo>
                    <a:pt x="69704" y="2078112"/>
                  </a:lnTo>
                  <a:lnTo>
                    <a:pt x="0" y="2078112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69704" cy="2135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12252" y="3479531"/>
            <a:ext cx="2644230" cy="1112119"/>
            <a:chOff x="-30325" y="-56376"/>
            <a:chExt cx="696423" cy="29290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6098" cy="216704"/>
            </a:xfrm>
            <a:custGeom>
              <a:avLst/>
              <a:gdLst/>
              <a:ahLst/>
              <a:cxnLst/>
              <a:rect l="l" t="t" r="r" b="b"/>
              <a:pathLst>
                <a:path w="666098" h="216704">
                  <a:moveTo>
                    <a:pt x="108352" y="0"/>
                  </a:moveTo>
                  <a:lnTo>
                    <a:pt x="557746" y="0"/>
                  </a:lnTo>
                  <a:cubicBezTo>
                    <a:pt x="586483" y="0"/>
                    <a:pt x="614042" y="11416"/>
                    <a:pt x="634362" y="31736"/>
                  </a:cubicBezTo>
                  <a:cubicBezTo>
                    <a:pt x="654682" y="52055"/>
                    <a:pt x="666098" y="79615"/>
                    <a:pt x="666098" y="108352"/>
                  </a:cubicBezTo>
                  <a:lnTo>
                    <a:pt x="666098" y="108352"/>
                  </a:lnTo>
                  <a:cubicBezTo>
                    <a:pt x="666098" y="168193"/>
                    <a:pt x="617587" y="216704"/>
                    <a:pt x="557746" y="216704"/>
                  </a:cubicBezTo>
                  <a:lnTo>
                    <a:pt x="108352" y="216704"/>
                  </a:lnTo>
                  <a:cubicBezTo>
                    <a:pt x="48511" y="216704"/>
                    <a:pt x="0" y="168193"/>
                    <a:pt x="0" y="108352"/>
                  </a:cubicBezTo>
                  <a:lnTo>
                    <a:pt x="0" y="108352"/>
                  </a:lnTo>
                  <a:cubicBezTo>
                    <a:pt x="0" y="48511"/>
                    <a:pt x="48511" y="0"/>
                    <a:pt x="108352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-30325" y="-56376"/>
              <a:ext cx="666098" cy="292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5039"/>
                </a:lnSpc>
              </a:pPr>
              <a:r>
                <a:rPr lang="en-US" sz="3599" dirty="0">
                  <a:solidFill>
                    <a:srgbClr val="241D16"/>
                  </a:solidFill>
                  <a:latin typeface="Roboto Bold"/>
                </a:rPr>
                <a:t>       DATA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204" y="4648647"/>
            <a:ext cx="4239145" cy="1061828"/>
            <a:chOff x="-26980" y="-38769"/>
            <a:chExt cx="1116483" cy="27965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089503" cy="203459"/>
            </a:xfrm>
            <a:custGeom>
              <a:avLst/>
              <a:gdLst/>
              <a:ahLst/>
              <a:cxnLst/>
              <a:rect l="l" t="t" r="r" b="b"/>
              <a:pathLst>
                <a:path w="1089503" h="203459">
                  <a:moveTo>
                    <a:pt x="95447" y="0"/>
                  </a:moveTo>
                  <a:lnTo>
                    <a:pt x="994055" y="0"/>
                  </a:lnTo>
                  <a:cubicBezTo>
                    <a:pt x="1019369" y="0"/>
                    <a:pt x="1043647" y="10056"/>
                    <a:pt x="1061547" y="27956"/>
                  </a:cubicBezTo>
                  <a:cubicBezTo>
                    <a:pt x="1079447" y="45856"/>
                    <a:pt x="1089503" y="70133"/>
                    <a:pt x="1089503" y="95447"/>
                  </a:cubicBezTo>
                  <a:lnTo>
                    <a:pt x="1089503" y="108011"/>
                  </a:lnTo>
                  <a:cubicBezTo>
                    <a:pt x="1089503" y="133325"/>
                    <a:pt x="1079447" y="157603"/>
                    <a:pt x="1061547" y="175503"/>
                  </a:cubicBezTo>
                  <a:cubicBezTo>
                    <a:pt x="1043647" y="193403"/>
                    <a:pt x="1019369" y="203459"/>
                    <a:pt x="994055" y="203459"/>
                  </a:cubicBezTo>
                  <a:lnTo>
                    <a:pt x="95447" y="203459"/>
                  </a:lnTo>
                  <a:cubicBezTo>
                    <a:pt x="70133" y="203459"/>
                    <a:pt x="45856" y="193403"/>
                    <a:pt x="27956" y="175503"/>
                  </a:cubicBezTo>
                  <a:cubicBezTo>
                    <a:pt x="10056" y="157603"/>
                    <a:pt x="0" y="133325"/>
                    <a:pt x="0" y="108011"/>
                  </a:cubicBezTo>
                  <a:lnTo>
                    <a:pt x="0" y="95447"/>
                  </a:lnTo>
                  <a:cubicBezTo>
                    <a:pt x="0" y="70133"/>
                    <a:pt x="10056" y="45856"/>
                    <a:pt x="27956" y="27956"/>
                  </a:cubicBezTo>
                  <a:cubicBezTo>
                    <a:pt x="45856" y="10056"/>
                    <a:pt x="70133" y="0"/>
                    <a:pt x="9544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-26980" y="-38769"/>
              <a:ext cx="1089503" cy="2796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 dirty="0">
                  <a:solidFill>
                    <a:srgbClr val="241D16"/>
                  </a:solidFill>
                  <a:latin typeface="Roboto Bold"/>
                </a:rPr>
                <a:t>      ETL PROJECT  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7644" y="5687190"/>
            <a:ext cx="4396883" cy="1061828"/>
            <a:chOff x="0" y="-45618"/>
            <a:chExt cx="1158027" cy="27965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158027" cy="203459"/>
            </a:xfrm>
            <a:custGeom>
              <a:avLst/>
              <a:gdLst/>
              <a:ahLst/>
              <a:cxnLst/>
              <a:rect l="l" t="t" r="r" b="b"/>
              <a:pathLst>
                <a:path w="1158027" h="203459">
                  <a:moveTo>
                    <a:pt x="89799" y="0"/>
                  </a:moveTo>
                  <a:lnTo>
                    <a:pt x="1068227" y="0"/>
                  </a:lnTo>
                  <a:cubicBezTo>
                    <a:pt x="1117822" y="0"/>
                    <a:pt x="1158027" y="40205"/>
                    <a:pt x="1158027" y="89799"/>
                  </a:cubicBezTo>
                  <a:lnTo>
                    <a:pt x="1158027" y="113659"/>
                  </a:lnTo>
                  <a:cubicBezTo>
                    <a:pt x="1158027" y="163254"/>
                    <a:pt x="1117822" y="203459"/>
                    <a:pt x="1068227" y="203459"/>
                  </a:cubicBezTo>
                  <a:lnTo>
                    <a:pt x="89799" y="203459"/>
                  </a:lnTo>
                  <a:cubicBezTo>
                    <a:pt x="40205" y="203459"/>
                    <a:pt x="0" y="163254"/>
                    <a:pt x="0" y="113659"/>
                  </a:cubicBezTo>
                  <a:lnTo>
                    <a:pt x="0" y="89799"/>
                  </a:lnTo>
                  <a:cubicBezTo>
                    <a:pt x="0" y="40205"/>
                    <a:pt x="40205" y="0"/>
                    <a:pt x="8979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45618"/>
              <a:ext cx="1158027" cy="2796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 dirty="0">
                  <a:solidFill>
                    <a:srgbClr val="241D16"/>
                  </a:solidFill>
                  <a:latin typeface="Roboto Bold"/>
                </a:rPr>
                <a:t>      OLAP PROJECT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191267" y="7854113"/>
            <a:ext cx="2251196" cy="1061828"/>
            <a:chOff x="-6947" y="-39740"/>
            <a:chExt cx="592908" cy="27965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585961" cy="203459"/>
            </a:xfrm>
            <a:custGeom>
              <a:avLst/>
              <a:gdLst/>
              <a:ahLst/>
              <a:cxnLst/>
              <a:rect l="l" t="t" r="r" b="b"/>
              <a:pathLst>
                <a:path w="585961" h="203459">
                  <a:moveTo>
                    <a:pt x="101729" y="0"/>
                  </a:moveTo>
                  <a:lnTo>
                    <a:pt x="484231" y="0"/>
                  </a:lnTo>
                  <a:cubicBezTo>
                    <a:pt x="511212" y="0"/>
                    <a:pt x="537087" y="10718"/>
                    <a:pt x="556165" y="29796"/>
                  </a:cubicBezTo>
                  <a:cubicBezTo>
                    <a:pt x="575243" y="48874"/>
                    <a:pt x="585961" y="74749"/>
                    <a:pt x="585961" y="101729"/>
                  </a:cubicBezTo>
                  <a:lnTo>
                    <a:pt x="585961" y="101729"/>
                  </a:lnTo>
                  <a:cubicBezTo>
                    <a:pt x="585961" y="128710"/>
                    <a:pt x="575243" y="154585"/>
                    <a:pt x="556165" y="173663"/>
                  </a:cubicBezTo>
                  <a:cubicBezTo>
                    <a:pt x="537087" y="192741"/>
                    <a:pt x="511212" y="203459"/>
                    <a:pt x="484231" y="203459"/>
                  </a:cubicBezTo>
                  <a:lnTo>
                    <a:pt x="101729" y="203459"/>
                  </a:lnTo>
                  <a:cubicBezTo>
                    <a:pt x="74749" y="203459"/>
                    <a:pt x="48874" y="192741"/>
                    <a:pt x="29796" y="173663"/>
                  </a:cubicBezTo>
                  <a:cubicBezTo>
                    <a:pt x="10718" y="154585"/>
                    <a:pt x="0" y="128710"/>
                    <a:pt x="0" y="101729"/>
                  </a:cubicBezTo>
                  <a:lnTo>
                    <a:pt x="0" y="101729"/>
                  </a:lnTo>
                  <a:cubicBezTo>
                    <a:pt x="0" y="74749"/>
                    <a:pt x="10718" y="48874"/>
                    <a:pt x="29796" y="29796"/>
                  </a:cubicBezTo>
                  <a:cubicBezTo>
                    <a:pt x="48874" y="10718"/>
                    <a:pt x="74749" y="0"/>
                    <a:pt x="10172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-6947" y="-39740"/>
              <a:ext cx="585961" cy="2796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 dirty="0">
                  <a:solidFill>
                    <a:srgbClr val="241D16"/>
                  </a:solidFill>
                  <a:latin typeface="Roboto Bold"/>
                </a:rPr>
                <a:t>      MDX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212963" y="6767000"/>
            <a:ext cx="6218974" cy="1061828"/>
            <a:chOff x="0" y="-39643"/>
            <a:chExt cx="1637919" cy="279659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637919" cy="203459"/>
            </a:xfrm>
            <a:custGeom>
              <a:avLst/>
              <a:gdLst/>
              <a:ahLst/>
              <a:cxnLst/>
              <a:rect l="l" t="t" r="r" b="b"/>
              <a:pathLst>
                <a:path w="1637919" h="203459">
                  <a:moveTo>
                    <a:pt x="63489" y="0"/>
                  </a:moveTo>
                  <a:lnTo>
                    <a:pt x="1574430" y="0"/>
                  </a:lnTo>
                  <a:cubicBezTo>
                    <a:pt x="1609494" y="0"/>
                    <a:pt x="1637919" y="28425"/>
                    <a:pt x="1637919" y="63489"/>
                  </a:cubicBezTo>
                  <a:lnTo>
                    <a:pt x="1637919" y="139969"/>
                  </a:lnTo>
                  <a:cubicBezTo>
                    <a:pt x="1637919" y="156808"/>
                    <a:pt x="1631230" y="172956"/>
                    <a:pt x="1619323" y="184863"/>
                  </a:cubicBezTo>
                  <a:cubicBezTo>
                    <a:pt x="1607417" y="196770"/>
                    <a:pt x="1591268" y="203459"/>
                    <a:pt x="1574430" y="203459"/>
                  </a:cubicBezTo>
                  <a:lnTo>
                    <a:pt x="63489" y="203459"/>
                  </a:lnTo>
                  <a:cubicBezTo>
                    <a:pt x="28425" y="203459"/>
                    <a:pt x="0" y="175033"/>
                    <a:pt x="0" y="139969"/>
                  </a:cubicBezTo>
                  <a:lnTo>
                    <a:pt x="0" y="63489"/>
                  </a:lnTo>
                  <a:cubicBezTo>
                    <a:pt x="0" y="28425"/>
                    <a:pt x="28425" y="0"/>
                    <a:pt x="6348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39643"/>
              <a:ext cx="1637919" cy="2796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 dirty="0">
                  <a:solidFill>
                    <a:srgbClr val="241D16"/>
                  </a:solidFill>
                  <a:latin typeface="Roboto Bold"/>
                </a:rPr>
                <a:t>     PIVOT TABLE VÀ ĐỒ THỊ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402570" y="3523152"/>
            <a:ext cx="4063443" cy="1057678"/>
            <a:chOff x="0" y="-48621"/>
            <a:chExt cx="1125293" cy="292904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125109" cy="216704"/>
            </a:xfrm>
            <a:custGeom>
              <a:avLst/>
              <a:gdLst/>
              <a:ahLst/>
              <a:cxnLst/>
              <a:rect l="l" t="t" r="r" b="b"/>
              <a:pathLst>
                <a:path w="1125109" h="216704">
                  <a:moveTo>
                    <a:pt x="97184" y="0"/>
                  </a:moveTo>
                  <a:lnTo>
                    <a:pt x="1027924" y="0"/>
                  </a:lnTo>
                  <a:cubicBezTo>
                    <a:pt x="1081598" y="0"/>
                    <a:pt x="1125109" y="43511"/>
                    <a:pt x="1125109" y="97184"/>
                  </a:cubicBezTo>
                  <a:lnTo>
                    <a:pt x="1125109" y="119519"/>
                  </a:lnTo>
                  <a:cubicBezTo>
                    <a:pt x="1125109" y="173193"/>
                    <a:pt x="1081598" y="216704"/>
                    <a:pt x="1027924" y="216704"/>
                  </a:cubicBezTo>
                  <a:lnTo>
                    <a:pt x="97184" y="216704"/>
                  </a:lnTo>
                  <a:cubicBezTo>
                    <a:pt x="43511" y="216704"/>
                    <a:pt x="0" y="173193"/>
                    <a:pt x="0" y="119519"/>
                  </a:cubicBezTo>
                  <a:lnTo>
                    <a:pt x="0" y="97184"/>
                  </a:lnTo>
                  <a:cubicBezTo>
                    <a:pt x="0" y="43511"/>
                    <a:pt x="43511" y="0"/>
                    <a:pt x="97184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184" y="-48621"/>
              <a:ext cx="1125109" cy="292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5039"/>
                </a:lnSpc>
              </a:pPr>
              <a:r>
                <a:rPr lang="en-US" sz="3599" dirty="0">
                  <a:solidFill>
                    <a:srgbClr val="241D16"/>
                  </a:solidFill>
                  <a:latin typeface="Roboto Bold"/>
                </a:rPr>
                <a:t>       DASHBOARD</a:t>
              </a:r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-1315962" y="49230"/>
            <a:ext cx="6410754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41D16"/>
                </a:solidFill>
                <a:latin typeface="Roboto Bold"/>
              </a:rPr>
              <a:t>MIDTERM - MIS3009_1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938623" y="9728153"/>
            <a:ext cx="6410754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41D16"/>
                </a:solidFill>
                <a:latin typeface="Roboto Bold"/>
              </a:rPr>
              <a:t>GROUP 4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863842" y="633048"/>
            <a:ext cx="15818462" cy="212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7"/>
              </a:lnSpc>
            </a:pPr>
            <a:r>
              <a:rPr lang="en-US" sz="6069">
                <a:solidFill>
                  <a:srgbClr val="241D16"/>
                </a:solidFill>
                <a:latin typeface="Roboto Bold"/>
              </a:rPr>
              <a:t>PHÂN TÍCH DỮ LIỆU BÁN SÁCH NĂM 2019 - CỬA HÀNG SÁCH TẠI ẤN ĐỘ</a:t>
            </a: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88E9C98C-5E85-347A-B88F-1A3C49B95959}"/>
              </a:ext>
            </a:extLst>
          </p:cNvPr>
          <p:cNvSpPr/>
          <p:nvPr/>
        </p:nvSpPr>
        <p:spPr>
          <a:xfrm>
            <a:off x="1379618" y="3792105"/>
            <a:ext cx="507841" cy="549664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1</a:t>
            </a:r>
            <a:endParaRPr lang="en-US" b="1" dirty="0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947F2FA8-AAA3-5568-02B8-0BB4CBA06B6B}"/>
              </a:ext>
            </a:extLst>
          </p:cNvPr>
          <p:cNvSpPr/>
          <p:nvPr/>
        </p:nvSpPr>
        <p:spPr>
          <a:xfrm>
            <a:off x="1405018" y="4926396"/>
            <a:ext cx="507841" cy="549664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2</a:t>
            </a:r>
            <a:endParaRPr lang="en-US" b="1" dirty="0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70A1CB40-1871-AEAE-4900-3B7648A3F863}"/>
              </a:ext>
            </a:extLst>
          </p:cNvPr>
          <p:cNvSpPr/>
          <p:nvPr/>
        </p:nvSpPr>
        <p:spPr>
          <a:xfrm>
            <a:off x="1405018" y="5927463"/>
            <a:ext cx="507841" cy="549664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3</a:t>
            </a:r>
            <a:endParaRPr lang="en-US" b="1" dirty="0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5BEA2F16-DBF7-A803-DB9E-5E5FDE1D8245}"/>
              </a:ext>
            </a:extLst>
          </p:cNvPr>
          <p:cNvSpPr/>
          <p:nvPr/>
        </p:nvSpPr>
        <p:spPr>
          <a:xfrm>
            <a:off x="1405018" y="6999639"/>
            <a:ext cx="507841" cy="549664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4</a:t>
            </a:r>
            <a:endParaRPr lang="en-US" b="1" dirty="0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B0AD5730-1FC8-C873-31A5-CFB6D9D3DB56}"/>
              </a:ext>
            </a:extLst>
          </p:cNvPr>
          <p:cNvSpPr/>
          <p:nvPr/>
        </p:nvSpPr>
        <p:spPr>
          <a:xfrm>
            <a:off x="1405018" y="8091446"/>
            <a:ext cx="507841" cy="549664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5</a:t>
            </a:r>
            <a:endParaRPr lang="en-US" b="1" dirty="0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90FCC510-36F9-F404-4B74-81853B59E24D}"/>
              </a:ext>
            </a:extLst>
          </p:cNvPr>
          <p:cNvSpPr/>
          <p:nvPr/>
        </p:nvSpPr>
        <p:spPr>
          <a:xfrm>
            <a:off x="6582985" y="3806128"/>
            <a:ext cx="507841" cy="549664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6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-52755" y="-7353300"/>
            <a:ext cx="18340755" cy="18340755"/>
          </a:xfrm>
          <a:custGeom>
            <a:avLst/>
            <a:gdLst/>
            <a:ahLst/>
            <a:cxnLst/>
            <a:rect l="l" t="t" r="r" b="b"/>
            <a:pathLst>
              <a:path w="18340755" h="18340755">
                <a:moveTo>
                  <a:pt x="18340755" y="18340754"/>
                </a:moveTo>
                <a:lnTo>
                  <a:pt x="0" y="18340754"/>
                </a:lnTo>
                <a:lnTo>
                  <a:pt x="0" y="0"/>
                </a:lnTo>
                <a:lnTo>
                  <a:pt x="18340755" y="0"/>
                </a:lnTo>
                <a:lnTo>
                  <a:pt x="18340755" y="18340754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023342" y="0"/>
            <a:ext cx="264658" cy="4933657"/>
            <a:chOff x="0" y="0"/>
            <a:chExt cx="69704" cy="12993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704" cy="1299399"/>
            </a:xfrm>
            <a:custGeom>
              <a:avLst/>
              <a:gdLst/>
              <a:ahLst/>
              <a:cxnLst/>
              <a:rect l="l" t="t" r="r" b="b"/>
              <a:pathLst>
                <a:path w="69704" h="1299399">
                  <a:moveTo>
                    <a:pt x="0" y="0"/>
                  </a:moveTo>
                  <a:lnTo>
                    <a:pt x="69704" y="0"/>
                  </a:lnTo>
                  <a:lnTo>
                    <a:pt x="69704" y="1299399"/>
                  </a:lnTo>
                  <a:lnTo>
                    <a:pt x="0" y="1299399"/>
                  </a:ln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69704" cy="135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023342" y="2396667"/>
            <a:ext cx="264658" cy="7890333"/>
            <a:chOff x="0" y="0"/>
            <a:chExt cx="69704" cy="20781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704" cy="2078112"/>
            </a:xfrm>
            <a:custGeom>
              <a:avLst/>
              <a:gdLst/>
              <a:ahLst/>
              <a:cxnLst/>
              <a:rect l="l" t="t" r="r" b="b"/>
              <a:pathLst>
                <a:path w="69704" h="2078112">
                  <a:moveTo>
                    <a:pt x="0" y="0"/>
                  </a:moveTo>
                  <a:lnTo>
                    <a:pt x="69704" y="0"/>
                  </a:lnTo>
                  <a:lnTo>
                    <a:pt x="69704" y="2078112"/>
                  </a:lnTo>
                  <a:lnTo>
                    <a:pt x="0" y="2078112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9704" cy="2135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855" y="-58125"/>
            <a:ext cx="3757665" cy="1176129"/>
            <a:chOff x="0" y="-45448"/>
            <a:chExt cx="989673" cy="30976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73351" cy="233562"/>
            </a:xfrm>
            <a:custGeom>
              <a:avLst/>
              <a:gdLst/>
              <a:ahLst/>
              <a:cxnLst/>
              <a:rect l="l" t="t" r="r" b="b"/>
              <a:pathLst>
                <a:path w="973351" h="233562">
                  <a:moveTo>
                    <a:pt x="106837" y="0"/>
                  </a:moveTo>
                  <a:lnTo>
                    <a:pt x="866514" y="0"/>
                  </a:lnTo>
                  <a:cubicBezTo>
                    <a:pt x="925518" y="0"/>
                    <a:pt x="973351" y="47833"/>
                    <a:pt x="973351" y="106837"/>
                  </a:cubicBezTo>
                  <a:lnTo>
                    <a:pt x="973351" y="126725"/>
                  </a:lnTo>
                  <a:cubicBezTo>
                    <a:pt x="973351" y="155060"/>
                    <a:pt x="962095" y="182234"/>
                    <a:pt x="942059" y="202270"/>
                  </a:cubicBezTo>
                  <a:cubicBezTo>
                    <a:pt x="922023" y="222306"/>
                    <a:pt x="894849" y="233562"/>
                    <a:pt x="866514" y="233562"/>
                  </a:cubicBezTo>
                  <a:lnTo>
                    <a:pt x="106837" y="233562"/>
                  </a:lnTo>
                  <a:cubicBezTo>
                    <a:pt x="78502" y="233562"/>
                    <a:pt x="51328" y="222306"/>
                    <a:pt x="31292" y="202270"/>
                  </a:cubicBezTo>
                  <a:cubicBezTo>
                    <a:pt x="11256" y="182234"/>
                    <a:pt x="0" y="155060"/>
                    <a:pt x="0" y="126725"/>
                  </a:cubicBezTo>
                  <a:lnTo>
                    <a:pt x="0" y="106837"/>
                  </a:lnTo>
                  <a:cubicBezTo>
                    <a:pt x="0" y="78502"/>
                    <a:pt x="11256" y="51328"/>
                    <a:pt x="31292" y="31292"/>
                  </a:cubicBezTo>
                  <a:cubicBezTo>
                    <a:pt x="51328" y="11256"/>
                    <a:pt x="78502" y="0"/>
                    <a:pt x="106837" y="0"/>
                  </a:cubicBezTo>
                  <a:close/>
                </a:path>
              </a:pathLst>
            </a:custGeom>
            <a:solidFill>
              <a:srgbClr val="FADAC0"/>
            </a:solidFill>
            <a:ln w="57150" cap="rnd">
              <a:solidFill>
                <a:srgbClr val="48291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6322" y="-45448"/>
              <a:ext cx="973351" cy="309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 dirty="0">
                  <a:solidFill>
                    <a:srgbClr val="241D16"/>
                  </a:solidFill>
                  <a:latin typeface="Roboto Bold"/>
                </a:rPr>
                <a:t>   STAR SCHEMA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1299129" y="2555967"/>
            <a:ext cx="5943623" cy="2785209"/>
          </a:xfrm>
          <a:custGeom>
            <a:avLst/>
            <a:gdLst/>
            <a:ahLst/>
            <a:cxnLst/>
            <a:rect l="l" t="t" r="r" b="b"/>
            <a:pathLst>
              <a:path w="5943623" h="2785209">
                <a:moveTo>
                  <a:pt x="0" y="0"/>
                </a:moveTo>
                <a:lnTo>
                  <a:pt x="5943623" y="0"/>
                </a:lnTo>
                <a:lnTo>
                  <a:pt x="5943623" y="2785209"/>
                </a:lnTo>
                <a:lnTo>
                  <a:pt x="0" y="27852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9814857" y="2466829"/>
            <a:ext cx="5950086" cy="2963486"/>
          </a:xfrm>
          <a:custGeom>
            <a:avLst/>
            <a:gdLst/>
            <a:ahLst/>
            <a:cxnLst/>
            <a:rect l="l" t="t" r="r" b="b"/>
            <a:pathLst>
              <a:path w="5950086" h="2963486">
                <a:moveTo>
                  <a:pt x="0" y="0"/>
                </a:moveTo>
                <a:lnTo>
                  <a:pt x="5950086" y="0"/>
                </a:lnTo>
                <a:lnTo>
                  <a:pt x="5950086" y="2963486"/>
                </a:lnTo>
                <a:lnTo>
                  <a:pt x="0" y="29634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634" b="-634"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146902" y="6341834"/>
            <a:ext cx="7204795" cy="2924646"/>
          </a:xfrm>
          <a:custGeom>
            <a:avLst/>
            <a:gdLst/>
            <a:ahLst/>
            <a:cxnLst/>
            <a:rect l="l" t="t" r="r" b="b"/>
            <a:pathLst>
              <a:path w="7204795" h="2924646">
                <a:moveTo>
                  <a:pt x="0" y="0"/>
                </a:moveTo>
                <a:lnTo>
                  <a:pt x="7204795" y="0"/>
                </a:lnTo>
                <a:lnTo>
                  <a:pt x="7204795" y="2924646"/>
                </a:lnTo>
                <a:lnTo>
                  <a:pt x="0" y="29246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9814857" y="6222285"/>
            <a:ext cx="6714078" cy="3163743"/>
          </a:xfrm>
          <a:custGeom>
            <a:avLst/>
            <a:gdLst/>
            <a:ahLst/>
            <a:cxnLst/>
            <a:rect l="l" t="t" r="r" b="b"/>
            <a:pathLst>
              <a:path w="6714078" h="3163743">
                <a:moveTo>
                  <a:pt x="0" y="0"/>
                </a:moveTo>
                <a:lnTo>
                  <a:pt x="6714079" y="0"/>
                </a:lnTo>
                <a:lnTo>
                  <a:pt x="6714079" y="3163743"/>
                </a:lnTo>
                <a:lnTo>
                  <a:pt x="0" y="316374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2445396" y="9730369"/>
            <a:ext cx="6410754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241D16"/>
                </a:solidFill>
                <a:latin typeface="Roboto Bold"/>
              </a:rPr>
              <a:t>GROUP 4 - TRẦN THU HIỀN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40838" y="379790"/>
            <a:ext cx="15818462" cy="104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7"/>
              </a:lnSpc>
            </a:pPr>
            <a:r>
              <a:rPr lang="en-US" sz="6069">
                <a:solidFill>
                  <a:srgbClr val="241D16"/>
                </a:solidFill>
                <a:latin typeface="Roboto Bold"/>
              </a:rPr>
              <a:t>STAR SCHEMA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814857" y="1986372"/>
            <a:ext cx="2148543" cy="381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241D16"/>
                </a:solidFill>
                <a:latin typeface="Roboto Bold"/>
              </a:rPr>
              <a:t>DIM_PRODUCT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54157" y="2157187"/>
            <a:ext cx="2213015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241D16"/>
                </a:solidFill>
                <a:latin typeface="Roboto Bold"/>
              </a:rPr>
              <a:t>DIM_CUSTOMER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99129" y="5943054"/>
            <a:ext cx="1901271" cy="381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241D16"/>
                </a:solidFill>
                <a:latin typeface="Roboto Bold"/>
              </a:rPr>
              <a:t>DIM_REGION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839590" y="5772239"/>
            <a:ext cx="1590409" cy="381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241D16"/>
                </a:solidFill>
                <a:latin typeface="Roboto Bold"/>
              </a:rPr>
              <a:t>DIM_TIME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4026878" y="-4026879"/>
            <a:ext cx="10287001" cy="18340755"/>
          </a:xfrm>
          <a:custGeom>
            <a:avLst/>
            <a:gdLst/>
            <a:ahLst/>
            <a:cxnLst/>
            <a:rect l="l" t="t" r="r" b="b"/>
            <a:pathLst>
              <a:path w="18340755" h="18340755">
                <a:moveTo>
                  <a:pt x="18340755" y="18340754"/>
                </a:moveTo>
                <a:lnTo>
                  <a:pt x="0" y="18340754"/>
                </a:lnTo>
                <a:lnTo>
                  <a:pt x="0" y="0"/>
                </a:lnTo>
                <a:lnTo>
                  <a:pt x="18340755" y="0"/>
                </a:lnTo>
                <a:lnTo>
                  <a:pt x="18340755" y="18340754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023342" y="0"/>
            <a:ext cx="264658" cy="4933657"/>
            <a:chOff x="0" y="0"/>
            <a:chExt cx="69704" cy="12993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704" cy="1299399"/>
            </a:xfrm>
            <a:custGeom>
              <a:avLst/>
              <a:gdLst/>
              <a:ahLst/>
              <a:cxnLst/>
              <a:rect l="l" t="t" r="r" b="b"/>
              <a:pathLst>
                <a:path w="69704" h="1299399">
                  <a:moveTo>
                    <a:pt x="0" y="0"/>
                  </a:moveTo>
                  <a:lnTo>
                    <a:pt x="69704" y="0"/>
                  </a:lnTo>
                  <a:lnTo>
                    <a:pt x="69704" y="1299399"/>
                  </a:lnTo>
                  <a:lnTo>
                    <a:pt x="0" y="1299399"/>
                  </a:ln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69704" cy="135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023342" y="2396667"/>
            <a:ext cx="264658" cy="7890333"/>
            <a:chOff x="0" y="0"/>
            <a:chExt cx="69704" cy="20781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704" cy="2078112"/>
            </a:xfrm>
            <a:custGeom>
              <a:avLst/>
              <a:gdLst/>
              <a:ahLst/>
              <a:cxnLst/>
              <a:rect l="l" t="t" r="r" b="b"/>
              <a:pathLst>
                <a:path w="69704" h="2078112">
                  <a:moveTo>
                    <a:pt x="0" y="0"/>
                  </a:moveTo>
                  <a:lnTo>
                    <a:pt x="69704" y="0"/>
                  </a:lnTo>
                  <a:lnTo>
                    <a:pt x="69704" y="2078112"/>
                  </a:lnTo>
                  <a:lnTo>
                    <a:pt x="0" y="2078112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9704" cy="2135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3917730" y="1865889"/>
            <a:ext cx="9878052" cy="7247153"/>
          </a:xfrm>
          <a:custGeom>
            <a:avLst/>
            <a:gdLst/>
            <a:ahLst/>
            <a:cxnLst/>
            <a:rect l="l" t="t" r="r" b="b"/>
            <a:pathLst>
              <a:path w="9878052" h="7247153">
                <a:moveTo>
                  <a:pt x="0" y="0"/>
                </a:moveTo>
                <a:lnTo>
                  <a:pt x="9878052" y="0"/>
                </a:lnTo>
                <a:lnTo>
                  <a:pt x="9878052" y="7247152"/>
                </a:lnTo>
                <a:lnTo>
                  <a:pt x="0" y="72471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440838" y="379790"/>
            <a:ext cx="15818462" cy="104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7"/>
              </a:lnSpc>
            </a:pPr>
            <a:r>
              <a:rPr lang="en-US" sz="6069">
                <a:solidFill>
                  <a:srgbClr val="241D16"/>
                </a:solidFill>
                <a:latin typeface="Roboto Bold"/>
              </a:rPr>
              <a:t>STAR SCHEMA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445396" y="9730369"/>
            <a:ext cx="6410754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241D16"/>
                </a:solidFill>
                <a:latin typeface="Roboto Bold"/>
              </a:rPr>
              <a:t>GROUP 4 - TRẦN THU HIỀN</a:t>
            </a:r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9B80BEAB-F6D2-E029-386B-95DB879C1AA1}"/>
              </a:ext>
            </a:extLst>
          </p:cNvPr>
          <p:cNvGrpSpPr/>
          <p:nvPr/>
        </p:nvGrpSpPr>
        <p:grpSpPr>
          <a:xfrm>
            <a:off x="13855" y="-58125"/>
            <a:ext cx="3757665" cy="1176129"/>
            <a:chOff x="0" y="-45448"/>
            <a:chExt cx="989673" cy="309762"/>
          </a:xfrm>
        </p:grpSpPr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0DACB7D-0C90-8887-19F8-07D62B305BB0}"/>
                </a:ext>
              </a:extLst>
            </p:cNvPr>
            <p:cNvSpPr/>
            <p:nvPr/>
          </p:nvSpPr>
          <p:spPr>
            <a:xfrm>
              <a:off x="0" y="0"/>
              <a:ext cx="973351" cy="233562"/>
            </a:xfrm>
            <a:custGeom>
              <a:avLst/>
              <a:gdLst/>
              <a:ahLst/>
              <a:cxnLst/>
              <a:rect l="l" t="t" r="r" b="b"/>
              <a:pathLst>
                <a:path w="973351" h="233562">
                  <a:moveTo>
                    <a:pt x="106837" y="0"/>
                  </a:moveTo>
                  <a:lnTo>
                    <a:pt x="866514" y="0"/>
                  </a:lnTo>
                  <a:cubicBezTo>
                    <a:pt x="925518" y="0"/>
                    <a:pt x="973351" y="47833"/>
                    <a:pt x="973351" y="106837"/>
                  </a:cubicBezTo>
                  <a:lnTo>
                    <a:pt x="973351" y="126725"/>
                  </a:lnTo>
                  <a:cubicBezTo>
                    <a:pt x="973351" y="155060"/>
                    <a:pt x="962095" y="182234"/>
                    <a:pt x="942059" y="202270"/>
                  </a:cubicBezTo>
                  <a:cubicBezTo>
                    <a:pt x="922023" y="222306"/>
                    <a:pt x="894849" y="233562"/>
                    <a:pt x="866514" y="233562"/>
                  </a:cubicBezTo>
                  <a:lnTo>
                    <a:pt x="106837" y="233562"/>
                  </a:lnTo>
                  <a:cubicBezTo>
                    <a:pt x="78502" y="233562"/>
                    <a:pt x="51328" y="222306"/>
                    <a:pt x="31292" y="202270"/>
                  </a:cubicBezTo>
                  <a:cubicBezTo>
                    <a:pt x="11256" y="182234"/>
                    <a:pt x="0" y="155060"/>
                    <a:pt x="0" y="126725"/>
                  </a:cubicBezTo>
                  <a:lnTo>
                    <a:pt x="0" y="106837"/>
                  </a:lnTo>
                  <a:cubicBezTo>
                    <a:pt x="0" y="78502"/>
                    <a:pt x="11256" y="51328"/>
                    <a:pt x="31292" y="31292"/>
                  </a:cubicBezTo>
                  <a:cubicBezTo>
                    <a:pt x="51328" y="11256"/>
                    <a:pt x="78502" y="0"/>
                    <a:pt x="106837" y="0"/>
                  </a:cubicBezTo>
                  <a:close/>
                </a:path>
              </a:pathLst>
            </a:custGeom>
            <a:solidFill>
              <a:srgbClr val="FADAC0"/>
            </a:solidFill>
            <a:ln w="57150" cap="rnd">
              <a:solidFill>
                <a:srgbClr val="48291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C182B61D-EB44-49C4-38E0-E1D4165A62A1}"/>
                </a:ext>
              </a:extLst>
            </p:cNvPr>
            <p:cNvSpPr txBox="1"/>
            <p:nvPr/>
          </p:nvSpPr>
          <p:spPr>
            <a:xfrm>
              <a:off x="16322" y="-45448"/>
              <a:ext cx="973351" cy="309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 dirty="0">
                  <a:solidFill>
                    <a:srgbClr val="241D16"/>
                  </a:solidFill>
                  <a:latin typeface="Roboto Bold"/>
                </a:rPr>
                <a:t>   STAR SCHEMA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3936352" y="-3968127"/>
            <a:ext cx="10184728" cy="18340755"/>
          </a:xfrm>
          <a:custGeom>
            <a:avLst/>
            <a:gdLst/>
            <a:ahLst/>
            <a:cxnLst/>
            <a:rect l="l" t="t" r="r" b="b"/>
            <a:pathLst>
              <a:path w="18340755" h="18340755">
                <a:moveTo>
                  <a:pt x="18340754" y="18340755"/>
                </a:moveTo>
                <a:lnTo>
                  <a:pt x="0" y="18340755"/>
                </a:lnTo>
                <a:lnTo>
                  <a:pt x="0" y="0"/>
                </a:lnTo>
                <a:lnTo>
                  <a:pt x="18340754" y="0"/>
                </a:lnTo>
                <a:lnTo>
                  <a:pt x="18340754" y="18340755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023342" y="0"/>
            <a:ext cx="264658" cy="4933657"/>
            <a:chOff x="0" y="0"/>
            <a:chExt cx="69704" cy="12993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704" cy="1299399"/>
            </a:xfrm>
            <a:custGeom>
              <a:avLst/>
              <a:gdLst/>
              <a:ahLst/>
              <a:cxnLst/>
              <a:rect l="l" t="t" r="r" b="b"/>
              <a:pathLst>
                <a:path w="69704" h="1299399">
                  <a:moveTo>
                    <a:pt x="0" y="0"/>
                  </a:moveTo>
                  <a:lnTo>
                    <a:pt x="69704" y="0"/>
                  </a:lnTo>
                  <a:lnTo>
                    <a:pt x="69704" y="1299399"/>
                  </a:lnTo>
                  <a:lnTo>
                    <a:pt x="0" y="1299399"/>
                  </a:ln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69704" cy="135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023342" y="2396667"/>
            <a:ext cx="264658" cy="7890333"/>
            <a:chOff x="0" y="0"/>
            <a:chExt cx="69704" cy="20781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704" cy="2078112"/>
            </a:xfrm>
            <a:custGeom>
              <a:avLst/>
              <a:gdLst/>
              <a:ahLst/>
              <a:cxnLst/>
              <a:rect l="l" t="t" r="r" b="b"/>
              <a:pathLst>
                <a:path w="69704" h="2078112">
                  <a:moveTo>
                    <a:pt x="0" y="0"/>
                  </a:moveTo>
                  <a:lnTo>
                    <a:pt x="69704" y="0"/>
                  </a:lnTo>
                  <a:lnTo>
                    <a:pt x="69704" y="2078112"/>
                  </a:lnTo>
                  <a:lnTo>
                    <a:pt x="0" y="2078112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9704" cy="2135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4833162" y="1670380"/>
            <a:ext cx="8221144" cy="7872525"/>
          </a:xfrm>
          <a:custGeom>
            <a:avLst/>
            <a:gdLst/>
            <a:ahLst/>
            <a:cxnLst/>
            <a:rect l="l" t="t" r="r" b="b"/>
            <a:pathLst>
              <a:path w="8221144" h="7872525">
                <a:moveTo>
                  <a:pt x="0" y="0"/>
                </a:moveTo>
                <a:lnTo>
                  <a:pt x="8221144" y="0"/>
                </a:lnTo>
                <a:lnTo>
                  <a:pt x="8221144" y="7872525"/>
                </a:lnTo>
                <a:lnTo>
                  <a:pt x="0" y="78725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704" b="-704"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440838" y="379790"/>
            <a:ext cx="15818462" cy="104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7"/>
              </a:lnSpc>
            </a:pPr>
            <a:r>
              <a:rPr lang="en-US" sz="6069">
                <a:solidFill>
                  <a:srgbClr val="241D16"/>
                </a:solidFill>
                <a:latin typeface="Roboto Bold"/>
              </a:rPr>
              <a:t>STAR SCHEMA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445396" y="9730369"/>
            <a:ext cx="6410754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241D16"/>
                </a:solidFill>
                <a:latin typeface="Roboto Bold"/>
              </a:rPr>
              <a:t>GROUP 4 - TRẦN THU HIỀN</a:t>
            </a:r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80559418-22DA-B874-785B-6BF414EC1C2B}"/>
              </a:ext>
            </a:extLst>
          </p:cNvPr>
          <p:cNvGrpSpPr/>
          <p:nvPr/>
        </p:nvGrpSpPr>
        <p:grpSpPr>
          <a:xfrm>
            <a:off x="13855" y="-58125"/>
            <a:ext cx="3757665" cy="1176129"/>
            <a:chOff x="0" y="-45448"/>
            <a:chExt cx="989673" cy="309762"/>
          </a:xfrm>
        </p:grpSpPr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5B0B8D6-ADC4-B0EA-58BC-7C54A05E157F}"/>
                </a:ext>
              </a:extLst>
            </p:cNvPr>
            <p:cNvSpPr/>
            <p:nvPr/>
          </p:nvSpPr>
          <p:spPr>
            <a:xfrm>
              <a:off x="0" y="0"/>
              <a:ext cx="973351" cy="233562"/>
            </a:xfrm>
            <a:custGeom>
              <a:avLst/>
              <a:gdLst/>
              <a:ahLst/>
              <a:cxnLst/>
              <a:rect l="l" t="t" r="r" b="b"/>
              <a:pathLst>
                <a:path w="973351" h="233562">
                  <a:moveTo>
                    <a:pt x="106837" y="0"/>
                  </a:moveTo>
                  <a:lnTo>
                    <a:pt x="866514" y="0"/>
                  </a:lnTo>
                  <a:cubicBezTo>
                    <a:pt x="925518" y="0"/>
                    <a:pt x="973351" y="47833"/>
                    <a:pt x="973351" y="106837"/>
                  </a:cubicBezTo>
                  <a:lnTo>
                    <a:pt x="973351" y="126725"/>
                  </a:lnTo>
                  <a:cubicBezTo>
                    <a:pt x="973351" y="155060"/>
                    <a:pt x="962095" y="182234"/>
                    <a:pt x="942059" y="202270"/>
                  </a:cubicBezTo>
                  <a:cubicBezTo>
                    <a:pt x="922023" y="222306"/>
                    <a:pt x="894849" y="233562"/>
                    <a:pt x="866514" y="233562"/>
                  </a:cubicBezTo>
                  <a:lnTo>
                    <a:pt x="106837" y="233562"/>
                  </a:lnTo>
                  <a:cubicBezTo>
                    <a:pt x="78502" y="233562"/>
                    <a:pt x="51328" y="222306"/>
                    <a:pt x="31292" y="202270"/>
                  </a:cubicBezTo>
                  <a:cubicBezTo>
                    <a:pt x="11256" y="182234"/>
                    <a:pt x="0" y="155060"/>
                    <a:pt x="0" y="126725"/>
                  </a:cubicBezTo>
                  <a:lnTo>
                    <a:pt x="0" y="106837"/>
                  </a:lnTo>
                  <a:cubicBezTo>
                    <a:pt x="0" y="78502"/>
                    <a:pt x="11256" y="51328"/>
                    <a:pt x="31292" y="31292"/>
                  </a:cubicBezTo>
                  <a:cubicBezTo>
                    <a:pt x="51328" y="11256"/>
                    <a:pt x="78502" y="0"/>
                    <a:pt x="106837" y="0"/>
                  </a:cubicBezTo>
                  <a:close/>
                </a:path>
              </a:pathLst>
            </a:custGeom>
            <a:solidFill>
              <a:srgbClr val="FADAC0"/>
            </a:solidFill>
            <a:ln w="57150" cap="rnd">
              <a:solidFill>
                <a:srgbClr val="48291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71F712A0-3D5F-BA2E-C032-7561F3010B5C}"/>
                </a:ext>
              </a:extLst>
            </p:cNvPr>
            <p:cNvSpPr txBox="1"/>
            <p:nvPr/>
          </p:nvSpPr>
          <p:spPr>
            <a:xfrm>
              <a:off x="16322" y="-45448"/>
              <a:ext cx="973351" cy="309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 dirty="0">
                  <a:solidFill>
                    <a:srgbClr val="241D16"/>
                  </a:solidFill>
                  <a:latin typeface="Roboto Bold"/>
                </a:rPr>
                <a:t>   STAR SCHEMA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3647899" y="-3832984"/>
            <a:ext cx="10674789" cy="18340755"/>
          </a:xfrm>
          <a:custGeom>
            <a:avLst/>
            <a:gdLst/>
            <a:ahLst/>
            <a:cxnLst/>
            <a:rect l="l" t="t" r="r" b="b"/>
            <a:pathLst>
              <a:path w="18340755" h="18340755">
                <a:moveTo>
                  <a:pt x="18340755" y="18340754"/>
                </a:moveTo>
                <a:lnTo>
                  <a:pt x="0" y="18340754"/>
                </a:lnTo>
                <a:lnTo>
                  <a:pt x="0" y="0"/>
                </a:lnTo>
                <a:lnTo>
                  <a:pt x="18340755" y="0"/>
                </a:lnTo>
                <a:lnTo>
                  <a:pt x="18340755" y="18340754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023342" y="0"/>
            <a:ext cx="264658" cy="4933657"/>
            <a:chOff x="0" y="0"/>
            <a:chExt cx="69704" cy="12993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704" cy="1299399"/>
            </a:xfrm>
            <a:custGeom>
              <a:avLst/>
              <a:gdLst/>
              <a:ahLst/>
              <a:cxnLst/>
              <a:rect l="l" t="t" r="r" b="b"/>
              <a:pathLst>
                <a:path w="69704" h="1299399">
                  <a:moveTo>
                    <a:pt x="0" y="0"/>
                  </a:moveTo>
                  <a:lnTo>
                    <a:pt x="69704" y="0"/>
                  </a:lnTo>
                  <a:lnTo>
                    <a:pt x="69704" y="1299399"/>
                  </a:lnTo>
                  <a:lnTo>
                    <a:pt x="0" y="1299399"/>
                  </a:ln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69704" cy="135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023342" y="2396667"/>
            <a:ext cx="264658" cy="7890333"/>
            <a:chOff x="0" y="0"/>
            <a:chExt cx="69704" cy="20781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704" cy="2078112"/>
            </a:xfrm>
            <a:custGeom>
              <a:avLst/>
              <a:gdLst/>
              <a:ahLst/>
              <a:cxnLst/>
              <a:rect l="l" t="t" r="r" b="b"/>
              <a:pathLst>
                <a:path w="69704" h="2078112">
                  <a:moveTo>
                    <a:pt x="0" y="0"/>
                  </a:moveTo>
                  <a:lnTo>
                    <a:pt x="69704" y="0"/>
                  </a:lnTo>
                  <a:lnTo>
                    <a:pt x="69704" y="2078112"/>
                  </a:lnTo>
                  <a:lnTo>
                    <a:pt x="0" y="2078112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9704" cy="2135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220653" y="1210255"/>
            <a:ext cx="8449485" cy="7872525"/>
          </a:xfrm>
          <a:custGeom>
            <a:avLst/>
            <a:gdLst/>
            <a:ahLst/>
            <a:cxnLst/>
            <a:rect l="l" t="t" r="r" b="b"/>
            <a:pathLst>
              <a:path w="8449485" h="7872525">
                <a:moveTo>
                  <a:pt x="0" y="0"/>
                </a:moveTo>
                <a:lnTo>
                  <a:pt x="8449486" y="0"/>
                </a:lnTo>
                <a:lnTo>
                  <a:pt x="8449486" y="7872525"/>
                </a:lnTo>
                <a:lnTo>
                  <a:pt x="0" y="78725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112" b="-2112"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440838" y="164279"/>
            <a:ext cx="15818462" cy="104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7"/>
              </a:lnSpc>
            </a:pPr>
            <a:r>
              <a:rPr lang="en-US" sz="6069">
                <a:solidFill>
                  <a:srgbClr val="241D16"/>
                </a:solidFill>
                <a:latin typeface="Roboto Bold"/>
              </a:rPr>
              <a:t>OLAP PROJECT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84408" y="12702"/>
            <a:ext cx="4247517" cy="1176129"/>
            <a:chOff x="0" y="-42416"/>
            <a:chExt cx="1118688" cy="3097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18688" cy="233562"/>
            </a:xfrm>
            <a:custGeom>
              <a:avLst/>
              <a:gdLst/>
              <a:ahLst/>
              <a:cxnLst/>
              <a:rect l="l" t="t" r="r" b="b"/>
              <a:pathLst>
                <a:path w="1118688" h="233562">
                  <a:moveTo>
                    <a:pt x="92957" y="0"/>
                  </a:moveTo>
                  <a:lnTo>
                    <a:pt x="1025730" y="0"/>
                  </a:lnTo>
                  <a:cubicBezTo>
                    <a:pt x="1050384" y="0"/>
                    <a:pt x="1074028" y="9794"/>
                    <a:pt x="1091461" y="27227"/>
                  </a:cubicBezTo>
                  <a:cubicBezTo>
                    <a:pt x="1108894" y="44659"/>
                    <a:pt x="1118688" y="68304"/>
                    <a:pt x="1118688" y="92957"/>
                  </a:cubicBezTo>
                  <a:lnTo>
                    <a:pt x="1118688" y="140605"/>
                  </a:lnTo>
                  <a:cubicBezTo>
                    <a:pt x="1118688" y="165259"/>
                    <a:pt x="1108894" y="188903"/>
                    <a:pt x="1091461" y="206336"/>
                  </a:cubicBezTo>
                  <a:cubicBezTo>
                    <a:pt x="1074028" y="223769"/>
                    <a:pt x="1050384" y="233562"/>
                    <a:pt x="1025730" y="233562"/>
                  </a:cubicBezTo>
                  <a:lnTo>
                    <a:pt x="92957" y="233562"/>
                  </a:lnTo>
                  <a:cubicBezTo>
                    <a:pt x="68304" y="233562"/>
                    <a:pt x="44659" y="223769"/>
                    <a:pt x="27227" y="206336"/>
                  </a:cubicBezTo>
                  <a:cubicBezTo>
                    <a:pt x="9794" y="188903"/>
                    <a:pt x="0" y="165259"/>
                    <a:pt x="0" y="140605"/>
                  </a:cubicBezTo>
                  <a:lnTo>
                    <a:pt x="0" y="92957"/>
                  </a:lnTo>
                  <a:cubicBezTo>
                    <a:pt x="0" y="68304"/>
                    <a:pt x="9794" y="44659"/>
                    <a:pt x="27227" y="27227"/>
                  </a:cubicBezTo>
                  <a:cubicBezTo>
                    <a:pt x="44659" y="9794"/>
                    <a:pt x="68304" y="0"/>
                    <a:pt x="92957" y="0"/>
                  </a:cubicBezTo>
                  <a:close/>
                </a:path>
              </a:pathLst>
            </a:custGeom>
            <a:solidFill>
              <a:srgbClr val="FADAC0"/>
            </a:solidFill>
            <a:ln w="57150" cap="rnd">
              <a:solidFill>
                <a:srgbClr val="48291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2416"/>
              <a:ext cx="1118688" cy="309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 dirty="0">
                  <a:solidFill>
                    <a:srgbClr val="241D16"/>
                  </a:solidFill>
                  <a:latin typeface="Roboto Bold"/>
                </a:rPr>
                <a:t>        OLAP PROJECT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4215314"/>
            <a:ext cx="7656764" cy="4776588"/>
          </a:xfrm>
          <a:custGeom>
            <a:avLst/>
            <a:gdLst/>
            <a:ahLst/>
            <a:cxnLst/>
            <a:rect l="l" t="t" r="r" b="b"/>
            <a:pathLst>
              <a:path w="7656764" h="4776588">
                <a:moveTo>
                  <a:pt x="0" y="0"/>
                </a:moveTo>
                <a:lnTo>
                  <a:pt x="7656764" y="0"/>
                </a:lnTo>
                <a:lnTo>
                  <a:pt x="7656764" y="4776588"/>
                </a:lnTo>
                <a:lnTo>
                  <a:pt x="0" y="47765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2445396" y="9730369"/>
            <a:ext cx="6410754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241D16"/>
                </a:solidFill>
                <a:latin typeface="Roboto Bold"/>
              </a:rPr>
              <a:t>GROUP 4 - TRẦN THỊ DIỄM QUỲNH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FC71C94E-9F5D-A130-CD4D-8A53374EE5BB}"/>
              </a:ext>
            </a:extLst>
          </p:cNvPr>
          <p:cNvSpPr/>
          <p:nvPr/>
        </p:nvSpPr>
        <p:spPr>
          <a:xfrm>
            <a:off x="151121" y="299221"/>
            <a:ext cx="687079" cy="653279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3</a:t>
            </a:r>
            <a:endParaRPr lang="en-US" sz="2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3842899" y="-3980063"/>
            <a:ext cx="10380631" cy="18340755"/>
          </a:xfrm>
          <a:custGeom>
            <a:avLst/>
            <a:gdLst/>
            <a:ahLst/>
            <a:cxnLst/>
            <a:rect l="l" t="t" r="r" b="b"/>
            <a:pathLst>
              <a:path w="18340755" h="18340755">
                <a:moveTo>
                  <a:pt x="18340755" y="18340755"/>
                </a:moveTo>
                <a:lnTo>
                  <a:pt x="0" y="18340755"/>
                </a:lnTo>
                <a:lnTo>
                  <a:pt x="0" y="0"/>
                </a:lnTo>
                <a:lnTo>
                  <a:pt x="18340755" y="0"/>
                </a:lnTo>
                <a:lnTo>
                  <a:pt x="18340755" y="18340755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023342" y="0"/>
            <a:ext cx="264658" cy="4933657"/>
            <a:chOff x="0" y="0"/>
            <a:chExt cx="69704" cy="12993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704" cy="1299399"/>
            </a:xfrm>
            <a:custGeom>
              <a:avLst/>
              <a:gdLst/>
              <a:ahLst/>
              <a:cxnLst/>
              <a:rect l="l" t="t" r="r" b="b"/>
              <a:pathLst>
                <a:path w="69704" h="1299399">
                  <a:moveTo>
                    <a:pt x="0" y="0"/>
                  </a:moveTo>
                  <a:lnTo>
                    <a:pt x="69704" y="0"/>
                  </a:lnTo>
                  <a:lnTo>
                    <a:pt x="69704" y="1299399"/>
                  </a:lnTo>
                  <a:lnTo>
                    <a:pt x="0" y="1299399"/>
                  </a:ln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69704" cy="135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023342" y="2396667"/>
            <a:ext cx="264658" cy="7890333"/>
            <a:chOff x="0" y="0"/>
            <a:chExt cx="69704" cy="20781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704" cy="2078112"/>
            </a:xfrm>
            <a:custGeom>
              <a:avLst/>
              <a:gdLst/>
              <a:ahLst/>
              <a:cxnLst/>
              <a:rect l="l" t="t" r="r" b="b"/>
              <a:pathLst>
                <a:path w="69704" h="2078112">
                  <a:moveTo>
                    <a:pt x="0" y="0"/>
                  </a:moveTo>
                  <a:lnTo>
                    <a:pt x="69704" y="0"/>
                  </a:lnTo>
                  <a:lnTo>
                    <a:pt x="69704" y="2078112"/>
                  </a:lnTo>
                  <a:lnTo>
                    <a:pt x="0" y="2078112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9704" cy="2135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40838" y="164279"/>
            <a:ext cx="15818462" cy="104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7"/>
              </a:lnSpc>
            </a:pPr>
            <a:r>
              <a:rPr lang="en-US" sz="6069">
                <a:solidFill>
                  <a:srgbClr val="241D16"/>
                </a:solidFill>
                <a:latin typeface="Roboto Bold"/>
              </a:rPr>
              <a:t>OLAP PROJECT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84408" y="-20540"/>
            <a:ext cx="4289719" cy="1176129"/>
            <a:chOff x="0" y="-51171"/>
            <a:chExt cx="1129803" cy="3097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18688" cy="233562"/>
            </a:xfrm>
            <a:custGeom>
              <a:avLst/>
              <a:gdLst/>
              <a:ahLst/>
              <a:cxnLst/>
              <a:rect l="l" t="t" r="r" b="b"/>
              <a:pathLst>
                <a:path w="1118688" h="233562">
                  <a:moveTo>
                    <a:pt x="92957" y="0"/>
                  </a:moveTo>
                  <a:lnTo>
                    <a:pt x="1025730" y="0"/>
                  </a:lnTo>
                  <a:cubicBezTo>
                    <a:pt x="1050384" y="0"/>
                    <a:pt x="1074028" y="9794"/>
                    <a:pt x="1091461" y="27227"/>
                  </a:cubicBezTo>
                  <a:cubicBezTo>
                    <a:pt x="1108894" y="44659"/>
                    <a:pt x="1118688" y="68304"/>
                    <a:pt x="1118688" y="92957"/>
                  </a:cubicBezTo>
                  <a:lnTo>
                    <a:pt x="1118688" y="140605"/>
                  </a:lnTo>
                  <a:cubicBezTo>
                    <a:pt x="1118688" y="165259"/>
                    <a:pt x="1108894" y="188903"/>
                    <a:pt x="1091461" y="206336"/>
                  </a:cubicBezTo>
                  <a:cubicBezTo>
                    <a:pt x="1074028" y="223769"/>
                    <a:pt x="1050384" y="233562"/>
                    <a:pt x="1025730" y="233562"/>
                  </a:cubicBezTo>
                  <a:lnTo>
                    <a:pt x="92957" y="233562"/>
                  </a:lnTo>
                  <a:cubicBezTo>
                    <a:pt x="68304" y="233562"/>
                    <a:pt x="44659" y="223769"/>
                    <a:pt x="27227" y="206336"/>
                  </a:cubicBezTo>
                  <a:cubicBezTo>
                    <a:pt x="9794" y="188903"/>
                    <a:pt x="0" y="165259"/>
                    <a:pt x="0" y="140605"/>
                  </a:cubicBezTo>
                  <a:lnTo>
                    <a:pt x="0" y="92957"/>
                  </a:lnTo>
                  <a:cubicBezTo>
                    <a:pt x="0" y="68304"/>
                    <a:pt x="9794" y="44659"/>
                    <a:pt x="27227" y="27227"/>
                  </a:cubicBezTo>
                  <a:cubicBezTo>
                    <a:pt x="44659" y="9794"/>
                    <a:pt x="68304" y="0"/>
                    <a:pt x="92957" y="0"/>
                  </a:cubicBezTo>
                  <a:close/>
                </a:path>
              </a:pathLst>
            </a:custGeom>
            <a:solidFill>
              <a:srgbClr val="FADAC0"/>
            </a:solidFill>
            <a:ln w="57150" cap="rnd">
              <a:solidFill>
                <a:srgbClr val="48291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115" y="-51171"/>
              <a:ext cx="1118688" cy="309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 dirty="0">
                  <a:solidFill>
                    <a:srgbClr val="241D16"/>
                  </a:solidFill>
                  <a:latin typeface="Roboto Bold"/>
                </a:rPr>
                <a:t>        OLAP PROJECT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440838" y="2335263"/>
            <a:ext cx="15241488" cy="6327248"/>
          </a:xfrm>
          <a:custGeom>
            <a:avLst/>
            <a:gdLst/>
            <a:ahLst/>
            <a:cxnLst/>
            <a:rect l="l" t="t" r="r" b="b"/>
            <a:pathLst>
              <a:path w="15241488" h="6327248">
                <a:moveTo>
                  <a:pt x="0" y="0"/>
                </a:moveTo>
                <a:lnTo>
                  <a:pt x="15241489" y="0"/>
                </a:lnTo>
                <a:lnTo>
                  <a:pt x="15241489" y="6327248"/>
                </a:lnTo>
                <a:lnTo>
                  <a:pt x="0" y="63272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4101" t="-29770" r="-37471" b="-102708"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2426367" y="9729311"/>
            <a:ext cx="6410754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241D16"/>
                </a:solidFill>
                <a:latin typeface="Roboto Bold"/>
              </a:rPr>
              <a:t>GROUP 4 - TRẦN THỊ DIỄM QUỲNH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0920E94E-A2A5-0AEB-F28C-89FFFBC65B82}"/>
              </a:ext>
            </a:extLst>
          </p:cNvPr>
          <p:cNvSpPr/>
          <p:nvPr/>
        </p:nvSpPr>
        <p:spPr>
          <a:xfrm>
            <a:off x="151121" y="299221"/>
            <a:ext cx="687079" cy="653279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3</a:t>
            </a:r>
            <a:endParaRPr lang="en-US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3825197" y="-4051841"/>
            <a:ext cx="10237076" cy="18340755"/>
          </a:xfrm>
          <a:custGeom>
            <a:avLst/>
            <a:gdLst/>
            <a:ahLst/>
            <a:cxnLst/>
            <a:rect l="l" t="t" r="r" b="b"/>
            <a:pathLst>
              <a:path w="18340755" h="18340755">
                <a:moveTo>
                  <a:pt x="18340754" y="18340754"/>
                </a:moveTo>
                <a:lnTo>
                  <a:pt x="0" y="18340754"/>
                </a:lnTo>
                <a:lnTo>
                  <a:pt x="0" y="0"/>
                </a:lnTo>
                <a:lnTo>
                  <a:pt x="18340754" y="0"/>
                </a:lnTo>
                <a:lnTo>
                  <a:pt x="18340754" y="18340754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023342" y="0"/>
            <a:ext cx="264658" cy="4933657"/>
            <a:chOff x="0" y="0"/>
            <a:chExt cx="69704" cy="12993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704" cy="1299399"/>
            </a:xfrm>
            <a:custGeom>
              <a:avLst/>
              <a:gdLst/>
              <a:ahLst/>
              <a:cxnLst/>
              <a:rect l="l" t="t" r="r" b="b"/>
              <a:pathLst>
                <a:path w="69704" h="1299399">
                  <a:moveTo>
                    <a:pt x="0" y="0"/>
                  </a:moveTo>
                  <a:lnTo>
                    <a:pt x="69704" y="0"/>
                  </a:lnTo>
                  <a:lnTo>
                    <a:pt x="69704" y="1299399"/>
                  </a:lnTo>
                  <a:lnTo>
                    <a:pt x="0" y="1299399"/>
                  </a:ln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69704" cy="135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023342" y="2396667"/>
            <a:ext cx="264658" cy="7890333"/>
            <a:chOff x="0" y="0"/>
            <a:chExt cx="69704" cy="20781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704" cy="2078112"/>
            </a:xfrm>
            <a:custGeom>
              <a:avLst/>
              <a:gdLst/>
              <a:ahLst/>
              <a:cxnLst/>
              <a:rect l="l" t="t" r="r" b="b"/>
              <a:pathLst>
                <a:path w="69704" h="2078112">
                  <a:moveTo>
                    <a:pt x="0" y="0"/>
                  </a:moveTo>
                  <a:lnTo>
                    <a:pt x="69704" y="0"/>
                  </a:lnTo>
                  <a:lnTo>
                    <a:pt x="69704" y="2078112"/>
                  </a:lnTo>
                  <a:lnTo>
                    <a:pt x="0" y="2078112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9704" cy="2135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40838" y="49925"/>
            <a:ext cx="15818462" cy="104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7"/>
              </a:lnSpc>
            </a:pPr>
            <a:r>
              <a:rPr lang="en-US" sz="6069">
                <a:solidFill>
                  <a:srgbClr val="241D16"/>
                </a:solidFill>
                <a:latin typeface="Roboto Bold"/>
              </a:rPr>
              <a:t>PIVOT TABLE VÀ ĐỒ THỊ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84408" y="11149"/>
            <a:ext cx="4000148" cy="1176129"/>
            <a:chOff x="0" y="-42825"/>
            <a:chExt cx="1053537" cy="3097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53537" cy="233562"/>
            </a:xfrm>
            <a:custGeom>
              <a:avLst/>
              <a:gdLst/>
              <a:ahLst/>
              <a:cxnLst/>
              <a:rect l="l" t="t" r="r" b="b"/>
              <a:pathLst>
                <a:path w="1053537" h="233562">
                  <a:moveTo>
                    <a:pt x="98706" y="0"/>
                  </a:moveTo>
                  <a:lnTo>
                    <a:pt x="954831" y="0"/>
                  </a:lnTo>
                  <a:cubicBezTo>
                    <a:pt x="981009" y="0"/>
                    <a:pt x="1006116" y="10399"/>
                    <a:pt x="1024627" y="28910"/>
                  </a:cubicBezTo>
                  <a:cubicBezTo>
                    <a:pt x="1043137" y="47421"/>
                    <a:pt x="1053537" y="72527"/>
                    <a:pt x="1053537" y="98706"/>
                  </a:cubicBezTo>
                  <a:lnTo>
                    <a:pt x="1053537" y="134856"/>
                  </a:lnTo>
                  <a:cubicBezTo>
                    <a:pt x="1053537" y="189370"/>
                    <a:pt x="1009345" y="233562"/>
                    <a:pt x="954831" y="233562"/>
                  </a:cubicBezTo>
                  <a:lnTo>
                    <a:pt x="98706" y="233562"/>
                  </a:lnTo>
                  <a:cubicBezTo>
                    <a:pt x="72527" y="233562"/>
                    <a:pt x="47421" y="223163"/>
                    <a:pt x="28910" y="204652"/>
                  </a:cubicBezTo>
                  <a:cubicBezTo>
                    <a:pt x="10399" y="186141"/>
                    <a:pt x="0" y="161035"/>
                    <a:pt x="0" y="134856"/>
                  </a:cubicBezTo>
                  <a:lnTo>
                    <a:pt x="0" y="98706"/>
                  </a:lnTo>
                  <a:cubicBezTo>
                    <a:pt x="0" y="72527"/>
                    <a:pt x="10399" y="47421"/>
                    <a:pt x="28910" y="28910"/>
                  </a:cubicBezTo>
                  <a:cubicBezTo>
                    <a:pt x="47421" y="10399"/>
                    <a:pt x="72527" y="0"/>
                    <a:pt x="98706" y="0"/>
                  </a:cubicBezTo>
                  <a:close/>
                </a:path>
              </a:pathLst>
            </a:custGeom>
            <a:solidFill>
              <a:srgbClr val="FADAC0"/>
            </a:solidFill>
            <a:ln w="57150" cap="rnd">
              <a:solidFill>
                <a:srgbClr val="48291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2825"/>
              <a:ext cx="1053537" cy="309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 dirty="0">
                  <a:solidFill>
                    <a:srgbClr val="241D16"/>
                  </a:solidFill>
                  <a:latin typeface="Roboto Bold"/>
                </a:rPr>
                <a:t>         PIVOT TABLE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2896774" y="1688424"/>
            <a:ext cx="12093921" cy="7506572"/>
          </a:xfrm>
          <a:custGeom>
            <a:avLst/>
            <a:gdLst/>
            <a:ahLst/>
            <a:cxnLst/>
            <a:rect l="l" t="t" r="r" b="b"/>
            <a:pathLst>
              <a:path w="12093921" h="7506572">
                <a:moveTo>
                  <a:pt x="0" y="0"/>
                </a:moveTo>
                <a:lnTo>
                  <a:pt x="12093921" y="0"/>
                </a:lnTo>
                <a:lnTo>
                  <a:pt x="12093921" y="7506572"/>
                </a:lnTo>
                <a:lnTo>
                  <a:pt x="0" y="75065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2445396" y="9730369"/>
            <a:ext cx="6410754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241D16"/>
                </a:solidFill>
                <a:latin typeface="Roboto Bold"/>
              </a:rPr>
              <a:t>GROUP 4 - TRẦN THỊ DIỄM QUỲNH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93892238-E4A3-402B-FDC2-7825693678F0}"/>
              </a:ext>
            </a:extLst>
          </p:cNvPr>
          <p:cNvSpPr/>
          <p:nvPr/>
        </p:nvSpPr>
        <p:spPr>
          <a:xfrm>
            <a:off x="151121" y="299221"/>
            <a:ext cx="687079" cy="653279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4</a:t>
            </a:r>
            <a:endParaRPr lang="en-US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3751686" y="-3804442"/>
            <a:ext cx="10731874" cy="18340755"/>
          </a:xfrm>
          <a:custGeom>
            <a:avLst/>
            <a:gdLst/>
            <a:ahLst/>
            <a:cxnLst/>
            <a:rect l="l" t="t" r="r" b="b"/>
            <a:pathLst>
              <a:path w="18340755" h="18340755">
                <a:moveTo>
                  <a:pt x="18340755" y="18340755"/>
                </a:moveTo>
                <a:lnTo>
                  <a:pt x="0" y="18340755"/>
                </a:lnTo>
                <a:lnTo>
                  <a:pt x="0" y="0"/>
                </a:lnTo>
                <a:lnTo>
                  <a:pt x="18340755" y="0"/>
                </a:lnTo>
                <a:lnTo>
                  <a:pt x="18340755" y="18340755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023342" y="0"/>
            <a:ext cx="264658" cy="4933657"/>
            <a:chOff x="0" y="0"/>
            <a:chExt cx="69704" cy="12993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704" cy="1299399"/>
            </a:xfrm>
            <a:custGeom>
              <a:avLst/>
              <a:gdLst/>
              <a:ahLst/>
              <a:cxnLst/>
              <a:rect l="l" t="t" r="r" b="b"/>
              <a:pathLst>
                <a:path w="69704" h="1299399">
                  <a:moveTo>
                    <a:pt x="0" y="0"/>
                  </a:moveTo>
                  <a:lnTo>
                    <a:pt x="69704" y="0"/>
                  </a:lnTo>
                  <a:lnTo>
                    <a:pt x="69704" y="1299399"/>
                  </a:lnTo>
                  <a:lnTo>
                    <a:pt x="0" y="1299399"/>
                  </a:ln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69704" cy="135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023342" y="2396667"/>
            <a:ext cx="264658" cy="7890333"/>
            <a:chOff x="0" y="0"/>
            <a:chExt cx="69704" cy="20781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704" cy="2078112"/>
            </a:xfrm>
            <a:custGeom>
              <a:avLst/>
              <a:gdLst/>
              <a:ahLst/>
              <a:cxnLst/>
              <a:rect l="l" t="t" r="r" b="b"/>
              <a:pathLst>
                <a:path w="69704" h="2078112">
                  <a:moveTo>
                    <a:pt x="0" y="0"/>
                  </a:moveTo>
                  <a:lnTo>
                    <a:pt x="69704" y="0"/>
                  </a:lnTo>
                  <a:lnTo>
                    <a:pt x="69704" y="2078112"/>
                  </a:lnTo>
                  <a:lnTo>
                    <a:pt x="0" y="2078112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9704" cy="2135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40838" y="49925"/>
            <a:ext cx="15818462" cy="104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7"/>
              </a:lnSpc>
            </a:pPr>
            <a:r>
              <a:rPr lang="en-US" sz="6069">
                <a:solidFill>
                  <a:srgbClr val="241D16"/>
                </a:solidFill>
                <a:latin typeface="Roboto Bold"/>
              </a:rPr>
              <a:t>PIVOT TABLE VÀ ĐỒ THỊ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84408" y="-3"/>
            <a:ext cx="4000148" cy="1176129"/>
            <a:chOff x="0" y="-45762"/>
            <a:chExt cx="1053537" cy="3097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53537" cy="233562"/>
            </a:xfrm>
            <a:custGeom>
              <a:avLst/>
              <a:gdLst/>
              <a:ahLst/>
              <a:cxnLst/>
              <a:rect l="l" t="t" r="r" b="b"/>
              <a:pathLst>
                <a:path w="1053537" h="233562">
                  <a:moveTo>
                    <a:pt x="98706" y="0"/>
                  </a:moveTo>
                  <a:lnTo>
                    <a:pt x="954831" y="0"/>
                  </a:lnTo>
                  <a:cubicBezTo>
                    <a:pt x="981009" y="0"/>
                    <a:pt x="1006116" y="10399"/>
                    <a:pt x="1024627" y="28910"/>
                  </a:cubicBezTo>
                  <a:cubicBezTo>
                    <a:pt x="1043137" y="47421"/>
                    <a:pt x="1053537" y="72527"/>
                    <a:pt x="1053537" y="98706"/>
                  </a:cubicBezTo>
                  <a:lnTo>
                    <a:pt x="1053537" y="134856"/>
                  </a:lnTo>
                  <a:cubicBezTo>
                    <a:pt x="1053537" y="189370"/>
                    <a:pt x="1009345" y="233562"/>
                    <a:pt x="954831" y="233562"/>
                  </a:cubicBezTo>
                  <a:lnTo>
                    <a:pt x="98706" y="233562"/>
                  </a:lnTo>
                  <a:cubicBezTo>
                    <a:pt x="72527" y="233562"/>
                    <a:pt x="47421" y="223163"/>
                    <a:pt x="28910" y="204652"/>
                  </a:cubicBezTo>
                  <a:cubicBezTo>
                    <a:pt x="10399" y="186141"/>
                    <a:pt x="0" y="161035"/>
                    <a:pt x="0" y="134856"/>
                  </a:cubicBezTo>
                  <a:lnTo>
                    <a:pt x="0" y="98706"/>
                  </a:lnTo>
                  <a:cubicBezTo>
                    <a:pt x="0" y="72527"/>
                    <a:pt x="10399" y="47421"/>
                    <a:pt x="28910" y="28910"/>
                  </a:cubicBezTo>
                  <a:cubicBezTo>
                    <a:pt x="47421" y="10399"/>
                    <a:pt x="72527" y="0"/>
                    <a:pt x="98706" y="0"/>
                  </a:cubicBezTo>
                  <a:close/>
                </a:path>
              </a:pathLst>
            </a:custGeom>
            <a:solidFill>
              <a:srgbClr val="FADAC0"/>
            </a:solidFill>
            <a:ln w="57150" cap="rnd">
              <a:solidFill>
                <a:srgbClr val="48291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5762"/>
              <a:ext cx="1053537" cy="309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 dirty="0">
                  <a:solidFill>
                    <a:srgbClr val="241D16"/>
                  </a:solidFill>
                  <a:latin typeface="Roboto Bold"/>
                </a:rPr>
                <a:t>         PIVOT TABLE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3037283" y="1726953"/>
            <a:ext cx="12333249" cy="7411111"/>
          </a:xfrm>
          <a:custGeom>
            <a:avLst/>
            <a:gdLst/>
            <a:ahLst/>
            <a:cxnLst/>
            <a:rect l="l" t="t" r="r" b="b"/>
            <a:pathLst>
              <a:path w="12333249" h="7411111">
                <a:moveTo>
                  <a:pt x="0" y="0"/>
                </a:moveTo>
                <a:lnTo>
                  <a:pt x="12333249" y="0"/>
                </a:lnTo>
                <a:lnTo>
                  <a:pt x="12333249" y="7411111"/>
                </a:lnTo>
                <a:lnTo>
                  <a:pt x="0" y="74111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2445396" y="9730369"/>
            <a:ext cx="6410754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241D16"/>
                </a:solidFill>
                <a:latin typeface="Roboto Bold"/>
              </a:rPr>
              <a:t>GROUP 4 - TRẦN THỊ DIỄM QUỲNH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525F2FB-9BBB-269F-458A-CF8E7781F08C}"/>
              </a:ext>
            </a:extLst>
          </p:cNvPr>
          <p:cNvSpPr/>
          <p:nvPr/>
        </p:nvSpPr>
        <p:spPr>
          <a:xfrm>
            <a:off x="151121" y="299221"/>
            <a:ext cx="687079" cy="653279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4</a:t>
            </a:r>
            <a:endParaRPr lang="en-US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3866756" y="-4001916"/>
            <a:ext cx="10237076" cy="18340755"/>
          </a:xfrm>
          <a:custGeom>
            <a:avLst/>
            <a:gdLst/>
            <a:ahLst/>
            <a:cxnLst/>
            <a:rect l="l" t="t" r="r" b="b"/>
            <a:pathLst>
              <a:path w="18340755" h="18340755">
                <a:moveTo>
                  <a:pt x="18340755" y="18340755"/>
                </a:moveTo>
                <a:lnTo>
                  <a:pt x="0" y="18340755"/>
                </a:lnTo>
                <a:lnTo>
                  <a:pt x="0" y="0"/>
                </a:lnTo>
                <a:lnTo>
                  <a:pt x="18340755" y="0"/>
                </a:lnTo>
                <a:lnTo>
                  <a:pt x="18340755" y="18340755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023342" y="0"/>
            <a:ext cx="264658" cy="4933657"/>
            <a:chOff x="0" y="0"/>
            <a:chExt cx="69704" cy="12993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704" cy="1299399"/>
            </a:xfrm>
            <a:custGeom>
              <a:avLst/>
              <a:gdLst/>
              <a:ahLst/>
              <a:cxnLst/>
              <a:rect l="l" t="t" r="r" b="b"/>
              <a:pathLst>
                <a:path w="69704" h="1299399">
                  <a:moveTo>
                    <a:pt x="0" y="0"/>
                  </a:moveTo>
                  <a:lnTo>
                    <a:pt x="69704" y="0"/>
                  </a:lnTo>
                  <a:lnTo>
                    <a:pt x="69704" y="1299399"/>
                  </a:lnTo>
                  <a:lnTo>
                    <a:pt x="0" y="1299399"/>
                  </a:ln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69704" cy="135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023342" y="2396667"/>
            <a:ext cx="264658" cy="7890333"/>
            <a:chOff x="0" y="0"/>
            <a:chExt cx="69704" cy="20781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704" cy="2078112"/>
            </a:xfrm>
            <a:custGeom>
              <a:avLst/>
              <a:gdLst/>
              <a:ahLst/>
              <a:cxnLst/>
              <a:rect l="l" t="t" r="r" b="b"/>
              <a:pathLst>
                <a:path w="69704" h="2078112">
                  <a:moveTo>
                    <a:pt x="0" y="0"/>
                  </a:moveTo>
                  <a:lnTo>
                    <a:pt x="69704" y="0"/>
                  </a:lnTo>
                  <a:lnTo>
                    <a:pt x="69704" y="2078112"/>
                  </a:lnTo>
                  <a:lnTo>
                    <a:pt x="0" y="2078112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9704" cy="2135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40838" y="49925"/>
            <a:ext cx="15818462" cy="104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7"/>
              </a:lnSpc>
            </a:pPr>
            <a:r>
              <a:rPr lang="en-US" sz="6069">
                <a:solidFill>
                  <a:srgbClr val="241D16"/>
                </a:solidFill>
                <a:latin typeface="Roboto Bold"/>
              </a:rPr>
              <a:t>PIVOT TABLE VÀ ĐỒ THỊ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84408" y="-27367"/>
            <a:ext cx="4022667" cy="1176129"/>
            <a:chOff x="0" y="-52969"/>
            <a:chExt cx="1059468" cy="3097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53537" cy="233562"/>
            </a:xfrm>
            <a:custGeom>
              <a:avLst/>
              <a:gdLst/>
              <a:ahLst/>
              <a:cxnLst/>
              <a:rect l="l" t="t" r="r" b="b"/>
              <a:pathLst>
                <a:path w="1053537" h="233562">
                  <a:moveTo>
                    <a:pt x="98706" y="0"/>
                  </a:moveTo>
                  <a:lnTo>
                    <a:pt x="954831" y="0"/>
                  </a:lnTo>
                  <a:cubicBezTo>
                    <a:pt x="981009" y="0"/>
                    <a:pt x="1006116" y="10399"/>
                    <a:pt x="1024627" y="28910"/>
                  </a:cubicBezTo>
                  <a:cubicBezTo>
                    <a:pt x="1043137" y="47421"/>
                    <a:pt x="1053537" y="72527"/>
                    <a:pt x="1053537" y="98706"/>
                  </a:cubicBezTo>
                  <a:lnTo>
                    <a:pt x="1053537" y="134856"/>
                  </a:lnTo>
                  <a:cubicBezTo>
                    <a:pt x="1053537" y="189370"/>
                    <a:pt x="1009345" y="233562"/>
                    <a:pt x="954831" y="233562"/>
                  </a:cubicBezTo>
                  <a:lnTo>
                    <a:pt x="98706" y="233562"/>
                  </a:lnTo>
                  <a:cubicBezTo>
                    <a:pt x="72527" y="233562"/>
                    <a:pt x="47421" y="223163"/>
                    <a:pt x="28910" y="204652"/>
                  </a:cubicBezTo>
                  <a:cubicBezTo>
                    <a:pt x="10399" y="186141"/>
                    <a:pt x="0" y="161035"/>
                    <a:pt x="0" y="134856"/>
                  </a:cubicBezTo>
                  <a:lnTo>
                    <a:pt x="0" y="98706"/>
                  </a:lnTo>
                  <a:cubicBezTo>
                    <a:pt x="0" y="72527"/>
                    <a:pt x="10399" y="47421"/>
                    <a:pt x="28910" y="28910"/>
                  </a:cubicBezTo>
                  <a:cubicBezTo>
                    <a:pt x="47421" y="10399"/>
                    <a:pt x="72527" y="0"/>
                    <a:pt x="98706" y="0"/>
                  </a:cubicBezTo>
                  <a:close/>
                </a:path>
              </a:pathLst>
            </a:custGeom>
            <a:solidFill>
              <a:srgbClr val="FADAC0"/>
            </a:solidFill>
            <a:ln w="57150" cap="rnd">
              <a:solidFill>
                <a:srgbClr val="48291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931" y="-52969"/>
              <a:ext cx="1053537" cy="309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 dirty="0">
                  <a:solidFill>
                    <a:srgbClr val="241D16"/>
                  </a:solidFill>
                  <a:latin typeface="Roboto Bold"/>
                </a:rPr>
                <a:t>         PIVOT TABLE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869566" y="1852329"/>
            <a:ext cx="14548869" cy="6582342"/>
          </a:xfrm>
          <a:custGeom>
            <a:avLst/>
            <a:gdLst/>
            <a:ahLst/>
            <a:cxnLst/>
            <a:rect l="l" t="t" r="r" b="b"/>
            <a:pathLst>
              <a:path w="14548869" h="6582342">
                <a:moveTo>
                  <a:pt x="0" y="0"/>
                </a:moveTo>
                <a:lnTo>
                  <a:pt x="14548868" y="0"/>
                </a:lnTo>
                <a:lnTo>
                  <a:pt x="14548868" y="6582342"/>
                </a:lnTo>
                <a:lnTo>
                  <a:pt x="0" y="65823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2445396" y="9730369"/>
            <a:ext cx="6410754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241D16"/>
                </a:solidFill>
                <a:latin typeface="Roboto Bold"/>
              </a:rPr>
              <a:t>GROUP 4 - TRẦN THỊ DIỄM QUỲNH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750B9ED-D525-4E59-4ED9-EE9DC4502BFF}"/>
              </a:ext>
            </a:extLst>
          </p:cNvPr>
          <p:cNvSpPr/>
          <p:nvPr/>
        </p:nvSpPr>
        <p:spPr>
          <a:xfrm>
            <a:off x="151121" y="299221"/>
            <a:ext cx="687079" cy="653279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4</a:t>
            </a:r>
            <a:endParaRPr lang="en-US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3841794" y="-4026879"/>
            <a:ext cx="10287001" cy="18340755"/>
          </a:xfrm>
          <a:custGeom>
            <a:avLst/>
            <a:gdLst/>
            <a:ahLst/>
            <a:cxnLst/>
            <a:rect l="l" t="t" r="r" b="b"/>
            <a:pathLst>
              <a:path w="18340755" h="18340755">
                <a:moveTo>
                  <a:pt x="18340755" y="18340755"/>
                </a:moveTo>
                <a:lnTo>
                  <a:pt x="0" y="18340755"/>
                </a:lnTo>
                <a:lnTo>
                  <a:pt x="0" y="0"/>
                </a:lnTo>
                <a:lnTo>
                  <a:pt x="18340755" y="0"/>
                </a:lnTo>
                <a:lnTo>
                  <a:pt x="18340755" y="18340755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023342" y="0"/>
            <a:ext cx="264658" cy="4933657"/>
            <a:chOff x="0" y="0"/>
            <a:chExt cx="69704" cy="12993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704" cy="1299399"/>
            </a:xfrm>
            <a:custGeom>
              <a:avLst/>
              <a:gdLst/>
              <a:ahLst/>
              <a:cxnLst/>
              <a:rect l="l" t="t" r="r" b="b"/>
              <a:pathLst>
                <a:path w="69704" h="1299399">
                  <a:moveTo>
                    <a:pt x="0" y="0"/>
                  </a:moveTo>
                  <a:lnTo>
                    <a:pt x="69704" y="0"/>
                  </a:lnTo>
                  <a:lnTo>
                    <a:pt x="69704" y="1299399"/>
                  </a:lnTo>
                  <a:lnTo>
                    <a:pt x="0" y="1299399"/>
                  </a:ln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69704" cy="135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023342" y="2396667"/>
            <a:ext cx="264658" cy="7890333"/>
            <a:chOff x="0" y="0"/>
            <a:chExt cx="69704" cy="20781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704" cy="2078112"/>
            </a:xfrm>
            <a:custGeom>
              <a:avLst/>
              <a:gdLst/>
              <a:ahLst/>
              <a:cxnLst/>
              <a:rect l="l" t="t" r="r" b="b"/>
              <a:pathLst>
                <a:path w="69704" h="2078112">
                  <a:moveTo>
                    <a:pt x="0" y="0"/>
                  </a:moveTo>
                  <a:lnTo>
                    <a:pt x="69704" y="0"/>
                  </a:lnTo>
                  <a:lnTo>
                    <a:pt x="69704" y="2078112"/>
                  </a:lnTo>
                  <a:lnTo>
                    <a:pt x="0" y="2078112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9704" cy="2135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40838" y="49925"/>
            <a:ext cx="15818462" cy="104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7"/>
              </a:lnSpc>
            </a:pPr>
            <a:r>
              <a:rPr lang="en-US" sz="6069">
                <a:solidFill>
                  <a:srgbClr val="241D16"/>
                </a:solidFill>
                <a:latin typeface="Roboto Bold"/>
              </a:rPr>
              <a:t>MDX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2" y="49925"/>
            <a:ext cx="2658943" cy="1176129"/>
            <a:chOff x="-47293" y="-34544"/>
            <a:chExt cx="564588" cy="309762"/>
          </a:xfrm>
        </p:grpSpPr>
        <p:sp>
          <p:nvSpPr>
            <p:cNvPr id="11" name="Freeform 11"/>
            <p:cNvSpPr/>
            <p:nvPr/>
          </p:nvSpPr>
          <p:spPr>
            <a:xfrm>
              <a:off x="-47293" y="3556"/>
              <a:ext cx="517295" cy="233562"/>
            </a:xfrm>
            <a:custGeom>
              <a:avLst/>
              <a:gdLst/>
              <a:ahLst/>
              <a:cxnLst/>
              <a:rect l="l" t="t" r="r" b="b"/>
              <a:pathLst>
                <a:path w="517295" h="233562">
                  <a:moveTo>
                    <a:pt x="116781" y="0"/>
                  </a:moveTo>
                  <a:lnTo>
                    <a:pt x="400514" y="0"/>
                  </a:lnTo>
                  <a:cubicBezTo>
                    <a:pt x="465010" y="0"/>
                    <a:pt x="517295" y="52285"/>
                    <a:pt x="517295" y="116781"/>
                  </a:cubicBezTo>
                  <a:lnTo>
                    <a:pt x="517295" y="116781"/>
                  </a:lnTo>
                  <a:cubicBezTo>
                    <a:pt x="517295" y="147753"/>
                    <a:pt x="504991" y="177457"/>
                    <a:pt x="483091" y="199358"/>
                  </a:cubicBezTo>
                  <a:cubicBezTo>
                    <a:pt x="461190" y="221259"/>
                    <a:pt x="431486" y="233562"/>
                    <a:pt x="400514" y="233562"/>
                  </a:cubicBezTo>
                  <a:lnTo>
                    <a:pt x="116781" y="233562"/>
                  </a:lnTo>
                  <a:cubicBezTo>
                    <a:pt x="85809" y="233562"/>
                    <a:pt x="56105" y="221259"/>
                    <a:pt x="34204" y="199358"/>
                  </a:cubicBezTo>
                  <a:cubicBezTo>
                    <a:pt x="12304" y="177457"/>
                    <a:pt x="0" y="147753"/>
                    <a:pt x="0" y="116781"/>
                  </a:cubicBezTo>
                  <a:lnTo>
                    <a:pt x="0" y="116781"/>
                  </a:lnTo>
                  <a:cubicBezTo>
                    <a:pt x="0" y="85809"/>
                    <a:pt x="12304" y="56105"/>
                    <a:pt x="34204" y="34204"/>
                  </a:cubicBezTo>
                  <a:cubicBezTo>
                    <a:pt x="56105" y="12304"/>
                    <a:pt x="85809" y="0"/>
                    <a:pt x="116781" y="0"/>
                  </a:cubicBezTo>
                  <a:close/>
                </a:path>
              </a:pathLst>
            </a:custGeom>
            <a:solidFill>
              <a:srgbClr val="FADAC0"/>
            </a:solidFill>
            <a:ln w="57150" cap="rnd">
              <a:solidFill>
                <a:srgbClr val="48291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4544"/>
              <a:ext cx="517295" cy="309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 dirty="0">
                  <a:solidFill>
                    <a:srgbClr val="241D16"/>
                  </a:solidFill>
                  <a:latin typeface="Roboto Bold"/>
                </a:rPr>
                <a:t>      MDX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2436218" y="1616693"/>
            <a:ext cx="12651382" cy="7890333"/>
          </a:xfrm>
          <a:custGeom>
            <a:avLst/>
            <a:gdLst/>
            <a:ahLst/>
            <a:cxnLst/>
            <a:rect l="l" t="t" r="r" b="b"/>
            <a:pathLst>
              <a:path w="11526733" h="7641606">
                <a:moveTo>
                  <a:pt x="0" y="0"/>
                </a:moveTo>
                <a:lnTo>
                  <a:pt x="11526732" y="0"/>
                </a:lnTo>
                <a:lnTo>
                  <a:pt x="11526732" y="7641606"/>
                </a:lnTo>
                <a:lnTo>
                  <a:pt x="0" y="7641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2445396" y="9730369"/>
            <a:ext cx="6410754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241D16"/>
                </a:solidFill>
                <a:latin typeface="Roboto Bold"/>
              </a:rPr>
              <a:t>GROUP 4 - PHẠM VĂN MINH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41B6D4C-E94E-40E4-3266-3B172517E90E}"/>
              </a:ext>
            </a:extLst>
          </p:cNvPr>
          <p:cNvSpPr/>
          <p:nvPr/>
        </p:nvSpPr>
        <p:spPr>
          <a:xfrm>
            <a:off x="152400" y="318466"/>
            <a:ext cx="687079" cy="653279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5</a:t>
            </a:r>
            <a:endParaRPr lang="en-US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-185084" y="-7818194"/>
            <a:ext cx="18340755" cy="18340755"/>
          </a:xfrm>
          <a:custGeom>
            <a:avLst/>
            <a:gdLst/>
            <a:ahLst/>
            <a:cxnLst/>
            <a:rect l="l" t="t" r="r" b="b"/>
            <a:pathLst>
              <a:path w="18340755" h="18340755">
                <a:moveTo>
                  <a:pt x="18340755" y="18340755"/>
                </a:moveTo>
                <a:lnTo>
                  <a:pt x="0" y="18340755"/>
                </a:lnTo>
                <a:lnTo>
                  <a:pt x="0" y="0"/>
                </a:lnTo>
                <a:lnTo>
                  <a:pt x="18340755" y="0"/>
                </a:lnTo>
                <a:lnTo>
                  <a:pt x="18340755" y="18340755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023342" y="0"/>
            <a:ext cx="264658" cy="4933657"/>
            <a:chOff x="0" y="0"/>
            <a:chExt cx="69704" cy="12993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704" cy="1299399"/>
            </a:xfrm>
            <a:custGeom>
              <a:avLst/>
              <a:gdLst/>
              <a:ahLst/>
              <a:cxnLst/>
              <a:rect l="l" t="t" r="r" b="b"/>
              <a:pathLst>
                <a:path w="69704" h="1299399">
                  <a:moveTo>
                    <a:pt x="0" y="0"/>
                  </a:moveTo>
                  <a:lnTo>
                    <a:pt x="69704" y="0"/>
                  </a:lnTo>
                  <a:lnTo>
                    <a:pt x="69704" y="1299399"/>
                  </a:lnTo>
                  <a:lnTo>
                    <a:pt x="0" y="1299399"/>
                  </a:ln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69704" cy="135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023342" y="2396667"/>
            <a:ext cx="264658" cy="7890333"/>
            <a:chOff x="0" y="0"/>
            <a:chExt cx="69704" cy="20781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704" cy="2078112"/>
            </a:xfrm>
            <a:custGeom>
              <a:avLst/>
              <a:gdLst/>
              <a:ahLst/>
              <a:cxnLst/>
              <a:rect l="l" t="t" r="r" b="b"/>
              <a:pathLst>
                <a:path w="69704" h="2078112">
                  <a:moveTo>
                    <a:pt x="0" y="0"/>
                  </a:moveTo>
                  <a:lnTo>
                    <a:pt x="69704" y="0"/>
                  </a:lnTo>
                  <a:lnTo>
                    <a:pt x="69704" y="2078112"/>
                  </a:lnTo>
                  <a:lnTo>
                    <a:pt x="0" y="2078112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9704" cy="2135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40838" y="49925"/>
            <a:ext cx="15818462" cy="104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7"/>
              </a:lnSpc>
            </a:pPr>
            <a:r>
              <a:rPr lang="en-US" sz="6069">
                <a:solidFill>
                  <a:srgbClr val="241D16"/>
                </a:solidFill>
                <a:latin typeface="Roboto Bold"/>
              </a:rPr>
              <a:t>MDX</a:t>
            </a:r>
          </a:p>
        </p:txBody>
      </p:sp>
      <p:sp>
        <p:nvSpPr>
          <p:cNvPr id="13" name="Freeform 13"/>
          <p:cNvSpPr/>
          <p:nvPr/>
        </p:nvSpPr>
        <p:spPr>
          <a:xfrm>
            <a:off x="450020" y="2682094"/>
            <a:ext cx="17005172" cy="6412079"/>
          </a:xfrm>
          <a:custGeom>
            <a:avLst/>
            <a:gdLst/>
            <a:ahLst/>
            <a:cxnLst/>
            <a:rect l="l" t="t" r="r" b="b"/>
            <a:pathLst>
              <a:path w="13836826" h="5263717">
                <a:moveTo>
                  <a:pt x="0" y="0"/>
                </a:moveTo>
                <a:lnTo>
                  <a:pt x="13836826" y="0"/>
                </a:lnTo>
                <a:lnTo>
                  <a:pt x="13836826" y="5263717"/>
                </a:lnTo>
                <a:lnTo>
                  <a:pt x="0" y="52637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5422"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2445396" y="9730369"/>
            <a:ext cx="6410754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241D16"/>
                </a:solidFill>
                <a:latin typeface="Roboto Bold"/>
              </a:rPr>
              <a:t>GROUP 4 - PHẠM VĂN MINH</a:t>
            </a:r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A55665DC-2D8F-DF16-9E0B-F453581A2931}"/>
              </a:ext>
            </a:extLst>
          </p:cNvPr>
          <p:cNvGrpSpPr/>
          <p:nvPr/>
        </p:nvGrpSpPr>
        <p:grpSpPr>
          <a:xfrm>
            <a:off x="2" y="49925"/>
            <a:ext cx="2658943" cy="1176129"/>
            <a:chOff x="-47293" y="-34544"/>
            <a:chExt cx="564588" cy="309762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D3FABC0A-6D76-35A5-DC36-4B543CA32999}"/>
                </a:ext>
              </a:extLst>
            </p:cNvPr>
            <p:cNvSpPr/>
            <p:nvPr/>
          </p:nvSpPr>
          <p:spPr>
            <a:xfrm>
              <a:off x="-47293" y="3556"/>
              <a:ext cx="517295" cy="233562"/>
            </a:xfrm>
            <a:custGeom>
              <a:avLst/>
              <a:gdLst/>
              <a:ahLst/>
              <a:cxnLst/>
              <a:rect l="l" t="t" r="r" b="b"/>
              <a:pathLst>
                <a:path w="517295" h="233562">
                  <a:moveTo>
                    <a:pt x="116781" y="0"/>
                  </a:moveTo>
                  <a:lnTo>
                    <a:pt x="400514" y="0"/>
                  </a:lnTo>
                  <a:cubicBezTo>
                    <a:pt x="465010" y="0"/>
                    <a:pt x="517295" y="52285"/>
                    <a:pt x="517295" y="116781"/>
                  </a:cubicBezTo>
                  <a:lnTo>
                    <a:pt x="517295" y="116781"/>
                  </a:lnTo>
                  <a:cubicBezTo>
                    <a:pt x="517295" y="147753"/>
                    <a:pt x="504991" y="177457"/>
                    <a:pt x="483091" y="199358"/>
                  </a:cubicBezTo>
                  <a:cubicBezTo>
                    <a:pt x="461190" y="221259"/>
                    <a:pt x="431486" y="233562"/>
                    <a:pt x="400514" y="233562"/>
                  </a:cubicBezTo>
                  <a:lnTo>
                    <a:pt x="116781" y="233562"/>
                  </a:lnTo>
                  <a:cubicBezTo>
                    <a:pt x="85809" y="233562"/>
                    <a:pt x="56105" y="221259"/>
                    <a:pt x="34204" y="199358"/>
                  </a:cubicBezTo>
                  <a:cubicBezTo>
                    <a:pt x="12304" y="177457"/>
                    <a:pt x="0" y="147753"/>
                    <a:pt x="0" y="116781"/>
                  </a:cubicBezTo>
                  <a:lnTo>
                    <a:pt x="0" y="116781"/>
                  </a:lnTo>
                  <a:cubicBezTo>
                    <a:pt x="0" y="85809"/>
                    <a:pt x="12304" y="56105"/>
                    <a:pt x="34204" y="34204"/>
                  </a:cubicBezTo>
                  <a:cubicBezTo>
                    <a:pt x="56105" y="12304"/>
                    <a:pt x="85809" y="0"/>
                    <a:pt x="116781" y="0"/>
                  </a:cubicBezTo>
                  <a:close/>
                </a:path>
              </a:pathLst>
            </a:custGeom>
            <a:solidFill>
              <a:srgbClr val="FADAC0"/>
            </a:solidFill>
            <a:ln w="57150" cap="rnd">
              <a:solidFill>
                <a:srgbClr val="48291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853477D0-6D31-33F8-C4BD-73CC149D2BDA}"/>
                </a:ext>
              </a:extLst>
            </p:cNvPr>
            <p:cNvSpPr txBox="1"/>
            <p:nvPr/>
          </p:nvSpPr>
          <p:spPr>
            <a:xfrm>
              <a:off x="0" y="-34544"/>
              <a:ext cx="517295" cy="309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 dirty="0">
                  <a:solidFill>
                    <a:srgbClr val="241D16"/>
                  </a:solidFill>
                  <a:latin typeface="Roboto Bold"/>
                </a:rPr>
                <a:t>      MDX</a:t>
              </a:r>
            </a:p>
          </p:txBody>
        </p:sp>
      </p:grp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0CD320D-8A5F-2762-F76B-D69DD66EEEEB}"/>
              </a:ext>
            </a:extLst>
          </p:cNvPr>
          <p:cNvSpPr/>
          <p:nvPr/>
        </p:nvSpPr>
        <p:spPr>
          <a:xfrm>
            <a:off x="144705" y="318466"/>
            <a:ext cx="687079" cy="653279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5</a:t>
            </a:r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3974123" y="-4026880"/>
            <a:ext cx="10287001" cy="18340755"/>
          </a:xfrm>
          <a:custGeom>
            <a:avLst/>
            <a:gdLst/>
            <a:ahLst/>
            <a:cxnLst/>
            <a:rect l="l" t="t" r="r" b="b"/>
            <a:pathLst>
              <a:path w="18340755" h="18340755">
                <a:moveTo>
                  <a:pt x="18340755" y="18340755"/>
                </a:moveTo>
                <a:lnTo>
                  <a:pt x="0" y="18340755"/>
                </a:lnTo>
                <a:lnTo>
                  <a:pt x="0" y="0"/>
                </a:lnTo>
                <a:lnTo>
                  <a:pt x="18340755" y="0"/>
                </a:lnTo>
                <a:lnTo>
                  <a:pt x="18340755" y="18340755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023342" y="0"/>
            <a:ext cx="264658" cy="4933657"/>
            <a:chOff x="0" y="0"/>
            <a:chExt cx="69704" cy="12993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704" cy="1299399"/>
            </a:xfrm>
            <a:custGeom>
              <a:avLst/>
              <a:gdLst/>
              <a:ahLst/>
              <a:cxnLst/>
              <a:rect l="l" t="t" r="r" b="b"/>
              <a:pathLst>
                <a:path w="69704" h="1299399">
                  <a:moveTo>
                    <a:pt x="0" y="0"/>
                  </a:moveTo>
                  <a:lnTo>
                    <a:pt x="69704" y="0"/>
                  </a:lnTo>
                  <a:lnTo>
                    <a:pt x="69704" y="1299399"/>
                  </a:lnTo>
                  <a:lnTo>
                    <a:pt x="0" y="1299399"/>
                  </a:ln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69704" cy="135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023342" y="2396667"/>
            <a:ext cx="264658" cy="7890333"/>
            <a:chOff x="0" y="0"/>
            <a:chExt cx="69704" cy="20781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704" cy="2078112"/>
            </a:xfrm>
            <a:custGeom>
              <a:avLst/>
              <a:gdLst/>
              <a:ahLst/>
              <a:cxnLst/>
              <a:rect l="l" t="t" r="r" b="b"/>
              <a:pathLst>
                <a:path w="69704" h="2078112">
                  <a:moveTo>
                    <a:pt x="0" y="0"/>
                  </a:moveTo>
                  <a:lnTo>
                    <a:pt x="69704" y="0"/>
                  </a:lnTo>
                  <a:lnTo>
                    <a:pt x="69704" y="2078112"/>
                  </a:lnTo>
                  <a:lnTo>
                    <a:pt x="0" y="2078112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9704" cy="2135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49708" y="3844789"/>
            <a:ext cx="17486712" cy="4239203"/>
          </a:xfrm>
          <a:custGeom>
            <a:avLst/>
            <a:gdLst/>
            <a:ahLst/>
            <a:cxnLst/>
            <a:rect l="l" t="t" r="r" b="b"/>
            <a:pathLst>
              <a:path w="17486712" h="4239203">
                <a:moveTo>
                  <a:pt x="0" y="0"/>
                </a:moveTo>
                <a:lnTo>
                  <a:pt x="17486712" y="0"/>
                </a:lnTo>
                <a:lnTo>
                  <a:pt x="17486712" y="4239203"/>
                </a:lnTo>
                <a:lnTo>
                  <a:pt x="0" y="42392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-1315962" y="49230"/>
            <a:ext cx="6410754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41D16"/>
                </a:solidFill>
                <a:latin typeface="Roboto Bold"/>
              </a:rPr>
              <a:t>MIDTERM - MIS3009_1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38623" y="9728153"/>
            <a:ext cx="6410754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41D16"/>
                </a:solidFill>
                <a:latin typeface="Roboto Bold"/>
              </a:rPr>
              <a:t>GROUP 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03801" y="1425034"/>
            <a:ext cx="15818462" cy="1336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77"/>
              </a:lnSpc>
            </a:pPr>
            <a:r>
              <a:rPr lang="en-US" sz="7769">
                <a:solidFill>
                  <a:srgbClr val="241D16"/>
                </a:solidFill>
                <a:latin typeface="Roboto Bold"/>
              </a:rPr>
              <a:t>PHÂN CÔNG CÔNG VIỆC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-185084" y="-7837222"/>
            <a:ext cx="18340755" cy="18340755"/>
          </a:xfrm>
          <a:custGeom>
            <a:avLst/>
            <a:gdLst/>
            <a:ahLst/>
            <a:cxnLst/>
            <a:rect l="l" t="t" r="r" b="b"/>
            <a:pathLst>
              <a:path w="18340755" h="18340755">
                <a:moveTo>
                  <a:pt x="18340755" y="18340754"/>
                </a:moveTo>
                <a:lnTo>
                  <a:pt x="0" y="18340754"/>
                </a:lnTo>
                <a:lnTo>
                  <a:pt x="0" y="0"/>
                </a:lnTo>
                <a:lnTo>
                  <a:pt x="18340755" y="0"/>
                </a:lnTo>
                <a:lnTo>
                  <a:pt x="18340755" y="18340754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023342" y="0"/>
            <a:ext cx="264658" cy="4933657"/>
            <a:chOff x="0" y="0"/>
            <a:chExt cx="69704" cy="12993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704" cy="1299399"/>
            </a:xfrm>
            <a:custGeom>
              <a:avLst/>
              <a:gdLst/>
              <a:ahLst/>
              <a:cxnLst/>
              <a:rect l="l" t="t" r="r" b="b"/>
              <a:pathLst>
                <a:path w="69704" h="1299399">
                  <a:moveTo>
                    <a:pt x="0" y="0"/>
                  </a:moveTo>
                  <a:lnTo>
                    <a:pt x="69704" y="0"/>
                  </a:lnTo>
                  <a:lnTo>
                    <a:pt x="69704" y="1299399"/>
                  </a:lnTo>
                  <a:lnTo>
                    <a:pt x="0" y="1299399"/>
                  </a:ln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69704" cy="135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023342" y="2396667"/>
            <a:ext cx="264658" cy="7890333"/>
            <a:chOff x="0" y="0"/>
            <a:chExt cx="69704" cy="20781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704" cy="2078112"/>
            </a:xfrm>
            <a:custGeom>
              <a:avLst/>
              <a:gdLst/>
              <a:ahLst/>
              <a:cxnLst/>
              <a:rect l="l" t="t" r="r" b="b"/>
              <a:pathLst>
                <a:path w="69704" h="2078112">
                  <a:moveTo>
                    <a:pt x="0" y="0"/>
                  </a:moveTo>
                  <a:lnTo>
                    <a:pt x="69704" y="0"/>
                  </a:lnTo>
                  <a:lnTo>
                    <a:pt x="69704" y="2078112"/>
                  </a:lnTo>
                  <a:lnTo>
                    <a:pt x="0" y="2078112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9704" cy="2135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40838" y="49925"/>
            <a:ext cx="15818462" cy="104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7"/>
              </a:lnSpc>
            </a:pPr>
            <a:r>
              <a:rPr lang="en-US" sz="6069">
                <a:solidFill>
                  <a:srgbClr val="241D16"/>
                </a:solidFill>
                <a:latin typeface="Roboto Bold"/>
              </a:rPr>
              <a:t>MDX</a:t>
            </a:r>
          </a:p>
        </p:txBody>
      </p:sp>
      <p:sp>
        <p:nvSpPr>
          <p:cNvPr id="13" name="Freeform 13"/>
          <p:cNvSpPr/>
          <p:nvPr/>
        </p:nvSpPr>
        <p:spPr>
          <a:xfrm>
            <a:off x="685800" y="2296397"/>
            <a:ext cx="16306800" cy="6748299"/>
          </a:xfrm>
          <a:custGeom>
            <a:avLst/>
            <a:gdLst/>
            <a:ahLst/>
            <a:cxnLst/>
            <a:rect l="l" t="t" r="r" b="b"/>
            <a:pathLst>
              <a:path w="13277010" h="5694204">
                <a:moveTo>
                  <a:pt x="0" y="0"/>
                </a:moveTo>
                <a:lnTo>
                  <a:pt x="13277010" y="0"/>
                </a:lnTo>
                <a:lnTo>
                  <a:pt x="13277010" y="5694204"/>
                </a:lnTo>
                <a:lnTo>
                  <a:pt x="0" y="56942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2445396" y="9730369"/>
            <a:ext cx="6410754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241D16"/>
                </a:solidFill>
                <a:latin typeface="Roboto Bold"/>
              </a:rPr>
              <a:t>GROUP 4 - PHẠM VĂN MINH</a:t>
            </a: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51DB9C22-81F5-D408-9347-EA98B3D98411}"/>
              </a:ext>
            </a:extLst>
          </p:cNvPr>
          <p:cNvGrpSpPr/>
          <p:nvPr/>
        </p:nvGrpSpPr>
        <p:grpSpPr>
          <a:xfrm>
            <a:off x="111366" y="0"/>
            <a:ext cx="2658943" cy="1176129"/>
            <a:chOff x="-47293" y="-34544"/>
            <a:chExt cx="564588" cy="309762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9CFC36D-8472-29EA-9E00-DB6789ABD9AA}"/>
                </a:ext>
              </a:extLst>
            </p:cNvPr>
            <p:cNvSpPr/>
            <p:nvPr/>
          </p:nvSpPr>
          <p:spPr>
            <a:xfrm>
              <a:off x="-47293" y="3556"/>
              <a:ext cx="517295" cy="233562"/>
            </a:xfrm>
            <a:custGeom>
              <a:avLst/>
              <a:gdLst/>
              <a:ahLst/>
              <a:cxnLst/>
              <a:rect l="l" t="t" r="r" b="b"/>
              <a:pathLst>
                <a:path w="517295" h="233562">
                  <a:moveTo>
                    <a:pt x="116781" y="0"/>
                  </a:moveTo>
                  <a:lnTo>
                    <a:pt x="400514" y="0"/>
                  </a:lnTo>
                  <a:cubicBezTo>
                    <a:pt x="465010" y="0"/>
                    <a:pt x="517295" y="52285"/>
                    <a:pt x="517295" y="116781"/>
                  </a:cubicBezTo>
                  <a:lnTo>
                    <a:pt x="517295" y="116781"/>
                  </a:lnTo>
                  <a:cubicBezTo>
                    <a:pt x="517295" y="147753"/>
                    <a:pt x="504991" y="177457"/>
                    <a:pt x="483091" y="199358"/>
                  </a:cubicBezTo>
                  <a:cubicBezTo>
                    <a:pt x="461190" y="221259"/>
                    <a:pt x="431486" y="233562"/>
                    <a:pt x="400514" y="233562"/>
                  </a:cubicBezTo>
                  <a:lnTo>
                    <a:pt x="116781" y="233562"/>
                  </a:lnTo>
                  <a:cubicBezTo>
                    <a:pt x="85809" y="233562"/>
                    <a:pt x="56105" y="221259"/>
                    <a:pt x="34204" y="199358"/>
                  </a:cubicBezTo>
                  <a:cubicBezTo>
                    <a:pt x="12304" y="177457"/>
                    <a:pt x="0" y="147753"/>
                    <a:pt x="0" y="116781"/>
                  </a:cubicBezTo>
                  <a:lnTo>
                    <a:pt x="0" y="116781"/>
                  </a:lnTo>
                  <a:cubicBezTo>
                    <a:pt x="0" y="85809"/>
                    <a:pt x="12304" y="56105"/>
                    <a:pt x="34204" y="34204"/>
                  </a:cubicBezTo>
                  <a:cubicBezTo>
                    <a:pt x="56105" y="12304"/>
                    <a:pt x="85809" y="0"/>
                    <a:pt x="116781" y="0"/>
                  </a:cubicBezTo>
                  <a:close/>
                </a:path>
              </a:pathLst>
            </a:custGeom>
            <a:solidFill>
              <a:srgbClr val="FADAC0"/>
            </a:solidFill>
            <a:ln w="57150" cap="rnd">
              <a:solidFill>
                <a:srgbClr val="48291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42FF5C60-87C2-BB78-DE36-C5ACA508C262}"/>
                </a:ext>
              </a:extLst>
            </p:cNvPr>
            <p:cNvSpPr txBox="1"/>
            <p:nvPr/>
          </p:nvSpPr>
          <p:spPr>
            <a:xfrm>
              <a:off x="0" y="-34544"/>
              <a:ext cx="517295" cy="309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 dirty="0">
                  <a:solidFill>
                    <a:srgbClr val="241D16"/>
                  </a:solidFill>
                  <a:latin typeface="Roboto Bold"/>
                </a:rPr>
                <a:t>      MDX</a:t>
              </a:r>
            </a:p>
          </p:txBody>
        </p:sp>
      </p:grp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3F424E53-A32D-61EC-3DB6-0256649831F7}"/>
              </a:ext>
            </a:extLst>
          </p:cNvPr>
          <p:cNvSpPr/>
          <p:nvPr/>
        </p:nvSpPr>
        <p:spPr>
          <a:xfrm>
            <a:off x="261995" y="228427"/>
            <a:ext cx="687079" cy="653279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5</a:t>
            </a:r>
            <a:endParaRPr lang="en-US" sz="2400" b="1" dirty="0"/>
          </a:p>
        </p:txBody>
      </p:sp>
      <p:grpSp>
        <p:nvGrpSpPr>
          <p:cNvPr id="22" name="Group 10">
            <a:extLst>
              <a:ext uri="{FF2B5EF4-FFF2-40B4-BE49-F238E27FC236}">
                <a16:creationId xmlns:a16="http://schemas.microsoft.com/office/drawing/2014/main" id="{289D893C-7606-D321-75AC-2AE9B6907DF1}"/>
              </a:ext>
            </a:extLst>
          </p:cNvPr>
          <p:cNvGrpSpPr/>
          <p:nvPr/>
        </p:nvGrpSpPr>
        <p:grpSpPr>
          <a:xfrm>
            <a:off x="111366" y="-18579"/>
            <a:ext cx="2658943" cy="1176129"/>
            <a:chOff x="-47293" y="-34544"/>
            <a:chExt cx="564588" cy="309762"/>
          </a:xfrm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664D5196-C8B7-ABB7-1B68-0B1D45289C13}"/>
                </a:ext>
              </a:extLst>
            </p:cNvPr>
            <p:cNvSpPr/>
            <p:nvPr/>
          </p:nvSpPr>
          <p:spPr>
            <a:xfrm>
              <a:off x="-47293" y="3556"/>
              <a:ext cx="517295" cy="233562"/>
            </a:xfrm>
            <a:custGeom>
              <a:avLst/>
              <a:gdLst/>
              <a:ahLst/>
              <a:cxnLst/>
              <a:rect l="l" t="t" r="r" b="b"/>
              <a:pathLst>
                <a:path w="517295" h="233562">
                  <a:moveTo>
                    <a:pt x="116781" y="0"/>
                  </a:moveTo>
                  <a:lnTo>
                    <a:pt x="400514" y="0"/>
                  </a:lnTo>
                  <a:cubicBezTo>
                    <a:pt x="465010" y="0"/>
                    <a:pt x="517295" y="52285"/>
                    <a:pt x="517295" y="116781"/>
                  </a:cubicBezTo>
                  <a:lnTo>
                    <a:pt x="517295" y="116781"/>
                  </a:lnTo>
                  <a:cubicBezTo>
                    <a:pt x="517295" y="147753"/>
                    <a:pt x="504991" y="177457"/>
                    <a:pt x="483091" y="199358"/>
                  </a:cubicBezTo>
                  <a:cubicBezTo>
                    <a:pt x="461190" y="221259"/>
                    <a:pt x="431486" y="233562"/>
                    <a:pt x="400514" y="233562"/>
                  </a:cubicBezTo>
                  <a:lnTo>
                    <a:pt x="116781" y="233562"/>
                  </a:lnTo>
                  <a:cubicBezTo>
                    <a:pt x="85809" y="233562"/>
                    <a:pt x="56105" y="221259"/>
                    <a:pt x="34204" y="199358"/>
                  </a:cubicBezTo>
                  <a:cubicBezTo>
                    <a:pt x="12304" y="177457"/>
                    <a:pt x="0" y="147753"/>
                    <a:pt x="0" y="116781"/>
                  </a:cubicBezTo>
                  <a:lnTo>
                    <a:pt x="0" y="116781"/>
                  </a:lnTo>
                  <a:cubicBezTo>
                    <a:pt x="0" y="85809"/>
                    <a:pt x="12304" y="56105"/>
                    <a:pt x="34204" y="34204"/>
                  </a:cubicBezTo>
                  <a:cubicBezTo>
                    <a:pt x="56105" y="12304"/>
                    <a:pt x="85809" y="0"/>
                    <a:pt x="116781" y="0"/>
                  </a:cubicBezTo>
                  <a:close/>
                </a:path>
              </a:pathLst>
            </a:custGeom>
            <a:solidFill>
              <a:srgbClr val="FADAC0"/>
            </a:solidFill>
            <a:ln w="57150" cap="rnd">
              <a:solidFill>
                <a:srgbClr val="48291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2AA12E8F-1427-4631-F4D8-DCDE1993D914}"/>
                </a:ext>
              </a:extLst>
            </p:cNvPr>
            <p:cNvSpPr txBox="1"/>
            <p:nvPr/>
          </p:nvSpPr>
          <p:spPr>
            <a:xfrm>
              <a:off x="0" y="-34544"/>
              <a:ext cx="517295" cy="309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 dirty="0">
                  <a:solidFill>
                    <a:srgbClr val="241D16"/>
                  </a:solidFill>
                  <a:latin typeface="Roboto Bold"/>
                </a:rPr>
                <a:t>      MDX</a:t>
              </a:r>
            </a:p>
          </p:txBody>
        </p:sp>
      </p:grp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9A59F220-F436-2127-4ED5-20279B17589A}"/>
              </a:ext>
            </a:extLst>
          </p:cNvPr>
          <p:cNvSpPr/>
          <p:nvPr/>
        </p:nvSpPr>
        <p:spPr>
          <a:xfrm>
            <a:off x="261995" y="209848"/>
            <a:ext cx="687079" cy="653279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5</a:t>
            </a:r>
            <a:endParaRPr lang="en-US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-185084" y="-7913336"/>
            <a:ext cx="18340755" cy="18340755"/>
          </a:xfrm>
          <a:custGeom>
            <a:avLst/>
            <a:gdLst/>
            <a:ahLst/>
            <a:cxnLst/>
            <a:rect l="l" t="t" r="r" b="b"/>
            <a:pathLst>
              <a:path w="18340755" h="18340755">
                <a:moveTo>
                  <a:pt x="18340755" y="18340755"/>
                </a:moveTo>
                <a:lnTo>
                  <a:pt x="0" y="18340755"/>
                </a:lnTo>
                <a:lnTo>
                  <a:pt x="0" y="0"/>
                </a:lnTo>
                <a:lnTo>
                  <a:pt x="18340755" y="0"/>
                </a:lnTo>
                <a:lnTo>
                  <a:pt x="18340755" y="18340755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023342" y="0"/>
            <a:ext cx="264658" cy="4933657"/>
            <a:chOff x="0" y="0"/>
            <a:chExt cx="69704" cy="12993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704" cy="1299399"/>
            </a:xfrm>
            <a:custGeom>
              <a:avLst/>
              <a:gdLst/>
              <a:ahLst/>
              <a:cxnLst/>
              <a:rect l="l" t="t" r="r" b="b"/>
              <a:pathLst>
                <a:path w="69704" h="1299399">
                  <a:moveTo>
                    <a:pt x="0" y="0"/>
                  </a:moveTo>
                  <a:lnTo>
                    <a:pt x="69704" y="0"/>
                  </a:lnTo>
                  <a:lnTo>
                    <a:pt x="69704" y="1299399"/>
                  </a:lnTo>
                  <a:lnTo>
                    <a:pt x="0" y="1299399"/>
                  </a:ln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69704" cy="135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023342" y="2396667"/>
            <a:ext cx="264658" cy="7890333"/>
            <a:chOff x="0" y="0"/>
            <a:chExt cx="69704" cy="20781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704" cy="2078112"/>
            </a:xfrm>
            <a:custGeom>
              <a:avLst/>
              <a:gdLst/>
              <a:ahLst/>
              <a:cxnLst/>
              <a:rect l="l" t="t" r="r" b="b"/>
              <a:pathLst>
                <a:path w="69704" h="2078112">
                  <a:moveTo>
                    <a:pt x="0" y="0"/>
                  </a:moveTo>
                  <a:lnTo>
                    <a:pt x="69704" y="0"/>
                  </a:lnTo>
                  <a:lnTo>
                    <a:pt x="69704" y="2078112"/>
                  </a:lnTo>
                  <a:lnTo>
                    <a:pt x="0" y="2078112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9704" cy="2135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40838" y="49925"/>
            <a:ext cx="15818462" cy="104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7"/>
              </a:lnSpc>
            </a:pPr>
            <a:r>
              <a:rPr lang="en-US" sz="6069">
                <a:solidFill>
                  <a:srgbClr val="241D16"/>
                </a:solidFill>
                <a:latin typeface="Roboto Bold"/>
              </a:rPr>
              <a:t>MDX</a:t>
            </a:r>
          </a:p>
        </p:txBody>
      </p:sp>
      <p:sp>
        <p:nvSpPr>
          <p:cNvPr id="13" name="Freeform 13"/>
          <p:cNvSpPr/>
          <p:nvPr/>
        </p:nvSpPr>
        <p:spPr>
          <a:xfrm>
            <a:off x="660836" y="1743014"/>
            <a:ext cx="16794355" cy="7754581"/>
          </a:xfrm>
          <a:custGeom>
            <a:avLst/>
            <a:gdLst/>
            <a:ahLst/>
            <a:cxnLst/>
            <a:rect l="l" t="t" r="r" b="b"/>
            <a:pathLst>
              <a:path w="14753809" h="6762827">
                <a:moveTo>
                  <a:pt x="0" y="0"/>
                </a:moveTo>
                <a:lnTo>
                  <a:pt x="14753809" y="0"/>
                </a:lnTo>
                <a:lnTo>
                  <a:pt x="14753809" y="6762827"/>
                </a:lnTo>
                <a:lnTo>
                  <a:pt x="0" y="67628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2445396" y="9730369"/>
            <a:ext cx="6410754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241D16"/>
                </a:solidFill>
                <a:latin typeface="Roboto Bold"/>
              </a:rPr>
              <a:t>GROUP 4 - PHẠM VĂN MINH</a:t>
            </a:r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1B738DDF-20D3-3021-6DF2-6635795EA9DC}"/>
              </a:ext>
            </a:extLst>
          </p:cNvPr>
          <p:cNvGrpSpPr/>
          <p:nvPr/>
        </p:nvGrpSpPr>
        <p:grpSpPr>
          <a:xfrm>
            <a:off x="111366" y="-18579"/>
            <a:ext cx="2658943" cy="1176129"/>
            <a:chOff x="-47293" y="-34544"/>
            <a:chExt cx="564588" cy="309762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CFF941A2-1676-F2A5-917A-05D636A4303F}"/>
                </a:ext>
              </a:extLst>
            </p:cNvPr>
            <p:cNvSpPr/>
            <p:nvPr/>
          </p:nvSpPr>
          <p:spPr>
            <a:xfrm>
              <a:off x="-47293" y="3556"/>
              <a:ext cx="517295" cy="233562"/>
            </a:xfrm>
            <a:custGeom>
              <a:avLst/>
              <a:gdLst/>
              <a:ahLst/>
              <a:cxnLst/>
              <a:rect l="l" t="t" r="r" b="b"/>
              <a:pathLst>
                <a:path w="517295" h="233562">
                  <a:moveTo>
                    <a:pt x="116781" y="0"/>
                  </a:moveTo>
                  <a:lnTo>
                    <a:pt x="400514" y="0"/>
                  </a:lnTo>
                  <a:cubicBezTo>
                    <a:pt x="465010" y="0"/>
                    <a:pt x="517295" y="52285"/>
                    <a:pt x="517295" y="116781"/>
                  </a:cubicBezTo>
                  <a:lnTo>
                    <a:pt x="517295" y="116781"/>
                  </a:lnTo>
                  <a:cubicBezTo>
                    <a:pt x="517295" y="147753"/>
                    <a:pt x="504991" y="177457"/>
                    <a:pt x="483091" y="199358"/>
                  </a:cubicBezTo>
                  <a:cubicBezTo>
                    <a:pt x="461190" y="221259"/>
                    <a:pt x="431486" y="233562"/>
                    <a:pt x="400514" y="233562"/>
                  </a:cubicBezTo>
                  <a:lnTo>
                    <a:pt x="116781" y="233562"/>
                  </a:lnTo>
                  <a:cubicBezTo>
                    <a:pt x="85809" y="233562"/>
                    <a:pt x="56105" y="221259"/>
                    <a:pt x="34204" y="199358"/>
                  </a:cubicBezTo>
                  <a:cubicBezTo>
                    <a:pt x="12304" y="177457"/>
                    <a:pt x="0" y="147753"/>
                    <a:pt x="0" y="116781"/>
                  </a:cubicBezTo>
                  <a:lnTo>
                    <a:pt x="0" y="116781"/>
                  </a:lnTo>
                  <a:cubicBezTo>
                    <a:pt x="0" y="85809"/>
                    <a:pt x="12304" y="56105"/>
                    <a:pt x="34204" y="34204"/>
                  </a:cubicBezTo>
                  <a:cubicBezTo>
                    <a:pt x="56105" y="12304"/>
                    <a:pt x="85809" y="0"/>
                    <a:pt x="116781" y="0"/>
                  </a:cubicBezTo>
                  <a:close/>
                </a:path>
              </a:pathLst>
            </a:custGeom>
            <a:solidFill>
              <a:srgbClr val="FADAC0"/>
            </a:solidFill>
            <a:ln w="57150" cap="rnd">
              <a:solidFill>
                <a:srgbClr val="48291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DE321CE6-9B58-5D06-A115-89D3A35F865A}"/>
                </a:ext>
              </a:extLst>
            </p:cNvPr>
            <p:cNvSpPr txBox="1"/>
            <p:nvPr/>
          </p:nvSpPr>
          <p:spPr>
            <a:xfrm>
              <a:off x="0" y="-34544"/>
              <a:ext cx="517295" cy="309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 dirty="0">
                  <a:solidFill>
                    <a:srgbClr val="241D16"/>
                  </a:solidFill>
                  <a:latin typeface="Roboto Bold"/>
                </a:rPr>
                <a:t>      MDX</a:t>
              </a:r>
            </a:p>
          </p:txBody>
        </p:sp>
      </p:grp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E4A756B7-A934-C98D-FA79-6FBB96020C91}"/>
              </a:ext>
            </a:extLst>
          </p:cNvPr>
          <p:cNvSpPr/>
          <p:nvPr/>
        </p:nvSpPr>
        <p:spPr>
          <a:xfrm>
            <a:off x="261995" y="209848"/>
            <a:ext cx="687079" cy="653279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5</a:t>
            </a:r>
            <a:endParaRPr lang="en-US" sz="2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-317413" y="-7851990"/>
            <a:ext cx="18340755" cy="18340755"/>
          </a:xfrm>
          <a:custGeom>
            <a:avLst/>
            <a:gdLst/>
            <a:ahLst/>
            <a:cxnLst/>
            <a:rect l="l" t="t" r="r" b="b"/>
            <a:pathLst>
              <a:path w="18340755" h="18340755">
                <a:moveTo>
                  <a:pt x="18340755" y="18340755"/>
                </a:moveTo>
                <a:lnTo>
                  <a:pt x="0" y="18340755"/>
                </a:lnTo>
                <a:lnTo>
                  <a:pt x="0" y="0"/>
                </a:lnTo>
                <a:lnTo>
                  <a:pt x="18340755" y="0"/>
                </a:lnTo>
                <a:lnTo>
                  <a:pt x="18340755" y="18340755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023342" y="0"/>
            <a:ext cx="264658" cy="4933657"/>
            <a:chOff x="0" y="0"/>
            <a:chExt cx="69704" cy="12993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704" cy="1299399"/>
            </a:xfrm>
            <a:custGeom>
              <a:avLst/>
              <a:gdLst/>
              <a:ahLst/>
              <a:cxnLst/>
              <a:rect l="l" t="t" r="r" b="b"/>
              <a:pathLst>
                <a:path w="69704" h="1299399">
                  <a:moveTo>
                    <a:pt x="0" y="0"/>
                  </a:moveTo>
                  <a:lnTo>
                    <a:pt x="69704" y="0"/>
                  </a:lnTo>
                  <a:lnTo>
                    <a:pt x="69704" y="1299399"/>
                  </a:lnTo>
                  <a:lnTo>
                    <a:pt x="0" y="1299399"/>
                  </a:ln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69704" cy="135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023342" y="2396667"/>
            <a:ext cx="264658" cy="7890333"/>
            <a:chOff x="0" y="0"/>
            <a:chExt cx="69704" cy="20781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704" cy="2078112"/>
            </a:xfrm>
            <a:custGeom>
              <a:avLst/>
              <a:gdLst/>
              <a:ahLst/>
              <a:cxnLst/>
              <a:rect l="l" t="t" r="r" b="b"/>
              <a:pathLst>
                <a:path w="69704" h="2078112">
                  <a:moveTo>
                    <a:pt x="0" y="0"/>
                  </a:moveTo>
                  <a:lnTo>
                    <a:pt x="69704" y="0"/>
                  </a:lnTo>
                  <a:lnTo>
                    <a:pt x="69704" y="2078112"/>
                  </a:lnTo>
                  <a:lnTo>
                    <a:pt x="0" y="2078112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9704" cy="2135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40838" y="49925"/>
            <a:ext cx="15818462" cy="104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7"/>
              </a:lnSpc>
            </a:pPr>
            <a:r>
              <a:rPr lang="en-US" sz="6069">
                <a:solidFill>
                  <a:srgbClr val="241D16"/>
                </a:solidFill>
                <a:latin typeface="Roboto Bold"/>
              </a:rPr>
              <a:t>MDX</a:t>
            </a:r>
          </a:p>
        </p:txBody>
      </p:sp>
      <p:sp>
        <p:nvSpPr>
          <p:cNvPr id="13" name="Freeform 13"/>
          <p:cNvSpPr/>
          <p:nvPr/>
        </p:nvSpPr>
        <p:spPr>
          <a:xfrm>
            <a:off x="1752600" y="1172057"/>
            <a:ext cx="14478000" cy="8400461"/>
          </a:xfrm>
          <a:custGeom>
            <a:avLst/>
            <a:gdLst/>
            <a:ahLst/>
            <a:cxnLst/>
            <a:rect l="l" t="t" r="r" b="b"/>
            <a:pathLst>
              <a:path w="12694838" h="7847231">
                <a:moveTo>
                  <a:pt x="0" y="0"/>
                </a:moveTo>
                <a:lnTo>
                  <a:pt x="12694838" y="0"/>
                </a:lnTo>
                <a:lnTo>
                  <a:pt x="12694838" y="7847231"/>
                </a:lnTo>
                <a:lnTo>
                  <a:pt x="0" y="78472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2445396" y="9730369"/>
            <a:ext cx="6410754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241D16"/>
                </a:solidFill>
                <a:latin typeface="Roboto Bold"/>
              </a:rPr>
              <a:t>GROUP 4 - PHẠM VĂN MINH</a:t>
            </a:r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DAF66302-125E-ECE3-12DD-63A725DCDE1A}"/>
              </a:ext>
            </a:extLst>
          </p:cNvPr>
          <p:cNvGrpSpPr/>
          <p:nvPr/>
        </p:nvGrpSpPr>
        <p:grpSpPr>
          <a:xfrm>
            <a:off x="111366" y="-18579"/>
            <a:ext cx="2658943" cy="1176129"/>
            <a:chOff x="-47293" y="-34544"/>
            <a:chExt cx="564588" cy="309762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932C5DED-18C1-1F1A-60A5-CF4F7C8B0298}"/>
                </a:ext>
              </a:extLst>
            </p:cNvPr>
            <p:cNvSpPr/>
            <p:nvPr/>
          </p:nvSpPr>
          <p:spPr>
            <a:xfrm>
              <a:off x="-47293" y="3556"/>
              <a:ext cx="517295" cy="233562"/>
            </a:xfrm>
            <a:custGeom>
              <a:avLst/>
              <a:gdLst/>
              <a:ahLst/>
              <a:cxnLst/>
              <a:rect l="l" t="t" r="r" b="b"/>
              <a:pathLst>
                <a:path w="517295" h="233562">
                  <a:moveTo>
                    <a:pt x="116781" y="0"/>
                  </a:moveTo>
                  <a:lnTo>
                    <a:pt x="400514" y="0"/>
                  </a:lnTo>
                  <a:cubicBezTo>
                    <a:pt x="465010" y="0"/>
                    <a:pt x="517295" y="52285"/>
                    <a:pt x="517295" y="116781"/>
                  </a:cubicBezTo>
                  <a:lnTo>
                    <a:pt x="517295" y="116781"/>
                  </a:lnTo>
                  <a:cubicBezTo>
                    <a:pt x="517295" y="147753"/>
                    <a:pt x="504991" y="177457"/>
                    <a:pt x="483091" y="199358"/>
                  </a:cubicBezTo>
                  <a:cubicBezTo>
                    <a:pt x="461190" y="221259"/>
                    <a:pt x="431486" y="233562"/>
                    <a:pt x="400514" y="233562"/>
                  </a:cubicBezTo>
                  <a:lnTo>
                    <a:pt x="116781" y="233562"/>
                  </a:lnTo>
                  <a:cubicBezTo>
                    <a:pt x="85809" y="233562"/>
                    <a:pt x="56105" y="221259"/>
                    <a:pt x="34204" y="199358"/>
                  </a:cubicBezTo>
                  <a:cubicBezTo>
                    <a:pt x="12304" y="177457"/>
                    <a:pt x="0" y="147753"/>
                    <a:pt x="0" y="116781"/>
                  </a:cubicBezTo>
                  <a:lnTo>
                    <a:pt x="0" y="116781"/>
                  </a:lnTo>
                  <a:cubicBezTo>
                    <a:pt x="0" y="85809"/>
                    <a:pt x="12304" y="56105"/>
                    <a:pt x="34204" y="34204"/>
                  </a:cubicBezTo>
                  <a:cubicBezTo>
                    <a:pt x="56105" y="12304"/>
                    <a:pt x="85809" y="0"/>
                    <a:pt x="116781" y="0"/>
                  </a:cubicBezTo>
                  <a:close/>
                </a:path>
              </a:pathLst>
            </a:custGeom>
            <a:solidFill>
              <a:srgbClr val="FADAC0"/>
            </a:solidFill>
            <a:ln w="57150" cap="rnd">
              <a:solidFill>
                <a:srgbClr val="48291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07C57507-02C9-AFC7-52BB-07B4C1593658}"/>
                </a:ext>
              </a:extLst>
            </p:cNvPr>
            <p:cNvSpPr txBox="1"/>
            <p:nvPr/>
          </p:nvSpPr>
          <p:spPr>
            <a:xfrm>
              <a:off x="0" y="-34544"/>
              <a:ext cx="517295" cy="309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 dirty="0">
                  <a:solidFill>
                    <a:srgbClr val="241D16"/>
                  </a:solidFill>
                  <a:latin typeface="Roboto Bold"/>
                </a:rPr>
                <a:t>      MDX</a:t>
              </a:r>
            </a:p>
          </p:txBody>
        </p:sp>
      </p:grp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170D5592-F6C6-F1BE-7C42-3E31BEC8C818}"/>
              </a:ext>
            </a:extLst>
          </p:cNvPr>
          <p:cNvSpPr/>
          <p:nvPr/>
        </p:nvSpPr>
        <p:spPr>
          <a:xfrm>
            <a:off x="261995" y="209848"/>
            <a:ext cx="687079" cy="653279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5</a:t>
            </a:r>
            <a:endParaRPr lang="en-US" sz="24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-185084" y="-7925833"/>
            <a:ext cx="18340755" cy="18340755"/>
          </a:xfrm>
          <a:custGeom>
            <a:avLst/>
            <a:gdLst/>
            <a:ahLst/>
            <a:cxnLst/>
            <a:rect l="l" t="t" r="r" b="b"/>
            <a:pathLst>
              <a:path w="18340755" h="18340755">
                <a:moveTo>
                  <a:pt x="18340755" y="18340755"/>
                </a:moveTo>
                <a:lnTo>
                  <a:pt x="0" y="18340755"/>
                </a:lnTo>
                <a:lnTo>
                  <a:pt x="0" y="0"/>
                </a:lnTo>
                <a:lnTo>
                  <a:pt x="18340755" y="0"/>
                </a:lnTo>
                <a:lnTo>
                  <a:pt x="18340755" y="18340755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023342" y="0"/>
            <a:ext cx="264658" cy="4933657"/>
            <a:chOff x="0" y="0"/>
            <a:chExt cx="69704" cy="12993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704" cy="1299399"/>
            </a:xfrm>
            <a:custGeom>
              <a:avLst/>
              <a:gdLst/>
              <a:ahLst/>
              <a:cxnLst/>
              <a:rect l="l" t="t" r="r" b="b"/>
              <a:pathLst>
                <a:path w="69704" h="1299399">
                  <a:moveTo>
                    <a:pt x="0" y="0"/>
                  </a:moveTo>
                  <a:lnTo>
                    <a:pt x="69704" y="0"/>
                  </a:lnTo>
                  <a:lnTo>
                    <a:pt x="69704" y="1299399"/>
                  </a:lnTo>
                  <a:lnTo>
                    <a:pt x="0" y="1299399"/>
                  </a:ln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69704" cy="135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023342" y="2396667"/>
            <a:ext cx="264658" cy="7890333"/>
            <a:chOff x="0" y="0"/>
            <a:chExt cx="69704" cy="20781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704" cy="2078112"/>
            </a:xfrm>
            <a:custGeom>
              <a:avLst/>
              <a:gdLst/>
              <a:ahLst/>
              <a:cxnLst/>
              <a:rect l="l" t="t" r="r" b="b"/>
              <a:pathLst>
                <a:path w="69704" h="2078112">
                  <a:moveTo>
                    <a:pt x="0" y="0"/>
                  </a:moveTo>
                  <a:lnTo>
                    <a:pt x="69704" y="0"/>
                  </a:lnTo>
                  <a:lnTo>
                    <a:pt x="69704" y="2078112"/>
                  </a:lnTo>
                  <a:lnTo>
                    <a:pt x="0" y="2078112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9704" cy="2135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40838" y="49925"/>
            <a:ext cx="15818462" cy="104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7"/>
              </a:lnSpc>
            </a:pPr>
            <a:r>
              <a:rPr lang="en-US" sz="6069">
                <a:solidFill>
                  <a:srgbClr val="241D16"/>
                </a:solidFill>
                <a:latin typeface="Roboto Bold"/>
              </a:rPr>
              <a:t>MDX</a:t>
            </a:r>
          </a:p>
        </p:txBody>
      </p:sp>
      <p:sp>
        <p:nvSpPr>
          <p:cNvPr id="13" name="Freeform 13"/>
          <p:cNvSpPr/>
          <p:nvPr/>
        </p:nvSpPr>
        <p:spPr>
          <a:xfrm>
            <a:off x="2955354" y="1244545"/>
            <a:ext cx="12377291" cy="8148607"/>
          </a:xfrm>
          <a:custGeom>
            <a:avLst/>
            <a:gdLst/>
            <a:ahLst/>
            <a:cxnLst/>
            <a:rect l="l" t="t" r="r" b="b"/>
            <a:pathLst>
              <a:path w="12377291" h="8148607">
                <a:moveTo>
                  <a:pt x="0" y="0"/>
                </a:moveTo>
                <a:lnTo>
                  <a:pt x="12377292" y="0"/>
                </a:lnTo>
                <a:lnTo>
                  <a:pt x="12377292" y="8148607"/>
                </a:lnTo>
                <a:lnTo>
                  <a:pt x="0" y="81486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2445396" y="9730369"/>
            <a:ext cx="6410754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241D16"/>
                </a:solidFill>
                <a:latin typeface="Roboto Bold"/>
              </a:rPr>
              <a:t>GROUP 4 - PHẠM VĂN MINH</a:t>
            </a:r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B3717A46-0964-19B0-F4F1-59EA05C082ED}"/>
              </a:ext>
            </a:extLst>
          </p:cNvPr>
          <p:cNvGrpSpPr/>
          <p:nvPr/>
        </p:nvGrpSpPr>
        <p:grpSpPr>
          <a:xfrm>
            <a:off x="111366" y="-18579"/>
            <a:ext cx="2658943" cy="1176129"/>
            <a:chOff x="-47293" y="-34544"/>
            <a:chExt cx="564588" cy="309762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928A16C6-D617-EF2E-EE8F-4305148E0E44}"/>
                </a:ext>
              </a:extLst>
            </p:cNvPr>
            <p:cNvSpPr/>
            <p:nvPr/>
          </p:nvSpPr>
          <p:spPr>
            <a:xfrm>
              <a:off x="-47293" y="3556"/>
              <a:ext cx="517295" cy="233562"/>
            </a:xfrm>
            <a:custGeom>
              <a:avLst/>
              <a:gdLst/>
              <a:ahLst/>
              <a:cxnLst/>
              <a:rect l="l" t="t" r="r" b="b"/>
              <a:pathLst>
                <a:path w="517295" h="233562">
                  <a:moveTo>
                    <a:pt x="116781" y="0"/>
                  </a:moveTo>
                  <a:lnTo>
                    <a:pt x="400514" y="0"/>
                  </a:lnTo>
                  <a:cubicBezTo>
                    <a:pt x="465010" y="0"/>
                    <a:pt x="517295" y="52285"/>
                    <a:pt x="517295" y="116781"/>
                  </a:cubicBezTo>
                  <a:lnTo>
                    <a:pt x="517295" y="116781"/>
                  </a:lnTo>
                  <a:cubicBezTo>
                    <a:pt x="517295" y="147753"/>
                    <a:pt x="504991" y="177457"/>
                    <a:pt x="483091" y="199358"/>
                  </a:cubicBezTo>
                  <a:cubicBezTo>
                    <a:pt x="461190" y="221259"/>
                    <a:pt x="431486" y="233562"/>
                    <a:pt x="400514" y="233562"/>
                  </a:cubicBezTo>
                  <a:lnTo>
                    <a:pt x="116781" y="233562"/>
                  </a:lnTo>
                  <a:cubicBezTo>
                    <a:pt x="85809" y="233562"/>
                    <a:pt x="56105" y="221259"/>
                    <a:pt x="34204" y="199358"/>
                  </a:cubicBezTo>
                  <a:cubicBezTo>
                    <a:pt x="12304" y="177457"/>
                    <a:pt x="0" y="147753"/>
                    <a:pt x="0" y="116781"/>
                  </a:cubicBezTo>
                  <a:lnTo>
                    <a:pt x="0" y="116781"/>
                  </a:lnTo>
                  <a:cubicBezTo>
                    <a:pt x="0" y="85809"/>
                    <a:pt x="12304" y="56105"/>
                    <a:pt x="34204" y="34204"/>
                  </a:cubicBezTo>
                  <a:cubicBezTo>
                    <a:pt x="56105" y="12304"/>
                    <a:pt x="85809" y="0"/>
                    <a:pt x="116781" y="0"/>
                  </a:cubicBezTo>
                  <a:close/>
                </a:path>
              </a:pathLst>
            </a:custGeom>
            <a:solidFill>
              <a:srgbClr val="FADAC0"/>
            </a:solidFill>
            <a:ln w="57150" cap="rnd">
              <a:solidFill>
                <a:srgbClr val="48291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9462D7B6-385E-629E-AAAA-C7E2C75749B1}"/>
                </a:ext>
              </a:extLst>
            </p:cNvPr>
            <p:cNvSpPr txBox="1"/>
            <p:nvPr/>
          </p:nvSpPr>
          <p:spPr>
            <a:xfrm>
              <a:off x="0" y="-34544"/>
              <a:ext cx="517295" cy="309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 dirty="0">
                  <a:solidFill>
                    <a:srgbClr val="241D16"/>
                  </a:solidFill>
                  <a:latin typeface="Roboto Bold"/>
                </a:rPr>
                <a:t>      MDX</a:t>
              </a:r>
            </a:p>
          </p:txBody>
        </p:sp>
      </p:grp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8B447ED-E232-7166-7E7D-7CE62A76B558}"/>
              </a:ext>
            </a:extLst>
          </p:cNvPr>
          <p:cNvSpPr/>
          <p:nvPr/>
        </p:nvSpPr>
        <p:spPr>
          <a:xfrm>
            <a:off x="261995" y="209848"/>
            <a:ext cx="687079" cy="653279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5</a:t>
            </a:r>
            <a:endParaRPr lang="en-US" sz="2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3735700" y="-4179335"/>
            <a:ext cx="10416069" cy="18340755"/>
          </a:xfrm>
          <a:custGeom>
            <a:avLst/>
            <a:gdLst/>
            <a:ahLst/>
            <a:cxnLst/>
            <a:rect l="l" t="t" r="r" b="b"/>
            <a:pathLst>
              <a:path w="18340755" h="18340755">
                <a:moveTo>
                  <a:pt x="18340754" y="18340754"/>
                </a:moveTo>
                <a:lnTo>
                  <a:pt x="0" y="18340754"/>
                </a:lnTo>
                <a:lnTo>
                  <a:pt x="0" y="0"/>
                </a:lnTo>
                <a:lnTo>
                  <a:pt x="18340754" y="0"/>
                </a:lnTo>
                <a:lnTo>
                  <a:pt x="18340754" y="18340754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023342" y="0"/>
            <a:ext cx="264658" cy="4933657"/>
            <a:chOff x="0" y="0"/>
            <a:chExt cx="69704" cy="12993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704" cy="1299399"/>
            </a:xfrm>
            <a:custGeom>
              <a:avLst/>
              <a:gdLst/>
              <a:ahLst/>
              <a:cxnLst/>
              <a:rect l="l" t="t" r="r" b="b"/>
              <a:pathLst>
                <a:path w="69704" h="1299399">
                  <a:moveTo>
                    <a:pt x="0" y="0"/>
                  </a:moveTo>
                  <a:lnTo>
                    <a:pt x="69704" y="0"/>
                  </a:lnTo>
                  <a:lnTo>
                    <a:pt x="69704" y="1299399"/>
                  </a:lnTo>
                  <a:lnTo>
                    <a:pt x="0" y="1299399"/>
                  </a:ln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69704" cy="135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023342" y="2396667"/>
            <a:ext cx="264658" cy="7890333"/>
            <a:chOff x="0" y="0"/>
            <a:chExt cx="69704" cy="20781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704" cy="2078112"/>
            </a:xfrm>
            <a:custGeom>
              <a:avLst/>
              <a:gdLst/>
              <a:ahLst/>
              <a:cxnLst/>
              <a:rect l="l" t="t" r="r" b="b"/>
              <a:pathLst>
                <a:path w="69704" h="2078112">
                  <a:moveTo>
                    <a:pt x="0" y="0"/>
                  </a:moveTo>
                  <a:lnTo>
                    <a:pt x="69704" y="0"/>
                  </a:lnTo>
                  <a:lnTo>
                    <a:pt x="69704" y="2078112"/>
                  </a:lnTo>
                  <a:lnTo>
                    <a:pt x="0" y="2078112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9704" cy="2135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40838" y="49925"/>
            <a:ext cx="15818462" cy="104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7"/>
              </a:lnSpc>
            </a:pPr>
            <a:r>
              <a:rPr lang="en-US" sz="6069">
                <a:solidFill>
                  <a:srgbClr val="241D16"/>
                </a:solidFill>
                <a:latin typeface="Roboto Bold"/>
              </a:rPr>
              <a:t>DASHBOARD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84408" y="49926"/>
            <a:ext cx="4000148" cy="1176129"/>
            <a:chOff x="0" y="-32612"/>
            <a:chExt cx="1053537" cy="3097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53537" cy="233562"/>
            </a:xfrm>
            <a:custGeom>
              <a:avLst/>
              <a:gdLst/>
              <a:ahLst/>
              <a:cxnLst/>
              <a:rect l="l" t="t" r="r" b="b"/>
              <a:pathLst>
                <a:path w="1053537" h="233562">
                  <a:moveTo>
                    <a:pt x="98706" y="0"/>
                  </a:moveTo>
                  <a:lnTo>
                    <a:pt x="954831" y="0"/>
                  </a:lnTo>
                  <a:cubicBezTo>
                    <a:pt x="981009" y="0"/>
                    <a:pt x="1006116" y="10399"/>
                    <a:pt x="1024627" y="28910"/>
                  </a:cubicBezTo>
                  <a:cubicBezTo>
                    <a:pt x="1043137" y="47421"/>
                    <a:pt x="1053537" y="72527"/>
                    <a:pt x="1053537" y="98706"/>
                  </a:cubicBezTo>
                  <a:lnTo>
                    <a:pt x="1053537" y="134856"/>
                  </a:lnTo>
                  <a:cubicBezTo>
                    <a:pt x="1053537" y="189370"/>
                    <a:pt x="1009345" y="233562"/>
                    <a:pt x="954831" y="233562"/>
                  </a:cubicBezTo>
                  <a:lnTo>
                    <a:pt x="98706" y="233562"/>
                  </a:lnTo>
                  <a:cubicBezTo>
                    <a:pt x="72527" y="233562"/>
                    <a:pt x="47421" y="223163"/>
                    <a:pt x="28910" y="204652"/>
                  </a:cubicBezTo>
                  <a:cubicBezTo>
                    <a:pt x="10399" y="186141"/>
                    <a:pt x="0" y="161035"/>
                    <a:pt x="0" y="134856"/>
                  </a:cubicBezTo>
                  <a:lnTo>
                    <a:pt x="0" y="98706"/>
                  </a:lnTo>
                  <a:cubicBezTo>
                    <a:pt x="0" y="72527"/>
                    <a:pt x="10399" y="47421"/>
                    <a:pt x="28910" y="28910"/>
                  </a:cubicBezTo>
                  <a:cubicBezTo>
                    <a:pt x="47421" y="10399"/>
                    <a:pt x="72527" y="0"/>
                    <a:pt x="98706" y="0"/>
                  </a:cubicBezTo>
                  <a:close/>
                </a:path>
              </a:pathLst>
            </a:custGeom>
            <a:solidFill>
              <a:srgbClr val="FADAC0"/>
            </a:solidFill>
            <a:ln w="57150" cap="rnd">
              <a:solidFill>
                <a:srgbClr val="48291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2612"/>
              <a:ext cx="1053537" cy="309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 dirty="0">
                  <a:solidFill>
                    <a:srgbClr val="241D16"/>
                  </a:solidFill>
                  <a:latin typeface="Roboto Bold"/>
                </a:rPr>
                <a:t>         DASHBOARD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822431" y="1345650"/>
            <a:ext cx="14643137" cy="8192121"/>
          </a:xfrm>
          <a:custGeom>
            <a:avLst/>
            <a:gdLst/>
            <a:ahLst/>
            <a:cxnLst/>
            <a:rect l="l" t="t" r="r" b="b"/>
            <a:pathLst>
              <a:path w="14643137" h="8192121">
                <a:moveTo>
                  <a:pt x="0" y="0"/>
                </a:moveTo>
                <a:lnTo>
                  <a:pt x="14643138" y="0"/>
                </a:lnTo>
                <a:lnTo>
                  <a:pt x="14643138" y="8192121"/>
                </a:lnTo>
                <a:lnTo>
                  <a:pt x="0" y="81921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2445396" y="9730369"/>
            <a:ext cx="6410754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241D16"/>
                </a:solidFill>
                <a:latin typeface="Roboto Bold"/>
              </a:rPr>
              <a:t>GROUP 4 - NGUYỄN VĂN HIẾU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3DCF8D3F-A735-2C11-7B93-99AB2740B94E}"/>
              </a:ext>
            </a:extLst>
          </p:cNvPr>
          <p:cNvSpPr/>
          <p:nvPr/>
        </p:nvSpPr>
        <p:spPr>
          <a:xfrm>
            <a:off x="261995" y="299221"/>
            <a:ext cx="687079" cy="653279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6</a:t>
            </a:r>
            <a:endParaRPr lang="en-US" sz="24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3651332" y="-4160337"/>
            <a:ext cx="10454066" cy="18340755"/>
          </a:xfrm>
          <a:custGeom>
            <a:avLst/>
            <a:gdLst/>
            <a:ahLst/>
            <a:cxnLst/>
            <a:rect l="l" t="t" r="r" b="b"/>
            <a:pathLst>
              <a:path w="18340755" h="18340755">
                <a:moveTo>
                  <a:pt x="18340754" y="18340754"/>
                </a:moveTo>
                <a:lnTo>
                  <a:pt x="0" y="18340754"/>
                </a:lnTo>
                <a:lnTo>
                  <a:pt x="0" y="0"/>
                </a:lnTo>
                <a:lnTo>
                  <a:pt x="18340754" y="0"/>
                </a:lnTo>
                <a:lnTo>
                  <a:pt x="18340754" y="18340754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023342" y="0"/>
            <a:ext cx="264658" cy="4933657"/>
            <a:chOff x="0" y="0"/>
            <a:chExt cx="69704" cy="12993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704" cy="1299399"/>
            </a:xfrm>
            <a:custGeom>
              <a:avLst/>
              <a:gdLst/>
              <a:ahLst/>
              <a:cxnLst/>
              <a:rect l="l" t="t" r="r" b="b"/>
              <a:pathLst>
                <a:path w="69704" h="1299399">
                  <a:moveTo>
                    <a:pt x="0" y="0"/>
                  </a:moveTo>
                  <a:lnTo>
                    <a:pt x="69704" y="0"/>
                  </a:lnTo>
                  <a:lnTo>
                    <a:pt x="69704" y="1299399"/>
                  </a:lnTo>
                  <a:lnTo>
                    <a:pt x="0" y="1299399"/>
                  </a:ln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69704" cy="135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023342" y="2396667"/>
            <a:ext cx="264658" cy="7890333"/>
            <a:chOff x="0" y="0"/>
            <a:chExt cx="69704" cy="20781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704" cy="2078112"/>
            </a:xfrm>
            <a:custGeom>
              <a:avLst/>
              <a:gdLst/>
              <a:ahLst/>
              <a:cxnLst/>
              <a:rect l="l" t="t" r="r" b="b"/>
              <a:pathLst>
                <a:path w="69704" h="2078112">
                  <a:moveTo>
                    <a:pt x="0" y="0"/>
                  </a:moveTo>
                  <a:lnTo>
                    <a:pt x="69704" y="0"/>
                  </a:lnTo>
                  <a:lnTo>
                    <a:pt x="69704" y="2078112"/>
                  </a:lnTo>
                  <a:lnTo>
                    <a:pt x="0" y="2078112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9704" cy="2135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40838" y="49925"/>
            <a:ext cx="15818462" cy="104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7"/>
              </a:lnSpc>
            </a:pPr>
            <a:r>
              <a:rPr lang="en-US" sz="6069">
                <a:solidFill>
                  <a:srgbClr val="241D16"/>
                </a:solidFill>
                <a:latin typeface="Roboto Bold"/>
              </a:rPr>
              <a:t>DASHBOARD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445396" y="9730369"/>
            <a:ext cx="6410754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241D16"/>
                </a:solidFill>
                <a:latin typeface="Roboto Bold"/>
              </a:rPr>
              <a:t>GROUP 4 - NGUYỄN VĂN HIẾU</a:t>
            </a:r>
          </a:p>
        </p:txBody>
      </p:sp>
      <p:sp>
        <p:nvSpPr>
          <p:cNvPr id="15" name="Freeform 2">
            <a:extLst>
              <a:ext uri="{FF2B5EF4-FFF2-40B4-BE49-F238E27FC236}">
                <a16:creationId xmlns:a16="http://schemas.microsoft.com/office/drawing/2014/main" id="{9944E9C1-80C2-65FA-97CF-37EED5E2F3F4}"/>
              </a:ext>
            </a:extLst>
          </p:cNvPr>
          <p:cNvSpPr/>
          <p:nvPr/>
        </p:nvSpPr>
        <p:spPr>
          <a:xfrm rot="5400000" flipH="1" flipV="1">
            <a:off x="3909588" y="-3485682"/>
            <a:ext cx="10416069" cy="18340755"/>
          </a:xfrm>
          <a:custGeom>
            <a:avLst/>
            <a:gdLst/>
            <a:ahLst/>
            <a:cxnLst/>
            <a:rect l="l" t="t" r="r" b="b"/>
            <a:pathLst>
              <a:path w="18340755" h="18340755">
                <a:moveTo>
                  <a:pt x="18340754" y="18340754"/>
                </a:moveTo>
                <a:lnTo>
                  <a:pt x="0" y="18340754"/>
                </a:lnTo>
                <a:lnTo>
                  <a:pt x="0" y="0"/>
                </a:lnTo>
                <a:lnTo>
                  <a:pt x="18340754" y="0"/>
                </a:lnTo>
                <a:lnTo>
                  <a:pt x="18340754" y="18340754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643FB805-093C-6F54-EF97-10F581D70CFC}"/>
              </a:ext>
            </a:extLst>
          </p:cNvPr>
          <p:cNvGrpSpPr/>
          <p:nvPr/>
        </p:nvGrpSpPr>
        <p:grpSpPr>
          <a:xfrm>
            <a:off x="84408" y="49926"/>
            <a:ext cx="4000148" cy="1176129"/>
            <a:chOff x="0" y="-32612"/>
            <a:chExt cx="1053537" cy="309762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454BB9E-50BF-AB84-1C58-615376625BF5}"/>
                </a:ext>
              </a:extLst>
            </p:cNvPr>
            <p:cNvSpPr/>
            <p:nvPr/>
          </p:nvSpPr>
          <p:spPr>
            <a:xfrm>
              <a:off x="0" y="0"/>
              <a:ext cx="1053537" cy="233562"/>
            </a:xfrm>
            <a:custGeom>
              <a:avLst/>
              <a:gdLst/>
              <a:ahLst/>
              <a:cxnLst/>
              <a:rect l="l" t="t" r="r" b="b"/>
              <a:pathLst>
                <a:path w="1053537" h="233562">
                  <a:moveTo>
                    <a:pt x="98706" y="0"/>
                  </a:moveTo>
                  <a:lnTo>
                    <a:pt x="954831" y="0"/>
                  </a:lnTo>
                  <a:cubicBezTo>
                    <a:pt x="981009" y="0"/>
                    <a:pt x="1006116" y="10399"/>
                    <a:pt x="1024627" y="28910"/>
                  </a:cubicBezTo>
                  <a:cubicBezTo>
                    <a:pt x="1043137" y="47421"/>
                    <a:pt x="1053537" y="72527"/>
                    <a:pt x="1053537" y="98706"/>
                  </a:cubicBezTo>
                  <a:lnTo>
                    <a:pt x="1053537" y="134856"/>
                  </a:lnTo>
                  <a:cubicBezTo>
                    <a:pt x="1053537" y="189370"/>
                    <a:pt x="1009345" y="233562"/>
                    <a:pt x="954831" y="233562"/>
                  </a:cubicBezTo>
                  <a:lnTo>
                    <a:pt x="98706" y="233562"/>
                  </a:lnTo>
                  <a:cubicBezTo>
                    <a:pt x="72527" y="233562"/>
                    <a:pt x="47421" y="223163"/>
                    <a:pt x="28910" y="204652"/>
                  </a:cubicBezTo>
                  <a:cubicBezTo>
                    <a:pt x="10399" y="186141"/>
                    <a:pt x="0" y="161035"/>
                    <a:pt x="0" y="134856"/>
                  </a:cubicBezTo>
                  <a:lnTo>
                    <a:pt x="0" y="98706"/>
                  </a:lnTo>
                  <a:cubicBezTo>
                    <a:pt x="0" y="72527"/>
                    <a:pt x="10399" y="47421"/>
                    <a:pt x="28910" y="28910"/>
                  </a:cubicBezTo>
                  <a:cubicBezTo>
                    <a:pt x="47421" y="10399"/>
                    <a:pt x="72527" y="0"/>
                    <a:pt x="98706" y="0"/>
                  </a:cubicBezTo>
                  <a:close/>
                </a:path>
              </a:pathLst>
            </a:custGeom>
            <a:solidFill>
              <a:srgbClr val="FADAC0"/>
            </a:solidFill>
            <a:ln w="57150" cap="rnd">
              <a:solidFill>
                <a:srgbClr val="48291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8CA72C2D-0DA4-172E-8770-095F0650BD81}"/>
                </a:ext>
              </a:extLst>
            </p:cNvPr>
            <p:cNvSpPr txBox="1"/>
            <p:nvPr/>
          </p:nvSpPr>
          <p:spPr>
            <a:xfrm>
              <a:off x="0" y="-32612"/>
              <a:ext cx="1053537" cy="309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 dirty="0">
                  <a:solidFill>
                    <a:srgbClr val="241D16"/>
                  </a:solidFill>
                  <a:latin typeface="Roboto Bold"/>
                </a:rPr>
                <a:t>         DASHBOARD</a:t>
              </a:r>
            </a:p>
          </p:txBody>
        </p:sp>
      </p:grp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A1513943-E30B-192A-3350-F7D5FF2CB5B8}"/>
              </a:ext>
            </a:extLst>
          </p:cNvPr>
          <p:cNvSpPr/>
          <p:nvPr/>
        </p:nvSpPr>
        <p:spPr>
          <a:xfrm>
            <a:off x="261995" y="299221"/>
            <a:ext cx="687079" cy="653279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6</a:t>
            </a:r>
            <a:endParaRPr lang="en-US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FB187E-4FB7-DB4F-3296-310A59043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838" y="1219724"/>
            <a:ext cx="14960085" cy="830252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0082" y="0"/>
            <a:ext cx="10504148" cy="10504148"/>
          </a:xfrm>
          <a:custGeom>
            <a:avLst/>
            <a:gdLst/>
            <a:ahLst/>
            <a:cxnLst/>
            <a:rect l="l" t="t" r="r" b="b"/>
            <a:pathLst>
              <a:path w="10504148" h="10504148">
                <a:moveTo>
                  <a:pt x="0" y="0"/>
                </a:moveTo>
                <a:lnTo>
                  <a:pt x="10504148" y="0"/>
                </a:lnTo>
                <a:lnTo>
                  <a:pt x="10504148" y="10504148"/>
                </a:lnTo>
                <a:lnTo>
                  <a:pt x="0" y="10504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>
            <a:off x="9144000" y="-217148"/>
            <a:ext cx="9144000" cy="10504148"/>
          </a:xfrm>
          <a:custGeom>
            <a:avLst/>
            <a:gdLst/>
            <a:ahLst/>
            <a:cxnLst/>
            <a:rect l="l" t="t" r="r" b="b"/>
            <a:pathLst>
              <a:path w="10504148" h="10504148">
                <a:moveTo>
                  <a:pt x="10504148" y="0"/>
                </a:moveTo>
                <a:lnTo>
                  <a:pt x="0" y="0"/>
                </a:lnTo>
                <a:lnTo>
                  <a:pt x="0" y="10504148"/>
                </a:lnTo>
                <a:lnTo>
                  <a:pt x="10504148" y="10504148"/>
                </a:lnTo>
                <a:lnTo>
                  <a:pt x="10504148" y="0"/>
                </a:lnTo>
                <a:close/>
              </a:path>
            </a:pathLst>
          </a:custGeom>
          <a:blipFill>
            <a:blip r:embed="rId4">
              <a:alphaModFix amt="1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2458362" y="-2022867"/>
            <a:ext cx="335350" cy="5252074"/>
            <a:chOff x="0" y="0"/>
            <a:chExt cx="58935" cy="189707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8935" cy="1897073"/>
            </a:xfrm>
            <a:custGeom>
              <a:avLst/>
              <a:gdLst/>
              <a:ahLst/>
              <a:cxnLst/>
              <a:rect l="l" t="t" r="r" b="b"/>
              <a:pathLst>
                <a:path w="58935" h="1897073">
                  <a:moveTo>
                    <a:pt x="0" y="0"/>
                  </a:moveTo>
                  <a:lnTo>
                    <a:pt x="58935" y="0"/>
                  </a:lnTo>
                  <a:lnTo>
                    <a:pt x="58935" y="1897073"/>
                  </a:lnTo>
                  <a:lnTo>
                    <a:pt x="0" y="1897073"/>
                  </a:ln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58935" cy="19542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938623" y="9648056"/>
            <a:ext cx="6410754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41D16"/>
                </a:solidFill>
                <a:latin typeface="Roboto Bold"/>
              </a:rPr>
              <a:t>GROUP 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09123" y="2483041"/>
            <a:ext cx="14069754" cy="3237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17"/>
              </a:lnSpc>
              <a:spcBef>
                <a:spcPct val="0"/>
              </a:spcBef>
            </a:pPr>
            <a:r>
              <a:rPr lang="en-US" sz="19298">
                <a:solidFill>
                  <a:srgbClr val="5B4B39"/>
                </a:solidFill>
                <a:latin typeface="Roboto Bold"/>
              </a:rPr>
              <a:t>XIN CẢM ƠN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94399" y="5241809"/>
            <a:ext cx="4359401" cy="1060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72"/>
              </a:lnSpc>
              <a:spcBef>
                <a:spcPct val="0"/>
              </a:spcBef>
            </a:pPr>
            <a:r>
              <a:rPr lang="en-US" sz="6123" dirty="0">
                <a:solidFill>
                  <a:srgbClr val="5B4B39">
                    <a:alpha val="53725"/>
                  </a:srgbClr>
                </a:solidFill>
                <a:latin typeface="Roboto"/>
              </a:rPr>
              <a:t>MIS3009_1</a:t>
            </a:r>
          </a:p>
        </p:txBody>
      </p:sp>
      <p:grpSp>
        <p:nvGrpSpPr>
          <p:cNvPr id="10" name="Group 10"/>
          <p:cNvGrpSpPr/>
          <p:nvPr/>
        </p:nvGrpSpPr>
        <p:grpSpPr>
          <a:xfrm rot="-5400000">
            <a:off x="1959916" y="-1859774"/>
            <a:ext cx="335350" cy="4255184"/>
            <a:chOff x="0" y="0"/>
            <a:chExt cx="69704" cy="207811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9704" cy="2078112"/>
            </a:xfrm>
            <a:custGeom>
              <a:avLst/>
              <a:gdLst/>
              <a:ahLst/>
              <a:cxnLst/>
              <a:rect l="l" t="t" r="r" b="b"/>
              <a:pathLst>
                <a:path w="69704" h="2078112">
                  <a:moveTo>
                    <a:pt x="0" y="0"/>
                  </a:moveTo>
                  <a:lnTo>
                    <a:pt x="69704" y="0"/>
                  </a:lnTo>
                  <a:lnTo>
                    <a:pt x="69704" y="2078112"/>
                  </a:lnTo>
                  <a:lnTo>
                    <a:pt x="0" y="2078112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69704" cy="2135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023342" y="0"/>
            <a:ext cx="264658" cy="4933657"/>
            <a:chOff x="0" y="0"/>
            <a:chExt cx="69704" cy="12993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704" cy="1299399"/>
            </a:xfrm>
            <a:custGeom>
              <a:avLst/>
              <a:gdLst/>
              <a:ahLst/>
              <a:cxnLst/>
              <a:rect l="l" t="t" r="r" b="b"/>
              <a:pathLst>
                <a:path w="69704" h="1299399">
                  <a:moveTo>
                    <a:pt x="0" y="0"/>
                  </a:moveTo>
                  <a:lnTo>
                    <a:pt x="69704" y="0"/>
                  </a:lnTo>
                  <a:lnTo>
                    <a:pt x="69704" y="1299399"/>
                  </a:lnTo>
                  <a:lnTo>
                    <a:pt x="0" y="1299399"/>
                  </a:ln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69704" cy="135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023342" y="2396667"/>
            <a:ext cx="264658" cy="7890333"/>
            <a:chOff x="0" y="0"/>
            <a:chExt cx="69704" cy="207811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9704" cy="2078112"/>
            </a:xfrm>
            <a:custGeom>
              <a:avLst/>
              <a:gdLst/>
              <a:ahLst/>
              <a:cxnLst/>
              <a:rect l="l" t="t" r="r" b="b"/>
              <a:pathLst>
                <a:path w="69704" h="2078112">
                  <a:moveTo>
                    <a:pt x="0" y="0"/>
                  </a:moveTo>
                  <a:lnTo>
                    <a:pt x="69704" y="0"/>
                  </a:lnTo>
                  <a:lnTo>
                    <a:pt x="69704" y="2078112"/>
                  </a:lnTo>
                  <a:lnTo>
                    <a:pt x="0" y="2078112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69704" cy="2135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7594" y="30215"/>
            <a:ext cx="2471099" cy="1134799"/>
            <a:chOff x="0" y="-29413"/>
            <a:chExt cx="650824" cy="2988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0824" cy="222677"/>
            </a:xfrm>
            <a:custGeom>
              <a:avLst/>
              <a:gdLst/>
              <a:ahLst/>
              <a:cxnLst/>
              <a:rect l="l" t="t" r="r" b="b"/>
              <a:pathLst>
                <a:path w="650824" h="222677">
                  <a:moveTo>
                    <a:pt x="111339" y="0"/>
                  </a:moveTo>
                  <a:lnTo>
                    <a:pt x="539486" y="0"/>
                  </a:lnTo>
                  <a:cubicBezTo>
                    <a:pt x="569015" y="0"/>
                    <a:pt x="597334" y="11730"/>
                    <a:pt x="618214" y="32610"/>
                  </a:cubicBezTo>
                  <a:cubicBezTo>
                    <a:pt x="639094" y="53490"/>
                    <a:pt x="650824" y="81810"/>
                    <a:pt x="650824" y="111339"/>
                  </a:cubicBezTo>
                  <a:lnTo>
                    <a:pt x="650824" y="111339"/>
                  </a:lnTo>
                  <a:cubicBezTo>
                    <a:pt x="650824" y="140867"/>
                    <a:pt x="639094" y="169187"/>
                    <a:pt x="618214" y="190067"/>
                  </a:cubicBezTo>
                  <a:cubicBezTo>
                    <a:pt x="597334" y="210947"/>
                    <a:pt x="569015" y="222677"/>
                    <a:pt x="539486" y="222677"/>
                  </a:cubicBezTo>
                  <a:lnTo>
                    <a:pt x="111339" y="222677"/>
                  </a:lnTo>
                  <a:cubicBezTo>
                    <a:pt x="81810" y="222677"/>
                    <a:pt x="53490" y="210947"/>
                    <a:pt x="32610" y="190067"/>
                  </a:cubicBezTo>
                  <a:cubicBezTo>
                    <a:pt x="11730" y="169187"/>
                    <a:pt x="0" y="140867"/>
                    <a:pt x="0" y="111339"/>
                  </a:cubicBezTo>
                  <a:lnTo>
                    <a:pt x="0" y="111339"/>
                  </a:lnTo>
                  <a:cubicBezTo>
                    <a:pt x="0" y="81810"/>
                    <a:pt x="11730" y="53490"/>
                    <a:pt x="32610" y="32610"/>
                  </a:cubicBezTo>
                  <a:cubicBezTo>
                    <a:pt x="53490" y="11730"/>
                    <a:pt x="81810" y="0"/>
                    <a:pt x="111339" y="0"/>
                  </a:cubicBezTo>
                  <a:close/>
                </a:path>
              </a:pathLst>
            </a:custGeom>
            <a:solidFill>
              <a:srgbClr val="FADAC0"/>
            </a:solidFill>
            <a:ln w="57150" cap="rnd">
              <a:solidFill>
                <a:srgbClr val="48291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9413"/>
              <a:ext cx="650824" cy="29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 dirty="0">
                  <a:solidFill>
                    <a:srgbClr val="241D16"/>
                  </a:solidFill>
                  <a:latin typeface="Roboto Bold"/>
                </a:rPr>
                <a:t>       DATA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2445396" y="9730369"/>
            <a:ext cx="6410754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241D16"/>
                </a:solidFill>
                <a:latin typeface="Roboto Bold"/>
              </a:rPr>
              <a:t>GROUP 4 - ĐỖ MẠNH CƯỜNG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03869" y="1153404"/>
            <a:ext cx="15818462" cy="212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7"/>
              </a:lnSpc>
            </a:pPr>
            <a:r>
              <a:rPr lang="en-US" sz="6069" dirty="0">
                <a:solidFill>
                  <a:srgbClr val="241D16"/>
                </a:solidFill>
                <a:latin typeface="Roboto Bold"/>
              </a:rPr>
              <a:t>DỮ LIỆU BÁN SÁCH NĂM 2019 - CỬA HÀNG SÁCH TẠI ẤN ĐỘ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861686" y="4097241"/>
            <a:ext cx="6583710" cy="4384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01"/>
              </a:lnSpc>
            </a:pPr>
            <a:r>
              <a:rPr lang="en-US" sz="5072">
                <a:solidFill>
                  <a:srgbClr val="241D16"/>
                </a:solidFill>
                <a:latin typeface="Noto Sans Bold"/>
              </a:rPr>
              <a:t>Nguồn: </a:t>
            </a:r>
            <a:r>
              <a:rPr lang="en-US" sz="5072">
                <a:solidFill>
                  <a:srgbClr val="241D16"/>
                </a:solidFill>
                <a:latin typeface="Noto Sans"/>
              </a:rPr>
              <a:t>Kaggle.com</a:t>
            </a:r>
          </a:p>
          <a:p>
            <a:pPr>
              <a:lnSpc>
                <a:spcPts val="7101"/>
              </a:lnSpc>
            </a:pPr>
            <a:r>
              <a:rPr lang="en-US" sz="5072">
                <a:solidFill>
                  <a:srgbClr val="241D16"/>
                </a:solidFill>
                <a:latin typeface="Noto Sans Bold"/>
              </a:rPr>
              <a:t>Trường: </a:t>
            </a:r>
            <a:r>
              <a:rPr lang="en-US" sz="5072">
                <a:solidFill>
                  <a:srgbClr val="241D16"/>
                </a:solidFill>
                <a:latin typeface="Noto Sans"/>
              </a:rPr>
              <a:t>22</a:t>
            </a:r>
          </a:p>
          <a:p>
            <a:pPr>
              <a:lnSpc>
                <a:spcPts val="6467"/>
              </a:lnSpc>
            </a:pPr>
            <a:r>
              <a:rPr lang="en-US" sz="4619">
                <a:solidFill>
                  <a:srgbClr val="241D16"/>
                </a:solidFill>
                <a:latin typeface="Noto Sans Bold"/>
              </a:rPr>
              <a:t>Bảng Ghi: </a:t>
            </a:r>
            <a:r>
              <a:rPr lang="en-US" sz="4619">
                <a:solidFill>
                  <a:srgbClr val="241D16"/>
                </a:solidFill>
                <a:latin typeface="Noto Sans"/>
              </a:rPr>
              <a:t>2285</a:t>
            </a:r>
          </a:p>
          <a:p>
            <a:pPr>
              <a:lnSpc>
                <a:spcPts val="7101"/>
              </a:lnSpc>
            </a:pPr>
            <a:r>
              <a:rPr lang="en-US" sz="5072">
                <a:solidFill>
                  <a:srgbClr val="241D16"/>
                </a:solidFill>
                <a:latin typeface="Noto Sans Bold"/>
              </a:rPr>
              <a:t>Bắt đầu: </a:t>
            </a:r>
            <a:r>
              <a:rPr lang="en-US" sz="5072">
                <a:solidFill>
                  <a:srgbClr val="241D16"/>
                </a:solidFill>
                <a:latin typeface="Noto Sans"/>
              </a:rPr>
              <a:t>01/01/2019</a:t>
            </a:r>
          </a:p>
          <a:p>
            <a:pPr>
              <a:lnSpc>
                <a:spcPts val="7101"/>
              </a:lnSpc>
            </a:pPr>
            <a:r>
              <a:rPr lang="en-US" sz="5072">
                <a:solidFill>
                  <a:srgbClr val="241D16"/>
                </a:solidFill>
                <a:latin typeface="Noto Sans Bold"/>
              </a:rPr>
              <a:t>Kết Thúc: </a:t>
            </a:r>
            <a:r>
              <a:rPr lang="en-US" sz="5072">
                <a:solidFill>
                  <a:srgbClr val="241D16"/>
                </a:solidFill>
                <a:latin typeface="Noto Sans"/>
              </a:rPr>
              <a:t>31/12/2019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F39F6828-20D0-3559-9DB5-92B24CA1B63A}"/>
              </a:ext>
            </a:extLst>
          </p:cNvPr>
          <p:cNvSpPr/>
          <p:nvPr/>
        </p:nvSpPr>
        <p:spPr>
          <a:xfrm>
            <a:off x="304800" y="289799"/>
            <a:ext cx="507841" cy="549664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1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4084029" y="-4026880"/>
            <a:ext cx="10287002" cy="18340755"/>
          </a:xfrm>
          <a:custGeom>
            <a:avLst/>
            <a:gdLst/>
            <a:ahLst/>
            <a:cxnLst/>
            <a:rect l="l" t="t" r="r" b="b"/>
            <a:pathLst>
              <a:path w="18340755" h="18340755">
                <a:moveTo>
                  <a:pt x="18340755" y="18340754"/>
                </a:moveTo>
                <a:lnTo>
                  <a:pt x="0" y="18340754"/>
                </a:lnTo>
                <a:lnTo>
                  <a:pt x="0" y="0"/>
                </a:lnTo>
                <a:lnTo>
                  <a:pt x="18340755" y="0"/>
                </a:lnTo>
                <a:lnTo>
                  <a:pt x="18340755" y="18340754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023342" y="0"/>
            <a:ext cx="264658" cy="4933657"/>
            <a:chOff x="0" y="0"/>
            <a:chExt cx="69704" cy="12993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704" cy="1299399"/>
            </a:xfrm>
            <a:custGeom>
              <a:avLst/>
              <a:gdLst/>
              <a:ahLst/>
              <a:cxnLst/>
              <a:rect l="l" t="t" r="r" b="b"/>
              <a:pathLst>
                <a:path w="69704" h="1299399">
                  <a:moveTo>
                    <a:pt x="0" y="0"/>
                  </a:moveTo>
                  <a:lnTo>
                    <a:pt x="69704" y="0"/>
                  </a:lnTo>
                  <a:lnTo>
                    <a:pt x="69704" y="1299399"/>
                  </a:lnTo>
                  <a:lnTo>
                    <a:pt x="0" y="1299399"/>
                  </a:ln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69704" cy="135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023342" y="2396667"/>
            <a:ext cx="264658" cy="7890333"/>
            <a:chOff x="0" y="0"/>
            <a:chExt cx="69704" cy="20781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704" cy="2078112"/>
            </a:xfrm>
            <a:custGeom>
              <a:avLst/>
              <a:gdLst/>
              <a:ahLst/>
              <a:cxnLst/>
              <a:rect l="l" t="t" r="r" b="b"/>
              <a:pathLst>
                <a:path w="69704" h="2078112">
                  <a:moveTo>
                    <a:pt x="0" y="0"/>
                  </a:moveTo>
                  <a:lnTo>
                    <a:pt x="69704" y="0"/>
                  </a:lnTo>
                  <a:lnTo>
                    <a:pt x="69704" y="2078112"/>
                  </a:lnTo>
                  <a:lnTo>
                    <a:pt x="0" y="2078112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9704" cy="2135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7594" y="-5787"/>
            <a:ext cx="2390814" cy="1176129"/>
            <a:chOff x="0" y="-38895"/>
            <a:chExt cx="629679" cy="30976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11837" cy="233562"/>
            </a:xfrm>
            <a:custGeom>
              <a:avLst/>
              <a:gdLst/>
              <a:ahLst/>
              <a:cxnLst/>
              <a:rect l="l" t="t" r="r" b="b"/>
              <a:pathLst>
                <a:path w="611837" h="233562">
                  <a:moveTo>
                    <a:pt x="116781" y="0"/>
                  </a:moveTo>
                  <a:lnTo>
                    <a:pt x="495056" y="0"/>
                  </a:lnTo>
                  <a:cubicBezTo>
                    <a:pt x="526029" y="0"/>
                    <a:pt x="555732" y="12304"/>
                    <a:pt x="577633" y="34204"/>
                  </a:cubicBezTo>
                  <a:cubicBezTo>
                    <a:pt x="599534" y="56105"/>
                    <a:pt x="611837" y="85809"/>
                    <a:pt x="611837" y="116781"/>
                  </a:cubicBezTo>
                  <a:lnTo>
                    <a:pt x="611837" y="116781"/>
                  </a:lnTo>
                  <a:cubicBezTo>
                    <a:pt x="611837" y="181278"/>
                    <a:pt x="559553" y="233562"/>
                    <a:pt x="495056" y="233562"/>
                  </a:cubicBezTo>
                  <a:lnTo>
                    <a:pt x="116781" y="233562"/>
                  </a:lnTo>
                  <a:cubicBezTo>
                    <a:pt x="85809" y="233562"/>
                    <a:pt x="56105" y="221259"/>
                    <a:pt x="34204" y="199358"/>
                  </a:cubicBezTo>
                  <a:cubicBezTo>
                    <a:pt x="12304" y="177457"/>
                    <a:pt x="0" y="147753"/>
                    <a:pt x="0" y="116781"/>
                  </a:cubicBezTo>
                  <a:lnTo>
                    <a:pt x="0" y="116781"/>
                  </a:lnTo>
                  <a:cubicBezTo>
                    <a:pt x="0" y="85809"/>
                    <a:pt x="12304" y="56105"/>
                    <a:pt x="34204" y="34204"/>
                  </a:cubicBezTo>
                  <a:cubicBezTo>
                    <a:pt x="56105" y="12304"/>
                    <a:pt x="85809" y="0"/>
                    <a:pt x="116781" y="0"/>
                  </a:cubicBezTo>
                  <a:close/>
                </a:path>
              </a:pathLst>
            </a:custGeom>
            <a:solidFill>
              <a:srgbClr val="FADAC0"/>
            </a:solidFill>
            <a:ln w="57150" cap="rnd">
              <a:solidFill>
                <a:srgbClr val="48291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7842" y="-38895"/>
              <a:ext cx="611837" cy="309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 dirty="0">
                  <a:solidFill>
                    <a:srgbClr val="241D16"/>
                  </a:solidFill>
                  <a:latin typeface="Roboto Bold"/>
                </a:rPr>
                <a:t>       DATA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3008061" y="1412492"/>
            <a:ext cx="13446042" cy="1022796"/>
          </a:xfrm>
          <a:custGeom>
            <a:avLst/>
            <a:gdLst/>
            <a:ahLst/>
            <a:cxnLst/>
            <a:rect l="l" t="t" r="r" b="b"/>
            <a:pathLst>
              <a:path w="13446042" h="1022796">
                <a:moveTo>
                  <a:pt x="0" y="0"/>
                </a:moveTo>
                <a:lnTo>
                  <a:pt x="13446041" y="0"/>
                </a:lnTo>
                <a:lnTo>
                  <a:pt x="13446041" y="1022796"/>
                </a:lnTo>
                <a:lnTo>
                  <a:pt x="0" y="10227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636832"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3008061" y="3505793"/>
            <a:ext cx="7873457" cy="1455236"/>
          </a:xfrm>
          <a:custGeom>
            <a:avLst/>
            <a:gdLst/>
            <a:ahLst/>
            <a:cxnLst/>
            <a:rect l="l" t="t" r="r" b="b"/>
            <a:pathLst>
              <a:path w="7873457" h="1455236">
                <a:moveTo>
                  <a:pt x="0" y="0"/>
                </a:moveTo>
                <a:lnTo>
                  <a:pt x="7873456" y="0"/>
                </a:lnTo>
                <a:lnTo>
                  <a:pt x="7873456" y="1455237"/>
                </a:lnTo>
                <a:lnTo>
                  <a:pt x="0" y="14552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669" t="-4052" r="-217"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3008061" y="5948720"/>
            <a:ext cx="13242303" cy="1377393"/>
          </a:xfrm>
          <a:custGeom>
            <a:avLst/>
            <a:gdLst/>
            <a:ahLst/>
            <a:cxnLst/>
            <a:rect l="l" t="t" r="r" b="b"/>
            <a:pathLst>
              <a:path w="13242303" h="1377393">
                <a:moveTo>
                  <a:pt x="0" y="0"/>
                </a:moveTo>
                <a:lnTo>
                  <a:pt x="13242303" y="0"/>
                </a:lnTo>
                <a:lnTo>
                  <a:pt x="13242303" y="1377393"/>
                </a:lnTo>
                <a:lnTo>
                  <a:pt x="0" y="13773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3008061" y="8313803"/>
            <a:ext cx="13344173" cy="944497"/>
          </a:xfrm>
          <a:custGeom>
            <a:avLst/>
            <a:gdLst/>
            <a:ahLst/>
            <a:cxnLst/>
            <a:rect l="l" t="t" r="r" b="b"/>
            <a:pathLst>
              <a:path w="13344173" h="944497">
                <a:moveTo>
                  <a:pt x="0" y="0"/>
                </a:moveTo>
                <a:lnTo>
                  <a:pt x="13344172" y="0"/>
                </a:lnTo>
                <a:lnTo>
                  <a:pt x="13344172" y="944497"/>
                </a:lnTo>
                <a:lnTo>
                  <a:pt x="0" y="9444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014" r="-5825"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2445396" y="9730369"/>
            <a:ext cx="6410754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241D16"/>
                </a:solidFill>
                <a:latin typeface="Roboto Bold"/>
              </a:rPr>
              <a:t>GROUP 4 - ĐỖ MẠNH CƯỜNG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008060" y="698809"/>
            <a:ext cx="3697539" cy="601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41"/>
              </a:lnSpc>
            </a:pPr>
            <a:r>
              <a:rPr lang="en-US" sz="3529" dirty="0" err="1">
                <a:solidFill>
                  <a:srgbClr val="241D16"/>
                </a:solidFill>
                <a:latin typeface="Noto Sans Bold"/>
              </a:rPr>
              <a:t>Dim_Product</a:t>
            </a:r>
            <a:endParaRPr lang="en-US" sz="3529" dirty="0">
              <a:solidFill>
                <a:srgbClr val="241D16"/>
              </a:solidFill>
              <a:latin typeface="Noto Sans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008061" y="2777795"/>
            <a:ext cx="3276752" cy="601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1"/>
              </a:lnSpc>
            </a:pPr>
            <a:r>
              <a:rPr lang="en-US" sz="3529">
                <a:solidFill>
                  <a:srgbClr val="241D16"/>
                </a:solidFill>
                <a:latin typeface="Noto Sans Bold"/>
              </a:rPr>
              <a:t>Dim_Customer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008061" y="5190209"/>
            <a:ext cx="2646388" cy="601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1"/>
              </a:lnSpc>
            </a:pPr>
            <a:r>
              <a:rPr lang="en-US" sz="3529">
                <a:solidFill>
                  <a:srgbClr val="241D16"/>
                </a:solidFill>
                <a:latin typeface="Noto Sans Bold"/>
              </a:rPr>
              <a:t>Dim_Region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008061" y="7554713"/>
            <a:ext cx="2194444" cy="601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1"/>
              </a:lnSpc>
            </a:pPr>
            <a:r>
              <a:rPr lang="en-US" sz="3529">
                <a:solidFill>
                  <a:srgbClr val="241D16"/>
                </a:solidFill>
                <a:latin typeface="Noto Sans Bold"/>
              </a:rPr>
              <a:t>Dim_Time</a:t>
            </a:r>
          </a:p>
        </p:txBody>
      </p:sp>
      <p:sp>
        <p:nvSpPr>
          <p:cNvPr id="21" name="TextBox 21"/>
          <p:cNvSpPr txBox="1"/>
          <p:nvPr/>
        </p:nvSpPr>
        <p:spPr>
          <a:xfrm rot="-5400000">
            <a:off x="-1686665" y="4342506"/>
            <a:ext cx="6517756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241D16"/>
                </a:solidFill>
                <a:latin typeface="Noto Sans Bold"/>
              </a:rPr>
              <a:t>Dimension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B4D4AAFA-65BC-81F6-5D0A-22AC6B3D498D}"/>
              </a:ext>
            </a:extLst>
          </p:cNvPr>
          <p:cNvSpPr/>
          <p:nvPr/>
        </p:nvSpPr>
        <p:spPr>
          <a:xfrm>
            <a:off x="457200" y="311338"/>
            <a:ext cx="507841" cy="549664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1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4103079" y="-4026878"/>
            <a:ext cx="10286999" cy="18340755"/>
          </a:xfrm>
          <a:custGeom>
            <a:avLst/>
            <a:gdLst/>
            <a:ahLst/>
            <a:cxnLst/>
            <a:rect l="l" t="t" r="r" b="b"/>
            <a:pathLst>
              <a:path w="18340755" h="18340755">
                <a:moveTo>
                  <a:pt x="18340755" y="18340754"/>
                </a:moveTo>
                <a:lnTo>
                  <a:pt x="0" y="18340754"/>
                </a:lnTo>
                <a:lnTo>
                  <a:pt x="0" y="0"/>
                </a:lnTo>
                <a:lnTo>
                  <a:pt x="18340755" y="0"/>
                </a:lnTo>
                <a:lnTo>
                  <a:pt x="18340755" y="18340754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023342" y="0"/>
            <a:ext cx="264658" cy="4933657"/>
            <a:chOff x="0" y="0"/>
            <a:chExt cx="69704" cy="12993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704" cy="1299399"/>
            </a:xfrm>
            <a:custGeom>
              <a:avLst/>
              <a:gdLst/>
              <a:ahLst/>
              <a:cxnLst/>
              <a:rect l="l" t="t" r="r" b="b"/>
              <a:pathLst>
                <a:path w="69704" h="1299399">
                  <a:moveTo>
                    <a:pt x="0" y="0"/>
                  </a:moveTo>
                  <a:lnTo>
                    <a:pt x="69704" y="0"/>
                  </a:lnTo>
                  <a:lnTo>
                    <a:pt x="69704" y="1299399"/>
                  </a:lnTo>
                  <a:lnTo>
                    <a:pt x="0" y="1299399"/>
                  </a:ln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69704" cy="135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023342" y="2396667"/>
            <a:ext cx="264658" cy="7890333"/>
            <a:chOff x="0" y="0"/>
            <a:chExt cx="69704" cy="20781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704" cy="2078112"/>
            </a:xfrm>
            <a:custGeom>
              <a:avLst/>
              <a:gdLst/>
              <a:ahLst/>
              <a:cxnLst/>
              <a:rect l="l" t="t" r="r" b="b"/>
              <a:pathLst>
                <a:path w="69704" h="2078112">
                  <a:moveTo>
                    <a:pt x="0" y="0"/>
                  </a:moveTo>
                  <a:lnTo>
                    <a:pt x="69704" y="0"/>
                  </a:lnTo>
                  <a:lnTo>
                    <a:pt x="69704" y="2078112"/>
                  </a:lnTo>
                  <a:lnTo>
                    <a:pt x="0" y="2078112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9704" cy="2135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7594" y="0"/>
            <a:ext cx="2348851" cy="1176129"/>
            <a:chOff x="0" y="-37371"/>
            <a:chExt cx="618627" cy="30976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11837" cy="233562"/>
            </a:xfrm>
            <a:custGeom>
              <a:avLst/>
              <a:gdLst/>
              <a:ahLst/>
              <a:cxnLst/>
              <a:rect l="l" t="t" r="r" b="b"/>
              <a:pathLst>
                <a:path w="611837" h="233562">
                  <a:moveTo>
                    <a:pt x="116781" y="0"/>
                  </a:moveTo>
                  <a:lnTo>
                    <a:pt x="495056" y="0"/>
                  </a:lnTo>
                  <a:cubicBezTo>
                    <a:pt x="526029" y="0"/>
                    <a:pt x="555732" y="12304"/>
                    <a:pt x="577633" y="34204"/>
                  </a:cubicBezTo>
                  <a:cubicBezTo>
                    <a:pt x="599534" y="56105"/>
                    <a:pt x="611837" y="85809"/>
                    <a:pt x="611837" y="116781"/>
                  </a:cubicBezTo>
                  <a:lnTo>
                    <a:pt x="611837" y="116781"/>
                  </a:lnTo>
                  <a:cubicBezTo>
                    <a:pt x="611837" y="181278"/>
                    <a:pt x="559553" y="233562"/>
                    <a:pt x="495056" y="233562"/>
                  </a:cubicBezTo>
                  <a:lnTo>
                    <a:pt x="116781" y="233562"/>
                  </a:lnTo>
                  <a:cubicBezTo>
                    <a:pt x="85809" y="233562"/>
                    <a:pt x="56105" y="221259"/>
                    <a:pt x="34204" y="199358"/>
                  </a:cubicBezTo>
                  <a:cubicBezTo>
                    <a:pt x="12304" y="177457"/>
                    <a:pt x="0" y="147753"/>
                    <a:pt x="0" y="116781"/>
                  </a:cubicBezTo>
                  <a:lnTo>
                    <a:pt x="0" y="116781"/>
                  </a:lnTo>
                  <a:cubicBezTo>
                    <a:pt x="0" y="85809"/>
                    <a:pt x="12304" y="56105"/>
                    <a:pt x="34204" y="34204"/>
                  </a:cubicBezTo>
                  <a:cubicBezTo>
                    <a:pt x="56105" y="12304"/>
                    <a:pt x="85809" y="0"/>
                    <a:pt x="116781" y="0"/>
                  </a:cubicBezTo>
                  <a:close/>
                </a:path>
              </a:pathLst>
            </a:custGeom>
            <a:solidFill>
              <a:srgbClr val="FADAC0"/>
            </a:solidFill>
            <a:ln w="57150" cap="rnd">
              <a:solidFill>
                <a:srgbClr val="48291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790" y="-37371"/>
              <a:ext cx="611837" cy="309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 dirty="0">
                  <a:solidFill>
                    <a:srgbClr val="241D16"/>
                  </a:solidFill>
                  <a:latin typeface="Roboto Bold"/>
                </a:rPr>
                <a:t>       DATA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4713835" y="2081462"/>
            <a:ext cx="9733415" cy="5974690"/>
          </a:xfrm>
          <a:custGeom>
            <a:avLst/>
            <a:gdLst/>
            <a:ahLst/>
            <a:cxnLst/>
            <a:rect l="l" t="t" r="r" b="b"/>
            <a:pathLst>
              <a:path w="9733415" h="5974690">
                <a:moveTo>
                  <a:pt x="0" y="0"/>
                </a:moveTo>
                <a:lnTo>
                  <a:pt x="9733415" y="0"/>
                </a:lnTo>
                <a:lnTo>
                  <a:pt x="9733415" y="5974690"/>
                </a:lnTo>
                <a:lnTo>
                  <a:pt x="0" y="59746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2445396" y="9730369"/>
            <a:ext cx="6410754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241D16"/>
                </a:solidFill>
                <a:latin typeface="Roboto Bold"/>
              </a:rPr>
              <a:t>GROUP 4 - ĐỖ MẠNH CƯỜNG</a:t>
            </a:r>
          </a:p>
        </p:txBody>
      </p:sp>
      <p:sp>
        <p:nvSpPr>
          <p:cNvPr id="14" name="TextBox 14"/>
          <p:cNvSpPr txBox="1"/>
          <p:nvPr/>
        </p:nvSpPr>
        <p:spPr>
          <a:xfrm rot="-5400000">
            <a:off x="-1555559" y="4473612"/>
            <a:ext cx="625554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241D16"/>
                </a:solidFill>
                <a:latin typeface="Noto Sans Bold"/>
              </a:rPr>
              <a:t>Measure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2AB16DD-345D-7E08-CB18-7176C852573A}"/>
              </a:ext>
            </a:extLst>
          </p:cNvPr>
          <p:cNvSpPr/>
          <p:nvPr/>
        </p:nvSpPr>
        <p:spPr>
          <a:xfrm>
            <a:off x="281100" y="310464"/>
            <a:ext cx="507841" cy="549664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1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4026878" y="-4026879"/>
            <a:ext cx="10286999" cy="18340755"/>
          </a:xfrm>
          <a:custGeom>
            <a:avLst/>
            <a:gdLst/>
            <a:ahLst/>
            <a:cxnLst/>
            <a:rect l="l" t="t" r="r" b="b"/>
            <a:pathLst>
              <a:path w="18340755" h="18340755">
                <a:moveTo>
                  <a:pt x="18340755" y="18340754"/>
                </a:moveTo>
                <a:lnTo>
                  <a:pt x="0" y="18340754"/>
                </a:lnTo>
                <a:lnTo>
                  <a:pt x="0" y="0"/>
                </a:lnTo>
                <a:lnTo>
                  <a:pt x="18340755" y="0"/>
                </a:lnTo>
                <a:lnTo>
                  <a:pt x="18340755" y="18340754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023342" y="0"/>
            <a:ext cx="264658" cy="4933657"/>
            <a:chOff x="0" y="0"/>
            <a:chExt cx="69704" cy="12993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704" cy="1299399"/>
            </a:xfrm>
            <a:custGeom>
              <a:avLst/>
              <a:gdLst/>
              <a:ahLst/>
              <a:cxnLst/>
              <a:rect l="l" t="t" r="r" b="b"/>
              <a:pathLst>
                <a:path w="69704" h="1299399">
                  <a:moveTo>
                    <a:pt x="0" y="0"/>
                  </a:moveTo>
                  <a:lnTo>
                    <a:pt x="69704" y="0"/>
                  </a:lnTo>
                  <a:lnTo>
                    <a:pt x="69704" y="1299399"/>
                  </a:lnTo>
                  <a:lnTo>
                    <a:pt x="0" y="1299399"/>
                  </a:ln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69704" cy="135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023342" y="2396667"/>
            <a:ext cx="264658" cy="7890333"/>
            <a:chOff x="0" y="0"/>
            <a:chExt cx="69704" cy="20781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704" cy="2078112"/>
            </a:xfrm>
            <a:custGeom>
              <a:avLst/>
              <a:gdLst/>
              <a:ahLst/>
              <a:cxnLst/>
              <a:rect l="l" t="t" r="r" b="b"/>
              <a:pathLst>
                <a:path w="69704" h="2078112">
                  <a:moveTo>
                    <a:pt x="0" y="0"/>
                  </a:moveTo>
                  <a:lnTo>
                    <a:pt x="69704" y="0"/>
                  </a:lnTo>
                  <a:lnTo>
                    <a:pt x="69704" y="2078112"/>
                  </a:lnTo>
                  <a:lnTo>
                    <a:pt x="0" y="2078112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9704" cy="2135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7594" y="-52982"/>
            <a:ext cx="2348471" cy="1176129"/>
            <a:chOff x="0" y="-51325"/>
            <a:chExt cx="618527" cy="30976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11837" cy="233562"/>
            </a:xfrm>
            <a:custGeom>
              <a:avLst/>
              <a:gdLst/>
              <a:ahLst/>
              <a:cxnLst/>
              <a:rect l="l" t="t" r="r" b="b"/>
              <a:pathLst>
                <a:path w="611837" h="233562">
                  <a:moveTo>
                    <a:pt x="116781" y="0"/>
                  </a:moveTo>
                  <a:lnTo>
                    <a:pt x="495056" y="0"/>
                  </a:lnTo>
                  <a:cubicBezTo>
                    <a:pt x="526029" y="0"/>
                    <a:pt x="555732" y="12304"/>
                    <a:pt x="577633" y="34204"/>
                  </a:cubicBezTo>
                  <a:cubicBezTo>
                    <a:pt x="599534" y="56105"/>
                    <a:pt x="611837" y="85809"/>
                    <a:pt x="611837" y="116781"/>
                  </a:cubicBezTo>
                  <a:lnTo>
                    <a:pt x="611837" y="116781"/>
                  </a:lnTo>
                  <a:cubicBezTo>
                    <a:pt x="611837" y="181278"/>
                    <a:pt x="559553" y="233562"/>
                    <a:pt x="495056" y="233562"/>
                  </a:cubicBezTo>
                  <a:lnTo>
                    <a:pt x="116781" y="233562"/>
                  </a:lnTo>
                  <a:cubicBezTo>
                    <a:pt x="85809" y="233562"/>
                    <a:pt x="56105" y="221259"/>
                    <a:pt x="34204" y="199358"/>
                  </a:cubicBezTo>
                  <a:cubicBezTo>
                    <a:pt x="12304" y="177457"/>
                    <a:pt x="0" y="147753"/>
                    <a:pt x="0" y="116781"/>
                  </a:cubicBezTo>
                  <a:lnTo>
                    <a:pt x="0" y="116781"/>
                  </a:lnTo>
                  <a:cubicBezTo>
                    <a:pt x="0" y="85809"/>
                    <a:pt x="12304" y="56105"/>
                    <a:pt x="34204" y="34204"/>
                  </a:cubicBezTo>
                  <a:cubicBezTo>
                    <a:pt x="56105" y="12304"/>
                    <a:pt x="85809" y="0"/>
                    <a:pt x="116781" y="0"/>
                  </a:cubicBezTo>
                  <a:close/>
                </a:path>
              </a:pathLst>
            </a:custGeom>
            <a:solidFill>
              <a:srgbClr val="FADAC0"/>
            </a:solidFill>
            <a:ln w="57150" cap="rnd">
              <a:solidFill>
                <a:srgbClr val="48291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690" y="-51325"/>
              <a:ext cx="611837" cy="309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 dirty="0">
                  <a:solidFill>
                    <a:srgbClr val="241D16"/>
                  </a:solidFill>
                  <a:latin typeface="Roboto Bold"/>
                </a:rPr>
                <a:t>       DATA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815223" y="1992787"/>
            <a:ext cx="16444077" cy="6017843"/>
          </a:xfrm>
          <a:custGeom>
            <a:avLst/>
            <a:gdLst/>
            <a:ahLst/>
            <a:cxnLst/>
            <a:rect l="l" t="t" r="r" b="b"/>
            <a:pathLst>
              <a:path w="16444077" h="6017843">
                <a:moveTo>
                  <a:pt x="0" y="0"/>
                </a:moveTo>
                <a:lnTo>
                  <a:pt x="16444077" y="0"/>
                </a:lnTo>
                <a:lnTo>
                  <a:pt x="16444077" y="6017843"/>
                </a:lnTo>
                <a:lnTo>
                  <a:pt x="0" y="60178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619" b="-108634"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2445396" y="9730369"/>
            <a:ext cx="6410754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241D16"/>
                </a:solidFill>
                <a:latin typeface="Roboto Bold"/>
              </a:rPr>
              <a:t>GROUP 4 - ĐỖ MẠNH CƯỜNG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40838" y="379790"/>
            <a:ext cx="15818462" cy="104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7"/>
              </a:lnSpc>
            </a:pPr>
            <a:r>
              <a:rPr lang="en-US" sz="6069">
                <a:solidFill>
                  <a:srgbClr val="241D16"/>
                </a:solidFill>
                <a:latin typeface="Roboto Bold"/>
              </a:rPr>
              <a:t>GIẢI THÍCH DỮ LIỆU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E2440B7-664B-E187-199D-81D36ABA70AC}"/>
              </a:ext>
            </a:extLst>
          </p:cNvPr>
          <p:cNvSpPr/>
          <p:nvPr/>
        </p:nvSpPr>
        <p:spPr>
          <a:xfrm>
            <a:off x="376791" y="310464"/>
            <a:ext cx="507841" cy="549664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1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4021589" y="-4032168"/>
            <a:ext cx="10297577" cy="18340755"/>
          </a:xfrm>
          <a:custGeom>
            <a:avLst/>
            <a:gdLst/>
            <a:ahLst/>
            <a:cxnLst/>
            <a:rect l="l" t="t" r="r" b="b"/>
            <a:pathLst>
              <a:path w="18340755" h="18340755">
                <a:moveTo>
                  <a:pt x="18340755" y="18340754"/>
                </a:moveTo>
                <a:lnTo>
                  <a:pt x="0" y="18340754"/>
                </a:lnTo>
                <a:lnTo>
                  <a:pt x="0" y="0"/>
                </a:lnTo>
                <a:lnTo>
                  <a:pt x="18340755" y="0"/>
                </a:lnTo>
                <a:lnTo>
                  <a:pt x="18340755" y="18340754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023342" y="0"/>
            <a:ext cx="264658" cy="4933657"/>
            <a:chOff x="0" y="0"/>
            <a:chExt cx="69704" cy="12993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704" cy="1299399"/>
            </a:xfrm>
            <a:custGeom>
              <a:avLst/>
              <a:gdLst/>
              <a:ahLst/>
              <a:cxnLst/>
              <a:rect l="l" t="t" r="r" b="b"/>
              <a:pathLst>
                <a:path w="69704" h="1299399">
                  <a:moveTo>
                    <a:pt x="0" y="0"/>
                  </a:moveTo>
                  <a:lnTo>
                    <a:pt x="69704" y="0"/>
                  </a:lnTo>
                  <a:lnTo>
                    <a:pt x="69704" y="1299399"/>
                  </a:lnTo>
                  <a:lnTo>
                    <a:pt x="0" y="1299399"/>
                  </a:ln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69704" cy="135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023342" y="2396667"/>
            <a:ext cx="264658" cy="7890333"/>
            <a:chOff x="0" y="0"/>
            <a:chExt cx="69704" cy="20781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704" cy="2078112"/>
            </a:xfrm>
            <a:custGeom>
              <a:avLst/>
              <a:gdLst/>
              <a:ahLst/>
              <a:cxnLst/>
              <a:rect l="l" t="t" r="r" b="b"/>
              <a:pathLst>
                <a:path w="69704" h="2078112">
                  <a:moveTo>
                    <a:pt x="0" y="0"/>
                  </a:moveTo>
                  <a:lnTo>
                    <a:pt x="69704" y="0"/>
                  </a:lnTo>
                  <a:lnTo>
                    <a:pt x="69704" y="2078112"/>
                  </a:lnTo>
                  <a:lnTo>
                    <a:pt x="0" y="2078112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9704" cy="2135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7594" y="-10578"/>
            <a:ext cx="2323070" cy="1176129"/>
            <a:chOff x="0" y="-40157"/>
            <a:chExt cx="611837" cy="30976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11837" cy="233562"/>
            </a:xfrm>
            <a:custGeom>
              <a:avLst/>
              <a:gdLst/>
              <a:ahLst/>
              <a:cxnLst/>
              <a:rect l="l" t="t" r="r" b="b"/>
              <a:pathLst>
                <a:path w="611837" h="233562">
                  <a:moveTo>
                    <a:pt x="116781" y="0"/>
                  </a:moveTo>
                  <a:lnTo>
                    <a:pt x="495056" y="0"/>
                  </a:lnTo>
                  <a:cubicBezTo>
                    <a:pt x="526029" y="0"/>
                    <a:pt x="555732" y="12304"/>
                    <a:pt x="577633" y="34204"/>
                  </a:cubicBezTo>
                  <a:cubicBezTo>
                    <a:pt x="599534" y="56105"/>
                    <a:pt x="611837" y="85809"/>
                    <a:pt x="611837" y="116781"/>
                  </a:cubicBezTo>
                  <a:lnTo>
                    <a:pt x="611837" y="116781"/>
                  </a:lnTo>
                  <a:cubicBezTo>
                    <a:pt x="611837" y="181278"/>
                    <a:pt x="559553" y="233562"/>
                    <a:pt x="495056" y="233562"/>
                  </a:cubicBezTo>
                  <a:lnTo>
                    <a:pt x="116781" y="233562"/>
                  </a:lnTo>
                  <a:cubicBezTo>
                    <a:pt x="85809" y="233562"/>
                    <a:pt x="56105" y="221259"/>
                    <a:pt x="34204" y="199358"/>
                  </a:cubicBezTo>
                  <a:cubicBezTo>
                    <a:pt x="12304" y="177457"/>
                    <a:pt x="0" y="147753"/>
                    <a:pt x="0" y="116781"/>
                  </a:cubicBezTo>
                  <a:lnTo>
                    <a:pt x="0" y="116781"/>
                  </a:lnTo>
                  <a:cubicBezTo>
                    <a:pt x="0" y="85809"/>
                    <a:pt x="12304" y="56105"/>
                    <a:pt x="34204" y="34204"/>
                  </a:cubicBezTo>
                  <a:cubicBezTo>
                    <a:pt x="56105" y="12304"/>
                    <a:pt x="85809" y="0"/>
                    <a:pt x="116781" y="0"/>
                  </a:cubicBezTo>
                  <a:close/>
                </a:path>
              </a:pathLst>
            </a:custGeom>
            <a:solidFill>
              <a:srgbClr val="FADAC0"/>
            </a:solidFill>
            <a:ln w="57150" cap="rnd">
              <a:solidFill>
                <a:srgbClr val="48291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0157"/>
              <a:ext cx="611837" cy="309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 dirty="0">
                  <a:solidFill>
                    <a:srgbClr val="241D16"/>
                  </a:solidFill>
                  <a:latin typeface="Roboto Bold"/>
                </a:rPr>
                <a:t>       DATA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1390568" y="2081462"/>
            <a:ext cx="15559618" cy="6680374"/>
          </a:xfrm>
          <a:custGeom>
            <a:avLst/>
            <a:gdLst/>
            <a:ahLst/>
            <a:cxnLst/>
            <a:rect l="l" t="t" r="r" b="b"/>
            <a:pathLst>
              <a:path w="15559618" h="6680374">
                <a:moveTo>
                  <a:pt x="0" y="0"/>
                </a:moveTo>
                <a:lnTo>
                  <a:pt x="15559618" y="0"/>
                </a:lnTo>
                <a:lnTo>
                  <a:pt x="15559618" y="6680374"/>
                </a:lnTo>
                <a:lnTo>
                  <a:pt x="0" y="66803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2445396" y="9730369"/>
            <a:ext cx="6410754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241D16"/>
                </a:solidFill>
                <a:latin typeface="Roboto Bold"/>
              </a:rPr>
              <a:t>GROUP 4 - ĐỖ MẠNH CƯỜNG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40838" y="379790"/>
            <a:ext cx="15818462" cy="104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7"/>
              </a:lnSpc>
            </a:pPr>
            <a:r>
              <a:rPr lang="en-US" sz="6069">
                <a:solidFill>
                  <a:srgbClr val="241D16"/>
                </a:solidFill>
                <a:latin typeface="Roboto Bold"/>
              </a:rPr>
              <a:t>GIẢI THÍCH DỮ LIỆU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DF5E411-2DE6-0169-6016-B77EFFADB540}"/>
              </a:ext>
            </a:extLst>
          </p:cNvPr>
          <p:cNvSpPr/>
          <p:nvPr/>
        </p:nvSpPr>
        <p:spPr>
          <a:xfrm>
            <a:off x="376791" y="310464"/>
            <a:ext cx="507841" cy="549664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1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4036403" y="-4026879"/>
            <a:ext cx="10287001" cy="18340755"/>
          </a:xfrm>
          <a:custGeom>
            <a:avLst/>
            <a:gdLst/>
            <a:ahLst/>
            <a:cxnLst/>
            <a:rect l="l" t="t" r="r" b="b"/>
            <a:pathLst>
              <a:path w="18340755" h="18340755">
                <a:moveTo>
                  <a:pt x="18340755" y="18340754"/>
                </a:moveTo>
                <a:lnTo>
                  <a:pt x="0" y="18340754"/>
                </a:lnTo>
                <a:lnTo>
                  <a:pt x="0" y="0"/>
                </a:lnTo>
                <a:lnTo>
                  <a:pt x="18340755" y="0"/>
                </a:lnTo>
                <a:lnTo>
                  <a:pt x="18340755" y="18340754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023342" y="0"/>
            <a:ext cx="264658" cy="4933657"/>
            <a:chOff x="0" y="0"/>
            <a:chExt cx="69704" cy="12993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704" cy="1299399"/>
            </a:xfrm>
            <a:custGeom>
              <a:avLst/>
              <a:gdLst/>
              <a:ahLst/>
              <a:cxnLst/>
              <a:rect l="l" t="t" r="r" b="b"/>
              <a:pathLst>
                <a:path w="69704" h="1299399">
                  <a:moveTo>
                    <a:pt x="0" y="0"/>
                  </a:moveTo>
                  <a:lnTo>
                    <a:pt x="69704" y="0"/>
                  </a:lnTo>
                  <a:lnTo>
                    <a:pt x="69704" y="1299399"/>
                  </a:lnTo>
                  <a:lnTo>
                    <a:pt x="0" y="1299399"/>
                  </a:ln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69704" cy="135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023342" y="2396667"/>
            <a:ext cx="264658" cy="7890333"/>
            <a:chOff x="0" y="0"/>
            <a:chExt cx="69704" cy="20781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704" cy="2078112"/>
            </a:xfrm>
            <a:custGeom>
              <a:avLst/>
              <a:gdLst/>
              <a:ahLst/>
              <a:cxnLst/>
              <a:rect l="l" t="t" r="r" b="b"/>
              <a:pathLst>
                <a:path w="69704" h="2078112">
                  <a:moveTo>
                    <a:pt x="0" y="0"/>
                  </a:moveTo>
                  <a:lnTo>
                    <a:pt x="69704" y="0"/>
                  </a:lnTo>
                  <a:lnTo>
                    <a:pt x="69704" y="2078112"/>
                  </a:lnTo>
                  <a:lnTo>
                    <a:pt x="0" y="2078112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9704" cy="2135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7594" y="-69541"/>
            <a:ext cx="3864374" cy="1176129"/>
            <a:chOff x="0" y="-47257"/>
            <a:chExt cx="1017778" cy="30976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17778" cy="233562"/>
            </a:xfrm>
            <a:custGeom>
              <a:avLst/>
              <a:gdLst/>
              <a:ahLst/>
              <a:cxnLst/>
              <a:rect l="l" t="t" r="r" b="b"/>
              <a:pathLst>
                <a:path w="1017778" h="233562">
                  <a:moveTo>
                    <a:pt x="102174" y="0"/>
                  </a:moveTo>
                  <a:lnTo>
                    <a:pt x="915604" y="0"/>
                  </a:lnTo>
                  <a:cubicBezTo>
                    <a:pt x="972033" y="0"/>
                    <a:pt x="1017778" y="45745"/>
                    <a:pt x="1017778" y="102174"/>
                  </a:cubicBezTo>
                  <a:lnTo>
                    <a:pt x="1017778" y="131388"/>
                  </a:lnTo>
                  <a:cubicBezTo>
                    <a:pt x="1017778" y="187817"/>
                    <a:pt x="972033" y="233562"/>
                    <a:pt x="915604" y="233562"/>
                  </a:cubicBezTo>
                  <a:lnTo>
                    <a:pt x="102174" y="233562"/>
                  </a:lnTo>
                  <a:cubicBezTo>
                    <a:pt x="45745" y="233562"/>
                    <a:pt x="0" y="187817"/>
                    <a:pt x="0" y="131388"/>
                  </a:cubicBezTo>
                  <a:lnTo>
                    <a:pt x="0" y="102174"/>
                  </a:lnTo>
                  <a:cubicBezTo>
                    <a:pt x="0" y="45745"/>
                    <a:pt x="45745" y="0"/>
                    <a:pt x="102174" y="0"/>
                  </a:cubicBezTo>
                  <a:close/>
                </a:path>
              </a:pathLst>
            </a:custGeom>
            <a:solidFill>
              <a:srgbClr val="FADAC0"/>
            </a:solidFill>
            <a:ln w="57150" cap="rnd">
              <a:solidFill>
                <a:srgbClr val="48291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257"/>
              <a:ext cx="1017778" cy="309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 dirty="0">
                  <a:solidFill>
                    <a:srgbClr val="241D16"/>
                  </a:solidFill>
                  <a:latin typeface="Roboto Bold"/>
                </a:rPr>
                <a:t>       ETL PROJECT 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2807040" y="2455093"/>
            <a:ext cx="12673920" cy="5376814"/>
          </a:xfrm>
          <a:custGeom>
            <a:avLst/>
            <a:gdLst/>
            <a:ahLst/>
            <a:cxnLst/>
            <a:rect l="l" t="t" r="r" b="b"/>
            <a:pathLst>
              <a:path w="12673920" h="5376814">
                <a:moveTo>
                  <a:pt x="0" y="0"/>
                </a:moveTo>
                <a:lnTo>
                  <a:pt x="12673920" y="0"/>
                </a:lnTo>
                <a:lnTo>
                  <a:pt x="12673920" y="5376814"/>
                </a:lnTo>
                <a:lnTo>
                  <a:pt x="0" y="53768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2445396" y="9730369"/>
            <a:ext cx="6410754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241D16"/>
                </a:solidFill>
                <a:latin typeface="Roboto Bold"/>
              </a:rPr>
              <a:t>GROUP 4 - ĐỖ MẠNH CƯỜNG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40838" y="379790"/>
            <a:ext cx="15818462" cy="104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7"/>
              </a:lnSpc>
            </a:pPr>
            <a:r>
              <a:rPr lang="en-US" sz="6069">
                <a:solidFill>
                  <a:srgbClr val="241D16"/>
                </a:solidFill>
                <a:latin typeface="Roboto Bold"/>
              </a:rPr>
              <a:t>ETL PROJECT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29618AF5-8C73-DEB0-E33B-40AC27F4C2F2}"/>
              </a:ext>
            </a:extLst>
          </p:cNvPr>
          <p:cNvSpPr/>
          <p:nvPr/>
        </p:nvSpPr>
        <p:spPr>
          <a:xfrm>
            <a:off x="376791" y="310464"/>
            <a:ext cx="507841" cy="549664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2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4026878" y="-4026879"/>
            <a:ext cx="10286999" cy="18340755"/>
          </a:xfrm>
          <a:custGeom>
            <a:avLst/>
            <a:gdLst/>
            <a:ahLst/>
            <a:cxnLst/>
            <a:rect l="l" t="t" r="r" b="b"/>
            <a:pathLst>
              <a:path w="18340755" h="18340755">
                <a:moveTo>
                  <a:pt x="18340755" y="18340754"/>
                </a:moveTo>
                <a:lnTo>
                  <a:pt x="0" y="18340754"/>
                </a:lnTo>
                <a:lnTo>
                  <a:pt x="0" y="0"/>
                </a:lnTo>
                <a:lnTo>
                  <a:pt x="18340755" y="0"/>
                </a:lnTo>
                <a:lnTo>
                  <a:pt x="18340755" y="18340754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023342" y="0"/>
            <a:ext cx="264658" cy="4933657"/>
            <a:chOff x="0" y="0"/>
            <a:chExt cx="69704" cy="12993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704" cy="1299399"/>
            </a:xfrm>
            <a:custGeom>
              <a:avLst/>
              <a:gdLst/>
              <a:ahLst/>
              <a:cxnLst/>
              <a:rect l="l" t="t" r="r" b="b"/>
              <a:pathLst>
                <a:path w="69704" h="1299399">
                  <a:moveTo>
                    <a:pt x="0" y="0"/>
                  </a:moveTo>
                  <a:lnTo>
                    <a:pt x="69704" y="0"/>
                  </a:lnTo>
                  <a:lnTo>
                    <a:pt x="69704" y="1299399"/>
                  </a:lnTo>
                  <a:lnTo>
                    <a:pt x="0" y="1299399"/>
                  </a:lnTo>
                  <a:close/>
                </a:path>
              </a:pathLst>
            </a:custGeom>
            <a:solidFill>
              <a:srgbClr val="DB661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69704" cy="135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023342" y="2396667"/>
            <a:ext cx="264658" cy="7890333"/>
            <a:chOff x="0" y="0"/>
            <a:chExt cx="69704" cy="20781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704" cy="2078112"/>
            </a:xfrm>
            <a:custGeom>
              <a:avLst/>
              <a:gdLst/>
              <a:ahLst/>
              <a:cxnLst/>
              <a:rect l="l" t="t" r="r" b="b"/>
              <a:pathLst>
                <a:path w="69704" h="2078112">
                  <a:moveTo>
                    <a:pt x="0" y="0"/>
                  </a:moveTo>
                  <a:lnTo>
                    <a:pt x="69704" y="0"/>
                  </a:lnTo>
                  <a:lnTo>
                    <a:pt x="69704" y="2078112"/>
                  </a:lnTo>
                  <a:lnTo>
                    <a:pt x="0" y="2078112"/>
                  </a:lnTo>
                  <a:close/>
                </a:path>
              </a:pathLst>
            </a:custGeom>
            <a:solidFill>
              <a:srgbClr val="4829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9704" cy="2135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6338976" y="1878473"/>
            <a:ext cx="6106420" cy="7174598"/>
          </a:xfrm>
          <a:custGeom>
            <a:avLst/>
            <a:gdLst/>
            <a:ahLst/>
            <a:cxnLst/>
            <a:rect l="l" t="t" r="r" b="b"/>
            <a:pathLst>
              <a:path w="6106420" h="7174598">
                <a:moveTo>
                  <a:pt x="0" y="0"/>
                </a:moveTo>
                <a:lnTo>
                  <a:pt x="6106420" y="0"/>
                </a:lnTo>
                <a:lnTo>
                  <a:pt x="6106420" y="7174598"/>
                </a:lnTo>
                <a:lnTo>
                  <a:pt x="0" y="71745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2445396" y="9730369"/>
            <a:ext cx="6410754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241D16"/>
                </a:solidFill>
                <a:latin typeface="Roboto Bold"/>
              </a:rPr>
              <a:t>GROUP 4 - ĐỖ MẠNH CƯỜNG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40838" y="379790"/>
            <a:ext cx="15818462" cy="104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7"/>
              </a:lnSpc>
            </a:pPr>
            <a:r>
              <a:rPr lang="en-US" sz="6069">
                <a:solidFill>
                  <a:srgbClr val="241D16"/>
                </a:solidFill>
                <a:latin typeface="Roboto Bold"/>
              </a:rPr>
              <a:t>ETL PROJECT</a:t>
            </a:r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BA1BE15E-63AC-12EC-CA65-2AD5D0808FB3}"/>
              </a:ext>
            </a:extLst>
          </p:cNvPr>
          <p:cNvGrpSpPr/>
          <p:nvPr/>
        </p:nvGrpSpPr>
        <p:grpSpPr>
          <a:xfrm>
            <a:off x="381000" y="227531"/>
            <a:ext cx="3864374" cy="1176129"/>
            <a:chOff x="0" y="-47257"/>
            <a:chExt cx="1017778" cy="309762"/>
          </a:xfrm>
        </p:grpSpPr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35E2638-5FDE-1F35-BE7B-D65E0D75ECB1}"/>
                </a:ext>
              </a:extLst>
            </p:cNvPr>
            <p:cNvSpPr/>
            <p:nvPr/>
          </p:nvSpPr>
          <p:spPr>
            <a:xfrm>
              <a:off x="0" y="0"/>
              <a:ext cx="1017778" cy="233562"/>
            </a:xfrm>
            <a:custGeom>
              <a:avLst/>
              <a:gdLst/>
              <a:ahLst/>
              <a:cxnLst/>
              <a:rect l="l" t="t" r="r" b="b"/>
              <a:pathLst>
                <a:path w="1017778" h="233562">
                  <a:moveTo>
                    <a:pt x="102174" y="0"/>
                  </a:moveTo>
                  <a:lnTo>
                    <a:pt x="915604" y="0"/>
                  </a:lnTo>
                  <a:cubicBezTo>
                    <a:pt x="972033" y="0"/>
                    <a:pt x="1017778" y="45745"/>
                    <a:pt x="1017778" y="102174"/>
                  </a:cubicBezTo>
                  <a:lnTo>
                    <a:pt x="1017778" y="131388"/>
                  </a:lnTo>
                  <a:cubicBezTo>
                    <a:pt x="1017778" y="187817"/>
                    <a:pt x="972033" y="233562"/>
                    <a:pt x="915604" y="233562"/>
                  </a:cubicBezTo>
                  <a:lnTo>
                    <a:pt x="102174" y="233562"/>
                  </a:lnTo>
                  <a:cubicBezTo>
                    <a:pt x="45745" y="233562"/>
                    <a:pt x="0" y="187817"/>
                    <a:pt x="0" y="131388"/>
                  </a:cubicBezTo>
                  <a:lnTo>
                    <a:pt x="0" y="102174"/>
                  </a:lnTo>
                  <a:cubicBezTo>
                    <a:pt x="0" y="45745"/>
                    <a:pt x="45745" y="0"/>
                    <a:pt x="102174" y="0"/>
                  </a:cubicBezTo>
                  <a:close/>
                </a:path>
              </a:pathLst>
            </a:custGeom>
            <a:solidFill>
              <a:srgbClr val="FADAC0"/>
            </a:solidFill>
            <a:ln w="57150" cap="rnd">
              <a:solidFill>
                <a:srgbClr val="48291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4D658E3C-2BA4-673F-C46D-004E5882073D}"/>
                </a:ext>
              </a:extLst>
            </p:cNvPr>
            <p:cNvSpPr txBox="1"/>
            <p:nvPr/>
          </p:nvSpPr>
          <p:spPr>
            <a:xfrm>
              <a:off x="0" y="-47257"/>
              <a:ext cx="1017778" cy="309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 dirty="0">
                  <a:solidFill>
                    <a:srgbClr val="241D16"/>
                  </a:solidFill>
                  <a:latin typeface="Roboto Bold"/>
                </a:rPr>
                <a:t>       ETL PROJECT </a:t>
              </a:r>
            </a:p>
          </p:txBody>
        </p:sp>
      </p:grp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197692CB-FB35-2A52-5854-9D8874F2850C}"/>
              </a:ext>
            </a:extLst>
          </p:cNvPr>
          <p:cNvSpPr/>
          <p:nvPr/>
        </p:nvSpPr>
        <p:spPr>
          <a:xfrm>
            <a:off x="550976" y="579165"/>
            <a:ext cx="507841" cy="549664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2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385</Words>
  <Application>Microsoft Office PowerPoint</Application>
  <PresentationFormat>Custom</PresentationFormat>
  <Paragraphs>125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Noto Sans</vt:lpstr>
      <vt:lpstr>Arial</vt:lpstr>
      <vt:lpstr>Roboto</vt:lpstr>
      <vt:lpstr>Roboto Bold</vt:lpstr>
      <vt:lpstr>Calibri</vt:lpstr>
      <vt:lpstr>Noto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sao của  WEEK 5 - mis3009_1</dc:title>
  <cp:lastModifiedBy>Tran Thu Hien</cp:lastModifiedBy>
  <cp:revision>24</cp:revision>
  <dcterms:created xsi:type="dcterms:W3CDTF">2006-08-16T00:00:00Z</dcterms:created>
  <dcterms:modified xsi:type="dcterms:W3CDTF">2024-02-29T12:42:30Z</dcterms:modified>
  <dc:identifier>DAF94r-1uwI</dc:identifier>
</cp:coreProperties>
</file>