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70" r:id="rId3"/>
    <p:sldId id="257" r:id="rId4"/>
    <p:sldId id="258" r:id="rId5"/>
    <p:sldId id="259" r:id="rId6"/>
    <p:sldId id="260" r:id="rId7"/>
    <p:sldId id="261" r:id="rId8"/>
    <p:sldId id="262" r:id="rId9"/>
    <p:sldId id="263" r:id="rId10"/>
    <p:sldId id="271" r:id="rId11"/>
    <p:sldId id="265" r:id="rId12"/>
    <p:sldId id="281" r:id="rId13"/>
    <p:sldId id="273" r:id="rId14"/>
    <p:sldId id="274" r:id="rId15"/>
    <p:sldId id="275" r:id="rId16"/>
    <p:sldId id="276" r:id="rId17"/>
    <p:sldId id="277" r:id="rId18"/>
    <p:sldId id="278" r:id="rId19"/>
    <p:sldId id="283" r:id="rId20"/>
    <p:sldId id="279" r:id="rId21"/>
    <p:sldId id="280" r:id="rId22"/>
    <p:sldId id="282" r:id="rId23"/>
    <p:sldId id="28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28" autoAdjust="0"/>
    <p:restoredTop sz="94660"/>
  </p:normalViewPr>
  <p:slideViewPr>
    <p:cSldViewPr snapToGrid="0">
      <p:cViewPr varScale="1">
        <p:scale>
          <a:sx n="86" d="100"/>
          <a:sy n="86" d="100"/>
        </p:scale>
        <p:origin x="312" y="1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10/18/2020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2405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10/18/2020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09079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10/18/2020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94473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10/18/2020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70446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10/18/2020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61012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10/18/2020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90799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10/18/2020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19157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10/18/2020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30243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10/18/2020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42841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10/18/2020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9384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10/18/2020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32111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10/18/2020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75193342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11B5279-4E33-4E1D-9010-48580A1718BA}"/>
              </a:ext>
            </a:extLst>
          </p:cNvPr>
          <p:cNvPicPr>
            <a:picLocks noChangeAspect="1"/>
          </p:cNvPicPr>
          <p:nvPr/>
        </p:nvPicPr>
        <p:blipFill rotWithShape="1">
          <a:blip r:embed="rId2"/>
          <a:srcRect l="11344" r="4283" b="-1"/>
          <a:stretch/>
        </p:blipFill>
        <p:spPr>
          <a:xfrm>
            <a:off x="3556000" y="10"/>
            <a:ext cx="8636000" cy="6857990"/>
          </a:xfrm>
          <a:prstGeom prst="rect">
            <a:avLst/>
          </a:prstGeom>
        </p:spPr>
      </p:pic>
      <p:sp>
        <p:nvSpPr>
          <p:cNvPr id="11" name="Rectangle 10">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D60FDCD-D342-4A1F-A60A-6ABA18F5F41B}"/>
              </a:ext>
            </a:extLst>
          </p:cNvPr>
          <p:cNvSpPr>
            <a:spLocks noGrp="1"/>
          </p:cNvSpPr>
          <p:nvPr>
            <p:ph type="ctrTitle"/>
          </p:nvPr>
        </p:nvSpPr>
        <p:spPr>
          <a:xfrm>
            <a:off x="477982" y="625683"/>
            <a:ext cx="4023360" cy="3204134"/>
          </a:xfrm>
        </p:spPr>
        <p:txBody>
          <a:bodyPr anchor="b">
            <a:normAutofit/>
          </a:bodyPr>
          <a:lstStyle/>
          <a:p>
            <a:r>
              <a:rPr lang="en-US" sz="4800" dirty="0" err="1"/>
              <a:t>Nhóm</a:t>
            </a:r>
            <a:r>
              <a:rPr lang="en-US" sz="4800" dirty="0"/>
              <a:t> 1</a:t>
            </a:r>
          </a:p>
        </p:txBody>
      </p:sp>
      <p:sp>
        <p:nvSpPr>
          <p:cNvPr id="3" name="Subtitle 2">
            <a:extLst>
              <a:ext uri="{FF2B5EF4-FFF2-40B4-BE49-F238E27FC236}">
                <a16:creationId xmlns:a16="http://schemas.microsoft.com/office/drawing/2014/main" id="{67A73D17-7578-47FA-BFC5-F16FF5FA5781}"/>
              </a:ext>
            </a:extLst>
          </p:cNvPr>
          <p:cNvSpPr>
            <a:spLocks noGrp="1"/>
          </p:cNvSpPr>
          <p:nvPr>
            <p:ph type="subTitle" idx="1"/>
          </p:nvPr>
        </p:nvSpPr>
        <p:spPr>
          <a:xfrm>
            <a:off x="477982" y="4754661"/>
            <a:ext cx="5811058" cy="1208141"/>
          </a:xfrm>
        </p:spPr>
        <p:txBody>
          <a:bodyPr>
            <a:normAutofit fontScale="25000" lnSpcReduction="20000"/>
          </a:bodyPr>
          <a:lstStyle/>
          <a:p>
            <a:r>
              <a:rPr lang="en-US" sz="7000" dirty="0" err="1"/>
              <a:t>Trần</a:t>
            </a:r>
            <a:r>
              <a:rPr lang="en-US" sz="7000" dirty="0"/>
              <a:t> Gia </a:t>
            </a:r>
            <a:r>
              <a:rPr lang="en-US" sz="7000" dirty="0" err="1"/>
              <a:t>Hiếu</a:t>
            </a:r>
            <a:endParaRPr lang="en-US" sz="7000" dirty="0"/>
          </a:p>
          <a:p>
            <a:r>
              <a:rPr lang="en-US" sz="7000" dirty="0"/>
              <a:t>Lê </a:t>
            </a:r>
            <a:r>
              <a:rPr lang="en-US" sz="7000" dirty="0" err="1"/>
              <a:t>Khắc</a:t>
            </a:r>
            <a:r>
              <a:rPr lang="en-US" sz="7000" dirty="0"/>
              <a:t> </a:t>
            </a:r>
            <a:r>
              <a:rPr lang="en-US" sz="7000" dirty="0" err="1"/>
              <a:t>Thành</a:t>
            </a:r>
            <a:r>
              <a:rPr lang="en-US" sz="7000" dirty="0"/>
              <a:t> </a:t>
            </a:r>
            <a:r>
              <a:rPr lang="en-US" sz="7000" dirty="0" err="1"/>
              <a:t>Nhân</a:t>
            </a:r>
            <a:endParaRPr lang="en-US" sz="7000" dirty="0"/>
          </a:p>
          <a:p>
            <a:r>
              <a:rPr lang="en-US" sz="7000" dirty="0" err="1"/>
              <a:t>Trần</a:t>
            </a:r>
            <a:r>
              <a:rPr lang="en-US" sz="7000" dirty="0"/>
              <a:t> </a:t>
            </a:r>
            <a:r>
              <a:rPr lang="en-US" sz="7000" dirty="0" err="1"/>
              <a:t>Thị</a:t>
            </a:r>
            <a:r>
              <a:rPr lang="en-US" sz="7000" dirty="0"/>
              <a:t> </a:t>
            </a:r>
            <a:r>
              <a:rPr lang="en-US" sz="7000" dirty="0" err="1"/>
              <a:t>Trúc</a:t>
            </a:r>
            <a:r>
              <a:rPr lang="en-US" sz="7000" dirty="0"/>
              <a:t> Ly</a:t>
            </a:r>
          </a:p>
          <a:p>
            <a:r>
              <a:rPr lang="en-US" sz="7000" dirty="0" err="1"/>
              <a:t>Hồ</a:t>
            </a:r>
            <a:r>
              <a:rPr lang="en-US" sz="7000" dirty="0"/>
              <a:t> </a:t>
            </a:r>
            <a:r>
              <a:rPr lang="en-US" sz="7000" dirty="0" err="1"/>
              <a:t>Viết</a:t>
            </a:r>
            <a:r>
              <a:rPr lang="en-US" sz="7000" dirty="0"/>
              <a:t> </a:t>
            </a:r>
            <a:r>
              <a:rPr lang="en-US" sz="7000" dirty="0" err="1"/>
              <a:t>Văn</a:t>
            </a:r>
            <a:r>
              <a:rPr lang="en-US" sz="7000" dirty="0"/>
              <a:t> </a:t>
            </a:r>
          </a:p>
          <a:p>
            <a:r>
              <a:rPr lang="en-US" sz="7000" dirty="0" err="1"/>
              <a:t>Trương</a:t>
            </a:r>
            <a:r>
              <a:rPr lang="en-US" sz="7000" dirty="0"/>
              <a:t> </a:t>
            </a:r>
            <a:r>
              <a:rPr lang="en-US" sz="7000" dirty="0" err="1"/>
              <a:t>Quốc</a:t>
            </a:r>
            <a:r>
              <a:rPr lang="en-US" sz="7000" dirty="0"/>
              <a:t> </a:t>
            </a:r>
            <a:r>
              <a:rPr lang="en-US" sz="7000" dirty="0" err="1"/>
              <a:t>Tân</a:t>
            </a:r>
            <a:endParaRPr lang="en-US" sz="7000" dirty="0"/>
          </a:p>
        </p:txBody>
      </p:sp>
      <p:sp>
        <p:nvSpPr>
          <p:cNvPr id="26"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0777426"/>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2ACF0E-457E-435D-9E40-5D934B6CCF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450" y="173915"/>
            <a:ext cx="7252775" cy="528131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TextBox 4">
            <a:extLst>
              <a:ext uri="{FF2B5EF4-FFF2-40B4-BE49-F238E27FC236}">
                <a16:creationId xmlns:a16="http://schemas.microsoft.com/office/drawing/2014/main" id="{4012E16B-2863-4478-B23F-0F26926B6929}"/>
              </a:ext>
            </a:extLst>
          </p:cNvPr>
          <p:cNvSpPr txBox="1"/>
          <p:nvPr/>
        </p:nvSpPr>
        <p:spPr>
          <a:xfrm>
            <a:off x="683844" y="5969377"/>
            <a:ext cx="6223000"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111111"/>
                </a:solidFill>
                <a:effectLst/>
                <a:uLnTx/>
                <a:uFillTx/>
                <a:latin typeface="Roboto"/>
                <a:ea typeface="+mn-ea"/>
                <a:cs typeface="+mn-cs"/>
              </a:rPr>
              <a:t>Scrum</a:t>
            </a:r>
          </a:p>
        </p:txBody>
      </p:sp>
      <p:sp>
        <p:nvSpPr>
          <p:cNvPr id="7" name="TextBox 6">
            <a:extLst>
              <a:ext uri="{FF2B5EF4-FFF2-40B4-BE49-F238E27FC236}">
                <a16:creationId xmlns:a16="http://schemas.microsoft.com/office/drawing/2014/main" id="{DFC12550-A59F-42ED-A583-D10041D61684}"/>
              </a:ext>
            </a:extLst>
          </p:cNvPr>
          <p:cNvSpPr txBox="1"/>
          <p:nvPr/>
        </p:nvSpPr>
        <p:spPr>
          <a:xfrm>
            <a:off x="7961676" y="173915"/>
            <a:ext cx="4230324" cy="67403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Helvetica Neue"/>
                <a:ea typeface="+mn-ea"/>
                <a:cs typeface="+mn-cs"/>
              </a:rPr>
              <a:t>S</a:t>
            </a:r>
            <a:r>
              <a:rPr kumimoji="0" lang="vi-VN" sz="2400" b="0" i="0" u="none" strike="noStrike" kern="1200" cap="none" spc="0" normalizeH="0" baseline="0" noProof="0" dirty="0">
                <a:ln>
                  <a:noFill/>
                </a:ln>
                <a:solidFill>
                  <a:srgbClr val="000000"/>
                </a:solidFill>
                <a:effectLst/>
                <a:uLnTx/>
                <a:uFillTx/>
                <a:latin typeface="Helvetica Neue"/>
                <a:ea typeface="+mn-ea"/>
                <a:cs typeface="+mn-cs"/>
              </a:rPr>
              <a:t>crum model </a:t>
            </a:r>
            <a:endParaRPr lang="en-US" sz="2400" dirty="0">
              <a:solidFill>
                <a:srgbClr val="000000"/>
              </a:solidFill>
              <a:latin typeface="Helvetica Neue"/>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vi-VN" sz="2400" b="0" i="0" u="none" strike="noStrike" kern="1200" cap="none" spc="0" normalizeH="0" baseline="0" noProof="0" dirty="0">
                <a:ln>
                  <a:noFill/>
                </a:ln>
                <a:solidFill>
                  <a:srgbClr val="000000"/>
                </a:solidFill>
                <a:effectLst/>
                <a:uLnTx/>
                <a:uFillTx/>
                <a:latin typeface="Helvetica Neue"/>
                <a:ea typeface="+mn-ea"/>
                <a:cs typeface="+mn-cs"/>
              </a:rPr>
              <a:t>• Định nghĩa Là một quy trình phát triển phần mềm theo mô hình agile Chia nhỏ phần mềm cần sản xuất ra thành các phần nhỏ để phát triển Lấy ý kiến khách hàng và thay đổi cho phù hợp ngay trong quá trình phát triển</a:t>
            </a:r>
            <a:endParaRPr kumimoji="0" lang="en-US" sz="2400" b="0" i="0" u="none" strike="noStrike" kern="1200" cap="none" spc="0" normalizeH="0" baseline="0" noProof="0" dirty="0">
              <a:ln>
                <a:noFill/>
              </a:ln>
              <a:solidFill>
                <a:srgbClr val="000000"/>
              </a:solidFill>
              <a:effectLst/>
              <a:uLnTx/>
              <a:uFillTx/>
              <a:latin typeface="Helvetica Neue"/>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vi-VN" sz="2400" b="0" i="0" u="none" strike="noStrike" kern="1200" cap="none" spc="0" normalizeH="0" baseline="0" noProof="0" dirty="0">
                <a:ln>
                  <a:noFill/>
                </a:ln>
                <a:solidFill>
                  <a:srgbClr val="000000"/>
                </a:solidFill>
                <a:effectLst/>
                <a:uLnTx/>
                <a:uFillTx/>
                <a:latin typeface="Helvetica Neue"/>
                <a:ea typeface="+mn-ea"/>
                <a:cs typeface="+mn-cs"/>
              </a:rPr>
              <a:t> Scrum chia dự án thành các vòng lặp phát triển gọi là các sprint. Mỗi sprint thường mất 2- 4 tuần (30 ngày) để hoàn thành Phù hợp cho những dự án có nhiều sự thay đổi và yêu cầu tốc độ cao.</a:t>
            </a:r>
            <a:endParaRPr kumimoji="0" lang="en-US" sz="2400" b="0" i="0" u="none" strike="noStrike" kern="1200" cap="none" spc="0" normalizeH="0" baseline="0" noProof="0" dirty="0">
              <a:ln>
                <a:noFill/>
              </a:ln>
              <a:solidFill>
                <a:srgbClr val="000000"/>
              </a:solidFill>
              <a:effectLst/>
              <a:uLnTx/>
              <a:uFillTx/>
              <a:latin typeface="Neue Haas Grotesk Text Pro"/>
              <a:ea typeface="+mn-ea"/>
              <a:cs typeface="+mn-cs"/>
            </a:endParaRPr>
          </a:p>
        </p:txBody>
      </p:sp>
    </p:spTree>
    <p:extLst>
      <p:ext uri="{BB962C8B-B14F-4D97-AF65-F5344CB8AC3E}">
        <p14:creationId xmlns:p14="http://schemas.microsoft.com/office/powerpoint/2010/main" val="6930291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1"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41A2DDF-5A00-46E4-A908-23E91F05F526}"/>
              </a:ext>
            </a:extLst>
          </p:cNvPr>
          <p:cNvSpPr txBox="1"/>
          <p:nvPr/>
        </p:nvSpPr>
        <p:spPr>
          <a:xfrm>
            <a:off x="7792719" y="152400"/>
            <a:ext cx="4399281" cy="6001643"/>
          </a:xfrm>
          <a:prstGeom prst="rect">
            <a:avLst/>
          </a:prstGeom>
          <a:noFill/>
        </p:spPr>
        <p:txBody>
          <a:bodyPr wrap="square" rtlCol="0">
            <a:spAutoFit/>
          </a:bodyPr>
          <a:lstStyle/>
          <a:p>
            <a:pPr algn="l"/>
            <a:r>
              <a:rPr lang="vi-VN" sz="1600" b="0" i="0" dirty="0">
                <a:solidFill>
                  <a:srgbClr val="222222"/>
                </a:solidFill>
                <a:effectLst/>
                <a:latin typeface="Verdana" panose="020B0604030504040204" pitchFamily="34" charset="0"/>
              </a:rPr>
              <a:t>ƯU ĐIỂM:</a:t>
            </a:r>
          </a:p>
          <a:p>
            <a:pPr algn="l">
              <a:buFont typeface="Arial" panose="020B0604020202020204" pitchFamily="34" charset="0"/>
              <a:buChar char="•"/>
            </a:pPr>
            <a:r>
              <a:rPr lang="vi-VN" sz="1600" b="0" i="0" dirty="0">
                <a:solidFill>
                  <a:srgbClr val="222222"/>
                </a:solidFill>
                <a:effectLst/>
                <a:latin typeface="Verdana" panose="020B0604030504040204" pitchFamily="34" charset="0"/>
              </a:rPr>
              <a:t>Một người có thể làm nhiều việc ví dụ như dev có thể test</a:t>
            </a:r>
          </a:p>
          <a:p>
            <a:pPr algn="l">
              <a:buFont typeface="Arial" panose="020B0604020202020204" pitchFamily="34" charset="0"/>
              <a:buChar char="•"/>
            </a:pPr>
            <a:r>
              <a:rPr lang="vi-VN" sz="1600" b="0" i="0" dirty="0">
                <a:solidFill>
                  <a:srgbClr val="222222"/>
                </a:solidFill>
                <a:effectLst/>
                <a:latin typeface="Verdana" panose="020B0604030504040204" pitchFamily="34" charset="0"/>
              </a:rPr>
              <a:t>Phát hiện lỗi sớm hơn rất nhiều so với các phương pháp truyền thống</a:t>
            </a:r>
          </a:p>
          <a:p>
            <a:pPr algn="l">
              <a:buFont typeface="Arial" panose="020B0604020202020204" pitchFamily="34" charset="0"/>
              <a:buChar char="•"/>
            </a:pPr>
            <a:r>
              <a:rPr lang="vi-VN" sz="1600" b="0" i="0" dirty="0">
                <a:solidFill>
                  <a:srgbClr val="222222"/>
                </a:solidFill>
                <a:effectLst/>
                <a:latin typeface="Verdana" panose="020B0604030504040204" pitchFamily="34" charset="0"/>
              </a:rPr>
              <a:t>Khách hàng nhanh chóng thấy được sản phẩm qua đó đưa ra phản hồi sớm.</a:t>
            </a:r>
          </a:p>
          <a:p>
            <a:pPr algn="l">
              <a:buFont typeface="Arial" panose="020B0604020202020204" pitchFamily="34" charset="0"/>
              <a:buChar char="•"/>
            </a:pPr>
            <a:r>
              <a:rPr lang="vi-VN" sz="1600" b="0" i="0" dirty="0">
                <a:solidFill>
                  <a:srgbClr val="222222"/>
                </a:solidFill>
                <a:effectLst/>
                <a:latin typeface="Verdana" panose="020B0604030504040204" pitchFamily="34" charset="0"/>
              </a:rPr>
              <a:t>Có khả năng áp dụng được cho những dự án mà yêu cầu khách hàng không rõ ràng ngay từ đầu.</a:t>
            </a:r>
          </a:p>
          <a:p>
            <a:pPr algn="l"/>
            <a:r>
              <a:rPr lang="vi-VN" sz="1600" b="0" i="0" dirty="0">
                <a:solidFill>
                  <a:srgbClr val="222222"/>
                </a:solidFill>
                <a:effectLst/>
                <a:latin typeface="Verdana" panose="020B0604030504040204" pitchFamily="34" charset="0"/>
              </a:rPr>
              <a:t>NHƯỢC ĐIỂM:</a:t>
            </a:r>
          </a:p>
          <a:p>
            <a:pPr algn="l">
              <a:buFont typeface="Arial" panose="020B0604020202020204" pitchFamily="34" charset="0"/>
              <a:buChar char="•"/>
            </a:pPr>
            <a:r>
              <a:rPr lang="vi-VN" sz="1600" b="0" i="0" dirty="0">
                <a:solidFill>
                  <a:srgbClr val="222222"/>
                </a:solidFill>
                <a:effectLst/>
                <a:latin typeface="Verdana" panose="020B0604030504040204" pitchFamily="34" charset="0"/>
              </a:rPr>
              <a:t>Trình độ của nhóm là có một kỹ năng nhất định</a:t>
            </a:r>
          </a:p>
          <a:p>
            <a:pPr algn="l">
              <a:buFont typeface="Arial" panose="020B0604020202020204" pitchFamily="34" charset="0"/>
              <a:buChar char="•"/>
            </a:pPr>
            <a:r>
              <a:rPr lang="vi-VN" sz="1600" b="0" i="0" dirty="0">
                <a:solidFill>
                  <a:srgbClr val="222222"/>
                </a:solidFill>
                <a:effectLst/>
                <a:latin typeface="Verdana" panose="020B0604030504040204" pitchFamily="34" charset="0"/>
              </a:rPr>
              <a:t>Phải có sự hiểu biết về mô hình aglie .</a:t>
            </a:r>
          </a:p>
          <a:p>
            <a:pPr algn="l">
              <a:buFont typeface="Arial" panose="020B0604020202020204" pitchFamily="34" charset="0"/>
              <a:buChar char="•"/>
            </a:pPr>
            <a:r>
              <a:rPr lang="vi-VN" sz="1600" b="0" i="0" dirty="0">
                <a:solidFill>
                  <a:srgbClr val="222222"/>
                </a:solidFill>
                <a:effectLst/>
                <a:latin typeface="Verdana" panose="020B0604030504040204" pitchFamily="34" charset="0"/>
              </a:rPr>
              <a:t>Khó khăn trong việc xác định ngân sách và thời gian.</a:t>
            </a:r>
          </a:p>
          <a:p>
            <a:pPr algn="l">
              <a:buFont typeface="Arial" panose="020B0604020202020204" pitchFamily="34" charset="0"/>
              <a:buChar char="•"/>
            </a:pPr>
            <a:r>
              <a:rPr lang="vi-VN" sz="1600" b="0" i="0" dirty="0">
                <a:solidFill>
                  <a:srgbClr val="222222"/>
                </a:solidFill>
                <a:effectLst/>
                <a:latin typeface="Verdana" panose="020B0604030504040204" pitchFamily="34" charset="0"/>
              </a:rPr>
              <a:t>Luôn nghe ý kiến phản hồi từ khách hàng và thay đổi theo nên thời gian sẽ kéo dài khi có quá nhiều yêu cầu thay đổi từ khách hàng.</a:t>
            </a:r>
          </a:p>
          <a:p>
            <a:pPr algn="l">
              <a:buFont typeface="Arial" panose="020B0604020202020204" pitchFamily="34" charset="0"/>
              <a:buChar char="•"/>
            </a:pPr>
            <a:r>
              <a:rPr lang="vi-VN" sz="1600" b="0" i="0" dirty="0">
                <a:solidFill>
                  <a:srgbClr val="222222"/>
                </a:solidFill>
                <a:effectLst/>
                <a:latin typeface="Verdana" panose="020B0604030504040204" pitchFamily="34" charset="0"/>
              </a:rPr>
              <a:t>Vai trò của PO (</a:t>
            </a:r>
            <a:r>
              <a:rPr lang="vi-VN" sz="1600" b="1" i="0" dirty="0">
                <a:solidFill>
                  <a:srgbClr val="222222"/>
                </a:solidFill>
                <a:effectLst/>
                <a:latin typeface="Verdana" panose="020B0604030504040204" pitchFamily="34" charset="0"/>
              </a:rPr>
              <a:t>Product Owner</a:t>
            </a:r>
            <a:r>
              <a:rPr lang="vi-VN" sz="1600" b="0" i="0" dirty="0">
                <a:solidFill>
                  <a:srgbClr val="222222"/>
                </a:solidFill>
                <a:effectLst/>
                <a:latin typeface="Verdana" panose="020B0604030504040204" pitchFamily="34" charset="0"/>
              </a:rPr>
              <a:t>) rất quan trọng, PO là người định hướng sản phẩm. Nếu PO làm không tốt sẽ ảnh hưởng đến kết quả chung.</a:t>
            </a:r>
          </a:p>
        </p:txBody>
      </p:sp>
      <p:pic>
        <p:nvPicPr>
          <p:cNvPr id="3" name="Picture 2">
            <a:extLst>
              <a:ext uri="{FF2B5EF4-FFF2-40B4-BE49-F238E27FC236}">
                <a16:creationId xmlns:a16="http://schemas.microsoft.com/office/drawing/2014/main" id="{E22ACF0E-457E-435D-9E40-5D934B6CCF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957" y="152400"/>
            <a:ext cx="7252775" cy="528131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TextBox 4">
            <a:extLst>
              <a:ext uri="{FF2B5EF4-FFF2-40B4-BE49-F238E27FC236}">
                <a16:creationId xmlns:a16="http://schemas.microsoft.com/office/drawing/2014/main" id="{4012E16B-2863-4478-B23F-0F26926B6929}"/>
              </a:ext>
            </a:extLst>
          </p:cNvPr>
          <p:cNvSpPr txBox="1"/>
          <p:nvPr/>
        </p:nvSpPr>
        <p:spPr>
          <a:xfrm>
            <a:off x="683844" y="5969377"/>
            <a:ext cx="6223000" cy="523220"/>
          </a:xfrm>
          <a:prstGeom prst="rect">
            <a:avLst/>
          </a:prstGeom>
          <a:noFill/>
        </p:spPr>
        <p:txBody>
          <a:bodyPr wrap="square">
            <a:spAutoFit/>
          </a:bodyPr>
          <a:lstStyle/>
          <a:p>
            <a:pPr algn="ctr"/>
            <a:r>
              <a:rPr lang="en-US" sz="2800" b="0" i="0" dirty="0">
                <a:solidFill>
                  <a:srgbClr val="111111"/>
                </a:solidFill>
                <a:effectLst/>
                <a:latin typeface="Roboto"/>
              </a:rPr>
              <a:t>Scrum</a:t>
            </a:r>
          </a:p>
        </p:txBody>
      </p:sp>
    </p:spTree>
    <p:extLst>
      <p:ext uri="{BB962C8B-B14F-4D97-AF65-F5344CB8AC3E}">
        <p14:creationId xmlns:p14="http://schemas.microsoft.com/office/powerpoint/2010/main" val="11208147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wipe(down)">
                                      <p:cBhvr>
                                        <p:cTn id="19" dur="500"/>
                                        <p:tgtEl>
                                          <p:spTgt spid="6">
                                            <p:txEl>
                                              <p:pRg st="0" end="0"/>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wipe(down)">
                                      <p:cBhvr>
                                        <p:cTn id="22" dur="500"/>
                                        <p:tgtEl>
                                          <p:spTgt spid="6">
                                            <p:txEl>
                                              <p:pRg st="1" end="1"/>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wipe(down)">
                                      <p:cBhvr>
                                        <p:cTn id="25" dur="500"/>
                                        <p:tgtEl>
                                          <p:spTgt spid="6">
                                            <p:txEl>
                                              <p:pRg st="2" end="2"/>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wipe(down)">
                                      <p:cBhvr>
                                        <p:cTn id="28" dur="500"/>
                                        <p:tgtEl>
                                          <p:spTgt spid="6">
                                            <p:txEl>
                                              <p:pRg st="3" end="3"/>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Effect transition="in" filter="wipe(down)">
                                      <p:cBhvr>
                                        <p:cTn id="31" dur="500"/>
                                        <p:tgtEl>
                                          <p:spTgt spid="6">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6">
                                            <p:txEl>
                                              <p:pRg st="5" end="5"/>
                                            </p:txEl>
                                          </p:spTgt>
                                        </p:tgtEl>
                                        <p:attrNameLst>
                                          <p:attrName>style.visibility</p:attrName>
                                        </p:attrNameLst>
                                      </p:cBhvr>
                                      <p:to>
                                        <p:strVal val="visible"/>
                                      </p:to>
                                    </p:set>
                                    <p:animEffect transition="in" filter="wipe(down)">
                                      <p:cBhvr>
                                        <p:cTn id="36" dur="500"/>
                                        <p:tgtEl>
                                          <p:spTgt spid="6">
                                            <p:txEl>
                                              <p:pRg st="5" end="5"/>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6">
                                            <p:txEl>
                                              <p:pRg st="6" end="6"/>
                                            </p:txEl>
                                          </p:spTgt>
                                        </p:tgtEl>
                                        <p:attrNameLst>
                                          <p:attrName>style.visibility</p:attrName>
                                        </p:attrNameLst>
                                      </p:cBhvr>
                                      <p:to>
                                        <p:strVal val="visible"/>
                                      </p:to>
                                    </p:set>
                                    <p:animEffect transition="in" filter="wipe(down)">
                                      <p:cBhvr>
                                        <p:cTn id="39" dur="500"/>
                                        <p:tgtEl>
                                          <p:spTgt spid="6">
                                            <p:txEl>
                                              <p:pRg st="6" end="6"/>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wipe(down)">
                                      <p:cBhvr>
                                        <p:cTn id="42" dur="500"/>
                                        <p:tgtEl>
                                          <p:spTgt spid="6">
                                            <p:txEl>
                                              <p:pRg st="7" end="7"/>
                                            </p:txEl>
                                          </p:spTgt>
                                        </p:tgtEl>
                                      </p:cBhvr>
                                    </p:animEffect>
                                  </p:childTnLst>
                                </p:cTn>
                              </p:par>
                              <p:par>
                                <p:cTn id="43" presetID="22" presetClass="entr" presetSubtype="4" fill="hold" nodeType="withEffect">
                                  <p:stCondLst>
                                    <p:cond delay="0"/>
                                  </p:stCondLst>
                                  <p:childTnLst>
                                    <p:set>
                                      <p:cBhvr>
                                        <p:cTn id="44" dur="1" fill="hold">
                                          <p:stCondLst>
                                            <p:cond delay="0"/>
                                          </p:stCondLst>
                                        </p:cTn>
                                        <p:tgtEl>
                                          <p:spTgt spid="6">
                                            <p:txEl>
                                              <p:pRg st="8" end="8"/>
                                            </p:txEl>
                                          </p:spTgt>
                                        </p:tgtEl>
                                        <p:attrNameLst>
                                          <p:attrName>style.visibility</p:attrName>
                                        </p:attrNameLst>
                                      </p:cBhvr>
                                      <p:to>
                                        <p:strVal val="visible"/>
                                      </p:to>
                                    </p:set>
                                    <p:animEffect transition="in" filter="wipe(down)">
                                      <p:cBhvr>
                                        <p:cTn id="45" dur="500"/>
                                        <p:tgtEl>
                                          <p:spTgt spid="6">
                                            <p:txEl>
                                              <p:pRg st="8" end="8"/>
                                            </p:txEl>
                                          </p:spTgt>
                                        </p:tgtEl>
                                      </p:cBhvr>
                                    </p:animEffect>
                                  </p:childTnLst>
                                </p:cTn>
                              </p:par>
                              <p:par>
                                <p:cTn id="46" presetID="22" presetClass="entr" presetSubtype="4" fill="hold" nodeType="withEffect">
                                  <p:stCondLst>
                                    <p:cond delay="0"/>
                                  </p:stCondLst>
                                  <p:childTnLst>
                                    <p:set>
                                      <p:cBhvr>
                                        <p:cTn id="47" dur="1" fill="hold">
                                          <p:stCondLst>
                                            <p:cond delay="0"/>
                                          </p:stCondLst>
                                        </p:cTn>
                                        <p:tgtEl>
                                          <p:spTgt spid="6">
                                            <p:txEl>
                                              <p:pRg st="9" end="9"/>
                                            </p:txEl>
                                          </p:spTgt>
                                        </p:tgtEl>
                                        <p:attrNameLst>
                                          <p:attrName>style.visibility</p:attrName>
                                        </p:attrNameLst>
                                      </p:cBhvr>
                                      <p:to>
                                        <p:strVal val="visible"/>
                                      </p:to>
                                    </p:set>
                                    <p:animEffect transition="in" filter="wipe(down)">
                                      <p:cBhvr>
                                        <p:cTn id="48" dur="500"/>
                                        <p:tgtEl>
                                          <p:spTgt spid="6">
                                            <p:txEl>
                                              <p:pRg st="9" end="9"/>
                                            </p:txEl>
                                          </p:spTgt>
                                        </p:tgtEl>
                                      </p:cBhvr>
                                    </p:animEffect>
                                  </p:childTnLst>
                                </p:cTn>
                              </p:par>
                              <p:par>
                                <p:cTn id="49" presetID="22" presetClass="entr" presetSubtype="4" fill="hold" nodeType="withEffect">
                                  <p:stCondLst>
                                    <p:cond delay="0"/>
                                  </p:stCondLst>
                                  <p:childTnLst>
                                    <p:set>
                                      <p:cBhvr>
                                        <p:cTn id="50" dur="1" fill="hold">
                                          <p:stCondLst>
                                            <p:cond delay="0"/>
                                          </p:stCondLst>
                                        </p:cTn>
                                        <p:tgtEl>
                                          <p:spTgt spid="6">
                                            <p:txEl>
                                              <p:pRg st="10" end="10"/>
                                            </p:txEl>
                                          </p:spTgt>
                                        </p:tgtEl>
                                        <p:attrNameLst>
                                          <p:attrName>style.visibility</p:attrName>
                                        </p:attrNameLst>
                                      </p:cBhvr>
                                      <p:to>
                                        <p:strVal val="visible"/>
                                      </p:to>
                                    </p:set>
                                    <p:animEffect transition="in" filter="wipe(down)">
                                      <p:cBhvr>
                                        <p:cTn id="51"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A05636-F736-4B51-89CE-55B14B9B6613}"/>
              </a:ext>
            </a:extLst>
          </p:cNvPr>
          <p:cNvSpPr txBox="1"/>
          <p:nvPr/>
        </p:nvSpPr>
        <p:spPr>
          <a:xfrm>
            <a:off x="680720" y="4400788"/>
            <a:ext cx="6096000" cy="15696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u="none" strike="noStrike" kern="1200" cap="none" spc="0" normalizeH="0" baseline="0" noProof="0" dirty="0" err="1">
                <a:ln>
                  <a:noFill/>
                </a:ln>
                <a:solidFill>
                  <a:srgbClr val="000000"/>
                </a:solidFill>
                <a:uLnTx/>
                <a:uFillTx/>
                <a:latin typeface="Helvetica Neue"/>
                <a:ea typeface="+mn-ea"/>
                <a:cs typeface="+mn-cs"/>
              </a:rPr>
              <a:t>Phần</a:t>
            </a:r>
            <a:r>
              <a:rPr kumimoji="0" lang="en-US" sz="4800" u="none" strike="noStrike" kern="1200" cap="none" spc="0" normalizeH="0" baseline="0" noProof="0" dirty="0">
                <a:ln>
                  <a:noFill/>
                </a:ln>
                <a:solidFill>
                  <a:srgbClr val="000000"/>
                </a:solidFill>
                <a:uLnTx/>
                <a:uFillTx/>
                <a:latin typeface="Helvetica Neue"/>
                <a:ea typeface="+mn-ea"/>
                <a:cs typeface="+mn-cs"/>
              </a:rPr>
              <a:t> </a:t>
            </a:r>
            <a:r>
              <a:rPr lang="en-US" sz="4800" dirty="0">
                <a:solidFill>
                  <a:srgbClr val="000000"/>
                </a:solidFill>
                <a:latin typeface="Helvetica Neue"/>
              </a:rPr>
              <a:t>III</a:t>
            </a:r>
            <a:r>
              <a:rPr kumimoji="0" lang="en-US" sz="4800" u="none" strike="noStrike" kern="1200" cap="none" spc="0" normalizeH="0" baseline="0" noProof="0" dirty="0">
                <a:ln>
                  <a:noFill/>
                </a:ln>
                <a:solidFill>
                  <a:srgbClr val="000000"/>
                </a:solidFill>
                <a:uLnTx/>
                <a:uFillTx/>
                <a:latin typeface="Helvetica Neue"/>
                <a:ea typeface="+mn-ea"/>
                <a:cs typeface="+mn-cs"/>
              </a:rPr>
              <a:t> : </a:t>
            </a:r>
            <a:r>
              <a:rPr kumimoji="0" lang="en-US" sz="4800" u="none" strike="noStrike" kern="1200" cap="none" spc="0" normalizeH="0" baseline="0" noProof="0" dirty="0" err="1">
                <a:ln>
                  <a:noFill/>
                </a:ln>
                <a:solidFill>
                  <a:srgbClr val="000000"/>
                </a:solidFill>
                <a:uLnTx/>
                <a:uFillTx/>
                <a:latin typeface="Helvetica Neue"/>
                <a:ea typeface="+mn-ea"/>
                <a:cs typeface="+mn-cs"/>
              </a:rPr>
              <a:t>Vai</a:t>
            </a:r>
            <a:r>
              <a:rPr kumimoji="0" lang="en-US" sz="4800" u="none" strike="noStrike" kern="1200" cap="none" spc="0" normalizeH="0" baseline="0" noProof="0" dirty="0">
                <a:ln>
                  <a:noFill/>
                </a:ln>
                <a:solidFill>
                  <a:srgbClr val="000000"/>
                </a:solidFill>
                <a:uLnTx/>
                <a:uFillTx/>
                <a:latin typeface="Helvetica Neue"/>
                <a:ea typeface="+mn-ea"/>
                <a:cs typeface="+mn-cs"/>
              </a:rPr>
              <a:t> </a:t>
            </a:r>
            <a:r>
              <a:rPr kumimoji="0" lang="en-US" sz="4800" u="none" strike="noStrike" kern="1200" cap="none" spc="0" normalizeH="0" baseline="0" noProof="0" dirty="0" err="1">
                <a:ln>
                  <a:noFill/>
                </a:ln>
                <a:solidFill>
                  <a:srgbClr val="000000"/>
                </a:solidFill>
                <a:uLnTx/>
                <a:uFillTx/>
                <a:latin typeface="Helvetica Neue"/>
                <a:ea typeface="+mn-ea"/>
                <a:cs typeface="+mn-cs"/>
              </a:rPr>
              <a:t>trò</a:t>
            </a:r>
            <a:r>
              <a:rPr kumimoji="0" lang="en-US" sz="4800" u="none" strike="noStrike" kern="1200" cap="none" spc="0" normalizeH="0" baseline="0" noProof="0" dirty="0">
                <a:ln>
                  <a:noFill/>
                </a:ln>
                <a:solidFill>
                  <a:srgbClr val="000000"/>
                </a:solidFill>
                <a:uLnTx/>
                <a:uFillTx/>
                <a:latin typeface="Helvetica Neue"/>
                <a:ea typeface="+mn-ea"/>
                <a:cs typeface="+mn-cs"/>
              </a:rPr>
              <a:t> </a:t>
            </a:r>
            <a:r>
              <a:rPr kumimoji="0" lang="en-US" sz="4800" u="none" strike="noStrike" kern="1200" cap="none" spc="0" normalizeH="0" baseline="0" noProof="0" dirty="0" err="1">
                <a:ln>
                  <a:noFill/>
                </a:ln>
                <a:solidFill>
                  <a:srgbClr val="000000"/>
                </a:solidFill>
                <a:uLnTx/>
                <a:uFillTx/>
                <a:latin typeface="Helvetica Neue"/>
                <a:ea typeface="+mn-ea"/>
                <a:cs typeface="+mn-cs"/>
              </a:rPr>
              <a:t>trong</a:t>
            </a:r>
            <a:r>
              <a:rPr kumimoji="0" lang="en-US" sz="4800" u="none" strike="noStrike" kern="1200" cap="none" spc="0" normalizeH="0" baseline="0" noProof="0" dirty="0">
                <a:ln>
                  <a:noFill/>
                </a:ln>
                <a:solidFill>
                  <a:srgbClr val="000000"/>
                </a:solidFill>
                <a:uLnTx/>
                <a:uFillTx/>
                <a:latin typeface="Helvetica Neue"/>
                <a:ea typeface="+mn-ea"/>
                <a:cs typeface="+mn-cs"/>
              </a:rPr>
              <a:t> </a:t>
            </a:r>
            <a:r>
              <a:rPr kumimoji="0" lang="en-US" sz="4800" u="none" strike="noStrike" kern="1200" cap="none" spc="0" normalizeH="0" baseline="0" noProof="0" dirty="0" err="1">
                <a:ln>
                  <a:noFill/>
                </a:ln>
                <a:solidFill>
                  <a:srgbClr val="000000"/>
                </a:solidFill>
                <a:uLnTx/>
                <a:uFillTx/>
                <a:latin typeface="Helvetica Neue"/>
                <a:ea typeface="+mn-ea"/>
                <a:cs typeface="+mn-cs"/>
              </a:rPr>
              <a:t>quy</a:t>
            </a:r>
            <a:r>
              <a:rPr kumimoji="0" lang="en-US" sz="4800" u="none" strike="noStrike" kern="1200" cap="none" spc="0" normalizeH="0" baseline="0" noProof="0" dirty="0">
                <a:ln>
                  <a:noFill/>
                </a:ln>
                <a:solidFill>
                  <a:srgbClr val="000000"/>
                </a:solidFill>
                <a:uLnTx/>
                <a:uFillTx/>
                <a:latin typeface="Helvetica Neue"/>
                <a:ea typeface="+mn-ea"/>
                <a:cs typeface="+mn-cs"/>
              </a:rPr>
              <a:t> </a:t>
            </a:r>
            <a:r>
              <a:rPr kumimoji="0" lang="en-US" sz="4800" u="none" strike="noStrike" kern="1200" cap="none" spc="0" normalizeH="0" baseline="0" noProof="0" dirty="0" err="1">
                <a:ln>
                  <a:noFill/>
                </a:ln>
                <a:solidFill>
                  <a:srgbClr val="000000"/>
                </a:solidFill>
                <a:uLnTx/>
                <a:uFillTx/>
                <a:latin typeface="Helvetica Neue"/>
                <a:ea typeface="+mn-ea"/>
                <a:cs typeface="+mn-cs"/>
              </a:rPr>
              <a:t>trình</a:t>
            </a:r>
            <a:r>
              <a:rPr kumimoji="0" lang="en-US" sz="4800" u="none" strike="noStrike" kern="1200" cap="none" spc="0" normalizeH="0" baseline="0" noProof="0" dirty="0">
                <a:ln>
                  <a:noFill/>
                </a:ln>
                <a:solidFill>
                  <a:srgbClr val="000000"/>
                </a:solidFill>
                <a:uLnTx/>
                <a:uFillTx/>
                <a:latin typeface="Helvetica Neue"/>
                <a:ea typeface="+mn-ea"/>
                <a:cs typeface="+mn-cs"/>
              </a:rPr>
              <a:t> </a:t>
            </a:r>
            <a:r>
              <a:rPr kumimoji="0" lang="en-US" sz="4800" u="none" strike="noStrike" kern="1200" cap="none" spc="0" normalizeH="0" baseline="0" noProof="0" dirty="0" err="1">
                <a:ln>
                  <a:noFill/>
                </a:ln>
                <a:solidFill>
                  <a:srgbClr val="000000"/>
                </a:solidFill>
                <a:uLnTx/>
                <a:uFillTx/>
                <a:latin typeface="Helvetica Neue"/>
                <a:ea typeface="+mn-ea"/>
                <a:cs typeface="+mn-cs"/>
              </a:rPr>
              <a:t>phần</a:t>
            </a:r>
            <a:r>
              <a:rPr kumimoji="0" lang="en-US" sz="4800" u="none" strike="noStrike" kern="1200" cap="none" spc="0" normalizeH="0" baseline="0" noProof="0" dirty="0">
                <a:ln>
                  <a:noFill/>
                </a:ln>
                <a:solidFill>
                  <a:srgbClr val="000000"/>
                </a:solidFill>
                <a:uLnTx/>
                <a:uFillTx/>
                <a:latin typeface="Helvetica Neue"/>
                <a:ea typeface="+mn-ea"/>
                <a:cs typeface="+mn-cs"/>
              </a:rPr>
              <a:t> </a:t>
            </a:r>
            <a:r>
              <a:rPr kumimoji="0" lang="en-US" sz="4800" u="none" strike="noStrike" kern="1200" cap="none" spc="0" normalizeH="0" baseline="0" noProof="0" dirty="0" err="1">
                <a:ln>
                  <a:noFill/>
                </a:ln>
                <a:solidFill>
                  <a:srgbClr val="000000"/>
                </a:solidFill>
                <a:uLnTx/>
                <a:uFillTx/>
                <a:latin typeface="Helvetica Neue"/>
                <a:ea typeface="+mn-ea"/>
                <a:cs typeface="+mn-cs"/>
              </a:rPr>
              <a:t>mềm</a:t>
            </a:r>
            <a:endParaRPr kumimoji="0" lang="en-US" sz="4800" b="0" i="0" u="none" strike="noStrike" kern="1200" cap="none" spc="0" normalizeH="0" baseline="0" noProof="0" dirty="0">
              <a:ln>
                <a:noFill/>
              </a:ln>
              <a:solidFill>
                <a:srgbClr val="000000"/>
              </a:solidFill>
              <a:effectLst/>
              <a:uLnTx/>
              <a:uFillTx/>
              <a:latin typeface="Neue Haas Grotesk Text Pro"/>
              <a:ea typeface="+mn-ea"/>
              <a:cs typeface="+mn-cs"/>
            </a:endParaRPr>
          </a:p>
        </p:txBody>
      </p:sp>
    </p:spTree>
    <p:extLst>
      <p:ext uri="{BB962C8B-B14F-4D97-AF65-F5344CB8AC3E}">
        <p14:creationId xmlns:p14="http://schemas.microsoft.com/office/powerpoint/2010/main" val="155891007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26E03D-4FCC-4225-A053-56C5AFC19D6E}"/>
              </a:ext>
            </a:extLst>
          </p:cNvPr>
          <p:cNvSpPr txBox="1"/>
          <p:nvPr/>
        </p:nvSpPr>
        <p:spPr>
          <a:xfrm>
            <a:off x="9052560" y="279817"/>
            <a:ext cx="2875280" cy="2677656"/>
          </a:xfrm>
          <a:prstGeom prst="rect">
            <a:avLst/>
          </a:prstGeom>
          <a:noFill/>
        </p:spPr>
        <p:txBody>
          <a:bodyPr wrap="square">
            <a:spAutoFit/>
          </a:bodyPr>
          <a:lstStyle/>
          <a:p>
            <a:r>
              <a:rPr lang="en-US" sz="2800" dirty="0">
                <a:solidFill>
                  <a:srgbClr val="000000"/>
                </a:solidFill>
                <a:latin typeface="Helvetica Neue"/>
              </a:rPr>
              <a:t>D</a:t>
            </a:r>
            <a:r>
              <a:rPr lang="en-US" sz="2800" b="0" i="0" dirty="0">
                <a:solidFill>
                  <a:srgbClr val="000000"/>
                </a:solidFill>
                <a:effectLst/>
                <a:latin typeface="Helvetica Neue"/>
              </a:rPr>
              <a:t>ev: </a:t>
            </a:r>
            <a:r>
              <a:rPr lang="en-US" sz="2800" b="0" i="0" dirty="0" err="1">
                <a:solidFill>
                  <a:srgbClr val="000000"/>
                </a:solidFill>
                <a:effectLst/>
                <a:latin typeface="Helvetica Neue"/>
              </a:rPr>
              <a:t>Lập</a:t>
            </a:r>
            <a:r>
              <a:rPr lang="en-US" sz="2800" b="0" i="0" dirty="0">
                <a:solidFill>
                  <a:srgbClr val="000000"/>
                </a:solidFill>
                <a:effectLst/>
                <a:latin typeface="Helvetica Neue"/>
              </a:rPr>
              <a:t> </a:t>
            </a:r>
            <a:r>
              <a:rPr lang="en-US" sz="2800" b="0" i="0" dirty="0" err="1">
                <a:solidFill>
                  <a:srgbClr val="000000"/>
                </a:solidFill>
                <a:effectLst/>
                <a:latin typeface="Helvetica Neue"/>
              </a:rPr>
              <a:t>trình</a:t>
            </a:r>
            <a:r>
              <a:rPr lang="en-US" sz="2800" b="0" i="0" dirty="0">
                <a:solidFill>
                  <a:srgbClr val="000000"/>
                </a:solidFill>
                <a:effectLst/>
                <a:latin typeface="Helvetica Neue"/>
              </a:rPr>
              <a:t> ra </a:t>
            </a:r>
            <a:r>
              <a:rPr lang="en-US" sz="2800" b="0" i="0" dirty="0" err="1">
                <a:solidFill>
                  <a:srgbClr val="000000"/>
                </a:solidFill>
                <a:effectLst/>
                <a:latin typeface="Helvetica Neue"/>
              </a:rPr>
              <a:t>sản</a:t>
            </a:r>
            <a:r>
              <a:rPr lang="en-US" sz="2800" b="0" i="0" dirty="0">
                <a:solidFill>
                  <a:srgbClr val="000000"/>
                </a:solidFill>
                <a:effectLst/>
                <a:latin typeface="Helvetica Neue"/>
              </a:rPr>
              <a:t> </a:t>
            </a:r>
            <a:r>
              <a:rPr lang="en-US" sz="2800" b="0" i="0" dirty="0" err="1">
                <a:solidFill>
                  <a:srgbClr val="000000"/>
                </a:solidFill>
                <a:effectLst/>
                <a:latin typeface="Helvetica Neue"/>
              </a:rPr>
              <a:t>phẩm</a:t>
            </a:r>
            <a:r>
              <a:rPr lang="en-US" sz="2800" b="0" i="0" dirty="0">
                <a:solidFill>
                  <a:srgbClr val="000000"/>
                </a:solidFill>
                <a:effectLst/>
                <a:latin typeface="Helvetica Neue"/>
              </a:rPr>
              <a:t> </a:t>
            </a:r>
            <a:r>
              <a:rPr lang="en-US" sz="2800" b="0" i="0" dirty="0" err="1">
                <a:solidFill>
                  <a:srgbClr val="000000"/>
                </a:solidFill>
                <a:effectLst/>
                <a:latin typeface="Helvetica Neue"/>
              </a:rPr>
              <a:t>dựa</a:t>
            </a:r>
            <a:r>
              <a:rPr lang="en-US" sz="2800" b="0" i="0" dirty="0">
                <a:solidFill>
                  <a:srgbClr val="000000"/>
                </a:solidFill>
                <a:effectLst/>
                <a:latin typeface="Helvetica Neue"/>
              </a:rPr>
              <a:t> </a:t>
            </a:r>
            <a:r>
              <a:rPr lang="en-US" sz="2800" b="0" i="0" dirty="0" err="1">
                <a:solidFill>
                  <a:srgbClr val="000000"/>
                </a:solidFill>
                <a:effectLst/>
                <a:latin typeface="Helvetica Neue"/>
              </a:rPr>
              <a:t>trên</a:t>
            </a:r>
            <a:r>
              <a:rPr lang="en-US" sz="2800" b="0" i="0" dirty="0">
                <a:solidFill>
                  <a:srgbClr val="000000"/>
                </a:solidFill>
                <a:effectLst/>
                <a:latin typeface="Helvetica Neue"/>
              </a:rPr>
              <a:t> </a:t>
            </a:r>
            <a:r>
              <a:rPr lang="en-US" sz="2800" b="0" i="0" dirty="0" err="1">
                <a:solidFill>
                  <a:srgbClr val="000000"/>
                </a:solidFill>
                <a:effectLst/>
                <a:latin typeface="Helvetica Neue"/>
              </a:rPr>
              <a:t>yêu</a:t>
            </a:r>
            <a:r>
              <a:rPr lang="en-US" sz="2800" b="0" i="0" dirty="0">
                <a:solidFill>
                  <a:srgbClr val="000000"/>
                </a:solidFill>
                <a:effectLst/>
                <a:latin typeface="Helvetica Neue"/>
              </a:rPr>
              <a:t> </a:t>
            </a:r>
            <a:r>
              <a:rPr lang="en-US" sz="2800" b="0" i="0" dirty="0" err="1">
                <a:solidFill>
                  <a:srgbClr val="000000"/>
                </a:solidFill>
                <a:effectLst/>
                <a:latin typeface="Helvetica Neue"/>
              </a:rPr>
              <a:t>cầu</a:t>
            </a:r>
            <a:r>
              <a:rPr lang="en-US" sz="2800" b="0" i="0" dirty="0">
                <a:solidFill>
                  <a:srgbClr val="000000"/>
                </a:solidFill>
                <a:effectLst/>
                <a:latin typeface="Helvetica Neue"/>
              </a:rPr>
              <a:t> </a:t>
            </a:r>
            <a:r>
              <a:rPr lang="en-US" sz="2800" b="0" i="0" dirty="0" err="1">
                <a:solidFill>
                  <a:srgbClr val="000000"/>
                </a:solidFill>
                <a:effectLst/>
                <a:latin typeface="Helvetica Neue"/>
              </a:rPr>
              <a:t>nhận</a:t>
            </a:r>
            <a:r>
              <a:rPr lang="en-US" sz="2800" b="0" i="0" dirty="0">
                <a:solidFill>
                  <a:srgbClr val="000000"/>
                </a:solidFill>
                <a:effectLst/>
                <a:latin typeface="Helvetica Neue"/>
              </a:rPr>
              <a:t> </a:t>
            </a:r>
            <a:r>
              <a:rPr lang="en-US" sz="2800" b="0" i="0" dirty="0" err="1">
                <a:solidFill>
                  <a:srgbClr val="000000"/>
                </a:solidFill>
                <a:effectLst/>
                <a:latin typeface="Helvetica Neue"/>
              </a:rPr>
              <a:t>từ</a:t>
            </a:r>
            <a:r>
              <a:rPr lang="en-US" sz="2800" b="0" i="0" dirty="0">
                <a:solidFill>
                  <a:srgbClr val="000000"/>
                </a:solidFill>
                <a:effectLst/>
                <a:latin typeface="Helvetica Neue"/>
              </a:rPr>
              <a:t> PM </a:t>
            </a:r>
            <a:r>
              <a:rPr lang="en-US" sz="2800" b="0" i="0" dirty="0" err="1">
                <a:solidFill>
                  <a:srgbClr val="000000"/>
                </a:solidFill>
                <a:effectLst/>
                <a:latin typeface="Helvetica Neue"/>
              </a:rPr>
              <a:t>và</a:t>
            </a:r>
            <a:r>
              <a:rPr lang="en-US" sz="2800" b="0" i="0" dirty="0">
                <a:solidFill>
                  <a:srgbClr val="000000"/>
                </a:solidFill>
                <a:effectLst/>
                <a:latin typeface="Helvetica Neue"/>
              </a:rPr>
              <a:t> fix </a:t>
            </a:r>
            <a:r>
              <a:rPr lang="en-US" sz="2800" b="0" i="0" dirty="0" err="1">
                <a:solidFill>
                  <a:srgbClr val="000000"/>
                </a:solidFill>
                <a:effectLst/>
                <a:latin typeface="Helvetica Neue"/>
              </a:rPr>
              <a:t>lỗi</a:t>
            </a:r>
            <a:r>
              <a:rPr lang="en-US" sz="2800" b="0" i="0" dirty="0">
                <a:solidFill>
                  <a:srgbClr val="000000"/>
                </a:solidFill>
                <a:effectLst/>
                <a:latin typeface="Helvetica Neue"/>
              </a:rPr>
              <a:t> </a:t>
            </a:r>
            <a:r>
              <a:rPr lang="en-US" sz="2800" b="0" i="0" dirty="0" err="1">
                <a:solidFill>
                  <a:srgbClr val="000000"/>
                </a:solidFill>
                <a:effectLst/>
                <a:latin typeface="Helvetica Neue"/>
              </a:rPr>
              <a:t>dựa</a:t>
            </a:r>
            <a:r>
              <a:rPr lang="en-US" sz="2800" b="0" i="0" dirty="0">
                <a:solidFill>
                  <a:srgbClr val="000000"/>
                </a:solidFill>
                <a:effectLst/>
                <a:latin typeface="Helvetica Neue"/>
              </a:rPr>
              <a:t> </a:t>
            </a:r>
            <a:r>
              <a:rPr lang="en-US" sz="2800" b="0" i="0" dirty="0" err="1">
                <a:solidFill>
                  <a:srgbClr val="000000"/>
                </a:solidFill>
                <a:effectLst/>
                <a:latin typeface="Helvetica Neue"/>
              </a:rPr>
              <a:t>theo</a:t>
            </a:r>
            <a:r>
              <a:rPr lang="en-US" sz="2800" b="0" i="0" dirty="0">
                <a:solidFill>
                  <a:srgbClr val="000000"/>
                </a:solidFill>
                <a:effectLst/>
                <a:latin typeface="Helvetica Neue"/>
              </a:rPr>
              <a:t> </a:t>
            </a:r>
            <a:r>
              <a:rPr lang="en-US" sz="2800" b="0" i="0" dirty="0" err="1">
                <a:solidFill>
                  <a:srgbClr val="000000"/>
                </a:solidFill>
                <a:effectLst/>
                <a:latin typeface="Helvetica Neue"/>
              </a:rPr>
              <a:t>kết</a:t>
            </a:r>
            <a:r>
              <a:rPr lang="en-US" sz="2800" b="0" i="0" dirty="0">
                <a:solidFill>
                  <a:srgbClr val="000000"/>
                </a:solidFill>
                <a:effectLst/>
                <a:latin typeface="Helvetica Neue"/>
              </a:rPr>
              <a:t> </a:t>
            </a:r>
            <a:r>
              <a:rPr lang="en-US" sz="2800" b="0" i="0" dirty="0" err="1">
                <a:solidFill>
                  <a:srgbClr val="000000"/>
                </a:solidFill>
                <a:effectLst/>
                <a:latin typeface="Helvetica Neue"/>
              </a:rPr>
              <a:t>quả</a:t>
            </a:r>
            <a:r>
              <a:rPr lang="en-US" sz="2800" b="0" i="0" dirty="0">
                <a:solidFill>
                  <a:srgbClr val="000000"/>
                </a:solidFill>
                <a:effectLst/>
                <a:latin typeface="Helvetica Neue"/>
              </a:rPr>
              <a:t> </a:t>
            </a:r>
            <a:r>
              <a:rPr lang="en-US" sz="2800" b="0" i="0" dirty="0" err="1">
                <a:solidFill>
                  <a:srgbClr val="000000"/>
                </a:solidFill>
                <a:effectLst/>
                <a:latin typeface="Helvetica Neue"/>
              </a:rPr>
              <a:t>từ</a:t>
            </a:r>
            <a:r>
              <a:rPr lang="en-US" sz="2800" b="0" i="0" dirty="0">
                <a:solidFill>
                  <a:srgbClr val="000000"/>
                </a:solidFill>
                <a:effectLst/>
                <a:latin typeface="Helvetica Neue"/>
              </a:rPr>
              <a:t> Tester</a:t>
            </a:r>
            <a:endParaRPr lang="en-US" sz="2800" dirty="0"/>
          </a:p>
        </p:txBody>
      </p:sp>
      <p:pic>
        <p:nvPicPr>
          <p:cNvPr id="5" name="Picture 4">
            <a:extLst>
              <a:ext uri="{FF2B5EF4-FFF2-40B4-BE49-F238E27FC236}">
                <a16:creationId xmlns:a16="http://schemas.microsoft.com/office/drawing/2014/main" id="{AE87C761-D43B-4106-9BC6-7D864885F8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78574"/>
            <a:ext cx="8625840" cy="529506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38165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26E03D-4FCC-4225-A053-56C5AFC19D6E}"/>
              </a:ext>
            </a:extLst>
          </p:cNvPr>
          <p:cNvSpPr txBox="1"/>
          <p:nvPr/>
        </p:nvSpPr>
        <p:spPr>
          <a:xfrm>
            <a:off x="9164320" y="178574"/>
            <a:ext cx="2875280" cy="267765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2800" b="0" i="0" dirty="0">
                <a:solidFill>
                  <a:srgbClr val="000000"/>
                </a:solidFill>
                <a:effectLst/>
                <a:latin typeface="Helvetica Neue"/>
              </a:rPr>
              <a:t>Test: Chạy thử sản phẩm được viết ra bởi dev để kiểm tra các lỗi và thông báo lại cho dev</a:t>
            </a:r>
            <a:r>
              <a:rPr lang="en-US" sz="2800" b="0" i="0" dirty="0">
                <a:solidFill>
                  <a:srgbClr val="000000"/>
                </a:solidFill>
                <a:effectLst/>
                <a:latin typeface="Helvetica Neue"/>
              </a:rPr>
              <a:t>.</a:t>
            </a:r>
            <a:endParaRPr kumimoji="0" lang="en-US" sz="2800" b="0" i="0" u="none" strike="noStrike" kern="1200" cap="none" spc="0" normalizeH="0" baseline="0" noProof="0" dirty="0">
              <a:ln>
                <a:noFill/>
              </a:ln>
              <a:solidFill>
                <a:srgbClr val="000000"/>
              </a:solidFill>
              <a:effectLst/>
              <a:uLnTx/>
              <a:uFillTx/>
              <a:latin typeface="Neue Haas Grotesk Text Pro"/>
              <a:ea typeface="+mn-ea"/>
              <a:cs typeface="+mn-cs"/>
            </a:endParaRPr>
          </a:p>
        </p:txBody>
      </p:sp>
      <p:pic>
        <p:nvPicPr>
          <p:cNvPr id="4" name="Picture 3">
            <a:extLst>
              <a:ext uri="{FF2B5EF4-FFF2-40B4-BE49-F238E27FC236}">
                <a16:creationId xmlns:a16="http://schemas.microsoft.com/office/drawing/2014/main" id="{8954CFA0-E0CB-4F64-BE4D-A5D902189B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78574"/>
            <a:ext cx="8717280" cy="533830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812872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D9030F-F09C-43E2-9778-4692D6416BA3}"/>
              </a:ext>
            </a:extLst>
          </p:cNvPr>
          <p:cNvSpPr txBox="1"/>
          <p:nvPr/>
        </p:nvSpPr>
        <p:spPr>
          <a:xfrm>
            <a:off x="8686800" y="362635"/>
            <a:ext cx="3342640" cy="2677656"/>
          </a:xfrm>
          <a:prstGeom prst="rect">
            <a:avLst/>
          </a:prstGeom>
          <a:noFill/>
        </p:spPr>
        <p:txBody>
          <a:bodyPr wrap="square">
            <a:spAutoFit/>
          </a:bodyPr>
          <a:lstStyle/>
          <a:p>
            <a:r>
              <a:rPr lang="vi-VN" sz="2800" b="0" i="0" dirty="0">
                <a:solidFill>
                  <a:srgbClr val="000000"/>
                </a:solidFill>
                <a:effectLst/>
                <a:latin typeface="Helvetica Neue"/>
              </a:rPr>
              <a:t>Designer: thiết kế giao diện của sản phẩm sao cho phù hợp, thân thiện và bắt mắt với người dùng</a:t>
            </a:r>
            <a:endParaRPr lang="en-US" sz="2800" dirty="0"/>
          </a:p>
        </p:txBody>
      </p:sp>
      <p:pic>
        <p:nvPicPr>
          <p:cNvPr id="5" name="Picture 4">
            <a:extLst>
              <a:ext uri="{FF2B5EF4-FFF2-40B4-BE49-F238E27FC236}">
                <a16:creationId xmlns:a16="http://schemas.microsoft.com/office/drawing/2014/main" id="{2D73B2AA-D53D-43E7-934D-3AA705FAF9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560" y="175171"/>
            <a:ext cx="8280400" cy="497594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2340890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5AD7BB-DA57-410C-91BF-1127A68E0834}"/>
              </a:ext>
            </a:extLst>
          </p:cNvPr>
          <p:cNvSpPr txBox="1"/>
          <p:nvPr/>
        </p:nvSpPr>
        <p:spPr>
          <a:xfrm>
            <a:off x="8920480" y="238879"/>
            <a:ext cx="3200400" cy="4893647"/>
          </a:xfrm>
          <a:prstGeom prst="rect">
            <a:avLst/>
          </a:prstGeom>
          <a:noFill/>
        </p:spPr>
        <p:txBody>
          <a:bodyPr wrap="square">
            <a:spAutoFit/>
          </a:bodyPr>
          <a:lstStyle/>
          <a:p>
            <a:r>
              <a:rPr lang="vi-VN" sz="2400" b="0" i="0" dirty="0">
                <a:solidFill>
                  <a:srgbClr val="000000"/>
                </a:solidFill>
                <a:effectLst/>
                <a:latin typeface="Helvetica Neue"/>
              </a:rPr>
              <a:t>QA là người chịu trách nhiệm đảm bảo chất lượng sản phẩm thông qua việc đưa ra quy trình làm việc giữa các bên liên quan. Công việc chủ yếu là đề xuất, giám sát và cải thiện quy trình làm việc; đưa ra tài liệu hướng dẫn để đảm bảo chất lượng cho nhóm phat triển.</a:t>
            </a:r>
            <a:endParaRPr lang="en-US" sz="2400" dirty="0"/>
          </a:p>
        </p:txBody>
      </p:sp>
      <p:pic>
        <p:nvPicPr>
          <p:cNvPr id="5" name="Picture 4">
            <a:extLst>
              <a:ext uri="{FF2B5EF4-FFF2-40B4-BE49-F238E27FC236}">
                <a16:creationId xmlns:a16="http://schemas.microsoft.com/office/drawing/2014/main" id="{2F23C2AD-1A42-45C8-A07A-29D87DA090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01" y="238879"/>
            <a:ext cx="8473440" cy="521704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9422964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2A79F0-058E-4061-B8CD-9F99F03DFA12}"/>
              </a:ext>
            </a:extLst>
          </p:cNvPr>
          <p:cNvSpPr txBox="1"/>
          <p:nvPr/>
        </p:nvSpPr>
        <p:spPr>
          <a:xfrm>
            <a:off x="8747760" y="343376"/>
            <a:ext cx="3373120" cy="4524315"/>
          </a:xfrm>
          <a:prstGeom prst="rect">
            <a:avLst/>
          </a:prstGeom>
          <a:noFill/>
        </p:spPr>
        <p:txBody>
          <a:bodyPr wrap="square">
            <a:spAutoFit/>
          </a:bodyPr>
          <a:lstStyle/>
          <a:p>
            <a:r>
              <a:rPr lang="vi-VN" sz="2400" b="0" i="0" dirty="0">
                <a:solidFill>
                  <a:srgbClr val="000000"/>
                </a:solidFill>
                <a:effectLst/>
                <a:latin typeface="Helvetica Neue"/>
              </a:rPr>
              <a:t>Vai trò như cầu nối giữa khách hàng và nhóm phát triển. Khi gặp khách hàng, BA sẽ lắng nghe mô tả dự án và biến nó thành yêu cầu, đề xuất giải pháp về mặt chức năng, sau đó về truyền lại cho nhóm phát triển, phối hợp với PM để chốt danh sách chức năng.</a:t>
            </a:r>
            <a:endParaRPr lang="en-US" sz="2400" dirty="0"/>
          </a:p>
        </p:txBody>
      </p:sp>
      <p:pic>
        <p:nvPicPr>
          <p:cNvPr id="5" name="Picture 4">
            <a:extLst>
              <a:ext uri="{FF2B5EF4-FFF2-40B4-BE49-F238E27FC236}">
                <a16:creationId xmlns:a16="http://schemas.microsoft.com/office/drawing/2014/main" id="{178B5312-8A62-4342-A104-9F05E21CD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343376"/>
            <a:ext cx="8300720" cy="501094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0664326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2A79F0-058E-4061-B8CD-9F99F03DFA12}"/>
              </a:ext>
            </a:extLst>
          </p:cNvPr>
          <p:cNvSpPr txBox="1"/>
          <p:nvPr/>
        </p:nvSpPr>
        <p:spPr>
          <a:xfrm>
            <a:off x="8747760" y="343376"/>
            <a:ext cx="3373120" cy="5262979"/>
          </a:xfrm>
          <a:prstGeom prst="rect">
            <a:avLst/>
          </a:prstGeom>
          <a:noFill/>
        </p:spPr>
        <p:txBody>
          <a:bodyPr wrap="square">
            <a:spAutoFit/>
          </a:bodyPr>
          <a:lstStyle/>
          <a:p>
            <a:r>
              <a:rPr lang="vi-VN" sz="2400" b="0" i="0" dirty="0">
                <a:solidFill>
                  <a:srgbClr val="000000"/>
                </a:solidFill>
                <a:effectLst/>
                <a:latin typeface="Helvetica Neue"/>
              </a:rPr>
              <a:t>PM sẽ giám sát kết quả theo từng giai đoạn để điều chỉnh kế hoạch khi cần. Đôi khi, trong quá trình phát triển, PM phải đưa ra quyết định có nên làm hay không và làm như thế nào để chốt kết quả cho dev. Công việc là lập kế hoạch, theo dõi tiến độ, động viên tâm sinh lý, giải quyết mâu thuẫn, viết báo cáo.</a:t>
            </a:r>
            <a:endParaRPr lang="en-US" sz="2400" dirty="0"/>
          </a:p>
        </p:txBody>
      </p:sp>
      <p:pic>
        <p:nvPicPr>
          <p:cNvPr id="4" name="Picture 3">
            <a:extLst>
              <a:ext uri="{FF2B5EF4-FFF2-40B4-BE49-F238E27FC236}">
                <a16:creationId xmlns:a16="http://schemas.microsoft.com/office/drawing/2014/main" id="{FEC88A0F-9199-4374-93A3-2A5A02543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720" y="343376"/>
            <a:ext cx="8362950" cy="514302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6180988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290FD6-7EB7-4BC1-ADD0-16E83DC5445D}"/>
              </a:ext>
            </a:extLst>
          </p:cNvPr>
          <p:cNvSpPr txBox="1"/>
          <p:nvPr/>
        </p:nvSpPr>
        <p:spPr>
          <a:xfrm>
            <a:off x="599440" y="4612640"/>
            <a:ext cx="5821680" cy="1323439"/>
          </a:xfrm>
          <a:prstGeom prst="rect">
            <a:avLst/>
          </a:prstGeom>
          <a:noFill/>
        </p:spPr>
        <p:txBody>
          <a:bodyPr wrap="square" rtlCol="0">
            <a:spAutoFit/>
          </a:bodyPr>
          <a:lstStyle/>
          <a:p>
            <a:r>
              <a:rPr lang="en-US" sz="4000" dirty="0" err="1"/>
              <a:t>Những</a:t>
            </a:r>
            <a:r>
              <a:rPr lang="en-US" sz="4000" dirty="0"/>
              <a:t> </a:t>
            </a:r>
            <a:r>
              <a:rPr lang="en-US" sz="4000" dirty="0" err="1"/>
              <a:t>vai</a:t>
            </a:r>
            <a:r>
              <a:rPr lang="en-US" sz="4000" dirty="0"/>
              <a:t> </a:t>
            </a:r>
            <a:r>
              <a:rPr lang="en-US" sz="4000" dirty="0" err="1"/>
              <a:t>trò</a:t>
            </a:r>
            <a:r>
              <a:rPr lang="en-US" sz="4000" dirty="0"/>
              <a:t> </a:t>
            </a:r>
            <a:r>
              <a:rPr lang="en-US" sz="4000" dirty="0" err="1"/>
              <a:t>mới</a:t>
            </a:r>
            <a:r>
              <a:rPr lang="en-US" sz="4000" dirty="0"/>
              <a:t> </a:t>
            </a:r>
            <a:r>
              <a:rPr lang="en-US" sz="4000" dirty="0" err="1"/>
              <a:t>trong</a:t>
            </a:r>
            <a:r>
              <a:rPr lang="en-US" sz="4000" dirty="0"/>
              <a:t> </a:t>
            </a:r>
            <a:r>
              <a:rPr lang="en-US" sz="4000" dirty="0" err="1"/>
              <a:t>mô</a:t>
            </a:r>
            <a:r>
              <a:rPr lang="en-US" sz="4000" dirty="0"/>
              <a:t> </a:t>
            </a:r>
            <a:r>
              <a:rPr lang="en-US" sz="4000" dirty="0" err="1"/>
              <a:t>hình</a:t>
            </a:r>
            <a:r>
              <a:rPr lang="en-US" sz="4000" dirty="0"/>
              <a:t> SCRUM</a:t>
            </a:r>
          </a:p>
        </p:txBody>
      </p:sp>
    </p:spTree>
    <p:extLst>
      <p:ext uri="{BB962C8B-B14F-4D97-AF65-F5344CB8AC3E}">
        <p14:creationId xmlns:p14="http://schemas.microsoft.com/office/powerpoint/2010/main" val="258338538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B6327B-3A5E-4586-B584-33AC45D321F1}"/>
              </a:ext>
            </a:extLst>
          </p:cNvPr>
          <p:cNvSpPr txBox="1"/>
          <p:nvPr/>
        </p:nvSpPr>
        <p:spPr>
          <a:xfrm>
            <a:off x="1031240" y="433755"/>
            <a:ext cx="10129520" cy="1200329"/>
          </a:xfrm>
          <a:prstGeom prst="rect">
            <a:avLst/>
          </a:prstGeom>
          <a:noFill/>
        </p:spPr>
        <p:txBody>
          <a:bodyPr wrap="square">
            <a:spAutoFit/>
          </a:bodyPr>
          <a:lstStyle/>
          <a:p>
            <a:r>
              <a:rPr lang="en-US" sz="3600" b="1"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1. </a:t>
            </a:r>
            <a:r>
              <a:rPr lang="en-US" sz="3600" b="1" dirty="0" err="1">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Khái</a:t>
            </a:r>
            <a:r>
              <a:rPr lang="en-US" sz="3600" b="1"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3600" b="1" dirty="0" err="1">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niệm</a:t>
            </a:r>
            <a:r>
              <a:rPr lang="en-US" sz="3600" b="1"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3600" b="1" dirty="0" err="1">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Quy</a:t>
            </a:r>
            <a:r>
              <a:rPr lang="en-US" sz="3600" b="1"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3600" b="1" dirty="0" err="1">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trình</a:t>
            </a:r>
            <a:r>
              <a:rPr lang="en-US" sz="3600" b="1"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3600" b="1" dirty="0" err="1">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phát</a:t>
            </a:r>
            <a:r>
              <a:rPr lang="en-US" sz="3600" b="1"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3600" b="1" dirty="0" err="1">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triển</a:t>
            </a:r>
            <a:r>
              <a:rPr lang="en-US" sz="3600" b="1"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3600" b="1" dirty="0" err="1">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phần</a:t>
            </a:r>
            <a:r>
              <a:rPr lang="en-US" sz="3600" b="1"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3600" b="1" dirty="0" err="1">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mềm</a:t>
            </a:r>
            <a:br>
              <a:rPr lang="en-US" sz="3600" dirty="0">
                <a:effectLst/>
                <a:latin typeface="Calibri" panose="020F0502020204030204" pitchFamily="34" charset="0"/>
                <a:ea typeface="Yu Mincho" panose="02020400000000000000" pitchFamily="18" charset="-128"/>
                <a:cs typeface="Times New Roman" panose="02020603050405020304" pitchFamily="18" charset="0"/>
              </a:rPr>
            </a:br>
            <a:endParaRPr lang="en-US" sz="3600" dirty="0"/>
          </a:p>
        </p:txBody>
      </p:sp>
      <p:sp>
        <p:nvSpPr>
          <p:cNvPr id="5" name="TextBox 4">
            <a:extLst>
              <a:ext uri="{FF2B5EF4-FFF2-40B4-BE49-F238E27FC236}">
                <a16:creationId xmlns:a16="http://schemas.microsoft.com/office/drawing/2014/main" id="{8F3E9F20-F135-4E4B-BCA2-1950BB060637}"/>
              </a:ext>
            </a:extLst>
          </p:cNvPr>
          <p:cNvSpPr txBox="1"/>
          <p:nvPr/>
        </p:nvSpPr>
        <p:spPr>
          <a:xfrm>
            <a:off x="1031240" y="1423644"/>
            <a:ext cx="10129520" cy="4899162"/>
          </a:xfrm>
          <a:prstGeom prst="rect">
            <a:avLst/>
          </a:prstGeom>
          <a:noFill/>
        </p:spPr>
        <p:txBody>
          <a:bodyPr wrap="square">
            <a:spAutoFit/>
          </a:bodyPr>
          <a:lstStyle/>
          <a:p>
            <a:pPr marL="0" marR="0">
              <a:lnSpc>
                <a:spcPct val="107000"/>
              </a:lnSpc>
              <a:spcBef>
                <a:spcPts val="0"/>
              </a:spcBef>
              <a:spcAft>
                <a:spcPts val="1950"/>
              </a:spcAft>
            </a:pP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Quy</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trình</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phát</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triển</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phần</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mềm</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là</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một</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tập</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hợp</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các</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hoạt</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động</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tổ</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chức</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mà</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mục</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đích</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của</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chúng</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là</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xây</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dựng</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và</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phát</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triển</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phần</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mềm</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a:t>
            </a:r>
            <a:endParaRPr lang="en-US" dirty="0">
              <a:effectLst/>
              <a:latin typeface="Calibri" panose="020F0502020204030204" pitchFamily="34" charset="0"/>
              <a:ea typeface="Yu Mincho" panose="02020400000000000000" pitchFamily="18" charset="-128"/>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Những</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câu</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hỏi</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được</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đặt</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ra ở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đâu</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là</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a:t>
            </a:r>
            <a:endParaRPr lang="en-US" dirty="0">
              <a:effectLst/>
              <a:latin typeface="Calibri" panose="020F0502020204030204" pitchFamily="34" charset="0"/>
              <a:ea typeface="Yu Mincho" panose="02020400000000000000" pitchFamily="18" charset="-128"/>
              <a:cs typeface="Times New Roman" panose="02020603050405020304" pitchFamily="18" charset="0"/>
            </a:endParaRPr>
          </a:p>
          <a:p>
            <a:pPr marL="742950" marR="0" lvl="1" indent="-285750">
              <a:lnSpc>
                <a:spcPct val="107000"/>
              </a:lnSpc>
              <a:spcBef>
                <a:spcPts val="0"/>
              </a:spcBef>
              <a:spcAft>
                <a:spcPts val="750"/>
              </a:spcAft>
              <a:buSzPts val="1000"/>
              <a:buFont typeface="Courier New" panose="02070309020205020404" pitchFamily="49" charset="0"/>
              <a:buChar char="o"/>
              <a:tabLst>
                <a:tab pos="914400" algn="l"/>
              </a:tabLst>
            </a:pP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Nhân</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sự</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Ai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sẽ</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làm</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Ai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làm</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gì</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a:t>
            </a:r>
            <a:endParaRPr lang="en-US" dirty="0">
              <a:effectLst/>
              <a:latin typeface="Calibri" panose="020F0502020204030204" pitchFamily="34" charset="0"/>
              <a:ea typeface="Yu Mincho" panose="02020400000000000000" pitchFamily="18" charset="-128"/>
              <a:cs typeface="Times New Roman" panose="02020603050405020304" pitchFamily="18" charset="0"/>
            </a:endParaRPr>
          </a:p>
          <a:p>
            <a:pPr marL="742950" marR="0" lvl="1" indent="-285750">
              <a:lnSpc>
                <a:spcPct val="107000"/>
              </a:lnSpc>
              <a:spcBef>
                <a:spcPts val="0"/>
              </a:spcBef>
              <a:spcAft>
                <a:spcPts val="750"/>
              </a:spcAft>
              <a:buSzPts val="1000"/>
              <a:buFont typeface="Courier New" panose="02070309020205020404" pitchFamily="49" charset="0"/>
              <a:buChar char="o"/>
              <a:tabLst>
                <a:tab pos="914400" algn="l"/>
              </a:tabLst>
            </a:pP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Thời</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gian</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Khi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nào</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làm</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Làm</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mất</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bao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nhiêu</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thời</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gian</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a:t>
            </a:r>
            <a:endParaRPr lang="en-US" dirty="0">
              <a:effectLst/>
              <a:latin typeface="Calibri" panose="020F0502020204030204" pitchFamily="34" charset="0"/>
              <a:ea typeface="Yu Mincho" panose="02020400000000000000" pitchFamily="18" charset="-128"/>
              <a:cs typeface="Times New Roman" panose="02020603050405020304" pitchFamily="18" charset="0"/>
            </a:endParaRPr>
          </a:p>
          <a:p>
            <a:pPr marL="742950" marR="0" lvl="1" indent="-285750">
              <a:lnSpc>
                <a:spcPct val="107000"/>
              </a:lnSpc>
              <a:spcBef>
                <a:spcPts val="0"/>
              </a:spcBef>
              <a:spcAft>
                <a:spcPts val="750"/>
              </a:spcAft>
              <a:buSzPts val="1000"/>
              <a:buFont typeface="Courier New" panose="02070309020205020404" pitchFamily="49" charset="0"/>
              <a:buChar char="o"/>
              <a:tabLst>
                <a:tab pos="914400" algn="l"/>
              </a:tabLst>
            </a:pP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Phương</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pháp</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Làm</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như</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thế</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nào</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a:t>
            </a:r>
            <a:endParaRPr lang="en-US" dirty="0">
              <a:effectLst/>
              <a:latin typeface="Calibri" panose="020F0502020204030204" pitchFamily="34" charset="0"/>
              <a:ea typeface="Yu Mincho" panose="02020400000000000000" pitchFamily="18" charset="-128"/>
              <a:cs typeface="Times New Roman" panose="02020603050405020304" pitchFamily="18" charset="0"/>
            </a:endParaRPr>
          </a:p>
          <a:p>
            <a:pPr marL="742950" marR="0" lvl="1" indent="-285750">
              <a:lnSpc>
                <a:spcPct val="107000"/>
              </a:lnSpc>
              <a:spcBef>
                <a:spcPts val="0"/>
              </a:spcBef>
              <a:spcAft>
                <a:spcPts val="750"/>
              </a:spcAft>
              <a:buSzPts val="1000"/>
              <a:buFont typeface="Courier New" panose="02070309020205020404" pitchFamily="49" charset="0"/>
              <a:buChar char="o"/>
              <a:tabLst>
                <a:tab pos="914400" algn="l"/>
              </a:tabLst>
            </a:pP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Công</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cụ</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Dùng</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công</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cụ</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gì</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để</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làm</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công</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việc</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này</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a:t>
            </a:r>
            <a:endParaRPr lang="en-US" dirty="0">
              <a:effectLst/>
              <a:latin typeface="Calibri" panose="020F0502020204030204" pitchFamily="34" charset="0"/>
              <a:ea typeface="Yu Mincho" panose="02020400000000000000" pitchFamily="18" charset="-128"/>
              <a:cs typeface="Times New Roman" panose="02020603050405020304" pitchFamily="18" charset="0"/>
            </a:endParaRPr>
          </a:p>
          <a:p>
            <a:pPr marL="742950" marR="0" lvl="1" indent="-285750">
              <a:lnSpc>
                <a:spcPct val="107000"/>
              </a:lnSpc>
              <a:spcBef>
                <a:spcPts val="0"/>
              </a:spcBef>
              <a:spcAft>
                <a:spcPts val="750"/>
              </a:spcAft>
              <a:buSzPts val="1000"/>
              <a:buFont typeface="Courier New" panose="02070309020205020404" pitchFamily="49" charset="0"/>
              <a:buChar char="o"/>
              <a:tabLst>
                <a:tab pos="914400" algn="l"/>
              </a:tabLst>
            </a:pP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Chi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phí</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Chi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phí</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bỏ</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ra bao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nhiêu</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Thu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về</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bao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nhiêu</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ước</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tính</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a:t>
            </a:r>
            <a:endParaRPr lang="en-US" dirty="0">
              <a:effectLst/>
              <a:latin typeface="Calibri" panose="020F0502020204030204" pitchFamily="34" charset="0"/>
              <a:ea typeface="Yu Mincho" panose="02020400000000000000" pitchFamily="18" charset="-128"/>
              <a:cs typeface="Times New Roman" panose="02020603050405020304" pitchFamily="18" charset="0"/>
            </a:endParaRPr>
          </a:p>
          <a:p>
            <a:pPr marL="742950" marR="0" lvl="1" indent="-285750">
              <a:lnSpc>
                <a:spcPct val="107000"/>
              </a:lnSpc>
              <a:spcBef>
                <a:spcPts val="0"/>
              </a:spcBef>
              <a:spcAft>
                <a:spcPts val="0"/>
              </a:spcAft>
              <a:buSzPts val="1000"/>
              <a:buFont typeface="Courier New" panose="02070309020205020404" pitchFamily="49" charset="0"/>
              <a:buChar char="o"/>
              <a:tabLst>
                <a:tab pos="914400" algn="l"/>
              </a:tabLst>
            </a:pP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Mục</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tiêu</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Mục</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tiêu</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hướng</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đến</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là</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gì</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a:t>
            </a:r>
            <a:endParaRPr lang="en-US" dirty="0">
              <a:effectLst/>
              <a:latin typeface="Calibri" panose="020F0502020204030204" pitchFamily="34" charset="0"/>
              <a:ea typeface="Yu Mincho" panose="02020400000000000000" pitchFamily="18" charset="-128"/>
              <a:cs typeface="Times New Roman" panose="02020603050405020304" pitchFamily="18" charset="0"/>
            </a:endParaRPr>
          </a:p>
          <a:p>
            <a:pPr marL="1143000" marR="0" lvl="2" indent="-228600">
              <a:lnSpc>
                <a:spcPct val="107000"/>
              </a:lnSpc>
              <a:spcBef>
                <a:spcPts val="0"/>
              </a:spcBef>
              <a:spcAft>
                <a:spcPts val="0"/>
              </a:spcAft>
              <a:buSzPts val="1000"/>
              <a:buFont typeface="Wingdings" panose="05000000000000000000" pitchFamily="2" charset="2"/>
              <a:buChar char=""/>
              <a:tabLst>
                <a:tab pos="1371600" algn="l"/>
              </a:tabLst>
            </a:pP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Mỗi</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loại</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hệ</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thống</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khác</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nhau</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thì</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cần</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những</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quy</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trình</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phát</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triển</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khác</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nhau</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a:t>
            </a:r>
            <a:endParaRPr lang="en-US" dirty="0">
              <a:effectLst/>
              <a:latin typeface="Calibri" panose="020F0502020204030204" pitchFamily="34" charset="0"/>
              <a:ea typeface="Yu Mincho" panose="02020400000000000000" pitchFamily="18" charset="-128"/>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Tại</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sao</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cần</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phải</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phát</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triển</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phần</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mềm</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theo</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quy</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trình</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a:t>
            </a:r>
            <a:endParaRPr lang="en-US" dirty="0">
              <a:solidFill>
                <a:srgbClr val="222222"/>
              </a:solidFill>
              <a:effectLst/>
              <a:latin typeface="Calibri" panose="020F0502020204030204" pitchFamily="34" charset="0"/>
              <a:ea typeface="Yu Mincho" panose="02020400000000000000" pitchFamily="18" charset="-128"/>
              <a:cs typeface="Times New Roman" panose="02020603050405020304" pitchFamily="18" charset="0"/>
            </a:endParaRPr>
          </a:p>
          <a:p>
            <a:pPr marL="742950" marR="0" lvl="1" indent="-285750">
              <a:lnSpc>
                <a:spcPct val="107000"/>
              </a:lnSpc>
              <a:spcBef>
                <a:spcPts val="0"/>
              </a:spcBef>
              <a:spcAft>
                <a:spcPts val="0"/>
              </a:spcAft>
              <a:buSzPts val="1000"/>
              <a:buFont typeface="Courier New" panose="02070309020205020404" pitchFamily="49" charset="0"/>
              <a:buChar char="o"/>
              <a:tabLst>
                <a:tab pos="914400" algn="l"/>
              </a:tabLst>
            </a:pP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Đem</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lại</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chất</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lượng</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tốt</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cho</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sản</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phẩm</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cải</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thiện</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năng</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suất</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làm</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việc</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và</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giá</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thành</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sản</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phẩm</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-&gt;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Đem</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lại</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lợi</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nhuận</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cao</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hơn</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cho</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doanh</a:t>
            </a:r>
            <a:r>
              <a:rPr lang="en-US" dirty="0">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err="1">
                <a:solidFill>
                  <a:srgbClr val="222222"/>
                </a:solidFill>
                <a:effectLst/>
                <a:latin typeface="Verdana" panose="020B0604030504040204" pitchFamily="34" charset="0"/>
                <a:ea typeface="Times New Roman" panose="02020603050405020304" pitchFamily="18" charset="0"/>
                <a:cs typeface="Times New Roman" panose="02020603050405020304" pitchFamily="18" charset="0"/>
              </a:rPr>
              <a:t>nghiệp</a:t>
            </a:r>
            <a:endParaRPr lang="en-US" dirty="0">
              <a:solidFill>
                <a:srgbClr val="222222"/>
              </a:solidFill>
              <a:effectLst/>
              <a:latin typeface="Calibri" panose="020F0502020204030204" pitchFamily="34" charset="0"/>
              <a:ea typeface="Yu Mincho" panose="02020400000000000000" pitchFamily="18" charset="-128"/>
              <a:cs typeface="Times New Roman" panose="02020603050405020304" pitchFamily="18" charset="0"/>
            </a:endParaRPr>
          </a:p>
          <a:p>
            <a:endParaRPr lang="en-US" sz="1200" dirty="0"/>
          </a:p>
        </p:txBody>
      </p:sp>
    </p:spTree>
    <p:extLst>
      <p:ext uri="{BB962C8B-B14F-4D97-AF65-F5344CB8AC3E}">
        <p14:creationId xmlns:p14="http://schemas.microsoft.com/office/powerpoint/2010/main" val="38357372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arn(inVertic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circle(in)">
                                      <p:cBhvr>
                                        <p:cTn id="17" dur="20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down)">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barn(inVertical)">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wipe(down)">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barn(inVertical)">
                                      <p:cBhvr>
                                        <p:cTn id="37" dur="500"/>
                                        <p:tgtEl>
                                          <p:spTgt spid="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Effect transition="in" filter="wipe(down)">
                                      <p:cBhvr>
                                        <p:cTn id="42" dur="500"/>
                                        <p:tgtEl>
                                          <p:spTgt spid="5">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animEffect transition="in" filter="wipe(down)">
                                      <p:cBhvr>
                                        <p:cTn id="47" dur="500"/>
                                        <p:tgtEl>
                                          <p:spTgt spid="5">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5">
                                            <p:txEl>
                                              <p:pRg st="8" end="8"/>
                                            </p:txEl>
                                          </p:spTgt>
                                        </p:tgtEl>
                                        <p:attrNameLst>
                                          <p:attrName>style.visibility</p:attrName>
                                        </p:attrNameLst>
                                      </p:cBhvr>
                                      <p:to>
                                        <p:strVal val="visible"/>
                                      </p:to>
                                    </p:set>
                                    <p:animEffect transition="in" filter="barn(inVertical)">
                                      <p:cBhvr>
                                        <p:cTn id="52" dur="500"/>
                                        <p:tgtEl>
                                          <p:spTgt spid="5">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nodeType="clickEffect">
                                  <p:stCondLst>
                                    <p:cond delay="0"/>
                                  </p:stCondLst>
                                  <p:childTnLst>
                                    <p:set>
                                      <p:cBhvr>
                                        <p:cTn id="56" dur="1" fill="hold">
                                          <p:stCondLst>
                                            <p:cond delay="0"/>
                                          </p:stCondLst>
                                        </p:cTn>
                                        <p:tgtEl>
                                          <p:spTgt spid="5">
                                            <p:txEl>
                                              <p:pRg st="9" end="9"/>
                                            </p:txEl>
                                          </p:spTgt>
                                        </p:tgtEl>
                                        <p:attrNameLst>
                                          <p:attrName>style.visibility</p:attrName>
                                        </p:attrNameLst>
                                      </p:cBhvr>
                                      <p:to>
                                        <p:strVal val="visible"/>
                                      </p:to>
                                    </p:set>
                                    <p:animEffect transition="in" filter="circle(in)">
                                      <p:cBhvr>
                                        <p:cTn id="57" dur="2000"/>
                                        <p:tgtEl>
                                          <p:spTgt spid="5">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5">
                                            <p:txEl>
                                              <p:pRg st="10" end="10"/>
                                            </p:txEl>
                                          </p:spTgt>
                                        </p:tgtEl>
                                        <p:attrNameLst>
                                          <p:attrName>style.visibility</p:attrName>
                                        </p:attrNameLst>
                                      </p:cBhvr>
                                      <p:to>
                                        <p:strVal val="visible"/>
                                      </p:to>
                                    </p:set>
                                    <p:animEffect transition="in" filter="wipe(down)">
                                      <p:cBhvr>
                                        <p:cTn id="62"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3D3841-B5E4-43D1-A82E-A4A595F6004C}"/>
              </a:ext>
            </a:extLst>
          </p:cNvPr>
          <p:cNvSpPr txBox="1"/>
          <p:nvPr/>
        </p:nvSpPr>
        <p:spPr>
          <a:xfrm>
            <a:off x="8930640" y="234295"/>
            <a:ext cx="3261360" cy="3539430"/>
          </a:xfrm>
          <a:prstGeom prst="rect">
            <a:avLst/>
          </a:prstGeom>
          <a:noFill/>
        </p:spPr>
        <p:txBody>
          <a:bodyPr wrap="square">
            <a:spAutoFit/>
          </a:bodyPr>
          <a:lstStyle/>
          <a:p>
            <a:r>
              <a:rPr lang="vi-VN" sz="2800" b="0" i="0" dirty="0">
                <a:solidFill>
                  <a:srgbClr val="000000"/>
                </a:solidFill>
                <a:effectLst/>
                <a:latin typeface="Helvetica Neue"/>
              </a:rPr>
              <a:t>PO: Làm việc với khách hàng để mô hình hóa ý tưởng của họ, sau đó lên product backlog và sprint backlog để team dev làm sản phẩm</a:t>
            </a:r>
            <a:endParaRPr lang="en-US" sz="2800" dirty="0"/>
          </a:p>
        </p:txBody>
      </p:sp>
      <p:pic>
        <p:nvPicPr>
          <p:cNvPr id="5" name="Picture 4">
            <a:extLst>
              <a:ext uri="{FF2B5EF4-FFF2-40B4-BE49-F238E27FC236}">
                <a16:creationId xmlns:a16="http://schemas.microsoft.com/office/drawing/2014/main" id="{BBC967A1-E03E-4C9D-8DA0-C629A2B4AE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133" y="234295"/>
            <a:ext cx="8586788" cy="491682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7779387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3D3841-B5E4-43D1-A82E-A4A595F6004C}"/>
              </a:ext>
            </a:extLst>
          </p:cNvPr>
          <p:cNvSpPr txBox="1"/>
          <p:nvPr/>
        </p:nvSpPr>
        <p:spPr>
          <a:xfrm>
            <a:off x="8930640" y="234295"/>
            <a:ext cx="3261360" cy="3970318"/>
          </a:xfrm>
          <a:prstGeom prst="rect">
            <a:avLst/>
          </a:prstGeom>
          <a:noFill/>
        </p:spPr>
        <p:txBody>
          <a:bodyPr wrap="square">
            <a:spAutoFit/>
          </a:bodyPr>
          <a:lstStyle/>
          <a:p>
            <a:r>
              <a:rPr lang="vi-VN" sz="2800" b="0" i="0" dirty="0">
                <a:solidFill>
                  <a:srgbClr val="000000"/>
                </a:solidFill>
                <a:effectLst/>
                <a:latin typeface="Helvetica Neue"/>
              </a:rPr>
              <a:t>Scrum master: Không can thiệp về mặt chuyên môn nhưng chịu trách nhiệm giám sát, góp ý quy trình làm việc và training quy trình làm việc cho team dev</a:t>
            </a:r>
            <a:endParaRPr lang="en-US" sz="2800" dirty="0"/>
          </a:p>
        </p:txBody>
      </p:sp>
      <p:pic>
        <p:nvPicPr>
          <p:cNvPr id="4" name="Picture 3">
            <a:extLst>
              <a:ext uri="{FF2B5EF4-FFF2-40B4-BE49-F238E27FC236}">
                <a16:creationId xmlns:a16="http://schemas.microsoft.com/office/drawing/2014/main" id="{3CA3AD20-AD12-4611-AD6B-65BFEA7228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800" y="234295"/>
            <a:ext cx="8437880" cy="494730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8004973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2F642E-1924-4986-BAEF-62C002A71281}"/>
              </a:ext>
            </a:extLst>
          </p:cNvPr>
          <p:cNvSpPr txBox="1"/>
          <p:nvPr/>
        </p:nvSpPr>
        <p:spPr>
          <a:xfrm>
            <a:off x="3048000" y="1537623"/>
            <a:ext cx="6096000"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0000"/>
                </a:solidFill>
                <a:effectLst/>
                <a:uLnTx/>
                <a:uFillTx/>
                <a:latin typeface="Neue Haas Grotesk Text Pro"/>
                <a:ea typeface="+mn-ea"/>
                <a:cs typeface="+mn-cs"/>
              </a:rPr>
              <a:t>Thank you for </a:t>
            </a:r>
            <a:r>
              <a:rPr kumimoji="0" lang="en-US" sz="3600" b="0" i="0" u="none" strike="noStrike" kern="1200" cap="none" spc="0" normalizeH="0" baseline="0" noProof="0" dirty="0" err="1">
                <a:ln>
                  <a:noFill/>
                </a:ln>
                <a:solidFill>
                  <a:srgbClr val="000000"/>
                </a:solidFill>
                <a:effectLst/>
                <a:uLnTx/>
                <a:uFillTx/>
                <a:latin typeface="Neue Haas Grotesk Text Pro"/>
                <a:ea typeface="+mn-ea"/>
                <a:cs typeface="+mn-cs"/>
              </a:rPr>
              <a:t>listerning</a:t>
            </a:r>
            <a:endParaRPr kumimoji="0" lang="en-US" sz="3600" b="0" i="0" u="none" strike="noStrike" kern="1200" cap="none" spc="0" normalizeH="0" baseline="0" noProof="0" dirty="0">
              <a:ln>
                <a:noFill/>
              </a:ln>
              <a:solidFill>
                <a:srgbClr val="000000"/>
              </a:solidFill>
              <a:effectLst/>
              <a:uLnTx/>
              <a:uFillTx/>
              <a:latin typeface="Neue Haas Grotesk Text Pro"/>
              <a:ea typeface="+mn-ea"/>
              <a:cs typeface="+mn-cs"/>
            </a:endParaRPr>
          </a:p>
        </p:txBody>
      </p:sp>
      <p:pic>
        <p:nvPicPr>
          <p:cNvPr id="5" name="Picture 4">
            <a:extLst>
              <a:ext uri="{FF2B5EF4-FFF2-40B4-BE49-F238E27FC236}">
                <a16:creationId xmlns:a16="http://schemas.microsoft.com/office/drawing/2014/main" id="{4AECE60E-3AA8-4354-8189-EA1C0B27AF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6880" y="2577176"/>
            <a:ext cx="6421120" cy="3468023"/>
          </a:xfrm>
          <a:prstGeom prst="rect">
            <a:avLst/>
          </a:prstGeom>
        </p:spPr>
      </p:pic>
    </p:spTree>
    <p:extLst>
      <p:ext uri="{BB962C8B-B14F-4D97-AF65-F5344CB8AC3E}">
        <p14:creationId xmlns:p14="http://schemas.microsoft.com/office/powerpoint/2010/main" val="3351791041"/>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F2D055-4E5C-434E-A5AD-D34DF41FAC3D}"/>
              </a:ext>
            </a:extLst>
          </p:cNvPr>
          <p:cNvSpPr txBox="1"/>
          <p:nvPr/>
        </p:nvSpPr>
        <p:spPr>
          <a:xfrm>
            <a:off x="3045619" y="857349"/>
            <a:ext cx="6100762" cy="646331"/>
          </a:xfrm>
          <a:prstGeom prst="rect">
            <a:avLst/>
          </a:prstGeom>
          <a:noFill/>
        </p:spPr>
        <p:txBody>
          <a:bodyPr wrap="square">
            <a:spAutoFit/>
          </a:bodyPr>
          <a:lstStyle/>
          <a:p>
            <a:pPr algn="ctr"/>
            <a:r>
              <a:rPr lang="en-US" sz="3600">
                <a:solidFill>
                  <a:srgbClr val="000000"/>
                </a:solidFill>
                <a:latin typeface="Helvetica Neue"/>
              </a:rPr>
              <a:t>Any Question ????</a:t>
            </a:r>
            <a:endParaRPr lang="en-US" sz="3600" dirty="0"/>
          </a:p>
        </p:txBody>
      </p:sp>
      <p:pic>
        <p:nvPicPr>
          <p:cNvPr id="5" name="Picture 4">
            <a:extLst>
              <a:ext uri="{FF2B5EF4-FFF2-40B4-BE49-F238E27FC236}">
                <a16:creationId xmlns:a16="http://schemas.microsoft.com/office/drawing/2014/main" id="{AC090A83-6575-4E84-92B1-7F176B9AD6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5125" y="1503680"/>
            <a:ext cx="6381750" cy="5354320"/>
          </a:xfrm>
          <a:prstGeom prst="rect">
            <a:avLst/>
          </a:prstGeom>
        </p:spPr>
      </p:pic>
    </p:spTree>
    <p:extLst>
      <p:ext uri="{BB962C8B-B14F-4D97-AF65-F5344CB8AC3E}">
        <p14:creationId xmlns:p14="http://schemas.microsoft.com/office/powerpoint/2010/main" val="1501932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75830A1-1E04-4B48-AA4B-D5CE488B8B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60" y="152399"/>
            <a:ext cx="7447279" cy="492442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741A2DDF-5A00-46E4-A908-23E91F05F526}"/>
              </a:ext>
            </a:extLst>
          </p:cNvPr>
          <p:cNvSpPr txBox="1"/>
          <p:nvPr/>
        </p:nvSpPr>
        <p:spPr>
          <a:xfrm>
            <a:off x="7792719" y="152400"/>
            <a:ext cx="4399281" cy="5632311"/>
          </a:xfrm>
          <a:prstGeom prst="rect">
            <a:avLst/>
          </a:prstGeom>
          <a:noFill/>
        </p:spPr>
        <p:txBody>
          <a:bodyPr wrap="square" rtlCol="0">
            <a:spAutoFit/>
          </a:bodyPr>
          <a:lstStyle/>
          <a:p>
            <a:r>
              <a:rPr lang="en-US" sz="2400" dirty="0" err="1">
                <a:latin typeface="Arial" panose="020B0604020202020204" pitchFamily="34" charset="0"/>
                <a:cs typeface="Arial" panose="020B0604020202020204" pitchFamily="34" charset="0"/>
              </a:rPr>
              <a:t>Ưu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điểm</a:t>
            </a:r>
            <a:r>
              <a:rPr lang="en-US" sz="2400" dirty="0">
                <a:latin typeface="Arial" panose="020B0604020202020204" pitchFamily="34" charset="0"/>
                <a:cs typeface="Arial" panose="020B0604020202020204" pitchFamily="34" charset="0"/>
              </a:rPr>
              <a:t>:</a:t>
            </a:r>
          </a:p>
          <a:p>
            <a:pPr marL="342900" indent="-342900" algn="l">
              <a:buFont typeface="Arial" panose="020B0604020202020204" pitchFamily="34" charset="0"/>
              <a:buChar char="•"/>
            </a:pPr>
            <a:r>
              <a:rPr lang="vi-VN" sz="2400" b="0" i="0" dirty="0">
                <a:solidFill>
                  <a:srgbClr val="222222"/>
                </a:solidFill>
                <a:effectLst/>
                <a:latin typeface="Arial" panose="020B0604020202020204" pitchFamily="34" charset="0"/>
                <a:cs typeface="Arial" panose="020B0604020202020204" pitchFamily="34" charset="0"/>
              </a:rPr>
              <a:t>Dễ sử dụng, dễ tiếp cận</a:t>
            </a:r>
          </a:p>
          <a:p>
            <a:pPr marL="342900" indent="-342900" algn="l">
              <a:buFont typeface="Arial" panose="020B0604020202020204" pitchFamily="34" charset="0"/>
              <a:buChar char="•"/>
            </a:pPr>
            <a:r>
              <a:rPr lang="vi-VN" sz="2400" b="0" i="0" dirty="0">
                <a:solidFill>
                  <a:srgbClr val="222222"/>
                </a:solidFill>
                <a:effectLst/>
                <a:latin typeface="Arial" panose="020B0604020202020204" pitchFamily="34" charset="0"/>
                <a:cs typeface="Arial" panose="020B0604020202020204" pitchFamily="34" charset="0"/>
              </a:rPr>
              <a:t>Các giai đoạn và hoạt động được xác định rõ ràng</a:t>
            </a:r>
          </a:p>
          <a:p>
            <a:pPr marL="342900" indent="-342900" algn="l">
              <a:buFont typeface="Arial" panose="020B0604020202020204" pitchFamily="34" charset="0"/>
              <a:buChar char="•"/>
            </a:pPr>
            <a:r>
              <a:rPr lang="vi-VN" sz="2400" b="0" i="0" dirty="0">
                <a:solidFill>
                  <a:srgbClr val="222222"/>
                </a:solidFill>
                <a:effectLst/>
                <a:latin typeface="Arial" panose="020B0604020202020204" pitchFamily="34" charset="0"/>
                <a:cs typeface="Arial" panose="020B0604020202020204" pitchFamily="34" charset="0"/>
              </a:rPr>
              <a:t>Xác nhận ở từng giai đoạn, đảm bảo phát hiện sớm các lỗi</a:t>
            </a:r>
            <a:endParaRPr lang="en-US" sz="2400" b="0" i="0" dirty="0">
              <a:solidFill>
                <a:srgbClr val="222222"/>
              </a:solidFill>
              <a:effectLst/>
              <a:latin typeface="Arial" panose="020B0604020202020204" pitchFamily="34" charset="0"/>
              <a:cs typeface="Arial" panose="020B0604020202020204" pitchFamily="34" charset="0"/>
            </a:endParaRPr>
          </a:p>
          <a:p>
            <a:pPr algn="l"/>
            <a:r>
              <a:rPr lang="en-US" sz="2400" b="0" i="0" dirty="0" err="1">
                <a:solidFill>
                  <a:srgbClr val="222222"/>
                </a:solidFill>
                <a:effectLst/>
                <a:latin typeface="Arial" panose="020B0604020202020204" pitchFamily="34" charset="0"/>
                <a:cs typeface="Arial" panose="020B0604020202020204" pitchFamily="34" charset="0"/>
              </a:rPr>
              <a:t>Nhược</a:t>
            </a:r>
            <a:r>
              <a:rPr lang="en-US" sz="2400" b="0" i="0" dirty="0">
                <a:solidFill>
                  <a:srgbClr val="222222"/>
                </a:solidFill>
                <a:effectLst/>
                <a:latin typeface="Arial" panose="020B0604020202020204" pitchFamily="34" charset="0"/>
                <a:cs typeface="Arial" panose="020B0604020202020204" pitchFamily="34" charset="0"/>
              </a:rPr>
              <a:t> </a:t>
            </a:r>
            <a:r>
              <a:rPr lang="en-US" sz="2400" b="0" i="0" dirty="0" err="1">
                <a:solidFill>
                  <a:srgbClr val="222222"/>
                </a:solidFill>
                <a:effectLst/>
                <a:latin typeface="Arial" panose="020B0604020202020204" pitchFamily="34" charset="0"/>
                <a:cs typeface="Arial" panose="020B0604020202020204" pitchFamily="34" charset="0"/>
              </a:rPr>
              <a:t>điểm</a:t>
            </a:r>
            <a:r>
              <a:rPr lang="en-US" sz="2400" b="0" i="0" dirty="0">
                <a:solidFill>
                  <a:srgbClr val="222222"/>
                </a:solidFill>
                <a:effectLst/>
                <a:latin typeface="Arial" panose="020B0604020202020204" pitchFamily="34" charset="0"/>
                <a:cs typeface="Arial" panose="020B0604020202020204" pitchFamily="34" charset="0"/>
              </a:rPr>
              <a:t>:</a:t>
            </a:r>
          </a:p>
          <a:p>
            <a:pPr marL="342900" indent="-342900" algn="l">
              <a:buFont typeface="Arial" panose="020B0604020202020204" pitchFamily="34" charset="0"/>
              <a:buChar char="•"/>
            </a:pPr>
            <a:r>
              <a:rPr lang="en-US" sz="2400" b="0" i="0" dirty="0" err="1">
                <a:solidFill>
                  <a:srgbClr val="222222"/>
                </a:solidFill>
                <a:effectLst/>
                <a:latin typeface="Arial" panose="020B0604020202020204" pitchFamily="34" charset="0"/>
                <a:cs typeface="Arial" panose="020B0604020202020204" pitchFamily="34" charset="0"/>
              </a:rPr>
              <a:t>Rất</a:t>
            </a:r>
            <a:r>
              <a:rPr lang="en-US" sz="2400" b="0" i="0" dirty="0">
                <a:solidFill>
                  <a:srgbClr val="222222"/>
                </a:solidFill>
                <a:effectLst/>
                <a:latin typeface="Arial" panose="020B0604020202020204" pitchFamily="34" charset="0"/>
                <a:cs typeface="Arial" panose="020B0604020202020204" pitchFamily="34" charset="0"/>
              </a:rPr>
              <a:t> </a:t>
            </a:r>
            <a:r>
              <a:rPr lang="en-US" sz="2400" b="0" i="0" dirty="0" err="1">
                <a:solidFill>
                  <a:srgbClr val="222222"/>
                </a:solidFill>
                <a:effectLst/>
                <a:latin typeface="Arial" panose="020B0604020202020204" pitchFamily="34" charset="0"/>
                <a:cs typeface="Arial" panose="020B0604020202020204" pitchFamily="34" charset="0"/>
              </a:rPr>
              <a:t>khó</a:t>
            </a:r>
            <a:r>
              <a:rPr lang="en-US" sz="2400" b="0" i="0" dirty="0">
                <a:solidFill>
                  <a:srgbClr val="222222"/>
                </a:solidFill>
                <a:effectLst/>
                <a:latin typeface="Arial" panose="020B0604020202020204" pitchFamily="34" charset="0"/>
                <a:cs typeface="Arial" panose="020B0604020202020204" pitchFamily="34" charset="0"/>
              </a:rPr>
              <a:t> </a:t>
            </a:r>
            <a:r>
              <a:rPr lang="en-US" sz="2400" b="0" i="0" dirty="0" err="1">
                <a:solidFill>
                  <a:srgbClr val="222222"/>
                </a:solidFill>
                <a:effectLst/>
                <a:latin typeface="Arial" panose="020B0604020202020204" pitchFamily="34" charset="0"/>
                <a:cs typeface="Arial" panose="020B0604020202020204" pitchFamily="34" charset="0"/>
              </a:rPr>
              <a:t>để</a:t>
            </a:r>
            <a:r>
              <a:rPr lang="en-US" sz="2400" b="0" i="0" dirty="0">
                <a:solidFill>
                  <a:srgbClr val="222222"/>
                </a:solidFill>
                <a:effectLst/>
                <a:latin typeface="Arial" panose="020B0604020202020204" pitchFamily="34" charset="0"/>
                <a:cs typeface="Arial" panose="020B0604020202020204" pitchFamily="34" charset="0"/>
              </a:rPr>
              <a:t> quay </a:t>
            </a:r>
            <a:r>
              <a:rPr lang="en-US" sz="2400" b="0" i="0" dirty="0" err="1">
                <a:solidFill>
                  <a:srgbClr val="222222"/>
                </a:solidFill>
                <a:effectLst/>
                <a:latin typeface="Arial" panose="020B0604020202020204" pitchFamily="34" charset="0"/>
                <a:cs typeface="Arial" panose="020B0604020202020204" pitchFamily="34" charset="0"/>
              </a:rPr>
              <a:t>lại</a:t>
            </a:r>
            <a:r>
              <a:rPr lang="en-US" sz="2400" b="0" i="0" dirty="0">
                <a:solidFill>
                  <a:srgbClr val="222222"/>
                </a:solidFill>
                <a:effectLst/>
                <a:latin typeface="Arial" panose="020B0604020202020204" pitchFamily="34" charset="0"/>
                <a:cs typeface="Arial" panose="020B0604020202020204" pitchFamily="34" charset="0"/>
              </a:rPr>
              <a:t> </a:t>
            </a:r>
            <a:r>
              <a:rPr lang="en-US" sz="2400" b="0" i="0" dirty="0" err="1">
                <a:solidFill>
                  <a:srgbClr val="222222"/>
                </a:solidFill>
                <a:effectLst/>
                <a:latin typeface="Arial" panose="020B0604020202020204" pitchFamily="34" charset="0"/>
                <a:cs typeface="Arial" panose="020B0604020202020204" pitchFamily="34" charset="0"/>
              </a:rPr>
              <a:t>giai</a:t>
            </a:r>
            <a:r>
              <a:rPr lang="en-US" sz="2400" b="0" i="0" dirty="0">
                <a:solidFill>
                  <a:srgbClr val="222222"/>
                </a:solidFill>
                <a:effectLst/>
                <a:latin typeface="Arial" panose="020B0604020202020204" pitchFamily="34" charset="0"/>
                <a:cs typeface="Arial" panose="020B0604020202020204" pitchFamily="34" charset="0"/>
              </a:rPr>
              <a:t> </a:t>
            </a:r>
            <a:r>
              <a:rPr lang="en-US" sz="2400" b="0" i="0" dirty="0" err="1">
                <a:solidFill>
                  <a:srgbClr val="222222"/>
                </a:solidFill>
                <a:effectLst/>
                <a:latin typeface="Arial" panose="020B0604020202020204" pitchFamily="34" charset="0"/>
                <a:cs typeface="Arial" panose="020B0604020202020204" pitchFamily="34" charset="0"/>
              </a:rPr>
              <a:t>đoạn</a:t>
            </a:r>
            <a:r>
              <a:rPr lang="en-US" sz="2400" b="0" i="0" dirty="0">
                <a:solidFill>
                  <a:srgbClr val="222222"/>
                </a:solidFill>
                <a:effectLst/>
                <a:latin typeface="Arial" panose="020B0604020202020204" pitchFamily="34" charset="0"/>
                <a:cs typeface="Arial" panose="020B0604020202020204" pitchFamily="34" charset="0"/>
              </a:rPr>
              <a:t> </a:t>
            </a:r>
            <a:r>
              <a:rPr lang="en-US" sz="2400" b="0" i="0" dirty="0" err="1">
                <a:solidFill>
                  <a:srgbClr val="222222"/>
                </a:solidFill>
                <a:effectLst/>
                <a:latin typeface="Arial" panose="020B0604020202020204" pitchFamily="34" charset="0"/>
                <a:cs typeface="Arial" panose="020B0604020202020204" pitchFamily="34" charset="0"/>
              </a:rPr>
              <a:t>nào</a:t>
            </a:r>
            <a:r>
              <a:rPr lang="en-US" sz="2400" b="0" i="0" dirty="0">
                <a:solidFill>
                  <a:srgbClr val="222222"/>
                </a:solidFill>
                <a:effectLst/>
                <a:latin typeface="Arial" panose="020B0604020202020204" pitchFamily="34" charset="0"/>
                <a:cs typeface="Arial" panose="020B0604020202020204" pitchFamily="34" charset="0"/>
              </a:rPr>
              <a:t> </a:t>
            </a:r>
            <a:r>
              <a:rPr lang="en-US" sz="2400" b="0" i="0" dirty="0" err="1">
                <a:solidFill>
                  <a:srgbClr val="222222"/>
                </a:solidFill>
                <a:effectLst/>
                <a:latin typeface="Arial" panose="020B0604020202020204" pitchFamily="34" charset="0"/>
                <a:cs typeface="Arial" panose="020B0604020202020204" pitchFamily="34" charset="0"/>
              </a:rPr>
              <a:t>khi</a:t>
            </a:r>
            <a:r>
              <a:rPr lang="en-US" sz="2400" b="0" i="0" dirty="0">
                <a:solidFill>
                  <a:srgbClr val="222222"/>
                </a:solidFill>
                <a:effectLst/>
                <a:latin typeface="Arial" panose="020B0604020202020204" pitchFamily="34" charset="0"/>
                <a:cs typeface="Arial" panose="020B0604020202020204" pitchFamily="34" charset="0"/>
              </a:rPr>
              <a:t> </a:t>
            </a:r>
            <a:r>
              <a:rPr lang="en-US" sz="2400" b="0" i="0" dirty="0" err="1">
                <a:solidFill>
                  <a:srgbClr val="222222"/>
                </a:solidFill>
                <a:effectLst/>
                <a:latin typeface="Arial" panose="020B0604020202020204" pitchFamily="34" charset="0"/>
                <a:cs typeface="Arial" panose="020B0604020202020204" pitchFamily="34" charset="0"/>
              </a:rPr>
              <a:t>nó</a:t>
            </a:r>
            <a:r>
              <a:rPr lang="en-US" sz="2400" b="0" i="0" dirty="0">
                <a:solidFill>
                  <a:srgbClr val="222222"/>
                </a:solidFill>
                <a:effectLst/>
                <a:latin typeface="Arial" panose="020B0604020202020204" pitchFamily="34" charset="0"/>
                <a:cs typeface="Arial" panose="020B0604020202020204" pitchFamily="34" charset="0"/>
              </a:rPr>
              <a:t> </a:t>
            </a:r>
            <a:r>
              <a:rPr lang="en-US" sz="2400" b="0" i="0" dirty="0" err="1">
                <a:solidFill>
                  <a:srgbClr val="222222"/>
                </a:solidFill>
                <a:effectLst/>
                <a:latin typeface="Arial" panose="020B0604020202020204" pitchFamily="34" charset="0"/>
                <a:cs typeface="Arial" panose="020B0604020202020204" pitchFamily="34" charset="0"/>
              </a:rPr>
              <a:t>đã</a:t>
            </a:r>
            <a:r>
              <a:rPr lang="en-US" sz="2400" b="0" i="0" dirty="0">
                <a:solidFill>
                  <a:srgbClr val="222222"/>
                </a:solidFill>
                <a:effectLst/>
                <a:latin typeface="Arial" panose="020B0604020202020204" pitchFamily="34" charset="0"/>
                <a:cs typeface="Arial" panose="020B0604020202020204" pitchFamily="34" charset="0"/>
              </a:rPr>
              <a:t> </a:t>
            </a:r>
            <a:r>
              <a:rPr lang="en-US" sz="2400" b="0" i="0" dirty="0" err="1">
                <a:solidFill>
                  <a:srgbClr val="222222"/>
                </a:solidFill>
                <a:effectLst/>
                <a:latin typeface="Arial" panose="020B0604020202020204" pitchFamily="34" charset="0"/>
                <a:cs typeface="Arial" panose="020B0604020202020204" pitchFamily="34" charset="0"/>
              </a:rPr>
              <a:t>kết</a:t>
            </a:r>
            <a:r>
              <a:rPr lang="en-US" sz="2400" b="0" i="0" dirty="0">
                <a:solidFill>
                  <a:srgbClr val="222222"/>
                </a:solidFill>
                <a:effectLst/>
                <a:latin typeface="Arial" panose="020B0604020202020204" pitchFamily="34" charset="0"/>
                <a:cs typeface="Arial" panose="020B0604020202020204" pitchFamily="34" charset="0"/>
              </a:rPr>
              <a:t> </a:t>
            </a:r>
            <a:r>
              <a:rPr lang="en-US" sz="2400" b="0" i="0" dirty="0" err="1">
                <a:solidFill>
                  <a:srgbClr val="222222"/>
                </a:solidFill>
                <a:effectLst/>
                <a:latin typeface="Arial" panose="020B0604020202020204" pitchFamily="34" charset="0"/>
                <a:cs typeface="Arial" panose="020B0604020202020204" pitchFamily="34" charset="0"/>
              </a:rPr>
              <a:t>thúc</a:t>
            </a:r>
            <a:endParaRPr lang="en-US" sz="2400" b="0" i="0" dirty="0">
              <a:solidFill>
                <a:srgbClr val="222222"/>
              </a:solidFill>
              <a:effectLst/>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400" b="0" i="0" dirty="0" err="1">
                <a:solidFill>
                  <a:srgbClr val="222222"/>
                </a:solidFill>
                <a:effectLst/>
                <a:latin typeface="Arial" panose="020B0604020202020204" pitchFamily="34" charset="0"/>
                <a:cs typeface="Arial" panose="020B0604020202020204" pitchFamily="34" charset="0"/>
              </a:rPr>
              <a:t>Ít</a:t>
            </a:r>
            <a:r>
              <a:rPr lang="en-US" sz="2400" b="0" i="0" dirty="0">
                <a:solidFill>
                  <a:srgbClr val="222222"/>
                </a:solidFill>
                <a:effectLst/>
                <a:latin typeface="Arial" panose="020B0604020202020204" pitchFamily="34" charset="0"/>
                <a:cs typeface="Arial" panose="020B0604020202020204" pitchFamily="34" charset="0"/>
              </a:rPr>
              <a:t> </a:t>
            </a:r>
            <a:r>
              <a:rPr lang="en-US" sz="2400" b="0" i="0" dirty="0" err="1">
                <a:solidFill>
                  <a:srgbClr val="222222"/>
                </a:solidFill>
                <a:effectLst/>
                <a:latin typeface="Arial" panose="020B0604020202020204" pitchFamily="34" charset="0"/>
                <a:cs typeface="Arial" panose="020B0604020202020204" pitchFamily="34" charset="0"/>
              </a:rPr>
              <a:t>tính</a:t>
            </a:r>
            <a:r>
              <a:rPr lang="en-US" sz="2400" b="0" i="0" dirty="0">
                <a:solidFill>
                  <a:srgbClr val="222222"/>
                </a:solidFill>
                <a:effectLst/>
                <a:latin typeface="Arial" panose="020B0604020202020204" pitchFamily="34" charset="0"/>
                <a:cs typeface="Arial" panose="020B0604020202020204" pitchFamily="34" charset="0"/>
              </a:rPr>
              <a:t> </a:t>
            </a:r>
            <a:r>
              <a:rPr lang="en-US" sz="2400" b="0" i="0" dirty="0" err="1">
                <a:solidFill>
                  <a:srgbClr val="222222"/>
                </a:solidFill>
                <a:effectLst/>
                <a:latin typeface="Arial" panose="020B0604020202020204" pitchFamily="34" charset="0"/>
                <a:cs typeface="Arial" panose="020B0604020202020204" pitchFamily="34" charset="0"/>
              </a:rPr>
              <a:t>linh</a:t>
            </a:r>
            <a:r>
              <a:rPr lang="en-US" sz="2400" b="0" i="0" dirty="0">
                <a:solidFill>
                  <a:srgbClr val="222222"/>
                </a:solidFill>
                <a:effectLst/>
                <a:latin typeface="Arial" panose="020B0604020202020204" pitchFamily="34" charset="0"/>
                <a:cs typeface="Arial" panose="020B0604020202020204" pitchFamily="34" charset="0"/>
              </a:rPr>
              <a:t> </a:t>
            </a:r>
            <a:r>
              <a:rPr lang="en-US" sz="2400" b="0" i="0" dirty="0" err="1">
                <a:solidFill>
                  <a:srgbClr val="222222"/>
                </a:solidFill>
                <a:effectLst/>
                <a:latin typeface="Arial" panose="020B0604020202020204" pitchFamily="34" charset="0"/>
                <a:cs typeface="Arial" panose="020B0604020202020204" pitchFamily="34" charset="0"/>
              </a:rPr>
              <a:t>hoạt</a:t>
            </a:r>
            <a:r>
              <a:rPr lang="en-US" sz="2400" b="0" i="0" dirty="0">
                <a:solidFill>
                  <a:srgbClr val="222222"/>
                </a:solidFill>
                <a:effectLst/>
                <a:latin typeface="Arial" panose="020B0604020202020204" pitchFamily="34" charset="0"/>
                <a:cs typeface="Arial" panose="020B0604020202020204" pitchFamily="34" charset="0"/>
              </a:rPr>
              <a:t> </a:t>
            </a:r>
            <a:r>
              <a:rPr lang="en-US" sz="2400" b="0" i="0" dirty="0" err="1">
                <a:solidFill>
                  <a:srgbClr val="222222"/>
                </a:solidFill>
                <a:effectLst/>
                <a:latin typeface="Arial" panose="020B0604020202020204" pitchFamily="34" charset="0"/>
                <a:cs typeface="Arial" panose="020B0604020202020204" pitchFamily="34" charset="0"/>
              </a:rPr>
              <a:t>và</a:t>
            </a:r>
            <a:r>
              <a:rPr lang="en-US" sz="2400" b="0" i="0" dirty="0">
                <a:solidFill>
                  <a:srgbClr val="222222"/>
                </a:solidFill>
                <a:effectLst/>
                <a:latin typeface="Arial" panose="020B0604020202020204" pitchFamily="34" charset="0"/>
                <a:cs typeface="Arial" panose="020B0604020202020204" pitchFamily="34" charset="0"/>
              </a:rPr>
              <a:t> </a:t>
            </a:r>
            <a:r>
              <a:rPr lang="en-US" sz="2400" b="0" i="0" dirty="0" err="1">
                <a:solidFill>
                  <a:srgbClr val="222222"/>
                </a:solidFill>
                <a:effectLst/>
                <a:latin typeface="Arial" panose="020B0604020202020204" pitchFamily="34" charset="0"/>
                <a:cs typeface="Arial" panose="020B0604020202020204" pitchFamily="34" charset="0"/>
              </a:rPr>
              <a:t>phạm</a:t>
            </a:r>
            <a:r>
              <a:rPr lang="en-US" sz="2400" b="0" i="0" dirty="0">
                <a:solidFill>
                  <a:srgbClr val="222222"/>
                </a:solidFill>
                <a:effectLst/>
                <a:latin typeface="Arial" panose="020B0604020202020204" pitchFamily="34" charset="0"/>
                <a:cs typeface="Arial" panose="020B0604020202020204" pitchFamily="34" charset="0"/>
              </a:rPr>
              <a:t> vi </a:t>
            </a:r>
            <a:r>
              <a:rPr lang="en-US" sz="2400" b="0" i="0" dirty="0" err="1">
                <a:solidFill>
                  <a:srgbClr val="222222"/>
                </a:solidFill>
                <a:effectLst/>
                <a:latin typeface="Arial" panose="020B0604020202020204" pitchFamily="34" charset="0"/>
                <a:cs typeface="Arial" panose="020B0604020202020204" pitchFamily="34" charset="0"/>
              </a:rPr>
              <a:t>điều</a:t>
            </a:r>
            <a:r>
              <a:rPr lang="en-US" sz="2400" b="0" i="0" dirty="0">
                <a:solidFill>
                  <a:srgbClr val="222222"/>
                </a:solidFill>
                <a:effectLst/>
                <a:latin typeface="Arial" panose="020B0604020202020204" pitchFamily="34" charset="0"/>
                <a:cs typeface="Arial" panose="020B0604020202020204" pitchFamily="34" charset="0"/>
              </a:rPr>
              <a:t> </a:t>
            </a:r>
            <a:r>
              <a:rPr lang="en-US" sz="2400" b="0" i="0" dirty="0" err="1">
                <a:solidFill>
                  <a:srgbClr val="222222"/>
                </a:solidFill>
                <a:effectLst/>
                <a:latin typeface="Arial" panose="020B0604020202020204" pitchFamily="34" charset="0"/>
                <a:cs typeface="Arial" panose="020B0604020202020204" pitchFamily="34" charset="0"/>
              </a:rPr>
              <a:t>chỉnh</a:t>
            </a:r>
            <a:r>
              <a:rPr lang="en-US" sz="2400" b="0" i="0" dirty="0">
                <a:solidFill>
                  <a:srgbClr val="222222"/>
                </a:solidFill>
                <a:effectLst/>
                <a:latin typeface="Arial" panose="020B0604020202020204" pitchFamily="34" charset="0"/>
                <a:cs typeface="Arial" panose="020B0604020202020204" pitchFamily="34" charset="0"/>
              </a:rPr>
              <a:t> </a:t>
            </a:r>
            <a:r>
              <a:rPr lang="en-US" sz="2400" b="0" i="0" dirty="0" err="1">
                <a:solidFill>
                  <a:srgbClr val="222222"/>
                </a:solidFill>
                <a:effectLst/>
                <a:latin typeface="Arial" panose="020B0604020202020204" pitchFamily="34" charset="0"/>
                <a:cs typeface="Arial" panose="020B0604020202020204" pitchFamily="34" charset="0"/>
              </a:rPr>
              <a:t>của</a:t>
            </a:r>
            <a:r>
              <a:rPr lang="en-US" sz="2400" b="0" i="0" dirty="0">
                <a:solidFill>
                  <a:srgbClr val="222222"/>
                </a:solidFill>
                <a:effectLst/>
                <a:latin typeface="Arial" panose="020B0604020202020204" pitchFamily="34" charset="0"/>
                <a:cs typeface="Arial" panose="020B0604020202020204" pitchFamily="34" charset="0"/>
              </a:rPr>
              <a:t> </a:t>
            </a:r>
            <a:r>
              <a:rPr lang="en-US" sz="2400" b="0" i="0" dirty="0" err="1">
                <a:solidFill>
                  <a:srgbClr val="222222"/>
                </a:solidFill>
                <a:effectLst/>
                <a:latin typeface="Arial" panose="020B0604020202020204" pitchFamily="34" charset="0"/>
                <a:cs typeface="Arial" panose="020B0604020202020204" pitchFamily="34" charset="0"/>
              </a:rPr>
              <a:t>nó</a:t>
            </a:r>
            <a:r>
              <a:rPr lang="en-US" sz="2400" b="0" i="0" dirty="0">
                <a:solidFill>
                  <a:srgbClr val="222222"/>
                </a:solidFill>
                <a:effectLst/>
                <a:latin typeface="Arial" panose="020B0604020202020204" pitchFamily="34" charset="0"/>
                <a:cs typeface="Arial" panose="020B0604020202020204" pitchFamily="34" charset="0"/>
              </a:rPr>
              <a:t> </a:t>
            </a:r>
            <a:r>
              <a:rPr lang="en-US" sz="2400" b="0" i="0" dirty="0" err="1">
                <a:solidFill>
                  <a:srgbClr val="222222"/>
                </a:solidFill>
                <a:effectLst/>
                <a:latin typeface="Arial" panose="020B0604020202020204" pitchFamily="34" charset="0"/>
                <a:cs typeface="Arial" panose="020B0604020202020204" pitchFamily="34" charset="0"/>
              </a:rPr>
              <a:t>khá</a:t>
            </a:r>
            <a:r>
              <a:rPr lang="en-US" sz="2400" b="0" i="0" dirty="0">
                <a:solidFill>
                  <a:srgbClr val="222222"/>
                </a:solidFill>
                <a:effectLst/>
                <a:latin typeface="Arial" panose="020B0604020202020204" pitchFamily="34" charset="0"/>
                <a:cs typeface="Arial" panose="020B0604020202020204" pitchFamily="34" charset="0"/>
              </a:rPr>
              <a:t> </a:t>
            </a:r>
            <a:r>
              <a:rPr lang="en-US" sz="2400" b="0" i="0" dirty="0" err="1">
                <a:solidFill>
                  <a:srgbClr val="222222"/>
                </a:solidFill>
                <a:effectLst/>
                <a:latin typeface="Arial" panose="020B0604020202020204" pitchFamily="34" charset="0"/>
                <a:cs typeface="Arial" panose="020B0604020202020204" pitchFamily="34" charset="0"/>
              </a:rPr>
              <a:t>là</a:t>
            </a:r>
            <a:r>
              <a:rPr lang="en-US" sz="2400" b="0" i="0" dirty="0">
                <a:solidFill>
                  <a:srgbClr val="222222"/>
                </a:solidFill>
                <a:effectLst/>
                <a:latin typeface="Arial" panose="020B0604020202020204" pitchFamily="34" charset="0"/>
                <a:cs typeface="Arial" panose="020B0604020202020204" pitchFamily="34" charset="0"/>
              </a:rPr>
              <a:t> </a:t>
            </a:r>
            <a:r>
              <a:rPr lang="en-US" sz="2400" b="0" i="0" dirty="0" err="1">
                <a:solidFill>
                  <a:srgbClr val="222222"/>
                </a:solidFill>
                <a:effectLst/>
                <a:latin typeface="Arial" panose="020B0604020202020204" pitchFamily="34" charset="0"/>
                <a:cs typeface="Arial" panose="020B0604020202020204" pitchFamily="34" charset="0"/>
              </a:rPr>
              <a:t>khó</a:t>
            </a:r>
            <a:r>
              <a:rPr lang="en-US" sz="2400" b="0" i="0" dirty="0">
                <a:solidFill>
                  <a:srgbClr val="222222"/>
                </a:solidFill>
                <a:effectLst/>
                <a:latin typeface="Arial" panose="020B0604020202020204" pitchFamily="34" charset="0"/>
                <a:cs typeface="Arial" panose="020B0604020202020204" pitchFamily="34" charset="0"/>
              </a:rPr>
              <a:t> </a:t>
            </a:r>
            <a:r>
              <a:rPr lang="en-US" sz="2400" b="0" i="0" dirty="0" err="1">
                <a:solidFill>
                  <a:srgbClr val="222222"/>
                </a:solidFill>
                <a:effectLst/>
                <a:latin typeface="Arial" panose="020B0604020202020204" pitchFamily="34" charset="0"/>
                <a:cs typeface="Arial" panose="020B0604020202020204" pitchFamily="34" charset="0"/>
              </a:rPr>
              <a:t>khăn</a:t>
            </a:r>
            <a:r>
              <a:rPr lang="en-US" sz="2400" b="0" i="0" dirty="0">
                <a:solidFill>
                  <a:srgbClr val="222222"/>
                </a:solidFill>
                <a:effectLst/>
                <a:latin typeface="Arial" panose="020B0604020202020204" pitchFamily="34" charset="0"/>
                <a:cs typeface="Arial" panose="020B0604020202020204" pitchFamily="34" charset="0"/>
              </a:rPr>
              <a:t>, </a:t>
            </a:r>
            <a:r>
              <a:rPr lang="en-US" sz="2400" b="0" i="0" dirty="0" err="1">
                <a:solidFill>
                  <a:srgbClr val="222222"/>
                </a:solidFill>
                <a:effectLst/>
                <a:latin typeface="Arial" panose="020B0604020202020204" pitchFamily="34" charset="0"/>
                <a:cs typeface="Arial" panose="020B0604020202020204" pitchFamily="34" charset="0"/>
              </a:rPr>
              <a:t>tốn</a:t>
            </a:r>
            <a:r>
              <a:rPr lang="en-US" sz="2400" b="0" i="0" dirty="0">
                <a:solidFill>
                  <a:srgbClr val="222222"/>
                </a:solidFill>
                <a:effectLst/>
                <a:latin typeface="Arial" panose="020B0604020202020204" pitchFamily="34" charset="0"/>
                <a:cs typeface="Arial" panose="020B0604020202020204" pitchFamily="34" charset="0"/>
              </a:rPr>
              <a:t> </a:t>
            </a:r>
            <a:r>
              <a:rPr lang="en-US" sz="2400" b="0" i="0" dirty="0" err="1">
                <a:solidFill>
                  <a:srgbClr val="222222"/>
                </a:solidFill>
                <a:effectLst/>
                <a:latin typeface="Arial" panose="020B0604020202020204" pitchFamily="34" charset="0"/>
                <a:cs typeface="Arial" panose="020B0604020202020204" pitchFamily="34" charset="0"/>
              </a:rPr>
              <a:t>kém</a:t>
            </a:r>
            <a:r>
              <a:rPr lang="en-US" sz="2400" b="0" i="0" dirty="0">
                <a:solidFill>
                  <a:srgbClr val="222222"/>
                </a:solidFill>
                <a:effectLst/>
                <a:latin typeface="Arial" panose="020B0604020202020204" pitchFamily="34" charset="0"/>
                <a:cs typeface="Arial" panose="020B0604020202020204" pitchFamily="34" charset="0"/>
              </a:rPr>
              <a:t>.</a:t>
            </a:r>
          </a:p>
          <a:p>
            <a:pPr algn="l"/>
            <a:endParaRPr lang="vi-VN" sz="2400" b="0" i="0" dirty="0">
              <a:solidFill>
                <a:srgbClr val="222222"/>
              </a:solidFill>
              <a:effectLst/>
              <a:latin typeface="Verdana" panose="020B0604030504040204" pitchFamily="34" charset="0"/>
            </a:endParaRPr>
          </a:p>
          <a:p>
            <a:endParaRPr lang="en-US" sz="2400" dirty="0"/>
          </a:p>
        </p:txBody>
      </p:sp>
    </p:spTree>
    <p:extLst>
      <p:ext uri="{BB962C8B-B14F-4D97-AF65-F5344CB8AC3E}">
        <p14:creationId xmlns:p14="http://schemas.microsoft.com/office/powerpoint/2010/main" val="9711452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down)">
                                      <p:cBhvr>
                                        <p:cTn id="12" dur="500"/>
                                        <p:tgtEl>
                                          <p:spTgt spid="6">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wipe(down)">
                                      <p:cBhvr>
                                        <p:cTn id="15" dur="500"/>
                                        <p:tgtEl>
                                          <p:spTgt spid="6">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wipe(down)">
                                      <p:cBhvr>
                                        <p:cTn id="18" dur="500"/>
                                        <p:tgtEl>
                                          <p:spTgt spid="6">
                                            <p:txEl>
                                              <p:pRg st="2" end="2"/>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wipe(down)">
                                      <p:cBhvr>
                                        <p:cTn id="21" dur="500"/>
                                        <p:tgtEl>
                                          <p:spTgt spid="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wipe(down)">
                                      <p:cBhvr>
                                        <p:cTn id="26" dur="500"/>
                                        <p:tgtEl>
                                          <p:spTgt spid="6">
                                            <p:txEl>
                                              <p:pRg st="4" end="4"/>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animEffect transition="in" filter="wipe(down)">
                                      <p:cBhvr>
                                        <p:cTn id="29" dur="500"/>
                                        <p:tgtEl>
                                          <p:spTgt spid="6">
                                            <p:txEl>
                                              <p:pRg st="5" end="5"/>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wipe(down)">
                                      <p:cBhvr>
                                        <p:cTn id="3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41A2DDF-5A00-46E4-A908-23E91F05F526}"/>
              </a:ext>
            </a:extLst>
          </p:cNvPr>
          <p:cNvSpPr txBox="1"/>
          <p:nvPr/>
        </p:nvSpPr>
        <p:spPr>
          <a:xfrm>
            <a:off x="7792719" y="152400"/>
            <a:ext cx="4399281" cy="5632311"/>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Là</a:t>
            </a:r>
            <a:r>
              <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mô</a:t>
            </a:r>
            <a:r>
              <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hình</a:t>
            </a:r>
            <a:r>
              <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được</a:t>
            </a:r>
            <a:r>
              <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nâng</a:t>
            </a:r>
            <a:r>
              <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cấp</a:t>
            </a:r>
            <a:r>
              <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từ</a:t>
            </a:r>
            <a:r>
              <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Waterfall.</a:t>
            </a:r>
          </a:p>
          <a:p>
            <a:pPr marR="0" lvl="0" algn="l" defTabSz="9144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R="0" lvl="0" algn="l" defTabSz="9144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Ưu</a:t>
            </a:r>
            <a:r>
              <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điểm</a:t>
            </a:r>
            <a:r>
              <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vi-VN" sz="2400" b="0" i="0" u="none" strike="noStrike" kern="1200" cap="none" spc="0" normalizeH="0" baseline="0" noProof="0" dirty="0">
                <a:ln>
                  <a:noFill/>
                </a:ln>
                <a:solidFill>
                  <a:srgbClr val="222222"/>
                </a:solidFill>
                <a:effectLst/>
                <a:uLnTx/>
                <a:uFillTx/>
                <a:latin typeface="Arial" panose="020B0604020202020204" pitchFamily="34" charset="0"/>
                <a:ea typeface="+mn-ea"/>
                <a:cs typeface="Arial" panose="020B0604020202020204" pitchFamily="34" charset="0"/>
              </a:rPr>
              <a:t>Dễ sử dụng</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err="1">
                <a:solidFill>
                  <a:srgbClr val="222222"/>
                </a:solidFill>
                <a:latin typeface="Arial" panose="020B0604020202020204" pitchFamily="34" charset="0"/>
                <a:cs typeface="Arial" panose="020B0604020202020204" pitchFamily="34" charset="0"/>
              </a:rPr>
              <a:t>Phân</a:t>
            </a:r>
            <a:r>
              <a:rPr lang="en-US" sz="2400" dirty="0">
                <a:solidFill>
                  <a:srgbClr val="222222"/>
                </a:solidFill>
                <a:latin typeface="Arial" panose="020B0604020202020204" pitchFamily="34" charset="0"/>
                <a:cs typeface="Arial" panose="020B0604020202020204" pitchFamily="34" charset="0"/>
              </a:rPr>
              <a:t> </a:t>
            </a:r>
            <a:r>
              <a:rPr lang="en-US" sz="2400" dirty="0" err="1">
                <a:solidFill>
                  <a:srgbClr val="222222"/>
                </a:solidFill>
                <a:latin typeface="Arial" panose="020B0604020202020204" pitchFamily="34" charset="0"/>
                <a:cs typeface="Arial" panose="020B0604020202020204" pitchFamily="34" charset="0"/>
              </a:rPr>
              <a:t>phối</a:t>
            </a:r>
            <a:r>
              <a:rPr lang="en-US" sz="2400" dirty="0">
                <a:solidFill>
                  <a:srgbClr val="222222"/>
                </a:solidFill>
                <a:latin typeface="Arial" panose="020B0604020202020204" pitchFamily="34" charset="0"/>
                <a:cs typeface="Arial" panose="020B0604020202020204" pitchFamily="34" charset="0"/>
              </a:rPr>
              <a:t> </a:t>
            </a:r>
            <a:r>
              <a:rPr lang="en-US" sz="2400" dirty="0" err="1">
                <a:solidFill>
                  <a:srgbClr val="222222"/>
                </a:solidFill>
                <a:latin typeface="Arial" panose="020B0604020202020204" pitchFamily="34" charset="0"/>
                <a:cs typeface="Arial" panose="020B0604020202020204" pitchFamily="34" charset="0"/>
              </a:rPr>
              <a:t>cụ</a:t>
            </a:r>
            <a:r>
              <a:rPr lang="en-US" sz="2400" dirty="0">
                <a:solidFill>
                  <a:srgbClr val="222222"/>
                </a:solidFill>
                <a:latin typeface="Arial" panose="020B0604020202020204" pitchFamily="34" charset="0"/>
                <a:cs typeface="Arial" panose="020B0604020202020204" pitchFamily="34" charset="0"/>
              </a:rPr>
              <a:t> </a:t>
            </a:r>
            <a:r>
              <a:rPr lang="en-US" sz="2400" dirty="0" err="1">
                <a:solidFill>
                  <a:srgbClr val="222222"/>
                </a:solidFill>
                <a:latin typeface="Arial" panose="020B0604020202020204" pitchFamily="34" charset="0"/>
                <a:cs typeface="Arial" panose="020B0604020202020204" pitchFamily="34" charset="0"/>
              </a:rPr>
              <a:t>thể</a:t>
            </a:r>
            <a:r>
              <a:rPr lang="en-US" sz="2400" dirty="0">
                <a:solidFill>
                  <a:srgbClr val="222222"/>
                </a:solidFill>
                <a:latin typeface="Arial" panose="020B0604020202020204" pitchFamily="34" charset="0"/>
                <a:cs typeface="Arial" panose="020B0604020202020204" pitchFamily="34" charset="0"/>
              </a:rPr>
              <a:t> </a:t>
            </a:r>
            <a:r>
              <a:rPr lang="en-US" sz="2400" dirty="0" err="1">
                <a:solidFill>
                  <a:srgbClr val="222222"/>
                </a:solidFill>
                <a:latin typeface="Arial" panose="020B0604020202020204" pitchFamily="34" charset="0"/>
                <a:cs typeface="Arial" panose="020B0604020202020204" pitchFamily="34" charset="0"/>
              </a:rPr>
              <a:t>theo</a:t>
            </a:r>
            <a:r>
              <a:rPr lang="en-US" sz="2400" dirty="0">
                <a:solidFill>
                  <a:srgbClr val="222222"/>
                </a:solidFill>
                <a:latin typeface="Arial" panose="020B0604020202020204" pitchFamily="34" charset="0"/>
                <a:cs typeface="Arial" panose="020B0604020202020204" pitchFamily="34" charset="0"/>
              </a:rPr>
              <a:t> </a:t>
            </a:r>
            <a:r>
              <a:rPr lang="en-US" sz="2400" dirty="0" err="1">
                <a:solidFill>
                  <a:srgbClr val="222222"/>
                </a:solidFill>
                <a:latin typeface="Arial" panose="020B0604020202020204" pitchFamily="34" charset="0"/>
                <a:cs typeface="Arial" panose="020B0604020202020204" pitchFamily="34" charset="0"/>
              </a:rPr>
              <a:t>mỗi</a:t>
            </a:r>
            <a:r>
              <a:rPr lang="en-US" sz="2400" dirty="0">
                <a:solidFill>
                  <a:srgbClr val="222222"/>
                </a:solidFill>
                <a:latin typeface="Arial" panose="020B0604020202020204" pitchFamily="34" charset="0"/>
                <a:cs typeface="Arial" panose="020B0604020202020204" pitchFamily="34" charset="0"/>
              </a:rPr>
              <a:t> </a:t>
            </a:r>
            <a:r>
              <a:rPr lang="en-US" sz="2400" dirty="0" err="1">
                <a:solidFill>
                  <a:srgbClr val="222222"/>
                </a:solidFill>
                <a:latin typeface="Arial" panose="020B0604020202020204" pitchFamily="34" charset="0"/>
                <a:cs typeface="Arial" panose="020B0604020202020204" pitchFamily="34" charset="0"/>
              </a:rPr>
              <a:t>giai</a:t>
            </a:r>
            <a:r>
              <a:rPr lang="en-US" sz="2400" dirty="0">
                <a:solidFill>
                  <a:srgbClr val="222222"/>
                </a:solidFill>
                <a:latin typeface="Arial" panose="020B0604020202020204" pitchFamily="34" charset="0"/>
                <a:cs typeface="Arial" panose="020B0604020202020204" pitchFamily="34" charset="0"/>
              </a:rPr>
              <a:t> </a:t>
            </a:r>
            <a:r>
              <a:rPr lang="en-US" sz="2400" dirty="0" err="1">
                <a:solidFill>
                  <a:srgbClr val="222222"/>
                </a:solidFill>
                <a:latin typeface="Arial" panose="020B0604020202020204" pitchFamily="34" charset="0"/>
                <a:cs typeface="Arial" panose="020B0604020202020204" pitchFamily="34" charset="0"/>
              </a:rPr>
              <a:t>đoạn</a:t>
            </a:r>
            <a:r>
              <a:rPr lang="en-US" sz="2400" dirty="0">
                <a:solidFill>
                  <a:srgbClr val="222222"/>
                </a:solidFill>
                <a:latin typeface="Arial" panose="020B0604020202020204" pitchFamily="34" charset="0"/>
                <a:cs typeface="Arial" panose="020B0604020202020204" pitchFamily="34" charset="0"/>
              </a:rPr>
              <a:t>.</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err="1">
                <a:ln>
                  <a:noFill/>
                </a:ln>
                <a:solidFill>
                  <a:srgbClr val="222222"/>
                </a:solidFill>
                <a:effectLst/>
                <a:uLnTx/>
                <a:uFillTx/>
                <a:latin typeface="Arial" panose="020B0604020202020204" pitchFamily="34" charset="0"/>
                <a:ea typeface="+mn-ea"/>
                <a:cs typeface="Arial" panose="020B0604020202020204" pitchFamily="34" charset="0"/>
              </a:rPr>
              <a:t>Các</a:t>
            </a:r>
            <a:r>
              <a:rPr kumimoji="0" lang="en-US" sz="2400" b="0" i="0" u="none" strike="noStrike" kern="1200" cap="none" spc="0" normalizeH="0" baseline="0" noProof="0" dirty="0">
                <a:ln>
                  <a:noFill/>
                </a:ln>
                <a:solidFill>
                  <a:srgbClr val="222222"/>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srgbClr val="222222"/>
                </a:solidFill>
                <a:effectLst/>
                <a:uLnTx/>
                <a:uFillTx/>
                <a:latin typeface="Arial" panose="020B0604020202020204" pitchFamily="34" charset="0"/>
                <a:ea typeface="+mn-ea"/>
                <a:cs typeface="Arial" panose="020B0604020202020204" pitchFamily="34" charset="0"/>
              </a:rPr>
              <a:t>bước</a:t>
            </a:r>
            <a:r>
              <a:rPr kumimoji="0" lang="en-US" sz="2400" b="0" i="0" u="none" strike="noStrike" kern="1200" cap="none" spc="0" normalizeH="0" baseline="0" noProof="0" dirty="0">
                <a:ln>
                  <a:noFill/>
                </a:ln>
                <a:solidFill>
                  <a:srgbClr val="222222"/>
                </a:solidFill>
                <a:effectLst/>
                <a:uLnTx/>
                <a:uFillTx/>
                <a:latin typeface="Arial" panose="020B0604020202020204" pitchFamily="34" charset="0"/>
                <a:ea typeface="+mn-ea"/>
                <a:cs typeface="Arial" panose="020B0604020202020204" pitchFamily="34" charset="0"/>
              </a:rPr>
              <a:t> test </a:t>
            </a:r>
            <a:r>
              <a:rPr kumimoji="0" lang="en-US" sz="2400" b="0" i="0" u="none" strike="noStrike" kern="1200" cap="none" spc="0" normalizeH="0" baseline="0" noProof="0" dirty="0" err="1">
                <a:ln>
                  <a:noFill/>
                </a:ln>
                <a:solidFill>
                  <a:srgbClr val="222222"/>
                </a:solidFill>
                <a:effectLst/>
                <a:uLnTx/>
                <a:uFillTx/>
                <a:latin typeface="Arial" panose="020B0604020202020204" pitchFamily="34" charset="0"/>
                <a:ea typeface="+mn-ea"/>
                <a:cs typeface="Arial" panose="020B0604020202020204" pitchFamily="34" charset="0"/>
              </a:rPr>
              <a:t>được</a:t>
            </a:r>
            <a:r>
              <a:rPr kumimoji="0" lang="en-US" sz="2400" b="0" i="0" u="none" strike="noStrike" kern="1200" cap="none" spc="0" normalizeH="0" baseline="0" noProof="0" dirty="0">
                <a:ln>
                  <a:noFill/>
                </a:ln>
                <a:solidFill>
                  <a:srgbClr val="222222"/>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srgbClr val="222222"/>
                </a:solidFill>
                <a:effectLst/>
                <a:uLnTx/>
                <a:uFillTx/>
                <a:latin typeface="Arial" panose="020B0604020202020204" pitchFamily="34" charset="0"/>
                <a:ea typeface="+mn-ea"/>
                <a:cs typeface="Arial" panose="020B0604020202020204" pitchFamily="34" charset="0"/>
              </a:rPr>
              <a:t>thực</a:t>
            </a:r>
            <a:r>
              <a:rPr kumimoji="0" lang="en-US" sz="2400" b="0" i="0" u="none" strike="noStrike" kern="1200" cap="none" spc="0" normalizeH="0" baseline="0" noProof="0" dirty="0">
                <a:ln>
                  <a:noFill/>
                </a:ln>
                <a:solidFill>
                  <a:srgbClr val="222222"/>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srgbClr val="222222"/>
                </a:solidFill>
                <a:effectLst/>
                <a:uLnTx/>
                <a:uFillTx/>
                <a:latin typeface="Arial" panose="020B0604020202020204" pitchFamily="34" charset="0"/>
                <a:ea typeface="+mn-ea"/>
                <a:cs typeface="Arial" panose="020B0604020202020204" pitchFamily="34" charset="0"/>
              </a:rPr>
              <a:t>hiện</a:t>
            </a:r>
            <a:r>
              <a:rPr kumimoji="0" lang="en-US" sz="2400" b="0" i="0" u="none" strike="noStrike" kern="1200" cap="none" spc="0" normalizeH="0" baseline="0" noProof="0" dirty="0">
                <a:ln>
                  <a:noFill/>
                </a:ln>
                <a:solidFill>
                  <a:srgbClr val="222222"/>
                </a:solidFill>
                <a:effectLst/>
                <a:uLnTx/>
                <a:uFillTx/>
                <a:latin typeface="Arial" panose="020B0604020202020204" pitchFamily="34" charset="0"/>
                <a:ea typeface="+mn-ea"/>
                <a:cs typeface="Arial" panose="020B0604020202020204" pitchFamily="34" charset="0"/>
              </a:rPr>
              <a:t> song </a:t>
            </a:r>
            <a:r>
              <a:rPr kumimoji="0" lang="en-US" sz="2400" b="0" i="0" u="none" strike="noStrike" kern="1200" cap="none" spc="0" normalizeH="0" baseline="0" noProof="0" dirty="0" err="1">
                <a:ln>
                  <a:noFill/>
                </a:ln>
                <a:solidFill>
                  <a:srgbClr val="222222"/>
                </a:solidFill>
                <a:effectLst/>
                <a:uLnTx/>
                <a:uFillTx/>
                <a:latin typeface="Arial" panose="020B0604020202020204" pitchFamily="34" charset="0"/>
                <a:ea typeface="+mn-ea"/>
                <a:cs typeface="Arial" panose="020B0604020202020204" pitchFamily="34" charset="0"/>
              </a:rPr>
              <a:t>song</a:t>
            </a:r>
            <a:r>
              <a:rPr kumimoji="0" lang="en-US" sz="2400" b="0" i="0" u="none" strike="noStrike" kern="1200" cap="none" spc="0" normalizeH="0" baseline="0" noProof="0" dirty="0">
                <a:ln>
                  <a:noFill/>
                </a:ln>
                <a:solidFill>
                  <a:srgbClr val="222222"/>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srgbClr val="222222"/>
                </a:solidFill>
                <a:effectLst/>
                <a:uLnTx/>
                <a:uFillTx/>
                <a:latin typeface="Arial" panose="020B0604020202020204" pitchFamily="34" charset="0"/>
                <a:ea typeface="+mn-ea"/>
                <a:cs typeface="Arial" panose="020B0604020202020204" pitchFamily="34" charset="0"/>
              </a:rPr>
              <a:t>với</a:t>
            </a:r>
            <a:r>
              <a:rPr kumimoji="0" lang="en-US" sz="2400" b="0" i="0" u="none" strike="noStrike" kern="1200" cap="none" spc="0" normalizeH="0" baseline="0" noProof="0" dirty="0">
                <a:ln>
                  <a:noFill/>
                </a:ln>
                <a:solidFill>
                  <a:srgbClr val="222222"/>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srgbClr val="222222"/>
                </a:solidFill>
                <a:effectLst/>
                <a:uLnTx/>
                <a:uFillTx/>
                <a:latin typeface="Arial" panose="020B0604020202020204" pitchFamily="34" charset="0"/>
                <a:ea typeface="+mn-ea"/>
                <a:cs typeface="Arial" panose="020B0604020202020204" pitchFamily="34" charset="0"/>
              </a:rPr>
              <a:t>quá</a:t>
            </a:r>
            <a:r>
              <a:rPr kumimoji="0" lang="en-US" sz="2400" b="0" i="0" u="none" strike="noStrike" kern="1200" cap="none" spc="0" normalizeH="0" baseline="0" noProof="0" dirty="0">
                <a:ln>
                  <a:noFill/>
                </a:ln>
                <a:solidFill>
                  <a:srgbClr val="222222"/>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srgbClr val="222222"/>
                </a:solidFill>
                <a:effectLst/>
                <a:uLnTx/>
                <a:uFillTx/>
                <a:latin typeface="Arial" panose="020B0604020202020204" pitchFamily="34" charset="0"/>
                <a:ea typeface="+mn-ea"/>
                <a:cs typeface="Arial" panose="020B0604020202020204" pitchFamily="34" charset="0"/>
              </a:rPr>
              <a:t>trình</a:t>
            </a:r>
            <a:r>
              <a:rPr kumimoji="0" lang="en-US" sz="2400" b="0" i="0" u="none" strike="noStrike" kern="1200" cap="none" spc="0" normalizeH="0" baseline="0" noProof="0" dirty="0">
                <a:ln>
                  <a:noFill/>
                </a:ln>
                <a:solidFill>
                  <a:srgbClr val="222222"/>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srgbClr val="222222"/>
                </a:solidFill>
                <a:effectLst/>
                <a:uLnTx/>
                <a:uFillTx/>
                <a:latin typeface="Arial" panose="020B0604020202020204" pitchFamily="34" charset="0"/>
                <a:ea typeface="+mn-ea"/>
                <a:cs typeface="Arial" panose="020B0604020202020204" pitchFamily="34" charset="0"/>
              </a:rPr>
              <a:t>làm</a:t>
            </a:r>
            <a:r>
              <a:rPr kumimoji="0" lang="en-US" sz="2400" b="0" i="0" u="none" strike="noStrike" kern="1200" cap="none" spc="0" normalizeH="0" baseline="0" noProof="0" dirty="0">
                <a:ln>
                  <a:noFill/>
                </a:ln>
                <a:solidFill>
                  <a:srgbClr val="222222"/>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srgbClr val="222222"/>
                </a:solidFill>
                <a:effectLst/>
                <a:uLnTx/>
                <a:uFillTx/>
                <a:latin typeface="Arial" panose="020B0604020202020204" pitchFamily="34" charset="0"/>
                <a:ea typeface="+mn-ea"/>
                <a:cs typeface="Arial" panose="020B0604020202020204" pitchFamily="34" charset="0"/>
              </a:rPr>
              <a:t>nên</a:t>
            </a:r>
            <a:r>
              <a:rPr kumimoji="0" lang="en-US" sz="2400" b="0" i="0" u="none" strike="noStrike" kern="1200" cap="none" spc="0" normalizeH="0" baseline="0" noProof="0" dirty="0">
                <a:ln>
                  <a:noFill/>
                </a:ln>
                <a:solidFill>
                  <a:srgbClr val="222222"/>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srgbClr val="222222"/>
                </a:solidFill>
                <a:effectLst/>
                <a:uLnTx/>
                <a:uFillTx/>
                <a:latin typeface="Arial" panose="020B0604020202020204" pitchFamily="34" charset="0"/>
                <a:ea typeface="+mn-ea"/>
                <a:cs typeface="Arial" panose="020B0604020202020204" pitchFamily="34" charset="0"/>
              </a:rPr>
              <a:t>có</a:t>
            </a:r>
            <a:r>
              <a:rPr kumimoji="0" lang="en-US" sz="2400" b="0" i="0" u="none" strike="noStrike" kern="1200" cap="none" spc="0" normalizeH="0" baseline="0" noProof="0" dirty="0">
                <a:ln>
                  <a:noFill/>
                </a:ln>
                <a:solidFill>
                  <a:srgbClr val="222222"/>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srgbClr val="222222"/>
                </a:solidFill>
                <a:effectLst/>
                <a:uLnTx/>
                <a:uFillTx/>
                <a:latin typeface="Arial" panose="020B0604020202020204" pitchFamily="34" charset="0"/>
                <a:ea typeface="+mn-ea"/>
                <a:cs typeface="Arial" panose="020B0604020202020204" pitchFamily="34" charset="0"/>
              </a:rPr>
              <a:t>thể</a:t>
            </a:r>
            <a:r>
              <a:rPr kumimoji="0" lang="en-US" sz="2400" b="0" i="0" u="none" strike="noStrike" kern="1200" cap="none" spc="0" normalizeH="0" baseline="0" noProof="0" dirty="0">
                <a:ln>
                  <a:noFill/>
                </a:ln>
                <a:solidFill>
                  <a:srgbClr val="222222"/>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srgbClr val="222222"/>
                </a:solidFill>
                <a:effectLst/>
                <a:uLnTx/>
                <a:uFillTx/>
                <a:latin typeface="Arial" panose="020B0604020202020204" pitchFamily="34" charset="0"/>
                <a:ea typeface="+mn-ea"/>
                <a:cs typeface="Arial" panose="020B0604020202020204" pitchFamily="34" charset="0"/>
              </a:rPr>
              <a:t>nhanh</a:t>
            </a:r>
            <a:r>
              <a:rPr kumimoji="0" lang="en-US" sz="2400" b="0" i="0" u="none" strike="noStrike" kern="1200" cap="none" spc="0" normalizeH="0" baseline="0" noProof="0" dirty="0">
                <a:ln>
                  <a:noFill/>
                </a:ln>
                <a:solidFill>
                  <a:srgbClr val="222222"/>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srgbClr val="222222"/>
                </a:solidFill>
                <a:effectLst/>
                <a:uLnTx/>
                <a:uFillTx/>
                <a:latin typeface="Arial" panose="020B0604020202020204" pitchFamily="34" charset="0"/>
                <a:ea typeface="+mn-ea"/>
                <a:cs typeface="Arial" panose="020B0604020202020204" pitchFamily="34" charset="0"/>
              </a:rPr>
              <a:t>chóng</a:t>
            </a:r>
            <a:r>
              <a:rPr kumimoji="0" lang="en-US" sz="2400" b="0" i="0" u="none" strike="noStrike" kern="1200" cap="none" spc="0" normalizeH="0" baseline="0" noProof="0" dirty="0">
                <a:ln>
                  <a:noFill/>
                </a:ln>
                <a:solidFill>
                  <a:srgbClr val="222222"/>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srgbClr val="222222"/>
                </a:solidFill>
                <a:effectLst/>
                <a:uLnTx/>
                <a:uFillTx/>
                <a:latin typeface="Arial" panose="020B0604020202020204" pitchFamily="34" charset="0"/>
                <a:ea typeface="+mn-ea"/>
                <a:cs typeface="Arial" panose="020B0604020202020204" pitchFamily="34" charset="0"/>
              </a:rPr>
              <a:t>phát</a:t>
            </a:r>
            <a:r>
              <a:rPr kumimoji="0" lang="en-US" sz="2400" b="0" i="0" u="none" strike="noStrike" kern="1200" cap="none" spc="0" normalizeH="0" baseline="0" noProof="0" dirty="0">
                <a:ln>
                  <a:noFill/>
                </a:ln>
                <a:solidFill>
                  <a:srgbClr val="222222"/>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srgbClr val="222222"/>
                </a:solidFill>
                <a:effectLst/>
                <a:uLnTx/>
                <a:uFillTx/>
                <a:latin typeface="Arial" panose="020B0604020202020204" pitchFamily="34" charset="0"/>
                <a:ea typeface="+mn-ea"/>
                <a:cs typeface="Arial" panose="020B0604020202020204" pitchFamily="34" charset="0"/>
              </a:rPr>
              <a:t>hiện</a:t>
            </a:r>
            <a:r>
              <a:rPr kumimoji="0" lang="en-US" sz="2400" b="0" i="0" u="none" strike="noStrike" kern="1200" cap="none" spc="0" normalizeH="0" baseline="0" noProof="0" dirty="0">
                <a:ln>
                  <a:noFill/>
                </a:ln>
                <a:solidFill>
                  <a:srgbClr val="222222"/>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srgbClr val="222222"/>
                </a:solidFill>
                <a:effectLst/>
                <a:uLnTx/>
                <a:uFillTx/>
                <a:latin typeface="Arial" panose="020B0604020202020204" pitchFamily="34" charset="0"/>
                <a:ea typeface="+mn-ea"/>
                <a:cs typeface="Arial" panose="020B0604020202020204" pitchFamily="34" charset="0"/>
              </a:rPr>
              <a:t>lỗi</a:t>
            </a:r>
            <a:endParaRPr kumimoji="0" lang="en-US" sz="2400" b="0" i="0" u="none" strike="noStrike" kern="1200" cap="none" spc="0" normalizeH="0" baseline="0" noProof="0" dirty="0">
              <a:ln>
                <a:noFill/>
              </a:ln>
              <a:solidFill>
                <a:srgbClr val="222222"/>
              </a:solidFill>
              <a:effectLst/>
              <a:uLnTx/>
              <a:uFillTx/>
              <a:latin typeface="Arial" panose="020B0604020202020204" pitchFamily="34" charset="0"/>
              <a:ea typeface="+mn-ea"/>
              <a:cs typeface="Arial" panose="020B0604020202020204" pitchFamily="34" charset="0"/>
            </a:endParaRPr>
          </a:p>
          <a:p>
            <a:pPr marR="0" lvl="0" algn="l" defTabSz="9144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dirty="0" err="1">
                <a:ln>
                  <a:noFill/>
                </a:ln>
                <a:solidFill>
                  <a:srgbClr val="222222"/>
                </a:solidFill>
                <a:effectLst/>
                <a:uLnTx/>
                <a:uFillTx/>
                <a:latin typeface="Arial" panose="020B0604020202020204" pitchFamily="34" charset="0"/>
                <a:ea typeface="+mn-ea"/>
                <a:cs typeface="Arial" panose="020B0604020202020204" pitchFamily="34" charset="0"/>
              </a:rPr>
              <a:t>Nhược</a:t>
            </a:r>
            <a:r>
              <a:rPr kumimoji="0" lang="en-US" sz="2400" b="0" i="0" u="none" strike="noStrike" kern="1200" cap="none" spc="0" normalizeH="0" baseline="0" noProof="0" dirty="0">
                <a:ln>
                  <a:noFill/>
                </a:ln>
                <a:solidFill>
                  <a:srgbClr val="222222"/>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srgbClr val="222222"/>
                </a:solidFill>
                <a:effectLst/>
                <a:uLnTx/>
                <a:uFillTx/>
                <a:latin typeface="Arial" panose="020B0604020202020204" pitchFamily="34" charset="0"/>
                <a:ea typeface="+mn-ea"/>
                <a:cs typeface="Arial" panose="020B0604020202020204" pitchFamily="34" charset="0"/>
              </a:rPr>
              <a:t>điểm</a:t>
            </a:r>
            <a:r>
              <a:rPr kumimoji="0" lang="en-US" sz="2400" b="0" i="0" u="none" strike="noStrike" kern="1200" cap="none" spc="0" normalizeH="0" baseline="0" noProof="0" dirty="0">
                <a:ln>
                  <a:noFill/>
                </a:ln>
                <a:solidFill>
                  <a:srgbClr val="222222"/>
                </a:solidFill>
                <a:effectLst/>
                <a:uLnTx/>
                <a:uFillTx/>
                <a:latin typeface="Arial" panose="020B0604020202020204" pitchFamily="34" charset="0"/>
                <a:ea typeface="+mn-ea"/>
                <a:cs typeface="Arial" panose="020B0604020202020204" pitchFamily="34" charset="0"/>
              </a:rPr>
              <a:t>:</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err="1">
                <a:solidFill>
                  <a:srgbClr val="222222"/>
                </a:solidFill>
                <a:latin typeface="Arial" panose="020B0604020202020204" pitchFamily="34" charset="0"/>
                <a:cs typeface="Arial" panose="020B0604020202020204" pitchFamily="34" charset="0"/>
              </a:rPr>
              <a:t>Phạm</a:t>
            </a:r>
            <a:r>
              <a:rPr lang="en-US" sz="2400" dirty="0">
                <a:solidFill>
                  <a:srgbClr val="222222"/>
                </a:solidFill>
                <a:latin typeface="Arial" panose="020B0604020202020204" pitchFamily="34" charset="0"/>
                <a:cs typeface="Arial" panose="020B0604020202020204" pitchFamily="34" charset="0"/>
              </a:rPr>
              <a:t> vi </a:t>
            </a:r>
            <a:r>
              <a:rPr lang="en-US" sz="2400" dirty="0" err="1">
                <a:solidFill>
                  <a:srgbClr val="222222"/>
                </a:solidFill>
                <a:latin typeface="Arial" panose="020B0604020202020204" pitchFamily="34" charset="0"/>
                <a:cs typeface="Arial" panose="020B0604020202020204" pitchFamily="34" charset="0"/>
              </a:rPr>
              <a:t>điều</a:t>
            </a:r>
            <a:r>
              <a:rPr lang="en-US" sz="2400" dirty="0">
                <a:solidFill>
                  <a:srgbClr val="222222"/>
                </a:solidFill>
                <a:latin typeface="Arial" panose="020B0604020202020204" pitchFamily="34" charset="0"/>
                <a:cs typeface="Arial" panose="020B0604020202020204" pitchFamily="34" charset="0"/>
              </a:rPr>
              <a:t> </a:t>
            </a:r>
            <a:r>
              <a:rPr lang="en-US" sz="2400" dirty="0" err="1">
                <a:solidFill>
                  <a:srgbClr val="222222"/>
                </a:solidFill>
                <a:latin typeface="Arial" panose="020B0604020202020204" pitchFamily="34" charset="0"/>
                <a:cs typeface="Arial" panose="020B0604020202020204" pitchFamily="34" charset="0"/>
              </a:rPr>
              <a:t>chỉnh</a:t>
            </a:r>
            <a:r>
              <a:rPr lang="en-US" sz="2400" dirty="0">
                <a:solidFill>
                  <a:srgbClr val="222222"/>
                </a:solidFill>
                <a:latin typeface="Arial" panose="020B0604020202020204" pitchFamily="34" charset="0"/>
                <a:cs typeface="Arial" panose="020B0604020202020204" pitchFamily="34" charset="0"/>
              </a:rPr>
              <a:t> </a:t>
            </a:r>
            <a:r>
              <a:rPr lang="en-US" sz="2400" dirty="0" err="1">
                <a:solidFill>
                  <a:srgbClr val="222222"/>
                </a:solidFill>
                <a:latin typeface="Arial" panose="020B0604020202020204" pitchFamily="34" charset="0"/>
                <a:cs typeface="Arial" panose="020B0604020202020204" pitchFamily="34" charset="0"/>
              </a:rPr>
              <a:t>khá</a:t>
            </a:r>
            <a:r>
              <a:rPr lang="en-US" sz="2400" dirty="0">
                <a:solidFill>
                  <a:srgbClr val="222222"/>
                </a:solidFill>
                <a:latin typeface="Arial" panose="020B0604020202020204" pitchFamily="34" charset="0"/>
                <a:cs typeface="Arial" panose="020B0604020202020204" pitchFamily="34" charset="0"/>
              </a:rPr>
              <a:t> </a:t>
            </a:r>
            <a:r>
              <a:rPr lang="en-US" sz="2400" dirty="0" err="1">
                <a:solidFill>
                  <a:srgbClr val="222222"/>
                </a:solidFill>
                <a:latin typeface="Arial" panose="020B0604020202020204" pitchFamily="34" charset="0"/>
                <a:cs typeface="Arial" panose="020B0604020202020204" pitchFamily="34" charset="0"/>
              </a:rPr>
              <a:t>là</a:t>
            </a:r>
            <a:r>
              <a:rPr lang="en-US" sz="2400" dirty="0">
                <a:solidFill>
                  <a:srgbClr val="222222"/>
                </a:solidFill>
                <a:latin typeface="Arial" panose="020B0604020202020204" pitchFamily="34" charset="0"/>
                <a:cs typeface="Arial" panose="020B0604020202020204" pitchFamily="34" charset="0"/>
              </a:rPr>
              <a:t> </a:t>
            </a:r>
            <a:r>
              <a:rPr lang="en-US" sz="2400" dirty="0" err="1">
                <a:solidFill>
                  <a:srgbClr val="222222"/>
                </a:solidFill>
                <a:latin typeface="Arial" panose="020B0604020202020204" pitchFamily="34" charset="0"/>
                <a:cs typeface="Arial" panose="020B0604020202020204" pitchFamily="34" charset="0"/>
              </a:rPr>
              <a:t>khó</a:t>
            </a:r>
            <a:r>
              <a:rPr lang="en-US" sz="2400" dirty="0">
                <a:solidFill>
                  <a:srgbClr val="222222"/>
                </a:solidFill>
                <a:latin typeface="Arial" panose="020B0604020202020204" pitchFamily="34" charset="0"/>
                <a:cs typeface="Arial" panose="020B0604020202020204" pitchFamily="34" charset="0"/>
              </a:rPr>
              <a:t> </a:t>
            </a:r>
            <a:r>
              <a:rPr lang="en-US" sz="2400" dirty="0" err="1">
                <a:solidFill>
                  <a:srgbClr val="222222"/>
                </a:solidFill>
                <a:latin typeface="Arial" panose="020B0604020202020204" pitchFamily="34" charset="0"/>
                <a:cs typeface="Arial" panose="020B0604020202020204" pitchFamily="34" charset="0"/>
              </a:rPr>
              <a:t>khăn</a:t>
            </a:r>
            <a:r>
              <a:rPr lang="en-US" sz="2400" dirty="0">
                <a:solidFill>
                  <a:srgbClr val="222222"/>
                </a:solidFill>
                <a:latin typeface="Arial" panose="020B0604020202020204" pitchFamily="34" charset="0"/>
                <a:cs typeface="Arial" panose="020B0604020202020204" pitchFamily="34" charset="0"/>
              </a:rPr>
              <a:t> </a:t>
            </a:r>
            <a:r>
              <a:rPr lang="en-US" sz="2400" dirty="0" err="1">
                <a:solidFill>
                  <a:srgbClr val="222222"/>
                </a:solidFill>
                <a:latin typeface="Arial" panose="020B0604020202020204" pitchFamily="34" charset="0"/>
                <a:cs typeface="Arial" panose="020B0604020202020204" pitchFamily="34" charset="0"/>
              </a:rPr>
              <a:t>và</a:t>
            </a:r>
            <a:r>
              <a:rPr lang="en-US" sz="2400" dirty="0">
                <a:solidFill>
                  <a:srgbClr val="222222"/>
                </a:solidFill>
                <a:latin typeface="Arial" panose="020B0604020202020204" pitchFamily="34" charset="0"/>
                <a:cs typeface="Arial" panose="020B0604020202020204" pitchFamily="34" charset="0"/>
              </a:rPr>
              <a:t> </a:t>
            </a:r>
            <a:r>
              <a:rPr lang="en-US" sz="2400" dirty="0" err="1">
                <a:solidFill>
                  <a:srgbClr val="222222"/>
                </a:solidFill>
                <a:latin typeface="Arial" panose="020B0604020202020204" pitchFamily="34" charset="0"/>
                <a:cs typeface="Arial" panose="020B0604020202020204" pitchFamily="34" charset="0"/>
              </a:rPr>
              <a:t>tốn</a:t>
            </a:r>
            <a:r>
              <a:rPr lang="en-US" sz="2400" dirty="0">
                <a:solidFill>
                  <a:srgbClr val="222222"/>
                </a:solidFill>
                <a:latin typeface="Arial" panose="020B0604020202020204" pitchFamily="34" charset="0"/>
                <a:cs typeface="Arial" panose="020B0604020202020204" pitchFamily="34" charset="0"/>
              </a:rPr>
              <a:t> </a:t>
            </a:r>
            <a:r>
              <a:rPr lang="en-US" sz="2400" dirty="0" err="1">
                <a:solidFill>
                  <a:srgbClr val="222222"/>
                </a:solidFill>
                <a:latin typeface="Arial" panose="020B0604020202020204" pitchFamily="34" charset="0"/>
                <a:cs typeface="Arial" panose="020B0604020202020204" pitchFamily="34" charset="0"/>
              </a:rPr>
              <a:t>kém</a:t>
            </a:r>
            <a:r>
              <a:rPr lang="en-US" sz="2400" dirty="0">
                <a:solidFill>
                  <a:srgbClr val="222222"/>
                </a:solidFill>
                <a:latin typeface="Arial" panose="020B0604020202020204" pitchFamily="34" charset="0"/>
                <a:cs typeface="Arial" panose="020B0604020202020204" pitchFamily="34" charset="0"/>
              </a:rPr>
              <a:t>.</a:t>
            </a:r>
            <a:endParaRPr kumimoji="0" lang="vi-VN" sz="2400" b="0" i="0" u="none" strike="noStrike" kern="1200" cap="none" spc="0" normalizeH="0" baseline="0" noProof="0" dirty="0">
              <a:ln>
                <a:noFill/>
              </a:ln>
              <a:solidFill>
                <a:srgbClr val="222222"/>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Neue Haas Grotesk Text Pro"/>
              <a:ea typeface="+mn-ea"/>
              <a:cs typeface="+mn-cs"/>
            </a:endParaRPr>
          </a:p>
        </p:txBody>
      </p:sp>
      <p:pic>
        <p:nvPicPr>
          <p:cNvPr id="3" name="Picture 2">
            <a:extLst>
              <a:ext uri="{FF2B5EF4-FFF2-40B4-BE49-F238E27FC236}">
                <a16:creationId xmlns:a16="http://schemas.microsoft.com/office/drawing/2014/main" id="{2B03C69E-0E53-4B54-81F1-FDF840608B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32" y="152399"/>
            <a:ext cx="7604909" cy="492442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2" name="TextBox 1">
            <a:extLst>
              <a:ext uri="{FF2B5EF4-FFF2-40B4-BE49-F238E27FC236}">
                <a16:creationId xmlns:a16="http://schemas.microsoft.com/office/drawing/2014/main" id="{257C6AE1-4003-4B58-B2B5-C205FF82DAA2}"/>
              </a:ext>
            </a:extLst>
          </p:cNvPr>
          <p:cNvSpPr txBox="1"/>
          <p:nvPr/>
        </p:nvSpPr>
        <p:spPr>
          <a:xfrm>
            <a:off x="1605230" y="5415379"/>
            <a:ext cx="4607511" cy="461665"/>
          </a:xfrm>
          <a:prstGeom prst="rect">
            <a:avLst/>
          </a:prstGeom>
          <a:noFill/>
        </p:spPr>
        <p:txBody>
          <a:bodyPr wrap="square" rtlCol="0">
            <a:spAutoFit/>
          </a:bodyPr>
          <a:lstStyle/>
          <a:p>
            <a:pPr algn="ctr"/>
            <a:r>
              <a:rPr lang="en-US" sz="2400" dirty="0"/>
              <a:t>V – shape model</a:t>
            </a:r>
          </a:p>
        </p:txBody>
      </p:sp>
    </p:spTree>
    <p:extLst>
      <p:ext uri="{BB962C8B-B14F-4D97-AF65-F5344CB8AC3E}">
        <p14:creationId xmlns:p14="http://schemas.microsoft.com/office/powerpoint/2010/main" val="22260969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barn(inVertical)">
                                      <p:cBhvr>
                                        <p:cTn id="19" dur="500"/>
                                        <p:tgtEl>
                                          <p:spTgt spid="6">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wipe(down)">
                                      <p:cBhvr>
                                        <p:cTn id="24" dur="500"/>
                                        <p:tgtEl>
                                          <p:spTgt spid="6">
                                            <p:txEl>
                                              <p:pRg st="2" end="2"/>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wipe(down)">
                                      <p:cBhvr>
                                        <p:cTn id="27" dur="500"/>
                                        <p:tgtEl>
                                          <p:spTgt spid="6">
                                            <p:txEl>
                                              <p:pRg st="3" end="3"/>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6">
                                            <p:txEl>
                                              <p:pRg st="4" end="4"/>
                                            </p:txEl>
                                          </p:spTgt>
                                        </p:tgtEl>
                                        <p:attrNameLst>
                                          <p:attrName>style.visibility</p:attrName>
                                        </p:attrNameLst>
                                      </p:cBhvr>
                                      <p:to>
                                        <p:strVal val="visible"/>
                                      </p:to>
                                    </p:set>
                                    <p:animEffect transition="in" filter="wipe(down)">
                                      <p:cBhvr>
                                        <p:cTn id="30" dur="500"/>
                                        <p:tgtEl>
                                          <p:spTgt spid="6">
                                            <p:txEl>
                                              <p:pRg st="4" end="4"/>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6">
                                            <p:txEl>
                                              <p:pRg st="5" end="5"/>
                                            </p:txEl>
                                          </p:spTgt>
                                        </p:tgtEl>
                                        <p:attrNameLst>
                                          <p:attrName>style.visibility</p:attrName>
                                        </p:attrNameLst>
                                      </p:cBhvr>
                                      <p:to>
                                        <p:strVal val="visible"/>
                                      </p:to>
                                    </p:set>
                                    <p:animEffect transition="in" filter="wipe(down)">
                                      <p:cBhvr>
                                        <p:cTn id="33" dur="500"/>
                                        <p:tgtEl>
                                          <p:spTgt spid="6">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6">
                                            <p:txEl>
                                              <p:pRg st="6" end="6"/>
                                            </p:txEl>
                                          </p:spTgt>
                                        </p:tgtEl>
                                        <p:attrNameLst>
                                          <p:attrName>style.visibility</p:attrName>
                                        </p:attrNameLst>
                                      </p:cBhvr>
                                      <p:to>
                                        <p:strVal val="visible"/>
                                      </p:to>
                                    </p:set>
                                    <p:animEffect transition="in" filter="wipe(down)">
                                      <p:cBhvr>
                                        <p:cTn id="38" dur="500"/>
                                        <p:tgtEl>
                                          <p:spTgt spid="6">
                                            <p:txEl>
                                              <p:pRg st="6" end="6"/>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6">
                                            <p:txEl>
                                              <p:pRg st="7" end="7"/>
                                            </p:txEl>
                                          </p:spTgt>
                                        </p:tgtEl>
                                        <p:attrNameLst>
                                          <p:attrName>style.visibility</p:attrName>
                                        </p:attrNameLst>
                                      </p:cBhvr>
                                      <p:to>
                                        <p:strVal val="visible"/>
                                      </p:to>
                                    </p:set>
                                    <p:animEffect transition="in" filter="wipe(down)">
                                      <p:cBhvr>
                                        <p:cTn id="41"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41A2DDF-5A00-46E4-A908-23E91F05F526}"/>
              </a:ext>
            </a:extLst>
          </p:cNvPr>
          <p:cNvSpPr txBox="1"/>
          <p:nvPr/>
        </p:nvSpPr>
        <p:spPr>
          <a:xfrm>
            <a:off x="7792719" y="152400"/>
            <a:ext cx="4399281" cy="6370975"/>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400" i="0" u="none" strike="noStrike" kern="120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rPr>
              <a:t>Ưu</a:t>
            </a:r>
            <a:r>
              <a:rPr kumimoji="0" lang="en-US" sz="240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 </a:t>
            </a:r>
            <a:r>
              <a:rPr kumimoji="0" lang="en-US" sz="2400" i="0" u="none" strike="noStrike" kern="120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rPr>
              <a:t>điểm</a:t>
            </a:r>
            <a:r>
              <a:rPr kumimoji="0" lang="en-US" sz="240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a:t>
            </a:r>
          </a:p>
          <a:p>
            <a:pPr marL="457200" indent="-457200">
              <a:buFont typeface="Arial" panose="020B0604020202020204" pitchFamily="34" charset="0"/>
              <a:buChar char="•"/>
            </a:pPr>
            <a:r>
              <a:rPr lang="en-US" sz="2400" i="0" dirty="0" err="1">
                <a:solidFill>
                  <a:srgbClr val="222222"/>
                </a:solidFill>
                <a:effectLst/>
                <a:latin typeface="Arial" panose="020B0604020202020204" pitchFamily="34" charset="0"/>
                <a:cs typeface="Arial" panose="020B0604020202020204" pitchFamily="34" charset="0"/>
              </a:rPr>
              <a:t>Khả</a:t>
            </a:r>
            <a:r>
              <a:rPr lang="en-US" sz="2400" i="0" dirty="0">
                <a:solidFill>
                  <a:srgbClr val="222222"/>
                </a:solidFill>
                <a:effectLst/>
                <a:latin typeface="Arial" panose="020B0604020202020204" pitchFamily="34" charset="0"/>
                <a:cs typeface="Arial" panose="020B0604020202020204" pitchFamily="34" charset="0"/>
              </a:rPr>
              <a:t> </a:t>
            </a:r>
            <a:r>
              <a:rPr lang="en-US" sz="2400" i="0" dirty="0" err="1">
                <a:solidFill>
                  <a:srgbClr val="222222"/>
                </a:solidFill>
                <a:effectLst/>
                <a:latin typeface="Arial" panose="020B0604020202020204" pitchFamily="34" charset="0"/>
                <a:cs typeface="Arial" panose="020B0604020202020204" pitchFamily="34" charset="0"/>
              </a:rPr>
              <a:t>năng</a:t>
            </a:r>
            <a:r>
              <a:rPr lang="en-US" sz="2400" i="0" dirty="0">
                <a:solidFill>
                  <a:srgbClr val="222222"/>
                </a:solidFill>
                <a:effectLst/>
                <a:latin typeface="Arial" panose="020B0604020202020204" pitchFamily="34" charset="0"/>
                <a:cs typeface="Arial" panose="020B0604020202020204" pitchFamily="34" charset="0"/>
              </a:rPr>
              <a:t> </a:t>
            </a:r>
            <a:r>
              <a:rPr lang="en-US" sz="2400" i="0" dirty="0" err="1">
                <a:solidFill>
                  <a:srgbClr val="222222"/>
                </a:solidFill>
                <a:effectLst/>
                <a:latin typeface="Arial" panose="020B0604020202020204" pitchFamily="34" charset="0"/>
                <a:cs typeface="Arial" panose="020B0604020202020204" pitchFamily="34" charset="0"/>
              </a:rPr>
              <a:t>ước</a:t>
            </a:r>
            <a:r>
              <a:rPr lang="en-US" sz="2400" i="0" dirty="0">
                <a:solidFill>
                  <a:srgbClr val="222222"/>
                </a:solidFill>
                <a:effectLst/>
                <a:latin typeface="Arial" panose="020B0604020202020204" pitchFamily="34" charset="0"/>
                <a:cs typeface="Arial" panose="020B0604020202020204" pitchFamily="34" charset="0"/>
              </a:rPr>
              <a:t> </a:t>
            </a:r>
            <a:r>
              <a:rPr lang="en-US" sz="2400" i="0" dirty="0" err="1">
                <a:solidFill>
                  <a:srgbClr val="222222"/>
                </a:solidFill>
                <a:effectLst/>
                <a:latin typeface="Arial" panose="020B0604020202020204" pitchFamily="34" charset="0"/>
                <a:cs typeface="Arial" panose="020B0604020202020204" pitchFamily="34" charset="0"/>
              </a:rPr>
              <a:t>lượng</a:t>
            </a:r>
            <a:r>
              <a:rPr lang="vi-VN" sz="2400" i="0" dirty="0">
                <a:solidFill>
                  <a:srgbClr val="222222"/>
                </a:solidFill>
                <a:effectLst/>
                <a:latin typeface="Arial" panose="020B0604020202020204" pitchFamily="34" charset="0"/>
                <a:cs typeface="Arial" panose="020B0604020202020204" pitchFamily="34" charset="0"/>
              </a:rPr>
              <a:t> </a:t>
            </a:r>
            <a:r>
              <a:rPr lang="en-US" sz="2400" i="0" dirty="0">
                <a:solidFill>
                  <a:srgbClr val="222222"/>
                </a:solidFill>
                <a:effectLst/>
                <a:latin typeface="Arial" panose="020B0604020202020204" pitchFamily="34" charset="0"/>
                <a:cs typeface="Arial" panose="020B0604020202020204" pitchFamily="34" charset="0"/>
              </a:rPr>
              <a:t>chi </a:t>
            </a:r>
            <a:r>
              <a:rPr lang="en-US" sz="2400" i="0" dirty="0" err="1">
                <a:solidFill>
                  <a:srgbClr val="222222"/>
                </a:solidFill>
                <a:effectLst/>
                <a:latin typeface="Arial" panose="020B0604020202020204" pitchFamily="34" charset="0"/>
                <a:cs typeface="Arial" panose="020B0604020202020204" pitchFamily="34" charset="0"/>
              </a:rPr>
              <a:t>phí</a:t>
            </a:r>
            <a:r>
              <a:rPr lang="en-US" sz="2400" i="0" dirty="0">
                <a:solidFill>
                  <a:srgbClr val="222222"/>
                </a:solidFill>
                <a:effectLst/>
                <a:latin typeface="Arial" panose="020B0604020202020204" pitchFamily="34" charset="0"/>
                <a:cs typeface="Arial" panose="020B0604020202020204" pitchFamily="34" charset="0"/>
              </a:rPr>
              <a:t>, </a:t>
            </a:r>
            <a:r>
              <a:rPr lang="en-US" sz="2400" i="0" dirty="0" err="1">
                <a:solidFill>
                  <a:srgbClr val="222222"/>
                </a:solidFill>
                <a:effectLst/>
                <a:latin typeface="Arial" panose="020B0604020202020204" pitchFamily="34" charset="0"/>
                <a:cs typeface="Arial" panose="020B0604020202020204" pitchFamily="34" charset="0"/>
              </a:rPr>
              <a:t>thời</a:t>
            </a:r>
            <a:r>
              <a:rPr lang="en-US" sz="2400" i="0" dirty="0">
                <a:solidFill>
                  <a:srgbClr val="222222"/>
                </a:solidFill>
                <a:effectLst/>
                <a:latin typeface="Arial" panose="020B0604020202020204" pitchFamily="34" charset="0"/>
                <a:cs typeface="Arial" panose="020B0604020202020204" pitchFamily="34" charset="0"/>
              </a:rPr>
              <a:t> </a:t>
            </a:r>
            <a:r>
              <a:rPr lang="en-US" sz="2400" i="0" dirty="0" err="1">
                <a:solidFill>
                  <a:srgbClr val="222222"/>
                </a:solidFill>
                <a:effectLst/>
                <a:latin typeface="Arial" panose="020B0604020202020204" pitchFamily="34" charset="0"/>
                <a:cs typeface="Arial" panose="020B0604020202020204" pitchFamily="34" charset="0"/>
              </a:rPr>
              <a:t>gian</a:t>
            </a:r>
            <a:r>
              <a:rPr lang="en-US" sz="2400" i="0" dirty="0">
                <a:solidFill>
                  <a:srgbClr val="222222"/>
                </a:solidFill>
                <a:effectLst/>
                <a:latin typeface="Arial" panose="020B0604020202020204" pitchFamily="34" charset="0"/>
                <a:cs typeface="Arial" panose="020B0604020202020204" pitchFamily="34" charset="0"/>
              </a:rPr>
              <a:t> </a:t>
            </a:r>
            <a:r>
              <a:rPr lang="en-US" sz="2400" i="0" dirty="0" err="1">
                <a:solidFill>
                  <a:srgbClr val="222222"/>
                </a:solidFill>
                <a:effectLst/>
                <a:latin typeface="Arial" panose="020B0604020202020204" pitchFamily="34" charset="0"/>
                <a:cs typeface="Arial" panose="020B0604020202020204" pitchFamily="34" charset="0"/>
              </a:rPr>
              <a:t>thực</a:t>
            </a:r>
            <a:r>
              <a:rPr lang="en-US" sz="2400" i="0" dirty="0">
                <a:solidFill>
                  <a:srgbClr val="222222"/>
                </a:solidFill>
                <a:effectLst/>
                <a:latin typeface="Arial" panose="020B0604020202020204" pitchFamily="34" charset="0"/>
                <a:cs typeface="Arial" panose="020B0604020202020204" pitchFamily="34" charset="0"/>
              </a:rPr>
              <a:t> </a:t>
            </a:r>
            <a:r>
              <a:rPr lang="en-US" sz="2400" i="0" dirty="0" err="1">
                <a:solidFill>
                  <a:srgbClr val="222222"/>
                </a:solidFill>
                <a:effectLst/>
                <a:latin typeface="Arial" panose="020B0604020202020204" pitchFamily="34" charset="0"/>
                <a:cs typeface="Arial" panose="020B0604020202020204" pitchFamily="34" charset="0"/>
              </a:rPr>
              <a:t>hiện</a:t>
            </a:r>
            <a:r>
              <a:rPr lang="en-US" sz="2400" i="0" dirty="0">
                <a:solidFill>
                  <a:srgbClr val="222222"/>
                </a:solidFill>
                <a:effectLst/>
                <a:latin typeface="Arial" panose="020B0604020202020204" pitchFamily="34" charset="0"/>
                <a:cs typeface="Arial" panose="020B0604020202020204" pitchFamily="34" charset="0"/>
              </a:rPr>
              <a:t> </a:t>
            </a:r>
            <a:r>
              <a:rPr lang="en-US" sz="2400" i="0" dirty="0" err="1">
                <a:solidFill>
                  <a:srgbClr val="222222"/>
                </a:solidFill>
                <a:effectLst/>
                <a:latin typeface="Arial" panose="020B0604020202020204" pitchFamily="34" charset="0"/>
                <a:cs typeface="Arial" panose="020B0604020202020204" pitchFamily="34" charset="0"/>
              </a:rPr>
              <a:t>dự</a:t>
            </a:r>
            <a:r>
              <a:rPr lang="en-US" sz="2400" i="0" dirty="0">
                <a:solidFill>
                  <a:srgbClr val="222222"/>
                </a:solidFill>
                <a:effectLst/>
                <a:latin typeface="Arial" panose="020B0604020202020204" pitchFamily="34" charset="0"/>
                <a:cs typeface="Arial" panose="020B0604020202020204" pitchFamily="34" charset="0"/>
              </a:rPr>
              <a:t> </a:t>
            </a:r>
            <a:r>
              <a:rPr lang="en-US" sz="2400" i="0" dirty="0" err="1">
                <a:solidFill>
                  <a:srgbClr val="222222"/>
                </a:solidFill>
                <a:effectLst/>
                <a:latin typeface="Arial" panose="020B0604020202020204" pitchFamily="34" charset="0"/>
                <a:cs typeface="Arial" panose="020B0604020202020204" pitchFamily="34" charset="0"/>
              </a:rPr>
              <a:t>án</a:t>
            </a:r>
            <a:r>
              <a:rPr lang="en-US" sz="2400" i="0" dirty="0">
                <a:solidFill>
                  <a:srgbClr val="222222"/>
                </a:solidFill>
                <a:effectLst/>
                <a:latin typeface="Arial" panose="020B0604020202020204" pitchFamily="34" charset="0"/>
                <a:cs typeface="Arial" panose="020B0604020202020204" pitchFamily="34" charset="0"/>
              </a:rPr>
              <a:t>, …</a:t>
            </a:r>
            <a:r>
              <a:rPr lang="vi-VN" sz="2400" i="0" dirty="0">
                <a:solidFill>
                  <a:srgbClr val="222222"/>
                </a:solidFill>
                <a:effectLst/>
                <a:latin typeface="Arial" panose="020B0604020202020204" pitchFamily="34" charset="0"/>
                <a:cs typeface="Arial" panose="020B0604020202020204" pitchFamily="34" charset="0"/>
              </a:rPr>
              <a:t> trở nên thực tế hơn như là một quy trình làm việc, bởi vì những vấn đề quan trọng đã được phát hiện sớm hơn.</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i="0" u="none" strike="noStrike" kern="1200" cap="none" spc="0" normalizeH="0" baseline="0" noProof="0" dirty="0" err="1">
                <a:ln>
                  <a:noFill/>
                </a:ln>
                <a:solidFill>
                  <a:srgbClr val="222222"/>
                </a:solidFill>
                <a:effectLst/>
                <a:uLnTx/>
                <a:uFillTx/>
                <a:latin typeface="Arial" panose="020B0604020202020204" pitchFamily="34" charset="0"/>
                <a:cs typeface="Arial" panose="020B0604020202020204" pitchFamily="34" charset="0"/>
              </a:rPr>
              <a:t>Có</a:t>
            </a:r>
            <a:r>
              <a:rPr lang="en-US" sz="2400" dirty="0">
                <a:solidFill>
                  <a:srgbClr val="222222"/>
                </a:solidFill>
                <a:latin typeface="Arial" panose="020B0604020202020204" pitchFamily="34" charset="0"/>
                <a:cs typeface="Arial" panose="020B0604020202020204" pitchFamily="34" charset="0"/>
              </a:rPr>
              <a:t> </a:t>
            </a:r>
            <a:r>
              <a:rPr lang="en-US" sz="2400" dirty="0" err="1">
                <a:solidFill>
                  <a:srgbClr val="222222"/>
                </a:solidFill>
                <a:latin typeface="Arial" panose="020B0604020202020204" pitchFamily="34" charset="0"/>
                <a:cs typeface="Arial" panose="020B0604020202020204" pitchFamily="34" charset="0"/>
              </a:rPr>
              <a:t>sự</a:t>
            </a:r>
            <a:r>
              <a:rPr lang="en-US" sz="2400" dirty="0">
                <a:solidFill>
                  <a:srgbClr val="222222"/>
                </a:solidFill>
                <a:latin typeface="Arial" panose="020B0604020202020204" pitchFamily="34" charset="0"/>
                <a:cs typeface="Arial" panose="020B0604020202020204" pitchFamily="34" charset="0"/>
              </a:rPr>
              <a:t> </a:t>
            </a:r>
            <a:r>
              <a:rPr lang="en-US" sz="2400" dirty="0" err="1">
                <a:solidFill>
                  <a:srgbClr val="222222"/>
                </a:solidFill>
                <a:latin typeface="Arial" panose="020B0604020202020204" pitchFamily="34" charset="0"/>
                <a:cs typeface="Arial" panose="020B0604020202020204" pitchFamily="34" charset="0"/>
              </a:rPr>
              <a:t>tham</a:t>
            </a:r>
            <a:r>
              <a:rPr lang="en-US" sz="2400" dirty="0">
                <a:solidFill>
                  <a:srgbClr val="222222"/>
                </a:solidFill>
                <a:latin typeface="Arial" panose="020B0604020202020204" pitchFamily="34" charset="0"/>
                <a:cs typeface="Arial" panose="020B0604020202020204" pitchFamily="34" charset="0"/>
              </a:rPr>
              <a:t> </a:t>
            </a:r>
            <a:r>
              <a:rPr lang="en-US" sz="2400" dirty="0" err="1">
                <a:solidFill>
                  <a:srgbClr val="222222"/>
                </a:solidFill>
                <a:latin typeface="Arial" panose="020B0604020202020204" pitchFamily="34" charset="0"/>
                <a:cs typeface="Arial" panose="020B0604020202020204" pitchFamily="34" charset="0"/>
              </a:rPr>
              <a:t>gia</a:t>
            </a:r>
            <a:r>
              <a:rPr lang="en-US" sz="2400" dirty="0">
                <a:solidFill>
                  <a:srgbClr val="222222"/>
                </a:solidFill>
                <a:latin typeface="Arial" panose="020B0604020202020204" pitchFamily="34" charset="0"/>
                <a:cs typeface="Arial" panose="020B0604020202020204" pitchFamily="34" charset="0"/>
              </a:rPr>
              <a:t> </a:t>
            </a:r>
            <a:r>
              <a:rPr lang="en-US" sz="2400" dirty="0" err="1">
                <a:solidFill>
                  <a:srgbClr val="222222"/>
                </a:solidFill>
                <a:latin typeface="Arial" panose="020B0604020202020204" pitchFamily="34" charset="0"/>
                <a:cs typeface="Arial" panose="020B0604020202020204" pitchFamily="34" charset="0"/>
              </a:rPr>
              <a:t>của</a:t>
            </a:r>
            <a:r>
              <a:rPr lang="en-US" sz="2400" dirty="0">
                <a:solidFill>
                  <a:srgbClr val="222222"/>
                </a:solidFill>
                <a:latin typeface="Arial" panose="020B0604020202020204" pitchFamily="34" charset="0"/>
                <a:cs typeface="Arial" panose="020B0604020202020204" pitchFamily="34" charset="0"/>
              </a:rPr>
              <a:t> </a:t>
            </a:r>
            <a:r>
              <a:rPr lang="en-US" sz="2400" dirty="0" err="1">
                <a:solidFill>
                  <a:srgbClr val="222222"/>
                </a:solidFill>
                <a:latin typeface="Arial" panose="020B0604020202020204" pitchFamily="34" charset="0"/>
                <a:cs typeface="Arial" panose="020B0604020202020204" pitchFamily="34" charset="0"/>
              </a:rPr>
              <a:t>deverlopers</a:t>
            </a:r>
            <a:endParaRPr lang="en-US" sz="2400" dirty="0">
              <a:solidFill>
                <a:srgbClr val="222222"/>
              </a:solidFill>
              <a:latin typeface="Arial" panose="020B0604020202020204" pitchFamily="34" charset="0"/>
              <a:cs typeface="Arial" panose="020B0604020202020204" pitchFamily="34" charset="0"/>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i="0" u="none" strike="noStrike" kern="1200" cap="none" spc="0" normalizeH="0" baseline="0" noProof="0" dirty="0" err="1">
                <a:ln>
                  <a:noFill/>
                </a:ln>
                <a:solidFill>
                  <a:srgbClr val="222222"/>
                </a:solidFill>
                <a:effectLst/>
                <a:uLnTx/>
                <a:uFillTx/>
                <a:latin typeface="Arial" panose="020B0604020202020204" pitchFamily="34" charset="0"/>
                <a:cs typeface="Arial" panose="020B0604020202020204" pitchFamily="34" charset="0"/>
              </a:rPr>
              <a:t>Quản</a:t>
            </a:r>
            <a:r>
              <a:rPr kumimoji="0" lang="en-US" sz="2400" i="0" u="none" strike="noStrike" kern="1200" cap="none" spc="0" normalizeH="0" baseline="0" noProof="0" dirty="0">
                <a:ln>
                  <a:noFill/>
                </a:ln>
                <a:solidFill>
                  <a:srgbClr val="222222"/>
                </a:solidFill>
                <a:effectLst/>
                <a:uLnTx/>
                <a:uFillTx/>
                <a:latin typeface="Arial" panose="020B0604020202020204" pitchFamily="34" charset="0"/>
                <a:cs typeface="Arial" panose="020B0604020202020204" pitchFamily="34" charset="0"/>
              </a:rPr>
              <a:t> </a:t>
            </a:r>
            <a:r>
              <a:rPr kumimoji="0" lang="en-US" sz="2400" i="0" u="none" strike="noStrike" kern="1200" cap="none" spc="0" normalizeH="0" baseline="0" noProof="0" dirty="0" err="1">
                <a:ln>
                  <a:noFill/>
                </a:ln>
                <a:solidFill>
                  <a:srgbClr val="222222"/>
                </a:solidFill>
                <a:effectLst/>
                <a:uLnTx/>
                <a:uFillTx/>
                <a:latin typeface="Arial" panose="020B0604020202020204" pitchFamily="34" charset="0"/>
                <a:cs typeface="Arial" panose="020B0604020202020204" pitchFamily="34" charset="0"/>
              </a:rPr>
              <a:t>lý</a:t>
            </a:r>
            <a:r>
              <a:rPr kumimoji="0" lang="en-US" sz="2400" i="0" u="none" strike="noStrike" kern="1200" cap="none" spc="0" normalizeH="0" baseline="0" noProof="0" dirty="0">
                <a:ln>
                  <a:noFill/>
                </a:ln>
                <a:solidFill>
                  <a:srgbClr val="222222"/>
                </a:solidFill>
                <a:effectLst/>
                <a:uLnTx/>
                <a:uFillTx/>
                <a:latin typeface="Arial" panose="020B0604020202020204" pitchFamily="34" charset="0"/>
                <a:cs typeface="Arial" panose="020B0604020202020204" pitchFamily="34" charset="0"/>
              </a:rPr>
              <a:t> </a:t>
            </a:r>
            <a:r>
              <a:rPr kumimoji="0" lang="en-US" sz="2400" i="0" u="none" strike="noStrike" kern="1200" cap="none" spc="0" normalizeH="0" baseline="0" noProof="0" dirty="0" err="1">
                <a:ln>
                  <a:noFill/>
                </a:ln>
                <a:solidFill>
                  <a:srgbClr val="222222"/>
                </a:solidFill>
                <a:effectLst/>
                <a:uLnTx/>
                <a:uFillTx/>
                <a:latin typeface="Arial" panose="020B0604020202020204" pitchFamily="34" charset="0"/>
                <a:cs typeface="Arial" panose="020B0604020202020204" pitchFamily="34" charset="0"/>
              </a:rPr>
              <a:t>rủi</a:t>
            </a:r>
            <a:r>
              <a:rPr kumimoji="0" lang="en-US" sz="2400" i="0" u="none" strike="noStrike" kern="1200" cap="none" spc="0" normalizeH="0" baseline="0" noProof="0" dirty="0">
                <a:ln>
                  <a:noFill/>
                </a:ln>
                <a:solidFill>
                  <a:srgbClr val="222222"/>
                </a:solidFill>
                <a:effectLst/>
                <a:uLnTx/>
                <a:uFillTx/>
                <a:latin typeface="Arial" panose="020B0604020202020204" pitchFamily="34" charset="0"/>
                <a:cs typeface="Arial" panose="020B0604020202020204" pitchFamily="34" charset="0"/>
              </a:rPr>
              <a:t> </a:t>
            </a:r>
            <a:r>
              <a:rPr kumimoji="0" lang="en-US" sz="2400" i="0" u="none" strike="noStrike" kern="1200" cap="none" spc="0" normalizeH="0" baseline="0" noProof="0" dirty="0" err="1">
                <a:ln>
                  <a:noFill/>
                </a:ln>
                <a:solidFill>
                  <a:srgbClr val="222222"/>
                </a:solidFill>
                <a:effectLst/>
                <a:uLnTx/>
                <a:uFillTx/>
                <a:latin typeface="Arial" panose="020B0604020202020204" pitchFamily="34" charset="0"/>
                <a:cs typeface="Arial" panose="020B0604020202020204" pitchFamily="34" charset="0"/>
              </a:rPr>
              <a:t>ro</a:t>
            </a:r>
            <a:r>
              <a:rPr kumimoji="0" lang="en-US" sz="2400" i="0" u="none" strike="noStrike" kern="1200" cap="none" spc="0" normalizeH="0" baseline="0" noProof="0" dirty="0">
                <a:ln>
                  <a:noFill/>
                </a:ln>
                <a:solidFill>
                  <a:srgbClr val="222222"/>
                </a:solidFill>
                <a:effectLst/>
                <a:uLnTx/>
                <a:uFillTx/>
                <a:latin typeface="Arial" panose="020B0604020202020204" pitchFamily="34" charset="0"/>
                <a:cs typeface="Arial" panose="020B0604020202020204" pitchFamily="34" charset="0"/>
              </a:rPr>
              <a:t> </a:t>
            </a:r>
            <a:r>
              <a:rPr kumimoji="0" lang="en-US" sz="2400" i="0" u="none" strike="noStrike" kern="1200" cap="none" spc="0" normalizeH="0" baseline="0" noProof="0" dirty="0" err="1">
                <a:ln>
                  <a:noFill/>
                </a:ln>
                <a:solidFill>
                  <a:srgbClr val="222222"/>
                </a:solidFill>
                <a:effectLst/>
                <a:uLnTx/>
                <a:uFillTx/>
                <a:latin typeface="Arial" panose="020B0604020202020204" pitchFamily="34" charset="0"/>
                <a:cs typeface="Arial" panose="020B0604020202020204" pitchFamily="34" charset="0"/>
              </a:rPr>
              <a:t>và</a:t>
            </a:r>
            <a:r>
              <a:rPr kumimoji="0" lang="en-US" sz="2400" i="0" u="none" strike="noStrike" kern="1200" cap="none" spc="0" normalizeH="0" baseline="0" noProof="0" dirty="0">
                <a:ln>
                  <a:noFill/>
                </a:ln>
                <a:solidFill>
                  <a:srgbClr val="222222"/>
                </a:solidFill>
                <a:effectLst/>
                <a:uLnTx/>
                <a:uFillTx/>
                <a:latin typeface="Arial" panose="020B0604020202020204" pitchFamily="34" charset="0"/>
                <a:cs typeface="Arial" panose="020B0604020202020204" pitchFamily="34" charset="0"/>
              </a:rPr>
              <a:t> </a:t>
            </a:r>
            <a:r>
              <a:rPr kumimoji="0" lang="en-US" sz="2400" i="0" u="none" strike="noStrike" kern="1200" cap="none" spc="0" normalizeH="0" baseline="0" noProof="0" dirty="0" err="1">
                <a:ln>
                  <a:noFill/>
                </a:ln>
                <a:solidFill>
                  <a:srgbClr val="222222"/>
                </a:solidFill>
                <a:effectLst/>
                <a:uLnTx/>
                <a:uFillTx/>
                <a:latin typeface="Arial" panose="020B0604020202020204" pitchFamily="34" charset="0"/>
                <a:cs typeface="Arial" panose="020B0604020202020204" pitchFamily="34" charset="0"/>
              </a:rPr>
              <a:t>phát</a:t>
            </a:r>
            <a:r>
              <a:rPr kumimoji="0" lang="en-US" sz="2400" i="0" u="none" strike="noStrike" kern="1200" cap="none" spc="0" normalizeH="0" baseline="0" noProof="0" dirty="0">
                <a:ln>
                  <a:noFill/>
                </a:ln>
                <a:solidFill>
                  <a:srgbClr val="222222"/>
                </a:solidFill>
                <a:effectLst/>
                <a:uLnTx/>
                <a:uFillTx/>
                <a:latin typeface="Arial" panose="020B0604020202020204" pitchFamily="34" charset="0"/>
                <a:cs typeface="Arial" panose="020B0604020202020204" pitchFamily="34" charset="0"/>
              </a:rPr>
              <a:t> </a:t>
            </a:r>
            <a:r>
              <a:rPr kumimoji="0" lang="en-US" sz="2400" i="0" u="none" strike="noStrike" kern="1200" cap="none" spc="0" normalizeH="0" baseline="0" noProof="0" dirty="0" err="1">
                <a:ln>
                  <a:noFill/>
                </a:ln>
                <a:solidFill>
                  <a:srgbClr val="222222"/>
                </a:solidFill>
                <a:effectLst/>
                <a:uLnTx/>
                <a:uFillTx/>
                <a:latin typeface="Arial" panose="020B0604020202020204" pitchFamily="34" charset="0"/>
                <a:cs typeface="Arial" panose="020B0604020202020204" pitchFamily="34" charset="0"/>
              </a:rPr>
              <a:t>triển</a:t>
            </a:r>
            <a:r>
              <a:rPr kumimoji="0" lang="en-US" sz="2400" i="0" u="none" strike="noStrike" kern="1200" cap="none" spc="0" normalizeH="0" baseline="0" noProof="0" dirty="0">
                <a:ln>
                  <a:noFill/>
                </a:ln>
                <a:solidFill>
                  <a:srgbClr val="222222"/>
                </a:solidFill>
                <a:effectLst/>
                <a:uLnTx/>
                <a:uFillTx/>
                <a:latin typeface="Arial" panose="020B0604020202020204" pitchFamily="34" charset="0"/>
                <a:cs typeface="Arial" panose="020B0604020202020204" pitchFamily="34" charset="0"/>
              </a:rPr>
              <a:t> </a:t>
            </a:r>
            <a:r>
              <a:rPr kumimoji="0" lang="en-US" sz="2400" i="0" u="none" strike="noStrike" kern="1200" cap="none" spc="0" normalizeH="0" baseline="0" noProof="0" dirty="0" err="1">
                <a:ln>
                  <a:noFill/>
                </a:ln>
                <a:solidFill>
                  <a:srgbClr val="222222"/>
                </a:solidFill>
                <a:effectLst/>
                <a:uLnTx/>
                <a:uFillTx/>
                <a:latin typeface="Arial" panose="020B0604020202020204" pitchFamily="34" charset="0"/>
                <a:cs typeface="Arial" panose="020B0604020202020204" pitchFamily="34" charset="0"/>
              </a:rPr>
              <a:t>hệ</a:t>
            </a:r>
            <a:r>
              <a:rPr kumimoji="0" lang="en-US" sz="2400" i="0" u="none" strike="noStrike" kern="1200" cap="none" spc="0" normalizeH="0" baseline="0" noProof="0" dirty="0">
                <a:ln>
                  <a:noFill/>
                </a:ln>
                <a:solidFill>
                  <a:srgbClr val="222222"/>
                </a:solidFill>
                <a:effectLst/>
                <a:uLnTx/>
                <a:uFillTx/>
                <a:latin typeface="Arial" panose="020B0604020202020204" pitchFamily="34" charset="0"/>
                <a:cs typeface="Arial" panose="020B0604020202020204" pitchFamily="34" charset="0"/>
              </a:rPr>
              <a:t> </a:t>
            </a:r>
            <a:r>
              <a:rPr kumimoji="0" lang="en-US" sz="2400" i="0" u="none" strike="noStrike" kern="1200" cap="none" spc="0" normalizeH="0" baseline="0" noProof="0" dirty="0" err="1">
                <a:ln>
                  <a:noFill/>
                </a:ln>
                <a:solidFill>
                  <a:srgbClr val="222222"/>
                </a:solidFill>
                <a:effectLst/>
                <a:uLnTx/>
                <a:uFillTx/>
                <a:latin typeface="Arial" panose="020B0604020202020204" pitchFamily="34" charset="0"/>
                <a:cs typeface="Arial" panose="020B0604020202020204" pitchFamily="34" charset="0"/>
              </a:rPr>
              <a:t>thống</a:t>
            </a:r>
            <a:r>
              <a:rPr kumimoji="0" lang="en-US" sz="2400" i="0" u="none" strike="noStrike" kern="1200" cap="none" spc="0" normalizeH="0" baseline="0" noProof="0" dirty="0">
                <a:ln>
                  <a:noFill/>
                </a:ln>
                <a:solidFill>
                  <a:srgbClr val="222222"/>
                </a:solidFill>
                <a:effectLst/>
                <a:uLnTx/>
                <a:uFillTx/>
                <a:latin typeface="Arial" panose="020B0604020202020204" pitchFamily="34" charset="0"/>
                <a:cs typeface="Arial" panose="020B0604020202020204" pitchFamily="34" charset="0"/>
              </a:rPr>
              <a:t> </a:t>
            </a:r>
            <a:r>
              <a:rPr kumimoji="0" lang="en-US" sz="2400" i="0" u="none" strike="noStrike" kern="1200" cap="none" spc="0" normalizeH="0" baseline="0" noProof="0" dirty="0" err="1">
                <a:ln>
                  <a:noFill/>
                </a:ln>
                <a:solidFill>
                  <a:srgbClr val="222222"/>
                </a:solidFill>
                <a:effectLst/>
                <a:uLnTx/>
                <a:uFillTx/>
                <a:latin typeface="Arial" panose="020B0604020202020204" pitchFamily="34" charset="0"/>
                <a:cs typeface="Arial" panose="020B0604020202020204" pitchFamily="34" charset="0"/>
              </a:rPr>
              <a:t>theo</a:t>
            </a:r>
            <a:r>
              <a:rPr kumimoji="0" lang="en-US" sz="2400" i="0" u="none" strike="noStrike" kern="1200" cap="none" spc="0" normalizeH="0" baseline="0" noProof="0" dirty="0">
                <a:ln>
                  <a:noFill/>
                </a:ln>
                <a:solidFill>
                  <a:srgbClr val="222222"/>
                </a:solidFill>
                <a:effectLst/>
                <a:uLnTx/>
                <a:uFillTx/>
                <a:latin typeface="Arial" panose="020B0604020202020204" pitchFamily="34" charset="0"/>
                <a:cs typeface="Arial" panose="020B0604020202020204" pitchFamily="34" charset="0"/>
              </a:rPr>
              <a:t> phase</a:t>
            </a:r>
          </a:p>
          <a:p>
            <a:pPr marR="0" lvl="0" algn="l" defTabSz="914400" rtl="0" eaLnBrk="1" fontAlgn="auto" latinLnBrk="0" hangingPunct="1">
              <a:lnSpc>
                <a:spcPct val="100000"/>
              </a:lnSpc>
              <a:spcBef>
                <a:spcPts val="0"/>
              </a:spcBef>
              <a:spcAft>
                <a:spcPts val="0"/>
              </a:spcAft>
              <a:buClrTx/>
              <a:buSzTx/>
              <a:tabLst/>
              <a:defRPr/>
            </a:pPr>
            <a:r>
              <a:rPr kumimoji="0" lang="en-US" sz="2400" i="0" u="none" strike="noStrike" kern="1200" cap="none" spc="0" normalizeH="0" baseline="0" noProof="0" dirty="0" err="1">
                <a:ln>
                  <a:noFill/>
                </a:ln>
                <a:solidFill>
                  <a:srgbClr val="222222"/>
                </a:solidFill>
                <a:effectLst/>
                <a:uLnTx/>
                <a:uFillTx/>
                <a:latin typeface="Arial" panose="020B0604020202020204" pitchFamily="34" charset="0"/>
                <a:cs typeface="Arial" panose="020B0604020202020204" pitchFamily="34" charset="0"/>
              </a:rPr>
              <a:t>Nhược</a:t>
            </a:r>
            <a:r>
              <a:rPr kumimoji="0" lang="en-US" sz="2400" i="0" u="none" strike="noStrike" kern="1200" cap="none" spc="0" normalizeH="0" baseline="0" noProof="0" dirty="0">
                <a:ln>
                  <a:noFill/>
                </a:ln>
                <a:solidFill>
                  <a:srgbClr val="222222"/>
                </a:solidFill>
                <a:effectLst/>
                <a:uLnTx/>
                <a:uFillTx/>
                <a:latin typeface="Arial" panose="020B0604020202020204" pitchFamily="34" charset="0"/>
                <a:cs typeface="Arial" panose="020B0604020202020204" pitchFamily="34" charset="0"/>
              </a:rPr>
              <a:t> </a:t>
            </a:r>
            <a:r>
              <a:rPr kumimoji="0" lang="en-US" sz="2400" i="0" u="none" strike="noStrike" kern="1200" cap="none" spc="0" normalizeH="0" baseline="0" noProof="0" dirty="0" err="1">
                <a:ln>
                  <a:noFill/>
                </a:ln>
                <a:solidFill>
                  <a:srgbClr val="222222"/>
                </a:solidFill>
                <a:effectLst/>
                <a:uLnTx/>
                <a:uFillTx/>
                <a:latin typeface="Arial" panose="020B0604020202020204" pitchFamily="34" charset="0"/>
                <a:cs typeface="Arial" panose="020B0604020202020204" pitchFamily="34" charset="0"/>
              </a:rPr>
              <a:t>điểm</a:t>
            </a:r>
            <a:r>
              <a:rPr kumimoji="0" lang="en-US" sz="2400" i="0" u="none" strike="noStrike" kern="1200" cap="none" spc="0" normalizeH="0" baseline="0" noProof="0" dirty="0">
                <a:ln>
                  <a:noFill/>
                </a:ln>
                <a:solidFill>
                  <a:srgbClr val="222222"/>
                </a:solidFill>
                <a:effectLst/>
                <a:uLnTx/>
                <a:uFillTx/>
                <a:latin typeface="Arial" panose="020B0604020202020204" pitchFamily="34" charset="0"/>
                <a:cs typeface="Arial" panose="020B0604020202020204" pitchFamily="34" charset="0"/>
              </a:rPr>
              <a:t>:</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srgbClr val="222222"/>
                </a:solidFill>
                <a:latin typeface="Arial" panose="020B0604020202020204" pitchFamily="34" charset="0"/>
                <a:cs typeface="Arial" panose="020B0604020202020204" pitchFamily="34" charset="0"/>
              </a:rPr>
              <a:t>Chi </a:t>
            </a:r>
            <a:r>
              <a:rPr lang="en-US" sz="2400" dirty="0" err="1">
                <a:solidFill>
                  <a:srgbClr val="222222"/>
                </a:solidFill>
                <a:latin typeface="Arial" panose="020B0604020202020204" pitchFamily="34" charset="0"/>
                <a:cs typeface="Arial" panose="020B0604020202020204" pitchFamily="34" charset="0"/>
              </a:rPr>
              <a:t>phí</a:t>
            </a:r>
            <a:r>
              <a:rPr lang="en-US" sz="2400" dirty="0">
                <a:solidFill>
                  <a:srgbClr val="222222"/>
                </a:solidFill>
                <a:latin typeface="Arial" panose="020B0604020202020204" pitchFamily="34" charset="0"/>
                <a:cs typeface="Arial" panose="020B0604020202020204" pitchFamily="34" charset="0"/>
              </a:rPr>
              <a:t> </a:t>
            </a:r>
            <a:r>
              <a:rPr lang="en-US" sz="2400" dirty="0" err="1">
                <a:solidFill>
                  <a:srgbClr val="222222"/>
                </a:solidFill>
                <a:latin typeface="Arial" panose="020B0604020202020204" pitchFamily="34" charset="0"/>
                <a:cs typeface="Arial" panose="020B0604020202020204" pitchFamily="34" charset="0"/>
              </a:rPr>
              <a:t>cao</a:t>
            </a:r>
            <a:r>
              <a:rPr lang="en-US" sz="2400" dirty="0">
                <a:solidFill>
                  <a:srgbClr val="222222"/>
                </a:solidFill>
                <a:latin typeface="Arial" panose="020B0604020202020204" pitchFamily="34" charset="0"/>
                <a:cs typeface="Arial" panose="020B0604020202020204" pitchFamily="34" charset="0"/>
              </a:rPr>
              <a:t> </a:t>
            </a:r>
            <a:r>
              <a:rPr lang="en-US" sz="2400" dirty="0" err="1">
                <a:solidFill>
                  <a:srgbClr val="222222"/>
                </a:solidFill>
                <a:latin typeface="Arial" panose="020B0604020202020204" pitchFamily="34" charset="0"/>
                <a:cs typeface="Arial" panose="020B0604020202020204" pitchFamily="34" charset="0"/>
              </a:rPr>
              <a:t>và</a:t>
            </a:r>
            <a:r>
              <a:rPr lang="en-US" sz="2400" dirty="0">
                <a:solidFill>
                  <a:srgbClr val="222222"/>
                </a:solidFill>
                <a:latin typeface="Arial" panose="020B0604020202020204" pitchFamily="34" charset="0"/>
                <a:cs typeface="Arial" panose="020B0604020202020204" pitchFamily="34" charset="0"/>
              </a:rPr>
              <a:t> </a:t>
            </a:r>
            <a:r>
              <a:rPr lang="en-US" sz="2400" dirty="0" err="1">
                <a:solidFill>
                  <a:srgbClr val="222222"/>
                </a:solidFill>
                <a:latin typeface="Arial" panose="020B0604020202020204" pitchFamily="34" charset="0"/>
                <a:cs typeface="Arial" panose="020B0604020202020204" pitchFamily="34" charset="0"/>
              </a:rPr>
              <a:t>thời</a:t>
            </a:r>
            <a:r>
              <a:rPr lang="en-US" sz="2400" dirty="0">
                <a:solidFill>
                  <a:srgbClr val="222222"/>
                </a:solidFill>
                <a:latin typeface="Arial" panose="020B0604020202020204" pitchFamily="34" charset="0"/>
                <a:cs typeface="Arial" panose="020B0604020202020204" pitchFamily="34" charset="0"/>
              </a:rPr>
              <a:t> </a:t>
            </a:r>
            <a:r>
              <a:rPr lang="en-US" sz="2400" dirty="0" err="1">
                <a:solidFill>
                  <a:srgbClr val="222222"/>
                </a:solidFill>
                <a:latin typeface="Arial" panose="020B0604020202020204" pitchFamily="34" charset="0"/>
                <a:cs typeface="Arial" panose="020B0604020202020204" pitchFamily="34" charset="0"/>
              </a:rPr>
              <a:t>gian</a:t>
            </a:r>
            <a:r>
              <a:rPr lang="en-US" sz="2400" dirty="0">
                <a:solidFill>
                  <a:srgbClr val="222222"/>
                </a:solidFill>
                <a:latin typeface="Arial" panose="020B0604020202020204" pitchFamily="34" charset="0"/>
                <a:cs typeface="Arial" panose="020B0604020202020204" pitchFamily="34" charset="0"/>
              </a:rPr>
              <a:t> </a:t>
            </a:r>
            <a:r>
              <a:rPr lang="en-US" sz="2400" dirty="0" err="1">
                <a:solidFill>
                  <a:srgbClr val="222222"/>
                </a:solidFill>
                <a:latin typeface="Arial" panose="020B0604020202020204" pitchFamily="34" charset="0"/>
                <a:cs typeface="Arial" panose="020B0604020202020204" pitchFamily="34" charset="0"/>
              </a:rPr>
              <a:t>để</a:t>
            </a:r>
            <a:r>
              <a:rPr lang="en-US" sz="2400" dirty="0">
                <a:solidFill>
                  <a:srgbClr val="222222"/>
                </a:solidFill>
                <a:latin typeface="Arial" panose="020B0604020202020204" pitchFamily="34" charset="0"/>
                <a:cs typeface="Arial" panose="020B0604020202020204" pitchFamily="34" charset="0"/>
              </a:rPr>
              <a:t> </a:t>
            </a:r>
            <a:r>
              <a:rPr lang="en-US" sz="2400" dirty="0" err="1">
                <a:solidFill>
                  <a:srgbClr val="222222"/>
                </a:solidFill>
                <a:latin typeface="Arial" panose="020B0604020202020204" pitchFamily="34" charset="0"/>
                <a:cs typeface="Arial" panose="020B0604020202020204" pitchFamily="34" charset="0"/>
              </a:rPr>
              <a:t>sản</a:t>
            </a:r>
            <a:r>
              <a:rPr lang="en-US" sz="2400" dirty="0">
                <a:solidFill>
                  <a:srgbClr val="222222"/>
                </a:solidFill>
                <a:latin typeface="Arial" panose="020B0604020202020204" pitchFamily="34" charset="0"/>
                <a:cs typeface="Arial" panose="020B0604020202020204" pitchFamily="34" charset="0"/>
              </a:rPr>
              <a:t> </a:t>
            </a:r>
            <a:r>
              <a:rPr lang="en-US" sz="2400" dirty="0" err="1">
                <a:solidFill>
                  <a:srgbClr val="222222"/>
                </a:solidFill>
                <a:latin typeface="Arial" panose="020B0604020202020204" pitchFamily="34" charset="0"/>
                <a:cs typeface="Arial" panose="020B0604020202020204" pitchFamily="34" charset="0"/>
              </a:rPr>
              <a:t>phảm</a:t>
            </a:r>
            <a:r>
              <a:rPr lang="en-US" sz="2400" dirty="0">
                <a:solidFill>
                  <a:srgbClr val="222222"/>
                </a:solidFill>
                <a:latin typeface="Arial" panose="020B0604020202020204" pitchFamily="34" charset="0"/>
                <a:cs typeface="Arial" panose="020B0604020202020204" pitchFamily="34" charset="0"/>
              </a:rPr>
              <a:t> </a:t>
            </a:r>
            <a:r>
              <a:rPr lang="en-US" sz="2400" dirty="0" err="1">
                <a:solidFill>
                  <a:srgbClr val="222222"/>
                </a:solidFill>
                <a:latin typeface="Arial" panose="020B0604020202020204" pitchFamily="34" charset="0"/>
                <a:cs typeface="Arial" panose="020B0604020202020204" pitchFamily="34" charset="0"/>
              </a:rPr>
              <a:t>cuối</a:t>
            </a:r>
            <a:r>
              <a:rPr lang="en-US" sz="2400" dirty="0">
                <a:solidFill>
                  <a:srgbClr val="222222"/>
                </a:solidFill>
                <a:latin typeface="Arial" panose="020B0604020202020204" pitchFamily="34" charset="0"/>
                <a:cs typeface="Arial" panose="020B0604020202020204" pitchFamily="34" charset="0"/>
              </a:rPr>
              <a:t> </a:t>
            </a:r>
            <a:r>
              <a:rPr lang="en-US" sz="2400" dirty="0" err="1">
                <a:solidFill>
                  <a:srgbClr val="222222"/>
                </a:solidFill>
                <a:latin typeface="Arial" panose="020B0604020202020204" pitchFamily="34" charset="0"/>
                <a:cs typeface="Arial" panose="020B0604020202020204" pitchFamily="34" charset="0"/>
              </a:rPr>
              <a:t>cùng</a:t>
            </a:r>
            <a:r>
              <a:rPr lang="en-US" sz="2400" dirty="0">
                <a:solidFill>
                  <a:srgbClr val="222222"/>
                </a:solidFill>
                <a:latin typeface="Arial" panose="020B0604020202020204" pitchFamily="34" charset="0"/>
                <a:cs typeface="Arial" panose="020B0604020202020204" pitchFamily="34" charset="0"/>
              </a:rPr>
              <a:t>.</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i="0" u="none" strike="noStrike" kern="1200" cap="none" spc="0" normalizeH="0" baseline="0" noProof="0" dirty="0" err="1">
                <a:ln>
                  <a:noFill/>
                </a:ln>
                <a:solidFill>
                  <a:srgbClr val="222222"/>
                </a:solidFill>
                <a:effectLst/>
                <a:uLnTx/>
                <a:uFillTx/>
                <a:latin typeface="Arial" panose="020B0604020202020204" pitchFamily="34" charset="0"/>
                <a:cs typeface="Arial" panose="020B0604020202020204" pitchFamily="34" charset="0"/>
              </a:rPr>
              <a:t>Phải</a:t>
            </a:r>
            <a:r>
              <a:rPr kumimoji="0" lang="en-US" sz="2400" i="0" u="none" strike="noStrike" kern="1200" cap="none" spc="0" normalizeH="0" baseline="0" noProof="0" dirty="0">
                <a:ln>
                  <a:noFill/>
                </a:ln>
                <a:solidFill>
                  <a:srgbClr val="222222"/>
                </a:solidFill>
                <a:effectLst/>
                <a:uLnTx/>
                <a:uFillTx/>
                <a:latin typeface="Arial" panose="020B0604020202020204" pitchFamily="34" charset="0"/>
                <a:cs typeface="Arial" panose="020B0604020202020204" pitchFamily="34" charset="0"/>
              </a:rPr>
              <a:t> </a:t>
            </a:r>
            <a:r>
              <a:rPr kumimoji="0" lang="en-US" sz="2400" i="0" u="none" strike="noStrike" kern="1200" cap="none" spc="0" normalizeH="0" baseline="0" noProof="0" dirty="0" err="1">
                <a:ln>
                  <a:noFill/>
                </a:ln>
                <a:solidFill>
                  <a:srgbClr val="222222"/>
                </a:solidFill>
                <a:effectLst/>
                <a:uLnTx/>
                <a:uFillTx/>
                <a:latin typeface="Arial" panose="020B0604020202020204" pitchFamily="34" charset="0"/>
                <a:cs typeface="Arial" panose="020B0604020202020204" pitchFamily="34" charset="0"/>
              </a:rPr>
              <a:t>có</a:t>
            </a:r>
            <a:r>
              <a:rPr kumimoji="0" lang="en-US" sz="2400" i="0" u="none" strike="noStrike" kern="1200" cap="none" spc="0" normalizeH="0" baseline="0" noProof="0" dirty="0">
                <a:ln>
                  <a:noFill/>
                </a:ln>
                <a:solidFill>
                  <a:srgbClr val="222222"/>
                </a:solidFill>
                <a:effectLst/>
                <a:uLnTx/>
                <a:uFillTx/>
                <a:latin typeface="Arial" panose="020B0604020202020204" pitchFamily="34" charset="0"/>
                <a:cs typeface="Arial" panose="020B0604020202020204" pitchFamily="34" charset="0"/>
              </a:rPr>
              <a:t> </a:t>
            </a:r>
            <a:r>
              <a:rPr kumimoji="0" lang="en-US" sz="2400" i="0" u="none" strike="noStrike" kern="1200" cap="none" spc="0" normalizeH="0" baseline="0" noProof="0" dirty="0" err="1">
                <a:ln>
                  <a:noFill/>
                </a:ln>
                <a:solidFill>
                  <a:srgbClr val="222222"/>
                </a:solidFill>
                <a:effectLst/>
                <a:uLnTx/>
                <a:uFillTx/>
                <a:latin typeface="Arial" panose="020B0604020202020204" pitchFamily="34" charset="0"/>
                <a:cs typeface="Arial" panose="020B0604020202020204" pitchFamily="34" charset="0"/>
              </a:rPr>
              <a:t>kỹ</a:t>
            </a:r>
            <a:r>
              <a:rPr kumimoji="0" lang="en-US" sz="2400" i="0" u="none" strike="noStrike" kern="1200" cap="none" spc="0" normalizeH="0" baseline="0" noProof="0" dirty="0">
                <a:ln>
                  <a:noFill/>
                </a:ln>
                <a:solidFill>
                  <a:srgbClr val="222222"/>
                </a:solidFill>
                <a:effectLst/>
                <a:uLnTx/>
                <a:uFillTx/>
                <a:latin typeface="Arial" panose="020B0604020202020204" pitchFamily="34" charset="0"/>
                <a:cs typeface="Arial" panose="020B0604020202020204" pitchFamily="34" charset="0"/>
              </a:rPr>
              <a:t> </a:t>
            </a:r>
            <a:r>
              <a:rPr kumimoji="0" lang="en-US" sz="2400" i="0" u="none" strike="noStrike" kern="1200" cap="none" spc="0" normalizeH="0" baseline="0" noProof="0" dirty="0" err="1">
                <a:ln>
                  <a:noFill/>
                </a:ln>
                <a:solidFill>
                  <a:srgbClr val="222222"/>
                </a:solidFill>
                <a:effectLst/>
                <a:uLnTx/>
                <a:uFillTx/>
                <a:latin typeface="Arial" panose="020B0604020202020204" pitchFamily="34" charset="0"/>
                <a:cs typeface="Arial" panose="020B0604020202020204" pitchFamily="34" charset="0"/>
              </a:rPr>
              <a:t>năng</a:t>
            </a:r>
            <a:r>
              <a:rPr kumimoji="0" lang="en-US" sz="2400" i="0" u="none" strike="noStrike" kern="1200" cap="none" spc="0" normalizeH="0" baseline="0" noProof="0" dirty="0">
                <a:ln>
                  <a:noFill/>
                </a:ln>
                <a:solidFill>
                  <a:srgbClr val="222222"/>
                </a:solidFill>
                <a:effectLst/>
                <a:uLnTx/>
                <a:uFillTx/>
                <a:latin typeface="Arial" panose="020B0604020202020204" pitchFamily="34" charset="0"/>
                <a:cs typeface="Arial" panose="020B0604020202020204" pitchFamily="34" charset="0"/>
              </a:rPr>
              <a:t> </a:t>
            </a:r>
            <a:r>
              <a:rPr kumimoji="0" lang="en-US" sz="2400" i="0" u="none" strike="noStrike" kern="1200" cap="none" spc="0" normalizeH="0" baseline="0" noProof="0" dirty="0" err="1">
                <a:ln>
                  <a:noFill/>
                </a:ln>
                <a:solidFill>
                  <a:srgbClr val="222222"/>
                </a:solidFill>
                <a:effectLst/>
                <a:uLnTx/>
                <a:uFillTx/>
                <a:latin typeface="Arial" panose="020B0604020202020204" pitchFamily="34" charset="0"/>
                <a:cs typeface="Arial" panose="020B0604020202020204" pitchFamily="34" charset="0"/>
              </a:rPr>
              <a:t>tốt</a:t>
            </a:r>
            <a:r>
              <a:rPr kumimoji="0" lang="en-US" sz="2400" i="0" u="none" strike="noStrike" kern="1200" cap="none" spc="0" normalizeH="0" baseline="0" noProof="0" dirty="0">
                <a:ln>
                  <a:noFill/>
                </a:ln>
                <a:solidFill>
                  <a:srgbClr val="222222"/>
                </a:solidFill>
                <a:effectLst/>
                <a:uLnTx/>
                <a:uFillTx/>
                <a:latin typeface="Arial" panose="020B0604020202020204" pitchFamily="34" charset="0"/>
                <a:cs typeface="Arial" panose="020B0604020202020204" pitchFamily="34" charset="0"/>
              </a:rPr>
              <a:t> </a:t>
            </a:r>
            <a:r>
              <a:rPr kumimoji="0" lang="en-US" sz="2400" i="0" u="none" strike="noStrike" kern="1200" cap="none" spc="0" normalizeH="0" baseline="0" noProof="0" dirty="0" err="1">
                <a:ln>
                  <a:noFill/>
                </a:ln>
                <a:solidFill>
                  <a:srgbClr val="222222"/>
                </a:solidFill>
                <a:effectLst/>
                <a:uLnTx/>
                <a:uFillTx/>
                <a:latin typeface="Arial" panose="020B0604020202020204" pitchFamily="34" charset="0"/>
                <a:cs typeface="Arial" panose="020B0604020202020204" pitchFamily="34" charset="0"/>
              </a:rPr>
              <a:t>để</a:t>
            </a:r>
            <a:r>
              <a:rPr kumimoji="0" lang="en-US" sz="2400" i="0" u="none" strike="noStrike" kern="1200" cap="none" spc="0" normalizeH="0" baseline="0" noProof="0" dirty="0">
                <a:ln>
                  <a:noFill/>
                </a:ln>
                <a:solidFill>
                  <a:srgbClr val="222222"/>
                </a:solidFill>
                <a:effectLst/>
                <a:uLnTx/>
                <a:uFillTx/>
                <a:latin typeface="Arial" panose="020B0604020202020204" pitchFamily="34" charset="0"/>
                <a:cs typeface="Arial" panose="020B0604020202020204" pitchFamily="34" charset="0"/>
              </a:rPr>
              <a:t> </a:t>
            </a:r>
            <a:r>
              <a:rPr kumimoji="0" lang="en-US" sz="2400" i="0" u="none" strike="noStrike" kern="1200" cap="none" spc="0" normalizeH="0" baseline="0" noProof="0" dirty="0" err="1">
                <a:ln>
                  <a:noFill/>
                </a:ln>
                <a:solidFill>
                  <a:srgbClr val="222222"/>
                </a:solidFill>
                <a:effectLst/>
                <a:uLnTx/>
                <a:uFillTx/>
                <a:latin typeface="Arial" panose="020B0604020202020204" pitchFamily="34" charset="0"/>
                <a:cs typeface="Arial" panose="020B0604020202020204" pitchFamily="34" charset="0"/>
              </a:rPr>
              <a:t>đánh</a:t>
            </a:r>
            <a:r>
              <a:rPr kumimoji="0" lang="en-US" sz="2400" i="0" u="none" strike="noStrike" kern="1200" cap="none" spc="0" normalizeH="0" baseline="0" noProof="0" dirty="0">
                <a:ln>
                  <a:noFill/>
                </a:ln>
                <a:solidFill>
                  <a:srgbClr val="222222"/>
                </a:solidFill>
                <a:effectLst/>
                <a:uLnTx/>
                <a:uFillTx/>
                <a:latin typeface="Arial" panose="020B0604020202020204" pitchFamily="34" charset="0"/>
                <a:cs typeface="Arial" panose="020B0604020202020204" pitchFamily="34" charset="0"/>
              </a:rPr>
              <a:t> </a:t>
            </a:r>
            <a:r>
              <a:rPr kumimoji="0" lang="en-US" sz="2400" i="0" u="none" strike="noStrike" kern="1200" cap="none" spc="0" normalizeH="0" baseline="0" noProof="0" dirty="0" err="1">
                <a:ln>
                  <a:noFill/>
                </a:ln>
                <a:solidFill>
                  <a:srgbClr val="222222"/>
                </a:solidFill>
                <a:effectLst/>
                <a:uLnTx/>
                <a:uFillTx/>
                <a:latin typeface="Arial" panose="020B0604020202020204" pitchFamily="34" charset="0"/>
                <a:cs typeface="Arial" panose="020B0604020202020204" pitchFamily="34" charset="0"/>
              </a:rPr>
              <a:t>giá</a:t>
            </a:r>
            <a:r>
              <a:rPr kumimoji="0" lang="en-US" sz="2400" i="0" u="none" strike="noStrike" kern="1200" cap="none" spc="0" normalizeH="0" baseline="0" noProof="0" dirty="0">
                <a:ln>
                  <a:noFill/>
                </a:ln>
                <a:solidFill>
                  <a:srgbClr val="222222"/>
                </a:solidFill>
                <a:effectLst/>
                <a:uLnTx/>
                <a:uFillTx/>
                <a:latin typeface="Arial" panose="020B0604020202020204" pitchFamily="34" charset="0"/>
                <a:cs typeface="Arial" panose="020B0604020202020204" pitchFamily="34" charset="0"/>
              </a:rPr>
              <a:t> </a:t>
            </a:r>
            <a:r>
              <a:rPr kumimoji="0" lang="en-US" sz="2400" i="0" u="none" strike="noStrike" kern="1200" cap="none" spc="0" normalizeH="0" baseline="0" noProof="0" dirty="0" err="1">
                <a:ln>
                  <a:noFill/>
                </a:ln>
                <a:solidFill>
                  <a:srgbClr val="222222"/>
                </a:solidFill>
                <a:effectLst/>
                <a:uLnTx/>
                <a:uFillTx/>
                <a:latin typeface="Arial" panose="020B0604020202020204" pitchFamily="34" charset="0"/>
                <a:cs typeface="Arial" panose="020B0604020202020204" pitchFamily="34" charset="0"/>
              </a:rPr>
              <a:t>rủi</a:t>
            </a:r>
            <a:r>
              <a:rPr kumimoji="0" lang="en-US" sz="2400" i="0" u="none" strike="noStrike" kern="1200" cap="none" spc="0" normalizeH="0" baseline="0" noProof="0" dirty="0">
                <a:ln>
                  <a:noFill/>
                </a:ln>
                <a:solidFill>
                  <a:srgbClr val="222222"/>
                </a:solidFill>
                <a:effectLst/>
                <a:uLnTx/>
                <a:uFillTx/>
                <a:latin typeface="Arial" panose="020B0604020202020204" pitchFamily="34" charset="0"/>
                <a:cs typeface="Arial" panose="020B0604020202020204" pitchFamily="34" charset="0"/>
              </a:rPr>
              <a:t> </a:t>
            </a:r>
            <a:r>
              <a:rPr kumimoji="0" lang="en-US" sz="2400" i="0" u="none" strike="noStrike" kern="1200" cap="none" spc="0" normalizeH="0" baseline="0" noProof="0" dirty="0" err="1">
                <a:ln>
                  <a:noFill/>
                </a:ln>
                <a:solidFill>
                  <a:srgbClr val="222222"/>
                </a:solidFill>
                <a:effectLst/>
                <a:uLnTx/>
                <a:uFillTx/>
                <a:latin typeface="Arial" panose="020B0604020202020204" pitchFamily="34" charset="0"/>
                <a:cs typeface="Arial" panose="020B0604020202020204" pitchFamily="34" charset="0"/>
              </a:rPr>
              <a:t>ro</a:t>
            </a:r>
            <a:r>
              <a:rPr kumimoji="0" lang="en-US" sz="2400" i="0" u="none" strike="noStrike" kern="1200" cap="none" spc="0" normalizeH="0" baseline="0" noProof="0" dirty="0">
                <a:ln>
                  <a:noFill/>
                </a:ln>
                <a:solidFill>
                  <a:srgbClr val="222222"/>
                </a:solidFill>
                <a:effectLst/>
                <a:uLnTx/>
                <a:uFillTx/>
                <a:latin typeface="Arial" panose="020B0604020202020204" pitchFamily="34" charset="0"/>
                <a:cs typeface="Arial" panose="020B0604020202020204" pitchFamily="34" charset="0"/>
              </a:rPr>
              <a:t> </a:t>
            </a:r>
            <a:r>
              <a:rPr kumimoji="0" lang="en-US" sz="2400" i="0" u="none" strike="noStrike" kern="1200" cap="none" spc="0" normalizeH="0" baseline="0" noProof="0" dirty="0" err="1">
                <a:ln>
                  <a:noFill/>
                </a:ln>
                <a:solidFill>
                  <a:srgbClr val="222222"/>
                </a:solidFill>
                <a:effectLst/>
                <a:uLnTx/>
                <a:uFillTx/>
                <a:latin typeface="Arial" panose="020B0604020202020204" pitchFamily="34" charset="0"/>
                <a:cs typeface="Arial" panose="020B0604020202020204" pitchFamily="34" charset="0"/>
              </a:rPr>
              <a:t>và</a:t>
            </a:r>
            <a:r>
              <a:rPr kumimoji="0" lang="en-US" sz="2400" i="0" u="none" strike="noStrike" kern="1200" cap="none" spc="0" normalizeH="0" baseline="0" noProof="0" dirty="0">
                <a:ln>
                  <a:noFill/>
                </a:ln>
                <a:solidFill>
                  <a:srgbClr val="222222"/>
                </a:solidFill>
                <a:effectLst/>
                <a:uLnTx/>
                <a:uFillTx/>
                <a:latin typeface="Arial" panose="020B0604020202020204" pitchFamily="34" charset="0"/>
                <a:cs typeface="Arial" panose="020B0604020202020204" pitchFamily="34" charset="0"/>
              </a:rPr>
              <a:t> </a:t>
            </a:r>
            <a:r>
              <a:rPr kumimoji="0" lang="en-US" sz="2400" i="0" u="none" strike="noStrike" kern="1200" cap="none" spc="0" normalizeH="0" baseline="0" noProof="0" dirty="0" err="1">
                <a:ln>
                  <a:noFill/>
                </a:ln>
                <a:solidFill>
                  <a:srgbClr val="222222"/>
                </a:solidFill>
                <a:effectLst/>
                <a:uLnTx/>
                <a:uFillTx/>
                <a:latin typeface="Arial" panose="020B0604020202020204" pitchFamily="34" charset="0"/>
                <a:cs typeface="Arial" panose="020B0604020202020204" pitchFamily="34" charset="0"/>
              </a:rPr>
              <a:t>giả</a:t>
            </a:r>
            <a:r>
              <a:rPr kumimoji="0" lang="en-US" sz="2400" i="0" u="none" strike="noStrike" kern="1200" cap="none" spc="0" normalizeH="0" baseline="0" noProof="0" dirty="0">
                <a:ln>
                  <a:noFill/>
                </a:ln>
                <a:solidFill>
                  <a:srgbClr val="222222"/>
                </a:solidFill>
                <a:effectLst/>
                <a:uLnTx/>
                <a:uFillTx/>
                <a:latin typeface="Arial" panose="020B0604020202020204" pitchFamily="34" charset="0"/>
                <a:cs typeface="Arial" panose="020B0604020202020204" pitchFamily="34" charset="0"/>
              </a:rPr>
              <a:t> </a:t>
            </a:r>
            <a:r>
              <a:rPr kumimoji="0" lang="en-US" sz="2400" i="0" u="none" strike="noStrike" kern="1200" cap="none" spc="0" normalizeH="0" baseline="0" noProof="0" dirty="0" err="1">
                <a:ln>
                  <a:noFill/>
                </a:ln>
                <a:solidFill>
                  <a:srgbClr val="222222"/>
                </a:solidFill>
                <a:effectLst/>
                <a:uLnTx/>
                <a:uFillTx/>
                <a:latin typeface="Arial" panose="020B0604020202020204" pitchFamily="34" charset="0"/>
                <a:cs typeface="Arial" panose="020B0604020202020204" pitchFamily="34" charset="0"/>
              </a:rPr>
              <a:t>định</a:t>
            </a:r>
            <a:r>
              <a:rPr kumimoji="0" lang="en-US" sz="2400" i="0" u="none" strike="noStrike" kern="1200" cap="none" spc="0" normalizeH="0" baseline="0" noProof="0" dirty="0">
                <a:ln>
                  <a:noFill/>
                </a:ln>
                <a:solidFill>
                  <a:srgbClr val="222222"/>
                </a:solidFill>
                <a:effectLst/>
                <a:uLnTx/>
                <a:uFillTx/>
                <a:latin typeface="Arial" panose="020B0604020202020204" pitchFamily="34" charset="0"/>
                <a:cs typeface="Arial" panose="020B0604020202020204" pitchFamily="34" charset="0"/>
              </a:rPr>
              <a:t>.</a:t>
            </a:r>
            <a:endParaRPr kumimoji="0" lang="vi-VN" sz="2400" i="0" u="none" strike="noStrike" kern="1200" cap="none" spc="0" normalizeH="0" baseline="0" noProof="0" dirty="0">
              <a:ln>
                <a:noFill/>
              </a:ln>
              <a:solidFill>
                <a:srgbClr val="222222"/>
              </a:solidFill>
              <a:effectLst/>
              <a:uLnTx/>
              <a:uFillTx/>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B64251A-9E15-4098-8F93-108065393A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18" y="152400"/>
            <a:ext cx="7484534" cy="494162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 name="TextBox 1">
            <a:extLst>
              <a:ext uri="{FF2B5EF4-FFF2-40B4-BE49-F238E27FC236}">
                <a16:creationId xmlns:a16="http://schemas.microsoft.com/office/drawing/2014/main" id="{05463E6E-A6F5-4D14-B369-BE21CF7E5E34}"/>
              </a:ext>
            </a:extLst>
          </p:cNvPr>
          <p:cNvSpPr txBox="1"/>
          <p:nvPr/>
        </p:nvSpPr>
        <p:spPr>
          <a:xfrm>
            <a:off x="1367161" y="5442011"/>
            <a:ext cx="4728839" cy="738664"/>
          </a:xfrm>
          <a:prstGeom prst="rect">
            <a:avLst/>
          </a:prstGeom>
          <a:noFill/>
        </p:spPr>
        <p:txBody>
          <a:bodyPr wrap="square" rtlCol="0">
            <a:spAutoFit/>
          </a:bodyPr>
          <a:lstStyle/>
          <a:p>
            <a:pPr algn="ctr"/>
            <a:r>
              <a:rPr lang="en-US" sz="2400" b="0" i="0" u="none" strike="noStrike" dirty="0">
                <a:solidFill>
                  <a:srgbClr val="111111"/>
                </a:solidFill>
                <a:effectLst/>
                <a:latin typeface="Roboto"/>
              </a:rPr>
              <a:t>Spiral model </a:t>
            </a:r>
            <a:r>
              <a:rPr lang="en-US" sz="2400" b="0" i="0" dirty="0">
                <a:solidFill>
                  <a:srgbClr val="111111"/>
                </a:solidFill>
                <a:effectLst/>
                <a:latin typeface="Roboto"/>
              </a:rPr>
              <a:t>– </a:t>
            </a:r>
            <a:r>
              <a:rPr lang="en-US" sz="2400" b="0" i="0" dirty="0" err="1">
                <a:solidFill>
                  <a:srgbClr val="111111"/>
                </a:solidFill>
                <a:effectLst/>
                <a:latin typeface="Roboto"/>
              </a:rPr>
              <a:t>Mô</a:t>
            </a:r>
            <a:r>
              <a:rPr lang="en-US" sz="2400" b="0" i="0" dirty="0">
                <a:solidFill>
                  <a:srgbClr val="111111"/>
                </a:solidFill>
                <a:effectLst/>
                <a:latin typeface="Roboto"/>
              </a:rPr>
              <a:t> </a:t>
            </a:r>
            <a:r>
              <a:rPr lang="en-US" sz="2400" b="0" i="0" dirty="0" err="1">
                <a:solidFill>
                  <a:srgbClr val="111111"/>
                </a:solidFill>
                <a:effectLst/>
                <a:latin typeface="Roboto"/>
              </a:rPr>
              <a:t>hình</a:t>
            </a:r>
            <a:r>
              <a:rPr lang="en-US" sz="2400" b="0" i="0" dirty="0">
                <a:solidFill>
                  <a:srgbClr val="111111"/>
                </a:solidFill>
                <a:effectLst/>
                <a:latin typeface="Roboto"/>
              </a:rPr>
              <a:t> </a:t>
            </a:r>
            <a:r>
              <a:rPr lang="en-US" sz="2400" b="0" i="0" dirty="0" err="1">
                <a:solidFill>
                  <a:srgbClr val="111111"/>
                </a:solidFill>
                <a:effectLst/>
                <a:latin typeface="Roboto"/>
              </a:rPr>
              <a:t>xoắn</a:t>
            </a:r>
            <a:r>
              <a:rPr lang="en-US" sz="2400" b="0" i="0" dirty="0">
                <a:solidFill>
                  <a:srgbClr val="111111"/>
                </a:solidFill>
                <a:effectLst/>
                <a:latin typeface="Roboto"/>
              </a:rPr>
              <a:t> </a:t>
            </a:r>
            <a:r>
              <a:rPr lang="en-US" sz="2400" b="0" i="0" dirty="0" err="1">
                <a:solidFill>
                  <a:srgbClr val="111111"/>
                </a:solidFill>
                <a:effectLst/>
                <a:latin typeface="Roboto"/>
              </a:rPr>
              <a:t>ốc</a:t>
            </a:r>
            <a:endParaRPr lang="en-US" sz="2400" b="0" i="0" dirty="0">
              <a:solidFill>
                <a:srgbClr val="111111"/>
              </a:solidFill>
              <a:effectLst/>
              <a:latin typeface="Roboto"/>
            </a:endParaRPr>
          </a:p>
          <a:p>
            <a:pPr algn="ctr"/>
            <a:endParaRPr lang="en-US" dirty="0"/>
          </a:p>
        </p:txBody>
      </p:sp>
    </p:spTree>
    <p:extLst>
      <p:ext uri="{BB962C8B-B14F-4D97-AF65-F5344CB8AC3E}">
        <p14:creationId xmlns:p14="http://schemas.microsoft.com/office/powerpoint/2010/main" val="7104205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wipe(down)">
                                      <p:cBhvr>
                                        <p:cTn id="19" dur="500"/>
                                        <p:tgtEl>
                                          <p:spTgt spid="6">
                                            <p:txEl>
                                              <p:pRg st="0" end="0"/>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wipe(down)">
                                      <p:cBhvr>
                                        <p:cTn id="22" dur="500"/>
                                        <p:tgtEl>
                                          <p:spTgt spid="6">
                                            <p:txEl>
                                              <p:pRg st="1" end="1"/>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wipe(down)">
                                      <p:cBhvr>
                                        <p:cTn id="25" dur="500"/>
                                        <p:tgtEl>
                                          <p:spTgt spid="6">
                                            <p:txEl>
                                              <p:pRg st="2" end="2"/>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wipe(down)">
                                      <p:cBhvr>
                                        <p:cTn id="28" dur="500"/>
                                        <p:tgtEl>
                                          <p:spTgt spid="6">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animEffect transition="in" filter="wipe(down)">
                                      <p:cBhvr>
                                        <p:cTn id="33" dur="500"/>
                                        <p:tgtEl>
                                          <p:spTgt spid="6">
                                            <p:txEl>
                                              <p:pRg st="4" end="4"/>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6">
                                            <p:txEl>
                                              <p:pRg st="5" end="5"/>
                                            </p:txEl>
                                          </p:spTgt>
                                        </p:tgtEl>
                                        <p:attrNameLst>
                                          <p:attrName>style.visibility</p:attrName>
                                        </p:attrNameLst>
                                      </p:cBhvr>
                                      <p:to>
                                        <p:strVal val="visible"/>
                                      </p:to>
                                    </p:set>
                                    <p:animEffect transition="in" filter="wipe(down)">
                                      <p:cBhvr>
                                        <p:cTn id="36" dur="500"/>
                                        <p:tgtEl>
                                          <p:spTgt spid="6">
                                            <p:txEl>
                                              <p:pRg st="5" end="5"/>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6">
                                            <p:txEl>
                                              <p:pRg st="6" end="6"/>
                                            </p:txEl>
                                          </p:spTgt>
                                        </p:tgtEl>
                                        <p:attrNameLst>
                                          <p:attrName>style.visibility</p:attrName>
                                        </p:attrNameLst>
                                      </p:cBhvr>
                                      <p:to>
                                        <p:strVal val="visible"/>
                                      </p:to>
                                    </p:set>
                                    <p:animEffect transition="in" filter="wipe(down)">
                                      <p:cBhvr>
                                        <p:cTn id="39"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41A2DDF-5A00-46E4-A908-23E91F05F526}"/>
              </a:ext>
            </a:extLst>
          </p:cNvPr>
          <p:cNvSpPr txBox="1"/>
          <p:nvPr/>
        </p:nvSpPr>
        <p:spPr>
          <a:xfrm>
            <a:off x="7792719" y="152400"/>
            <a:ext cx="4399281" cy="5632311"/>
          </a:xfrm>
          <a:prstGeom prst="rect">
            <a:avLst/>
          </a:prstGeom>
          <a:noFill/>
        </p:spPr>
        <p:txBody>
          <a:bodyPr wrap="square" rtlCol="0">
            <a:spAutoFit/>
          </a:bodyPr>
          <a:lstStyle/>
          <a:p>
            <a:pPr marL="285750" indent="-285750" algn="l">
              <a:buFont typeface="Arial" panose="020B0604020202020204" pitchFamily="34" charset="0"/>
              <a:buChar char="•"/>
            </a:pPr>
            <a:r>
              <a:rPr lang="vi-VN" sz="2000" b="0" i="0" dirty="0">
                <a:solidFill>
                  <a:srgbClr val="222222"/>
                </a:solidFill>
                <a:effectLst/>
                <a:latin typeface="Verdana" panose="020B0604030504040204" pitchFamily="34" charset="0"/>
              </a:rPr>
              <a:t>Ưu điểm:</a:t>
            </a:r>
          </a:p>
          <a:p>
            <a:pPr marL="742950" lvl="1" indent="-285750" algn="l">
              <a:buFont typeface="Arial" panose="020B0604020202020204" pitchFamily="34" charset="0"/>
              <a:buChar char="•"/>
            </a:pPr>
            <a:r>
              <a:rPr lang="vi-VN" sz="2000" b="0" i="0" dirty="0">
                <a:solidFill>
                  <a:srgbClr val="222222"/>
                </a:solidFill>
                <a:effectLst/>
                <a:latin typeface="Verdana" panose="020B0604030504040204" pitchFamily="34" charset="0"/>
              </a:rPr>
              <a:t>Xây dựng và hoàn thiện các bước sản phẩm theo từng bước</a:t>
            </a:r>
          </a:p>
          <a:p>
            <a:pPr marL="742950" lvl="1" indent="-285750" algn="l">
              <a:buFont typeface="Arial" panose="020B0604020202020204" pitchFamily="34" charset="0"/>
              <a:buChar char="•"/>
            </a:pPr>
            <a:r>
              <a:rPr lang="vi-VN" sz="2000" b="0" i="0" dirty="0">
                <a:solidFill>
                  <a:srgbClr val="222222"/>
                </a:solidFill>
                <a:effectLst/>
                <a:latin typeface="Verdana" panose="020B0604030504040204" pitchFamily="34" charset="0"/>
              </a:rPr>
              <a:t>Nhận được phản hồi của người sử dụng từ những bản phác thảo</a:t>
            </a:r>
          </a:p>
          <a:p>
            <a:pPr marL="742950" lvl="1" indent="-285750" algn="l">
              <a:buFont typeface="Arial" panose="020B0604020202020204" pitchFamily="34" charset="0"/>
              <a:buChar char="•"/>
            </a:pPr>
            <a:r>
              <a:rPr lang="vi-VN" sz="2000" b="0" i="0" dirty="0">
                <a:solidFill>
                  <a:srgbClr val="222222"/>
                </a:solidFill>
                <a:effectLst/>
                <a:latin typeface="Verdana" panose="020B0604030504040204" pitchFamily="34" charset="0"/>
              </a:rPr>
              <a:t>Thời gian làm tài liệu sẽ ít hơn so với thời gian thiết kế</a:t>
            </a:r>
          </a:p>
          <a:p>
            <a:pPr marL="285750" indent="-285750" algn="l">
              <a:buFont typeface="Arial" panose="020B0604020202020204" pitchFamily="34" charset="0"/>
              <a:buChar char="•"/>
            </a:pPr>
            <a:r>
              <a:rPr lang="vi-VN" sz="2000" b="0" i="0" dirty="0">
                <a:solidFill>
                  <a:srgbClr val="222222"/>
                </a:solidFill>
                <a:effectLst/>
                <a:latin typeface="Verdana" panose="020B0604030504040204" pitchFamily="34" charset="0"/>
              </a:rPr>
              <a:t>Nhược điểm:</a:t>
            </a:r>
          </a:p>
          <a:p>
            <a:pPr marL="742950" lvl="1" indent="-285750" algn="l">
              <a:buFont typeface="Arial" panose="020B0604020202020204" pitchFamily="34" charset="0"/>
              <a:buChar char="•"/>
            </a:pPr>
            <a:r>
              <a:rPr lang="vi-VN" sz="2000" b="0" i="0" dirty="0">
                <a:solidFill>
                  <a:srgbClr val="222222"/>
                </a:solidFill>
                <a:effectLst/>
                <a:latin typeface="Verdana" panose="020B0604030504040204" pitchFamily="34" charset="0"/>
              </a:rPr>
              <a:t>Mỗi giai đoạn lặp lại thì cứng nhắc</a:t>
            </a:r>
          </a:p>
          <a:p>
            <a:pPr marL="742950" lvl="1" indent="-285750" algn="l">
              <a:buFont typeface="Arial" panose="020B0604020202020204" pitchFamily="34" charset="0"/>
              <a:buChar char="•"/>
            </a:pPr>
            <a:r>
              <a:rPr lang="vi-VN" sz="2000" b="0" i="0" dirty="0">
                <a:solidFill>
                  <a:srgbClr val="222222"/>
                </a:solidFill>
                <a:effectLst/>
                <a:latin typeface="Verdana" panose="020B0604030504040204" pitchFamily="34" charset="0"/>
              </a:rPr>
              <a:t>Tốn kiến trúc hệ thống hoặc thiết kế các vấn đề có thể phát sinh nhưng không phải tất cả đều xảy ra trong toàn bộ vòng đời.</a:t>
            </a:r>
          </a:p>
        </p:txBody>
      </p:sp>
      <p:pic>
        <p:nvPicPr>
          <p:cNvPr id="3" name="Picture 2">
            <a:extLst>
              <a:ext uri="{FF2B5EF4-FFF2-40B4-BE49-F238E27FC236}">
                <a16:creationId xmlns:a16="http://schemas.microsoft.com/office/drawing/2014/main" id="{E936B766-7702-4321-B9E6-DD071B2F0E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574" y="152400"/>
            <a:ext cx="7515226" cy="518160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TextBox 4">
            <a:extLst>
              <a:ext uri="{FF2B5EF4-FFF2-40B4-BE49-F238E27FC236}">
                <a16:creationId xmlns:a16="http://schemas.microsoft.com/office/drawing/2014/main" id="{AD0623B9-B9E5-4DBD-9020-19F80CDDED0A}"/>
              </a:ext>
            </a:extLst>
          </p:cNvPr>
          <p:cNvSpPr txBox="1"/>
          <p:nvPr/>
        </p:nvSpPr>
        <p:spPr>
          <a:xfrm>
            <a:off x="810154" y="5772304"/>
            <a:ext cx="6206066" cy="738664"/>
          </a:xfrm>
          <a:prstGeom prst="rect">
            <a:avLst/>
          </a:prstGeom>
          <a:noFill/>
        </p:spPr>
        <p:txBody>
          <a:bodyPr wrap="square">
            <a:spAutoFit/>
          </a:bodyPr>
          <a:lstStyle/>
          <a:p>
            <a:pPr algn="ctr"/>
            <a:r>
              <a:rPr lang="en-US" sz="2400" b="0" i="0" dirty="0">
                <a:solidFill>
                  <a:srgbClr val="111111"/>
                </a:solidFill>
                <a:effectLst/>
                <a:latin typeface="Roboto"/>
              </a:rPr>
              <a:t>Iterative Model- </a:t>
            </a:r>
            <a:r>
              <a:rPr lang="en-US" sz="2400" b="0" i="0" dirty="0" err="1">
                <a:solidFill>
                  <a:srgbClr val="111111"/>
                </a:solidFill>
                <a:effectLst/>
                <a:latin typeface="Roboto"/>
              </a:rPr>
              <a:t>Mô</a:t>
            </a:r>
            <a:r>
              <a:rPr lang="en-US" sz="2400" b="0" i="0" dirty="0">
                <a:solidFill>
                  <a:srgbClr val="111111"/>
                </a:solidFill>
                <a:effectLst/>
                <a:latin typeface="Roboto"/>
              </a:rPr>
              <a:t> </a:t>
            </a:r>
            <a:r>
              <a:rPr lang="en-US" sz="2400" b="0" i="0" dirty="0" err="1">
                <a:solidFill>
                  <a:srgbClr val="111111"/>
                </a:solidFill>
                <a:effectLst/>
                <a:latin typeface="Roboto"/>
              </a:rPr>
              <a:t>hình</a:t>
            </a:r>
            <a:r>
              <a:rPr lang="en-US" sz="2400" b="0" i="0" dirty="0">
                <a:solidFill>
                  <a:srgbClr val="111111"/>
                </a:solidFill>
                <a:effectLst/>
                <a:latin typeface="Roboto"/>
              </a:rPr>
              <a:t> </a:t>
            </a:r>
            <a:r>
              <a:rPr lang="en-US" sz="2400" b="0" i="0" dirty="0" err="1">
                <a:solidFill>
                  <a:srgbClr val="111111"/>
                </a:solidFill>
                <a:effectLst/>
                <a:latin typeface="Roboto"/>
              </a:rPr>
              <a:t>tiếp</a:t>
            </a:r>
            <a:r>
              <a:rPr lang="en-US" sz="2400" b="0" i="0" dirty="0">
                <a:solidFill>
                  <a:srgbClr val="111111"/>
                </a:solidFill>
                <a:effectLst/>
                <a:latin typeface="Roboto"/>
              </a:rPr>
              <a:t> </a:t>
            </a:r>
            <a:r>
              <a:rPr lang="en-US" sz="2400" b="0" i="0" dirty="0" err="1">
                <a:solidFill>
                  <a:srgbClr val="111111"/>
                </a:solidFill>
                <a:effectLst/>
                <a:latin typeface="Roboto"/>
              </a:rPr>
              <a:t>cận</a:t>
            </a:r>
            <a:r>
              <a:rPr lang="en-US" sz="2400" b="0" i="0" dirty="0">
                <a:solidFill>
                  <a:srgbClr val="111111"/>
                </a:solidFill>
                <a:effectLst/>
                <a:latin typeface="Roboto"/>
              </a:rPr>
              <a:t> </a:t>
            </a:r>
            <a:r>
              <a:rPr lang="en-US" sz="2400" b="0" i="0" dirty="0" err="1">
                <a:solidFill>
                  <a:srgbClr val="111111"/>
                </a:solidFill>
                <a:effectLst/>
                <a:latin typeface="Roboto"/>
              </a:rPr>
              <a:t>lặp</a:t>
            </a:r>
            <a:endParaRPr lang="en-US" sz="2400" b="0" i="0" dirty="0">
              <a:solidFill>
                <a:srgbClr val="111111"/>
              </a:solidFill>
              <a:effectLst/>
              <a:latin typeface="Roboto"/>
            </a:endParaRPr>
          </a:p>
          <a:p>
            <a:pPr algn="ctr"/>
            <a:endParaRPr lang="en-US" sz="1800" dirty="0"/>
          </a:p>
        </p:txBody>
      </p:sp>
    </p:spTree>
    <p:extLst>
      <p:ext uri="{BB962C8B-B14F-4D97-AF65-F5344CB8AC3E}">
        <p14:creationId xmlns:p14="http://schemas.microsoft.com/office/powerpoint/2010/main" val="38887964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wipe(down)">
                                      <p:cBhvr>
                                        <p:cTn id="19" dur="500"/>
                                        <p:tgtEl>
                                          <p:spTgt spid="6">
                                            <p:txEl>
                                              <p:pRg st="0" end="0"/>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wipe(down)">
                                      <p:cBhvr>
                                        <p:cTn id="22" dur="500"/>
                                        <p:tgtEl>
                                          <p:spTgt spid="6">
                                            <p:txEl>
                                              <p:pRg st="1" end="1"/>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wipe(down)">
                                      <p:cBhvr>
                                        <p:cTn id="25" dur="500"/>
                                        <p:tgtEl>
                                          <p:spTgt spid="6">
                                            <p:txEl>
                                              <p:pRg st="2" end="2"/>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wipe(down)">
                                      <p:cBhvr>
                                        <p:cTn id="28" dur="500"/>
                                        <p:tgtEl>
                                          <p:spTgt spid="6">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animEffect transition="in" filter="wipe(down)">
                                      <p:cBhvr>
                                        <p:cTn id="33" dur="500"/>
                                        <p:tgtEl>
                                          <p:spTgt spid="6">
                                            <p:txEl>
                                              <p:pRg st="4" end="4"/>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6">
                                            <p:txEl>
                                              <p:pRg st="5" end="5"/>
                                            </p:txEl>
                                          </p:spTgt>
                                        </p:tgtEl>
                                        <p:attrNameLst>
                                          <p:attrName>style.visibility</p:attrName>
                                        </p:attrNameLst>
                                      </p:cBhvr>
                                      <p:to>
                                        <p:strVal val="visible"/>
                                      </p:to>
                                    </p:set>
                                    <p:animEffect transition="in" filter="wipe(down)">
                                      <p:cBhvr>
                                        <p:cTn id="36" dur="500"/>
                                        <p:tgtEl>
                                          <p:spTgt spid="6">
                                            <p:txEl>
                                              <p:pRg st="5" end="5"/>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6">
                                            <p:txEl>
                                              <p:pRg st="6" end="6"/>
                                            </p:txEl>
                                          </p:spTgt>
                                        </p:tgtEl>
                                        <p:attrNameLst>
                                          <p:attrName>style.visibility</p:attrName>
                                        </p:attrNameLst>
                                      </p:cBhvr>
                                      <p:to>
                                        <p:strVal val="visible"/>
                                      </p:to>
                                    </p:set>
                                    <p:animEffect transition="in" filter="wipe(down)">
                                      <p:cBhvr>
                                        <p:cTn id="39"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41A2DDF-5A00-46E4-A908-23E91F05F526}"/>
              </a:ext>
            </a:extLst>
          </p:cNvPr>
          <p:cNvSpPr txBox="1"/>
          <p:nvPr/>
        </p:nvSpPr>
        <p:spPr>
          <a:xfrm>
            <a:off x="7792719" y="152400"/>
            <a:ext cx="4399281" cy="5940088"/>
          </a:xfrm>
          <a:prstGeom prst="rect">
            <a:avLst/>
          </a:prstGeom>
          <a:noFill/>
        </p:spPr>
        <p:txBody>
          <a:bodyPr wrap="square" rtlCol="0">
            <a:spAutoFit/>
          </a:bodyPr>
          <a:lstStyle/>
          <a:p>
            <a:pPr algn="l">
              <a:buFont typeface="Arial" panose="020B0604020202020204" pitchFamily="34" charset="0"/>
              <a:buChar char="•"/>
            </a:pPr>
            <a:r>
              <a:rPr lang="vi-VN" sz="2000" i="0" dirty="0">
                <a:solidFill>
                  <a:srgbClr val="222222"/>
                </a:solidFill>
                <a:effectLst/>
                <a:latin typeface="Arial" panose="020B0604020202020204" pitchFamily="34" charset="0"/>
                <a:cs typeface="Arial" panose="020B0604020202020204" pitchFamily="34" charset="0"/>
              </a:rPr>
              <a:t>Ưu điềm:</a:t>
            </a:r>
          </a:p>
          <a:p>
            <a:pPr marL="742950" lvl="1" indent="-285750" algn="l">
              <a:buFont typeface="Arial" panose="020B0604020202020204" pitchFamily="34" charset="0"/>
              <a:buChar char="•"/>
            </a:pPr>
            <a:r>
              <a:rPr lang="vi-VN" sz="2000" i="0" dirty="0">
                <a:solidFill>
                  <a:srgbClr val="222222"/>
                </a:solidFill>
                <a:effectLst/>
                <a:latin typeface="Arial" panose="020B0604020202020204" pitchFamily="34" charset="0"/>
                <a:cs typeface="Arial" panose="020B0604020202020204" pitchFamily="34" charset="0"/>
              </a:rPr>
              <a:t>Phần mềm làm việc một cách nhanh chóng trong suốt vòng đời phát triền</a:t>
            </a:r>
          </a:p>
          <a:p>
            <a:pPr marL="742950" lvl="1" indent="-285750" algn="l">
              <a:buFont typeface="Arial" panose="020B0604020202020204" pitchFamily="34" charset="0"/>
              <a:buChar char="•"/>
            </a:pPr>
            <a:r>
              <a:rPr lang="vi-VN" sz="2000" i="0" dirty="0">
                <a:solidFill>
                  <a:srgbClr val="222222"/>
                </a:solidFill>
                <a:effectLst/>
                <a:latin typeface="Arial" panose="020B0604020202020204" pitchFamily="34" charset="0"/>
                <a:cs typeface="Arial" panose="020B0604020202020204" pitchFamily="34" charset="0"/>
              </a:rPr>
              <a:t>Mô hình này linh hoạt hơn, ít tốn kém hơn để thay đổi phạm vi và yêu cầu</a:t>
            </a:r>
          </a:p>
          <a:p>
            <a:pPr marL="742950" lvl="1" indent="-285750" algn="l">
              <a:buFont typeface="Arial" panose="020B0604020202020204" pitchFamily="34" charset="0"/>
              <a:buChar char="•"/>
            </a:pPr>
            <a:r>
              <a:rPr lang="vi-VN" sz="2000" i="0" dirty="0">
                <a:solidFill>
                  <a:srgbClr val="222222"/>
                </a:solidFill>
                <a:effectLst/>
                <a:latin typeface="Arial" panose="020B0604020202020204" pitchFamily="34" charset="0"/>
                <a:cs typeface="Arial" panose="020B0604020202020204" pitchFamily="34" charset="0"/>
              </a:rPr>
              <a:t>Dễ dàng hơn trong việc kiểm tra và sửa lỗi với sự lặp lại nhỏ hơn</a:t>
            </a:r>
          </a:p>
          <a:p>
            <a:pPr algn="l">
              <a:buFont typeface="Arial" panose="020B0604020202020204" pitchFamily="34" charset="0"/>
              <a:buChar char="•"/>
            </a:pPr>
            <a:r>
              <a:rPr lang="vi-VN" sz="2000" i="0" dirty="0">
                <a:solidFill>
                  <a:srgbClr val="222222"/>
                </a:solidFill>
                <a:effectLst/>
                <a:latin typeface="Arial" panose="020B0604020202020204" pitchFamily="34" charset="0"/>
                <a:cs typeface="Arial" panose="020B0604020202020204" pitchFamily="34" charset="0"/>
              </a:rPr>
              <a:t>Nhược điểm:</a:t>
            </a:r>
          </a:p>
          <a:p>
            <a:pPr marL="742950" lvl="1" indent="-285750" algn="l">
              <a:buFont typeface="Arial" panose="020B0604020202020204" pitchFamily="34" charset="0"/>
              <a:buChar char="•"/>
            </a:pPr>
            <a:r>
              <a:rPr lang="vi-VN" sz="2000" i="0" dirty="0">
                <a:solidFill>
                  <a:srgbClr val="222222"/>
                </a:solidFill>
                <a:effectLst/>
                <a:latin typeface="Arial" panose="020B0604020202020204" pitchFamily="34" charset="0"/>
                <a:cs typeface="Arial" panose="020B0604020202020204" pitchFamily="34" charset="0"/>
              </a:rPr>
              <a:t>Cần lập plan và thiết kế tốt</a:t>
            </a:r>
          </a:p>
          <a:p>
            <a:pPr marL="742950" lvl="1" indent="-285750" algn="l">
              <a:buFont typeface="Arial" panose="020B0604020202020204" pitchFamily="34" charset="0"/>
              <a:buChar char="•"/>
            </a:pPr>
            <a:r>
              <a:rPr lang="vi-VN" sz="2000" i="0" dirty="0">
                <a:solidFill>
                  <a:srgbClr val="222222"/>
                </a:solidFill>
                <a:effectLst/>
                <a:latin typeface="Arial" panose="020B0604020202020204" pitchFamily="34" charset="0"/>
                <a:cs typeface="Arial" panose="020B0604020202020204" pitchFamily="34" charset="0"/>
              </a:rPr>
              <a:t>Cần một định nghĩa rõ ràng và đầy đủ của toàn bộ hệ thống trước khi nó có thể được chia nhỏ và được xây dựng từng bước</a:t>
            </a:r>
          </a:p>
          <a:p>
            <a:pPr marL="742950" lvl="1" indent="-285750" algn="l">
              <a:buFont typeface="Arial" panose="020B0604020202020204" pitchFamily="34" charset="0"/>
              <a:buChar char="•"/>
            </a:pPr>
            <a:r>
              <a:rPr lang="vi-VN" sz="2000" i="0" dirty="0">
                <a:solidFill>
                  <a:srgbClr val="222222"/>
                </a:solidFill>
                <a:effectLst/>
                <a:latin typeface="Arial" panose="020B0604020202020204" pitchFamily="34" charset="0"/>
                <a:cs typeface="Arial" panose="020B0604020202020204" pitchFamily="34" charset="0"/>
              </a:rPr>
              <a:t>Tổng chi phí là cao hơn so với thác nước</a:t>
            </a:r>
            <a:r>
              <a:rPr lang="en-US" sz="2000" i="0" dirty="0">
                <a:solidFill>
                  <a:srgbClr val="222222"/>
                </a:solidFill>
                <a:effectLst/>
                <a:latin typeface="Arial" panose="020B0604020202020204" pitchFamily="34" charset="0"/>
                <a:cs typeface="Arial" panose="020B0604020202020204" pitchFamily="34" charset="0"/>
              </a:rPr>
              <a:t>.</a:t>
            </a:r>
            <a:endParaRPr lang="vi-VN" sz="2000" i="0" dirty="0">
              <a:solidFill>
                <a:srgbClr val="222222"/>
              </a:solidFill>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551D1C9-EB12-4D67-A4E7-FD15B11535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799" y="152400"/>
            <a:ext cx="7483876" cy="521119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7" name="TextBox 6">
            <a:extLst>
              <a:ext uri="{FF2B5EF4-FFF2-40B4-BE49-F238E27FC236}">
                <a16:creationId xmlns:a16="http://schemas.microsoft.com/office/drawing/2014/main" id="{B032A411-91AF-494F-BDCD-358B314ACF5A}"/>
              </a:ext>
            </a:extLst>
          </p:cNvPr>
          <p:cNvSpPr txBox="1"/>
          <p:nvPr/>
        </p:nvSpPr>
        <p:spPr>
          <a:xfrm>
            <a:off x="777537" y="5630823"/>
            <a:ext cx="6248400" cy="461665"/>
          </a:xfrm>
          <a:prstGeom prst="rect">
            <a:avLst/>
          </a:prstGeom>
          <a:noFill/>
        </p:spPr>
        <p:txBody>
          <a:bodyPr wrap="square">
            <a:spAutoFit/>
          </a:bodyPr>
          <a:lstStyle/>
          <a:p>
            <a:pPr algn="ctr"/>
            <a:r>
              <a:rPr lang="vi-VN" sz="2400" b="0" i="0" dirty="0">
                <a:solidFill>
                  <a:srgbClr val="111111"/>
                </a:solidFill>
                <a:effectLst/>
                <a:latin typeface="Roboto"/>
              </a:rPr>
              <a:t> Incremental Model – Mô hình tăng trưởng</a:t>
            </a:r>
          </a:p>
        </p:txBody>
      </p:sp>
    </p:spTree>
    <p:extLst>
      <p:ext uri="{BB962C8B-B14F-4D97-AF65-F5344CB8AC3E}">
        <p14:creationId xmlns:p14="http://schemas.microsoft.com/office/powerpoint/2010/main" val="33247320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wipe(down)">
                                      <p:cBhvr>
                                        <p:cTn id="19" dur="500"/>
                                        <p:tgtEl>
                                          <p:spTgt spid="6">
                                            <p:txEl>
                                              <p:pRg st="0" end="0"/>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wipe(down)">
                                      <p:cBhvr>
                                        <p:cTn id="22" dur="500"/>
                                        <p:tgtEl>
                                          <p:spTgt spid="6">
                                            <p:txEl>
                                              <p:pRg st="1" end="1"/>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wipe(down)">
                                      <p:cBhvr>
                                        <p:cTn id="25" dur="500"/>
                                        <p:tgtEl>
                                          <p:spTgt spid="6">
                                            <p:txEl>
                                              <p:pRg st="2" end="2"/>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wipe(down)">
                                      <p:cBhvr>
                                        <p:cTn id="28" dur="500"/>
                                        <p:tgtEl>
                                          <p:spTgt spid="6">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animEffect transition="in" filter="wipe(down)">
                                      <p:cBhvr>
                                        <p:cTn id="33" dur="500"/>
                                        <p:tgtEl>
                                          <p:spTgt spid="6">
                                            <p:txEl>
                                              <p:pRg st="4" end="4"/>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6">
                                            <p:txEl>
                                              <p:pRg st="5" end="5"/>
                                            </p:txEl>
                                          </p:spTgt>
                                        </p:tgtEl>
                                        <p:attrNameLst>
                                          <p:attrName>style.visibility</p:attrName>
                                        </p:attrNameLst>
                                      </p:cBhvr>
                                      <p:to>
                                        <p:strVal val="visible"/>
                                      </p:to>
                                    </p:set>
                                    <p:animEffect transition="in" filter="wipe(down)">
                                      <p:cBhvr>
                                        <p:cTn id="36" dur="500"/>
                                        <p:tgtEl>
                                          <p:spTgt spid="6">
                                            <p:txEl>
                                              <p:pRg st="5" end="5"/>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6">
                                            <p:txEl>
                                              <p:pRg st="6" end="6"/>
                                            </p:txEl>
                                          </p:spTgt>
                                        </p:tgtEl>
                                        <p:attrNameLst>
                                          <p:attrName>style.visibility</p:attrName>
                                        </p:attrNameLst>
                                      </p:cBhvr>
                                      <p:to>
                                        <p:strVal val="visible"/>
                                      </p:to>
                                    </p:set>
                                    <p:animEffect transition="in" filter="wipe(down)">
                                      <p:cBhvr>
                                        <p:cTn id="39" dur="500"/>
                                        <p:tgtEl>
                                          <p:spTgt spid="6">
                                            <p:txEl>
                                              <p:pRg st="6" end="6"/>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wipe(down)">
                                      <p:cBhvr>
                                        <p:cTn id="42"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41A2DDF-5A00-46E4-A908-23E91F05F526}"/>
              </a:ext>
            </a:extLst>
          </p:cNvPr>
          <p:cNvSpPr txBox="1"/>
          <p:nvPr/>
        </p:nvSpPr>
        <p:spPr>
          <a:xfrm>
            <a:off x="7792719" y="152400"/>
            <a:ext cx="4399281" cy="5632311"/>
          </a:xfrm>
          <a:prstGeom prst="rect">
            <a:avLst/>
          </a:prstGeom>
          <a:noFill/>
        </p:spPr>
        <p:txBody>
          <a:bodyPr wrap="square" rtlCol="0">
            <a:spAutoFit/>
          </a:bodyPr>
          <a:lstStyle/>
          <a:p>
            <a:pPr algn="l">
              <a:buFont typeface="Arial" panose="020B0604020202020204" pitchFamily="34" charset="0"/>
              <a:buChar char="•"/>
            </a:pPr>
            <a:r>
              <a:rPr lang="vi-VN" sz="2000" b="0" i="0" dirty="0">
                <a:solidFill>
                  <a:srgbClr val="222222"/>
                </a:solidFill>
                <a:effectLst/>
                <a:latin typeface="Arial" panose="020B0604020202020204" pitchFamily="34" charset="0"/>
                <a:cs typeface="Arial" panose="020B0604020202020204" pitchFamily="34" charset="0"/>
              </a:rPr>
              <a:t>Ưu điềm:</a:t>
            </a:r>
          </a:p>
          <a:p>
            <a:pPr marL="742950" lvl="1" indent="-285750" algn="l">
              <a:buFont typeface="Arial" panose="020B0604020202020204" pitchFamily="34" charset="0"/>
              <a:buChar char="•"/>
            </a:pPr>
            <a:r>
              <a:rPr lang="vi-VN" sz="2000" b="0" i="0" dirty="0">
                <a:solidFill>
                  <a:srgbClr val="222222"/>
                </a:solidFill>
                <a:effectLst/>
                <a:latin typeface="Arial" panose="020B0604020202020204" pitchFamily="34" charset="0"/>
                <a:cs typeface="Arial" panose="020B0604020202020204" pitchFamily="34" charset="0"/>
              </a:rPr>
              <a:t>Giảm thời gian phát triển.</a:t>
            </a:r>
          </a:p>
          <a:p>
            <a:pPr marL="742950" lvl="1" indent="-285750" algn="l">
              <a:buFont typeface="Arial" panose="020B0604020202020204" pitchFamily="34" charset="0"/>
              <a:buChar char="•"/>
            </a:pPr>
            <a:r>
              <a:rPr lang="vi-VN" sz="2000" b="0" i="0" dirty="0">
                <a:solidFill>
                  <a:srgbClr val="222222"/>
                </a:solidFill>
                <a:effectLst/>
                <a:latin typeface="Arial" panose="020B0604020202020204" pitchFamily="34" charset="0"/>
                <a:cs typeface="Arial" panose="020B0604020202020204" pitchFamily="34" charset="0"/>
              </a:rPr>
              <a:t>Tăng khả năng tái sử dụng của các thành phần</a:t>
            </a:r>
          </a:p>
          <a:p>
            <a:pPr marL="742950" lvl="1" indent="-285750" algn="l">
              <a:buFont typeface="Arial" panose="020B0604020202020204" pitchFamily="34" charset="0"/>
              <a:buChar char="•"/>
            </a:pPr>
            <a:r>
              <a:rPr lang="vi-VN" sz="2000" b="0" i="0" dirty="0">
                <a:solidFill>
                  <a:srgbClr val="222222"/>
                </a:solidFill>
                <a:effectLst/>
                <a:latin typeface="Arial" panose="020B0604020202020204" pitchFamily="34" charset="0"/>
                <a:cs typeface="Arial" panose="020B0604020202020204" pitchFamily="34" charset="0"/>
              </a:rPr>
              <a:t>Đưa ra đánh giá ban đầu nhanh chóng</a:t>
            </a:r>
          </a:p>
          <a:p>
            <a:pPr marL="742950" lvl="1" indent="-285750" algn="l">
              <a:buFont typeface="Arial" panose="020B0604020202020204" pitchFamily="34" charset="0"/>
              <a:buChar char="•"/>
            </a:pPr>
            <a:r>
              <a:rPr lang="vi-VN" sz="2000" b="0" i="0" dirty="0">
                <a:solidFill>
                  <a:srgbClr val="222222"/>
                </a:solidFill>
                <a:effectLst/>
                <a:latin typeface="Arial" panose="020B0604020202020204" pitchFamily="34" charset="0"/>
                <a:cs typeface="Arial" panose="020B0604020202020204" pitchFamily="34" charset="0"/>
              </a:rPr>
              <a:t>Khuyến khích khách hàng đưa ra phản hồi</a:t>
            </a:r>
          </a:p>
          <a:p>
            <a:pPr algn="l">
              <a:buFont typeface="Arial" panose="020B0604020202020204" pitchFamily="34" charset="0"/>
              <a:buChar char="•"/>
            </a:pPr>
            <a:r>
              <a:rPr lang="vi-VN" sz="2000" b="0" i="0" dirty="0">
                <a:solidFill>
                  <a:srgbClr val="222222"/>
                </a:solidFill>
                <a:effectLst/>
                <a:latin typeface="Arial" panose="020B0604020202020204" pitchFamily="34" charset="0"/>
                <a:cs typeface="Arial" panose="020B0604020202020204" pitchFamily="34" charset="0"/>
              </a:rPr>
              <a:t>Nhược điểm:</a:t>
            </a:r>
          </a:p>
          <a:p>
            <a:pPr marL="742950" lvl="1" indent="-285750" algn="l">
              <a:buFont typeface="Arial" panose="020B0604020202020204" pitchFamily="34" charset="0"/>
              <a:buChar char="•"/>
            </a:pPr>
            <a:r>
              <a:rPr lang="vi-VN" sz="2000" b="0" i="0" dirty="0">
                <a:solidFill>
                  <a:srgbClr val="222222"/>
                </a:solidFill>
                <a:effectLst/>
                <a:latin typeface="Arial" panose="020B0604020202020204" pitchFamily="34" charset="0"/>
                <a:cs typeface="Arial" panose="020B0604020202020204" pitchFamily="34" charset="0"/>
              </a:rPr>
              <a:t>Cần có một team giỏi để xác định yêu cầu phần mềm</a:t>
            </a:r>
          </a:p>
          <a:p>
            <a:pPr marL="742950" lvl="1" indent="-285750" algn="l">
              <a:buFont typeface="Arial" panose="020B0604020202020204" pitchFamily="34" charset="0"/>
              <a:buChar char="•"/>
            </a:pPr>
            <a:r>
              <a:rPr lang="vi-VN" sz="2000" b="0" i="0" dirty="0">
                <a:solidFill>
                  <a:srgbClr val="222222"/>
                </a:solidFill>
                <a:effectLst/>
                <a:latin typeface="Arial" panose="020B0604020202020204" pitchFamily="34" charset="0"/>
                <a:cs typeface="Arial" panose="020B0604020202020204" pitchFamily="34" charset="0"/>
              </a:rPr>
              <a:t>Chỉ những hệ thống có module mới sứ dụng được mô hình này</a:t>
            </a:r>
          </a:p>
          <a:p>
            <a:pPr marL="742950" lvl="1" indent="-285750" algn="l">
              <a:buFont typeface="Arial" panose="020B0604020202020204" pitchFamily="34" charset="0"/>
              <a:buChar char="•"/>
            </a:pPr>
            <a:r>
              <a:rPr lang="vi-VN" sz="2000" b="0" i="0" dirty="0">
                <a:solidFill>
                  <a:srgbClr val="222222"/>
                </a:solidFill>
                <a:effectLst/>
                <a:latin typeface="Arial" panose="020B0604020202020204" pitchFamily="34" charset="0"/>
                <a:cs typeface="Arial" panose="020B0604020202020204" pitchFamily="34" charset="0"/>
              </a:rPr>
              <a:t>Yêu cầu về dev/ design phải có nhiều kinh nghiệm</a:t>
            </a:r>
          </a:p>
          <a:p>
            <a:pPr marL="742950" lvl="1" indent="-285750" algn="l">
              <a:buFont typeface="Arial" panose="020B0604020202020204" pitchFamily="34" charset="0"/>
              <a:buChar char="•"/>
            </a:pPr>
            <a:r>
              <a:rPr lang="vi-VN" sz="2000" b="0" i="0" dirty="0">
                <a:solidFill>
                  <a:srgbClr val="222222"/>
                </a:solidFill>
                <a:effectLst/>
                <a:latin typeface="Arial" panose="020B0604020202020204" pitchFamily="34" charset="0"/>
                <a:cs typeface="Arial" panose="020B0604020202020204" pitchFamily="34" charset="0"/>
              </a:rPr>
              <a:t>Phụ thuộc rất nhiều vào kỹ năng model</a:t>
            </a:r>
          </a:p>
        </p:txBody>
      </p:sp>
      <p:pic>
        <p:nvPicPr>
          <p:cNvPr id="3" name="Picture 2">
            <a:extLst>
              <a:ext uri="{FF2B5EF4-FFF2-40B4-BE49-F238E27FC236}">
                <a16:creationId xmlns:a16="http://schemas.microsoft.com/office/drawing/2014/main" id="{F37A6056-4509-430E-824D-4BBD81E42D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572" y="152400"/>
            <a:ext cx="7573123" cy="487236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7" name="TextBox 6">
            <a:extLst>
              <a:ext uri="{FF2B5EF4-FFF2-40B4-BE49-F238E27FC236}">
                <a16:creationId xmlns:a16="http://schemas.microsoft.com/office/drawing/2014/main" id="{DB1FB498-1DF7-4088-96C8-FC723D04E28C}"/>
              </a:ext>
            </a:extLst>
          </p:cNvPr>
          <p:cNvSpPr txBox="1"/>
          <p:nvPr/>
        </p:nvSpPr>
        <p:spPr>
          <a:xfrm>
            <a:off x="799700" y="5369212"/>
            <a:ext cx="6256866" cy="830997"/>
          </a:xfrm>
          <a:prstGeom prst="rect">
            <a:avLst/>
          </a:prstGeom>
          <a:noFill/>
        </p:spPr>
        <p:txBody>
          <a:bodyPr wrap="square">
            <a:spAutoFit/>
          </a:bodyPr>
          <a:lstStyle/>
          <a:p>
            <a:pPr algn="ctr"/>
            <a:r>
              <a:rPr lang="en-US" sz="2400" b="0" i="0" dirty="0">
                <a:solidFill>
                  <a:srgbClr val="111111"/>
                </a:solidFill>
                <a:effectLst/>
                <a:latin typeface="Roboto"/>
              </a:rPr>
              <a:t>RAD Model (Rapid Application Development)</a:t>
            </a:r>
          </a:p>
        </p:txBody>
      </p:sp>
    </p:spTree>
    <p:extLst>
      <p:ext uri="{BB962C8B-B14F-4D97-AF65-F5344CB8AC3E}">
        <p14:creationId xmlns:p14="http://schemas.microsoft.com/office/powerpoint/2010/main" val="10185178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wipe(down)">
                                      <p:cBhvr>
                                        <p:cTn id="19" dur="500"/>
                                        <p:tgtEl>
                                          <p:spTgt spid="6">
                                            <p:txEl>
                                              <p:pRg st="0" end="0"/>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wipe(down)">
                                      <p:cBhvr>
                                        <p:cTn id="22" dur="500"/>
                                        <p:tgtEl>
                                          <p:spTgt spid="6">
                                            <p:txEl>
                                              <p:pRg st="1" end="1"/>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wipe(down)">
                                      <p:cBhvr>
                                        <p:cTn id="25" dur="500"/>
                                        <p:tgtEl>
                                          <p:spTgt spid="6">
                                            <p:txEl>
                                              <p:pRg st="2" end="2"/>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wipe(down)">
                                      <p:cBhvr>
                                        <p:cTn id="28" dur="500"/>
                                        <p:tgtEl>
                                          <p:spTgt spid="6">
                                            <p:txEl>
                                              <p:pRg st="3" end="3"/>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Effect transition="in" filter="wipe(down)">
                                      <p:cBhvr>
                                        <p:cTn id="31" dur="500"/>
                                        <p:tgtEl>
                                          <p:spTgt spid="6">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6">
                                            <p:txEl>
                                              <p:pRg st="5" end="5"/>
                                            </p:txEl>
                                          </p:spTgt>
                                        </p:tgtEl>
                                        <p:attrNameLst>
                                          <p:attrName>style.visibility</p:attrName>
                                        </p:attrNameLst>
                                      </p:cBhvr>
                                      <p:to>
                                        <p:strVal val="visible"/>
                                      </p:to>
                                    </p:set>
                                    <p:animEffect transition="in" filter="wipe(down)">
                                      <p:cBhvr>
                                        <p:cTn id="36" dur="500"/>
                                        <p:tgtEl>
                                          <p:spTgt spid="6">
                                            <p:txEl>
                                              <p:pRg st="5" end="5"/>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6">
                                            <p:txEl>
                                              <p:pRg st="6" end="6"/>
                                            </p:txEl>
                                          </p:spTgt>
                                        </p:tgtEl>
                                        <p:attrNameLst>
                                          <p:attrName>style.visibility</p:attrName>
                                        </p:attrNameLst>
                                      </p:cBhvr>
                                      <p:to>
                                        <p:strVal val="visible"/>
                                      </p:to>
                                    </p:set>
                                    <p:animEffect transition="in" filter="wipe(down)">
                                      <p:cBhvr>
                                        <p:cTn id="39" dur="500"/>
                                        <p:tgtEl>
                                          <p:spTgt spid="6">
                                            <p:txEl>
                                              <p:pRg st="6" end="6"/>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wipe(down)">
                                      <p:cBhvr>
                                        <p:cTn id="42" dur="500"/>
                                        <p:tgtEl>
                                          <p:spTgt spid="6">
                                            <p:txEl>
                                              <p:pRg st="7" end="7"/>
                                            </p:txEl>
                                          </p:spTgt>
                                        </p:tgtEl>
                                      </p:cBhvr>
                                    </p:animEffect>
                                  </p:childTnLst>
                                </p:cTn>
                              </p:par>
                              <p:par>
                                <p:cTn id="43" presetID="22" presetClass="entr" presetSubtype="4" fill="hold" nodeType="withEffect">
                                  <p:stCondLst>
                                    <p:cond delay="0"/>
                                  </p:stCondLst>
                                  <p:childTnLst>
                                    <p:set>
                                      <p:cBhvr>
                                        <p:cTn id="44" dur="1" fill="hold">
                                          <p:stCondLst>
                                            <p:cond delay="0"/>
                                          </p:stCondLst>
                                        </p:cTn>
                                        <p:tgtEl>
                                          <p:spTgt spid="6">
                                            <p:txEl>
                                              <p:pRg st="8" end="8"/>
                                            </p:txEl>
                                          </p:spTgt>
                                        </p:tgtEl>
                                        <p:attrNameLst>
                                          <p:attrName>style.visibility</p:attrName>
                                        </p:attrNameLst>
                                      </p:cBhvr>
                                      <p:to>
                                        <p:strVal val="visible"/>
                                      </p:to>
                                    </p:set>
                                    <p:animEffect transition="in" filter="wipe(down)">
                                      <p:cBhvr>
                                        <p:cTn id="45" dur="500"/>
                                        <p:tgtEl>
                                          <p:spTgt spid="6">
                                            <p:txEl>
                                              <p:pRg st="8" end="8"/>
                                            </p:txEl>
                                          </p:spTgt>
                                        </p:tgtEl>
                                      </p:cBhvr>
                                    </p:animEffect>
                                  </p:childTnLst>
                                </p:cTn>
                              </p:par>
                              <p:par>
                                <p:cTn id="46" presetID="22" presetClass="entr" presetSubtype="4" fill="hold" nodeType="withEffect">
                                  <p:stCondLst>
                                    <p:cond delay="0"/>
                                  </p:stCondLst>
                                  <p:childTnLst>
                                    <p:set>
                                      <p:cBhvr>
                                        <p:cTn id="47" dur="1" fill="hold">
                                          <p:stCondLst>
                                            <p:cond delay="0"/>
                                          </p:stCondLst>
                                        </p:cTn>
                                        <p:tgtEl>
                                          <p:spTgt spid="6">
                                            <p:txEl>
                                              <p:pRg st="9" end="9"/>
                                            </p:txEl>
                                          </p:spTgt>
                                        </p:tgtEl>
                                        <p:attrNameLst>
                                          <p:attrName>style.visibility</p:attrName>
                                        </p:attrNameLst>
                                      </p:cBhvr>
                                      <p:to>
                                        <p:strVal val="visible"/>
                                      </p:to>
                                    </p:set>
                                    <p:animEffect transition="in" filter="wipe(down)">
                                      <p:cBhvr>
                                        <p:cTn id="48"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41A2DDF-5A00-46E4-A908-23E91F05F526}"/>
              </a:ext>
            </a:extLst>
          </p:cNvPr>
          <p:cNvSpPr txBox="1"/>
          <p:nvPr/>
        </p:nvSpPr>
        <p:spPr>
          <a:xfrm>
            <a:off x="7792719" y="152400"/>
            <a:ext cx="4399281" cy="5324535"/>
          </a:xfrm>
          <a:prstGeom prst="rect">
            <a:avLst/>
          </a:prstGeom>
          <a:noFill/>
        </p:spPr>
        <p:txBody>
          <a:bodyPr wrap="square" rtlCol="0">
            <a:spAutoFit/>
          </a:bodyPr>
          <a:lstStyle/>
          <a:p>
            <a:pPr algn="l">
              <a:buFont typeface="Arial" panose="020B0604020202020204" pitchFamily="34" charset="0"/>
              <a:buChar char="•"/>
            </a:pPr>
            <a:r>
              <a:rPr lang="vi-VN" sz="2000" b="0" i="0" dirty="0">
                <a:solidFill>
                  <a:srgbClr val="222222"/>
                </a:solidFill>
                <a:effectLst/>
                <a:latin typeface="Arial" panose="020B0604020202020204" pitchFamily="34" charset="0"/>
                <a:cs typeface="Arial" panose="020B0604020202020204" pitchFamily="34" charset="0"/>
              </a:rPr>
              <a:t>Ưu điểm:</a:t>
            </a:r>
          </a:p>
          <a:p>
            <a:pPr marL="742950" lvl="1" indent="-285750" algn="l">
              <a:buFont typeface="Arial" panose="020B0604020202020204" pitchFamily="34" charset="0"/>
              <a:buChar char="•"/>
            </a:pPr>
            <a:r>
              <a:rPr lang="vi-VN" sz="2000" b="0" i="0" dirty="0">
                <a:solidFill>
                  <a:srgbClr val="222222"/>
                </a:solidFill>
                <a:effectLst/>
                <a:latin typeface="Arial" panose="020B0604020202020204" pitchFamily="34" charset="0"/>
                <a:cs typeface="Arial" panose="020B0604020202020204" pitchFamily="34" charset="0"/>
              </a:rPr>
              <a:t>Giảm thời gian cần thiết để tận dụng một số tính năng của hệ thống</a:t>
            </a:r>
          </a:p>
          <a:p>
            <a:pPr marL="742950" lvl="1" indent="-285750" algn="l">
              <a:buFont typeface="Arial" panose="020B0604020202020204" pitchFamily="34" charset="0"/>
              <a:buChar char="•"/>
            </a:pPr>
            <a:r>
              <a:rPr lang="vi-VN" sz="2000" b="0" i="0" dirty="0">
                <a:solidFill>
                  <a:srgbClr val="222222"/>
                </a:solidFill>
                <a:effectLst/>
                <a:latin typeface="Arial" panose="020B0604020202020204" pitchFamily="34" charset="0"/>
                <a:cs typeface="Arial" panose="020B0604020202020204" pitchFamily="34" charset="0"/>
              </a:rPr>
              <a:t>Kết quả cuối cùng là phần mềm chất lượng cao trong thời gian ít nhất có thể và sự hài lòng của khách hàng</a:t>
            </a:r>
          </a:p>
          <a:p>
            <a:pPr algn="l">
              <a:buFont typeface="Arial" panose="020B0604020202020204" pitchFamily="34" charset="0"/>
              <a:buChar char="•"/>
            </a:pPr>
            <a:r>
              <a:rPr lang="vi-VN" sz="2000" b="0" i="0" dirty="0">
                <a:solidFill>
                  <a:srgbClr val="222222"/>
                </a:solidFill>
                <a:effectLst/>
                <a:latin typeface="Arial" panose="020B0604020202020204" pitchFamily="34" charset="0"/>
                <a:cs typeface="Arial" panose="020B0604020202020204" pitchFamily="34" charset="0"/>
              </a:rPr>
              <a:t>Nhược điểm:</a:t>
            </a:r>
          </a:p>
          <a:p>
            <a:pPr marL="742950" lvl="1" indent="-285750" algn="l">
              <a:buFont typeface="Arial" panose="020B0604020202020204" pitchFamily="34" charset="0"/>
              <a:buChar char="•"/>
            </a:pPr>
            <a:r>
              <a:rPr lang="vi-VN" sz="2000" b="0" i="0" dirty="0">
                <a:solidFill>
                  <a:srgbClr val="222222"/>
                </a:solidFill>
                <a:effectLst/>
                <a:latin typeface="Arial" panose="020B0604020202020204" pitchFamily="34" charset="0"/>
                <a:cs typeface="Arial" panose="020B0604020202020204" pitchFamily="34" charset="0"/>
              </a:rPr>
              <a:t>Phụ thuộc vào kỹ năng của người phát triển phần mềm Scalability</a:t>
            </a:r>
          </a:p>
          <a:p>
            <a:pPr marL="742950" lvl="1" indent="-285750" algn="l">
              <a:buFont typeface="Arial" panose="020B0604020202020204" pitchFamily="34" charset="0"/>
              <a:buChar char="•"/>
            </a:pPr>
            <a:r>
              <a:rPr lang="vi-VN" sz="2000" b="0" i="0" dirty="0">
                <a:solidFill>
                  <a:srgbClr val="222222"/>
                </a:solidFill>
                <a:effectLst/>
                <a:latin typeface="Arial" panose="020B0604020202020204" pitchFamily="34" charset="0"/>
                <a:cs typeface="Arial" panose="020B0604020202020204" pitchFamily="34" charset="0"/>
              </a:rPr>
              <a:t>Tài liệu được thực hiện ở giai đoạn sau</a:t>
            </a:r>
          </a:p>
          <a:p>
            <a:pPr marL="742950" lvl="1" indent="-285750" algn="l">
              <a:buFont typeface="Arial" panose="020B0604020202020204" pitchFamily="34" charset="0"/>
              <a:buChar char="•"/>
            </a:pPr>
            <a:r>
              <a:rPr lang="vi-VN" sz="2000" b="0" i="0" dirty="0">
                <a:solidFill>
                  <a:srgbClr val="222222"/>
                </a:solidFill>
                <a:effectLst/>
                <a:latin typeface="Arial" panose="020B0604020202020204" pitchFamily="34" charset="0"/>
                <a:cs typeface="Arial" panose="020B0604020202020204" pitchFamily="34" charset="0"/>
              </a:rPr>
              <a:t>Cần một team có kinh nghiệm Needs special skills for the team</a:t>
            </a:r>
          </a:p>
        </p:txBody>
      </p:sp>
      <p:pic>
        <p:nvPicPr>
          <p:cNvPr id="4" name="Picture 3">
            <a:extLst>
              <a:ext uri="{FF2B5EF4-FFF2-40B4-BE49-F238E27FC236}">
                <a16:creationId xmlns:a16="http://schemas.microsoft.com/office/drawing/2014/main" id="{5F206B14-91C7-4755-8256-BC6B7F6A8C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826" y="152401"/>
            <a:ext cx="7462725" cy="502328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TextBox 4">
            <a:extLst>
              <a:ext uri="{FF2B5EF4-FFF2-40B4-BE49-F238E27FC236}">
                <a16:creationId xmlns:a16="http://schemas.microsoft.com/office/drawing/2014/main" id="{A7269BC3-5458-4B15-AFC5-4EEC0FFC31B2}"/>
              </a:ext>
            </a:extLst>
          </p:cNvPr>
          <p:cNvSpPr txBox="1"/>
          <p:nvPr/>
        </p:nvSpPr>
        <p:spPr>
          <a:xfrm>
            <a:off x="796988" y="5476935"/>
            <a:ext cx="6248400" cy="1077218"/>
          </a:xfrm>
          <a:prstGeom prst="rect">
            <a:avLst/>
          </a:prstGeom>
          <a:noFill/>
        </p:spPr>
        <p:txBody>
          <a:bodyPr wrap="square">
            <a:spAutoFit/>
          </a:bodyPr>
          <a:lstStyle/>
          <a:p>
            <a:pPr algn="ctr"/>
            <a:r>
              <a:rPr lang="en-US" sz="2800" dirty="0">
                <a:solidFill>
                  <a:srgbClr val="111111"/>
                </a:solidFill>
                <a:latin typeface="Roboto"/>
              </a:rPr>
              <a:t>Agile</a:t>
            </a:r>
            <a:r>
              <a:rPr lang="en-US" sz="2800" b="0" i="0" dirty="0">
                <a:solidFill>
                  <a:srgbClr val="111111"/>
                </a:solidFill>
                <a:effectLst/>
                <a:latin typeface="Roboto"/>
              </a:rPr>
              <a:t> Model</a:t>
            </a:r>
          </a:p>
          <a:p>
            <a:br>
              <a:rPr lang="en-US" dirty="0"/>
            </a:br>
            <a:endParaRPr lang="en-US" dirty="0"/>
          </a:p>
        </p:txBody>
      </p:sp>
    </p:spTree>
    <p:extLst>
      <p:ext uri="{BB962C8B-B14F-4D97-AF65-F5344CB8AC3E}">
        <p14:creationId xmlns:p14="http://schemas.microsoft.com/office/powerpoint/2010/main" val="32542344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barn(inVertical)">
                                      <p:cBhvr>
                                        <p:cTn id="19" dur="500"/>
                                        <p:tgtEl>
                                          <p:spTgt spid="6">
                                            <p:txEl>
                                              <p:pRg st="0" end="0"/>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barn(inVertical)">
                                      <p:cBhvr>
                                        <p:cTn id="22" dur="500"/>
                                        <p:tgtEl>
                                          <p:spTgt spid="6">
                                            <p:txEl>
                                              <p:pRg st="1" end="1"/>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barn(inVertical)">
                                      <p:cBhvr>
                                        <p:cTn id="25" dur="500"/>
                                        <p:tgtEl>
                                          <p:spTgt spid="6">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6">
                                            <p:txEl>
                                              <p:pRg st="3" end="3"/>
                                            </p:txEl>
                                          </p:spTgt>
                                        </p:tgtEl>
                                        <p:attrNameLst>
                                          <p:attrName>style.visibility</p:attrName>
                                        </p:attrNameLst>
                                      </p:cBhvr>
                                      <p:to>
                                        <p:strVal val="visible"/>
                                      </p:to>
                                    </p:set>
                                    <p:animEffect transition="in" filter="wipe(down)">
                                      <p:cBhvr>
                                        <p:cTn id="30" dur="500"/>
                                        <p:tgtEl>
                                          <p:spTgt spid="6">
                                            <p:txEl>
                                              <p:pRg st="3" end="3"/>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animEffect transition="in" filter="wipe(down)">
                                      <p:cBhvr>
                                        <p:cTn id="33" dur="500"/>
                                        <p:tgtEl>
                                          <p:spTgt spid="6">
                                            <p:txEl>
                                              <p:pRg st="4" end="4"/>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6">
                                            <p:txEl>
                                              <p:pRg st="5" end="5"/>
                                            </p:txEl>
                                          </p:spTgt>
                                        </p:tgtEl>
                                        <p:attrNameLst>
                                          <p:attrName>style.visibility</p:attrName>
                                        </p:attrNameLst>
                                      </p:cBhvr>
                                      <p:to>
                                        <p:strVal val="visible"/>
                                      </p:to>
                                    </p:set>
                                    <p:animEffect transition="in" filter="wipe(down)">
                                      <p:cBhvr>
                                        <p:cTn id="36" dur="500"/>
                                        <p:tgtEl>
                                          <p:spTgt spid="6">
                                            <p:txEl>
                                              <p:pRg st="5" end="5"/>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6">
                                            <p:txEl>
                                              <p:pRg st="6" end="6"/>
                                            </p:txEl>
                                          </p:spTgt>
                                        </p:tgtEl>
                                        <p:attrNameLst>
                                          <p:attrName>style.visibility</p:attrName>
                                        </p:attrNameLst>
                                      </p:cBhvr>
                                      <p:to>
                                        <p:strVal val="visible"/>
                                      </p:to>
                                    </p:set>
                                    <p:animEffect transition="in" filter="wipe(down)">
                                      <p:cBhvr>
                                        <p:cTn id="39"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AccentBoxVTI">
  <a:themeElements>
    <a:clrScheme name="AnalogousFromLightSeedRightStep">
      <a:dk1>
        <a:srgbClr val="000000"/>
      </a:dk1>
      <a:lt1>
        <a:srgbClr val="FFFFFF"/>
      </a:lt1>
      <a:dk2>
        <a:srgbClr val="243541"/>
      </a:dk2>
      <a:lt2>
        <a:srgbClr val="E8E4E2"/>
      </a:lt2>
      <a:accent1>
        <a:srgbClr val="82A6BB"/>
      </a:accent1>
      <a:accent2>
        <a:srgbClr val="7F8CBA"/>
      </a:accent2>
      <a:accent3>
        <a:srgbClr val="9F96C6"/>
      </a:accent3>
      <a:accent4>
        <a:srgbClr val="A37FBA"/>
      </a:accent4>
      <a:accent5>
        <a:srgbClr val="C492C3"/>
      </a:accent5>
      <a:accent6>
        <a:srgbClr val="BA7FA0"/>
      </a:accent6>
      <a:hlink>
        <a:srgbClr val="A7775C"/>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500</TotalTime>
  <Words>1427</Words>
  <Application>Microsoft Office PowerPoint</Application>
  <PresentationFormat>Widescreen</PresentationFormat>
  <Paragraphs>107</Paragraphs>
  <Slides>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Helvetica Neue</vt:lpstr>
      <vt:lpstr>Roboto</vt:lpstr>
      <vt:lpstr>Arial</vt:lpstr>
      <vt:lpstr>Calibri</vt:lpstr>
      <vt:lpstr>Courier New</vt:lpstr>
      <vt:lpstr>Neue Haas Grotesk Text Pro</vt:lpstr>
      <vt:lpstr>Symbol</vt:lpstr>
      <vt:lpstr>Verdana</vt:lpstr>
      <vt:lpstr>Wingdings</vt:lpstr>
      <vt:lpstr>AccentBoxVTI</vt:lpstr>
      <vt:lpstr>Nhóm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Nhóm 1</dc:title>
  <dc:creator>OS</dc:creator>
  <cp:lastModifiedBy>OS</cp:lastModifiedBy>
  <cp:revision>28</cp:revision>
  <dcterms:created xsi:type="dcterms:W3CDTF">2020-10-18T02:58:38Z</dcterms:created>
  <dcterms:modified xsi:type="dcterms:W3CDTF">2020-10-18T16:37:27Z</dcterms:modified>
</cp:coreProperties>
</file>