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1" r:id="rId4"/>
    <p:sldId id="258" r:id="rId5"/>
    <p:sldId id="259" r:id="rId6"/>
    <p:sldId id="280" r:id="rId7"/>
    <p:sldId id="262" r:id="rId8"/>
    <p:sldId id="273" r:id="rId9"/>
    <p:sldId id="260" r:id="rId10"/>
    <p:sldId id="261" r:id="rId11"/>
    <p:sldId id="263" r:id="rId12"/>
    <p:sldId id="264" r:id="rId13"/>
    <p:sldId id="265" r:id="rId14"/>
    <p:sldId id="266" r:id="rId15"/>
    <p:sldId id="271" r:id="rId16"/>
    <p:sldId id="272" r:id="rId17"/>
    <p:sldId id="267" r:id="rId18"/>
    <p:sldId id="268" r:id="rId19"/>
    <p:sldId id="281" r:id="rId20"/>
    <p:sldId id="269" r:id="rId21"/>
    <p:sldId id="275" r:id="rId22"/>
    <p:sldId id="270" r:id="rId23"/>
    <p:sldId id="274" r:id="rId24"/>
    <p:sldId id="276" r:id="rId25"/>
    <p:sldId id="277" r:id="rId26"/>
    <p:sldId id="278" r:id="rId27"/>
    <p:sldId id="279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5" autoAdjust="0"/>
    <p:restoredTop sz="94660"/>
  </p:normalViewPr>
  <p:slideViewPr>
    <p:cSldViewPr snapToGrid="0">
      <p:cViewPr>
        <p:scale>
          <a:sx n="125" d="100"/>
          <a:sy n="125" d="100"/>
        </p:scale>
        <p:origin x="-207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A993-C1C8-4D82-8358-B9C710EAB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961C-9197-492E-BB4B-2FD441495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132F-0B28-42B2-ADE8-98D6700E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BDC5-8CE3-49C8-A5B4-74451E8D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7C48-0EC6-40FB-8C7E-74D46E54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224E-F074-4F0E-8F30-0223FAA0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32B6-EF35-46FF-95D7-AED9610A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59B1-D4C4-4A0C-990F-296B902D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5C20-3722-4510-878C-E0BDB9B8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0EA1-07F1-452A-8C2C-15D78AA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10576-00E9-4AA4-990C-04EE2C7D5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A2D7F-D9F7-4A85-B6EE-5038174D8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BE95-1686-4B0F-9B32-358BBEBC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336-F4DD-4EF7-84CF-E7194C70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90D7-9DD2-4FC3-B4A3-0DAB58CF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4F9C-C79B-4A04-B8E4-55F2DCC8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B80-12D8-4FCA-B421-1FDEB065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188DF-0F49-4E05-8C4E-9BF3C9B1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5ACA-3DEB-459E-BC2E-1A3DB4A6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59D9-15BC-4D16-8328-D284811C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95F-79B6-4518-8134-08681B78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0B59-5B3A-41B3-8BCA-2366B1E5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F9DF-7732-4C2E-AEAF-397C8141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5586-0D31-4119-95FE-BC1A991A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F276-1C5C-46DF-A42C-7520C413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C504-3DF4-4D74-82DF-DA63250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37D9-6C73-4F9F-91C4-5506C067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E5F1-8A75-4D27-BE0F-01B3A818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F8FA-958C-4F55-A270-E67386E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727D-52EF-41BF-91FE-551C627E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5C29-7508-478F-9E1C-FA333D8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0A8C-81F3-491C-896C-50CC9B79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92BA-91BA-4ECB-910E-FB421229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8F8B-673B-42BA-AED7-375F3899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3C427-4245-4663-A7A4-044F02521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A591E-49A6-45AF-BC38-28B7F02FE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E7E3E-3D05-45EC-B088-E659C6AB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E08D1-76E9-4865-B09F-D175C9BC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A59EB-1D4A-47E1-95EF-92D4D2F5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6B30-9792-4C1D-BF93-DC6BEEE1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CC7EA-7AA6-4C9C-AC4D-7076B9C2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5A8D3-0EDE-4BD4-8047-F9BE0740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B9538-D581-491A-82AF-134AFCC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8426-45CE-4690-83AC-76B746F4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7740-1906-40E0-8D8E-DF3251BD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69F2-43D1-4F36-968C-7F74B697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5A3C-14AC-4471-8A5A-FE147593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D26-AE32-4262-9D47-FE51AE88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5DE60-27EC-4D84-B35A-A34F99C5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D50F2-87F4-4CE7-922A-EA9168DF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EC72-4564-4CCB-BAAF-BBAF99FC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4AB5-FA67-42EE-BC4D-4CF1747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6ED1-3169-436A-8C54-A11061A6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21681-310D-4B17-A300-3800D5D34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85E8-4711-4C76-8051-BFBF018D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91DE-CC7F-4DAE-827B-EAF96720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2FA5-EC57-4D04-8344-E69AD59B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E773-E418-45F1-9236-7D6885A7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3A1EF-3743-4779-9594-ABB402A5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EFF4-93F3-46AC-9748-47E96EED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2CC4-76CD-402F-BB2E-07E70B4C7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406-314F-4934-A8D5-AF5556FFA557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5BB5-0DA8-4F9C-A488-458701230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622E-A9B0-4D75-9EF6-93D27D2A8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33E-D4EA-4BD7-9297-F3EA8E521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97334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Induced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4473-5B7F-4324-812C-7216BB4CF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524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thuật toán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 Xuân Th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KSTN CNTT K60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60206-D595-49DC-9A11-63C18E69EE70}"/>
              </a:ext>
            </a:extLst>
          </p:cNvPr>
          <p:cNvSpPr txBox="1"/>
          <p:nvPr/>
        </p:nvSpPr>
        <p:spPr>
          <a:xfrm>
            <a:off x="1523999" y="4760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ỜNG ĐẠI HỌC BÁCH KHOA HÀ NỘI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VIỆN CÔNG NGHỆ THÔNG TIN VÀ TRUYỀN THÔNG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BF737-2F9E-4EC5-A0CD-83DBFEF8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81" y="1214438"/>
            <a:ext cx="1056444" cy="15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1: nếu G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hình thang thì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cũng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hình thang. 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biểu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trong G.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e =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định nghĩa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cần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67FB5B5-EBB8-4D2B-AE0D-314E83EE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04" y="4031797"/>
            <a:ext cx="6571607" cy="96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7230F-A49F-4F8F-93F1-8560C1EF8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371" y="5134789"/>
            <a:ext cx="3590142" cy="3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định nghĩa: (e, e`)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G{u, v, w, x} không phải induced matching.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dpcm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G{u, v, w, x} là induced matching.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G{u, v, w, x} là induced matching.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G{u, v, w, x} là induced matching: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kmttq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toàn bên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nằm bên phải của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bền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phải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tất.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4B9AE1-61CE-4263-8B80-BB5B0464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58" y="3064722"/>
            <a:ext cx="6314302" cy="481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62F3A-2D53-4165-B66A-5B84FE2F8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268" y="4404031"/>
            <a:ext cx="1972834" cy="3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ĐL 1: nếu G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 thì [L(G)]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cũng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thang. (đã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trên).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Mỗi induced matching trong G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là một tập Independent trong [L(G)]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Felsner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thuật toán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 log n) tìm kiếm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 lớn nhất 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quả: Tìm kiếm MIM 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 có thể thực hiện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thức.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5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graph: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một đoạn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một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nếu 2 đoạn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nhau.</a:t>
            </a:r>
          </a:p>
        </p:txBody>
      </p:sp>
      <p:pic>
        <p:nvPicPr>
          <p:cNvPr id="1028" name="Picture 4" descr="https://upload.wikimedia.org/wikipedia/commons/thumb/a/ac/Interval_graph.svg/300px-Interval_graph.svg.png">
            <a:extLst>
              <a:ext uri="{FF2B5EF4-FFF2-40B4-BE49-F238E27FC236}">
                <a16:creationId xmlns:a16="http://schemas.microsoft.com/office/drawing/2014/main" id="{E0B8BE9E-049F-4557-A8A0-B71DB1800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42" y="3171535"/>
            <a:ext cx="4863494" cy="29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5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 graph: mỗi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một cung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một đ</a:t>
            </a:r>
            <a:r>
              <a:rPr lang="vi-V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nối nếu 2 cung t</a:t>
            </a:r>
            <a:r>
              <a:rPr lang="vi-V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giao nhau.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upload.wikimedia.org/wikipedia/commons/thumb/3/3f/Circular-arc_graph.svg/360px-Circular-arc_graph.svg.png">
            <a:extLst>
              <a:ext uri="{FF2B5EF4-FFF2-40B4-BE49-F238E27FC236}">
                <a16:creationId xmlns:a16="http://schemas.microsoft.com/office/drawing/2014/main" id="{1EBC4ABC-97D0-4A4F-A311-E16F5CBC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20" y="3151188"/>
            <a:ext cx="4087468" cy="26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9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Chordal graph: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trình có nhiều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nhất một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6" name="Picture 4" descr="https://upload.wikimedia.org/wikipedia/commons/thumb/3/34/Chordal-graph.svg/800px-Chordal-graph.svg.png">
            <a:extLst>
              <a:ext uri="{FF2B5EF4-FFF2-40B4-BE49-F238E27FC236}">
                <a16:creationId xmlns:a16="http://schemas.microsoft.com/office/drawing/2014/main" id="{C2A2358B-42B2-4CB9-B0C9-80F99F5A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7" y="2871628"/>
            <a:ext cx="3941805" cy="29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2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67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lí: Nếu G là một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 graph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chordal graph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thì [L(G)]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cũng là một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 graph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chordal graph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Fact: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tại thuật toán với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thức đi tìm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independent set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interval,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arc, chordal graphs.</a:t>
            </a:r>
          </a:p>
          <a:p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quả: bài toán MIM trên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interval,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arc, chordal graphs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giải bằng thuật toán với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thức.</a:t>
            </a:r>
          </a:p>
          <a:p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với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tìm MIM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tính.</a:t>
            </a:r>
          </a:p>
        </p:txBody>
      </p:sp>
    </p:spTree>
    <p:extLst>
      <p:ext uri="{BB962C8B-B14F-4D97-AF65-F5344CB8AC3E}">
        <p14:creationId xmlns:p14="http://schemas.microsoft.com/office/powerpoint/2010/main" val="184009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 là một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biết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chordal, vì vậy có thể tìm MIM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nhiên, có thể tìm MIM trên cây bằng thuật toán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có cây T. Chọn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kì làm gốc, ta xem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cây có gốc có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cây con gốc tại v.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MIM trên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MIM trên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nào trong 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MIM trên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nào trong 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của v.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FA1C-BB1D-49E8-A5EA-7FC73F45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20" y="4861594"/>
            <a:ext cx="1028807" cy="521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7D0FB-5C0C-486C-BE47-432A796B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20" y="4473559"/>
            <a:ext cx="1028807" cy="448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F0BE26-5402-4DF1-BBBF-C3F041220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22" y="5357034"/>
            <a:ext cx="1028806" cy="4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4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quy: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ý: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B8B3-6A4A-4F54-98D8-8F953701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8" y="2376647"/>
            <a:ext cx="7555513" cy="1052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BE008-D920-4820-8065-2D87016E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96" y="3356417"/>
            <a:ext cx="8739059" cy="1289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ADD94-093B-4989-A649-6C409BA12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205" y="5247013"/>
            <a:ext cx="5488330" cy="95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1455C-4664-4546-A1E0-39D0943E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618" y="1845616"/>
            <a:ext cx="887756" cy="4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1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</p:spTree>
    <p:extLst>
      <p:ext uri="{BB962C8B-B14F-4D97-AF65-F5344CB8AC3E}">
        <p14:creationId xmlns:p14="http://schemas.microsoft.com/office/powerpoint/2010/main" val="41651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C48AE2-4B69-4292-AD00-93875BE0A8DB}"/>
              </a:ext>
            </a:extLst>
          </p:cNvPr>
          <p:cNvSpPr/>
          <p:nvPr/>
        </p:nvSpPr>
        <p:spPr>
          <a:xfrm>
            <a:off x="704335" y="1359243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264B6C-DE09-4C99-AFEF-79D76084936D}"/>
              </a:ext>
            </a:extLst>
          </p:cNvPr>
          <p:cNvSpPr/>
          <p:nvPr/>
        </p:nvSpPr>
        <p:spPr>
          <a:xfrm>
            <a:off x="3006681" y="2963559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5FB13-BE6D-4F5C-85B8-A164F1EA2D93}"/>
              </a:ext>
            </a:extLst>
          </p:cNvPr>
          <p:cNvSpPr/>
          <p:nvPr/>
        </p:nvSpPr>
        <p:spPr>
          <a:xfrm>
            <a:off x="3777047" y="1795847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56036C-F39B-422B-969E-F3E000D35F59}"/>
              </a:ext>
            </a:extLst>
          </p:cNvPr>
          <p:cNvSpPr/>
          <p:nvPr/>
        </p:nvSpPr>
        <p:spPr>
          <a:xfrm>
            <a:off x="2594918" y="1771134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995890-9325-4D76-B69E-031C0A4D274E}"/>
              </a:ext>
            </a:extLst>
          </p:cNvPr>
          <p:cNvSpPr/>
          <p:nvPr/>
        </p:nvSpPr>
        <p:spPr>
          <a:xfrm>
            <a:off x="1443680" y="1898818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F9D03D-C1D5-404A-AA16-E8C5FA3C17E4}"/>
              </a:ext>
            </a:extLst>
          </p:cNvPr>
          <p:cNvCxnSpPr>
            <a:stCxn id="4" idx="0"/>
            <a:endCxn id="11" idx="4"/>
          </p:cNvCxnSpPr>
          <p:nvPr/>
        </p:nvCxnSpPr>
        <p:spPr>
          <a:xfrm>
            <a:off x="809368" y="1359243"/>
            <a:ext cx="739345" cy="78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50C148-8D2F-49AB-AFDE-0A50A6D8B120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1653745" y="1894702"/>
            <a:ext cx="941173" cy="12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35B602-958A-4A7F-AC0E-4D47201729D7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2804983" y="1894702"/>
            <a:ext cx="972064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521EDD-527D-48A1-BEEE-8079E04EE3BD}"/>
              </a:ext>
            </a:extLst>
          </p:cNvPr>
          <p:cNvCxnSpPr>
            <a:stCxn id="10" idx="4"/>
            <a:endCxn id="8" idx="1"/>
          </p:cNvCxnSpPr>
          <p:nvPr/>
        </p:nvCxnSpPr>
        <p:spPr>
          <a:xfrm>
            <a:off x="2699951" y="2018269"/>
            <a:ext cx="337493" cy="98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5B8C980-B72A-473D-BB5C-67F444084E77}"/>
              </a:ext>
            </a:extLst>
          </p:cNvPr>
          <p:cNvSpPr/>
          <p:nvPr/>
        </p:nvSpPr>
        <p:spPr>
          <a:xfrm>
            <a:off x="9267567" y="2133595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B263A8-8739-4D6B-8293-E7101E367DBC}"/>
              </a:ext>
            </a:extLst>
          </p:cNvPr>
          <p:cNvSpPr/>
          <p:nvPr/>
        </p:nvSpPr>
        <p:spPr>
          <a:xfrm>
            <a:off x="7622061" y="2553289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23FB7C-DB51-48C4-AEB3-11C2D9B1710E}"/>
              </a:ext>
            </a:extLst>
          </p:cNvPr>
          <p:cNvSpPr/>
          <p:nvPr/>
        </p:nvSpPr>
        <p:spPr>
          <a:xfrm>
            <a:off x="6215448" y="1727886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B65601-88E0-44E5-A395-36859A964C37}"/>
              </a:ext>
            </a:extLst>
          </p:cNvPr>
          <p:cNvSpPr/>
          <p:nvPr/>
        </p:nvSpPr>
        <p:spPr>
          <a:xfrm>
            <a:off x="7411996" y="3669956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988868-CB14-4953-8E42-28D8B855C7A0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6425513" y="1851454"/>
            <a:ext cx="1196548" cy="82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CF5508-4D2A-4F17-9C5B-AD19493B9F3A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832126" y="2257163"/>
            <a:ext cx="1435441" cy="41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B7CF4C-E7AD-4889-91C1-BD485C33DEAC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7517029" y="2800424"/>
            <a:ext cx="210065" cy="86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E5F6FB-BEAE-4B90-89B3-244F0F387912}"/>
              </a:ext>
            </a:extLst>
          </p:cNvPr>
          <p:cNvCxnSpPr>
            <a:stCxn id="23" idx="4"/>
            <a:endCxn id="27" idx="6"/>
          </p:cNvCxnSpPr>
          <p:nvPr/>
        </p:nvCxnSpPr>
        <p:spPr>
          <a:xfrm flipH="1">
            <a:off x="7622061" y="2380730"/>
            <a:ext cx="1750539" cy="141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33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không có chu trình và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lặp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Open-neighborhood: N(u) =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Closed-neighborhood: N[u] = {u}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N(u)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triple (AT): tập 3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mà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kì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nối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một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Closed-neighborhood của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còn lại.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AT-free: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set: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nếu với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A,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 A\ {a} được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một thành phần liên thông của G – N[a].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là một independent set.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number: số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lớn nhất các phần tử của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set.</a:t>
            </a:r>
          </a:p>
          <a:p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nhiều nhất là 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AT-free graph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e = {x, y},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set: 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E, với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F: F \ {e} được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một thành phần liên thông của G – N(e).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là một tập induced matching.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-index: số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lớn nhất các phần tử của một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set.</a:t>
                </a:r>
              </a:p>
              <a:p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index không v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quá 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LAT-free graph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8D0136-0AB6-478C-8D7F-541CB065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1886551"/>
            <a:ext cx="52959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9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27D-CFE7-445A-B09D-5CD723B9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98315-6EA7-4EAA-87F9-14820BA32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2.a: nếu F là một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trong G, thì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F trong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tạo thành một tập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2.b: nếu A là một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trong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thì tập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A trong G là một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2.c: 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 (s &gt;1) khi và chỉ khi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(s).</a:t>
                </a:r>
              </a:p>
              <a:p>
                <a:pPr marL="457200" lvl="1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 là LAT-free khi và chỉ khi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AT-free.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Fact: Broersma</a:t>
                </a:r>
                <a:r>
                  <a:rPr lang="en-US" dirty="0"/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tìm maximum independent set trong một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không lớn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s có thể thực hiện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s+2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 quả: Bài toán MIM trên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index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thể giải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thức. </a:t>
                </a:r>
                <a:br>
                  <a:rPr lang="en-US" dirty="0"/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98315-6EA7-4EAA-87F9-14820BA32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06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81" y="29847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Matching và Induced Matching cùng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lớn nhất</a:t>
            </a:r>
          </a:p>
        </p:txBody>
      </p:sp>
    </p:spTree>
    <p:extLst>
      <p:ext uri="{BB962C8B-B14F-4D97-AF65-F5344CB8AC3E}">
        <p14:creationId xmlns:p14="http://schemas.microsoft.com/office/powerpoint/2010/main" val="45956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định nghĩa: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m(G)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m(G)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thể tính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= m(G)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MIM có thể giải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9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7524"/>
                <a:ext cx="10515600" cy="520219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&lt; m(G) 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G không liên thông,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dụng IM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thành phần liên thông của G;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nếu G chỉ có 1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đặt I 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tới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7;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nếu G là một clique và có nhiều 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1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đặt I là một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kì của G và tới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 I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nhiều 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một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kề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nó: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lại một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nhất và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còn lại.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e, nếu e là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hoặc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tam giác thì thêm e vào I.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rỗng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đặt I là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kì của G.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I không phải Induced Matching, thông báo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&lt; m(G)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định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m(G).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| I | &lt;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m(G)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thông báo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&lt; m(G)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nếu không trả về | I | và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7524"/>
                <a:ext cx="10515600" cy="5202195"/>
              </a:xfrm>
              <a:blipFill>
                <a:blip r:embed="rId2"/>
                <a:stretch>
                  <a:fillRect l="-522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50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của thuật toán 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và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O(m).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: O(n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7: O(n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thuật toán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Vazirani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tính: O(max{n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m}).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2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81" y="29847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4.Đồ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</a:t>
            </a:r>
          </a:p>
        </p:txBody>
      </p:sp>
    </p:spTree>
    <p:extLst>
      <p:ext uri="{BB962C8B-B14F-4D97-AF65-F5344CB8AC3E}">
        <p14:creationId xmlns:p14="http://schemas.microsoft.com/office/powerpoint/2010/main" val="256125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614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4DA8115-515B-4B40-BBBE-D36B7CD364D7}"/>
              </a:ext>
            </a:extLst>
          </p:cNvPr>
          <p:cNvSpPr/>
          <p:nvPr/>
        </p:nvSpPr>
        <p:spPr>
          <a:xfrm>
            <a:off x="9267567" y="2133595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9037B0-4B66-4C5D-B776-D0DC0B460DDB}"/>
              </a:ext>
            </a:extLst>
          </p:cNvPr>
          <p:cNvSpPr/>
          <p:nvPr/>
        </p:nvSpPr>
        <p:spPr>
          <a:xfrm>
            <a:off x="7399641" y="2712300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0698B-7626-4B09-9289-469082F0B734}"/>
              </a:ext>
            </a:extLst>
          </p:cNvPr>
          <p:cNvSpPr/>
          <p:nvPr/>
        </p:nvSpPr>
        <p:spPr>
          <a:xfrm>
            <a:off x="6215448" y="1727886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2665F5-E8B5-4147-B067-4CDB711885B1}"/>
              </a:ext>
            </a:extLst>
          </p:cNvPr>
          <p:cNvSpPr/>
          <p:nvPr/>
        </p:nvSpPr>
        <p:spPr>
          <a:xfrm>
            <a:off x="6903311" y="4022133"/>
            <a:ext cx="210065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7A5EB-7123-4E20-9FFA-AC9540D2F35D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6425513" y="1851454"/>
            <a:ext cx="974128" cy="98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F28F21-4105-450F-A6E4-AC2A69695336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 flipV="1">
            <a:off x="7609706" y="2257163"/>
            <a:ext cx="1657861" cy="57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1C6DA2-D6EE-4FFC-8B10-C17620F7CE90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7008344" y="2959435"/>
            <a:ext cx="496330" cy="106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AC25FA-DE4C-41A9-ACA8-FEDF7BAA21F6}"/>
              </a:ext>
            </a:extLst>
          </p:cNvPr>
          <p:cNvCxnSpPr>
            <a:stCxn id="11" idx="4"/>
            <a:endCxn id="14" idx="6"/>
          </p:cNvCxnSpPr>
          <p:nvPr/>
        </p:nvCxnSpPr>
        <p:spPr>
          <a:xfrm flipH="1">
            <a:off x="7113376" y="2380730"/>
            <a:ext cx="2259224" cy="176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BE86C-6BAE-449C-9B83-F68A065FFB4C}"/>
              </a:ext>
            </a:extLst>
          </p:cNvPr>
          <p:cNvCxnSpPr>
            <a:stCxn id="13" idx="4"/>
            <a:endCxn id="14" idx="1"/>
          </p:cNvCxnSpPr>
          <p:nvPr/>
        </p:nvCxnSpPr>
        <p:spPr>
          <a:xfrm>
            <a:off x="6320481" y="1975021"/>
            <a:ext cx="613593" cy="208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38519F-39DA-412C-936C-2201F5E92EA8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6425513" y="1851454"/>
            <a:ext cx="2842054" cy="40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17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01858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79419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19948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1255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9667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5265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174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0141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= (V, E)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tập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là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mà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tại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kì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tìm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induced matching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quát là bài toán NP-Hard.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B5239-68C9-A44F-BEE5-E5C3BCFA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41" y="2671967"/>
            <a:ext cx="4935195" cy="2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9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Interval graph,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chorddal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circular-arc graph, trapezoid graph</a:t>
            </a:r>
          </a:p>
        </p:txBody>
      </p:sp>
    </p:spTree>
    <p:extLst>
      <p:ext uri="{BB962C8B-B14F-4D97-AF65-F5344CB8AC3E}">
        <p14:creationId xmlns:p14="http://schemas.microsoft.com/office/powerpoint/2010/main" val="8282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tìm MIM trên một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giải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thức, trong đó: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chorddal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graph, circular-arc graph, trapezoid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31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Line-graph, Square-graph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Line-graph: L(G) có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L(G)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nếu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of G: 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G,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nếu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không lớn hơn 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induced matching trong G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tập Independent trong [L(G)]</a:t>
            </a:r>
          </a:p>
        </p:txBody>
      </p:sp>
    </p:spTree>
    <p:extLst>
      <p:ext uri="{BB962C8B-B14F-4D97-AF65-F5344CB8AC3E}">
        <p14:creationId xmlns:p14="http://schemas.microsoft.com/office/powerpoint/2010/main" val="102158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6223" cy="435133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8F1BC-4110-4183-8BB4-075B6FE3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6" y="4545559"/>
            <a:ext cx="6680714" cy="16314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B79016-6E7A-4B7C-BC5F-CE37BD04FC7D}"/>
              </a:ext>
            </a:extLst>
          </p:cNvPr>
          <p:cNvSpPr/>
          <p:nvPr/>
        </p:nvSpPr>
        <p:spPr>
          <a:xfrm>
            <a:off x="9672033" y="2070575"/>
            <a:ext cx="257578" cy="260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CB2DC1-A4D7-4941-A03D-E681BA81809D}"/>
              </a:ext>
            </a:extLst>
          </p:cNvPr>
          <p:cNvSpPr/>
          <p:nvPr/>
        </p:nvSpPr>
        <p:spPr>
          <a:xfrm>
            <a:off x="6110548" y="1879258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2A639-86EE-4BD0-BC56-A984D3FD09D5}"/>
              </a:ext>
            </a:extLst>
          </p:cNvPr>
          <p:cNvSpPr/>
          <p:nvPr/>
        </p:nvSpPr>
        <p:spPr>
          <a:xfrm>
            <a:off x="8298289" y="2264249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EC2B7E-6A74-4BD1-BDF8-D29A14849646}"/>
              </a:ext>
            </a:extLst>
          </p:cNvPr>
          <p:cNvSpPr/>
          <p:nvPr/>
        </p:nvSpPr>
        <p:spPr>
          <a:xfrm>
            <a:off x="8087934" y="1295405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075FC9-22D0-41CF-8FC6-191448FE337B}"/>
              </a:ext>
            </a:extLst>
          </p:cNvPr>
          <p:cNvSpPr/>
          <p:nvPr/>
        </p:nvSpPr>
        <p:spPr>
          <a:xfrm>
            <a:off x="6400800" y="3835608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3828F4-B1D6-445D-8616-B681FDAA4B57}"/>
              </a:ext>
            </a:extLst>
          </p:cNvPr>
          <p:cNvSpPr/>
          <p:nvPr/>
        </p:nvSpPr>
        <p:spPr>
          <a:xfrm>
            <a:off x="7667224" y="4319020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A27327-942F-4055-ACCA-DEA5773E52C3}"/>
              </a:ext>
            </a:extLst>
          </p:cNvPr>
          <p:cNvSpPr/>
          <p:nvPr/>
        </p:nvSpPr>
        <p:spPr>
          <a:xfrm>
            <a:off x="9268495" y="3660308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CB2DC1-A4D7-4941-A03D-E681BA81809D}"/>
              </a:ext>
            </a:extLst>
          </p:cNvPr>
          <p:cNvSpPr/>
          <p:nvPr/>
        </p:nvSpPr>
        <p:spPr>
          <a:xfrm>
            <a:off x="5907110" y="2996223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BD6D6D-D461-421A-901D-04F8F91DCC2E}"/>
              </a:ext>
            </a:extLst>
          </p:cNvPr>
          <p:cNvCxnSpPr>
            <a:endCxn id="7" idx="0"/>
          </p:cNvCxnSpPr>
          <p:nvPr/>
        </p:nvCxnSpPr>
        <p:spPr>
          <a:xfrm>
            <a:off x="6478073" y="1904889"/>
            <a:ext cx="3322749" cy="16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7FFA2-8E82-4AC5-9579-0351B2F318A5}"/>
              </a:ext>
            </a:extLst>
          </p:cNvPr>
          <p:cNvCxnSpPr>
            <a:stCxn id="7" idx="4"/>
            <a:endCxn id="12" idx="7"/>
          </p:cNvCxnSpPr>
          <p:nvPr/>
        </p:nvCxnSpPr>
        <p:spPr>
          <a:xfrm flipH="1">
            <a:off x="8026322" y="2331328"/>
            <a:ext cx="1774500" cy="20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AAB0DD-9106-4D0E-B9FB-D128C366B0F5}"/>
              </a:ext>
            </a:extLst>
          </p:cNvPr>
          <p:cNvCxnSpPr>
            <a:endCxn id="7" idx="4"/>
          </p:cNvCxnSpPr>
          <p:nvPr/>
        </p:nvCxnSpPr>
        <p:spPr>
          <a:xfrm>
            <a:off x="8585917" y="2275639"/>
            <a:ext cx="1214905" cy="5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65C9A6-9648-4A1E-B643-4367DC4DD40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375562" y="1306795"/>
            <a:ext cx="1334192" cy="80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4CE9B-9A97-413F-95B5-D82B1697965F}"/>
              </a:ext>
            </a:extLst>
          </p:cNvPr>
          <p:cNvCxnSpPr>
            <a:stCxn id="11" idx="6"/>
            <a:endCxn id="7" idx="4"/>
          </p:cNvCxnSpPr>
          <p:nvPr/>
        </p:nvCxnSpPr>
        <p:spPr>
          <a:xfrm flipV="1">
            <a:off x="6821510" y="2331328"/>
            <a:ext cx="2979312" cy="166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0EE217-C480-49E3-AB50-4061E31A18E4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flipV="1">
            <a:off x="9478850" y="2331328"/>
            <a:ext cx="321972" cy="13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B60EBB-7BCA-4426-B7AE-2F1DE3BDABF7}"/>
              </a:ext>
            </a:extLst>
          </p:cNvPr>
          <p:cNvCxnSpPr>
            <a:endCxn id="13" idx="3"/>
          </p:cNvCxnSpPr>
          <p:nvPr/>
        </p:nvCxnSpPr>
        <p:spPr>
          <a:xfrm>
            <a:off x="6184006" y="3197692"/>
            <a:ext cx="3146101" cy="74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0C1BBB-4895-4A91-A213-AC14E5F438CD}"/>
              </a:ext>
            </a:extLst>
          </p:cNvPr>
          <p:cNvCxnSpPr>
            <a:stCxn id="14" idx="7"/>
            <a:endCxn id="9" idx="3"/>
          </p:cNvCxnSpPr>
          <p:nvPr/>
        </p:nvCxnSpPr>
        <p:spPr>
          <a:xfrm flipV="1">
            <a:off x="6266208" y="2547092"/>
            <a:ext cx="2093693" cy="49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33BA53-FC4C-4B9B-8C22-CB2F5E73FCCC}"/>
              </a:ext>
            </a:extLst>
          </p:cNvPr>
          <p:cNvCxnSpPr>
            <a:stCxn id="11" idx="7"/>
            <a:endCxn id="9" idx="4"/>
          </p:cNvCxnSpPr>
          <p:nvPr/>
        </p:nvCxnSpPr>
        <p:spPr>
          <a:xfrm flipV="1">
            <a:off x="6759898" y="2595620"/>
            <a:ext cx="1748746" cy="128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3B2063-0ED9-4772-95DB-457927997C9B}"/>
              </a:ext>
            </a:extLst>
          </p:cNvPr>
          <p:cNvCxnSpPr>
            <a:stCxn id="10" idx="4"/>
          </p:cNvCxnSpPr>
          <p:nvPr/>
        </p:nvCxnSpPr>
        <p:spPr>
          <a:xfrm>
            <a:off x="8298289" y="1626776"/>
            <a:ext cx="126639" cy="82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25B7C8-9C40-408A-9F6D-FA32ACC2D12C}"/>
              </a:ext>
            </a:extLst>
          </p:cNvPr>
          <p:cNvCxnSpPr>
            <a:stCxn id="9" idx="3"/>
          </p:cNvCxnSpPr>
          <p:nvPr/>
        </p:nvCxnSpPr>
        <p:spPr>
          <a:xfrm flipH="1">
            <a:off x="8026322" y="2547092"/>
            <a:ext cx="333579" cy="192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BFBE33-757F-45BE-B923-B46988CB4461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flipH="1">
            <a:off x="7728836" y="1343933"/>
            <a:ext cx="420710" cy="302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2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1730</Words>
  <Application>Microsoft Office PowerPoint</Application>
  <PresentationFormat>Widescreen</PresentationFormat>
  <Paragraphs>163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Comic Sans MS</vt:lpstr>
      <vt:lpstr>Times New Roman</vt:lpstr>
      <vt:lpstr>Office Theme</vt:lpstr>
      <vt:lpstr>Maximum Induced Matching</vt:lpstr>
      <vt:lpstr>PowerPoint Presentation</vt:lpstr>
      <vt:lpstr>PowerPoint Presentation</vt:lpstr>
      <vt:lpstr>Nội dung</vt:lpstr>
      <vt:lpstr>Giới thiệu</vt:lpstr>
      <vt:lpstr>1. Interval graph, chorddal graph,  circular-arc graph, trapezoid graph</vt:lpstr>
      <vt:lpstr>Một số họ đồ thị đặc biệt</vt:lpstr>
      <vt:lpstr>Line-graph, Square-graph</vt:lpstr>
      <vt:lpstr>Đồ thị hình thang</vt:lpstr>
      <vt:lpstr>Đồ thị hình thang</vt:lpstr>
      <vt:lpstr>Đồ thị hình thang</vt:lpstr>
      <vt:lpstr>Đồ thị hình thang</vt:lpstr>
      <vt:lpstr>Interval graph, circular arc graph, chordal graph</vt:lpstr>
      <vt:lpstr>Interval graph, circular arc graph, chordal graph</vt:lpstr>
      <vt:lpstr>Interval graph, circular arc graph, chordal graph</vt:lpstr>
      <vt:lpstr>Interval graph, circular arc graph, chordal graph</vt:lpstr>
      <vt:lpstr>Cây</vt:lpstr>
      <vt:lpstr>Cây</vt:lpstr>
      <vt:lpstr>2. Asteroidal triple-free graphs</vt:lpstr>
      <vt:lpstr>Asteroidal triple-free graphs</vt:lpstr>
      <vt:lpstr>Asteroidal triple-free graphs</vt:lpstr>
      <vt:lpstr>Line-Asteroidal triple-free graphs</vt:lpstr>
      <vt:lpstr>Line-Asteroidal triple-free graphs</vt:lpstr>
      <vt:lpstr>3. Đồ thị có Matching và Induced Matching cùng kích cỡ lớn nhất</vt:lpstr>
      <vt:lpstr>Ý tưởng</vt:lpstr>
      <vt:lpstr>Thuật toán IM</vt:lpstr>
      <vt:lpstr>Thời gian tính của thuật toán IM</vt:lpstr>
      <vt:lpstr>4.Đồ thị Hamiltonian</vt:lpstr>
      <vt:lpstr>Nội dung</vt:lpstr>
      <vt:lpstr>Nội dung</vt:lpstr>
      <vt:lpstr>Nội dung</vt:lpstr>
      <vt:lpstr>Nội dung</vt:lpstr>
      <vt:lpstr>Nội dung</vt:lpstr>
      <vt:lpstr>Nội dung</vt:lpstr>
      <vt:lpstr>Nội 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Induced Matching</dc:title>
  <dc:creator>Lam Xuan Thu 20153709</dc:creator>
  <cp:lastModifiedBy>Tony Choper</cp:lastModifiedBy>
  <cp:revision>203</cp:revision>
  <dcterms:created xsi:type="dcterms:W3CDTF">2018-12-02T09:00:33Z</dcterms:created>
  <dcterms:modified xsi:type="dcterms:W3CDTF">2018-12-19T15:46:53Z</dcterms:modified>
</cp:coreProperties>
</file>