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handoutMasterIdLst>
    <p:handoutMasterId r:id="rId33"/>
  </p:handout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81" r:id="rId24"/>
    <p:sldId id="282" r:id="rId25"/>
    <p:sldId id="283" r:id="rId26"/>
    <p:sldId id="280" r:id="rId27"/>
    <p:sldId id="278" r:id="rId28"/>
    <p:sldId id="285" r:id="rId29"/>
    <p:sldId id="286" r:id="rId30"/>
    <p:sldId id="287" r:id="rId31"/>
    <p:sldId id="289" r:id="rId32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o" userId="45e6b644100c0147" providerId="LiveId" clId="{2F48DF67-8384-4A5D-B3B6-03ACF27CAC18}"/>
    <pc:docChg chg="custSel modSld">
      <pc:chgData name="Trung Ngo" userId="45e6b644100c0147" providerId="LiveId" clId="{2F48DF67-8384-4A5D-B3B6-03ACF27CAC18}" dt="2018-04-27T07:32:23.543" v="31" actId="20577"/>
      <pc:docMkLst>
        <pc:docMk/>
      </pc:docMkLst>
      <pc:sldChg chg="modSp">
        <pc:chgData name="Trung Ngo" userId="45e6b644100c0147" providerId="LiveId" clId="{2F48DF67-8384-4A5D-B3B6-03ACF27CAC18}" dt="2018-04-27T07:32:23.543" v="31" actId="20577"/>
        <pc:sldMkLst>
          <pc:docMk/>
          <pc:sldMk cId="919655212" sldId="258"/>
        </pc:sldMkLst>
        <pc:spChg chg="mod">
          <ac:chgData name="Trung Ngo" userId="45e6b644100c0147" providerId="LiveId" clId="{2F48DF67-8384-4A5D-B3B6-03ACF27CAC18}" dt="2018-04-27T07:32:23.543" v="31" actId="20577"/>
          <ac:spMkLst>
            <pc:docMk/>
            <pc:sldMk cId="919655212" sldId="258"/>
            <ac:spMk id="3" creationId="{00000000-0000-0000-0000-000000000000}"/>
          </ac:spMkLst>
        </pc:spChg>
      </pc:sldChg>
      <pc:sldChg chg="modSp">
        <pc:chgData name="Trung Ngo" userId="45e6b644100c0147" providerId="LiveId" clId="{2F48DF67-8384-4A5D-B3B6-03ACF27CAC18}" dt="2018-04-27T07:32:01.443" v="1" actId="27636"/>
        <pc:sldMkLst>
          <pc:docMk/>
          <pc:sldMk cId="3185169062" sldId="268"/>
        </pc:sldMkLst>
        <pc:spChg chg="mod">
          <ac:chgData name="Trung Ngo" userId="45e6b644100c0147" providerId="LiveId" clId="{2F48DF67-8384-4A5D-B3B6-03ACF27CAC18}" dt="2018-04-27T07:32:01.443" v="1" actId="27636"/>
          <ac:spMkLst>
            <pc:docMk/>
            <pc:sldMk cId="3185169062" sldId="268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2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BCD12-DCD7-4F70-B77F-C3B073D74B5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C8D29-F1EA-403A-A866-30350C451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95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5950-DE8D-B24A-8F65-BCFCCB08BEA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EB30-6299-8F47-BBD1-F00ECC55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1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5950-DE8D-B24A-8F65-BCFCCB08BEA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EB30-6299-8F47-BBD1-F00ECC55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5950-DE8D-B24A-8F65-BCFCCB08BEA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EB30-6299-8F47-BBD1-F00ECC55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0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5950-DE8D-B24A-8F65-BCFCCB08BEA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EB30-6299-8F47-BBD1-F00ECC55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5950-DE8D-B24A-8F65-BCFCCB08BEA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EB30-6299-8F47-BBD1-F00ECC55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5950-DE8D-B24A-8F65-BCFCCB08BEA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EB30-6299-8F47-BBD1-F00ECC55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5950-DE8D-B24A-8F65-BCFCCB08BEA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EB30-6299-8F47-BBD1-F00ECC55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5950-DE8D-B24A-8F65-BCFCCB08BEA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EB30-6299-8F47-BBD1-F00ECC55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8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5950-DE8D-B24A-8F65-BCFCCB08BEA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EB30-6299-8F47-BBD1-F00ECC55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5950-DE8D-B24A-8F65-BCFCCB08BEA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EB30-6299-8F47-BBD1-F00ECC55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5950-DE8D-B24A-8F65-BCFCCB08BEA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EB30-6299-8F47-BBD1-F00ECC55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C5950-DE8D-B24A-8F65-BCFCCB08BEA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EB30-6299-8F47-BBD1-F00ECC55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5338"/>
            <a:ext cx="9144000" cy="23876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vi-VN" dirty="0"/>
              <a:t>roject 2: Lập trình C với AT89S52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3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cổng</a:t>
            </a:r>
            <a:endParaRPr lang="en-US" dirty="0"/>
          </a:p>
          <a:p>
            <a:pPr lvl="1"/>
            <a:r>
              <a:rPr lang="en-US" dirty="0"/>
              <a:t>P0, P1, P2, P3</a:t>
            </a:r>
          </a:p>
          <a:p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bit </a:t>
            </a:r>
            <a:r>
              <a:rPr lang="en-US" dirty="0" err="1"/>
              <a:t>cổng</a:t>
            </a:r>
            <a:endParaRPr lang="en-US" dirty="0"/>
          </a:p>
          <a:p>
            <a:pPr lvl="1"/>
            <a:r>
              <a:rPr lang="en-US" dirty="0"/>
              <a:t>P0^0-P0^7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bit </a:t>
            </a:r>
            <a:r>
              <a:rPr lang="en-US" dirty="0" err="1"/>
              <a:t>cổng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 err="1"/>
              <a:t>sbit</a:t>
            </a:r>
            <a:r>
              <a:rPr lang="en-US" dirty="0"/>
              <a:t> 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&gt; = 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&gt;^&lt;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bit&gt;;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/>
            <a:r>
              <a:rPr lang="en-US" dirty="0" err="1"/>
              <a:t>sbit</a:t>
            </a:r>
            <a:r>
              <a:rPr lang="en-US" dirty="0"/>
              <a:t> key1 = P3^7;	//Button 1</a:t>
            </a:r>
          </a:p>
          <a:p>
            <a:pPr lvl="1"/>
            <a:r>
              <a:rPr lang="en-US" dirty="0" err="1"/>
              <a:t>sbit</a:t>
            </a:r>
            <a:r>
              <a:rPr lang="en-US" dirty="0"/>
              <a:t> key2 = P3^6;	//2</a:t>
            </a:r>
          </a:p>
          <a:p>
            <a:pPr lvl="1"/>
            <a:r>
              <a:rPr lang="en-US" dirty="0" err="1"/>
              <a:t>sbit</a:t>
            </a:r>
            <a:r>
              <a:rPr lang="en-US" dirty="0"/>
              <a:t> key3 = P3^5;	//3</a:t>
            </a:r>
          </a:p>
        </p:txBody>
      </p:sp>
    </p:spTree>
    <p:extLst>
      <p:ext uri="{BB962C8B-B14F-4D97-AF65-F5344CB8AC3E}">
        <p14:creationId xmlns:p14="http://schemas.microsoft.com/office/powerpoint/2010/main" val="381957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#include "reg51.h"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sbit</a:t>
            </a:r>
            <a:r>
              <a:rPr lang="en-US" sz="2000" dirty="0"/>
              <a:t> key1 = P3^7;	//Button 1</a:t>
            </a:r>
          </a:p>
          <a:p>
            <a:pPr marL="0" indent="0">
              <a:buNone/>
            </a:pPr>
            <a:r>
              <a:rPr lang="en-US" sz="2000" dirty="0" err="1"/>
              <a:t>sbit</a:t>
            </a:r>
            <a:r>
              <a:rPr lang="en-US" sz="2000" dirty="0"/>
              <a:t> key2 = P3^6;	//2</a:t>
            </a:r>
          </a:p>
          <a:p>
            <a:pPr marL="0" indent="0">
              <a:buNone/>
            </a:pPr>
            <a:r>
              <a:rPr lang="en-US" sz="2000" dirty="0" err="1"/>
              <a:t>sbit</a:t>
            </a:r>
            <a:r>
              <a:rPr lang="en-US" sz="2000" dirty="0"/>
              <a:t> key3 = P3^5;	//3</a:t>
            </a:r>
          </a:p>
          <a:p>
            <a:pPr marL="0" indent="0">
              <a:buNone/>
            </a:pPr>
            <a:r>
              <a:rPr lang="en-US" sz="2000" dirty="0" err="1"/>
              <a:t>sbit</a:t>
            </a:r>
            <a:r>
              <a:rPr lang="en-US" sz="2000" dirty="0"/>
              <a:t> key4 = P3^4;	//4</a:t>
            </a:r>
          </a:p>
          <a:p>
            <a:pPr marL="0" indent="0">
              <a:buNone/>
            </a:pPr>
            <a:r>
              <a:rPr lang="en-US" sz="2000" dirty="0" err="1"/>
              <a:t>sbit</a:t>
            </a:r>
            <a:r>
              <a:rPr lang="en-US" sz="2000" dirty="0"/>
              <a:t> key5 = P3^3;	//5</a:t>
            </a:r>
          </a:p>
          <a:p>
            <a:pPr marL="0" indent="0">
              <a:buNone/>
            </a:pPr>
            <a:r>
              <a:rPr lang="en-US" sz="2000" dirty="0" err="1"/>
              <a:t>sbit</a:t>
            </a:r>
            <a:r>
              <a:rPr lang="en-US" sz="2000" dirty="0"/>
              <a:t> key6 = P3^2;	//6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sbit</a:t>
            </a:r>
            <a:r>
              <a:rPr lang="en-US" sz="2000" dirty="0"/>
              <a:t> led1 = P2^0;	</a:t>
            </a:r>
          </a:p>
          <a:p>
            <a:pPr marL="0" indent="0">
              <a:buNone/>
            </a:pPr>
            <a:r>
              <a:rPr lang="en-US" sz="2000" dirty="0" err="1"/>
              <a:t>sbit</a:t>
            </a:r>
            <a:r>
              <a:rPr lang="en-US" sz="2000" dirty="0"/>
              <a:t> led2 = P2^1;	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kern="0" dirty="0"/>
              <a:t>void main(void)</a:t>
            </a:r>
          </a:p>
          <a:p>
            <a:pPr marL="0" indent="0">
              <a:buNone/>
            </a:pPr>
            <a:r>
              <a:rPr lang="en-US" sz="2000" kern="0" dirty="0"/>
              <a:t>{</a:t>
            </a:r>
          </a:p>
          <a:p>
            <a:pPr marL="0" indent="0">
              <a:buNone/>
            </a:pPr>
            <a:r>
              <a:rPr lang="en-US" sz="2000" kern="0" dirty="0"/>
              <a:t>while(1){		</a:t>
            </a:r>
          </a:p>
          <a:p>
            <a:pPr marL="0" indent="0">
              <a:buNone/>
            </a:pPr>
            <a:r>
              <a:rPr lang="en-US" sz="2000" kern="0" dirty="0"/>
              <a:t>	if(key1==0)	led1=0;</a:t>
            </a:r>
          </a:p>
          <a:p>
            <a:pPr marL="0" indent="0">
              <a:buNone/>
            </a:pPr>
            <a:r>
              <a:rPr lang="en-US" sz="2000" kern="0" dirty="0"/>
              <a:t>	if(key2==0)	led1=1;</a:t>
            </a:r>
          </a:p>
          <a:p>
            <a:pPr marL="0" indent="0">
              <a:buNone/>
            </a:pPr>
            <a:r>
              <a:rPr lang="en-US" sz="2000" kern="0" dirty="0"/>
              <a:t>	if(key3==0)	led2=0;</a:t>
            </a:r>
          </a:p>
          <a:p>
            <a:pPr marL="0" indent="0">
              <a:buNone/>
            </a:pPr>
            <a:r>
              <a:rPr lang="en-US" sz="2000" kern="0" dirty="0"/>
              <a:t>	if(key4==0)	led2=1;</a:t>
            </a:r>
          </a:p>
          <a:p>
            <a:pPr marL="0" indent="0">
              <a:buNone/>
            </a:pPr>
            <a:r>
              <a:rPr lang="en-US" sz="2000" kern="0" dirty="0"/>
              <a:t>	if(key5==0)	{led1=0;	led2=0;}</a:t>
            </a:r>
          </a:p>
          <a:p>
            <a:pPr marL="0" indent="0">
              <a:buNone/>
            </a:pPr>
            <a:r>
              <a:rPr lang="en-US" sz="2000" kern="0" dirty="0"/>
              <a:t>	if(key6==0)	{led1=1;	led2=1;}</a:t>
            </a:r>
          </a:p>
          <a:p>
            <a:pPr marL="0" indent="0">
              <a:buNone/>
            </a:pPr>
            <a:r>
              <a:rPr lang="en-US" sz="2000" kern="0" dirty="0"/>
              <a:t>}</a:t>
            </a:r>
          </a:p>
          <a:p>
            <a:pPr marL="0" indent="0">
              <a:buNone/>
            </a:pPr>
            <a:r>
              <a:rPr lang="en-US" sz="20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314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LED 7 </a:t>
            </a:r>
            <a:r>
              <a:rPr lang="en-US" dirty="0" err="1"/>
              <a:t>thanh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630338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LED Anode </a:t>
            </a:r>
            <a:r>
              <a:rPr lang="en-US" dirty="0" err="1"/>
              <a:t>chung</a:t>
            </a:r>
            <a:r>
              <a:rPr lang="en-US" dirty="0"/>
              <a:t>: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8 </a:t>
            </a:r>
            <a:r>
              <a:rPr lang="en-US" dirty="0" err="1"/>
              <a:t>thanh</a:t>
            </a:r>
            <a:r>
              <a:rPr lang="en-US" dirty="0"/>
              <a:t> LED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</a:t>
            </a:r>
          </a:p>
          <a:p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LED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(P0)</a:t>
            </a:r>
          </a:p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LED</a:t>
            </a:r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LED0</a:t>
            </a:r>
          </a:p>
          <a:p>
            <a:pPr lvl="2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LED0 </a:t>
            </a:r>
            <a:r>
              <a:rPr lang="en-US" dirty="0" err="1"/>
              <a:t>ra</a:t>
            </a:r>
            <a:r>
              <a:rPr lang="en-US" dirty="0"/>
              <a:t> P0</a:t>
            </a:r>
          </a:p>
          <a:p>
            <a:pPr lvl="2"/>
            <a:r>
              <a:rPr lang="en-US" dirty="0" err="1"/>
              <a:t>Đặt</a:t>
            </a:r>
            <a:r>
              <a:rPr lang="en-US" dirty="0"/>
              <a:t> P1_0 = 0 (</a:t>
            </a:r>
            <a:r>
              <a:rPr lang="en-US" dirty="0" err="1"/>
              <a:t>bật</a:t>
            </a:r>
            <a:r>
              <a:rPr lang="en-US" dirty="0"/>
              <a:t> LED 0)</a:t>
            </a:r>
          </a:p>
          <a:p>
            <a:pPr lvl="2"/>
            <a:r>
              <a:rPr lang="en-US" dirty="0" err="1"/>
              <a:t>Trễ</a:t>
            </a:r>
            <a:r>
              <a:rPr lang="en-US" dirty="0"/>
              <a:t> n </a:t>
            </a:r>
            <a:r>
              <a:rPr lang="en-US" dirty="0" err="1"/>
              <a:t>ms</a:t>
            </a:r>
            <a:endParaRPr lang="en-US" dirty="0"/>
          </a:p>
          <a:p>
            <a:pPr lvl="2"/>
            <a:r>
              <a:rPr lang="en-US" dirty="0" err="1"/>
              <a:t>Đặt</a:t>
            </a:r>
            <a:r>
              <a:rPr lang="en-US" dirty="0"/>
              <a:t> P1_0 = 1 (</a:t>
            </a:r>
            <a:r>
              <a:rPr lang="en-US" dirty="0" err="1"/>
              <a:t>tắt</a:t>
            </a:r>
            <a:r>
              <a:rPr lang="en-US" dirty="0"/>
              <a:t> LED 0)</a:t>
            </a:r>
          </a:p>
          <a:p>
            <a:pPr lvl="1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LED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lvl="1"/>
            <a:r>
              <a:rPr lang="en-US" dirty="0"/>
              <a:t>Quay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LED0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825625"/>
            <a:ext cx="38862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6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LED 7 </a:t>
            </a:r>
            <a:r>
              <a:rPr lang="en-US" dirty="0" err="1"/>
              <a:t>thanh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– 9 </a:t>
            </a:r>
            <a:r>
              <a:rPr lang="en-US" dirty="0" err="1"/>
              <a:t>lên</a:t>
            </a:r>
            <a:r>
              <a:rPr lang="en-US" dirty="0"/>
              <a:t> LED 7 </a:t>
            </a:r>
            <a:r>
              <a:rPr lang="en-US" dirty="0" err="1"/>
              <a:t>thanh</a:t>
            </a:r>
            <a:endParaRPr lang="en-US" dirty="0"/>
          </a:p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4 LED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0000</a:t>
            </a:r>
          </a:p>
          <a:p>
            <a:pPr marL="0" indent="0">
              <a:buNone/>
            </a:pPr>
            <a:r>
              <a:rPr lang="en-US" dirty="0"/>
              <a:t>		1111</a:t>
            </a:r>
          </a:p>
          <a:p>
            <a:pPr marL="0" indent="0">
              <a:buNone/>
            </a:pPr>
            <a:r>
              <a:rPr lang="en-US" dirty="0"/>
              <a:t>		2222</a:t>
            </a:r>
          </a:p>
          <a:p>
            <a:pPr marL="0" indent="0">
              <a:buNone/>
            </a:pPr>
            <a:r>
              <a:rPr lang="en-US" dirty="0"/>
              <a:t>		….</a:t>
            </a:r>
          </a:p>
          <a:p>
            <a:pPr marL="0" indent="0">
              <a:buNone/>
            </a:pPr>
            <a:r>
              <a:rPr lang="en-US" dirty="0"/>
              <a:t>		9999</a:t>
            </a:r>
          </a:p>
          <a:p>
            <a:pPr marL="0" indent="0">
              <a:buNone/>
            </a:pPr>
            <a:r>
              <a:rPr lang="en-US" dirty="0"/>
              <a:t>		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4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5157"/>
            <a:ext cx="11025851" cy="835473"/>
          </a:xfrm>
        </p:spPr>
        <p:txBody>
          <a:bodyPr/>
          <a:lstStyle/>
          <a:p>
            <a:r>
              <a:rPr lang="en-US" dirty="0"/>
              <a:t>89S52 </a:t>
            </a:r>
            <a:r>
              <a:rPr lang="en-US" dirty="0" err="1"/>
              <a:t>có</a:t>
            </a:r>
            <a:r>
              <a:rPr lang="en-US" dirty="0"/>
              <a:t> 6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: 2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, 3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timer, 1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81" y="2510630"/>
            <a:ext cx="8207837" cy="3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Keil</a:t>
            </a:r>
            <a:r>
              <a:rPr lang="en-US" dirty="0"/>
              <a:t> C51 interrupt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No.	Source				Address</a:t>
            </a:r>
          </a:p>
          <a:p>
            <a:pPr marL="0" indent="0">
              <a:buNone/>
            </a:pPr>
            <a:r>
              <a:rPr lang="en-US" dirty="0"/>
              <a:t>0 	EXTERNAL INT 0 			0003h </a:t>
            </a:r>
          </a:p>
          <a:p>
            <a:pPr marL="0" indent="0">
              <a:buNone/>
            </a:pPr>
            <a:r>
              <a:rPr lang="en-US" dirty="0"/>
              <a:t>1 	TIMER/COUNTER 0 		000Bh </a:t>
            </a:r>
          </a:p>
          <a:p>
            <a:pPr marL="0" indent="0">
              <a:buNone/>
            </a:pPr>
            <a:r>
              <a:rPr lang="en-US" dirty="0"/>
              <a:t>2 	EXTERNAL INT 1 			0013h </a:t>
            </a:r>
          </a:p>
          <a:p>
            <a:pPr marL="0" indent="0">
              <a:buNone/>
            </a:pPr>
            <a:r>
              <a:rPr lang="en-US" dirty="0"/>
              <a:t>3 	TIMER/COUNTER 1 		001Bh </a:t>
            </a:r>
          </a:p>
          <a:p>
            <a:pPr marL="0" indent="0">
              <a:buNone/>
            </a:pPr>
            <a:r>
              <a:rPr lang="en-US" dirty="0"/>
              <a:t>4	SERIAL PORT 			0023h </a:t>
            </a:r>
          </a:p>
          <a:p>
            <a:pPr marL="0" indent="0">
              <a:buNone/>
            </a:pPr>
            <a:r>
              <a:rPr lang="en-US" dirty="0"/>
              <a:t>5 	TIMER/COUNTER 2 (8052) 	002Bh </a:t>
            </a:r>
          </a:p>
        </p:txBody>
      </p:sp>
    </p:spTree>
    <p:extLst>
      <p:ext uri="{BB962C8B-B14F-4D97-AF65-F5344CB8AC3E}">
        <p14:creationId xmlns:p14="http://schemas.microsoft.com/office/powerpoint/2010/main" val="185757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Keil</a:t>
            </a:r>
            <a:r>
              <a:rPr lang="en-US" dirty="0"/>
              <a:t> 8051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4725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();	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EA=1;		</a:t>
            </a:r>
          </a:p>
          <a:p>
            <a:pPr marL="0" indent="0">
              <a:buNone/>
            </a:pPr>
            <a:r>
              <a:rPr lang="en-US" dirty="0"/>
              <a:t>	EX0=1;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01497" y="1825625"/>
            <a:ext cx="58616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void EX0_ISR()   </a:t>
            </a:r>
            <a:r>
              <a:rPr lang="en-US" dirty="0">
                <a:solidFill>
                  <a:srgbClr val="FF0000"/>
                </a:solidFill>
              </a:rPr>
              <a:t>interrupt 0</a:t>
            </a:r>
            <a:r>
              <a:rPr lang="en-US" dirty="0"/>
              <a:t>    		</a:t>
            </a:r>
          </a:p>
          <a:p>
            <a:pPr marL="0" indent="0">
              <a:buNone/>
            </a:pPr>
            <a:r>
              <a:rPr lang="en-US" dirty="0"/>
              <a:t>{		</a:t>
            </a:r>
          </a:p>
          <a:p>
            <a:pPr marL="0" indent="0">
              <a:buNone/>
            </a:pPr>
            <a:r>
              <a:rPr lang="en-US" dirty="0"/>
              <a:t>	…			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23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LED 7 </a:t>
            </a:r>
            <a:r>
              <a:rPr lang="en-US" dirty="0" err="1"/>
              <a:t>thanh</a:t>
            </a:r>
            <a:endParaRPr lang="en-US" dirty="0"/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0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/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/>
              <a:t>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4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Timer/counter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80x51: timer 0 + timer 1</a:t>
            </a:r>
          </a:p>
          <a:p>
            <a:r>
              <a:rPr lang="en-US" dirty="0"/>
              <a:t>80x52: timer 0 + timer 1 + timer 2</a:t>
            </a:r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(counter):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chân</a:t>
            </a:r>
            <a:r>
              <a:rPr lang="en-US" dirty="0"/>
              <a:t> chip</a:t>
            </a:r>
          </a:p>
          <a:p>
            <a:pPr lvl="1"/>
            <a:r>
              <a:rPr lang="en-US" dirty="0"/>
              <a:t>Capture mode: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+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T2EX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(timer):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 Timer 1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UART.</a:t>
            </a:r>
          </a:p>
        </p:txBody>
      </p:sp>
    </p:spTree>
    <p:extLst>
      <p:ext uri="{BB962C8B-B14F-4D97-AF65-F5344CB8AC3E}">
        <p14:creationId xmlns:p14="http://schemas.microsoft.com/office/powerpoint/2010/main" val="281667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Mode 1 (16 bit)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309640"/>
            <a:ext cx="11182350" cy="30099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3988107" y="1487277"/>
            <a:ext cx="1388125" cy="794420"/>
          </a:xfrm>
          <a:prstGeom prst="borderCallout1">
            <a:avLst>
              <a:gd name="adj1" fmla="val 62161"/>
              <a:gd name="adj2" fmla="val -5158"/>
              <a:gd name="adj3" fmla="val 149381"/>
              <a:gd name="adj4" fmla="val -70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F/12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5716" y="3360144"/>
            <a:ext cx="207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66033" y="3360143"/>
            <a:ext cx="252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overflow</a:t>
            </a:r>
          </a:p>
          <a:p>
            <a:r>
              <a:rPr lang="en-US" dirty="0"/>
              <a:t>TF = 1</a:t>
            </a:r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TF</a:t>
            </a:r>
          </a:p>
        </p:txBody>
      </p:sp>
    </p:spTree>
    <p:extLst>
      <p:ext uri="{BB962C8B-B14F-4D97-AF65-F5344CB8AC3E}">
        <p14:creationId xmlns:p14="http://schemas.microsoft.com/office/powerpoint/2010/main" val="390255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Nội</a:t>
            </a:r>
            <a:r>
              <a:rPr lang="vi-VN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Tìm hiểu chip AT89S52</a:t>
            </a:r>
          </a:p>
          <a:p>
            <a:pPr lvl="1"/>
            <a:r>
              <a:rPr lang="en-US" dirty="0"/>
              <a:t>C</a:t>
            </a:r>
            <a:r>
              <a:rPr lang="vi-VN" dirty="0"/>
              <a:t>ấu trúc</a:t>
            </a:r>
          </a:p>
          <a:p>
            <a:pPr lvl="1"/>
            <a:r>
              <a:rPr lang="en-US" dirty="0"/>
              <a:t>C</a:t>
            </a:r>
            <a:r>
              <a:rPr lang="vi-VN" dirty="0"/>
              <a:t>ác ngoại vi</a:t>
            </a:r>
          </a:p>
          <a:p>
            <a:pPr lvl="1"/>
            <a:r>
              <a:rPr lang="en-US" dirty="0"/>
              <a:t>C</a:t>
            </a:r>
            <a:r>
              <a:rPr lang="vi-VN" dirty="0"/>
              <a:t>ác lập trình các ngoại vi</a:t>
            </a:r>
          </a:p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ASM/C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Keil</a:t>
            </a:r>
            <a:r>
              <a:rPr lang="en-US" dirty="0"/>
              <a:t> </a:t>
            </a:r>
            <a:r>
              <a:rPr lang="en-US" dirty="0" err="1"/>
              <a:t>uVision</a:t>
            </a:r>
            <a:r>
              <a:rPr lang="en-US" dirty="0"/>
              <a:t> 4</a:t>
            </a:r>
          </a:p>
          <a:p>
            <a:r>
              <a:rPr lang="vi-VN" dirty="0" err="1"/>
              <a:t>Lập</a:t>
            </a:r>
            <a:r>
              <a:rPr lang="vi-VN" dirty="0"/>
              <a:t> trình giao tiếp với các ngoại vi trên board phát triển 89S52</a:t>
            </a:r>
          </a:p>
          <a:p>
            <a:r>
              <a:rPr lang="en-US" dirty="0"/>
              <a:t>P</a:t>
            </a:r>
            <a:r>
              <a:rPr lang="vi-VN" dirty="0"/>
              <a:t>roject 2: </a:t>
            </a:r>
            <a:endParaRPr lang="en-US" dirty="0"/>
          </a:p>
          <a:p>
            <a:pPr lvl="1"/>
            <a:r>
              <a:rPr lang="vi-VN" dirty="0"/>
              <a:t>lập trình ứng dụng tưới cây tự động trên board</a:t>
            </a:r>
            <a:endParaRPr lang="en-US" dirty="0"/>
          </a:p>
          <a:p>
            <a:pPr lvl="1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55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Mode 2 (8 bit auto-reload)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323928"/>
            <a:ext cx="11220450" cy="298132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3988107" y="1487277"/>
            <a:ext cx="1388125" cy="794420"/>
          </a:xfrm>
          <a:prstGeom prst="borderCallout1">
            <a:avLst>
              <a:gd name="adj1" fmla="val 62161"/>
              <a:gd name="adj2" fmla="val -5158"/>
              <a:gd name="adj3" fmla="val 149381"/>
              <a:gd name="adj4" fmla="val -70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F/12</a:t>
            </a:r>
          </a:p>
        </p:txBody>
      </p:sp>
    </p:spTree>
    <p:extLst>
      <p:ext uri="{BB962C8B-B14F-4D97-AF65-F5344CB8AC3E}">
        <p14:creationId xmlns:p14="http://schemas.microsoft.com/office/powerpoint/2010/main" val="4182042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032" y="1462068"/>
            <a:ext cx="4758369" cy="523527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#include "reg51.h"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TMOD = 0x01;            // timer 0 to 16-bit mode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TH0 = timer0_high_byte; // set timer 0 high byte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TL0 = timer0_low_byte;  // set timer 0 low byte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ET0 = 1;            	// enable timer 0 interrupt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EA = 1;         		// enable global interrupt flag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TR0 = 1;            	// timer 0 run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9335" y="194747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timer0_ISR (void) interrupt 1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stop timer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TR0 = 0;                // timer 0 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event processing here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continue timer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TH0 = timer0_high_byte; // reload timer 0 high byte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TL0 = timer0_low_byte;  // reload timer 0 low byte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TR0 = 1;                // timer 0 run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265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LED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nháy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Hz</a:t>
            </a:r>
          </a:p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ì</a:t>
            </a:r>
            <a:r>
              <a:rPr lang="en-US" dirty="0" err="1"/>
              <a:t>nh</a:t>
            </a:r>
            <a:r>
              <a:rPr lang="vi-VN" dirty="0"/>
              <a:t> </a:t>
            </a:r>
            <a:r>
              <a:rPr lang="vi-VN" dirty="0" err="1">
                <a:latin typeface="Calibri" panose="020F0502020204030204" pitchFamily="34" charset="0"/>
              </a:rPr>
              <a:t>biến</a:t>
            </a:r>
            <a:r>
              <a:rPr lang="vi-VN" dirty="0"/>
              <a:t> </a:t>
            </a:r>
            <a:r>
              <a:rPr lang="en-US" dirty="0"/>
              <a:t>module LED 7 </a:t>
            </a:r>
            <a:r>
              <a:rPr lang="en-US" dirty="0" err="1"/>
              <a:t>thanh</a:t>
            </a:r>
            <a:r>
              <a:rPr lang="vi-VN" dirty="0"/>
              <a:t> </a:t>
            </a:r>
            <a:r>
              <a:rPr lang="vi-VN" dirty="0" err="1">
                <a:latin typeface="Calibri" panose="020F0502020204030204" pitchFamily="34" charset="0"/>
              </a:rPr>
              <a:t>thành</a:t>
            </a:r>
            <a:r>
              <a:rPr lang="vi-VN" dirty="0">
                <a:latin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</a:rPr>
              <a:t>đồng</a:t>
            </a:r>
            <a:r>
              <a:rPr lang="vi-VN" dirty="0">
                <a:latin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</a:rPr>
              <a:t>hồ</a:t>
            </a:r>
            <a:r>
              <a:rPr lang="vi-VN" dirty="0">
                <a:latin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</a:rPr>
              <a:t>điện</a:t>
            </a:r>
            <a:r>
              <a:rPr lang="vi-VN" dirty="0">
                <a:latin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</a:rPr>
              <a:t>tử</a:t>
            </a:r>
            <a:r>
              <a:rPr lang="vi-VN" dirty="0">
                <a:latin typeface="Calibri" panose="020F0502020204030204" pitchFamily="34" charset="0"/>
              </a:rPr>
              <a:t>, yêu </a:t>
            </a:r>
            <a:r>
              <a:rPr lang="vi-VN" dirty="0" err="1">
                <a:latin typeface="Calibri" panose="020F0502020204030204" pitchFamily="34" charset="0"/>
              </a:rPr>
              <a:t>cầu</a:t>
            </a:r>
            <a:r>
              <a:rPr lang="vi-VN" dirty="0">
                <a:latin typeface="Calibri" panose="020F0502020204030204" pitchFamily="34" charset="0"/>
              </a:rPr>
              <a:t> không </a:t>
            </a:r>
            <a:r>
              <a:rPr lang="vi-VN" dirty="0" err="1">
                <a:latin typeface="Calibri" panose="020F0502020204030204" pitchFamily="34" charset="0"/>
              </a:rPr>
              <a:t>dùng</a:t>
            </a:r>
            <a:r>
              <a:rPr lang="vi-VN" dirty="0">
                <a:latin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</a:rPr>
              <a:t>phép</a:t>
            </a:r>
            <a:r>
              <a:rPr lang="vi-VN" dirty="0">
                <a:latin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</a:rPr>
              <a:t>toán</a:t>
            </a:r>
            <a:r>
              <a:rPr lang="vi-VN" dirty="0">
                <a:latin typeface="Calibri" panose="020F0502020204030204" pitchFamily="34" charset="0"/>
              </a:rPr>
              <a:t> chia (/, %).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7933" y="4448315"/>
            <a:ext cx="91761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code unsigned char table[]=</a:t>
            </a:r>
          </a:p>
          <a:p>
            <a:r>
              <a:rPr lang="en-US" sz="2800" dirty="0"/>
              <a:t>	{0xc0,0xf9,0xa4,0xb0,0x99,0x92,0x82,0xf8,0x80,0x90};</a:t>
            </a:r>
          </a:p>
        </p:txBody>
      </p:sp>
    </p:spTree>
    <p:extLst>
      <p:ext uri="{BB962C8B-B14F-4D97-AF65-F5344CB8AC3E}">
        <p14:creationId xmlns:p14="http://schemas.microsoft.com/office/powerpoint/2010/main" val="955017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629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907"/>
            <a:ext cx="59371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#include “reg51.h”</a:t>
            </a:r>
          </a:p>
          <a:p>
            <a:pPr marL="0" indent="0">
              <a:buNone/>
            </a:pPr>
            <a:r>
              <a:rPr lang="en-US" sz="1400" dirty="0"/>
              <a:t>void delay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vi-VN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vi-VN" sz="1400" dirty="0"/>
              <a:t>  </a:t>
            </a:r>
            <a:r>
              <a:rPr lang="en-US" sz="1400" dirty="0"/>
              <a:t>TMOD = 0x01;   	//Timer0 Mode 1</a:t>
            </a:r>
          </a:p>
          <a:p>
            <a:pPr marL="0" indent="0">
              <a:buNone/>
            </a:pPr>
            <a:r>
              <a:rPr lang="vi-VN" sz="1400" dirty="0"/>
              <a:t>  </a:t>
            </a:r>
            <a:r>
              <a:rPr lang="en-US" sz="1400" dirty="0"/>
              <a:t>for (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ms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</a:t>
            </a:r>
          </a:p>
          <a:p>
            <a:pPr marL="0" indent="0">
              <a:buNone/>
            </a:pPr>
            <a:r>
              <a:rPr lang="vi-VN" sz="1400" dirty="0"/>
              <a:t>  </a:t>
            </a: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TL0 = 0x18;    //Computed Value of </a:t>
            </a:r>
            <a:r>
              <a:rPr lang="en-US" sz="1400" dirty="0" err="1"/>
              <a:t>TLx</a:t>
            </a:r>
            <a:r>
              <a:rPr lang="vi-VN" sz="1400" dirty="0"/>
              <a:t>, 12MHz XTAL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TH0 = 0xFC;   //Computed Value of </a:t>
            </a:r>
            <a:r>
              <a:rPr lang="en-US" sz="1400" dirty="0" err="1"/>
              <a:t>THx</a:t>
            </a:r>
            <a:r>
              <a:rPr lang="vi-VN" sz="1400" dirty="0"/>
              <a:t>, 12MHz XTAL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TF0 = 0;	//Clear interrupt flag</a:t>
            </a:r>
          </a:p>
          <a:p>
            <a:pPr marL="0" indent="0">
              <a:buNone/>
            </a:pPr>
            <a:r>
              <a:rPr lang="en-US" sz="1400" dirty="0"/>
              <a:t>	TR0 = 1;       	//Start timer 0</a:t>
            </a:r>
          </a:p>
          <a:p>
            <a:pPr marL="0" indent="0">
              <a:buNone/>
            </a:pPr>
            <a:r>
              <a:rPr lang="en-US" sz="1400" dirty="0"/>
              <a:t>	while(!TF0);   //Wait for overflow</a:t>
            </a:r>
          </a:p>
          <a:p>
            <a:pPr marL="0" indent="0">
              <a:buNone/>
            </a:pPr>
            <a:r>
              <a:rPr lang="vi-VN" sz="1400" dirty="0"/>
              <a:t>  </a:t>
            </a: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vi-VN" sz="1400" dirty="0"/>
              <a:t>  </a:t>
            </a:r>
            <a:r>
              <a:rPr lang="en-US" sz="1400" dirty="0"/>
              <a:t>TR0 = 0;       		//Stop Timer 0</a:t>
            </a:r>
          </a:p>
          <a:p>
            <a:pPr marL="0" indent="0">
              <a:buNone/>
            </a:pPr>
            <a:r>
              <a:rPr lang="vi-VN" sz="1400" dirty="0"/>
              <a:t>  </a:t>
            </a:r>
            <a:r>
              <a:rPr lang="en-US" sz="1400" dirty="0"/>
              <a:t>TF0 = 0;       		//Clear interrupt flag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388643" y="1690688"/>
            <a:ext cx="4134998" cy="40924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/>
              <a:t>void main(void)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/>
              <a:t>{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/>
              <a:t>   P2 = 0;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/>
              <a:t>   while (1)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/>
              <a:t>   {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/>
              <a:t>		P2 ^= 0xFF;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/>
              <a:t>		delay(500);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/>
              <a:t>   }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32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Calibri" panose="020F0502020204030204" pitchFamily="34" charset="0"/>
              </a:rPr>
              <a:t>Bài</a:t>
            </a:r>
            <a:r>
              <a:rPr lang="vi-VN" dirty="0">
                <a:latin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</a:rPr>
              <a:t>tập</a:t>
            </a:r>
            <a:r>
              <a:rPr lang="vi-VN" dirty="0">
                <a:latin typeface="Calibri" panose="020F0502020204030204" pitchFamily="34" charset="0"/>
              </a:rPr>
              <a:t> 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Calibri" panose="020F0502020204030204" pitchFamily="34" charset="0"/>
              </a:rPr>
              <a:t>Lập</a:t>
            </a:r>
            <a:r>
              <a:rPr lang="vi-VN" dirty="0">
                <a:latin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</a:rPr>
              <a:t>trình</a:t>
            </a:r>
            <a:r>
              <a:rPr lang="vi-VN" dirty="0">
                <a:latin typeface="Calibri" panose="020F0502020204030204" pitchFamily="34" charset="0"/>
              </a:rPr>
              <a:t> chương </a:t>
            </a:r>
            <a:r>
              <a:rPr lang="vi-VN" dirty="0" err="1">
                <a:latin typeface="Calibri" panose="020F0502020204030204" pitchFamily="34" charset="0"/>
              </a:rPr>
              <a:t>trình</a:t>
            </a:r>
            <a:r>
              <a:rPr lang="vi-VN" dirty="0">
                <a:latin typeface="Calibri" panose="020F0502020204030204" pitchFamily="34" charset="0"/>
              </a:rPr>
              <a:t> chơi </a:t>
            </a:r>
            <a:r>
              <a:rPr lang="vi-VN" dirty="0" err="1">
                <a:latin typeface="Calibri" panose="020F0502020204030204" pitchFamily="34" charset="0"/>
              </a:rPr>
              <a:t>nhạc</a:t>
            </a:r>
            <a:r>
              <a:rPr lang="vi-VN" dirty="0">
                <a:latin typeface="Calibri" panose="020F0502020204030204" pitchFamily="34" charset="0"/>
              </a:rPr>
              <a:t> ra loa</a:t>
            </a:r>
          </a:p>
          <a:p>
            <a:r>
              <a:rPr lang="vi-VN" dirty="0">
                <a:latin typeface="Calibri" panose="020F0502020204030204" pitchFamily="34" charset="0"/>
              </a:rPr>
              <a:t>Nguyên </a:t>
            </a:r>
            <a:r>
              <a:rPr lang="vi-VN" dirty="0" err="1">
                <a:latin typeface="Calibri" panose="020F0502020204030204" pitchFamily="34" charset="0"/>
              </a:rPr>
              <a:t>tắc</a:t>
            </a:r>
            <a:r>
              <a:rPr lang="vi-VN" dirty="0">
                <a:latin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</a:rPr>
              <a:t>phát</a:t>
            </a:r>
            <a:r>
              <a:rPr lang="vi-VN" dirty="0">
                <a:latin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</a:rPr>
              <a:t>nhạc</a:t>
            </a:r>
            <a:r>
              <a:rPr lang="vi-VN" dirty="0">
                <a:latin typeface="Calibri" panose="020F0502020204030204" pitchFamily="34" charset="0"/>
              </a:rPr>
              <a:t>: đưa </a:t>
            </a:r>
            <a:r>
              <a:rPr lang="vi-VN" dirty="0" err="1">
                <a:latin typeface="Calibri" panose="020F0502020204030204" pitchFamily="34" charset="0"/>
              </a:rPr>
              <a:t>tín</a:t>
            </a:r>
            <a:r>
              <a:rPr lang="vi-VN" dirty="0">
                <a:latin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</a:rPr>
              <a:t>hiệu</a:t>
            </a:r>
            <a:r>
              <a:rPr lang="vi-VN" dirty="0">
                <a:latin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</a:rPr>
              <a:t>với</a:t>
            </a:r>
            <a:r>
              <a:rPr lang="vi-VN" dirty="0">
                <a:latin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</a:rPr>
              <a:t>tần</a:t>
            </a:r>
            <a:r>
              <a:rPr lang="vi-VN" dirty="0">
                <a:latin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</a:rPr>
              <a:t>số</a:t>
            </a:r>
            <a:r>
              <a:rPr lang="vi-VN" dirty="0">
                <a:latin typeface="Calibri" panose="020F0502020204030204" pitchFamily="34" charset="0"/>
              </a:rPr>
              <a:t> tương </a:t>
            </a:r>
            <a:r>
              <a:rPr lang="vi-VN" dirty="0" err="1">
                <a:latin typeface="Calibri" panose="020F0502020204030204" pitchFamily="34" charset="0"/>
              </a:rPr>
              <a:t>ứng</a:t>
            </a:r>
            <a:r>
              <a:rPr lang="vi-VN" dirty="0">
                <a:latin typeface="Calibri" panose="020F0502020204030204" pitchFamily="34" charset="0"/>
              </a:rPr>
              <a:t> ra loa</a:t>
            </a:r>
          </a:p>
          <a:p>
            <a:r>
              <a:rPr lang="vi-VN" dirty="0">
                <a:latin typeface="Calibri" panose="020F0502020204030204" pitchFamily="34" charset="0"/>
              </a:rPr>
              <a:t>Loa: </a:t>
            </a:r>
            <a:r>
              <a:rPr lang="vi-VN" dirty="0" err="1">
                <a:latin typeface="Calibri" panose="020F0502020204030204" pitchFamily="34" charset="0"/>
              </a:rPr>
              <a:t>nối</a:t>
            </a:r>
            <a:r>
              <a:rPr lang="vi-VN" dirty="0">
                <a:latin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</a:rPr>
              <a:t>với</a:t>
            </a:r>
            <a:r>
              <a:rPr lang="vi-VN" dirty="0">
                <a:latin typeface="Calibri" panose="020F0502020204030204" pitchFamily="34" charset="0"/>
              </a:rPr>
              <a:t> chân P1_5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89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34" y="256987"/>
            <a:ext cx="4961437" cy="6545928"/>
          </a:xfrm>
        </p:spPr>
      </p:pic>
      <p:sp>
        <p:nvSpPr>
          <p:cNvPr id="5" name="Rectangle 4"/>
          <p:cNvSpPr/>
          <p:nvPr/>
        </p:nvSpPr>
        <p:spPr>
          <a:xfrm>
            <a:off x="761082" y="482176"/>
            <a:ext cx="4666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err="1"/>
              <a:t>Tần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nốt</a:t>
            </a:r>
            <a:r>
              <a:rPr lang="vi-VN" dirty="0"/>
              <a:t> </a:t>
            </a:r>
            <a:r>
              <a:rPr lang="vi-VN" dirty="0" err="1"/>
              <a:t>nhạc</a:t>
            </a:r>
            <a:endParaRPr lang="vi-VN" dirty="0"/>
          </a:p>
          <a:p>
            <a:r>
              <a:rPr lang="en-US" dirty="0"/>
              <a:t>http://www.phy.mtu.edu/~suits/notefreqs.html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1292588"/>
            <a:ext cx="29051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58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UART: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Mode 1: </a:t>
            </a:r>
          </a:p>
          <a:p>
            <a:pPr lvl="1"/>
            <a:r>
              <a:rPr lang="en-US" dirty="0"/>
              <a:t>8 bit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parity, </a:t>
            </a:r>
          </a:p>
          <a:p>
            <a:pPr lvl="1"/>
            <a:r>
              <a:rPr lang="en-US" dirty="0"/>
              <a:t>Baud rate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</a:p>
          <a:p>
            <a:pPr lvl="2"/>
            <a:r>
              <a:rPr lang="en-US" dirty="0" err="1"/>
              <a:t>Dùng</a:t>
            </a:r>
            <a:r>
              <a:rPr lang="en-US" dirty="0"/>
              <a:t> timer 1 (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), </a:t>
            </a:r>
            <a:r>
              <a:rPr lang="en-US" dirty="0" err="1"/>
              <a:t>hoặc</a:t>
            </a:r>
            <a:r>
              <a:rPr lang="en-US" dirty="0"/>
              <a:t> timer 2</a:t>
            </a:r>
          </a:p>
          <a:p>
            <a:pPr lvl="2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baud rate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(</a:t>
            </a:r>
            <a:r>
              <a:rPr lang="en-US" dirty="0" err="1"/>
              <a:t>cho</a:t>
            </a:r>
            <a:r>
              <a:rPr lang="en-US" dirty="0"/>
              <a:t> chip Atmel)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baud rate</a:t>
            </a:r>
          </a:p>
          <a:p>
            <a:pPr marL="0" indent="0" algn="ctr">
              <a:buNone/>
            </a:pPr>
            <a:r>
              <a:rPr lang="en-US" dirty="0"/>
              <a:t>http://www.keil.com/products/c51/baudrate.asp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94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880" y="1709547"/>
            <a:ext cx="536429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"reg51.h"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uart_data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main (void)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SCON = 0x50; 	/*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in mode 1 (8 bit), REN=1 */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TMOD = TMOD | 0x20 ; /* Timer 1 in mode 2 */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TH1 = 0xFD; 	/* 9600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Bds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at 11.059</a:t>
            </a:r>
            <a:r>
              <a:rPr lang="vi-VN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MHz */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TL1 = 0xFD; 	/* 9600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Bds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at 11.059</a:t>
            </a:r>
            <a:r>
              <a:rPr lang="vi-VN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MHz */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ES = 1; 		/* Enable serial interrupt*/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EA = 1; 		/* Enable global interrupt */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TR1 = 1; 	/* Timer 1 run */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while(1); 	/* endless */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2386572"/>
            <a:ext cx="6096000" cy="3285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serial_IT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(void) interrupt 4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(RI == 1)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vi-V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RI = 0; 	/* prepare for next reception */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vi-V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uart_data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SBUF; 	/* Read receive data */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vi-V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SBUF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uart_data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	/* Send back same data 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vi-V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TI = 0; </a:t>
            </a:r>
            <a:r>
              <a:rPr lang="vi-VN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 if emission occur */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4816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tưới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451" y="1600200"/>
            <a:ext cx="9263349" cy="4800600"/>
          </a:xfrm>
        </p:spPr>
        <p:txBody>
          <a:bodyPr>
            <a:normAutofit/>
          </a:bodyPr>
          <a:lstStyle/>
          <a:p>
            <a:r>
              <a:rPr lang="vi-VN" dirty="0" err="1">
                <a:latin typeface="Calibri (Body)"/>
              </a:rPr>
              <a:t>Lập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trình</a:t>
            </a:r>
            <a:r>
              <a:rPr lang="vi-VN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mạch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nhắc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tưới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cây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với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chức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năng</a:t>
            </a:r>
            <a:endParaRPr lang="en-US" dirty="0">
              <a:latin typeface="Calibri (Body)"/>
            </a:endParaRPr>
          </a:p>
          <a:p>
            <a:pPr lvl="1"/>
            <a:r>
              <a:rPr lang="en-US" dirty="0" err="1">
                <a:latin typeface="Calibri (Body)"/>
              </a:rPr>
              <a:t>Có</a:t>
            </a:r>
            <a:r>
              <a:rPr lang="en-US" dirty="0">
                <a:latin typeface="Calibri (Body)"/>
              </a:rPr>
              <a:t> sensor detect </a:t>
            </a:r>
            <a:r>
              <a:rPr lang="en-US" dirty="0" err="1">
                <a:latin typeface="Calibri (Body)"/>
              </a:rPr>
              <a:t>độ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ẩm</a:t>
            </a:r>
            <a:r>
              <a:rPr lang="en-US" dirty="0">
                <a:latin typeface="Calibri (Body)"/>
              </a:rPr>
              <a:t> (output = 1: </a:t>
            </a:r>
            <a:r>
              <a:rPr lang="vi-VN" dirty="0" err="1">
                <a:latin typeface="Calibri (Body)"/>
              </a:rPr>
              <a:t>đất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ẩm</a:t>
            </a:r>
            <a:r>
              <a:rPr lang="en-US" dirty="0">
                <a:latin typeface="Calibri (Body)"/>
              </a:rPr>
              <a:t>, = 0: </a:t>
            </a:r>
            <a:r>
              <a:rPr lang="vi-VN" dirty="0" err="1">
                <a:latin typeface="Calibri (Body)"/>
              </a:rPr>
              <a:t>đất</a:t>
            </a:r>
            <a:r>
              <a:rPr lang="vi-VN" dirty="0">
                <a:latin typeface="Calibri (Body)"/>
              </a:rPr>
              <a:t> khô</a:t>
            </a:r>
            <a:r>
              <a:rPr lang="en-US" dirty="0">
                <a:latin typeface="Calibri (Body)"/>
              </a:rPr>
              <a:t>)</a:t>
            </a:r>
            <a:endParaRPr lang="vi-VN" dirty="0">
              <a:latin typeface="Calibri (Body)"/>
            </a:endParaRPr>
          </a:p>
          <a:p>
            <a:pPr marL="914400" lvl="2" indent="0">
              <a:buNone/>
            </a:pPr>
            <a:r>
              <a:rPr lang="vi-VN" dirty="0">
                <a:latin typeface="Calibri (Body)"/>
                <a:sym typeface="Wingdings" panose="05000000000000000000" pitchFamily="2" charset="2"/>
              </a:rPr>
              <a:t> mô </a:t>
            </a:r>
            <a:r>
              <a:rPr lang="vi-VN" dirty="0" err="1">
                <a:latin typeface="Calibri (Body)"/>
                <a:sym typeface="Wingdings" panose="05000000000000000000" pitchFamily="2" charset="2"/>
              </a:rPr>
              <a:t>phỏng</a:t>
            </a:r>
            <a:r>
              <a:rPr lang="vi-VN" dirty="0">
                <a:latin typeface="Calibri (Body)"/>
                <a:sym typeface="Wingdings" panose="05000000000000000000" pitchFamily="2" charset="2"/>
              </a:rPr>
              <a:t> </a:t>
            </a:r>
            <a:r>
              <a:rPr lang="vi-VN" dirty="0" err="1">
                <a:latin typeface="Calibri (Body)"/>
                <a:sym typeface="Wingdings" panose="05000000000000000000" pitchFamily="2" charset="2"/>
              </a:rPr>
              <a:t>bằng</a:t>
            </a:r>
            <a:r>
              <a:rPr lang="vi-VN" dirty="0">
                <a:latin typeface="Calibri (Body)"/>
                <a:sym typeface="Wingdings" panose="05000000000000000000" pitchFamily="2" charset="2"/>
              </a:rPr>
              <a:t> 1 </a:t>
            </a:r>
            <a:r>
              <a:rPr lang="vi-VN" dirty="0" err="1">
                <a:latin typeface="Calibri (Body)"/>
                <a:sym typeface="Wingdings" panose="05000000000000000000" pitchFamily="2" charset="2"/>
              </a:rPr>
              <a:t>nút</a:t>
            </a:r>
            <a:r>
              <a:rPr lang="vi-VN" dirty="0">
                <a:latin typeface="Calibri (Body)"/>
                <a:sym typeface="Wingdings" panose="05000000000000000000" pitchFamily="2" charset="2"/>
              </a:rPr>
              <a:t> </a:t>
            </a:r>
            <a:r>
              <a:rPr lang="vi-VN" dirty="0" err="1">
                <a:latin typeface="Calibri (Body)"/>
                <a:sym typeface="Wingdings" panose="05000000000000000000" pitchFamily="2" charset="2"/>
              </a:rPr>
              <a:t>bấm</a:t>
            </a:r>
            <a:endParaRPr lang="en-US" dirty="0">
              <a:latin typeface="Calibri (Body)"/>
            </a:endParaRPr>
          </a:p>
          <a:p>
            <a:pPr lvl="1"/>
            <a:r>
              <a:rPr lang="en-US" dirty="0" err="1">
                <a:latin typeface="Calibri (Body)"/>
              </a:rPr>
              <a:t>Hiển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thị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thời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gian</a:t>
            </a:r>
            <a:r>
              <a:rPr lang="en-US" dirty="0">
                <a:latin typeface="Calibri (Body)"/>
              </a:rPr>
              <a:t> (</a:t>
            </a:r>
            <a:r>
              <a:rPr lang="en-US" dirty="0" err="1">
                <a:latin typeface="Calibri (Body)"/>
              </a:rPr>
              <a:t>theo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giờ</a:t>
            </a:r>
            <a:r>
              <a:rPr lang="en-US" dirty="0">
                <a:latin typeface="Calibri (Body)"/>
              </a:rPr>
              <a:t>) </a:t>
            </a:r>
            <a:r>
              <a:rPr lang="en-US" dirty="0" err="1">
                <a:latin typeface="Calibri (Body)"/>
              </a:rPr>
              <a:t>từ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thời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điểm</a:t>
            </a:r>
            <a:r>
              <a:rPr lang="en-US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đất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bị</a:t>
            </a:r>
            <a:r>
              <a:rPr lang="vi-VN" dirty="0">
                <a:latin typeface="Calibri (Body)"/>
              </a:rPr>
              <a:t> khô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gần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nhất</a:t>
            </a:r>
            <a:endParaRPr lang="en-US" dirty="0">
              <a:latin typeface="Calibri (Body)"/>
            </a:endParaRPr>
          </a:p>
          <a:p>
            <a:pPr lvl="1"/>
            <a:r>
              <a:rPr lang="en-US" dirty="0" err="1">
                <a:latin typeface="Calibri (Body)"/>
              </a:rPr>
              <a:t>Nhắc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nhở</a:t>
            </a:r>
            <a:r>
              <a:rPr lang="en-US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đất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bị</a:t>
            </a:r>
            <a:r>
              <a:rPr lang="vi-VN" dirty="0">
                <a:latin typeface="Calibri (Body)"/>
              </a:rPr>
              <a:t> khô </a:t>
            </a:r>
            <a:r>
              <a:rPr lang="vi-VN" dirty="0" err="1">
                <a:latin typeface="Calibri (Body)"/>
              </a:rPr>
              <a:t>quá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thời</a:t>
            </a:r>
            <a:r>
              <a:rPr lang="vi-VN" dirty="0">
                <a:latin typeface="Calibri (Body)"/>
              </a:rPr>
              <a:t> gian cho </a:t>
            </a:r>
            <a:r>
              <a:rPr lang="vi-VN" dirty="0" err="1">
                <a:latin typeface="Calibri (Body)"/>
              </a:rPr>
              <a:t>phép</a:t>
            </a:r>
            <a:r>
              <a:rPr lang="en-US" dirty="0">
                <a:latin typeface="Calibri (Body)"/>
              </a:rPr>
              <a:t>: </a:t>
            </a:r>
            <a:r>
              <a:rPr lang="en-US" dirty="0" err="1">
                <a:latin typeface="Calibri (Body)"/>
              </a:rPr>
              <a:t>nháy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đèn</a:t>
            </a:r>
            <a:r>
              <a:rPr lang="en-US" dirty="0">
                <a:latin typeface="Calibri (Body)"/>
              </a:rPr>
              <a:t> + </a:t>
            </a:r>
            <a:r>
              <a:rPr lang="en-US" dirty="0" err="1">
                <a:latin typeface="Calibri (Body)"/>
              </a:rPr>
              <a:t>tiếng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kêu</a:t>
            </a:r>
            <a:r>
              <a:rPr lang="en-US" dirty="0">
                <a:latin typeface="Calibri (Body)"/>
              </a:rPr>
              <a:t> beep.. beep.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Thời</a:t>
            </a:r>
            <a:r>
              <a:rPr lang="vi-VN" dirty="0">
                <a:latin typeface="Calibri (Body)"/>
              </a:rPr>
              <a:t> gian </a:t>
            </a:r>
            <a:r>
              <a:rPr lang="vi-VN" dirty="0" err="1">
                <a:latin typeface="Calibri (Body)"/>
              </a:rPr>
              <a:t>này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gọi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là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thời</a:t>
            </a:r>
            <a:r>
              <a:rPr lang="vi-VN" dirty="0">
                <a:latin typeface="Calibri (Body)"/>
              </a:rPr>
              <a:t> gian </a:t>
            </a:r>
            <a:r>
              <a:rPr lang="vi-VN" dirty="0" err="1">
                <a:latin typeface="Calibri (Body)"/>
              </a:rPr>
              <a:t>chờ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tưới</a:t>
            </a:r>
            <a:r>
              <a:rPr lang="vi-VN" dirty="0">
                <a:latin typeface="Calibri (Body)"/>
              </a:rPr>
              <a:t>.</a:t>
            </a:r>
            <a:endParaRPr lang="en-US" dirty="0">
              <a:latin typeface="Calibri (Body)"/>
            </a:endParaRPr>
          </a:p>
          <a:p>
            <a:pPr lvl="1"/>
            <a:r>
              <a:rPr lang="en-US" dirty="0" err="1">
                <a:latin typeface="Calibri (Body)"/>
              </a:rPr>
              <a:t>Dùng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đúng</a:t>
            </a:r>
            <a:r>
              <a:rPr lang="en-US" dirty="0">
                <a:latin typeface="Calibri (Body)"/>
              </a:rPr>
              <a:t> 1 </a:t>
            </a:r>
            <a:r>
              <a:rPr lang="en-US" dirty="0" err="1">
                <a:latin typeface="Calibri (Body)"/>
              </a:rPr>
              <a:t>phím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để</a:t>
            </a:r>
            <a:r>
              <a:rPr lang="en-US" dirty="0">
                <a:latin typeface="Calibri (Body)"/>
              </a:rPr>
              <a:t> set </a:t>
            </a:r>
            <a:r>
              <a:rPr lang="en-US" dirty="0" err="1">
                <a:latin typeface="Calibri (Body)"/>
              </a:rPr>
              <a:t>thời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gian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chờ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tưới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cây</a:t>
            </a:r>
            <a:r>
              <a:rPr lang="en-US" dirty="0">
                <a:latin typeface="Calibri (Body)"/>
              </a:rPr>
              <a:t>.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Chú</a:t>
            </a:r>
            <a:r>
              <a:rPr lang="vi-VN" dirty="0">
                <a:latin typeface="Calibri (Body)"/>
              </a:rPr>
              <a:t> ý </a:t>
            </a:r>
            <a:r>
              <a:rPr lang="vi-VN" dirty="0" err="1">
                <a:latin typeface="Calibri (Body)"/>
              </a:rPr>
              <a:t>chống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nảy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phím</a:t>
            </a:r>
            <a:r>
              <a:rPr lang="vi-VN" dirty="0">
                <a:latin typeface="Calibri (Body)"/>
              </a:rPr>
              <a:t>.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79136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447"/>
            <a:ext cx="10515600" cy="548640"/>
          </a:xfrm>
        </p:spPr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82194" y="2621280"/>
            <a:ext cx="1271452" cy="234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89S52</a:t>
            </a:r>
          </a:p>
        </p:txBody>
      </p:sp>
      <p:sp>
        <p:nvSpPr>
          <p:cNvPr id="5" name="Rectangle 4"/>
          <p:cNvSpPr/>
          <p:nvPr/>
        </p:nvSpPr>
        <p:spPr>
          <a:xfrm>
            <a:off x="7341326" y="2795451"/>
            <a:ext cx="1837508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7-SEG LEDs</a:t>
            </a:r>
          </a:p>
        </p:txBody>
      </p:sp>
      <p:sp>
        <p:nvSpPr>
          <p:cNvPr id="6" name="Trapezoid 5"/>
          <p:cNvSpPr/>
          <p:nvPr/>
        </p:nvSpPr>
        <p:spPr>
          <a:xfrm rot="16200000">
            <a:off x="8046720" y="3879668"/>
            <a:ext cx="426720" cy="252549"/>
          </a:xfrm>
          <a:prstGeom prst="trapezoid">
            <a:avLst>
              <a:gd name="adj" fmla="val 56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49486" y="2795451"/>
            <a:ext cx="339634" cy="33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49487" y="4005942"/>
            <a:ext cx="339634" cy="33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6"/>
          </p:cNvCxnSpPr>
          <p:nvPr/>
        </p:nvCxnSpPr>
        <p:spPr>
          <a:xfrm>
            <a:off x="4389120" y="2965268"/>
            <a:ext cx="1193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89120" y="4175759"/>
            <a:ext cx="1193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6853646" y="4005942"/>
            <a:ext cx="1280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6853646" y="2965268"/>
            <a:ext cx="487680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59609" y="2642102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bấm</a:t>
            </a:r>
            <a:endParaRPr lang="en-US" dirty="0"/>
          </a:p>
          <a:p>
            <a:pPr algn="ctr"/>
            <a:r>
              <a:rPr lang="en-US" dirty="0"/>
              <a:t>(1 </a:t>
            </a:r>
            <a:r>
              <a:rPr lang="en-US" dirty="0" err="1"/>
              <a:t>nút</a:t>
            </a:r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4976" y="3852593"/>
            <a:ext cx="2111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Sensor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)</a:t>
            </a:r>
          </a:p>
          <a:p>
            <a:pPr algn="ctr"/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: </a:t>
            </a:r>
            <a:r>
              <a:rPr lang="en-US" dirty="0" err="1"/>
              <a:t>tưới</a:t>
            </a:r>
            <a:r>
              <a:rPr lang="en-US" dirty="0"/>
              <a:t> </a:t>
            </a:r>
            <a:r>
              <a:rPr lang="en-US" dirty="0" err="1"/>
              <a:t>nước</a:t>
            </a:r>
            <a:endParaRPr lang="en-US" dirty="0"/>
          </a:p>
          <a:p>
            <a:pPr algn="ctr"/>
            <a:r>
              <a:rPr lang="en-US" dirty="0" err="1"/>
              <a:t>Nhả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: </a:t>
            </a:r>
            <a:r>
              <a:rPr lang="en-US" dirty="0" err="1"/>
              <a:t>ngừng</a:t>
            </a:r>
            <a:r>
              <a:rPr lang="en-US" dirty="0"/>
              <a:t> </a:t>
            </a:r>
            <a:r>
              <a:rPr lang="en-US" dirty="0" err="1"/>
              <a:t>tưới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51817" y="400594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 </a:t>
            </a:r>
          </a:p>
        </p:txBody>
      </p:sp>
    </p:spTree>
    <p:extLst>
      <p:ext uri="{BB962C8B-B14F-4D97-AF65-F5344CB8AC3E}">
        <p14:creationId xmlns:p14="http://schemas.microsoft.com/office/powerpoint/2010/main" val="15823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89S52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Sử dụng core MCS-51 (8051) của Intel, rất phổ biến vào khoảng 80-90, ngưng từ 2007</a:t>
            </a:r>
          </a:p>
          <a:p>
            <a:r>
              <a:rPr lang="vi-VN" dirty="0"/>
              <a:t>Các dòng chip tương thích còn rất phổ biến</a:t>
            </a:r>
          </a:p>
          <a:p>
            <a:pPr lvl="1"/>
            <a:r>
              <a:rPr lang="vi-VN" dirty="0"/>
              <a:t>Atmel AT89C51/52, AT89S51/52...</a:t>
            </a:r>
          </a:p>
          <a:p>
            <a:pPr lvl="1"/>
            <a:r>
              <a:rPr lang="vi-VN" dirty="0"/>
              <a:t>Silicon Labs C8051xxx</a:t>
            </a:r>
          </a:p>
          <a:p>
            <a:pPr lvl="1"/>
            <a:r>
              <a:rPr lang="vi-VN" dirty="0"/>
              <a:t>TI CC111x, CC24xx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5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447"/>
            <a:ext cx="10515600" cy="2499359"/>
          </a:xfrm>
        </p:spPr>
        <p:txBody>
          <a:bodyPr>
            <a:normAutofit/>
          </a:bodyPr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tưới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  <a:p>
            <a:pPr lvl="1"/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: </a:t>
            </a:r>
            <a:r>
              <a:rPr lang="en-US" dirty="0" err="1"/>
              <a:t>ướt</a:t>
            </a:r>
            <a:r>
              <a:rPr lang="en-US" dirty="0"/>
              <a:t> (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tưới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), </a:t>
            </a:r>
            <a:r>
              <a:rPr lang="en-US" dirty="0" err="1"/>
              <a:t>khô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tưới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t &lt; T),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 (t &gt; T).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detect </a:t>
            </a:r>
            <a:r>
              <a:rPr lang="en-US" dirty="0" err="1"/>
              <a:t>bởi</a:t>
            </a:r>
            <a:r>
              <a:rPr lang="en-US" dirty="0"/>
              <a:t> sensor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timer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giây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</p:txBody>
      </p:sp>
      <p:sp>
        <p:nvSpPr>
          <p:cNvPr id="9" name="Oval 8"/>
          <p:cNvSpPr/>
          <p:nvPr/>
        </p:nvSpPr>
        <p:spPr>
          <a:xfrm>
            <a:off x="2629989" y="4902931"/>
            <a:ext cx="1341120" cy="101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ướt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425440" y="3257011"/>
            <a:ext cx="1341120" cy="101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Khô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273143" y="4902931"/>
            <a:ext cx="1341120" cy="101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Khô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hiểm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" idx="7"/>
          </p:cNvCxnSpPr>
          <p:nvPr/>
        </p:nvCxnSpPr>
        <p:spPr>
          <a:xfrm flipV="1">
            <a:off x="3774707" y="4032074"/>
            <a:ext cx="1737819" cy="10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</p:cNvCxnSpPr>
          <p:nvPr/>
        </p:nvCxnSpPr>
        <p:spPr>
          <a:xfrm flipH="1">
            <a:off x="3884024" y="4119266"/>
            <a:ext cx="1737818" cy="10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88183" y="4032074"/>
            <a:ext cx="1680754" cy="112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84024" y="5538657"/>
            <a:ext cx="4389119" cy="5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18448" y="4179063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tưới</a:t>
            </a:r>
            <a:endParaRPr lang="en-US" dirty="0"/>
          </a:p>
          <a:p>
            <a:r>
              <a:rPr lang="en-US" dirty="0"/>
              <a:t>t&lt;T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29449" y="4705255"/>
            <a:ext cx="60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Tưới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6377" y="411926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tưới</a:t>
            </a:r>
            <a:r>
              <a:rPr lang="en-US" dirty="0"/>
              <a:t> t &gt; 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14423" y="5593058"/>
            <a:ext cx="60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Tưới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9387840" y="4714979"/>
            <a:ext cx="1280181" cy="1076227"/>
          </a:xfrm>
          <a:custGeom>
            <a:avLst/>
            <a:gdLst>
              <a:gd name="connsiteX0" fmla="*/ 0 w 1280181"/>
              <a:gd name="connsiteY0" fmla="*/ 292455 h 1076227"/>
              <a:gd name="connsiteX1" fmla="*/ 26126 w 1280181"/>
              <a:gd name="connsiteY1" fmla="*/ 187952 h 1076227"/>
              <a:gd name="connsiteX2" fmla="*/ 52251 w 1280181"/>
              <a:gd name="connsiteY2" fmla="*/ 170535 h 1076227"/>
              <a:gd name="connsiteX3" fmla="*/ 95794 w 1280181"/>
              <a:gd name="connsiteY3" fmla="*/ 135701 h 1076227"/>
              <a:gd name="connsiteX4" fmla="*/ 174171 w 1280181"/>
              <a:gd name="connsiteY4" fmla="*/ 100867 h 1076227"/>
              <a:gd name="connsiteX5" fmla="*/ 200297 w 1280181"/>
              <a:gd name="connsiteY5" fmla="*/ 92158 h 1076227"/>
              <a:gd name="connsiteX6" fmla="*/ 235131 w 1280181"/>
              <a:gd name="connsiteY6" fmla="*/ 74741 h 1076227"/>
              <a:gd name="connsiteX7" fmla="*/ 287383 w 1280181"/>
              <a:gd name="connsiteY7" fmla="*/ 57324 h 1076227"/>
              <a:gd name="connsiteX8" fmla="*/ 322217 w 1280181"/>
              <a:gd name="connsiteY8" fmla="*/ 39907 h 1076227"/>
              <a:gd name="connsiteX9" fmla="*/ 357051 w 1280181"/>
              <a:gd name="connsiteY9" fmla="*/ 31198 h 1076227"/>
              <a:gd name="connsiteX10" fmla="*/ 478971 w 1280181"/>
              <a:gd name="connsiteY10" fmla="*/ 13781 h 1076227"/>
              <a:gd name="connsiteX11" fmla="*/ 513806 w 1280181"/>
              <a:gd name="connsiteY11" fmla="*/ 5072 h 1076227"/>
              <a:gd name="connsiteX12" fmla="*/ 1010194 w 1280181"/>
              <a:gd name="connsiteY12" fmla="*/ 22490 h 1076227"/>
              <a:gd name="connsiteX13" fmla="*/ 1036320 w 1280181"/>
              <a:gd name="connsiteY13" fmla="*/ 31198 h 1076227"/>
              <a:gd name="connsiteX14" fmla="*/ 1088571 w 1280181"/>
              <a:gd name="connsiteY14" fmla="*/ 83450 h 1076227"/>
              <a:gd name="connsiteX15" fmla="*/ 1114697 w 1280181"/>
              <a:gd name="connsiteY15" fmla="*/ 109575 h 1076227"/>
              <a:gd name="connsiteX16" fmla="*/ 1149531 w 1280181"/>
              <a:gd name="connsiteY16" fmla="*/ 153118 h 1076227"/>
              <a:gd name="connsiteX17" fmla="*/ 1184366 w 1280181"/>
              <a:gd name="connsiteY17" fmla="*/ 222787 h 1076227"/>
              <a:gd name="connsiteX18" fmla="*/ 1210491 w 1280181"/>
              <a:gd name="connsiteY18" fmla="*/ 283747 h 1076227"/>
              <a:gd name="connsiteX19" fmla="*/ 1227909 w 1280181"/>
              <a:gd name="connsiteY19" fmla="*/ 353415 h 1076227"/>
              <a:gd name="connsiteX20" fmla="*/ 1236617 w 1280181"/>
              <a:gd name="connsiteY20" fmla="*/ 388250 h 1076227"/>
              <a:gd name="connsiteX21" fmla="*/ 1245326 w 1280181"/>
              <a:gd name="connsiteY21" fmla="*/ 414375 h 1076227"/>
              <a:gd name="connsiteX22" fmla="*/ 1254034 w 1280181"/>
              <a:gd name="connsiteY22" fmla="*/ 457918 h 1076227"/>
              <a:gd name="connsiteX23" fmla="*/ 1271451 w 1280181"/>
              <a:gd name="connsiteY23" fmla="*/ 527587 h 1076227"/>
              <a:gd name="connsiteX24" fmla="*/ 1262743 w 1280181"/>
              <a:gd name="connsiteY24" fmla="*/ 797552 h 1076227"/>
              <a:gd name="connsiteX25" fmla="*/ 1254034 w 1280181"/>
              <a:gd name="connsiteY25" fmla="*/ 823678 h 1076227"/>
              <a:gd name="connsiteX26" fmla="*/ 1236617 w 1280181"/>
              <a:gd name="connsiteY26" fmla="*/ 849804 h 1076227"/>
              <a:gd name="connsiteX27" fmla="*/ 1201783 w 1280181"/>
              <a:gd name="connsiteY27" fmla="*/ 893347 h 1076227"/>
              <a:gd name="connsiteX28" fmla="*/ 1184366 w 1280181"/>
              <a:gd name="connsiteY28" fmla="*/ 919472 h 1076227"/>
              <a:gd name="connsiteX29" fmla="*/ 1123406 w 1280181"/>
              <a:gd name="connsiteY29" fmla="*/ 945598 h 1076227"/>
              <a:gd name="connsiteX30" fmla="*/ 1062446 w 1280181"/>
              <a:gd name="connsiteY30" fmla="*/ 980432 h 1076227"/>
              <a:gd name="connsiteX31" fmla="*/ 1036320 w 1280181"/>
              <a:gd name="connsiteY31" fmla="*/ 989141 h 1076227"/>
              <a:gd name="connsiteX32" fmla="*/ 1001486 w 1280181"/>
              <a:gd name="connsiteY32" fmla="*/ 1006558 h 1076227"/>
              <a:gd name="connsiteX33" fmla="*/ 923109 w 1280181"/>
              <a:gd name="connsiteY33" fmla="*/ 1023975 h 1076227"/>
              <a:gd name="connsiteX34" fmla="*/ 870857 w 1280181"/>
              <a:gd name="connsiteY34" fmla="*/ 1041392 h 1076227"/>
              <a:gd name="connsiteX35" fmla="*/ 836023 w 1280181"/>
              <a:gd name="connsiteY35" fmla="*/ 1050101 h 1076227"/>
              <a:gd name="connsiteX36" fmla="*/ 792480 w 1280181"/>
              <a:gd name="connsiteY36" fmla="*/ 1067518 h 1076227"/>
              <a:gd name="connsiteX37" fmla="*/ 661851 w 1280181"/>
              <a:gd name="connsiteY37" fmla="*/ 1076227 h 1076227"/>
              <a:gd name="connsiteX38" fmla="*/ 322217 w 1280181"/>
              <a:gd name="connsiteY38" fmla="*/ 1067518 h 1076227"/>
              <a:gd name="connsiteX39" fmla="*/ 278674 w 1280181"/>
              <a:gd name="connsiteY39" fmla="*/ 1058810 h 1076227"/>
              <a:gd name="connsiteX40" fmla="*/ 243840 w 1280181"/>
              <a:gd name="connsiteY40" fmla="*/ 1041392 h 1076227"/>
              <a:gd name="connsiteX41" fmla="*/ 174171 w 1280181"/>
              <a:gd name="connsiteY41" fmla="*/ 1023975 h 1076227"/>
              <a:gd name="connsiteX42" fmla="*/ 139337 w 1280181"/>
              <a:gd name="connsiteY42" fmla="*/ 1006558 h 1076227"/>
              <a:gd name="connsiteX43" fmla="*/ 104503 w 1280181"/>
              <a:gd name="connsiteY43" fmla="*/ 989141 h 1076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80181" h="1076227">
                <a:moveTo>
                  <a:pt x="0" y="292455"/>
                </a:moveTo>
                <a:cubicBezTo>
                  <a:pt x="4405" y="257216"/>
                  <a:pt x="1524" y="217476"/>
                  <a:pt x="26126" y="187952"/>
                </a:cubicBezTo>
                <a:cubicBezTo>
                  <a:pt x="32826" y="179912"/>
                  <a:pt x="44078" y="177073"/>
                  <a:pt x="52251" y="170535"/>
                </a:cubicBezTo>
                <a:cubicBezTo>
                  <a:pt x="88007" y="141931"/>
                  <a:pt x="48896" y="162500"/>
                  <a:pt x="95794" y="135701"/>
                </a:cubicBezTo>
                <a:cubicBezTo>
                  <a:pt x="120980" y="121309"/>
                  <a:pt x="147030" y="111045"/>
                  <a:pt x="174171" y="100867"/>
                </a:cubicBezTo>
                <a:cubicBezTo>
                  <a:pt x="182766" y="97644"/>
                  <a:pt x="191859" y="95774"/>
                  <a:pt x="200297" y="92158"/>
                </a:cubicBezTo>
                <a:cubicBezTo>
                  <a:pt x="212229" y="87044"/>
                  <a:pt x="223078" y="79562"/>
                  <a:pt x="235131" y="74741"/>
                </a:cubicBezTo>
                <a:cubicBezTo>
                  <a:pt x="252177" y="67923"/>
                  <a:pt x="270962" y="65535"/>
                  <a:pt x="287383" y="57324"/>
                </a:cubicBezTo>
                <a:cubicBezTo>
                  <a:pt x="298994" y="51518"/>
                  <a:pt x="310062" y="44465"/>
                  <a:pt x="322217" y="39907"/>
                </a:cubicBezTo>
                <a:cubicBezTo>
                  <a:pt x="333424" y="35704"/>
                  <a:pt x="345245" y="33166"/>
                  <a:pt x="357051" y="31198"/>
                </a:cubicBezTo>
                <a:cubicBezTo>
                  <a:pt x="397545" y="24449"/>
                  <a:pt x="438477" y="20530"/>
                  <a:pt x="478971" y="13781"/>
                </a:cubicBezTo>
                <a:cubicBezTo>
                  <a:pt x="490777" y="11813"/>
                  <a:pt x="502194" y="7975"/>
                  <a:pt x="513806" y="5072"/>
                </a:cubicBezTo>
                <a:cubicBezTo>
                  <a:pt x="558148" y="5925"/>
                  <a:pt x="860108" y="-15031"/>
                  <a:pt x="1010194" y="22490"/>
                </a:cubicBezTo>
                <a:cubicBezTo>
                  <a:pt x="1019100" y="24716"/>
                  <a:pt x="1027611" y="28295"/>
                  <a:pt x="1036320" y="31198"/>
                </a:cubicBezTo>
                <a:cubicBezTo>
                  <a:pt x="1082314" y="61860"/>
                  <a:pt x="1045362" y="33039"/>
                  <a:pt x="1088571" y="83450"/>
                </a:cubicBezTo>
                <a:cubicBezTo>
                  <a:pt x="1096586" y="92801"/>
                  <a:pt x="1106587" y="100307"/>
                  <a:pt x="1114697" y="109575"/>
                </a:cubicBezTo>
                <a:cubicBezTo>
                  <a:pt x="1126937" y="123563"/>
                  <a:pt x="1137920" y="138604"/>
                  <a:pt x="1149531" y="153118"/>
                </a:cubicBezTo>
                <a:cubicBezTo>
                  <a:pt x="1170917" y="238657"/>
                  <a:pt x="1139955" y="133963"/>
                  <a:pt x="1184366" y="222787"/>
                </a:cubicBezTo>
                <a:cubicBezTo>
                  <a:pt x="1240602" y="335261"/>
                  <a:pt x="1147092" y="188646"/>
                  <a:pt x="1210491" y="283747"/>
                </a:cubicBezTo>
                <a:lnTo>
                  <a:pt x="1227909" y="353415"/>
                </a:lnTo>
                <a:cubicBezTo>
                  <a:pt x="1230812" y="365027"/>
                  <a:pt x="1232832" y="376895"/>
                  <a:pt x="1236617" y="388250"/>
                </a:cubicBezTo>
                <a:cubicBezTo>
                  <a:pt x="1239520" y="396958"/>
                  <a:pt x="1243100" y="405470"/>
                  <a:pt x="1245326" y="414375"/>
                </a:cubicBezTo>
                <a:cubicBezTo>
                  <a:pt x="1248916" y="428735"/>
                  <a:pt x="1250706" y="443495"/>
                  <a:pt x="1254034" y="457918"/>
                </a:cubicBezTo>
                <a:cubicBezTo>
                  <a:pt x="1259416" y="481243"/>
                  <a:pt x="1265645" y="504364"/>
                  <a:pt x="1271451" y="527587"/>
                </a:cubicBezTo>
                <a:cubicBezTo>
                  <a:pt x="1282087" y="676484"/>
                  <a:pt x="1286888" y="636587"/>
                  <a:pt x="1262743" y="797552"/>
                </a:cubicBezTo>
                <a:cubicBezTo>
                  <a:pt x="1261381" y="806630"/>
                  <a:pt x="1258139" y="815467"/>
                  <a:pt x="1254034" y="823678"/>
                </a:cubicBezTo>
                <a:cubicBezTo>
                  <a:pt x="1249353" y="833039"/>
                  <a:pt x="1242423" y="841095"/>
                  <a:pt x="1236617" y="849804"/>
                </a:cubicBezTo>
                <a:cubicBezTo>
                  <a:pt x="1219665" y="900665"/>
                  <a:pt x="1241173" y="853957"/>
                  <a:pt x="1201783" y="893347"/>
                </a:cubicBezTo>
                <a:cubicBezTo>
                  <a:pt x="1194382" y="900748"/>
                  <a:pt x="1191767" y="912071"/>
                  <a:pt x="1184366" y="919472"/>
                </a:cubicBezTo>
                <a:cubicBezTo>
                  <a:pt x="1164318" y="939520"/>
                  <a:pt x="1150057" y="938936"/>
                  <a:pt x="1123406" y="945598"/>
                </a:cubicBezTo>
                <a:cubicBezTo>
                  <a:pt x="1097168" y="963090"/>
                  <a:pt x="1093383" y="967173"/>
                  <a:pt x="1062446" y="980432"/>
                </a:cubicBezTo>
                <a:cubicBezTo>
                  <a:pt x="1054008" y="984048"/>
                  <a:pt x="1044758" y="985525"/>
                  <a:pt x="1036320" y="989141"/>
                </a:cubicBezTo>
                <a:cubicBezTo>
                  <a:pt x="1024388" y="994255"/>
                  <a:pt x="1013894" y="1002740"/>
                  <a:pt x="1001486" y="1006558"/>
                </a:cubicBezTo>
                <a:cubicBezTo>
                  <a:pt x="975907" y="1014429"/>
                  <a:pt x="948968" y="1017079"/>
                  <a:pt x="923109" y="1023975"/>
                </a:cubicBezTo>
                <a:cubicBezTo>
                  <a:pt x="905369" y="1028705"/>
                  <a:pt x="888442" y="1036116"/>
                  <a:pt x="870857" y="1041392"/>
                </a:cubicBezTo>
                <a:cubicBezTo>
                  <a:pt x="859393" y="1044831"/>
                  <a:pt x="847378" y="1046316"/>
                  <a:pt x="836023" y="1050101"/>
                </a:cubicBezTo>
                <a:cubicBezTo>
                  <a:pt x="821193" y="1055044"/>
                  <a:pt x="807939" y="1065199"/>
                  <a:pt x="792480" y="1067518"/>
                </a:cubicBezTo>
                <a:cubicBezTo>
                  <a:pt x="749323" y="1073992"/>
                  <a:pt x="705394" y="1073324"/>
                  <a:pt x="661851" y="1076227"/>
                </a:cubicBezTo>
                <a:lnTo>
                  <a:pt x="322217" y="1067518"/>
                </a:lnTo>
                <a:cubicBezTo>
                  <a:pt x="307431" y="1066846"/>
                  <a:pt x="292716" y="1063491"/>
                  <a:pt x="278674" y="1058810"/>
                </a:cubicBezTo>
                <a:cubicBezTo>
                  <a:pt x="266358" y="1054705"/>
                  <a:pt x="256156" y="1045497"/>
                  <a:pt x="243840" y="1041392"/>
                </a:cubicBezTo>
                <a:cubicBezTo>
                  <a:pt x="221131" y="1033822"/>
                  <a:pt x="195582" y="1034680"/>
                  <a:pt x="174171" y="1023975"/>
                </a:cubicBezTo>
                <a:cubicBezTo>
                  <a:pt x="162560" y="1018169"/>
                  <a:pt x="151269" y="1011672"/>
                  <a:pt x="139337" y="1006558"/>
                </a:cubicBezTo>
                <a:cubicBezTo>
                  <a:pt x="104313" y="991548"/>
                  <a:pt x="121939" y="1006579"/>
                  <a:pt x="104503" y="98914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558116" y="434564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tưới</a:t>
            </a:r>
            <a:r>
              <a:rPr lang="en-US" dirty="0"/>
              <a:t> t &gt; T</a:t>
            </a:r>
          </a:p>
        </p:txBody>
      </p:sp>
      <p:sp>
        <p:nvSpPr>
          <p:cNvPr id="36" name="Freeform 35"/>
          <p:cNvSpPr/>
          <p:nvPr/>
        </p:nvSpPr>
        <p:spPr>
          <a:xfrm>
            <a:off x="1866773" y="5086266"/>
            <a:ext cx="867718" cy="748483"/>
          </a:xfrm>
          <a:custGeom>
            <a:avLst/>
            <a:gdLst>
              <a:gd name="connsiteX0" fmla="*/ 798050 w 867718"/>
              <a:gd name="connsiteY0" fmla="*/ 173717 h 748483"/>
              <a:gd name="connsiteX1" fmla="*/ 693547 w 867718"/>
              <a:gd name="connsiteY1" fmla="*/ 86631 h 748483"/>
              <a:gd name="connsiteX2" fmla="*/ 667421 w 867718"/>
              <a:gd name="connsiteY2" fmla="*/ 77923 h 748483"/>
              <a:gd name="connsiteX3" fmla="*/ 571627 w 867718"/>
              <a:gd name="connsiteY3" fmla="*/ 51797 h 748483"/>
              <a:gd name="connsiteX4" fmla="*/ 545501 w 867718"/>
              <a:gd name="connsiteY4" fmla="*/ 43088 h 748483"/>
              <a:gd name="connsiteX5" fmla="*/ 501958 w 867718"/>
              <a:gd name="connsiteY5" fmla="*/ 34380 h 748483"/>
              <a:gd name="connsiteX6" fmla="*/ 467124 w 867718"/>
              <a:gd name="connsiteY6" fmla="*/ 25671 h 748483"/>
              <a:gd name="connsiteX7" fmla="*/ 301661 w 867718"/>
              <a:gd name="connsiteY7" fmla="*/ 16963 h 748483"/>
              <a:gd name="connsiteX8" fmla="*/ 266827 w 867718"/>
              <a:gd name="connsiteY8" fmla="*/ 25671 h 748483"/>
              <a:gd name="connsiteX9" fmla="*/ 214576 w 867718"/>
              <a:gd name="connsiteY9" fmla="*/ 43088 h 748483"/>
              <a:gd name="connsiteX10" fmla="*/ 179741 w 867718"/>
              <a:gd name="connsiteY10" fmla="*/ 69214 h 748483"/>
              <a:gd name="connsiteX11" fmla="*/ 153616 w 867718"/>
              <a:gd name="connsiteY11" fmla="*/ 77923 h 748483"/>
              <a:gd name="connsiteX12" fmla="*/ 118781 w 867718"/>
              <a:gd name="connsiteY12" fmla="*/ 95340 h 748483"/>
              <a:gd name="connsiteX13" fmla="*/ 83947 w 867718"/>
              <a:gd name="connsiteY13" fmla="*/ 138883 h 748483"/>
              <a:gd name="connsiteX14" fmla="*/ 75238 w 867718"/>
              <a:gd name="connsiteY14" fmla="*/ 165008 h 748483"/>
              <a:gd name="connsiteX15" fmla="*/ 49113 w 867718"/>
              <a:gd name="connsiteY15" fmla="*/ 191134 h 748483"/>
              <a:gd name="connsiteX16" fmla="*/ 14278 w 867718"/>
              <a:gd name="connsiteY16" fmla="*/ 260803 h 748483"/>
              <a:gd name="connsiteX17" fmla="*/ 14278 w 867718"/>
              <a:gd name="connsiteY17" fmla="*/ 522060 h 748483"/>
              <a:gd name="connsiteX18" fmla="*/ 49113 w 867718"/>
              <a:gd name="connsiteY18" fmla="*/ 548185 h 748483"/>
              <a:gd name="connsiteX19" fmla="*/ 101364 w 867718"/>
              <a:gd name="connsiteY19" fmla="*/ 609145 h 748483"/>
              <a:gd name="connsiteX20" fmla="*/ 136198 w 867718"/>
              <a:gd name="connsiteY20" fmla="*/ 635271 h 748483"/>
              <a:gd name="connsiteX21" fmla="*/ 223284 w 867718"/>
              <a:gd name="connsiteY21" fmla="*/ 670105 h 748483"/>
              <a:gd name="connsiteX22" fmla="*/ 249410 w 867718"/>
              <a:gd name="connsiteY22" fmla="*/ 687523 h 748483"/>
              <a:gd name="connsiteX23" fmla="*/ 284244 w 867718"/>
              <a:gd name="connsiteY23" fmla="*/ 696231 h 748483"/>
              <a:gd name="connsiteX24" fmla="*/ 345204 w 867718"/>
              <a:gd name="connsiteY24" fmla="*/ 713648 h 748483"/>
              <a:gd name="connsiteX25" fmla="*/ 440998 w 867718"/>
              <a:gd name="connsiteY25" fmla="*/ 748483 h 748483"/>
              <a:gd name="connsiteX26" fmla="*/ 641296 w 867718"/>
              <a:gd name="connsiteY26" fmla="*/ 731065 h 748483"/>
              <a:gd name="connsiteX27" fmla="*/ 719673 w 867718"/>
              <a:gd name="connsiteY27" fmla="*/ 687523 h 748483"/>
              <a:gd name="connsiteX28" fmla="*/ 745798 w 867718"/>
              <a:gd name="connsiteY28" fmla="*/ 678814 h 748483"/>
              <a:gd name="connsiteX29" fmla="*/ 763216 w 867718"/>
              <a:gd name="connsiteY29" fmla="*/ 661397 h 748483"/>
              <a:gd name="connsiteX30" fmla="*/ 789341 w 867718"/>
              <a:gd name="connsiteY30" fmla="*/ 643980 h 748483"/>
              <a:gd name="connsiteX31" fmla="*/ 832884 w 867718"/>
              <a:gd name="connsiteY31" fmla="*/ 609145 h 748483"/>
              <a:gd name="connsiteX32" fmla="*/ 867718 w 867718"/>
              <a:gd name="connsiteY32" fmla="*/ 583020 h 74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67718" h="748483">
                <a:moveTo>
                  <a:pt x="798050" y="173717"/>
                </a:moveTo>
                <a:cubicBezTo>
                  <a:pt x="752398" y="128065"/>
                  <a:pt x="748105" y="116941"/>
                  <a:pt x="693547" y="86631"/>
                </a:cubicBezTo>
                <a:cubicBezTo>
                  <a:pt x="685522" y="82173"/>
                  <a:pt x="676247" y="80445"/>
                  <a:pt x="667421" y="77923"/>
                </a:cubicBezTo>
                <a:cubicBezTo>
                  <a:pt x="635597" y="68830"/>
                  <a:pt x="603451" y="60890"/>
                  <a:pt x="571627" y="51797"/>
                </a:cubicBezTo>
                <a:cubicBezTo>
                  <a:pt x="562800" y="49275"/>
                  <a:pt x="554407" y="45314"/>
                  <a:pt x="545501" y="43088"/>
                </a:cubicBezTo>
                <a:cubicBezTo>
                  <a:pt x="531141" y="39498"/>
                  <a:pt x="516407" y="37591"/>
                  <a:pt x="501958" y="34380"/>
                </a:cubicBezTo>
                <a:cubicBezTo>
                  <a:pt x="490274" y="31784"/>
                  <a:pt x="478735" y="28574"/>
                  <a:pt x="467124" y="25671"/>
                </a:cubicBezTo>
                <a:cubicBezTo>
                  <a:pt x="403925" y="-16461"/>
                  <a:pt x="444118" y="2717"/>
                  <a:pt x="301661" y="16963"/>
                </a:cubicBezTo>
                <a:cubicBezTo>
                  <a:pt x="289752" y="18154"/>
                  <a:pt x="278291" y="22232"/>
                  <a:pt x="266827" y="25671"/>
                </a:cubicBezTo>
                <a:cubicBezTo>
                  <a:pt x="249242" y="30946"/>
                  <a:pt x="214576" y="43088"/>
                  <a:pt x="214576" y="43088"/>
                </a:cubicBezTo>
                <a:cubicBezTo>
                  <a:pt x="202964" y="51797"/>
                  <a:pt x="192343" y="62013"/>
                  <a:pt x="179741" y="69214"/>
                </a:cubicBezTo>
                <a:cubicBezTo>
                  <a:pt x="171771" y="73768"/>
                  <a:pt x="162053" y="74307"/>
                  <a:pt x="153616" y="77923"/>
                </a:cubicBezTo>
                <a:cubicBezTo>
                  <a:pt x="141684" y="83037"/>
                  <a:pt x="130393" y="89534"/>
                  <a:pt x="118781" y="95340"/>
                </a:cubicBezTo>
                <a:cubicBezTo>
                  <a:pt x="96894" y="161002"/>
                  <a:pt x="128963" y="82614"/>
                  <a:pt x="83947" y="138883"/>
                </a:cubicBezTo>
                <a:cubicBezTo>
                  <a:pt x="78213" y="146051"/>
                  <a:pt x="80330" y="157370"/>
                  <a:pt x="75238" y="165008"/>
                </a:cubicBezTo>
                <a:cubicBezTo>
                  <a:pt x="68406" y="175255"/>
                  <a:pt x="55725" y="180744"/>
                  <a:pt x="49113" y="191134"/>
                </a:cubicBezTo>
                <a:cubicBezTo>
                  <a:pt x="35174" y="213039"/>
                  <a:pt x="25890" y="237580"/>
                  <a:pt x="14278" y="260803"/>
                </a:cubicBezTo>
                <a:cubicBezTo>
                  <a:pt x="422" y="357804"/>
                  <a:pt x="-9328" y="399309"/>
                  <a:pt x="14278" y="522060"/>
                </a:cubicBezTo>
                <a:cubicBezTo>
                  <a:pt x="17019" y="536313"/>
                  <a:pt x="37501" y="539477"/>
                  <a:pt x="49113" y="548185"/>
                </a:cubicBezTo>
                <a:cubicBezTo>
                  <a:pt x="70255" y="579899"/>
                  <a:pt x="67575" y="579580"/>
                  <a:pt x="101364" y="609145"/>
                </a:cubicBezTo>
                <a:cubicBezTo>
                  <a:pt x="112287" y="618703"/>
                  <a:pt x="123216" y="628780"/>
                  <a:pt x="136198" y="635271"/>
                </a:cubicBezTo>
                <a:cubicBezTo>
                  <a:pt x="164162" y="649253"/>
                  <a:pt x="197270" y="652762"/>
                  <a:pt x="223284" y="670105"/>
                </a:cubicBezTo>
                <a:cubicBezTo>
                  <a:pt x="231993" y="675911"/>
                  <a:pt x="239790" y="683400"/>
                  <a:pt x="249410" y="687523"/>
                </a:cubicBezTo>
                <a:cubicBezTo>
                  <a:pt x="260411" y="692238"/>
                  <a:pt x="272697" y="693082"/>
                  <a:pt x="284244" y="696231"/>
                </a:cubicBezTo>
                <a:cubicBezTo>
                  <a:pt x="304632" y="701791"/>
                  <a:pt x="325005" y="707433"/>
                  <a:pt x="345204" y="713648"/>
                </a:cubicBezTo>
                <a:cubicBezTo>
                  <a:pt x="393660" y="728557"/>
                  <a:pt x="396269" y="730590"/>
                  <a:pt x="440998" y="748483"/>
                </a:cubicBezTo>
                <a:cubicBezTo>
                  <a:pt x="507764" y="742677"/>
                  <a:pt x="574720" y="738747"/>
                  <a:pt x="641296" y="731065"/>
                </a:cubicBezTo>
                <a:cubicBezTo>
                  <a:pt x="681461" y="726431"/>
                  <a:pt x="673052" y="703064"/>
                  <a:pt x="719673" y="687523"/>
                </a:cubicBezTo>
                <a:lnTo>
                  <a:pt x="745798" y="678814"/>
                </a:lnTo>
                <a:cubicBezTo>
                  <a:pt x="751604" y="673008"/>
                  <a:pt x="756805" y="666526"/>
                  <a:pt x="763216" y="661397"/>
                </a:cubicBezTo>
                <a:cubicBezTo>
                  <a:pt x="771389" y="654859"/>
                  <a:pt x="781940" y="651381"/>
                  <a:pt x="789341" y="643980"/>
                </a:cubicBezTo>
                <a:cubicBezTo>
                  <a:pt x="828732" y="604588"/>
                  <a:pt x="782022" y="626100"/>
                  <a:pt x="832884" y="609145"/>
                </a:cubicBezTo>
                <a:lnTo>
                  <a:pt x="867718" y="58302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11298" y="5216440"/>
            <a:ext cx="60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Tưới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70469" y="2839107"/>
            <a:ext cx="12540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</a:p>
          <a:p>
            <a:r>
              <a:rPr lang="en-US" dirty="0"/>
              <a:t>t = </a:t>
            </a:r>
            <a:r>
              <a:rPr lang="en-US" dirty="0" err="1"/>
              <a:t>xx.xx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68194" y="5850274"/>
            <a:ext cx="12540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t + </a:t>
            </a:r>
            <a:r>
              <a:rPr lang="en-US" dirty="0" err="1"/>
              <a:t>nháy</a:t>
            </a:r>
            <a:r>
              <a:rPr lang="en-US" dirty="0"/>
              <a:t> + </a:t>
            </a:r>
            <a:r>
              <a:rPr lang="en-US" dirty="0" err="1"/>
              <a:t>loa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71649" y="5850274"/>
            <a:ext cx="11679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</a:p>
          <a:p>
            <a:r>
              <a:rPr lang="en-US" dirty="0"/>
              <a:t>t = 00.00</a:t>
            </a:r>
          </a:p>
        </p:txBody>
      </p:sp>
    </p:spTree>
    <p:extLst>
      <p:ext uri="{BB962C8B-B14F-4D97-AF65-F5344CB8AC3E}">
        <p14:creationId xmlns:p14="http://schemas.microsoft.com/office/powerpoint/2010/main" val="3466965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447"/>
            <a:ext cx="10515600" cy="5207724"/>
          </a:xfrm>
        </p:spPr>
        <p:txBody>
          <a:bodyPr>
            <a:normAutofit/>
          </a:bodyPr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tưới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.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 </a:t>
            </a:r>
            <a:r>
              <a:rPr lang="en-US" dirty="0" err="1"/>
              <a:t>lệnh</a:t>
            </a:r>
            <a:r>
              <a:rPr lang="en-US" dirty="0"/>
              <a:t>: short-press, </a:t>
            </a:r>
            <a:r>
              <a:rPr lang="en-US" dirty="0" err="1"/>
              <a:t>và</a:t>
            </a:r>
            <a:r>
              <a:rPr lang="en-US" dirty="0"/>
              <a:t> long-press (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casio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t. </a:t>
            </a:r>
            <a:r>
              <a:rPr lang="en-US" dirty="0" err="1"/>
              <a:t>Khi</a:t>
            </a:r>
            <a:r>
              <a:rPr lang="en-US" dirty="0"/>
              <a:t> short-press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t </a:t>
            </a:r>
            <a:r>
              <a:rPr lang="en-US" dirty="0" err="1"/>
              <a:t>và</a:t>
            </a:r>
            <a:r>
              <a:rPr lang="en-US" dirty="0"/>
              <a:t> T.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long-press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chuyển</a:t>
            </a:r>
            <a:r>
              <a:rPr lang="en-US" dirty="0">
                <a:sym typeface="Wingdings" panose="05000000000000000000" pitchFamily="2" charset="2"/>
              </a:rPr>
              <a:t> sang </a:t>
            </a:r>
            <a:r>
              <a:rPr lang="en-US" dirty="0" err="1">
                <a:sym typeface="Wingdings" panose="05000000000000000000" pitchFamily="2" charset="2"/>
              </a:rPr>
              <a:t>trạng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thái</a:t>
            </a:r>
            <a:r>
              <a:rPr lang="en-US" dirty="0">
                <a:sym typeface="Wingdings" panose="05000000000000000000" pitchFamily="2" charset="2"/>
              </a:rPr>
              <a:t> set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T, </a:t>
            </a:r>
            <a:r>
              <a:rPr lang="en-US" dirty="0" err="1">
                <a:sym typeface="Wingdings" panose="05000000000000000000" pitchFamily="2" charset="2"/>
              </a:rPr>
              <a:t>màn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T + </a:t>
            </a:r>
            <a:r>
              <a:rPr lang="en-US" dirty="0" err="1">
                <a:sym typeface="Wingdings" panose="05000000000000000000" pitchFamily="2" charset="2"/>
              </a:rPr>
              <a:t>nhấp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nháy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chậm</a:t>
            </a:r>
            <a:r>
              <a:rPr lang="en-US" dirty="0">
                <a:sym typeface="Wingdings" panose="05000000000000000000" pitchFamily="2" charset="2"/>
              </a:rPr>
              <a:t>. Long-press </a:t>
            </a:r>
            <a:r>
              <a:rPr lang="en-US" dirty="0" err="1">
                <a:sym typeface="Wingdings" panose="05000000000000000000" pitchFamily="2" charset="2"/>
              </a:rPr>
              <a:t>lần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lưu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T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chuyển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về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thường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đang</a:t>
            </a:r>
            <a:r>
              <a:rPr lang="en-US" dirty="0">
                <a:sym typeface="Wingdings" panose="05000000000000000000" pitchFamily="2" charset="2"/>
              </a:rPr>
              <a:t> ở </a:t>
            </a:r>
            <a:r>
              <a:rPr lang="en-US" dirty="0" err="1">
                <a:sym typeface="Wingdings" panose="05000000000000000000" pitchFamily="2" charset="2"/>
              </a:rPr>
              <a:t>trạng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thái</a:t>
            </a:r>
            <a:r>
              <a:rPr lang="en-US" dirty="0">
                <a:sym typeface="Wingdings" panose="05000000000000000000" pitchFamily="2" charset="2"/>
              </a:rPr>
              <a:t> set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T, </a:t>
            </a:r>
            <a:r>
              <a:rPr lang="en-US" dirty="0" err="1">
                <a:sym typeface="Wingdings" panose="05000000000000000000" pitchFamily="2" charset="2"/>
              </a:rPr>
              <a:t>gặp</a:t>
            </a:r>
            <a:r>
              <a:rPr lang="en-US" dirty="0">
                <a:sym typeface="Wingdings" panose="05000000000000000000" pitchFamily="2" charset="2"/>
              </a:rPr>
              <a:t> short-press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T </a:t>
            </a:r>
            <a:r>
              <a:rPr lang="en-US" dirty="0" err="1">
                <a:sym typeface="Wingdings" panose="05000000000000000000" pitchFamily="2" charset="2"/>
              </a:rPr>
              <a:t>được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tăng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lên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T </a:t>
            </a:r>
            <a:r>
              <a:rPr lang="en-US" dirty="0" err="1">
                <a:sym typeface="Wingdings" panose="05000000000000000000" pitchFamily="2" charset="2"/>
              </a:rPr>
              <a:t>tăng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lên</a:t>
            </a:r>
            <a:r>
              <a:rPr lang="en-US" dirty="0">
                <a:sym typeface="Wingdings" panose="05000000000000000000" pitchFamily="2" charset="2"/>
              </a:rPr>
              <a:t> 60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về</a:t>
            </a:r>
            <a:r>
              <a:rPr lang="en-US" dirty="0">
                <a:sym typeface="Wingdings" panose="05000000000000000000" pitchFamily="2" charset="2"/>
              </a:rPr>
              <a:t>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AT89S52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7005638" cy="4351338"/>
          </a:xfrm>
        </p:spPr>
        <p:txBody>
          <a:bodyPr/>
          <a:lstStyle/>
          <a:p>
            <a:r>
              <a:rPr lang="vi-VN" dirty="0"/>
              <a:t>Do Atmel sản xuất, tương thích hoàn toàn với Intel 8051</a:t>
            </a:r>
          </a:p>
          <a:p>
            <a:r>
              <a:rPr lang="vi-VN"/>
              <a:t>Kiến </a:t>
            </a:r>
            <a:r>
              <a:rPr lang="vi-VN" dirty="0"/>
              <a:t>trúc CISC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838" y="1565275"/>
            <a:ext cx="3276922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AT89S52: tính năng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Compatible with MCS®-51 Products </a:t>
            </a:r>
          </a:p>
          <a:p>
            <a:r>
              <a:rPr lang="en-US" dirty="0"/>
              <a:t>8K Bytes Flash </a:t>
            </a:r>
          </a:p>
          <a:p>
            <a:r>
              <a:rPr lang="en-US" dirty="0"/>
              <a:t>256 x 8-bit Internal RAM</a:t>
            </a:r>
          </a:p>
          <a:p>
            <a:r>
              <a:rPr lang="en-US" dirty="0"/>
              <a:t>4.0V to 5.5V Operating Range </a:t>
            </a:r>
          </a:p>
          <a:p>
            <a:r>
              <a:rPr lang="vi-VN" dirty="0"/>
              <a:t>Fully </a:t>
            </a:r>
            <a:r>
              <a:rPr lang="en-US" dirty="0"/>
              <a:t>Static Operation: 0 - 33 MHz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32 Programmable I/O Lines</a:t>
            </a:r>
          </a:p>
          <a:p>
            <a:r>
              <a:rPr lang="en-US" dirty="0"/>
              <a:t>Three 16-bit Timer/Counters</a:t>
            </a:r>
          </a:p>
          <a:p>
            <a:r>
              <a:rPr lang="en-US" dirty="0"/>
              <a:t>Eight Interrupt Sources</a:t>
            </a:r>
          </a:p>
          <a:p>
            <a:r>
              <a:rPr lang="en-US" dirty="0"/>
              <a:t>Full Duplex UART Serial Channel </a:t>
            </a:r>
          </a:p>
          <a:p>
            <a:r>
              <a:rPr lang="en-US" dirty="0"/>
              <a:t>Low-power Idle and Power-down Modes</a:t>
            </a:r>
          </a:p>
          <a:p>
            <a:r>
              <a:rPr lang="en-US" dirty="0"/>
              <a:t>Interrupt Recovery from Power-down Mode</a:t>
            </a:r>
          </a:p>
          <a:p>
            <a:r>
              <a:rPr lang="en-US" dirty="0"/>
              <a:t>Watchdog Timer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993" y="158023"/>
            <a:ext cx="60102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2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P0 &amp; 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, 8 bit (P0^0 – P0^7)</a:t>
            </a:r>
          </a:p>
          <a:p>
            <a:r>
              <a:rPr lang="en-US" dirty="0" err="1"/>
              <a:t>Ghi</a:t>
            </a:r>
            <a:r>
              <a:rPr lang="en-US" dirty="0"/>
              <a:t> 1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input (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treo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Vcc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, 8 bit (P1^0 – P1^7)</a:t>
            </a:r>
          </a:p>
          <a:p>
            <a:r>
              <a:rPr lang="en-US" dirty="0" err="1"/>
              <a:t>Ghi</a:t>
            </a:r>
            <a:r>
              <a:rPr lang="en-US" dirty="0"/>
              <a:t> 1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input (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treo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Vcc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P1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3190073"/>
            <a:ext cx="106965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6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P3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048678"/>
            <a:ext cx="10553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1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1835</TotalTime>
  <Words>1452</Words>
  <Application>Microsoft Office PowerPoint</Application>
  <PresentationFormat>Widescreen</PresentationFormat>
  <Paragraphs>280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(Body)</vt:lpstr>
      <vt:lpstr>Calibri Light</vt:lpstr>
      <vt:lpstr>Consolas</vt:lpstr>
      <vt:lpstr>Times New Roman</vt:lpstr>
      <vt:lpstr>Wingdings</vt:lpstr>
      <vt:lpstr>Office Theme</vt:lpstr>
      <vt:lpstr>Project 2: Lập trình C với AT89S52</vt:lpstr>
      <vt:lpstr>Nội dung</vt:lpstr>
      <vt:lpstr>Giới thiệu 89S52</vt:lpstr>
      <vt:lpstr>Giới thiệu AT89S52</vt:lpstr>
      <vt:lpstr>Giới thiệu AT89S52: tính năng</vt:lpstr>
      <vt:lpstr>Sơ đồ khối</vt:lpstr>
      <vt:lpstr>Cổng vào ra: P0 &amp; P2</vt:lpstr>
      <vt:lpstr>Cổng vào ra: P1</vt:lpstr>
      <vt:lpstr>Cổng vào ra: P3</vt:lpstr>
      <vt:lpstr>Lập trình với cổng vào ra song song</vt:lpstr>
      <vt:lpstr>ví dụ: chương trình sau đây làm gì?</vt:lpstr>
      <vt:lpstr>Bài tập: hiển thị LED 7 thanh</vt:lpstr>
      <vt:lpstr>Bài tập: hiển thị LED 7 thanh</vt:lpstr>
      <vt:lpstr>Lập trình ngắt</vt:lpstr>
      <vt:lpstr>Keil C51 interrupt number</vt:lpstr>
      <vt:lpstr>Lập trình ngắt với Keil 8051</vt:lpstr>
      <vt:lpstr>Ví dụ: Ngắt ngoài</vt:lpstr>
      <vt:lpstr>Timer/counter</vt:lpstr>
      <vt:lpstr>Sơ đồ hoạt động: Mode 1 (16 bit)</vt:lpstr>
      <vt:lpstr>Sơ đồ hoạt động: Mode 2 (8 bit auto-reload)</vt:lpstr>
      <vt:lpstr>Ví dụ:</vt:lpstr>
      <vt:lpstr>Bài tập 1</vt:lpstr>
      <vt:lpstr>Bài tập 1</vt:lpstr>
      <vt:lpstr>Bài tập 2</vt:lpstr>
      <vt:lpstr>PowerPoint Presentation</vt:lpstr>
      <vt:lpstr>UART: vào ra nối tiếp không đồng bộ</vt:lpstr>
      <vt:lpstr>UART</vt:lpstr>
      <vt:lpstr>Bài tập: Mạch nhắc tưới cây</vt:lpstr>
      <vt:lpstr>Mô tả chi tiết</vt:lpstr>
      <vt:lpstr>Mô tả chi tiết</vt:lpstr>
      <vt:lpstr>Mô tả chi tiết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Lập trình C với AT89S52</dc:title>
  <dc:creator>Trung Ngo</dc:creator>
  <cp:lastModifiedBy> </cp:lastModifiedBy>
  <cp:revision>71</cp:revision>
  <cp:lastPrinted>2016-12-02T00:37:58Z</cp:lastPrinted>
  <dcterms:created xsi:type="dcterms:W3CDTF">2016-04-10T13:26:37Z</dcterms:created>
  <dcterms:modified xsi:type="dcterms:W3CDTF">2018-04-27T08:02:28Z</dcterms:modified>
</cp:coreProperties>
</file>