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257" r:id="rId2"/>
    <p:sldId id="354" r:id="rId3"/>
    <p:sldId id="319" r:id="rId4"/>
    <p:sldId id="320" r:id="rId5"/>
    <p:sldId id="321" r:id="rId6"/>
    <p:sldId id="322" r:id="rId7"/>
    <p:sldId id="323" r:id="rId8"/>
    <p:sldId id="352" r:id="rId9"/>
    <p:sldId id="353" r:id="rId10"/>
    <p:sldId id="324" r:id="rId11"/>
    <p:sldId id="328" r:id="rId12"/>
    <p:sldId id="329" r:id="rId13"/>
    <p:sldId id="330" r:id="rId14"/>
    <p:sldId id="331" r:id="rId15"/>
    <p:sldId id="332" r:id="rId16"/>
    <p:sldId id="370" r:id="rId17"/>
    <p:sldId id="359" r:id="rId18"/>
    <p:sldId id="360" r:id="rId19"/>
    <p:sldId id="372" r:id="rId20"/>
    <p:sldId id="392" r:id="rId21"/>
    <p:sldId id="393" r:id="rId22"/>
    <p:sldId id="361" r:id="rId23"/>
    <p:sldId id="363" r:id="rId24"/>
    <p:sldId id="365" r:id="rId25"/>
    <p:sldId id="366" r:id="rId26"/>
    <p:sldId id="368" r:id="rId27"/>
    <p:sldId id="373" r:id="rId28"/>
    <p:sldId id="394" r:id="rId29"/>
    <p:sldId id="355" r:id="rId30"/>
    <p:sldId id="356" r:id="rId31"/>
    <p:sldId id="357" r:id="rId32"/>
    <p:sldId id="334" r:id="rId33"/>
    <p:sldId id="335" r:id="rId34"/>
    <p:sldId id="358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5" r:id="rId45"/>
    <p:sldId id="386" r:id="rId46"/>
    <p:sldId id="387" r:id="rId47"/>
    <p:sldId id="384" r:id="rId48"/>
    <p:sldId id="388" r:id="rId49"/>
    <p:sldId id="390" r:id="rId50"/>
    <p:sldId id="389" r:id="rId51"/>
    <p:sldId id="391" r:id="rId52"/>
    <p:sldId id="338" r:id="rId53"/>
    <p:sldId id="339" r:id="rId54"/>
    <p:sldId id="369" r:id="rId55"/>
    <p:sldId id="280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66"/>
    <a:srgbClr val="CECE3C"/>
    <a:srgbClr val="D1E327"/>
    <a:srgbClr val="FF0000"/>
    <a:srgbClr val="F9F415"/>
    <a:srgbClr val="FCFEB2"/>
    <a:srgbClr val="FBFE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10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364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2D14FD-DA46-43C1-BE1B-47D372CFFF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166129-4723-4015-A156-559C90F1C3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E0ED2-713B-4C33-8325-C26F170E9ED4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B9BB8-AEB9-4823-8BFB-4CD548E3307D}" type="slidenum">
              <a:rPr lang="en-US"/>
              <a:pPr/>
              <a:t>24</a:t>
            </a:fld>
            <a:endParaRPr lang="en-US"/>
          </a:p>
        </p:txBody>
      </p:sp>
      <p:sp>
        <p:nvSpPr>
          <p:cNvPr id="75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r>
              <a:rPr lang="en-CA" sz="900"/>
              <a:t>The message is forwarded to a node that shares a prefix with the destination node that is longer than the prefix the message shares with the current node (simplification).</a:t>
            </a:r>
          </a:p>
          <a:p>
            <a:r>
              <a:rPr lang="en-CA" sz="900"/>
              <a:t>Object insertion is similar.</a:t>
            </a:r>
            <a:endParaRPr lang="en-US" sz="9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32A45-44C1-4648-A0C0-F81AECB72845}" type="slidenum">
              <a:rPr lang="en-US"/>
              <a:pPr/>
              <a:t>25</a:t>
            </a:fld>
            <a:endParaRPr lang="en-US"/>
          </a:p>
        </p:txBody>
      </p:sp>
      <p:sp>
        <p:nvSpPr>
          <p:cNvPr id="75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r>
              <a:rPr lang="en-CA" sz="900"/>
              <a:t>The message is forwarded to a node that shares a prefix with the destination node that is longer than the prefix the message shares with the current node (simplification).</a:t>
            </a:r>
          </a:p>
          <a:p>
            <a:r>
              <a:rPr lang="en-CA" sz="900"/>
              <a:t>Object insertion is similar.</a:t>
            </a:r>
            <a:endParaRPr lang="en-US" sz="9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406F4-D55C-4A0D-89FE-4ACB1A6D6C06}" type="slidenum">
              <a:rPr lang="en-US"/>
              <a:pPr/>
              <a:t>26</a:t>
            </a:fld>
            <a:endParaRPr lang="en-US"/>
          </a:p>
        </p:txBody>
      </p:sp>
      <p:sp>
        <p:nvSpPr>
          <p:cNvPr id="76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r>
              <a:rPr lang="en-CA" sz="900"/>
              <a:t>The message is forwarded to a node that shares a prefix with the destination node that is longer than the prefix the message shares with the current node (simplification).</a:t>
            </a:r>
          </a:p>
          <a:p>
            <a:r>
              <a:rPr lang="en-CA" sz="900"/>
              <a:t>Object insertion is similar.</a:t>
            </a:r>
            <a:endParaRPr lang="en-US" sz="9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1E3B9-6BDF-4F1C-8D65-34264FF981CD}" type="slidenum">
              <a:rPr lang="en-US"/>
              <a:pPr/>
              <a:t>55</a:t>
            </a:fld>
            <a:endParaRPr lang="en-US"/>
          </a:p>
        </p:txBody>
      </p:sp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2B6D2A-72BC-4A9E-9BCF-B767C37C89F1}" type="slidenum">
              <a:rPr lang="en-US"/>
              <a:pPr/>
              <a:t>5</a:t>
            </a:fld>
            <a:endParaRPr lang="en-US"/>
          </a:p>
        </p:txBody>
      </p:sp>
      <p:sp>
        <p:nvSpPr>
          <p:cNvPr id="70144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Freenet more concerned with privacy/security, not as much on delivery guarantees.</a:t>
            </a:r>
          </a:p>
          <a:p>
            <a:r>
              <a:rPr lang="en-US"/>
              <a:t>Others: Farsite, SALAD (Douceur) are about file systems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A7FEA-406F-489A-A170-027997E8F46D}" type="slidenum">
              <a:rPr lang="en-US"/>
              <a:pPr/>
              <a:t>11</a:t>
            </a:fld>
            <a:endParaRPr lang="en-US"/>
          </a:p>
        </p:txBody>
      </p:sp>
      <p:sp>
        <p:nvSpPr>
          <p:cNvPr id="7096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key stored on first node that follows k in identifier space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E1E0F-B866-4DD7-97B2-173D1EB29751}" type="slidenum">
              <a:rPr lang="en-US"/>
              <a:pPr/>
              <a:t>12</a:t>
            </a:fld>
            <a:endParaRPr lang="en-US"/>
          </a:p>
        </p:txBody>
      </p:sp>
      <p:sp>
        <p:nvSpPr>
          <p:cNvPr id="7116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ED57F-15B5-4C76-B41C-86EA123B0C87}" type="slidenum">
              <a:rPr lang="en-US"/>
              <a:pPr/>
              <a:t>13</a:t>
            </a:fld>
            <a:endParaRPr lang="en-US"/>
          </a:p>
        </p:txBody>
      </p:sp>
      <p:sp>
        <p:nvSpPr>
          <p:cNvPr id="7137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N8 looks for a node with more “local” info about the nodes around K54</a:t>
            </a:r>
          </a:p>
          <a:p>
            <a:r>
              <a:rPr lang="en-US"/>
              <a:t>N8 looks in its finger table for closest node that precedes 54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7102E-FD5D-48F8-923B-4F724C02FDC2}" type="slidenum">
              <a:rPr lang="en-US"/>
              <a:pPr/>
              <a:t>18</a:t>
            </a:fld>
            <a:endParaRPr lang="en-US"/>
          </a:p>
        </p:txBody>
      </p:sp>
      <p:sp>
        <p:nvSpPr>
          <p:cNvPr id="74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74AD5-8BAD-4892-BD50-6723624E035A}" type="slidenum">
              <a:rPr lang="en-US"/>
              <a:pPr/>
              <a:t>19</a:t>
            </a:fld>
            <a:endParaRPr lang="en-US"/>
          </a:p>
        </p:txBody>
      </p:sp>
      <p:sp>
        <p:nvSpPr>
          <p:cNvPr id="76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AD51C-3BE3-44B9-B5DF-571CC5A63E5E}" type="slidenum">
              <a:rPr lang="en-US"/>
              <a:pPr/>
              <a:t>22</a:t>
            </a:fld>
            <a:endParaRPr lang="en-US"/>
          </a:p>
        </p:txBody>
      </p:sp>
      <p:sp>
        <p:nvSpPr>
          <p:cNvPr id="74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r>
              <a:rPr lang="en-CA" sz="900"/>
              <a:t>The message is forwarded to a node that shares a prefix with the destination node that is longer than the prefix the message shares with the current node (simplification).</a:t>
            </a:r>
          </a:p>
          <a:p>
            <a:r>
              <a:rPr lang="en-CA" sz="900"/>
              <a:t>Object insertion is similar.</a:t>
            </a:r>
            <a:endParaRPr lang="en-US"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21807-6783-46C7-990D-E09F1A1C51B1}" type="slidenum">
              <a:rPr lang="en-US"/>
              <a:pPr/>
              <a:t>23</a:t>
            </a:fld>
            <a:endParaRPr lang="en-US"/>
          </a:p>
        </p:txBody>
      </p:sp>
      <p:sp>
        <p:nvSpPr>
          <p:cNvPr id="75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r>
              <a:rPr lang="en-CA" sz="900"/>
              <a:t>The message is forwarded to a node that shares a prefix with the destination node that is longer than the prefix the message shares with the current node (simplification).</a:t>
            </a:r>
          </a:p>
          <a:p>
            <a:r>
              <a:rPr lang="en-CA" sz="900"/>
              <a:t>Object insertion is similar.</a:t>
            </a:r>
            <a:endParaRPr lang="en-US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14B5BD-FFA9-4082-82C3-BD51AE2373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 userDrawn="1"/>
        </p:nvSpPr>
        <p:spPr bwMode="auto">
          <a:xfrm>
            <a:off x="684213" y="3716338"/>
            <a:ext cx="77755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0248" name="Picture 8" descr="internet-op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92950" y="3933825"/>
            <a:ext cx="1655763" cy="1655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C6814-6541-4F65-A02B-98CEDFFA81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9413" y="333375"/>
            <a:ext cx="2090737" cy="5792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119813" cy="5792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67CB6-D850-4CB9-B160-DAF2A33AA0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333375"/>
            <a:ext cx="7705725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B15F0F2-438D-4012-9D5B-D58CD5E309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333375"/>
            <a:ext cx="7705725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C4ADD3-CC66-4A3A-929E-FEB17E8DAC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D9531-EB19-4BAB-9AF9-C966B53E9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28BDB-AF31-4E5C-A748-3FD9F1F8C6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465AE-06FE-404F-BA1C-099AB758F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9FE86-7843-4B19-A83C-AB75128D8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855EF-2A46-4387-9842-7662090951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C340F-7ECA-45B9-BE3C-F660737F50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FE907-F389-45E6-A1C1-54D971F1C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28501-DA82-455B-90ED-0815CD746A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4425" y="333375"/>
            <a:ext cx="7705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63FCC8-D83B-4C66-B925-4862045B83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 userDrawn="1"/>
        </p:nvSpPr>
        <p:spPr bwMode="auto">
          <a:xfrm>
            <a:off x="1042988" y="1268413"/>
            <a:ext cx="7489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9224" name="Picture 8" descr="internet-opt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7950" y="476250"/>
            <a:ext cx="936625" cy="936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Helvetic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Information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Searching in P2P networks</a:t>
            </a:r>
          </a:p>
          <a:p>
            <a:r>
              <a:rPr lang="en-US"/>
              <a:t>Lecture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Approach Differences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Different P2P systems differ in:</a:t>
            </a:r>
          </a:p>
          <a:p>
            <a:pPr lvl="1"/>
            <a:r>
              <a:rPr lang="en-US"/>
              <a:t>the choice of the ID space </a:t>
            </a:r>
          </a:p>
          <a:p>
            <a:pPr lvl="1"/>
            <a:r>
              <a:rPr lang="en-US"/>
              <a:t>the structure of their network of nodes (i.e. how each node chooses its neighbors)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0225" y="1600200"/>
            <a:ext cx="3175000" cy="44084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Nodes organized in an </a:t>
            </a:r>
            <a:r>
              <a:rPr lang="en-US" sz="2400">
                <a:solidFill>
                  <a:schemeClr val="hlink"/>
                </a:solidFill>
              </a:rPr>
              <a:t>identifier circle</a:t>
            </a:r>
            <a:r>
              <a:rPr lang="en-US" sz="2400"/>
              <a:t> based on node identifiers</a:t>
            </a:r>
          </a:p>
          <a:p>
            <a:pPr>
              <a:lnSpc>
                <a:spcPct val="80000"/>
              </a:lnSpc>
            </a:pPr>
            <a:r>
              <a:rPr lang="en-US" sz="2400"/>
              <a:t>Keys assigned to their </a:t>
            </a:r>
            <a:r>
              <a:rPr lang="en-US" sz="2400">
                <a:solidFill>
                  <a:schemeClr val="hlink"/>
                </a:solidFill>
              </a:rPr>
              <a:t>successor</a:t>
            </a:r>
            <a:r>
              <a:rPr lang="en-US" sz="2400"/>
              <a:t> node in the identifier circle</a:t>
            </a:r>
          </a:p>
          <a:p>
            <a:pPr>
              <a:lnSpc>
                <a:spcPct val="80000"/>
              </a:lnSpc>
            </a:pPr>
            <a:r>
              <a:rPr lang="en-US" sz="2400"/>
              <a:t>Hash function ensures even distribution of nodes and keys on the circle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pic>
        <p:nvPicPr>
          <p:cNvPr id="708612" name="Picture 4" descr="chord-mapping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0" y="1382713"/>
            <a:ext cx="5105400" cy="4676775"/>
          </a:xfrm>
          <a:noFill/>
          <a:ln/>
        </p:spPr>
      </p:pic>
      <p:sp>
        <p:nvSpPr>
          <p:cNvPr id="708613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7924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Tahoma" charset="0"/>
              </a:rPr>
              <a:t>* All Chord figures from “Chord: A Scalable Peer-to-peer Lookup Protocol for Internet Applications”, Ion Stoica et al., IEEE/ACM Transactions on Networking, Feb. 2003.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 Finger Table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2443163" cy="4724400"/>
          </a:xfrm>
        </p:spPr>
        <p:txBody>
          <a:bodyPr/>
          <a:lstStyle/>
          <a:p>
            <a:r>
              <a:rPr lang="en-US" sz="2000">
                <a:solidFill>
                  <a:schemeClr val="hlink"/>
                </a:solidFill>
              </a:rPr>
              <a:t>O(logN)</a:t>
            </a:r>
            <a:r>
              <a:rPr lang="en-US" sz="2000"/>
              <a:t> table size</a:t>
            </a:r>
          </a:p>
          <a:p>
            <a:endParaRPr lang="en-US" sz="2000"/>
          </a:p>
          <a:p>
            <a:r>
              <a:rPr lang="en-US" sz="2000">
                <a:solidFill>
                  <a:schemeClr val="hlink"/>
                </a:solidFill>
              </a:rPr>
              <a:t>i</a:t>
            </a:r>
            <a:r>
              <a:rPr lang="en-US" sz="2000" baseline="30000">
                <a:solidFill>
                  <a:schemeClr val="hlink"/>
                </a:solidFill>
              </a:rPr>
              <a:t>th</a:t>
            </a:r>
            <a:r>
              <a:rPr lang="en-US" sz="2000"/>
              <a:t> finger points to first node that succeeds n by at least </a:t>
            </a:r>
            <a:r>
              <a:rPr lang="en-US" sz="2000">
                <a:solidFill>
                  <a:schemeClr val="hlink"/>
                </a:solidFill>
              </a:rPr>
              <a:t>2</a:t>
            </a:r>
            <a:r>
              <a:rPr lang="en-US" sz="2000" baseline="30000">
                <a:solidFill>
                  <a:schemeClr val="hlink"/>
                </a:solidFill>
              </a:rPr>
              <a:t>i-1</a:t>
            </a:r>
          </a:p>
          <a:p>
            <a:endParaRPr lang="en-US" sz="2000" baseline="30000">
              <a:solidFill>
                <a:schemeClr val="hlink"/>
              </a:solidFill>
            </a:endParaRPr>
          </a:p>
          <a:p>
            <a:r>
              <a:rPr lang="en-US" sz="2000"/>
              <a:t>maintain also pointers to predecessors (for correctness)</a:t>
            </a:r>
          </a:p>
          <a:p>
            <a:endParaRPr lang="en-US" sz="2400"/>
          </a:p>
        </p:txBody>
      </p:sp>
      <p:pic>
        <p:nvPicPr>
          <p:cNvPr id="710660" name="Picture 4" descr="chord-fingers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590800" y="1676400"/>
            <a:ext cx="6381750" cy="45561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706" name="Picture 2" descr="chord-lookup1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0" y="1524000"/>
            <a:ext cx="5849938" cy="4959350"/>
          </a:xfrm>
          <a:noFill/>
          <a:ln/>
        </p:spPr>
      </p:pic>
      <p:sp>
        <p:nvSpPr>
          <p:cNvPr id="71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 Key Location</a:t>
            </a:r>
          </a:p>
        </p:txBody>
      </p:sp>
      <p:sp>
        <p:nvSpPr>
          <p:cNvPr id="7127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2209800" cy="4724400"/>
          </a:xfrm>
        </p:spPr>
        <p:txBody>
          <a:bodyPr/>
          <a:lstStyle/>
          <a:p>
            <a:r>
              <a:rPr lang="en-US" sz="2400"/>
              <a:t>Lookup in finger table the furthest node that precedes key</a:t>
            </a:r>
          </a:p>
          <a:p>
            <a:endParaRPr lang="en-US" sz="2400"/>
          </a:p>
          <a:p>
            <a:r>
              <a:rPr lang="en-US" sz="2400"/>
              <a:t>Query homes in on target in O(logN) hops</a:t>
            </a:r>
          </a:p>
        </p:txBody>
      </p:sp>
      <p:sp>
        <p:nvSpPr>
          <p:cNvPr id="712709" name="Freeform 5"/>
          <p:cNvSpPr>
            <a:spLocks/>
          </p:cNvSpPr>
          <p:nvPr/>
        </p:nvSpPr>
        <p:spPr bwMode="auto">
          <a:xfrm>
            <a:off x="7524750" y="2565400"/>
            <a:ext cx="576263" cy="1079500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45" y="453"/>
              </a:cxn>
              <a:cxn ang="0">
                <a:pos x="363" y="680"/>
              </a:cxn>
            </a:cxnLst>
            <a:rect l="0" t="0" r="r" b="b"/>
            <a:pathLst>
              <a:path w="363" h="680">
                <a:moveTo>
                  <a:pt x="90" y="0"/>
                </a:moveTo>
                <a:cubicBezTo>
                  <a:pt x="45" y="170"/>
                  <a:pt x="0" y="340"/>
                  <a:pt x="45" y="453"/>
                </a:cubicBezTo>
                <a:cubicBezTo>
                  <a:pt x="90" y="566"/>
                  <a:pt x="226" y="623"/>
                  <a:pt x="363" y="6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2710" name="Freeform 6"/>
          <p:cNvSpPr>
            <a:spLocks/>
          </p:cNvSpPr>
          <p:nvPr/>
        </p:nvSpPr>
        <p:spPr bwMode="auto">
          <a:xfrm>
            <a:off x="7056438" y="2636838"/>
            <a:ext cx="828675" cy="2376487"/>
          </a:xfrm>
          <a:custGeom>
            <a:avLst/>
            <a:gdLst/>
            <a:ahLst/>
            <a:cxnLst>
              <a:cxn ang="0">
                <a:pos x="385" y="0"/>
              </a:cxn>
              <a:cxn ang="0">
                <a:pos x="23" y="953"/>
              </a:cxn>
              <a:cxn ang="0">
                <a:pos x="522" y="1497"/>
              </a:cxn>
            </a:cxnLst>
            <a:rect l="0" t="0" r="r" b="b"/>
            <a:pathLst>
              <a:path w="522" h="1497">
                <a:moveTo>
                  <a:pt x="385" y="0"/>
                </a:moveTo>
                <a:cubicBezTo>
                  <a:pt x="192" y="352"/>
                  <a:pt x="0" y="704"/>
                  <a:pt x="23" y="953"/>
                </a:cubicBezTo>
                <a:cubicBezTo>
                  <a:pt x="46" y="1202"/>
                  <a:pt x="284" y="1349"/>
                  <a:pt x="522" y="149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2711" name="Freeform 7"/>
          <p:cNvSpPr>
            <a:spLocks/>
          </p:cNvSpPr>
          <p:nvPr/>
        </p:nvSpPr>
        <p:spPr bwMode="auto">
          <a:xfrm>
            <a:off x="5868988" y="2636838"/>
            <a:ext cx="1798637" cy="3529012"/>
          </a:xfrm>
          <a:custGeom>
            <a:avLst/>
            <a:gdLst/>
            <a:ahLst/>
            <a:cxnLst>
              <a:cxn ang="0">
                <a:pos x="1133" y="0"/>
              </a:cxn>
              <a:cxn ang="0">
                <a:pos x="181" y="1315"/>
              </a:cxn>
              <a:cxn ang="0">
                <a:pos x="45" y="2223"/>
              </a:cxn>
            </a:cxnLst>
            <a:rect l="0" t="0" r="r" b="b"/>
            <a:pathLst>
              <a:path w="1133" h="2223">
                <a:moveTo>
                  <a:pt x="1133" y="0"/>
                </a:moveTo>
                <a:cubicBezTo>
                  <a:pt x="747" y="472"/>
                  <a:pt x="362" y="944"/>
                  <a:pt x="181" y="1315"/>
                </a:cubicBezTo>
                <a:cubicBezTo>
                  <a:pt x="0" y="1686"/>
                  <a:pt x="22" y="1954"/>
                  <a:pt x="45" y="22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2712" name="Freeform 8"/>
          <p:cNvSpPr>
            <a:spLocks/>
          </p:cNvSpPr>
          <p:nvPr/>
        </p:nvSpPr>
        <p:spPr bwMode="auto">
          <a:xfrm>
            <a:off x="3779838" y="4076700"/>
            <a:ext cx="360362" cy="1296988"/>
          </a:xfrm>
          <a:custGeom>
            <a:avLst/>
            <a:gdLst/>
            <a:ahLst/>
            <a:cxnLst>
              <a:cxn ang="0">
                <a:pos x="227" y="817"/>
              </a:cxn>
              <a:cxn ang="0">
                <a:pos x="181" y="227"/>
              </a:cxn>
              <a:cxn ang="0">
                <a:pos x="0" y="0"/>
              </a:cxn>
            </a:cxnLst>
            <a:rect l="0" t="0" r="r" b="b"/>
            <a:pathLst>
              <a:path w="227" h="817">
                <a:moveTo>
                  <a:pt x="227" y="817"/>
                </a:moveTo>
                <a:cubicBezTo>
                  <a:pt x="223" y="590"/>
                  <a:pt x="219" y="363"/>
                  <a:pt x="181" y="227"/>
                </a:cubicBezTo>
                <a:cubicBezTo>
                  <a:pt x="143" y="91"/>
                  <a:pt x="71" y="45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2713" name="Freeform 9"/>
          <p:cNvSpPr>
            <a:spLocks/>
          </p:cNvSpPr>
          <p:nvPr/>
        </p:nvSpPr>
        <p:spPr bwMode="auto">
          <a:xfrm>
            <a:off x="4284663" y="2636838"/>
            <a:ext cx="3382962" cy="2663825"/>
          </a:xfrm>
          <a:custGeom>
            <a:avLst/>
            <a:gdLst/>
            <a:ahLst/>
            <a:cxnLst>
              <a:cxn ang="0">
                <a:pos x="2131" y="0"/>
              </a:cxn>
              <a:cxn ang="0">
                <a:pos x="1360" y="953"/>
              </a:cxn>
              <a:cxn ang="0">
                <a:pos x="0" y="1678"/>
              </a:cxn>
            </a:cxnLst>
            <a:rect l="0" t="0" r="r" b="b"/>
            <a:pathLst>
              <a:path w="2131" h="1678">
                <a:moveTo>
                  <a:pt x="2131" y="0"/>
                </a:moveTo>
                <a:cubicBezTo>
                  <a:pt x="1923" y="336"/>
                  <a:pt x="1715" y="673"/>
                  <a:pt x="1360" y="953"/>
                </a:cubicBezTo>
                <a:cubicBezTo>
                  <a:pt x="1005" y="1233"/>
                  <a:pt x="502" y="1455"/>
                  <a:pt x="0" y="1678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2714" name="Freeform 10"/>
          <p:cNvSpPr>
            <a:spLocks/>
          </p:cNvSpPr>
          <p:nvPr/>
        </p:nvSpPr>
        <p:spPr bwMode="auto">
          <a:xfrm>
            <a:off x="3851275" y="3573463"/>
            <a:ext cx="420688" cy="1727200"/>
          </a:xfrm>
          <a:custGeom>
            <a:avLst/>
            <a:gdLst/>
            <a:ahLst/>
            <a:cxnLst>
              <a:cxn ang="0">
                <a:pos x="227" y="1088"/>
              </a:cxn>
              <a:cxn ang="0">
                <a:pos x="227" y="544"/>
              </a:cxn>
              <a:cxn ang="0">
                <a:pos x="0" y="0"/>
              </a:cxn>
            </a:cxnLst>
            <a:rect l="0" t="0" r="r" b="b"/>
            <a:pathLst>
              <a:path w="265" h="1088">
                <a:moveTo>
                  <a:pt x="227" y="1088"/>
                </a:moveTo>
                <a:cubicBezTo>
                  <a:pt x="246" y="906"/>
                  <a:pt x="265" y="725"/>
                  <a:pt x="227" y="544"/>
                </a:cubicBezTo>
                <a:cubicBezTo>
                  <a:pt x="189" y="363"/>
                  <a:pt x="94" y="181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2715" name="Freeform 11"/>
          <p:cNvSpPr>
            <a:spLocks/>
          </p:cNvSpPr>
          <p:nvPr/>
        </p:nvSpPr>
        <p:spPr bwMode="auto">
          <a:xfrm>
            <a:off x="3924300" y="2852738"/>
            <a:ext cx="252413" cy="576262"/>
          </a:xfrm>
          <a:custGeom>
            <a:avLst/>
            <a:gdLst/>
            <a:ahLst/>
            <a:cxnLst>
              <a:cxn ang="0">
                <a:pos x="0" y="363"/>
              </a:cxn>
              <a:cxn ang="0">
                <a:pos x="136" y="227"/>
              </a:cxn>
              <a:cxn ang="0">
                <a:pos x="136" y="0"/>
              </a:cxn>
            </a:cxnLst>
            <a:rect l="0" t="0" r="r" b="b"/>
            <a:pathLst>
              <a:path w="159" h="363">
                <a:moveTo>
                  <a:pt x="0" y="363"/>
                </a:moveTo>
                <a:cubicBezTo>
                  <a:pt x="56" y="325"/>
                  <a:pt x="113" y="287"/>
                  <a:pt x="136" y="227"/>
                </a:cubicBezTo>
                <a:cubicBezTo>
                  <a:pt x="159" y="167"/>
                  <a:pt x="147" y="83"/>
                  <a:pt x="136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3" grpId="0" animBg="1"/>
      <p:bldP spid="712714" grpId="0" animBg="1"/>
      <p:bldP spid="7127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 node insertion</a:t>
            </a:r>
          </a:p>
        </p:txBody>
      </p:sp>
      <p:sp>
        <p:nvSpPr>
          <p:cNvPr id="714755" name="AutoShape 3"/>
          <p:cNvSpPr>
            <a:spLocks noChangeAspect="1" noChangeArrowheads="1" noTextEdit="1"/>
          </p:cNvSpPr>
          <p:nvPr/>
        </p:nvSpPr>
        <p:spPr bwMode="auto">
          <a:xfrm>
            <a:off x="3132138" y="1628775"/>
            <a:ext cx="5849937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56" name="Freeform 4"/>
          <p:cNvSpPr>
            <a:spLocks/>
          </p:cNvSpPr>
          <p:nvPr/>
        </p:nvSpPr>
        <p:spPr bwMode="auto">
          <a:xfrm>
            <a:off x="3867150" y="1876425"/>
            <a:ext cx="4483100" cy="4481513"/>
          </a:xfrm>
          <a:custGeom>
            <a:avLst/>
            <a:gdLst/>
            <a:ahLst/>
            <a:cxnLst>
              <a:cxn ang="0">
                <a:pos x="2814" y="1555"/>
              </a:cxn>
              <a:cxn ang="0">
                <a:pos x="2759" y="1830"/>
              </a:cxn>
              <a:cxn ang="0">
                <a:pos x="2651" y="2083"/>
              </a:cxn>
              <a:cxn ang="0">
                <a:pos x="2500" y="2308"/>
              </a:cxn>
              <a:cxn ang="0">
                <a:pos x="2309" y="2499"/>
              </a:cxn>
              <a:cxn ang="0">
                <a:pos x="2084" y="2653"/>
              </a:cxn>
              <a:cxn ang="0">
                <a:pos x="1831" y="2758"/>
              </a:cxn>
              <a:cxn ang="0">
                <a:pos x="1555" y="2816"/>
              </a:cxn>
              <a:cxn ang="0">
                <a:pos x="1268" y="2816"/>
              </a:cxn>
              <a:cxn ang="0">
                <a:pos x="993" y="2758"/>
              </a:cxn>
              <a:cxn ang="0">
                <a:pos x="740" y="2653"/>
              </a:cxn>
              <a:cxn ang="0">
                <a:pos x="515" y="2499"/>
              </a:cxn>
              <a:cxn ang="0">
                <a:pos x="322" y="2308"/>
              </a:cxn>
              <a:cxn ang="0">
                <a:pos x="170" y="2083"/>
              </a:cxn>
              <a:cxn ang="0">
                <a:pos x="64" y="1830"/>
              </a:cxn>
              <a:cxn ang="0">
                <a:pos x="7" y="1555"/>
              </a:cxn>
              <a:cxn ang="0">
                <a:pos x="7" y="1268"/>
              </a:cxn>
              <a:cxn ang="0">
                <a:pos x="64" y="992"/>
              </a:cxn>
              <a:cxn ang="0">
                <a:pos x="170" y="739"/>
              </a:cxn>
              <a:cxn ang="0">
                <a:pos x="322" y="514"/>
              </a:cxn>
              <a:cxn ang="0">
                <a:pos x="515" y="323"/>
              </a:cxn>
              <a:cxn ang="0">
                <a:pos x="740" y="172"/>
              </a:cxn>
              <a:cxn ang="0">
                <a:pos x="993" y="64"/>
              </a:cxn>
              <a:cxn ang="0">
                <a:pos x="1268" y="9"/>
              </a:cxn>
              <a:cxn ang="0">
                <a:pos x="1555" y="9"/>
              </a:cxn>
              <a:cxn ang="0">
                <a:pos x="1831" y="64"/>
              </a:cxn>
              <a:cxn ang="0">
                <a:pos x="2084" y="172"/>
              </a:cxn>
              <a:cxn ang="0">
                <a:pos x="2309" y="323"/>
              </a:cxn>
              <a:cxn ang="0">
                <a:pos x="2500" y="514"/>
              </a:cxn>
              <a:cxn ang="0">
                <a:pos x="2651" y="739"/>
              </a:cxn>
              <a:cxn ang="0">
                <a:pos x="2759" y="992"/>
              </a:cxn>
              <a:cxn ang="0">
                <a:pos x="2814" y="1268"/>
              </a:cxn>
            </a:cxnLst>
            <a:rect l="0" t="0" r="r" b="b"/>
            <a:pathLst>
              <a:path w="2824" h="2823">
                <a:moveTo>
                  <a:pt x="2824" y="1412"/>
                </a:moveTo>
                <a:lnTo>
                  <a:pt x="2814" y="1555"/>
                </a:lnTo>
                <a:lnTo>
                  <a:pt x="2794" y="1695"/>
                </a:lnTo>
                <a:lnTo>
                  <a:pt x="2759" y="1830"/>
                </a:lnTo>
                <a:lnTo>
                  <a:pt x="2711" y="1961"/>
                </a:lnTo>
                <a:lnTo>
                  <a:pt x="2651" y="2083"/>
                </a:lnTo>
                <a:lnTo>
                  <a:pt x="2582" y="2200"/>
                </a:lnTo>
                <a:lnTo>
                  <a:pt x="2500" y="2308"/>
                </a:lnTo>
                <a:lnTo>
                  <a:pt x="2410" y="2409"/>
                </a:lnTo>
                <a:lnTo>
                  <a:pt x="2309" y="2499"/>
                </a:lnTo>
                <a:lnTo>
                  <a:pt x="2201" y="2582"/>
                </a:lnTo>
                <a:lnTo>
                  <a:pt x="2084" y="2653"/>
                </a:lnTo>
                <a:lnTo>
                  <a:pt x="1960" y="2710"/>
                </a:lnTo>
                <a:lnTo>
                  <a:pt x="1831" y="2758"/>
                </a:lnTo>
                <a:lnTo>
                  <a:pt x="1696" y="2793"/>
                </a:lnTo>
                <a:lnTo>
                  <a:pt x="1555" y="2816"/>
                </a:lnTo>
                <a:lnTo>
                  <a:pt x="1411" y="2823"/>
                </a:lnTo>
                <a:lnTo>
                  <a:pt x="1268" y="2816"/>
                </a:lnTo>
                <a:lnTo>
                  <a:pt x="1128" y="2793"/>
                </a:lnTo>
                <a:lnTo>
                  <a:pt x="993" y="2758"/>
                </a:lnTo>
                <a:lnTo>
                  <a:pt x="862" y="2710"/>
                </a:lnTo>
                <a:lnTo>
                  <a:pt x="740" y="2653"/>
                </a:lnTo>
                <a:lnTo>
                  <a:pt x="623" y="2582"/>
                </a:lnTo>
                <a:lnTo>
                  <a:pt x="515" y="2499"/>
                </a:lnTo>
                <a:lnTo>
                  <a:pt x="414" y="2409"/>
                </a:lnTo>
                <a:lnTo>
                  <a:pt x="322" y="2308"/>
                </a:lnTo>
                <a:lnTo>
                  <a:pt x="241" y="2200"/>
                </a:lnTo>
                <a:lnTo>
                  <a:pt x="170" y="2083"/>
                </a:lnTo>
                <a:lnTo>
                  <a:pt x="113" y="1961"/>
                </a:lnTo>
                <a:lnTo>
                  <a:pt x="64" y="1830"/>
                </a:lnTo>
                <a:lnTo>
                  <a:pt x="30" y="1695"/>
                </a:lnTo>
                <a:lnTo>
                  <a:pt x="7" y="1555"/>
                </a:lnTo>
                <a:lnTo>
                  <a:pt x="0" y="1412"/>
                </a:lnTo>
                <a:lnTo>
                  <a:pt x="7" y="1268"/>
                </a:lnTo>
                <a:lnTo>
                  <a:pt x="30" y="1127"/>
                </a:lnTo>
                <a:lnTo>
                  <a:pt x="64" y="992"/>
                </a:lnTo>
                <a:lnTo>
                  <a:pt x="113" y="863"/>
                </a:lnTo>
                <a:lnTo>
                  <a:pt x="170" y="739"/>
                </a:lnTo>
                <a:lnTo>
                  <a:pt x="241" y="622"/>
                </a:lnTo>
                <a:lnTo>
                  <a:pt x="322" y="514"/>
                </a:lnTo>
                <a:lnTo>
                  <a:pt x="414" y="413"/>
                </a:lnTo>
                <a:lnTo>
                  <a:pt x="515" y="323"/>
                </a:lnTo>
                <a:lnTo>
                  <a:pt x="623" y="241"/>
                </a:lnTo>
                <a:lnTo>
                  <a:pt x="740" y="172"/>
                </a:lnTo>
                <a:lnTo>
                  <a:pt x="862" y="112"/>
                </a:lnTo>
                <a:lnTo>
                  <a:pt x="993" y="64"/>
                </a:lnTo>
                <a:lnTo>
                  <a:pt x="1128" y="29"/>
                </a:lnTo>
                <a:lnTo>
                  <a:pt x="1268" y="9"/>
                </a:lnTo>
                <a:lnTo>
                  <a:pt x="1411" y="0"/>
                </a:lnTo>
                <a:lnTo>
                  <a:pt x="1555" y="9"/>
                </a:lnTo>
                <a:lnTo>
                  <a:pt x="1696" y="29"/>
                </a:lnTo>
                <a:lnTo>
                  <a:pt x="1831" y="64"/>
                </a:lnTo>
                <a:lnTo>
                  <a:pt x="1960" y="112"/>
                </a:lnTo>
                <a:lnTo>
                  <a:pt x="2084" y="172"/>
                </a:lnTo>
                <a:lnTo>
                  <a:pt x="2201" y="241"/>
                </a:lnTo>
                <a:lnTo>
                  <a:pt x="2309" y="323"/>
                </a:lnTo>
                <a:lnTo>
                  <a:pt x="2410" y="413"/>
                </a:lnTo>
                <a:lnTo>
                  <a:pt x="2500" y="514"/>
                </a:lnTo>
                <a:lnTo>
                  <a:pt x="2582" y="622"/>
                </a:lnTo>
                <a:lnTo>
                  <a:pt x="2651" y="739"/>
                </a:lnTo>
                <a:lnTo>
                  <a:pt x="2711" y="863"/>
                </a:lnTo>
                <a:lnTo>
                  <a:pt x="2759" y="992"/>
                </a:lnTo>
                <a:lnTo>
                  <a:pt x="2794" y="1127"/>
                </a:lnTo>
                <a:lnTo>
                  <a:pt x="2814" y="1268"/>
                </a:lnTo>
                <a:lnTo>
                  <a:pt x="2824" y="1412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57" name="Freeform 5"/>
          <p:cNvSpPr>
            <a:spLocks/>
          </p:cNvSpPr>
          <p:nvPr/>
        </p:nvSpPr>
        <p:spPr bwMode="auto">
          <a:xfrm>
            <a:off x="3863975" y="1882775"/>
            <a:ext cx="4478338" cy="4478338"/>
          </a:xfrm>
          <a:custGeom>
            <a:avLst/>
            <a:gdLst/>
            <a:ahLst/>
            <a:cxnLst>
              <a:cxn ang="0">
                <a:pos x="2814" y="1555"/>
              </a:cxn>
              <a:cxn ang="0">
                <a:pos x="2757" y="1831"/>
              </a:cxn>
              <a:cxn ang="0">
                <a:pos x="2651" y="2084"/>
              </a:cxn>
              <a:cxn ang="0">
                <a:pos x="2499" y="2309"/>
              </a:cxn>
              <a:cxn ang="0">
                <a:pos x="2306" y="2499"/>
              </a:cxn>
              <a:cxn ang="0">
                <a:pos x="2081" y="2651"/>
              </a:cxn>
              <a:cxn ang="0">
                <a:pos x="1829" y="2759"/>
              </a:cxn>
              <a:cxn ang="0">
                <a:pos x="1555" y="2814"/>
              </a:cxn>
              <a:cxn ang="0">
                <a:pos x="1266" y="2814"/>
              </a:cxn>
              <a:cxn ang="0">
                <a:pos x="990" y="2759"/>
              </a:cxn>
              <a:cxn ang="0">
                <a:pos x="737" y="2651"/>
              </a:cxn>
              <a:cxn ang="0">
                <a:pos x="512" y="2499"/>
              </a:cxn>
              <a:cxn ang="0">
                <a:pos x="321" y="2309"/>
              </a:cxn>
              <a:cxn ang="0">
                <a:pos x="170" y="2084"/>
              </a:cxn>
              <a:cxn ang="0">
                <a:pos x="62" y="1831"/>
              </a:cxn>
              <a:cxn ang="0">
                <a:pos x="7" y="1555"/>
              </a:cxn>
              <a:cxn ang="0">
                <a:pos x="7" y="1266"/>
              </a:cxn>
              <a:cxn ang="0">
                <a:pos x="62" y="990"/>
              </a:cxn>
              <a:cxn ang="0">
                <a:pos x="170" y="738"/>
              </a:cxn>
              <a:cxn ang="0">
                <a:pos x="321" y="512"/>
              </a:cxn>
              <a:cxn ang="0">
                <a:pos x="512" y="322"/>
              </a:cxn>
              <a:cxn ang="0">
                <a:pos x="737" y="170"/>
              </a:cxn>
              <a:cxn ang="0">
                <a:pos x="990" y="62"/>
              </a:cxn>
              <a:cxn ang="0">
                <a:pos x="1266" y="7"/>
              </a:cxn>
              <a:cxn ang="0">
                <a:pos x="1555" y="7"/>
              </a:cxn>
              <a:cxn ang="0">
                <a:pos x="1829" y="62"/>
              </a:cxn>
              <a:cxn ang="0">
                <a:pos x="2081" y="170"/>
              </a:cxn>
              <a:cxn ang="0">
                <a:pos x="2306" y="322"/>
              </a:cxn>
              <a:cxn ang="0">
                <a:pos x="2499" y="512"/>
              </a:cxn>
              <a:cxn ang="0">
                <a:pos x="2651" y="738"/>
              </a:cxn>
              <a:cxn ang="0">
                <a:pos x="2757" y="990"/>
              </a:cxn>
              <a:cxn ang="0">
                <a:pos x="2814" y="1266"/>
              </a:cxn>
            </a:cxnLst>
            <a:rect l="0" t="0" r="r" b="b"/>
            <a:pathLst>
              <a:path w="2821" h="2821">
                <a:moveTo>
                  <a:pt x="2821" y="1411"/>
                </a:moveTo>
                <a:lnTo>
                  <a:pt x="2814" y="1555"/>
                </a:lnTo>
                <a:lnTo>
                  <a:pt x="2791" y="1695"/>
                </a:lnTo>
                <a:lnTo>
                  <a:pt x="2757" y="1831"/>
                </a:lnTo>
                <a:lnTo>
                  <a:pt x="2711" y="1960"/>
                </a:lnTo>
                <a:lnTo>
                  <a:pt x="2651" y="2084"/>
                </a:lnTo>
                <a:lnTo>
                  <a:pt x="2580" y="2198"/>
                </a:lnTo>
                <a:lnTo>
                  <a:pt x="2499" y="2309"/>
                </a:lnTo>
                <a:lnTo>
                  <a:pt x="2407" y="2408"/>
                </a:lnTo>
                <a:lnTo>
                  <a:pt x="2306" y="2499"/>
                </a:lnTo>
                <a:lnTo>
                  <a:pt x="2198" y="2580"/>
                </a:lnTo>
                <a:lnTo>
                  <a:pt x="2081" y="2651"/>
                </a:lnTo>
                <a:lnTo>
                  <a:pt x="1959" y="2711"/>
                </a:lnTo>
                <a:lnTo>
                  <a:pt x="1829" y="2759"/>
                </a:lnTo>
                <a:lnTo>
                  <a:pt x="1693" y="2793"/>
                </a:lnTo>
                <a:lnTo>
                  <a:pt x="1555" y="2814"/>
                </a:lnTo>
                <a:lnTo>
                  <a:pt x="1410" y="2821"/>
                </a:lnTo>
                <a:lnTo>
                  <a:pt x="1266" y="2814"/>
                </a:lnTo>
                <a:lnTo>
                  <a:pt x="1126" y="2793"/>
                </a:lnTo>
                <a:lnTo>
                  <a:pt x="990" y="2759"/>
                </a:lnTo>
                <a:lnTo>
                  <a:pt x="861" y="2711"/>
                </a:lnTo>
                <a:lnTo>
                  <a:pt x="737" y="2651"/>
                </a:lnTo>
                <a:lnTo>
                  <a:pt x="620" y="2580"/>
                </a:lnTo>
                <a:lnTo>
                  <a:pt x="512" y="2499"/>
                </a:lnTo>
                <a:lnTo>
                  <a:pt x="411" y="2408"/>
                </a:lnTo>
                <a:lnTo>
                  <a:pt x="321" y="2309"/>
                </a:lnTo>
                <a:lnTo>
                  <a:pt x="239" y="2198"/>
                </a:lnTo>
                <a:lnTo>
                  <a:pt x="170" y="2084"/>
                </a:lnTo>
                <a:lnTo>
                  <a:pt x="110" y="1960"/>
                </a:lnTo>
                <a:lnTo>
                  <a:pt x="62" y="1831"/>
                </a:lnTo>
                <a:lnTo>
                  <a:pt x="27" y="1695"/>
                </a:lnTo>
                <a:lnTo>
                  <a:pt x="7" y="1555"/>
                </a:lnTo>
                <a:lnTo>
                  <a:pt x="0" y="1411"/>
                </a:lnTo>
                <a:lnTo>
                  <a:pt x="7" y="1266"/>
                </a:lnTo>
                <a:lnTo>
                  <a:pt x="27" y="1126"/>
                </a:lnTo>
                <a:lnTo>
                  <a:pt x="62" y="990"/>
                </a:lnTo>
                <a:lnTo>
                  <a:pt x="110" y="862"/>
                </a:lnTo>
                <a:lnTo>
                  <a:pt x="170" y="738"/>
                </a:lnTo>
                <a:lnTo>
                  <a:pt x="239" y="623"/>
                </a:lnTo>
                <a:lnTo>
                  <a:pt x="321" y="512"/>
                </a:lnTo>
                <a:lnTo>
                  <a:pt x="411" y="414"/>
                </a:lnTo>
                <a:lnTo>
                  <a:pt x="512" y="322"/>
                </a:lnTo>
                <a:lnTo>
                  <a:pt x="620" y="241"/>
                </a:lnTo>
                <a:lnTo>
                  <a:pt x="737" y="170"/>
                </a:lnTo>
                <a:lnTo>
                  <a:pt x="861" y="110"/>
                </a:lnTo>
                <a:lnTo>
                  <a:pt x="990" y="62"/>
                </a:lnTo>
                <a:lnTo>
                  <a:pt x="1126" y="28"/>
                </a:lnTo>
                <a:lnTo>
                  <a:pt x="1266" y="7"/>
                </a:lnTo>
                <a:lnTo>
                  <a:pt x="1410" y="0"/>
                </a:lnTo>
                <a:lnTo>
                  <a:pt x="1555" y="7"/>
                </a:lnTo>
                <a:lnTo>
                  <a:pt x="1693" y="28"/>
                </a:lnTo>
                <a:lnTo>
                  <a:pt x="1829" y="62"/>
                </a:lnTo>
                <a:lnTo>
                  <a:pt x="1959" y="110"/>
                </a:lnTo>
                <a:lnTo>
                  <a:pt x="2081" y="170"/>
                </a:lnTo>
                <a:lnTo>
                  <a:pt x="2198" y="241"/>
                </a:lnTo>
                <a:lnTo>
                  <a:pt x="2306" y="322"/>
                </a:lnTo>
                <a:lnTo>
                  <a:pt x="2407" y="414"/>
                </a:lnTo>
                <a:lnTo>
                  <a:pt x="2499" y="512"/>
                </a:lnTo>
                <a:lnTo>
                  <a:pt x="2580" y="623"/>
                </a:lnTo>
                <a:lnTo>
                  <a:pt x="2651" y="738"/>
                </a:lnTo>
                <a:lnTo>
                  <a:pt x="2711" y="862"/>
                </a:lnTo>
                <a:lnTo>
                  <a:pt x="2757" y="990"/>
                </a:lnTo>
                <a:lnTo>
                  <a:pt x="2791" y="1126"/>
                </a:lnTo>
                <a:lnTo>
                  <a:pt x="2814" y="1266"/>
                </a:lnTo>
                <a:lnTo>
                  <a:pt x="2821" y="1411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58" name="Freeform 6"/>
          <p:cNvSpPr>
            <a:spLocks/>
          </p:cNvSpPr>
          <p:nvPr/>
        </p:nvSpPr>
        <p:spPr bwMode="auto">
          <a:xfrm>
            <a:off x="8266113" y="3706813"/>
            <a:ext cx="130175" cy="130175"/>
          </a:xfrm>
          <a:custGeom>
            <a:avLst/>
            <a:gdLst/>
            <a:ahLst/>
            <a:cxnLst>
              <a:cxn ang="0">
                <a:pos x="82" y="41"/>
              </a:cxn>
              <a:cxn ang="0">
                <a:pos x="78" y="62"/>
              </a:cxn>
              <a:cxn ang="0">
                <a:pos x="62" y="78"/>
              </a:cxn>
              <a:cxn ang="0">
                <a:pos x="41" y="82"/>
              </a:cxn>
              <a:cxn ang="0">
                <a:pos x="20" y="78"/>
              </a:cxn>
              <a:cxn ang="0">
                <a:pos x="4" y="62"/>
              </a:cxn>
              <a:cxn ang="0">
                <a:pos x="0" y="41"/>
              </a:cxn>
              <a:cxn ang="0">
                <a:pos x="4" y="20"/>
              </a:cxn>
              <a:cxn ang="0">
                <a:pos x="20" y="4"/>
              </a:cxn>
              <a:cxn ang="0">
                <a:pos x="41" y="0"/>
              </a:cxn>
              <a:cxn ang="0">
                <a:pos x="62" y="4"/>
              </a:cxn>
              <a:cxn ang="0">
                <a:pos x="78" y="20"/>
              </a:cxn>
              <a:cxn ang="0">
                <a:pos x="82" y="41"/>
              </a:cxn>
            </a:cxnLst>
            <a:rect l="0" t="0" r="r" b="b"/>
            <a:pathLst>
              <a:path w="82" h="82">
                <a:moveTo>
                  <a:pt x="82" y="41"/>
                </a:moveTo>
                <a:lnTo>
                  <a:pt x="78" y="62"/>
                </a:lnTo>
                <a:lnTo>
                  <a:pt x="62" y="78"/>
                </a:lnTo>
                <a:lnTo>
                  <a:pt x="41" y="82"/>
                </a:lnTo>
                <a:lnTo>
                  <a:pt x="20" y="78"/>
                </a:lnTo>
                <a:lnTo>
                  <a:pt x="4" y="62"/>
                </a:lnTo>
                <a:lnTo>
                  <a:pt x="0" y="41"/>
                </a:lnTo>
                <a:lnTo>
                  <a:pt x="4" y="20"/>
                </a:lnTo>
                <a:lnTo>
                  <a:pt x="20" y="4"/>
                </a:lnTo>
                <a:lnTo>
                  <a:pt x="41" y="0"/>
                </a:lnTo>
                <a:lnTo>
                  <a:pt x="62" y="4"/>
                </a:lnTo>
                <a:lnTo>
                  <a:pt x="78" y="20"/>
                </a:lnTo>
                <a:lnTo>
                  <a:pt x="82" y="41"/>
                </a:lnTo>
                <a:close/>
              </a:path>
            </a:pathLst>
          </a:custGeom>
          <a:noFill/>
          <a:ln w="0">
            <a:solidFill>
              <a:srgbClr val="008F8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59" name="Freeform 7"/>
          <p:cNvSpPr>
            <a:spLocks/>
          </p:cNvSpPr>
          <p:nvPr/>
        </p:nvSpPr>
        <p:spPr bwMode="auto">
          <a:xfrm>
            <a:off x="8266113" y="3706813"/>
            <a:ext cx="130175" cy="130175"/>
          </a:xfrm>
          <a:custGeom>
            <a:avLst/>
            <a:gdLst/>
            <a:ahLst/>
            <a:cxnLst>
              <a:cxn ang="0">
                <a:pos x="82" y="41"/>
              </a:cxn>
              <a:cxn ang="0">
                <a:pos x="78" y="62"/>
              </a:cxn>
              <a:cxn ang="0">
                <a:pos x="62" y="78"/>
              </a:cxn>
              <a:cxn ang="0">
                <a:pos x="41" y="82"/>
              </a:cxn>
              <a:cxn ang="0">
                <a:pos x="20" y="78"/>
              </a:cxn>
              <a:cxn ang="0">
                <a:pos x="4" y="62"/>
              </a:cxn>
              <a:cxn ang="0">
                <a:pos x="0" y="41"/>
              </a:cxn>
              <a:cxn ang="0">
                <a:pos x="4" y="20"/>
              </a:cxn>
              <a:cxn ang="0">
                <a:pos x="20" y="4"/>
              </a:cxn>
              <a:cxn ang="0">
                <a:pos x="41" y="0"/>
              </a:cxn>
              <a:cxn ang="0">
                <a:pos x="62" y="4"/>
              </a:cxn>
              <a:cxn ang="0">
                <a:pos x="78" y="20"/>
              </a:cxn>
              <a:cxn ang="0">
                <a:pos x="82" y="41"/>
              </a:cxn>
            </a:cxnLst>
            <a:rect l="0" t="0" r="r" b="b"/>
            <a:pathLst>
              <a:path w="82" h="82">
                <a:moveTo>
                  <a:pt x="82" y="41"/>
                </a:moveTo>
                <a:lnTo>
                  <a:pt x="78" y="62"/>
                </a:lnTo>
                <a:lnTo>
                  <a:pt x="62" y="78"/>
                </a:lnTo>
                <a:lnTo>
                  <a:pt x="41" y="82"/>
                </a:lnTo>
                <a:lnTo>
                  <a:pt x="20" y="78"/>
                </a:lnTo>
                <a:lnTo>
                  <a:pt x="4" y="62"/>
                </a:lnTo>
                <a:lnTo>
                  <a:pt x="0" y="41"/>
                </a:lnTo>
                <a:lnTo>
                  <a:pt x="4" y="20"/>
                </a:lnTo>
                <a:lnTo>
                  <a:pt x="20" y="4"/>
                </a:lnTo>
                <a:lnTo>
                  <a:pt x="41" y="0"/>
                </a:lnTo>
                <a:lnTo>
                  <a:pt x="62" y="4"/>
                </a:lnTo>
                <a:lnTo>
                  <a:pt x="78" y="20"/>
                </a:lnTo>
                <a:lnTo>
                  <a:pt x="82" y="41"/>
                </a:lnTo>
              </a:path>
            </a:pathLst>
          </a:custGeom>
          <a:solidFill>
            <a:srgbClr val="00808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60" name="Freeform 8"/>
          <p:cNvSpPr>
            <a:spLocks/>
          </p:cNvSpPr>
          <p:nvPr/>
        </p:nvSpPr>
        <p:spPr bwMode="auto">
          <a:xfrm>
            <a:off x="4721225" y="5872163"/>
            <a:ext cx="130175" cy="131762"/>
          </a:xfrm>
          <a:custGeom>
            <a:avLst/>
            <a:gdLst/>
            <a:ahLst/>
            <a:cxnLst>
              <a:cxn ang="0">
                <a:pos x="82" y="42"/>
              </a:cxn>
              <a:cxn ang="0">
                <a:pos x="78" y="62"/>
              </a:cxn>
              <a:cxn ang="0">
                <a:pos x="62" y="78"/>
              </a:cxn>
              <a:cxn ang="0">
                <a:pos x="41" y="83"/>
              </a:cxn>
              <a:cxn ang="0">
                <a:pos x="20" y="78"/>
              </a:cxn>
              <a:cxn ang="0">
                <a:pos x="4" y="62"/>
              </a:cxn>
              <a:cxn ang="0">
                <a:pos x="0" y="42"/>
              </a:cxn>
              <a:cxn ang="0">
                <a:pos x="4" y="21"/>
              </a:cxn>
              <a:cxn ang="0">
                <a:pos x="20" y="5"/>
              </a:cxn>
              <a:cxn ang="0">
                <a:pos x="41" y="0"/>
              </a:cxn>
              <a:cxn ang="0">
                <a:pos x="62" y="5"/>
              </a:cxn>
              <a:cxn ang="0">
                <a:pos x="78" y="21"/>
              </a:cxn>
              <a:cxn ang="0">
                <a:pos x="82" y="42"/>
              </a:cxn>
            </a:cxnLst>
            <a:rect l="0" t="0" r="r" b="b"/>
            <a:pathLst>
              <a:path w="82" h="83">
                <a:moveTo>
                  <a:pt x="82" y="42"/>
                </a:moveTo>
                <a:lnTo>
                  <a:pt x="78" y="62"/>
                </a:lnTo>
                <a:lnTo>
                  <a:pt x="62" y="78"/>
                </a:lnTo>
                <a:lnTo>
                  <a:pt x="41" y="83"/>
                </a:lnTo>
                <a:lnTo>
                  <a:pt x="20" y="78"/>
                </a:lnTo>
                <a:lnTo>
                  <a:pt x="4" y="62"/>
                </a:lnTo>
                <a:lnTo>
                  <a:pt x="0" y="42"/>
                </a:lnTo>
                <a:lnTo>
                  <a:pt x="4" y="21"/>
                </a:lnTo>
                <a:lnTo>
                  <a:pt x="20" y="5"/>
                </a:lnTo>
                <a:lnTo>
                  <a:pt x="41" y="0"/>
                </a:lnTo>
                <a:lnTo>
                  <a:pt x="62" y="5"/>
                </a:lnTo>
                <a:lnTo>
                  <a:pt x="78" y="21"/>
                </a:lnTo>
                <a:lnTo>
                  <a:pt x="82" y="42"/>
                </a:lnTo>
                <a:close/>
              </a:path>
            </a:pathLst>
          </a:custGeom>
          <a:noFill/>
          <a:ln w="0">
            <a:solidFill>
              <a:srgbClr val="008F8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61" name="Freeform 9"/>
          <p:cNvSpPr>
            <a:spLocks/>
          </p:cNvSpPr>
          <p:nvPr/>
        </p:nvSpPr>
        <p:spPr bwMode="auto">
          <a:xfrm>
            <a:off x="4721225" y="5872163"/>
            <a:ext cx="130175" cy="131762"/>
          </a:xfrm>
          <a:custGeom>
            <a:avLst/>
            <a:gdLst/>
            <a:ahLst/>
            <a:cxnLst>
              <a:cxn ang="0">
                <a:pos x="82" y="42"/>
              </a:cxn>
              <a:cxn ang="0">
                <a:pos x="78" y="62"/>
              </a:cxn>
              <a:cxn ang="0">
                <a:pos x="62" y="78"/>
              </a:cxn>
              <a:cxn ang="0">
                <a:pos x="41" y="83"/>
              </a:cxn>
              <a:cxn ang="0">
                <a:pos x="20" y="78"/>
              </a:cxn>
              <a:cxn ang="0">
                <a:pos x="4" y="62"/>
              </a:cxn>
              <a:cxn ang="0">
                <a:pos x="0" y="42"/>
              </a:cxn>
              <a:cxn ang="0">
                <a:pos x="4" y="21"/>
              </a:cxn>
              <a:cxn ang="0">
                <a:pos x="20" y="5"/>
              </a:cxn>
              <a:cxn ang="0">
                <a:pos x="41" y="0"/>
              </a:cxn>
              <a:cxn ang="0">
                <a:pos x="62" y="5"/>
              </a:cxn>
              <a:cxn ang="0">
                <a:pos x="78" y="21"/>
              </a:cxn>
              <a:cxn ang="0">
                <a:pos x="82" y="42"/>
              </a:cxn>
            </a:cxnLst>
            <a:rect l="0" t="0" r="r" b="b"/>
            <a:pathLst>
              <a:path w="82" h="83">
                <a:moveTo>
                  <a:pt x="82" y="42"/>
                </a:moveTo>
                <a:lnTo>
                  <a:pt x="78" y="62"/>
                </a:lnTo>
                <a:lnTo>
                  <a:pt x="62" y="78"/>
                </a:lnTo>
                <a:lnTo>
                  <a:pt x="41" y="83"/>
                </a:lnTo>
                <a:lnTo>
                  <a:pt x="20" y="78"/>
                </a:lnTo>
                <a:lnTo>
                  <a:pt x="4" y="62"/>
                </a:lnTo>
                <a:lnTo>
                  <a:pt x="0" y="42"/>
                </a:lnTo>
                <a:lnTo>
                  <a:pt x="4" y="21"/>
                </a:lnTo>
                <a:lnTo>
                  <a:pt x="20" y="5"/>
                </a:lnTo>
                <a:lnTo>
                  <a:pt x="41" y="0"/>
                </a:lnTo>
                <a:lnTo>
                  <a:pt x="62" y="5"/>
                </a:lnTo>
                <a:lnTo>
                  <a:pt x="78" y="21"/>
                </a:lnTo>
                <a:lnTo>
                  <a:pt x="82" y="42"/>
                </a:lnTo>
              </a:path>
            </a:pathLst>
          </a:custGeom>
          <a:solidFill>
            <a:srgbClr val="00808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62" name="Freeform 10"/>
          <p:cNvSpPr>
            <a:spLocks/>
          </p:cNvSpPr>
          <p:nvPr/>
        </p:nvSpPr>
        <p:spPr bwMode="auto">
          <a:xfrm>
            <a:off x="3802063" y="4100513"/>
            <a:ext cx="130175" cy="131762"/>
          </a:xfrm>
          <a:custGeom>
            <a:avLst/>
            <a:gdLst/>
            <a:ahLst/>
            <a:cxnLst>
              <a:cxn ang="0">
                <a:pos x="82" y="41"/>
              </a:cxn>
              <a:cxn ang="0">
                <a:pos x="78" y="62"/>
              </a:cxn>
              <a:cxn ang="0">
                <a:pos x="62" y="78"/>
              </a:cxn>
              <a:cxn ang="0">
                <a:pos x="41" y="83"/>
              </a:cxn>
              <a:cxn ang="0">
                <a:pos x="20" y="78"/>
              </a:cxn>
              <a:cxn ang="0">
                <a:pos x="4" y="62"/>
              </a:cxn>
              <a:cxn ang="0">
                <a:pos x="0" y="41"/>
              </a:cxn>
              <a:cxn ang="0">
                <a:pos x="4" y="20"/>
              </a:cxn>
              <a:cxn ang="0">
                <a:pos x="20" y="4"/>
              </a:cxn>
              <a:cxn ang="0">
                <a:pos x="41" y="0"/>
              </a:cxn>
              <a:cxn ang="0">
                <a:pos x="62" y="4"/>
              </a:cxn>
              <a:cxn ang="0">
                <a:pos x="78" y="20"/>
              </a:cxn>
              <a:cxn ang="0">
                <a:pos x="82" y="41"/>
              </a:cxn>
            </a:cxnLst>
            <a:rect l="0" t="0" r="r" b="b"/>
            <a:pathLst>
              <a:path w="82" h="83">
                <a:moveTo>
                  <a:pt x="82" y="41"/>
                </a:moveTo>
                <a:lnTo>
                  <a:pt x="78" y="62"/>
                </a:lnTo>
                <a:lnTo>
                  <a:pt x="62" y="78"/>
                </a:lnTo>
                <a:lnTo>
                  <a:pt x="41" y="83"/>
                </a:lnTo>
                <a:lnTo>
                  <a:pt x="20" y="78"/>
                </a:lnTo>
                <a:lnTo>
                  <a:pt x="4" y="62"/>
                </a:lnTo>
                <a:lnTo>
                  <a:pt x="0" y="41"/>
                </a:lnTo>
                <a:lnTo>
                  <a:pt x="4" y="20"/>
                </a:lnTo>
                <a:lnTo>
                  <a:pt x="20" y="4"/>
                </a:lnTo>
                <a:lnTo>
                  <a:pt x="41" y="0"/>
                </a:lnTo>
                <a:lnTo>
                  <a:pt x="62" y="4"/>
                </a:lnTo>
                <a:lnTo>
                  <a:pt x="78" y="20"/>
                </a:lnTo>
                <a:lnTo>
                  <a:pt x="82" y="41"/>
                </a:lnTo>
                <a:close/>
              </a:path>
            </a:pathLst>
          </a:custGeom>
          <a:noFill/>
          <a:ln w="0">
            <a:solidFill>
              <a:srgbClr val="008F8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63" name="Freeform 11"/>
          <p:cNvSpPr>
            <a:spLocks/>
          </p:cNvSpPr>
          <p:nvPr/>
        </p:nvSpPr>
        <p:spPr bwMode="auto">
          <a:xfrm>
            <a:off x="3802063" y="4100513"/>
            <a:ext cx="130175" cy="131762"/>
          </a:xfrm>
          <a:custGeom>
            <a:avLst/>
            <a:gdLst/>
            <a:ahLst/>
            <a:cxnLst>
              <a:cxn ang="0">
                <a:pos x="82" y="41"/>
              </a:cxn>
              <a:cxn ang="0">
                <a:pos x="78" y="62"/>
              </a:cxn>
              <a:cxn ang="0">
                <a:pos x="62" y="78"/>
              </a:cxn>
              <a:cxn ang="0">
                <a:pos x="41" y="83"/>
              </a:cxn>
              <a:cxn ang="0">
                <a:pos x="20" y="78"/>
              </a:cxn>
              <a:cxn ang="0">
                <a:pos x="4" y="62"/>
              </a:cxn>
              <a:cxn ang="0">
                <a:pos x="0" y="41"/>
              </a:cxn>
              <a:cxn ang="0">
                <a:pos x="4" y="20"/>
              </a:cxn>
              <a:cxn ang="0">
                <a:pos x="20" y="4"/>
              </a:cxn>
              <a:cxn ang="0">
                <a:pos x="41" y="0"/>
              </a:cxn>
              <a:cxn ang="0">
                <a:pos x="62" y="4"/>
              </a:cxn>
              <a:cxn ang="0">
                <a:pos x="78" y="20"/>
              </a:cxn>
              <a:cxn ang="0">
                <a:pos x="82" y="41"/>
              </a:cxn>
            </a:cxnLst>
            <a:rect l="0" t="0" r="r" b="b"/>
            <a:pathLst>
              <a:path w="82" h="83">
                <a:moveTo>
                  <a:pt x="82" y="41"/>
                </a:moveTo>
                <a:lnTo>
                  <a:pt x="78" y="62"/>
                </a:lnTo>
                <a:lnTo>
                  <a:pt x="62" y="78"/>
                </a:lnTo>
                <a:lnTo>
                  <a:pt x="41" y="83"/>
                </a:lnTo>
                <a:lnTo>
                  <a:pt x="20" y="78"/>
                </a:lnTo>
                <a:lnTo>
                  <a:pt x="4" y="62"/>
                </a:lnTo>
                <a:lnTo>
                  <a:pt x="0" y="41"/>
                </a:lnTo>
                <a:lnTo>
                  <a:pt x="4" y="20"/>
                </a:lnTo>
                <a:lnTo>
                  <a:pt x="20" y="4"/>
                </a:lnTo>
                <a:lnTo>
                  <a:pt x="41" y="0"/>
                </a:lnTo>
                <a:lnTo>
                  <a:pt x="62" y="4"/>
                </a:lnTo>
                <a:lnTo>
                  <a:pt x="78" y="20"/>
                </a:lnTo>
                <a:lnTo>
                  <a:pt x="82" y="41"/>
                </a:lnTo>
              </a:path>
            </a:pathLst>
          </a:custGeom>
          <a:solidFill>
            <a:srgbClr val="00808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64" name="Freeform 12"/>
          <p:cNvSpPr>
            <a:spLocks/>
          </p:cNvSpPr>
          <p:nvPr/>
        </p:nvSpPr>
        <p:spPr bwMode="auto">
          <a:xfrm>
            <a:off x="6034088" y="6310313"/>
            <a:ext cx="130175" cy="131762"/>
          </a:xfrm>
          <a:custGeom>
            <a:avLst/>
            <a:gdLst/>
            <a:ahLst/>
            <a:cxnLst>
              <a:cxn ang="0">
                <a:pos x="82" y="41"/>
              </a:cxn>
              <a:cxn ang="0">
                <a:pos x="78" y="62"/>
              </a:cxn>
              <a:cxn ang="0">
                <a:pos x="62" y="78"/>
              </a:cxn>
              <a:cxn ang="0">
                <a:pos x="41" y="83"/>
              </a:cxn>
              <a:cxn ang="0">
                <a:pos x="20" y="78"/>
              </a:cxn>
              <a:cxn ang="0">
                <a:pos x="4" y="62"/>
              </a:cxn>
              <a:cxn ang="0">
                <a:pos x="0" y="41"/>
              </a:cxn>
              <a:cxn ang="0">
                <a:pos x="4" y="21"/>
              </a:cxn>
              <a:cxn ang="0">
                <a:pos x="20" y="4"/>
              </a:cxn>
              <a:cxn ang="0">
                <a:pos x="41" y="0"/>
              </a:cxn>
              <a:cxn ang="0">
                <a:pos x="62" y="4"/>
              </a:cxn>
              <a:cxn ang="0">
                <a:pos x="78" y="21"/>
              </a:cxn>
              <a:cxn ang="0">
                <a:pos x="82" y="41"/>
              </a:cxn>
            </a:cxnLst>
            <a:rect l="0" t="0" r="r" b="b"/>
            <a:pathLst>
              <a:path w="82" h="83">
                <a:moveTo>
                  <a:pt x="82" y="41"/>
                </a:moveTo>
                <a:lnTo>
                  <a:pt x="78" y="62"/>
                </a:lnTo>
                <a:lnTo>
                  <a:pt x="62" y="78"/>
                </a:lnTo>
                <a:lnTo>
                  <a:pt x="41" y="83"/>
                </a:lnTo>
                <a:lnTo>
                  <a:pt x="20" y="78"/>
                </a:lnTo>
                <a:lnTo>
                  <a:pt x="4" y="62"/>
                </a:lnTo>
                <a:lnTo>
                  <a:pt x="0" y="41"/>
                </a:lnTo>
                <a:lnTo>
                  <a:pt x="4" y="21"/>
                </a:lnTo>
                <a:lnTo>
                  <a:pt x="20" y="4"/>
                </a:lnTo>
                <a:lnTo>
                  <a:pt x="41" y="0"/>
                </a:lnTo>
                <a:lnTo>
                  <a:pt x="62" y="4"/>
                </a:lnTo>
                <a:lnTo>
                  <a:pt x="78" y="21"/>
                </a:lnTo>
                <a:lnTo>
                  <a:pt x="82" y="41"/>
                </a:lnTo>
                <a:close/>
              </a:path>
            </a:pathLst>
          </a:custGeom>
          <a:noFill/>
          <a:ln w="0">
            <a:solidFill>
              <a:srgbClr val="008F8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65" name="Freeform 13"/>
          <p:cNvSpPr>
            <a:spLocks/>
          </p:cNvSpPr>
          <p:nvPr/>
        </p:nvSpPr>
        <p:spPr bwMode="auto">
          <a:xfrm>
            <a:off x="6034088" y="6310313"/>
            <a:ext cx="130175" cy="131762"/>
          </a:xfrm>
          <a:custGeom>
            <a:avLst/>
            <a:gdLst/>
            <a:ahLst/>
            <a:cxnLst>
              <a:cxn ang="0">
                <a:pos x="82" y="41"/>
              </a:cxn>
              <a:cxn ang="0">
                <a:pos x="78" y="62"/>
              </a:cxn>
              <a:cxn ang="0">
                <a:pos x="62" y="78"/>
              </a:cxn>
              <a:cxn ang="0">
                <a:pos x="41" y="83"/>
              </a:cxn>
              <a:cxn ang="0">
                <a:pos x="20" y="78"/>
              </a:cxn>
              <a:cxn ang="0">
                <a:pos x="4" y="62"/>
              </a:cxn>
              <a:cxn ang="0">
                <a:pos x="0" y="41"/>
              </a:cxn>
              <a:cxn ang="0">
                <a:pos x="4" y="21"/>
              </a:cxn>
              <a:cxn ang="0">
                <a:pos x="20" y="4"/>
              </a:cxn>
              <a:cxn ang="0">
                <a:pos x="41" y="0"/>
              </a:cxn>
              <a:cxn ang="0">
                <a:pos x="62" y="4"/>
              </a:cxn>
              <a:cxn ang="0">
                <a:pos x="78" y="21"/>
              </a:cxn>
              <a:cxn ang="0">
                <a:pos x="82" y="41"/>
              </a:cxn>
            </a:cxnLst>
            <a:rect l="0" t="0" r="r" b="b"/>
            <a:pathLst>
              <a:path w="82" h="83">
                <a:moveTo>
                  <a:pt x="82" y="41"/>
                </a:moveTo>
                <a:lnTo>
                  <a:pt x="78" y="62"/>
                </a:lnTo>
                <a:lnTo>
                  <a:pt x="62" y="78"/>
                </a:lnTo>
                <a:lnTo>
                  <a:pt x="41" y="83"/>
                </a:lnTo>
                <a:lnTo>
                  <a:pt x="20" y="78"/>
                </a:lnTo>
                <a:lnTo>
                  <a:pt x="4" y="62"/>
                </a:lnTo>
                <a:lnTo>
                  <a:pt x="0" y="41"/>
                </a:lnTo>
                <a:lnTo>
                  <a:pt x="4" y="21"/>
                </a:lnTo>
                <a:lnTo>
                  <a:pt x="20" y="4"/>
                </a:lnTo>
                <a:lnTo>
                  <a:pt x="41" y="0"/>
                </a:lnTo>
                <a:lnTo>
                  <a:pt x="62" y="4"/>
                </a:lnTo>
                <a:lnTo>
                  <a:pt x="78" y="21"/>
                </a:lnTo>
                <a:lnTo>
                  <a:pt x="82" y="41"/>
                </a:lnTo>
              </a:path>
            </a:pathLst>
          </a:custGeom>
          <a:solidFill>
            <a:srgbClr val="00808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66" name="Freeform 14"/>
          <p:cNvSpPr>
            <a:spLocks/>
          </p:cNvSpPr>
          <p:nvPr/>
        </p:nvSpPr>
        <p:spPr bwMode="auto">
          <a:xfrm>
            <a:off x="4260850" y="5413375"/>
            <a:ext cx="131763" cy="130175"/>
          </a:xfrm>
          <a:custGeom>
            <a:avLst/>
            <a:gdLst/>
            <a:ahLst/>
            <a:cxnLst>
              <a:cxn ang="0">
                <a:pos x="83" y="41"/>
              </a:cxn>
              <a:cxn ang="0">
                <a:pos x="78" y="62"/>
              </a:cxn>
              <a:cxn ang="0">
                <a:pos x="62" y="78"/>
              </a:cxn>
              <a:cxn ang="0">
                <a:pos x="42" y="82"/>
              </a:cxn>
              <a:cxn ang="0">
                <a:pos x="21" y="78"/>
              </a:cxn>
              <a:cxn ang="0">
                <a:pos x="5" y="62"/>
              </a:cxn>
              <a:cxn ang="0">
                <a:pos x="0" y="41"/>
              </a:cxn>
              <a:cxn ang="0">
                <a:pos x="5" y="20"/>
              </a:cxn>
              <a:cxn ang="0">
                <a:pos x="21" y="4"/>
              </a:cxn>
              <a:cxn ang="0">
                <a:pos x="42" y="0"/>
              </a:cxn>
              <a:cxn ang="0">
                <a:pos x="62" y="4"/>
              </a:cxn>
              <a:cxn ang="0">
                <a:pos x="78" y="20"/>
              </a:cxn>
              <a:cxn ang="0">
                <a:pos x="83" y="41"/>
              </a:cxn>
            </a:cxnLst>
            <a:rect l="0" t="0" r="r" b="b"/>
            <a:pathLst>
              <a:path w="83" h="82">
                <a:moveTo>
                  <a:pt x="83" y="41"/>
                </a:moveTo>
                <a:lnTo>
                  <a:pt x="78" y="62"/>
                </a:lnTo>
                <a:lnTo>
                  <a:pt x="62" y="78"/>
                </a:lnTo>
                <a:lnTo>
                  <a:pt x="42" y="82"/>
                </a:lnTo>
                <a:lnTo>
                  <a:pt x="21" y="78"/>
                </a:lnTo>
                <a:lnTo>
                  <a:pt x="5" y="62"/>
                </a:lnTo>
                <a:lnTo>
                  <a:pt x="0" y="41"/>
                </a:lnTo>
                <a:lnTo>
                  <a:pt x="5" y="20"/>
                </a:lnTo>
                <a:lnTo>
                  <a:pt x="21" y="4"/>
                </a:lnTo>
                <a:lnTo>
                  <a:pt x="42" y="0"/>
                </a:lnTo>
                <a:lnTo>
                  <a:pt x="62" y="4"/>
                </a:lnTo>
                <a:lnTo>
                  <a:pt x="78" y="20"/>
                </a:lnTo>
                <a:lnTo>
                  <a:pt x="83" y="41"/>
                </a:lnTo>
                <a:close/>
              </a:path>
            </a:pathLst>
          </a:custGeom>
          <a:noFill/>
          <a:ln w="0">
            <a:solidFill>
              <a:srgbClr val="008F8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67" name="Freeform 15"/>
          <p:cNvSpPr>
            <a:spLocks/>
          </p:cNvSpPr>
          <p:nvPr/>
        </p:nvSpPr>
        <p:spPr bwMode="auto">
          <a:xfrm>
            <a:off x="4260850" y="5413375"/>
            <a:ext cx="131763" cy="130175"/>
          </a:xfrm>
          <a:custGeom>
            <a:avLst/>
            <a:gdLst/>
            <a:ahLst/>
            <a:cxnLst>
              <a:cxn ang="0">
                <a:pos x="83" y="41"/>
              </a:cxn>
              <a:cxn ang="0">
                <a:pos x="78" y="62"/>
              </a:cxn>
              <a:cxn ang="0">
                <a:pos x="62" y="78"/>
              </a:cxn>
              <a:cxn ang="0">
                <a:pos x="42" y="82"/>
              </a:cxn>
              <a:cxn ang="0">
                <a:pos x="21" y="78"/>
              </a:cxn>
              <a:cxn ang="0">
                <a:pos x="5" y="62"/>
              </a:cxn>
              <a:cxn ang="0">
                <a:pos x="0" y="41"/>
              </a:cxn>
              <a:cxn ang="0">
                <a:pos x="5" y="20"/>
              </a:cxn>
              <a:cxn ang="0">
                <a:pos x="21" y="4"/>
              </a:cxn>
              <a:cxn ang="0">
                <a:pos x="42" y="0"/>
              </a:cxn>
              <a:cxn ang="0">
                <a:pos x="62" y="4"/>
              </a:cxn>
              <a:cxn ang="0">
                <a:pos x="78" y="20"/>
              </a:cxn>
              <a:cxn ang="0">
                <a:pos x="83" y="41"/>
              </a:cxn>
            </a:cxnLst>
            <a:rect l="0" t="0" r="r" b="b"/>
            <a:pathLst>
              <a:path w="83" h="82">
                <a:moveTo>
                  <a:pt x="83" y="41"/>
                </a:moveTo>
                <a:lnTo>
                  <a:pt x="78" y="62"/>
                </a:lnTo>
                <a:lnTo>
                  <a:pt x="62" y="78"/>
                </a:lnTo>
                <a:lnTo>
                  <a:pt x="42" y="82"/>
                </a:lnTo>
                <a:lnTo>
                  <a:pt x="21" y="78"/>
                </a:lnTo>
                <a:lnTo>
                  <a:pt x="5" y="62"/>
                </a:lnTo>
                <a:lnTo>
                  <a:pt x="0" y="41"/>
                </a:lnTo>
                <a:lnTo>
                  <a:pt x="5" y="20"/>
                </a:lnTo>
                <a:lnTo>
                  <a:pt x="21" y="4"/>
                </a:lnTo>
                <a:lnTo>
                  <a:pt x="42" y="0"/>
                </a:lnTo>
                <a:lnTo>
                  <a:pt x="62" y="4"/>
                </a:lnTo>
                <a:lnTo>
                  <a:pt x="78" y="20"/>
                </a:lnTo>
                <a:lnTo>
                  <a:pt x="83" y="41"/>
                </a:lnTo>
              </a:path>
            </a:pathLst>
          </a:custGeom>
          <a:solidFill>
            <a:srgbClr val="00808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68" name="Freeform 16"/>
          <p:cNvSpPr>
            <a:spLocks/>
          </p:cNvSpPr>
          <p:nvPr/>
        </p:nvSpPr>
        <p:spPr bwMode="auto">
          <a:xfrm>
            <a:off x="8002588" y="5084763"/>
            <a:ext cx="131762" cy="131762"/>
          </a:xfrm>
          <a:custGeom>
            <a:avLst/>
            <a:gdLst/>
            <a:ahLst/>
            <a:cxnLst>
              <a:cxn ang="0">
                <a:pos x="83" y="41"/>
              </a:cxn>
              <a:cxn ang="0">
                <a:pos x="78" y="62"/>
              </a:cxn>
              <a:cxn ang="0">
                <a:pos x="62" y="78"/>
              </a:cxn>
              <a:cxn ang="0">
                <a:pos x="42" y="83"/>
              </a:cxn>
              <a:cxn ang="0">
                <a:pos x="21" y="78"/>
              </a:cxn>
              <a:cxn ang="0">
                <a:pos x="5" y="62"/>
              </a:cxn>
              <a:cxn ang="0">
                <a:pos x="0" y="41"/>
              </a:cxn>
              <a:cxn ang="0">
                <a:pos x="5" y="21"/>
              </a:cxn>
              <a:cxn ang="0">
                <a:pos x="21" y="5"/>
              </a:cxn>
              <a:cxn ang="0">
                <a:pos x="42" y="0"/>
              </a:cxn>
              <a:cxn ang="0">
                <a:pos x="62" y="5"/>
              </a:cxn>
              <a:cxn ang="0">
                <a:pos x="78" y="21"/>
              </a:cxn>
              <a:cxn ang="0">
                <a:pos x="83" y="41"/>
              </a:cxn>
            </a:cxnLst>
            <a:rect l="0" t="0" r="r" b="b"/>
            <a:pathLst>
              <a:path w="83" h="83">
                <a:moveTo>
                  <a:pt x="83" y="41"/>
                </a:moveTo>
                <a:lnTo>
                  <a:pt x="78" y="62"/>
                </a:lnTo>
                <a:lnTo>
                  <a:pt x="62" y="78"/>
                </a:lnTo>
                <a:lnTo>
                  <a:pt x="42" y="83"/>
                </a:lnTo>
                <a:lnTo>
                  <a:pt x="21" y="78"/>
                </a:lnTo>
                <a:lnTo>
                  <a:pt x="5" y="62"/>
                </a:lnTo>
                <a:lnTo>
                  <a:pt x="0" y="41"/>
                </a:lnTo>
                <a:lnTo>
                  <a:pt x="5" y="21"/>
                </a:lnTo>
                <a:lnTo>
                  <a:pt x="21" y="5"/>
                </a:lnTo>
                <a:lnTo>
                  <a:pt x="42" y="0"/>
                </a:lnTo>
                <a:lnTo>
                  <a:pt x="62" y="5"/>
                </a:lnTo>
                <a:lnTo>
                  <a:pt x="78" y="21"/>
                </a:lnTo>
                <a:lnTo>
                  <a:pt x="83" y="41"/>
                </a:lnTo>
                <a:close/>
              </a:path>
            </a:pathLst>
          </a:custGeom>
          <a:noFill/>
          <a:ln w="0">
            <a:solidFill>
              <a:srgbClr val="008F8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69" name="Freeform 17"/>
          <p:cNvSpPr>
            <a:spLocks/>
          </p:cNvSpPr>
          <p:nvPr/>
        </p:nvSpPr>
        <p:spPr bwMode="auto">
          <a:xfrm>
            <a:off x="8002588" y="5084763"/>
            <a:ext cx="131762" cy="131762"/>
          </a:xfrm>
          <a:custGeom>
            <a:avLst/>
            <a:gdLst/>
            <a:ahLst/>
            <a:cxnLst>
              <a:cxn ang="0">
                <a:pos x="83" y="41"/>
              </a:cxn>
              <a:cxn ang="0">
                <a:pos x="78" y="62"/>
              </a:cxn>
              <a:cxn ang="0">
                <a:pos x="62" y="78"/>
              </a:cxn>
              <a:cxn ang="0">
                <a:pos x="42" y="83"/>
              </a:cxn>
              <a:cxn ang="0">
                <a:pos x="21" y="78"/>
              </a:cxn>
              <a:cxn ang="0">
                <a:pos x="5" y="62"/>
              </a:cxn>
              <a:cxn ang="0">
                <a:pos x="0" y="41"/>
              </a:cxn>
              <a:cxn ang="0">
                <a:pos x="5" y="21"/>
              </a:cxn>
              <a:cxn ang="0">
                <a:pos x="21" y="5"/>
              </a:cxn>
              <a:cxn ang="0">
                <a:pos x="42" y="0"/>
              </a:cxn>
              <a:cxn ang="0">
                <a:pos x="62" y="5"/>
              </a:cxn>
              <a:cxn ang="0">
                <a:pos x="78" y="21"/>
              </a:cxn>
              <a:cxn ang="0">
                <a:pos x="83" y="41"/>
              </a:cxn>
            </a:cxnLst>
            <a:rect l="0" t="0" r="r" b="b"/>
            <a:pathLst>
              <a:path w="83" h="83">
                <a:moveTo>
                  <a:pt x="83" y="41"/>
                </a:moveTo>
                <a:lnTo>
                  <a:pt x="78" y="62"/>
                </a:lnTo>
                <a:lnTo>
                  <a:pt x="62" y="78"/>
                </a:lnTo>
                <a:lnTo>
                  <a:pt x="42" y="83"/>
                </a:lnTo>
                <a:lnTo>
                  <a:pt x="21" y="78"/>
                </a:lnTo>
                <a:lnTo>
                  <a:pt x="5" y="62"/>
                </a:lnTo>
                <a:lnTo>
                  <a:pt x="0" y="41"/>
                </a:lnTo>
                <a:lnTo>
                  <a:pt x="5" y="21"/>
                </a:lnTo>
                <a:lnTo>
                  <a:pt x="21" y="5"/>
                </a:lnTo>
                <a:lnTo>
                  <a:pt x="42" y="0"/>
                </a:lnTo>
                <a:lnTo>
                  <a:pt x="62" y="5"/>
                </a:lnTo>
                <a:lnTo>
                  <a:pt x="78" y="21"/>
                </a:lnTo>
                <a:lnTo>
                  <a:pt x="83" y="41"/>
                </a:lnTo>
              </a:path>
            </a:pathLst>
          </a:custGeom>
          <a:solidFill>
            <a:srgbClr val="00808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70" name="Freeform 18"/>
          <p:cNvSpPr>
            <a:spLocks/>
          </p:cNvSpPr>
          <p:nvPr/>
        </p:nvSpPr>
        <p:spPr bwMode="auto">
          <a:xfrm>
            <a:off x="3863975" y="3535363"/>
            <a:ext cx="131763" cy="130175"/>
          </a:xfrm>
          <a:custGeom>
            <a:avLst/>
            <a:gdLst/>
            <a:ahLst/>
            <a:cxnLst>
              <a:cxn ang="0">
                <a:pos x="83" y="41"/>
              </a:cxn>
              <a:cxn ang="0">
                <a:pos x="76" y="62"/>
              </a:cxn>
              <a:cxn ang="0">
                <a:pos x="62" y="78"/>
              </a:cxn>
              <a:cxn ang="0">
                <a:pos x="41" y="82"/>
              </a:cxn>
              <a:cxn ang="0">
                <a:pos x="18" y="78"/>
              </a:cxn>
              <a:cxn ang="0">
                <a:pos x="4" y="62"/>
              </a:cxn>
              <a:cxn ang="0">
                <a:pos x="0" y="41"/>
              </a:cxn>
              <a:cxn ang="0">
                <a:pos x="4" y="20"/>
              </a:cxn>
              <a:cxn ang="0">
                <a:pos x="18" y="4"/>
              </a:cxn>
              <a:cxn ang="0">
                <a:pos x="41" y="0"/>
              </a:cxn>
              <a:cxn ang="0">
                <a:pos x="62" y="4"/>
              </a:cxn>
              <a:cxn ang="0">
                <a:pos x="76" y="20"/>
              </a:cxn>
              <a:cxn ang="0">
                <a:pos x="83" y="41"/>
              </a:cxn>
            </a:cxnLst>
            <a:rect l="0" t="0" r="r" b="b"/>
            <a:pathLst>
              <a:path w="83" h="82">
                <a:moveTo>
                  <a:pt x="83" y="41"/>
                </a:moveTo>
                <a:lnTo>
                  <a:pt x="76" y="62"/>
                </a:lnTo>
                <a:lnTo>
                  <a:pt x="62" y="78"/>
                </a:lnTo>
                <a:lnTo>
                  <a:pt x="41" y="82"/>
                </a:lnTo>
                <a:lnTo>
                  <a:pt x="18" y="78"/>
                </a:lnTo>
                <a:lnTo>
                  <a:pt x="4" y="62"/>
                </a:lnTo>
                <a:lnTo>
                  <a:pt x="0" y="41"/>
                </a:lnTo>
                <a:lnTo>
                  <a:pt x="4" y="20"/>
                </a:lnTo>
                <a:lnTo>
                  <a:pt x="18" y="4"/>
                </a:lnTo>
                <a:lnTo>
                  <a:pt x="41" y="0"/>
                </a:lnTo>
                <a:lnTo>
                  <a:pt x="62" y="4"/>
                </a:lnTo>
                <a:lnTo>
                  <a:pt x="76" y="20"/>
                </a:lnTo>
                <a:lnTo>
                  <a:pt x="83" y="41"/>
                </a:lnTo>
                <a:close/>
              </a:path>
            </a:pathLst>
          </a:custGeom>
          <a:noFill/>
          <a:ln w="0">
            <a:solidFill>
              <a:srgbClr val="008F8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71" name="Freeform 19"/>
          <p:cNvSpPr>
            <a:spLocks/>
          </p:cNvSpPr>
          <p:nvPr/>
        </p:nvSpPr>
        <p:spPr bwMode="auto">
          <a:xfrm>
            <a:off x="3863975" y="3535363"/>
            <a:ext cx="131763" cy="130175"/>
          </a:xfrm>
          <a:custGeom>
            <a:avLst/>
            <a:gdLst/>
            <a:ahLst/>
            <a:cxnLst>
              <a:cxn ang="0">
                <a:pos x="83" y="41"/>
              </a:cxn>
              <a:cxn ang="0">
                <a:pos x="76" y="62"/>
              </a:cxn>
              <a:cxn ang="0">
                <a:pos x="62" y="78"/>
              </a:cxn>
              <a:cxn ang="0">
                <a:pos x="41" y="82"/>
              </a:cxn>
              <a:cxn ang="0">
                <a:pos x="18" y="78"/>
              </a:cxn>
              <a:cxn ang="0">
                <a:pos x="4" y="62"/>
              </a:cxn>
              <a:cxn ang="0">
                <a:pos x="0" y="41"/>
              </a:cxn>
              <a:cxn ang="0">
                <a:pos x="4" y="20"/>
              </a:cxn>
              <a:cxn ang="0">
                <a:pos x="18" y="4"/>
              </a:cxn>
              <a:cxn ang="0">
                <a:pos x="41" y="0"/>
              </a:cxn>
              <a:cxn ang="0">
                <a:pos x="62" y="4"/>
              </a:cxn>
              <a:cxn ang="0">
                <a:pos x="76" y="20"/>
              </a:cxn>
              <a:cxn ang="0">
                <a:pos x="83" y="41"/>
              </a:cxn>
            </a:cxnLst>
            <a:rect l="0" t="0" r="r" b="b"/>
            <a:pathLst>
              <a:path w="83" h="82">
                <a:moveTo>
                  <a:pt x="83" y="41"/>
                </a:moveTo>
                <a:lnTo>
                  <a:pt x="76" y="62"/>
                </a:lnTo>
                <a:lnTo>
                  <a:pt x="62" y="78"/>
                </a:lnTo>
                <a:lnTo>
                  <a:pt x="41" y="82"/>
                </a:lnTo>
                <a:lnTo>
                  <a:pt x="18" y="78"/>
                </a:lnTo>
                <a:lnTo>
                  <a:pt x="4" y="62"/>
                </a:lnTo>
                <a:lnTo>
                  <a:pt x="0" y="41"/>
                </a:lnTo>
                <a:lnTo>
                  <a:pt x="4" y="20"/>
                </a:lnTo>
                <a:lnTo>
                  <a:pt x="18" y="4"/>
                </a:lnTo>
                <a:lnTo>
                  <a:pt x="41" y="0"/>
                </a:lnTo>
                <a:lnTo>
                  <a:pt x="62" y="4"/>
                </a:lnTo>
                <a:lnTo>
                  <a:pt x="76" y="20"/>
                </a:lnTo>
                <a:lnTo>
                  <a:pt x="83" y="41"/>
                </a:lnTo>
              </a:path>
            </a:pathLst>
          </a:custGeom>
          <a:solidFill>
            <a:srgbClr val="00808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72" name="Freeform 20"/>
          <p:cNvSpPr>
            <a:spLocks/>
          </p:cNvSpPr>
          <p:nvPr/>
        </p:nvSpPr>
        <p:spPr bwMode="auto">
          <a:xfrm>
            <a:off x="4195763" y="2787650"/>
            <a:ext cx="131762" cy="131763"/>
          </a:xfrm>
          <a:custGeom>
            <a:avLst/>
            <a:gdLst/>
            <a:ahLst/>
            <a:cxnLst>
              <a:cxn ang="0">
                <a:pos x="83" y="41"/>
              </a:cxn>
              <a:cxn ang="0">
                <a:pos x="78" y="62"/>
              </a:cxn>
              <a:cxn ang="0">
                <a:pos x="62" y="78"/>
              </a:cxn>
              <a:cxn ang="0">
                <a:pos x="41" y="83"/>
              </a:cxn>
              <a:cxn ang="0">
                <a:pos x="21" y="78"/>
              </a:cxn>
              <a:cxn ang="0">
                <a:pos x="4" y="62"/>
              </a:cxn>
              <a:cxn ang="0">
                <a:pos x="0" y="41"/>
              </a:cxn>
              <a:cxn ang="0">
                <a:pos x="4" y="21"/>
              </a:cxn>
              <a:cxn ang="0">
                <a:pos x="21" y="4"/>
              </a:cxn>
              <a:cxn ang="0">
                <a:pos x="41" y="0"/>
              </a:cxn>
              <a:cxn ang="0">
                <a:pos x="62" y="4"/>
              </a:cxn>
              <a:cxn ang="0">
                <a:pos x="78" y="21"/>
              </a:cxn>
              <a:cxn ang="0">
                <a:pos x="83" y="41"/>
              </a:cxn>
            </a:cxnLst>
            <a:rect l="0" t="0" r="r" b="b"/>
            <a:pathLst>
              <a:path w="83" h="83">
                <a:moveTo>
                  <a:pt x="83" y="41"/>
                </a:moveTo>
                <a:lnTo>
                  <a:pt x="78" y="62"/>
                </a:lnTo>
                <a:lnTo>
                  <a:pt x="62" y="78"/>
                </a:lnTo>
                <a:lnTo>
                  <a:pt x="41" y="83"/>
                </a:lnTo>
                <a:lnTo>
                  <a:pt x="21" y="78"/>
                </a:lnTo>
                <a:lnTo>
                  <a:pt x="4" y="62"/>
                </a:lnTo>
                <a:lnTo>
                  <a:pt x="0" y="41"/>
                </a:lnTo>
                <a:lnTo>
                  <a:pt x="4" y="21"/>
                </a:lnTo>
                <a:lnTo>
                  <a:pt x="21" y="4"/>
                </a:lnTo>
                <a:lnTo>
                  <a:pt x="41" y="0"/>
                </a:lnTo>
                <a:lnTo>
                  <a:pt x="62" y="4"/>
                </a:lnTo>
                <a:lnTo>
                  <a:pt x="78" y="21"/>
                </a:lnTo>
                <a:lnTo>
                  <a:pt x="83" y="41"/>
                </a:lnTo>
                <a:close/>
              </a:path>
            </a:pathLst>
          </a:custGeom>
          <a:noFill/>
          <a:ln w="0">
            <a:solidFill>
              <a:srgbClr val="008F8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73" name="Freeform 21"/>
          <p:cNvSpPr>
            <a:spLocks/>
          </p:cNvSpPr>
          <p:nvPr/>
        </p:nvSpPr>
        <p:spPr bwMode="auto">
          <a:xfrm>
            <a:off x="4195763" y="2787650"/>
            <a:ext cx="131762" cy="131763"/>
          </a:xfrm>
          <a:custGeom>
            <a:avLst/>
            <a:gdLst/>
            <a:ahLst/>
            <a:cxnLst>
              <a:cxn ang="0">
                <a:pos x="83" y="41"/>
              </a:cxn>
              <a:cxn ang="0">
                <a:pos x="78" y="62"/>
              </a:cxn>
              <a:cxn ang="0">
                <a:pos x="62" y="78"/>
              </a:cxn>
              <a:cxn ang="0">
                <a:pos x="41" y="83"/>
              </a:cxn>
              <a:cxn ang="0">
                <a:pos x="21" y="78"/>
              </a:cxn>
              <a:cxn ang="0">
                <a:pos x="4" y="62"/>
              </a:cxn>
              <a:cxn ang="0">
                <a:pos x="0" y="41"/>
              </a:cxn>
              <a:cxn ang="0">
                <a:pos x="4" y="21"/>
              </a:cxn>
              <a:cxn ang="0">
                <a:pos x="21" y="4"/>
              </a:cxn>
              <a:cxn ang="0">
                <a:pos x="41" y="0"/>
              </a:cxn>
              <a:cxn ang="0">
                <a:pos x="62" y="4"/>
              </a:cxn>
              <a:cxn ang="0">
                <a:pos x="78" y="21"/>
              </a:cxn>
              <a:cxn ang="0">
                <a:pos x="83" y="41"/>
              </a:cxn>
            </a:cxnLst>
            <a:rect l="0" t="0" r="r" b="b"/>
            <a:pathLst>
              <a:path w="83" h="83">
                <a:moveTo>
                  <a:pt x="83" y="41"/>
                </a:moveTo>
                <a:lnTo>
                  <a:pt x="78" y="62"/>
                </a:lnTo>
                <a:lnTo>
                  <a:pt x="62" y="78"/>
                </a:lnTo>
                <a:lnTo>
                  <a:pt x="41" y="83"/>
                </a:lnTo>
                <a:lnTo>
                  <a:pt x="21" y="78"/>
                </a:lnTo>
                <a:lnTo>
                  <a:pt x="4" y="62"/>
                </a:lnTo>
                <a:lnTo>
                  <a:pt x="0" y="41"/>
                </a:lnTo>
                <a:lnTo>
                  <a:pt x="4" y="21"/>
                </a:lnTo>
                <a:lnTo>
                  <a:pt x="21" y="4"/>
                </a:lnTo>
                <a:lnTo>
                  <a:pt x="41" y="0"/>
                </a:lnTo>
                <a:lnTo>
                  <a:pt x="62" y="4"/>
                </a:lnTo>
                <a:lnTo>
                  <a:pt x="78" y="21"/>
                </a:lnTo>
                <a:lnTo>
                  <a:pt x="83" y="41"/>
                </a:lnTo>
              </a:path>
            </a:pathLst>
          </a:custGeom>
          <a:solidFill>
            <a:srgbClr val="00808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74" name="Freeform 22"/>
          <p:cNvSpPr>
            <a:spLocks/>
          </p:cNvSpPr>
          <p:nvPr/>
        </p:nvSpPr>
        <p:spPr bwMode="auto">
          <a:xfrm>
            <a:off x="7740650" y="2590800"/>
            <a:ext cx="131763" cy="131763"/>
          </a:xfrm>
          <a:custGeom>
            <a:avLst/>
            <a:gdLst/>
            <a:ahLst/>
            <a:cxnLst>
              <a:cxn ang="0">
                <a:pos x="83" y="41"/>
              </a:cxn>
              <a:cxn ang="0">
                <a:pos x="78" y="62"/>
              </a:cxn>
              <a:cxn ang="0">
                <a:pos x="62" y="78"/>
              </a:cxn>
              <a:cxn ang="0">
                <a:pos x="41" y="83"/>
              </a:cxn>
              <a:cxn ang="0">
                <a:pos x="21" y="78"/>
              </a:cxn>
              <a:cxn ang="0">
                <a:pos x="5" y="62"/>
              </a:cxn>
              <a:cxn ang="0">
                <a:pos x="0" y="41"/>
              </a:cxn>
              <a:cxn ang="0">
                <a:pos x="5" y="21"/>
              </a:cxn>
              <a:cxn ang="0">
                <a:pos x="21" y="4"/>
              </a:cxn>
              <a:cxn ang="0">
                <a:pos x="41" y="0"/>
              </a:cxn>
              <a:cxn ang="0">
                <a:pos x="62" y="4"/>
              </a:cxn>
              <a:cxn ang="0">
                <a:pos x="78" y="21"/>
              </a:cxn>
              <a:cxn ang="0">
                <a:pos x="83" y="41"/>
              </a:cxn>
            </a:cxnLst>
            <a:rect l="0" t="0" r="r" b="b"/>
            <a:pathLst>
              <a:path w="83" h="83">
                <a:moveTo>
                  <a:pt x="83" y="41"/>
                </a:moveTo>
                <a:lnTo>
                  <a:pt x="78" y="62"/>
                </a:lnTo>
                <a:lnTo>
                  <a:pt x="62" y="78"/>
                </a:lnTo>
                <a:lnTo>
                  <a:pt x="41" y="83"/>
                </a:lnTo>
                <a:lnTo>
                  <a:pt x="21" y="78"/>
                </a:lnTo>
                <a:lnTo>
                  <a:pt x="5" y="62"/>
                </a:lnTo>
                <a:lnTo>
                  <a:pt x="0" y="41"/>
                </a:lnTo>
                <a:lnTo>
                  <a:pt x="5" y="21"/>
                </a:lnTo>
                <a:lnTo>
                  <a:pt x="21" y="4"/>
                </a:lnTo>
                <a:lnTo>
                  <a:pt x="41" y="0"/>
                </a:lnTo>
                <a:lnTo>
                  <a:pt x="62" y="4"/>
                </a:lnTo>
                <a:lnTo>
                  <a:pt x="78" y="21"/>
                </a:lnTo>
                <a:lnTo>
                  <a:pt x="83" y="41"/>
                </a:lnTo>
                <a:close/>
              </a:path>
            </a:pathLst>
          </a:custGeom>
          <a:noFill/>
          <a:ln w="0">
            <a:solidFill>
              <a:srgbClr val="008F8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75" name="Freeform 23"/>
          <p:cNvSpPr>
            <a:spLocks/>
          </p:cNvSpPr>
          <p:nvPr/>
        </p:nvSpPr>
        <p:spPr bwMode="auto">
          <a:xfrm>
            <a:off x="7740650" y="2590800"/>
            <a:ext cx="131763" cy="131763"/>
          </a:xfrm>
          <a:custGeom>
            <a:avLst/>
            <a:gdLst/>
            <a:ahLst/>
            <a:cxnLst>
              <a:cxn ang="0">
                <a:pos x="83" y="41"/>
              </a:cxn>
              <a:cxn ang="0">
                <a:pos x="78" y="62"/>
              </a:cxn>
              <a:cxn ang="0">
                <a:pos x="62" y="78"/>
              </a:cxn>
              <a:cxn ang="0">
                <a:pos x="41" y="83"/>
              </a:cxn>
              <a:cxn ang="0">
                <a:pos x="21" y="78"/>
              </a:cxn>
              <a:cxn ang="0">
                <a:pos x="5" y="62"/>
              </a:cxn>
              <a:cxn ang="0">
                <a:pos x="0" y="41"/>
              </a:cxn>
              <a:cxn ang="0">
                <a:pos x="5" y="21"/>
              </a:cxn>
              <a:cxn ang="0">
                <a:pos x="21" y="4"/>
              </a:cxn>
              <a:cxn ang="0">
                <a:pos x="41" y="0"/>
              </a:cxn>
              <a:cxn ang="0">
                <a:pos x="62" y="4"/>
              </a:cxn>
              <a:cxn ang="0">
                <a:pos x="78" y="21"/>
              </a:cxn>
              <a:cxn ang="0">
                <a:pos x="83" y="41"/>
              </a:cxn>
            </a:cxnLst>
            <a:rect l="0" t="0" r="r" b="b"/>
            <a:pathLst>
              <a:path w="83" h="83">
                <a:moveTo>
                  <a:pt x="83" y="41"/>
                </a:moveTo>
                <a:lnTo>
                  <a:pt x="78" y="62"/>
                </a:lnTo>
                <a:lnTo>
                  <a:pt x="62" y="78"/>
                </a:lnTo>
                <a:lnTo>
                  <a:pt x="41" y="83"/>
                </a:lnTo>
                <a:lnTo>
                  <a:pt x="21" y="78"/>
                </a:lnTo>
                <a:lnTo>
                  <a:pt x="5" y="62"/>
                </a:lnTo>
                <a:lnTo>
                  <a:pt x="0" y="41"/>
                </a:lnTo>
                <a:lnTo>
                  <a:pt x="5" y="21"/>
                </a:lnTo>
                <a:lnTo>
                  <a:pt x="21" y="4"/>
                </a:lnTo>
                <a:lnTo>
                  <a:pt x="41" y="0"/>
                </a:lnTo>
                <a:lnTo>
                  <a:pt x="62" y="4"/>
                </a:lnTo>
                <a:lnTo>
                  <a:pt x="78" y="21"/>
                </a:lnTo>
                <a:lnTo>
                  <a:pt x="83" y="41"/>
                </a:lnTo>
              </a:path>
            </a:pathLst>
          </a:custGeom>
          <a:solidFill>
            <a:srgbClr val="00808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76" name="Freeform 24"/>
          <p:cNvSpPr>
            <a:spLocks/>
          </p:cNvSpPr>
          <p:nvPr/>
        </p:nvSpPr>
        <p:spPr bwMode="auto">
          <a:xfrm>
            <a:off x="6315075" y="1652588"/>
            <a:ext cx="115888" cy="150812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0" y="0"/>
              </a:cxn>
              <a:cxn ang="0">
                <a:pos x="13" y="0"/>
              </a:cxn>
              <a:cxn ang="0">
                <a:pos x="59" y="74"/>
              </a:cxn>
              <a:cxn ang="0">
                <a:pos x="59" y="0"/>
              </a:cxn>
              <a:cxn ang="0">
                <a:pos x="73" y="0"/>
              </a:cxn>
              <a:cxn ang="0">
                <a:pos x="73" y="95"/>
              </a:cxn>
              <a:cxn ang="0">
                <a:pos x="59" y="95"/>
              </a:cxn>
              <a:cxn ang="0">
                <a:pos x="11" y="21"/>
              </a:cxn>
              <a:cxn ang="0">
                <a:pos x="11" y="95"/>
              </a:cxn>
              <a:cxn ang="0">
                <a:pos x="0" y="95"/>
              </a:cxn>
            </a:cxnLst>
            <a:rect l="0" t="0" r="r" b="b"/>
            <a:pathLst>
              <a:path w="73" h="95">
                <a:moveTo>
                  <a:pt x="0" y="95"/>
                </a:moveTo>
                <a:lnTo>
                  <a:pt x="0" y="0"/>
                </a:lnTo>
                <a:lnTo>
                  <a:pt x="13" y="0"/>
                </a:lnTo>
                <a:lnTo>
                  <a:pt x="59" y="74"/>
                </a:lnTo>
                <a:lnTo>
                  <a:pt x="59" y="0"/>
                </a:lnTo>
                <a:lnTo>
                  <a:pt x="73" y="0"/>
                </a:lnTo>
                <a:lnTo>
                  <a:pt x="73" y="95"/>
                </a:lnTo>
                <a:lnTo>
                  <a:pt x="59" y="95"/>
                </a:lnTo>
                <a:lnTo>
                  <a:pt x="11" y="21"/>
                </a:lnTo>
                <a:lnTo>
                  <a:pt x="11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77" name="Freeform 25"/>
          <p:cNvSpPr>
            <a:spLocks/>
          </p:cNvSpPr>
          <p:nvPr/>
        </p:nvSpPr>
        <p:spPr bwMode="auto">
          <a:xfrm>
            <a:off x="6467475" y="1652588"/>
            <a:ext cx="55563" cy="150812"/>
          </a:xfrm>
          <a:custGeom>
            <a:avLst/>
            <a:gdLst/>
            <a:ahLst/>
            <a:cxnLst>
              <a:cxn ang="0">
                <a:pos x="35" y="95"/>
              </a:cxn>
              <a:cxn ang="0">
                <a:pos x="23" y="95"/>
              </a:cxn>
              <a:cxn ang="0">
                <a:pos x="23" y="21"/>
              </a:cxn>
              <a:cxn ang="0">
                <a:pos x="19" y="23"/>
              </a:cxn>
              <a:cxn ang="0">
                <a:pos x="12" y="28"/>
              </a:cxn>
              <a:cxn ang="0">
                <a:pos x="7" y="33"/>
              </a:cxn>
              <a:cxn ang="0">
                <a:pos x="0" y="35"/>
              </a:cxn>
              <a:cxn ang="0">
                <a:pos x="0" y="23"/>
              </a:cxn>
              <a:cxn ang="0">
                <a:pos x="9" y="19"/>
              </a:cxn>
              <a:cxn ang="0">
                <a:pos x="19" y="12"/>
              </a:cxn>
              <a:cxn ang="0">
                <a:pos x="23" y="5"/>
              </a:cxn>
              <a:cxn ang="0">
                <a:pos x="28" y="0"/>
              </a:cxn>
              <a:cxn ang="0">
                <a:pos x="35" y="0"/>
              </a:cxn>
              <a:cxn ang="0">
                <a:pos x="35" y="95"/>
              </a:cxn>
            </a:cxnLst>
            <a:rect l="0" t="0" r="r" b="b"/>
            <a:pathLst>
              <a:path w="35" h="95">
                <a:moveTo>
                  <a:pt x="35" y="95"/>
                </a:moveTo>
                <a:lnTo>
                  <a:pt x="23" y="95"/>
                </a:lnTo>
                <a:lnTo>
                  <a:pt x="23" y="21"/>
                </a:lnTo>
                <a:lnTo>
                  <a:pt x="19" y="23"/>
                </a:lnTo>
                <a:lnTo>
                  <a:pt x="12" y="28"/>
                </a:lnTo>
                <a:lnTo>
                  <a:pt x="7" y="33"/>
                </a:lnTo>
                <a:lnTo>
                  <a:pt x="0" y="35"/>
                </a:lnTo>
                <a:lnTo>
                  <a:pt x="0" y="23"/>
                </a:lnTo>
                <a:lnTo>
                  <a:pt x="9" y="19"/>
                </a:lnTo>
                <a:lnTo>
                  <a:pt x="19" y="12"/>
                </a:lnTo>
                <a:lnTo>
                  <a:pt x="23" y="5"/>
                </a:lnTo>
                <a:lnTo>
                  <a:pt x="28" y="0"/>
                </a:lnTo>
                <a:lnTo>
                  <a:pt x="35" y="0"/>
                </a:lnTo>
                <a:lnTo>
                  <a:pt x="35" y="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78" name="Freeform 26"/>
          <p:cNvSpPr>
            <a:spLocks/>
          </p:cNvSpPr>
          <p:nvPr/>
        </p:nvSpPr>
        <p:spPr bwMode="auto">
          <a:xfrm>
            <a:off x="6362700" y="1846263"/>
            <a:ext cx="130175" cy="131762"/>
          </a:xfrm>
          <a:custGeom>
            <a:avLst/>
            <a:gdLst/>
            <a:ahLst/>
            <a:cxnLst>
              <a:cxn ang="0">
                <a:pos x="82" y="42"/>
              </a:cxn>
              <a:cxn ang="0">
                <a:pos x="78" y="62"/>
              </a:cxn>
              <a:cxn ang="0">
                <a:pos x="62" y="78"/>
              </a:cxn>
              <a:cxn ang="0">
                <a:pos x="41" y="83"/>
              </a:cxn>
              <a:cxn ang="0">
                <a:pos x="20" y="78"/>
              </a:cxn>
              <a:cxn ang="0">
                <a:pos x="4" y="62"/>
              </a:cxn>
              <a:cxn ang="0">
                <a:pos x="0" y="42"/>
              </a:cxn>
              <a:cxn ang="0">
                <a:pos x="4" y="21"/>
              </a:cxn>
              <a:cxn ang="0">
                <a:pos x="20" y="5"/>
              </a:cxn>
              <a:cxn ang="0">
                <a:pos x="41" y="0"/>
              </a:cxn>
              <a:cxn ang="0">
                <a:pos x="62" y="5"/>
              </a:cxn>
              <a:cxn ang="0">
                <a:pos x="78" y="21"/>
              </a:cxn>
              <a:cxn ang="0">
                <a:pos x="82" y="42"/>
              </a:cxn>
            </a:cxnLst>
            <a:rect l="0" t="0" r="r" b="b"/>
            <a:pathLst>
              <a:path w="82" h="83">
                <a:moveTo>
                  <a:pt x="82" y="42"/>
                </a:moveTo>
                <a:lnTo>
                  <a:pt x="78" y="62"/>
                </a:lnTo>
                <a:lnTo>
                  <a:pt x="62" y="78"/>
                </a:lnTo>
                <a:lnTo>
                  <a:pt x="41" y="83"/>
                </a:lnTo>
                <a:lnTo>
                  <a:pt x="20" y="78"/>
                </a:lnTo>
                <a:lnTo>
                  <a:pt x="4" y="62"/>
                </a:lnTo>
                <a:lnTo>
                  <a:pt x="0" y="42"/>
                </a:lnTo>
                <a:lnTo>
                  <a:pt x="4" y="21"/>
                </a:lnTo>
                <a:lnTo>
                  <a:pt x="20" y="5"/>
                </a:lnTo>
                <a:lnTo>
                  <a:pt x="41" y="0"/>
                </a:lnTo>
                <a:lnTo>
                  <a:pt x="62" y="5"/>
                </a:lnTo>
                <a:lnTo>
                  <a:pt x="78" y="21"/>
                </a:lnTo>
                <a:lnTo>
                  <a:pt x="82" y="42"/>
                </a:lnTo>
                <a:close/>
              </a:path>
            </a:pathLst>
          </a:custGeom>
          <a:noFill/>
          <a:ln w="0">
            <a:solidFill>
              <a:srgbClr val="008F8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79" name="Freeform 27"/>
          <p:cNvSpPr>
            <a:spLocks/>
          </p:cNvSpPr>
          <p:nvPr/>
        </p:nvSpPr>
        <p:spPr bwMode="auto">
          <a:xfrm>
            <a:off x="6362700" y="1846263"/>
            <a:ext cx="130175" cy="131762"/>
          </a:xfrm>
          <a:custGeom>
            <a:avLst/>
            <a:gdLst/>
            <a:ahLst/>
            <a:cxnLst>
              <a:cxn ang="0">
                <a:pos x="82" y="42"/>
              </a:cxn>
              <a:cxn ang="0">
                <a:pos x="78" y="62"/>
              </a:cxn>
              <a:cxn ang="0">
                <a:pos x="62" y="78"/>
              </a:cxn>
              <a:cxn ang="0">
                <a:pos x="41" y="83"/>
              </a:cxn>
              <a:cxn ang="0">
                <a:pos x="20" y="78"/>
              </a:cxn>
              <a:cxn ang="0">
                <a:pos x="4" y="62"/>
              </a:cxn>
              <a:cxn ang="0">
                <a:pos x="0" y="42"/>
              </a:cxn>
              <a:cxn ang="0">
                <a:pos x="4" y="21"/>
              </a:cxn>
              <a:cxn ang="0">
                <a:pos x="20" y="5"/>
              </a:cxn>
              <a:cxn ang="0">
                <a:pos x="41" y="0"/>
              </a:cxn>
              <a:cxn ang="0">
                <a:pos x="62" y="5"/>
              </a:cxn>
              <a:cxn ang="0">
                <a:pos x="78" y="21"/>
              </a:cxn>
              <a:cxn ang="0">
                <a:pos x="82" y="42"/>
              </a:cxn>
            </a:cxnLst>
            <a:rect l="0" t="0" r="r" b="b"/>
            <a:pathLst>
              <a:path w="82" h="83">
                <a:moveTo>
                  <a:pt x="82" y="42"/>
                </a:moveTo>
                <a:lnTo>
                  <a:pt x="78" y="62"/>
                </a:lnTo>
                <a:lnTo>
                  <a:pt x="62" y="78"/>
                </a:lnTo>
                <a:lnTo>
                  <a:pt x="41" y="83"/>
                </a:lnTo>
                <a:lnTo>
                  <a:pt x="20" y="78"/>
                </a:lnTo>
                <a:lnTo>
                  <a:pt x="4" y="62"/>
                </a:lnTo>
                <a:lnTo>
                  <a:pt x="0" y="42"/>
                </a:lnTo>
                <a:lnTo>
                  <a:pt x="4" y="21"/>
                </a:lnTo>
                <a:lnTo>
                  <a:pt x="20" y="5"/>
                </a:lnTo>
                <a:lnTo>
                  <a:pt x="41" y="0"/>
                </a:lnTo>
                <a:lnTo>
                  <a:pt x="62" y="5"/>
                </a:lnTo>
                <a:lnTo>
                  <a:pt x="78" y="21"/>
                </a:lnTo>
                <a:lnTo>
                  <a:pt x="82" y="42"/>
                </a:lnTo>
              </a:path>
            </a:pathLst>
          </a:custGeom>
          <a:solidFill>
            <a:srgbClr val="00808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80" name="Line 28"/>
          <p:cNvSpPr>
            <a:spLocks noChangeShapeType="1"/>
          </p:cNvSpPr>
          <p:nvPr/>
        </p:nvSpPr>
        <p:spPr bwMode="auto">
          <a:xfrm>
            <a:off x="4327525" y="5413375"/>
            <a:ext cx="15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81" name="Line 29"/>
          <p:cNvSpPr>
            <a:spLocks noChangeShapeType="1"/>
          </p:cNvSpPr>
          <p:nvPr/>
        </p:nvSpPr>
        <p:spPr bwMode="auto">
          <a:xfrm flipV="1">
            <a:off x="4327525" y="5408613"/>
            <a:ext cx="1588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82" name="Line 30"/>
          <p:cNvSpPr>
            <a:spLocks noChangeShapeType="1"/>
          </p:cNvSpPr>
          <p:nvPr/>
        </p:nvSpPr>
        <p:spPr bwMode="auto">
          <a:xfrm flipV="1">
            <a:off x="4327525" y="5405438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83" name="Line 31"/>
          <p:cNvSpPr>
            <a:spLocks noChangeShapeType="1"/>
          </p:cNvSpPr>
          <p:nvPr/>
        </p:nvSpPr>
        <p:spPr bwMode="auto">
          <a:xfrm flipV="1">
            <a:off x="4327525" y="5402263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84" name="Line 32"/>
          <p:cNvSpPr>
            <a:spLocks noChangeShapeType="1"/>
          </p:cNvSpPr>
          <p:nvPr/>
        </p:nvSpPr>
        <p:spPr bwMode="auto">
          <a:xfrm flipV="1">
            <a:off x="4330700" y="5391150"/>
            <a:ext cx="1588" cy="111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85" name="Line 33"/>
          <p:cNvSpPr>
            <a:spLocks noChangeShapeType="1"/>
          </p:cNvSpPr>
          <p:nvPr/>
        </p:nvSpPr>
        <p:spPr bwMode="auto">
          <a:xfrm flipV="1">
            <a:off x="4330700" y="5380038"/>
            <a:ext cx="3175" cy="111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86" name="Line 34"/>
          <p:cNvSpPr>
            <a:spLocks noChangeShapeType="1"/>
          </p:cNvSpPr>
          <p:nvPr/>
        </p:nvSpPr>
        <p:spPr bwMode="auto">
          <a:xfrm flipV="1">
            <a:off x="4333875" y="5368925"/>
            <a:ext cx="3175" cy="111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87" name="Line 35"/>
          <p:cNvSpPr>
            <a:spLocks noChangeShapeType="1"/>
          </p:cNvSpPr>
          <p:nvPr/>
        </p:nvSpPr>
        <p:spPr bwMode="auto">
          <a:xfrm flipV="1">
            <a:off x="4337050" y="5351463"/>
            <a:ext cx="4763" cy="174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88" name="Line 36"/>
          <p:cNvSpPr>
            <a:spLocks noChangeShapeType="1"/>
          </p:cNvSpPr>
          <p:nvPr/>
        </p:nvSpPr>
        <p:spPr bwMode="auto">
          <a:xfrm flipV="1">
            <a:off x="4341813" y="5332413"/>
            <a:ext cx="3175" cy="190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89" name="Line 37"/>
          <p:cNvSpPr>
            <a:spLocks noChangeShapeType="1"/>
          </p:cNvSpPr>
          <p:nvPr/>
        </p:nvSpPr>
        <p:spPr bwMode="auto">
          <a:xfrm flipV="1">
            <a:off x="4344988" y="5310188"/>
            <a:ext cx="3175" cy="222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90" name="Line 38"/>
          <p:cNvSpPr>
            <a:spLocks noChangeShapeType="1"/>
          </p:cNvSpPr>
          <p:nvPr/>
        </p:nvSpPr>
        <p:spPr bwMode="auto">
          <a:xfrm flipV="1">
            <a:off x="4348163" y="5289550"/>
            <a:ext cx="4762" cy="206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91" name="Line 39"/>
          <p:cNvSpPr>
            <a:spLocks noChangeShapeType="1"/>
          </p:cNvSpPr>
          <p:nvPr/>
        </p:nvSpPr>
        <p:spPr bwMode="auto">
          <a:xfrm flipV="1">
            <a:off x="4352925" y="5259388"/>
            <a:ext cx="3175" cy="301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92" name="Line 40"/>
          <p:cNvSpPr>
            <a:spLocks noChangeShapeType="1"/>
          </p:cNvSpPr>
          <p:nvPr/>
        </p:nvSpPr>
        <p:spPr bwMode="auto">
          <a:xfrm flipV="1">
            <a:off x="4356100" y="5233988"/>
            <a:ext cx="3175" cy="25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93" name="Line 41"/>
          <p:cNvSpPr>
            <a:spLocks noChangeShapeType="1"/>
          </p:cNvSpPr>
          <p:nvPr/>
        </p:nvSpPr>
        <p:spPr bwMode="auto">
          <a:xfrm flipV="1">
            <a:off x="4359275" y="5205413"/>
            <a:ext cx="4763" cy="285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94" name="Line 42"/>
          <p:cNvSpPr>
            <a:spLocks noChangeShapeType="1"/>
          </p:cNvSpPr>
          <p:nvPr/>
        </p:nvSpPr>
        <p:spPr bwMode="auto">
          <a:xfrm flipV="1">
            <a:off x="4364038" y="5175250"/>
            <a:ext cx="3175" cy="301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95" name="Line 43"/>
          <p:cNvSpPr>
            <a:spLocks noChangeShapeType="1"/>
          </p:cNvSpPr>
          <p:nvPr/>
        </p:nvSpPr>
        <p:spPr bwMode="auto">
          <a:xfrm flipV="1">
            <a:off x="4367213" y="5143500"/>
            <a:ext cx="3175" cy="317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96" name="Line 44"/>
          <p:cNvSpPr>
            <a:spLocks noChangeShapeType="1"/>
          </p:cNvSpPr>
          <p:nvPr/>
        </p:nvSpPr>
        <p:spPr bwMode="auto">
          <a:xfrm flipV="1">
            <a:off x="4370388" y="5110163"/>
            <a:ext cx="3175" cy="33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97" name="Line 45"/>
          <p:cNvSpPr>
            <a:spLocks noChangeShapeType="1"/>
          </p:cNvSpPr>
          <p:nvPr/>
        </p:nvSpPr>
        <p:spPr bwMode="auto">
          <a:xfrm flipV="1">
            <a:off x="4373563" y="5076825"/>
            <a:ext cx="1587" cy="333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98" name="Line 46"/>
          <p:cNvSpPr>
            <a:spLocks noChangeShapeType="1"/>
          </p:cNvSpPr>
          <p:nvPr/>
        </p:nvSpPr>
        <p:spPr bwMode="auto">
          <a:xfrm flipV="1">
            <a:off x="4373563" y="5040313"/>
            <a:ext cx="4762" cy="36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799" name="Line 47"/>
          <p:cNvSpPr>
            <a:spLocks noChangeShapeType="1"/>
          </p:cNvSpPr>
          <p:nvPr/>
        </p:nvSpPr>
        <p:spPr bwMode="auto">
          <a:xfrm flipV="1">
            <a:off x="4378325" y="5003800"/>
            <a:ext cx="1588" cy="36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00" name="Line 48"/>
          <p:cNvSpPr>
            <a:spLocks noChangeShapeType="1"/>
          </p:cNvSpPr>
          <p:nvPr/>
        </p:nvSpPr>
        <p:spPr bwMode="auto">
          <a:xfrm flipV="1">
            <a:off x="4378325" y="4964113"/>
            <a:ext cx="1588" cy="396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01" name="Line 49"/>
          <p:cNvSpPr>
            <a:spLocks noChangeShapeType="1"/>
          </p:cNvSpPr>
          <p:nvPr/>
        </p:nvSpPr>
        <p:spPr bwMode="auto">
          <a:xfrm flipV="1">
            <a:off x="4378325" y="4960938"/>
            <a:ext cx="1588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02" name="Line 50"/>
          <p:cNvSpPr>
            <a:spLocks noChangeShapeType="1"/>
          </p:cNvSpPr>
          <p:nvPr/>
        </p:nvSpPr>
        <p:spPr bwMode="auto">
          <a:xfrm flipH="1" flipV="1">
            <a:off x="4373563" y="4921250"/>
            <a:ext cx="4762" cy="396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03" name="Line 51"/>
          <p:cNvSpPr>
            <a:spLocks noChangeShapeType="1"/>
          </p:cNvSpPr>
          <p:nvPr/>
        </p:nvSpPr>
        <p:spPr bwMode="auto">
          <a:xfrm flipV="1">
            <a:off x="4373563" y="4876800"/>
            <a:ext cx="1587" cy="444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04" name="Line 52"/>
          <p:cNvSpPr>
            <a:spLocks noChangeShapeType="1"/>
          </p:cNvSpPr>
          <p:nvPr/>
        </p:nvSpPr>
        <p:spPr bwMode="auto">
          <a:xfrm flipH="1" flipV="1">
            <a:off x="4370388" y="4833938"/>
            <a:ext cx="3175" cy="428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05" name="Line 53"/>
          <p:cNvSpPr>
            <a:spLocks noChangeShapeType="1"/>
          </p:cNvSpPr>
          <p:nvPr/>
        </p:nvSpPr>
        <p:spPr bwMode="auto">
          <a:xfrm flipH="1" flipV="1">
            <a:off x="4364038" y="4781550"/>
            <a:ext cx="6350" cy="523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06" name="Line 54"/>
          <p:cNvSpPr>
            <a:spLocks noChangeShapeType="1"/>
          </p:cNvSpPr>
          <p:nvPr/>
        </p:nvSpPr>
        <p:spPr bwMode="auto">
          <a:xfrm flipH="1" flipV="1">
            <a:off x="4359275" y="4730750"/>
            <a:ext cx="4763" cy="50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07" name="Line 55"/>
          <p:cNvSpPr>
            <a:spLocks noChangeShapeType="1"/>
          </p:cNvSpPr>
          <p:nvPr/>
        </p:nvSpPr>
        <p:spPr bwMode="auto">
          <a:xfrm flipH="1" flipV="1">
            <a:off x="4348163" y="4676775"/>
            <a:ext cx="11112" cy="539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08" name="Line 56"/>
          <p:cNvSpPr>
            <a:spLocks noChangeShapeType="1"/>
          </p:cNvSpPr>
          <p:nvPr/>
        </p:nvSpPr>
        <p:spPr bwMode="auto">
          <a:xfrm flipH="1" flipV="1">
            <a:off x="4337050" y="4618038"/>
            <a:ext cx="11113" cy="587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09" name="Line 57"/>
          <p:cNvSpPr>
            <a:spLocks noChangeShapeType="1"/>
          </p:cNvSpPr>
          <p:nvPr/>
        </p:nvSpPr>
        <p:spPr bwMode="auto">
          <a:xfrm flipH="1" flipV="1">
            <a:off x="4327525" y="4559300"/>
            <a:ext cx="9525" cy="587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10" name="Line 58"/>
          <p:cNvSpPr>
            <a:spLocks noChangeShapeType="1"/>
          </p:cNvSpPr>
          <p:nvPr/>
        </p:nvSpPr>
        <p:spPr bwMode="auto">
          <a:xfrm flipH="1" flipV="1">
            <a:off x="4311650" y="4505325"/>
            <a:ext cx="15875" cy="539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11" name="Line 59"/>
          <p:cNvSpPr>
            <a:spLocks noChangeShapeType="1"/>
          </p:cNvSpPr>
          <p:nvPr/>
        </p:nvSpPr>
        <p:spPr bwMode="auto">
          <a:xfrm flipH="1" flipV="1">
            <a:off x="4302125" y="4449763"/>
            <a:ext cx="9525" cy="555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12" name="Line 60"/>
          <p:cNvSpPr>
            <a:spLocks noChangeShapeType="1"/>
          </p:cNvSpPr>
          <p:nvPr/>
        </p:nvSpPr>
        <p:spPr bwMode="auto">
          <a:xfrm flipH="1" flipV="1">
            <a:off x="4283075" y="4395788"/>
            <a:ext cx="19050" cy="539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13" name="Line 61"/>
          <p:cNvSpPr>
            <a:spLocks noChangeShapeType="1"/>
          </p:cNvSpPr>
          <p:nvPr/>
        </p:nvSpPr>
        <p:spPr bwMode="auto">
          <a:xfrm flipH="1" flipV="1">
            <a:off x="4268788" y="4344988"/>
            <a:ext cx="14287" cy="50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14" name="Line 62"/>
          <p:cNvSpPr>
            <a:spLocks noChangeShapeType="1"/>
          </p:cNvSpPr>
          <p:nvPr/>
        </p:nvSpPr>
        <p:spPr bwMode="auto">
          <a:xfrm flipH="1" flipV="1">
            <a:off x="4254500" y="4297363"/>
            <a:ext cx="14288" cy="47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15" name="Line 63"/>
          <p:cNvSpPr>
            <a:spLocks noChangeShapeType="1"/>
          </p:cNvSpPr>
          <p:nvPr/>
        </p:nvSpPr>
        <p:spPr bwMode="auto">
          <a:xfrm flipH="1" flipV="1">
            <a:off x="4235450" y="4249738"/>
            <a:ext cx="19050" cy="47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16" name="Line 64"/>
          <p:cNvSpPr>
            <a:spLocks noChangeShapeType="1"/>
          </p:cNvSpPr>
          <p:nvPr/>
        </p:nvSpPr>
        <p:spPr bwMode="auto">
          <a:xfrm flipH="1" flipV="1">
            <a:off x="4221163" y="4205288"/>
            <a:ext cx="14287" cy="444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17" name="Line 65"/>
          <p:cNvSpPr>
            <a:spLocks noChangeShapeType="1"/>
          </p:cNvSpPr>
          <p:nvPr/>
        </p:nvSpPr>
        <p:spPr bwMode="auto">
          <a:xfrm flipH="1" flipV="1">
            <a:off x="4206875" y="4168775"/>
            <a:ext cx="14288" cy="36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18" name="Line 66"/>
          <p:cNvSpPr>
            <a:spLocks noChangeShapeType="1"/>
          </p:cNvSpPr>
          <p:nvPr/>
        </p:nvSpPr>
        <p:spPr bwMode="auto">
          <a:xfrm flipH="1" flipV="1">
            <a:off x="4202113" y="4165600"/>
            <a:ext cx="4762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19" name="Line 67"/>
          <p:cNvSpPr>
            <a:spLocks noChangeShapeType="1"/>
          </p:cNvSpPr>
          <p:nvPr/>
        </p:nvSpPr>
        <p:spPr bwMode="auto">
          <a:xfrm flipH="1" flipV="1">
            <a:off x="4187825" y="4122738"/>
            <a:ext cx="14288" cy="428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20" name="Line 68"/>
          <p:cNvSpPr>
            <a:spLocks noChangeShapeType="1"/>
          </p:cNvSpPr>
          <p:nvPr/>
        </p:nvSpPr>
        <p:spPr bwMode="auto">
          <a:xfrm flipH="1" flipV="1">
            <a:off x="4170363" y="4086225"/>
            <a:ext cx="17462" cy="36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21" name="Line 69"/>
          <p:cNvSpPr>
            <a:spLocks noChangeShapeType="1"/>
          </p:cNvSpPr>
          <p:nvPr/>
        </p:nvSpPr>
        <p:spPr bwMode="auto">
          <a:xfrm flipH="1" flipV="1">
            <a:off x="4151313" y="4044950"/>
            <a:ext cx="19050" cy="41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22" name="Line 70"/>
          <p:cNvSpPr>
            <a:spLocks noChangeShapeType="1"/>
          </p:cNvSpPr>
          <p:nvPr/>
        </p:nvSpPr>
        <p:spPr bwMode="auto">
          <a:xfrm flipH="1" flipV="1">
            <a:off x="4137025" y="4008438"/>
            <a:ext cx="14288" cy="36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23" name="Line 71"/>
          <p:cNvSpPr>
            <a:spLocks noChangeShapeType="1"/>
          </p:cNvSpPr>
          <p:nvPr/>
        </p:nvSpPr>
        <p:spPr bwMode="auto">
          <a:xfrm flipH="1" flipV="1">
            <a:off x="4119563" y="3976688"/>
            <a:ext cx="17462" cy="317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24" name="Line 72"/>
          <p:cNvSpPr>
            <a:spLocks noChangeShapeType="1"/>
          </p:cNvSpPr>
          <p:nvPr/>
        </p:nvSpPr>
        <p:spPr bwMode="auto">
          <a:xfrm flipH="1" flipV="1">
            <a:off x="4100513" y="3940175"/>
            <a:ext cx="19050" cy="36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25" name="Line 73"/>
          <p:cNvSpPr>
            <a:spLocks noChangeShapeType="1"/>
          </p:cNvSpPr>
          <p:nvPr/>
        </p:nvSpPr>
        <p:spPr bwMode="auto">
          <a:xfrm flipH="1" flipV="1">
            <a:off x="4086225" y="3906838"/>
            <a:ext cx="14288" cy="33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26" name="Line 74"/>
          <p:cNvSpPr>
            <a:spLocks noChangeShapeType="1"/>
          </p:cNvSpPr>
          <p:nvPr/>
        </p:nvSpPr>
        <p:spPr bwMode="auto">
          <a:xfrm flipH="1" flipV="1">
            <a:off x="4067175" y="3878263"/>
            <a:ext cx="19050" cy="285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27" name="Line 75"/>
          <p:cNvSpPr>
            <a:spLocks noChangeShapeType="1"/>
          </p:cNvSpPr>
          <p:nvPr/>
        </p:nvSpPr>
        <p:spPr bwMode="auto">
          <a:xfrm flipH="1" flipV="1">
            <a:off x="4052888" y="3844925"/>
            <a:ext cx="14287" cy="333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28" name="Line 76"/>
          <p:cNvSpPr>
            <a:spLocks noChangeShapeType="1"/>
          </p:cNvSpPr>
          <p:nvPr/>
        </p:nvSpPr>
        <p:spPr bwMode="auto">
          <a:xfrm flipH="1" flipV="1">
            <a:off x="4035425" y="3816350"/>
            <a:ext cx="17463" cy="285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29" name="Line 77"/>
          <p:cNvSpPr>
            <a:spLocks noChangeShapeType="1"/>
          </p:cNvSpPr>
          <p:nvPr/>
        </p:nvSpPr>
        <p:spPr bwMode="auto">
          <a:xfrm flipH="1" flipV="1">
            <a:off x="4021138" y="3790950"/>
            <a:ext cx="14287" cy="25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30" name="Line 78"/>
          <p:cNvSpPr>
            <a:spLocks noChangeShapeType="1"/>
          </p:cNvSpPr>
          <p:nvPr/>
        </p:nvSpPr>
        <p:spPr bwMode="auto">
          <a:xfrm flipH="1" flipV="1">
            <a:off x="4005263" y="3763963"/>
            <a:ext cx="15875" cy="269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31" name="Line 79"/>
          <p:cNvSpPr>
            <a:spLocks noChangeShapeType="1"/>
          </p:cNvSpPr>
          <p:nvPr/>
        </p:nvSpPr>
        <p:spPr bwMode="auto">
          <a:xfrm flipH="1" flipV="1">
            <a:off x="3990975" y="3738563"/>
            <a:ext cx="14288" cy="25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32" name="Line 80"/>
          <p:cNvSpPr>
            <a:spLocks noChangeShapeType="1"/>
          </p:cNvSpPr>
          <p:nvPr/>
        </p:nvSpPr>
        <p:spPr bwMode="auto">
          <a:xfrm flipH="1" flipV="1">
            <a:off x="3979863" y="3721100"/>
            <a:ext cx="11112" cy="174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33" name="Line 81"/>
          <p:cNvSpPr>
            <a:spLocks noChangeShapeType="1"/>
          </p:cNvSpPr>
          <p:nvPr/>
        </p:nvSpPr>
        <p:spPr bwMode="auto">
          <a:xfrm flipH="1" flipV="1">
            <a:off x="3968750" y="3702050"/>
            <a:ext cx="11113" cy="190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34" name="Line 82"/>
          <p:cNvSpPr>
            <a:spLocks noChangeShapeType="1"/>
          </p:cNvSpPr>
          <p:nvPr/>
        </p:nvSpPr>
        <p:spPr bwMode="auto">
          <a:xfrm flipH="1" flipV="1">
            <a:off x="3959225" y="3684588"/>
            <a:ext cx="9525" cy="174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35" name="Line 83"/>
          <p:cNvSpPr>
            <a:spLocks noChangeShapeType="1"/>
          </p:cNvSpPr>
          <p:nvPr/>
        </p:nvSpPr>
        <p:spPr bwMode="auto">
          <a:xfrm flipH="1" flipV="1">
            <a:off x="3951288" y="3673475"/>
            <a:ext cx="7937" cy="111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36" name="Freeform 84"/>
          <p:cNvSpPr>
            <a:spLocks/>
          </p:cNvSpPr>
          <p:nvPr/>
        </p:nvSpPr>
        <p:spPr bwMode="auto">
          <a:xfrm>
            <a:off x="3951288" y="3670300"/>
            <a:ext cx="87312" cy="12700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0"/>
              </a:cxn>
              <a:cxn ang="0">
                <a:pos x="25" y="80"/>
              </a:cxn>
              <a:cxn ang="0">
                <a:pos x="32" y="57"/>
              </a:cxn>
              <a:cxn ang="0">
                <a:pos x="55" y="64"/>
              </a:cxn>
            </a:cxnLst>
            <a:rect l="0" t="0" r="r" b="b"/>
            <a:pathLst>
              <a:path w="55" h="80">
                <a:moveTo>
                  <a:pt x="55" y="64"/>
                </a:moveTo>
                <a:lnTo>
                  <a:pt x="0" y="0"/>
                </a:lnTo>
                <a:lnTo>
                  <a:pt x="25" y="80"/>
                </a:lnTo>
                <a:lnTo>
                  <a:pt x="32" y="57"/>
                </a:lnTo>
                <a:lnTo>
                  <a:pt x="55" y="6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37" name="Freeform 85"/>
          <p:cNvSpPr>
            <a:spLocks/>
          </p:cNvSpPr>
          <p:nvPr/>
        </p:nvSpPr>
        <p:spPr bwMode="auto">
          <a:xfrm>
            <a:off x="3951288" y="3670300"/>
            <a:ext cx="87312" cy="12700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0"/>
              </a:cxn>
              <a:cxn ang="0">
                <a:pos x="25" y="80"/>
              </a:cxn>
              <a:cxn ang="0">
                <a:pos x="32" y="57"/>
              </a:cxn>
              <a:cxn ang="0">
                <a:pos x="55" y="64"/>
              </a:cxn>
            </a:cxnLst>
            <a:rect l="0" t="0" r="r" b="b"/>
            <a:pathLst>
              <a:path w="55" h="80">
                <a:moveTo>
                  <a:pt x="55" y="64"/>
                </a:moveTo>
                <a:lnTo>
                  <a:pt x="0" y="0"/>
                </a:lnTo>
                <a:lnTo>
                  <a:pt x="25" y="80"/>
                </a:lnTo>
                <a:lnTo>
                  <a:pt x="32" y="57"/>
                </a:lnTo>
                <a:lnTo>
                  <a:pt x="55" y="64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38" name="Line 86"/>
          <p:cNvSpPr>
            <a:spLocks noChangeShapeType="1"/>
          </p:cNvSpPr>
          <p:nvPr/>
        </p:nvSpPr>
        <p:spPr bwMode="auto">
          <a:xfrm>
            <a:off x="3998913" y="3575050"/>
            <a:ext cx="15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39" name="Line 87"/>
          <p:cNvSpPr>
            <a:spLocks noChangeShapeType="1"/>
          </p:cNvSpPr>
          <p:nvPr/>
        </p:nvSpPr>
        <p:spPr bwMode="auto">
          <a:xfrm flipV="1">
            <a:off x="3998913" y="3571875"/>
            <a:ext cx="6350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40" name="Line 88"/>
          <p:cNvSpPr>
            <a:spLocks noChangeShapeType="1"/>
          </p:cNvSpPr>
          <p:nvPr/>
        </p:nvSpPr>
        <p:spPr bwMode="auto">
          <a:xfrm>
            <a:off x="4005263" y="3571875"/>
            <a:ext cx="793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41" name="Line 89"/>
          <p:cNvSpPr>
            <a:spLocks noChangeShapeType="1"/>
          </p:cNvSpPr>
          <p:nvPr/>
        </p:nvSpPr>
        <p:spPr bwMode="auto">
          <a:xfrm flipV="1">
            <a:off x="4013200" y="3563938"/>
            <a:ext cx="7938" cy="79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42" name="Line 90"/>
          <p:cNvSpPr>
            <a:spLocks noChangeShapeType="1"/>
          </p:cNvSpPr>
          <p:nvPr/>
        </p:nvSpPr>
        <p:spPr bwMode="auto">
          <a:xfrm flipV="1">
            <a:off x="4021138" y="3560763"/>
            <a:ext cx="142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43" name="Line 91"/>
          <p:cNvSpPr>
            <a:spLocks noChangeShapeType="1"/>
          </p:cNvSpPr>
          <p:nvPr/>
        </p:nvSpPr>
        <p:spPr bwMode="auto">
          <a:xfrm flipV="1">
            <a:off x="4035425" y="3552825"/>
            <a:ext cx="17463" cy="79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44" name="Line 92"/>
          <p:cNvSpPr>
            <a:spLocks noChangeShapeType="1"/>
          </p:cNvSpPr>
          <p:nvPr/>
        </p:nvSpPr>
        <p:spPr bwMode="auto">
          <a:xfrm flipV="1">
            <a:off x="4052888" y="3541713"/>
            <a:ext cx="19050" cy="111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45" name="Line 93"/>
          <p:cNvSpPr>
            <a:spLocks noChangeShapeType="1"/>
          </p:cNvSpPr>
          <p:nvPr/>
        </p:nvSpPr>
        <p:spPr bwMode="auto">
          <a:xfrm flipV="1">
            <a:off x="4071938" y="3530600"/>
            <a:ext cx="22225" cy="111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46" name="Line 94"/>
          <p:cNvSpPr>
            <a:spLocks noChangeShapeType="1"/>
          </p:cNvSpPr>
          <p:nvPr/>
        </p:nvSpPr>
        <p:spPr bwMode="auto">
          <a:xfrm flipV="1">
            <a:off x="4094163" y="3521075"/>
            <a:ext cx="25400" cy="95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47" name="Line 95"/>
          <p:cNvSpPr>
            <a:spLocks noChangeShapeType="1"/>
          </p:cNvSpPr>
          <p:nvPr/>
        </p:nvSpPr>
        <p:spPr bwMode="auto">
          <a:xfrm flipV="1">
            <a:off x="4119563" y="3509963"/>
            <a:ext cx="20637" cy="111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48" name="Line 96"/>
          <p:cNvSpPr>
            <a:spLocks noChangeShapeType="1"/>
          </p:cNvSpPr>
          <p:nvPr/>
        </p:nvSpPr>
        <p:spPr bwMode="auto">
          <a:xfrm flipV="1">
            <a:off x="4140200" y="3495675"/>
            <a:ext cx="22225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49" name="Line 97"/>
          <p:cNvSpPr>
            <a:spLocks noChangeShapeType="1"/>
          </p:cNvSpPr>
          <p:nvPr/>
        </p:nvSpPr>
        <p:spPr bwMode="auto">
          <a:xfrm flipV="1">
            <a:off x="4162425" y="3479800"/>
            <a:ext cx="25400" cy="15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50" name="Line 98"/>
          <p:cNvSpPr>
            <a:spLocks noChangeShapeType="1"/>
          </p:cNvSpPr>
          <p:nvPr/>
        </p:nvSpPr>
        <p:spPr bwMode="auto">
          <a:xfrm flipV="1">
            <a:off x="4187825" y="3462338"/>
            <a:ext cx="22225" cy="174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51" name="Line 99"/>
          <p:cNvSpPr>
            <a:spLocks noChangeShapeType="1"/>
          </p:cNvSpPr>
          <p:nvPr/>
        </p:nvSpPr>
        <p:spPr bwMode="auto">
          <a:xfrm flipV="1">
            <a:off x="4210050" y="3443288"/>
            <a:ext cx="22225" cy="190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52" name="Line 100"/>
          <p:cNvSpPr>
            <a:spLocks noChangeShapeType="1"/>
          </p:cNvSpPr>
          <p:nvPr/>
        </p:nvSpPr>
        <p:spPr bwMode="auto">
          <a:xfrm flipV="1">
            <a:off x="4232275" y="3422650"/>
            <a:ext cx="22225" cy="206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53" name="Line 101"/>
          <p:cNvSpPr>
            <a:spLocks noChangeShapeType="1"/>
          </p:cNvSpPr>
          <p:nvPr/>
        </p:nvSpPr>
        <p:spPr bwMode="auto">
          <a:xfrm flipV="1">
            <a:off x="4254500" y="3400425"/>
            <a:ext cx="20638" cy="222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54" name="Line 102"/>
          <p:cNvSpPr>
            <a:spLocks noChangeShapeType="1"/>
          </p:cNvSpPr>
          <p:nvPr/>
        </p:nvSpPr>
        <p:spPr bwMode="auto">
          <a:xfrm flipV="1">
            <a:off x="4275138" y="3375025"/>
            <a:ext cx="19050" cy="25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55" name="Line 103"/>
          <p:cNvSpPr>
            <a:spLocks noChangeShapeType="1"/>
          </p:cNvSpPr>
          <p:nvPr/>
        </p:nvSpPr>
        <p:spPr bwMode="auto">
          <a:xfrm flipV="1">
            <a:off x="4294188" y="3344863"/>
            <a:ext cx="17462" cy="301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56" name="Line 104"/>
          <p:cNvSpPr>
            <a:spLocks noChangeShapeType="1"/>
          </p:cNvSpPr>
          <p:nvPr/>
        </p:nvSpPr>
        <p:spPr bwMode="auto">
          <a:xfrm flipV="1">
            <a:off x="4311650" y="3313113"/>
            <a:ext cx="15875" cy="317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57" name="Line 105"/>
          <p:cNvSpPr>
            <a:spLocks noChangeShapeType="1"/>
          </p:cNvSpPr>
          <p:nvPr/>
        </p:nvSpPr>
        <p:spPr bwMode="auto">
          <a:xfrm flipV="1">
            <a:off x="4327525" y="3279775"/>
            <a:ext cx="9525" cy="333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58" name="Line 106"/>
          <p:cNvSpPr>
            <a:spLocks noChangeShapeType="1"/>
          </p:cNvSpPr>
          <p:nvPr/>
        </p:nvSpPr>
        <p:spPr bwMode="auto">
          <a:xfrm flipV="1">
            <a:off x="4337050" y="3246438"/>
            <a:ext cx="7938" cy="33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59" name="Line 107"/>
          <p:cNvSpPr>
            <a:spLocks noChangeShapeType="1"/>
          </p:cNvSpPr>
          <p:nvPr/>
        </p:nvSpPr>
        <p:spPr bwMode="auto">
          <a:xfrm flipV="1">
            <a:off x="4344988" y="3214688"/>
            <a:ext cx="3175" cy="317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60" name="Line 108"/>
          <p:cNvSpPr>
            <a:spLocks noChangeShapeType="1"/>
          </p:cNvSpPr>
          <p:nvPr/>
        </p:nvSpPr>
        <p:spPr bwMode="auto">
          <a:xfrm flipV="1">
            <a:off x="4348163" y="3184525"/>
            <a:ext cx="1587" cy="301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61" name="Line 109"/>
          <p:cNvSpPr>
            <a:spLocks noChangeShapeType="1"/>
          </p:cNvSpPr>
          <p:nvPr/>
        </p:nvSpPr>
        <p:spPr bwMode="auto">
          <a:xfrm flipV="1">
            <a:off x="4348163" y="3181350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62" name="Line 110"/>
          <p:cNvSpPr>
            <a:spLocks noChangeShapeType="1"/>
          </p:cNvSpPr>
          <p:nvPr/>
        </p:nvSpPr>
        <p:spPr bwMode="auto">
          <a:xfrm flipV="1">
            <a:off x="4348163" y="3155950"/>
            <a:ext cx="1587" cy="25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63" name="Line 111"/>
          <p:cNvSpPr>
            <a:spLocks noChangeShapeType="1"/>
          </p:cNvSpPr>
          <p:nvPr/>
        </p:nvSpPr>
        <p:spPr bwMode="auto">
          <a:xfrm flipH="1" flipV="1">
            <a:off x="4344988" y="3130550"/>
            <a:ext cx="3175" cy="25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64" name="Line 112"/>
          <p:cNvSpPr>
            <a:spLocks noChangeShapeType="1"/>
          </p:cNvSpPr>
          <p:nvPr/>
        </p:nvSpPr>
        <p:spPr bwMode="auto">
          <a:xfrm flipV="1">
            <a:off x="4344988" y="3125788"/>
            <a:ext cx="1587" cy="47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65" name="Line 113"/>
          <p:cNvSpPr>
            <a:spLocks noChangeShapeType="1"/>
          </p:cNvSpPr>
          <p:nvPr/>
        </p:nvSpPr>
        <p:spPr bwMode="auto">
          <a:xfrm flipH="1" flipV="1">
            <a:off x="4337050" y="3100388"/>
            <a:ext cx="7938" cy="25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66" name="Line 114"/>
          <p:cNvSpPr>
            <a:spLocks noChangeShapeType="1"/>
          </p:cNvSpPr>
          <p:nvPr/>
        </p:nvSpPr>
        <p:spPr bwMode="auto">
          <a:xfrm flipH="1" flipV="1">
            <a:off x="4330700" y="3074988"/>
            <a:ext cx="6350" cy="25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67" name="Line 115"/>
          <p:cNvSpPr>
            <a:spLocks noChangeShapeType="1"/>
          </p:cNvSpPr>
          <p:nvPr/>
        </p:nvSpPr>
        <p:spPr bwMode="auto">
          <a:xfrm flipH="1" flipV="1">
            <a:off x="4322763" y="3054350"/>
            <a:ext cx="7937" cy="206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68" name="Line 116"/>
          <p:cNvSpPr>
            <a:spLocks noChangeShapeType="1"/>
          </p:cNvSpPr>
          <p:nvPr/>
        </p:nvSpPr>
        <p:spPr bwMode="auto">
          <a:xfrm flipH="1" flipV="1">
            <a:off x="4316413" y="3027363"/>
            <a:ext cx="6350" cy="269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69" name="Line 117"/>
          <p:cNvSpPr>
            <a:spLocks noChangeShapeType="1"/>
          </p:cNvSpPr>
          <p:nvPr/>
        </p:nvSpPr>
        <p:spPr bwMode="auto">
          <a:xfrm flipH="1" flipV="1">
            <a:off x="4305300" y="3006725"/>
            <a:ext cx="11113" cy="206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70" name="Line 118"/>
          <p:cNvSpPr>
            <a:spLocks noChangeShapeType="1"/>
          </p:cNvSpPr>
          <p:nvPr/>
        </p:nvSpPr>
        <p:spPr bwMode="auto">
          <a:xfrm flipH="1" flipV="1">
            <a:off x="4297363" y="2987675"/>
            <a:ext cx="7937" cy="190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71" name="Line 119"/>
          <p:cNvSpPr>
            <a:spLocks noChangeShapeType="1"/>
          </p:cNvSpPr>
          <p:nvPr/>
        </p:nvSpPr>
        <p:spPr bwMode="auto">
          <a:xfrm flipH="1" flipV="1">
            <a:off x="4286250" y="2970213"/>
            <a:ext cx="11113" cy="174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72" name="Line 120"/>
          <p:cNvSpPr>
            <a:spLocks noChangeShapeType="1"/>
          </p:cNvSpPr>
          <p:nvPr/>
        </p:nvSpPr>
        <p:spPr bwMode="auto">
          <a:xfrm flipH="1" flipV="1">
            <a:off x="4279900" y="2951163"/>
            <a:ext cx="6350" cy="190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73" name="Line 121"/>
          <p:cNvSpPr>
            <a:spLocks noChangeShapeType="1"/>
          </p:cNvSpPr>
          <p:nvPr/>
        </p:nvSpPr>
        <p:spPr bwMode="auto">
          <a:xfrm>
            <a:off x="4279900" y="2951163"/>
            <a:ext cx="15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74" name="Freeform 122"/>
          <p:cNvSpPr>
            <a:spLocks/>
          </p:cNvSpPr>
          <p:nvPr/>
        </p:nvSpPr>
        <p:spPr bwMode="auto">
          <a:xfrm>
            <a:off x="4279900" y="2947988"/>
            <a:ext cx="84138" cy="127000"/>
          </a:xfrm>
          <a:custGeom>
            <a:avLst/>
            <a:gdLst/>
            <a:ahLst/>
            <a:cxnLst>
              <a:cxn ang="0">
                <a:pos x="53" y="64"/>
              </a:cxn>
              <a:cxn ang="0">
                <a:pos x="0" y="0"/>
              </a:cxn>
              <a:cxn ang="0">
                <a:pos x="23" y="80"/>
              </a:cxn>
              <a:cxn ang="0">
                <a:pos x="30" y="60"/>
              </a:cxn>
              <a:cxn ang="0">
                <a:pos x="53" y="64"/>
              </a:cxn>
            </a:cxnLst>
            <a:rect l="0" t="0" r="r" b="b"/>
            <a:pathLst>
              <a:path w="53" h="80">
                <a:moveTo>
                  <a:pt x="53" y="64"/>
                </a:moveTo>
                <a:lnTo>
                  <a:pt x="0" y="0"/>
                </a:lnTo>
                <a:lnTo>
                  <a:pt x="23" y="80"/>
                </a:lnTo>
                <a:lnTo>
                  <a:pt x="30" y="60"/>
                </a:lnTo>
                <a:lnTo>
                  <a:pt x="53" y="6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75" name="Freeform 123"/>
          <p:cNvSpPr>
            <a:spLocks/>
          </p:cNvSpPr>
          <p:nvPr/>
        </p:nvSpPr>
        <p:spPr bwMode="auto">
          <a:xfrm>
            <a:off x="4279900" y="2947988"/>
            <a:ext cx="84138" cy="127000"/>
          </a:xfrm>
          <a:custGeom>
            <a:avLst/>
            <a:gdLst/>
            <a:ahLst/>
            <a:cxnLst>
              <a:cxn ang="0">
                <a:pos x="53" y="64"/>
              </a:cxn>
              <a:cxn ang="0">
                <a:pos x="0" y="0"/>
              </a:cxn>
              <a:cxn ang="0">
                <a:pos x="23" y="80"/>
              </a:cxn>
              <a:cxn ang="0">
                <a:pos x="30" y="60"/>
              </a:cxn>
              <a:cxn ang="0">
                <a:pos x="53" y="64"/>
              </a:cxn>
            </a:cxnLst>
            <a:rect l="0" t="0" r="r" b="b"/>
            <a:pathLst>
              <a:path w="53" h="80">
                <a:moveTo>
                  <a:pt x="53" y="64"/>
                </a:moveTo>
                <a:lnTo>
                  <a:pt x="0" y="0"/>
                </a:lnTo>
                <a:lnTo>
                  <a:pt x="23" y="80"/>
                </a:lnTo>
                <a:lnTo>
                  <a:pt x="30" y="60"/>
                </a:lnTo>
                <a:lnTo>
                  <a:pt x="53" y="64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76" name="Line 124"/>
          <p:cNvSpPr>
            <a:spLocks noChangeShapeType="1"/>
          </p:cNvSpPr>
          <p:nvPr/>
        </p:nvSpPr>
        <p:spPr bwMode="auto">
          <a:xfrm>
            <a:off x="7805738" y="2722563"/>
            <a:ext cx="15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77" name="Line 125"/>
          <p:cNvSpPr>
            <a:spLocks noChangeShapeType="1"/>
          </p:cNvSpPr>
          <p:nvPr/>
        </p:nvSpPr>
        <p:spPr bwMode="auto">
          <a:xfrm>
            <a:off x="7805738" y="2722563"/>
            <a:ext cx="15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78" name="Line 126"/>
          <p:cNvSpPr>
            <a:spLocks noChangeShapeType="1"/>
          </p:cNvSpPr>
          <p:nvPr/>
        </p:nvSpPr>
        <p:spPr bwMode="auto">
          <a:xfrm flipH="1">
            <a:off x="7802563" y="2722563"/>
            <a:ext cx="3175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79" name="Line 127"/>
          <p:cNvSpPr>
            <a:spLocks noChangeShapeType="1"/>
          </p:cNvSpPr>
          <p:nvPr/>
        </p:nvSpPr>
        <p:spPr bwMode="auto">
          <a:xfrm>
            <a:off x="7802563" y="2725738"/>
            <a:ext cx="1587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80" name="Line 128"/>
          <p:cNvSpPr>
            <a:spLocks noChangeShapeType="1"/>
          </p:cNvSpPr>
          <p:nvPr/>
        </p:nvSpPr>
        <p:spPr bwMode="auto">
          <a:xfrm flipH="1">
            <a:off x="7799388" y="2728913"/>
            <a:ext cx="3175" cy="79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81" name="Line 129"/>
          <p:cNvSpPr>
            <a:spLocks noChangeShapeType="1"/>
          </p:cNvSpPr>
          <p:nvPr/>
        </p:nvSpPr>
        <p:spPr bwMode="auto">
          <a:xfrm flipH="1">
            <a:off x="7794625" y="2736850"/>
            <a:ext cx="4763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82" name="Line 130"/>
          <p:cNvSpPr>
            <a:spLocks noChangeShapeType="1"/>
          </p:cNvSpPr>
          <p:nvPr/>
        </p:nvSpPr>
        <p:spPr bwMode="auto">
          <a:xfrm flipH="1">
            <a:off x="7788275" y="2743200"/>
            <a:ext cx="6350" cy="79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83" name="Line 131"/>
          <p:cNvSpPr>
            <a:spLocks noChangeShapeType="1"/>
          </p:cNvSpPr>
          <p:nvPr/>
        </p:nvSpPr>
        <p:spPr bwMode="auto">
          <a:xfrm flipH="1">
            <a:off x="7780338" y="2751138"/>
            <a:ext cx="7937" cy="111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84" name="Line 132"/>
          <p:cNvSpPr>
            <a:spLocks noChangeShapeType="1"/>
          </p:cNvSpPr>
          <p:nvPr/>
        </p:nvSpPr>
        <p:spPr bwMode="auto">
          <a:xfrm flipH="1">
            <a:off x="7773988" y="2762250"/>
            <a:ext cx="6350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85" name="Line 133"/>
          <p:cNvSpPr>
            <a:spLocks noChangeShapeType="1"/>
          </p:cNvSpPr>
          <p:nvPr/>
        </p:nvSpPr>
        <p:spPr bwMode="auto">
          <a:xfrm flipH="1">
            <a:off x="7762875" y="2776538"/>
            <a:ext cx="11113" cy="142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86" name="Line 134"/>
          <p:cNvSpPr>
            <a:spLocks noChangeShapeType="1"/>
          </p:cNvSpPr>
          <p:nvPr/>
        </p:nvSpPr>
        <p:spPr bwMode="auto">
          <a:xfrm flipH="1">
            <a:off x="7751763" y="2790825"/>
            <a:ext cx="11112" cy="190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87" name="Line 135"/>
          <p:cNvSpPr>
            <a:spLocks noChangeShapeType="1"/>
          </p:cNvSpPr>
          <p:nvPr/>
        </p:nvSpPr>
        <p:spPr bwMode="auto">
          <a:xfrm flipH="1">
            <a:off x="7737475" y="2809875"/>
            <a:ext cx="14288" cy="206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88" name="Line 136"/>
          <p:cNvSpPr>
            <a:spLocks noChangeShapeType="1"/>
          </p:cNvSpPr>
          <p:nvPr/>
        </p:nvSpPr>
        <p:spPr bwMode="auto">
          <a:xfrm flipH="1">
            <a:off x="7721600" y="2830513"/>
            <a:ext cx="15875" cy="222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89" name="Line 137"/>
          <p:cNvSpPr>
            <a:spLocks noChangeShapeType="1"/>
          </p:cNvSpPr>
          <p:nvPr/>
        </p:nvSpPr>
        <p:spPr bwMode="auto">
          <a:xfrm flipH="1">
            <a:off x="7704138" y="2852738"/>
            <a:ext cx="17462" cy="25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90" name="Line 138"/>
          <p:cNvSpPr>
            <a:spLocks noChangeShapeType="1"/>
          </p:cNvSpPr>
          <p:nvPr/>
        </p:nvSpPr>
        <p:spPr bwMode="auto">
          <a:xfrm flipH="1">
            <a:off x="7685088" y="2878138"/>
            <a:ext cx="19050" cy="301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91" name="Line 139"/>
          <p:cNvSpPr>
            <a:spLocks noChangeShapeType="1"/>
          </p:cNvSpPr>
          <p:nvPr/>
        </p:nvSpPr>
        <p:spPr bwMode="auto">
          <a:xfrm flipH="1">
            <a:off x="7667625" y="2908300"/>
            <a:ext cx="17463" cy="285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92" name="Line 140"/>
          <p:cNvSpPr>
            <a:spLocks noChangeShapeType="1"/>
          </p:cNvSpPr>
          <p:nvPr/>
        </p:nvSpPr>
        <p:spPr bwMode="auto">
          <a:xfrm flipH="1">
            <a:off x="7645400" y="2936875"/>
            <a:ext cx="22225" cy="333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93" name="Line 141"/>
          <p:cNvSpPr>
            <a:spLocks noChangeShapeType="1"/>
          </p:cNvSpPr>
          <p:nvPr/>
        </p:nvSpPr>
        <p:spPr bwMode="auto">
          <a:xfrm flipH="1">
            <a:off x="7623175" y="2970213"/>
            <a:ext cx="22225" cy="317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94" name="Line 142"/>
          <p:cNvSpPr>
            <a:spLocks noChangeShapeType="1"/>
          </p:cNvSpPr>
          <p:nvPr/>
        </p:nvSpPr>
        <p:spPr bwMode="auto">
          <a:xfrm flipH="1">
            <a:off x="7602538" y="3001963"/>
            <a:ext cx="20637" cy="33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95" name="Line 143"/>
          <p:cNvSpPr>
            <a:spLocks noChangeShapeType="1"/>
          </p:cNvSpPr>
          <p:nvPr/>
        </p:nvSpPr>
        <p:spPr bwMode="auto">
          <a:xfrm flipH="1">
            <a:off x="7577138" y="3035300"/>
            <a:ext cx="25400" cy="36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96" name="Line 144"/>
          <p:cNvSpPr>
            <a:spLocks noChangeShapeType="1"/>
          </p:cNvSpPr>
          <p:nvPr/>
        </p:nvSpPr>
        <p:spPr bwMode="auto">
          <a:xfrm flipH="1">
            <a:off x="7550150" y="3071813"/>
            <a:ext cx="26988" cy="36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97" name="Line 145"/>
          <p:cNvSpPr>
            <a:spLocks noChangeShapeType="1"/>
          </p:cNvSpPr>
          <p:nvPr/>
        </p:nvSpPr>
        <p:spPr bwMode="auto">
          <a:xfrm flipH="1">
            <a:off x="7521575" y="3108325"/>
            <a:ext cx="28575" cy="396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98" name="Line 146"/>
          <p:cNvSpPr>
            <a:spLocks noChangeShapeType="1"/>
          </p:cNvSpPr>
          <p:nvPr/>
        </p:nvSpPr>
        <p:spPr bwMode="auto">
          <a:xfrm flipH="1">
            <a:off x="7496175" y="3148013"/>
            <a:ext cx="25400" cy="41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899" name="Line 147"/>
          <p:cNvSpPr>
            <a:spLocks noChangeShapeType="1"/>
          </p:cNvSpPr>
          <p:nvPr/>
        </p:nvSpPr>
        <p:spPr bwMode="auto">
          <a:xfrm flipH="1">
            <a:off x="7462838" y="3189288"/>
            <a:ext cx="33337" cy="396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00" name="Line 148"/>
          <p:cNvSpPr>
            <a:spLocks noChangeShapeType="1"/>
          </p:cNvSpPr>
          <p:nvPr/>
        </p:nvSpPr>
        <p:spPr bwMode="auto">
          <a:xfrm flipH="1">
            <a:off x="7434263" y="3228975"/>
            <a:ext cx="28575" cy="396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01" name="Line 149"/>
          <p:cNvSpPr>
            <a:spLocks noChangeShapeType="1"/>
          </p:cNvSpPr>
          <p:nvPr/>
        </p:nvSpPr>
        <p:spPr bwMode="auto">
          <a:xfrm flipH="1">
            <a:off x="7405688" y="3268663"/>
            <a:ext cx="28575" cy="444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02" name="Line 150"/>
          <p:cNvSpPr>
            <a:spLocks noChangeShapeType="1"/>
          </p:cNvSpPr>
          <p:nvPr/>
        </p:nvSpPr>
        <p:spPr bwMode="auto">
          <a:xfrm flipH="1">
            <a:off x="7369175" y="3313113"/>
            <a:ext cx="36513" cy="396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03" name="Line 151"/>
          <p:cNvSpPr>
            <a:spLocks noChangeShapeType="1"/>
          </p:cNvSpPr>
          <p:nvPr/>
        </p:nvSpPr>
        <p:spPr bwMode="auto">
          <a:xfrm flipH="1">
            <a:off x="7335838" y="3352800"/>
            <a:ext cx="33337" cy="428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04" name="Line 152"/>
          <p:cNvSpPr>
            <a:spLocks noChangeShapeType="1"/>
          </p:cNvSpPr>
          <p:nvPr/>
        </p:nvSpPr>
        <p:spPr bwMode="auto">
          <a:xfrm flipH="1">
            <a:off x="7302500" y="3395663"/>
            <a:ext cx="33338" cy="444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05" name="Line 153"/>
          <p:cNvSpPr>
            <a:spLocks noChangeShapeType="1"/>
          </p:cNvSpPr>
          <p:nvPr/>
        </p:nvSpPr>
        <p:spPr bwMode="auto">
          <a:xfrm flipH="1">
            <a:off x="7265988" y="3440113"/>
            <a:ext cx="36512" cy="444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06" name="Line 154"/>
          <p:cNvSpPr>
            <a:spLocks noChangeShapeType="1"/>
          </p:cNvSpPr>
          <p:nvPr/>
        </p:nvSpPr>
        <p:spPr bwMode="auto">
          <a:xfrm flipH="1">
            <a:off x="7229475" y="3484563"/>
            <a:ext cx="36513" cy="460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07" name="Line 155"/>
          <p:cNvSpPr>
            <a:spLocks noChangeShapeType="1"/>
          </p:cNvSpPr>
          <p:nvPr/>
        </p:nvSpPr>
        <p:spPr bwMode="auto">
          <a:xfrm flipH="1">
            <a:off x="7189788" y="3530600"/>
            <a:ext cx="39687" cy="444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08" name="Line 156"/>
          <p:cNvSpPr>
            <a:spLocks noChangeShapeType="1"/>
          </p:cNvSpPr>
          <p:nvPr/>
        </p:nvSpPr>
        <p:spPr bwMode="auto">
          <a:xfrm flipH="1">
            <a:off x="7150100" y="3575050"/>
            <a:ext cx="39688" cy="47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09" name="Line 157"/>
          <p:cNvSpPr>
            <a:spLocks noChangeShapeType="1"/>
          </p:cNvSpPr>
          <p:nvPr/>
        </p:nvSpPr>
        <p:spPr bwMode="auto">
          <a:xfrm flipH="1">
            <a:off x="7105650" y="3622675"/>
            <a:ext cx="44450" cy="47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10" name="Line 158"/>
          <p:cNvSpPr>
            <a:spLocks noChangeShapeType="1"/>
          </p:cNvSpPr>
          <p:nvPr/>
        </p:nvSpPr>
        <p:spPr bwMode="auto">
          <a:xfrm flipH="1">
            <a:off x="7062788" y="3670300"/>
            <a:ext cx="42862" cy="47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11" name="Line 159"/>
          <p:cNvSpPr>
            <a:spLocks noChangeShapeType="1"/>
          </p:cNvSpPr>
          <p:nvPr/>
        </p:nvSpPr>
        <p:spPr bwMode="auto">
          <a:xfrm flipH="1">
            <a:off x="7018338" y="3717925"/>
            <a:ext cx="44450" cy="460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12" name="Line 160"/>
          <p:cNvSpPr>
            <a:spLocks noChangeShapeType="1"/>
          </p:cNvSpPr>
          <p:nvPr/>
        </p:nvSpPr>
        <p:spPr bwMode="auto">
          <a:xfrm flipH="1">
            <a:off x="6970713" y="3763963"/>
            <a:ext cx="47625" cy="523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13" name="Line 161"/>
          <p:cNvSpPr>
            <a:spLocks noChangeShapeType="1"/>
          </p:cNvSpPr>
          <p:nvPr/>
        </p:nvSpPr>
        <p:spPr bwMode="auto">
          <a:xfrm flipH="1">
            <a:off x="6919913" y="3816350"/>
            <a:ext cx="50800" cy="50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14" name="Line 162"/>
          <p:cNvSpPr>
            <a:spLocks noChangeShapeType="1"/>
          </p:cNvSpPr>
          <p:nvPr/>
        </p:nvSpPr>
        <p:spPr bwMode="auto">
          <a:xfrm flipH="1">
            <a:off x="6869113" y="3867150"/>
            <a:ext cx="50800" cy="50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15" name="Line 163"/>
          <p:cNvSpPr>
            <a:spLocks noChangeShapeType="1"/>
          </p:cNvSpPr>
          <p:nvPr/>
        </p:nvSpPr>
        <p:spPr bwMode="auto">
          <a:xfrm flipH="1">
            <a:off x="6813550" y="3917950"/>
            <a:ext cx="55563" cy="539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16" name="Line 164"/>
          <p:cNvSpPr>
            <a:spLocks noChangeShapeType="1"/>
          </p:cNvSpPr>
          <p:nvPr/>
        </p:nvSpPr>
        <p:spPr bwMode="auto">
          <a:xfrm flipH="1">
            <a:off x="6756400" y="3971925"/>
            <a:ext cx="57150" cy="523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17" name="Line 165"/>
          <p:cNvSpPr>
            <a:spLocks noChangeShapeType="1"/>
          </p:cNvSpPr>
          <p:nvPr/>
        </p:nvSpPr>
        <p:spPr bwMode="auto">
          <a:xfrm flipH="1">
            <a:off x="6697663" y="4024313"/>
            <a:ext cx="58737" cy="539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18" name="Line 166"/>
          <p:cNvSpPr>
            <a:spLocks noChangeShapeType="1"/>
          </p:cNvSpPr>
          <p:nvPr/>
        </p:nvSpPr>
        <p:spPr bwMode="auto">
          <a:xfrm flipH="1">
            <a:off x="6650038" y="4078288"/>
            <a:ext cx="47625" cy="444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19" name="Line 167"/>
          <p:cNvSpPr>
            <a:spLocks noChangeShapeType="1"/>
          </p:cNvSpPr>
          <p:nvPr/>
        </p:nvSpPr>
        <p:spPr bwMode="auto">
          <a:xfrm flipH="1">
            <a:off x="6632575" y="4122738"/>
            <a:ext cx="17463" cy="142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20" name="Line 168"/>
          <p:cNvSpPr>
            <a:spLocks noChangeShapeType="1"/>
          </p:cNvSpPr>
          <p:nvPr/>
        </p:nvSpPr>
        <p:spPr bwMode="auto">
          <a:xfrm flipH="1">
            <a:off x="6569075" y="4137025"/>
            <a:ext cx="63500" cy="539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21" name="Line 169"/>
          <p:cNvSpPr>
            <a:spLocks noChangeShapeType="1"/>
          </p:cNvSpPr>
          <p:nvPr/>
        </p:nvSpPr>
        <p:spPr bwMode="auto">
          <a:xfrm flipH="1">
            <a:off x="6500813" y="4191000"/>
            <a:ext cx="68262" cy="587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22" name="Line 170"/>
          <p:cNvSpPr>
            <a:spLocks noChangeShapeType="1"/>
          </p:cNvSpPr>
          <p:nvPr/>
        </p:nvSpPr>
        <p:spPr bwMode="auto">
          <a:xfrm flipH="1">
            <a:off x="6430963" y="4249738"/>
            <a:ext cx="69850" cy="539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23" name="Line 171"/>
          <p:cNvSpPr>
            <a:spLocks noChangeShapeType="1"/>
          </p:cNvSpPr>
          <p:nvPr/>
        </p:nvSpPr>
        <p:spPr bwMode="auto">
          <a:xfrm flipH="1">
            <a:off x="6362700" y="4303713"/>
            <a:ext cx="68263" cy="587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24" name="Line 172"/>
          <p:cNvSpPr>
            <a:spLocks noChangeShapeType="1"/>
          </p:cNvSpPr>
          <p:nvPr/>
        </p:nvSpPr>
        <p:spPr bwMode="auto">
          <a:xfrm flipH="1">
            <a:off x="6292850" y="4362450"/>
            <a:ext cx="69850" cy="555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25" name="Line 173"/>
          <p:cNvSpPr>
            <a:spLocks noChangeShapeType="1"/>
          </p:cNvSpPr>
          <p:nvPr/>
        </p:nvSpPr>
        <p:spPr bwMode="auto">
          <a:xfrm flipH="1">
            <a:off x="6223000" y="4418013"/>
            <a:ext cx="69850" cy="50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26" name="Line 174"/>
          <p:cNvSpPr>
            <a:spLocks noChangeShapeType="1"/>
          </p:cNvSpPr>
          <p:nvPr/>
        </p:nvSpPr>
        <p:spPr bwMode="auto">
          <a:xfrm flipH="1">
            <a:off x="6157913" y="4468813"/>
            <a:ext cx="65087" cy="50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27" name="Line 175"/>
          <p:cNvSpPr>
            <a:spLocks noChangeShapeType="1"/>
          </p:cNvSpPr>
          <p:nvPr/>
        </p:nvSpPr>
        <p:spPr bwMode="auto">
          <a:xfrm flipH="1">
            <a:off x="6088063" y="4519613"/>
            <a:ext cx="69850" cy="47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28" name="Line 176"/>
          <p:cNvSpPr>
            <a:spLocks noChangeShapeType="1"/>
          </p:cNvSpPr>
          <p:nvPr/>
        </p:nvSpPr>
        <p:spPr bwMode="auto">
          <a:xfrm flipH="1">
            <a:off x="6022975" y="4567238"/>
            <a:ext cx="65088" cy="47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29" name="Line 177"/>
          <p:cNvSpPr>
            <a:spLocks noChangeShapeType="1"/>
          </p:cNvSpPr>
          <p:nvPr/>
        </p:nvSpPr>
        <p:spPr bwMode="auto">
          <a:xfrm flipH="1">
            <a:off x="5957888" y="4614863"/>
            <a:ext cx="65087" cy="428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30" name="Line 178"/>
          <p:cNvSpPr>
            <a:spLocks noChangeShapeType="1"/>
          </p:cNvSpPr>
          <p:nvPr/>
        </p:nvSpPr>
        <p:spPr bwMode="auto">
          <a:xfrm flipH="1">
            <a:off x="5891213" y="4657725"/>
            <a:ext cx="66675" cy="41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31" name="Line 179"/>
          <p:cNvSpPr>
            <a:spLocks noChangeShapeType="1"/>
          </p:cNvSpPr>
          <p:nvPr/>
        </p:nvSpPr>
        <p:spPr bwMode="auto">
          <a:xfrm flipH="1">
            <a:off x="5829300" y="4699000"/>
            <a:ext cx="61913" cy="428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32" name="Line 180"/>
          <p:cNvSpPr>
            <a:spLocks noChangeShapeType="1"/>
          </p:cNvSpPr>
          <p:nvPr/>
        </p:nvSpPr>
        <p:spPr bwMode="auto">
          <a:xfrm flipH="1">
            <a:off x="5767388" y="4741863"/>
            <a:ext cx="61912" cy="36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33" name="Line 181"/>
          <p:cNvSpPr>
            <a:spLocks noChangeShapeType="1"/>
          </p:cNvSpPr>
          <p:nvPr/>
        </p:nvSpPr>
        <p:spPr bwMode="auto">
          <a:xfrm flipH="1">
            <a:off x="5705475" y="4778375"/>
            <a:ext cx="61913" cy="36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34" name="Line 182"/>
          <p:cNvSpPr>
            <a:spLocks noChangeShapeType="1"/>
          </p:cNvSpPr>
          <p:nvPr/>
        </p:nvSpPr>
        <p:spPr bwMode="auto">
          <a:xfrm flipH="1">
            <a:off x="5646738" y="4814888"/>
            <a:ext cx="58737" cy="36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35" name="Line 183"/>
          <p:cNvSpPr>
            <a:spLocks noChangeShapeType="1"/>
          </p:cNvSpPr>
          <p:nvPr/>
        </p:nvSpPr>
        <p:spPr bwMode="auto">
          <a:xfrm flipH="1">
            <a:off x="5592763" y="4851400"/>
            <a:ext cx="53975" cy="333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36" name="Line 184"/>
          <p:cNvSpPr>
            <a:spLocks noChangeShapeType="1"/>
          </p:cNvSpPr>
          <p:nvPr/>
        </p:nvSpPr>
        <p:spPr bwMode="auto">
          <a:xfrm flipH="1">
            <a:off x="5534025" y="4884738"/>
            <a:ext cx="58738" cy="285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37" name="Line 185"/>
          <p:cNvSpPr>
            <a:spLocks noChangeShapeType="1"/>
          </p:cNvSpPr>
          <p:nvPr/>
        </p:nvSpPr>
        <p:spPr bwMode="auto">
          <a:xfrm flipH="1">
            <a:off x="5480050" y="4913313"/>
            <a:ext cx="53975" cy="33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38" name="Line 186"/>
          <p:cNvSpPr>
            <a:spLocks noChangeShapeType="1"/>
          </p:cNvSpPr>
          <p:nvPr/>
        </p:nvSpPr>
        <p:spPr bwMode="auto">
          <a:xfrm flipH="1">
            <a:off x="5424488" y="4946650"/>
            <a:ext cx="55562" cy="285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39" name="Line 187"/>
          <p:cNvSpPr>
            <a:spLocks noChangeShapeType="1"/>
          </p:cNvSpPr>
          <p:nvPr/>
        </p:nvSpPr>
        <p:spPr bwMode="auto">
          <a:xfrm flipH="1">
            <a:off x="5373688" y="4975225"/>
            <a:ext cx="50800" cy="25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40" name="Line 188"/>
          <p:cNvSpPr>
            <a:spLocks noChangeShapeType="1"/>
          </p:cNvSpPr>
          <p:nvPr/>
        </p:nvSpPr>
        <p:spPr bwMode="auto">
          <a:xfrm flipH="1">
            <a:off x="5322888" y="5000625"/>
            <a:ext cx="50800" cy="301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41" name="Line 189"/>
          <p:cNvSpPr>
            <a:spLocks noChangeShapeType="1"/>
          </p:cNvSpPr>
          <p:nvPr/>
        </p:nvSpPr>
        <p:spPr bwMode="auto">
          <a:xfrm flipH="1">
            <a:off x="5267325" y="5030788"/>
            <a:ext cx="55563" cy="206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42" name="Line 190"/>
          <p:cNvSpPr>
            <a:spLocks noChangeShapeType="1"/>
          </p:cNvSpPr>
          <p:nvPr/>
        </p:nvSpPr>
        <p:spPr bwMode="auto">
          <a:xfrm flipH="1">
            <a:off x="5219700" y="5051425"/>
            <a:ext cx="47625" cy="25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43" name="Line 191"/>
          <p:cNvSpPr>
            <a:spLocks noChangeShapeType="1"/>
          </p:cNvSpPr>
          <p:nvPr/>
        </p:nvSpPr>
        <p:spPr bwMode="auto">
          <a:xfrm flipH="1">
            <a:off x="5168900" y="5076825"/>
            <a:ext cx="50800" cy="269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44" name="Line 192"/>
          <p:cNvSpPr>
            <a:spLocks noChangeShapeType="1"/>
          </p:cNvSpPr>
          <p:nvPr/>
        </p:nvSpPr>
        <p:spPr bwMode="auto">
          <a:xfrm flipH="1">
            <a:off x="5121275" y="5103813"/>
            <a:ext cx="47625" cy="206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45" name="Line 193"/>
          <p:cNvSpPr>
            <a:spLocks noChangeShapeType="1"/>
          </p:cNvSpPr>
          <p:nvPr/>
        </p:nvSpPr>
        <p:spPr bwMode="auto">
          <a:xfrm flipH="1">
            <a:off x="5070475" y="5124450"/>
            <a:ext cx="50800" cy="222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46" name="Line 194"/>
          <p:cNvSpPr>
            <a:spLocks noChangeShapeType="1"/>
          </p:cNvSpPr>
          <p:nvPr/>
        </p:nvSpPr>
        <p:spPr bwMode="auto">
          <a:xfrm flipH="1">
            <a:off x="5027613" y="5146675"/>
            <a:ext cx="42862" cy="190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47" name="Line 195"/>
          <p:cNvSpPr>
            <a:spLocks noChangeShapeType="1"/>
          </p:cNvSpPr>
          <p:nvPr/>
        </p:nvSpPr>
        <p:spPr bwMode="auto">
          <a:xfrm flipH="1">
            <a:off x="4979988" y="5165725"/>
            <a:ext cx="47625" cy="206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48" name="Line 196"/>
          <p:cNvSpPr>
            <a:spLocks noChangeShapeType="1"/>
          </p:cNvSpPr>
          <p:nvPr/>
        </p:nvSpPr>
        <p:spPr bwMode="auto">
          <a:xfrm flipH="1">
            <a:off x="4957763" y="5186363"/>
            <a:ext cx="22225" cy="79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49" name="Line 197"/>
          <p:cNvSpPr>
            <a:spLocks noChangeShapeType="1"/>
          </p:cNvSpPr>
          <p:nvPr/>
        </p:nvSpPr>
        <p:spPr bwMode="auto">
          <a:xfrm flipH="1">
            <a:off x="4935538" y="5194300"/>
            <a:ext cx="22225" cy="111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50" name="Line 198"/>
          <p:cNvSpPr>
            <a:spLocks noChangeShapeType="1"/>
          </p:cNvSpPr>
          <p:nvPr/>
        </p:nvSpPr>
        <p:spPr bwMode="auto">
          <a:xfrm flipH="1">
            <a:off x="4887913" y="5205413"/>
            <a:ext cx="47625" cy="174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51" name="Line 199"/>
          <p:cNvSpPr>
            <a:spLocks noChangeShapeType="1"/>
          </p:cNvSpPr>
          <p:nvPr/>
        </p:nvSpPr>
        <p:spPr bwMode="auto">
          <a:xfrm flipH="1">
            <a:off x="4848225" y="5222875"/>
            <a:ext cx="39688" cy="190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52" name="Line 200"/>
          <p:cNvSpPr>
            <a:spLocks noChangeShapeType="1"/>
          </p:cNvSpPr>
          <p:nvPr/>
        </p:nvSpPr>
        <p:spPr bwMode="auto">
          <a:xfrm flipH="1">
            <a:off x="4805363" y="5241925"/>
            <a:ext cx="42862" cy="174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53" name="Line 201"/>
          <p:cNvSpPr>
            <a:spLocks noChangeShapeType="1"/>
          </p:cNvSpPr>
          <p:nvPr/>
        </p:nvSpPr>
        <p:spPr bwMode="auto">
          <a:xfrm flipH="1">
            <a:off x="4764088" y="5259388"/>
            <a:ext cx="41275" cy="142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54" name="Line 202"/>
          <p:cNvSpPr>
            <a:spLocks noChangeShapeType="1"/>
          </p:cNvSpPr>
          <p:nvPr/>
        </p:nvSpPr>
        <p:spPr bwMode="auto">
          <a:xfrm flipH="1">
            <a:off x="4724400" y="5273675"/>
            <a:ext cx="39688" cy="15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55" name="Line 203"/>
          <p:cNvSpPr>
            <a:spLocks noChangeShapeType="1"/>
          </p:cNvSpPr>
          <p:nvPr/>
        </p:nvSpPr>
        <p:spPr bwMode="auto">
          <a:xfrm flipH="1">
            <a:off x="4687888" y="5289550"/>
            <a:ext cx="36512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56" name="Line 204"/>
          <p:cNvSpPr>
            <a:spLocks noChangeShapeType="1"/>
          </p:cNvSpPr>
          <p:nvPr/>
        </p:nvSpPr>
        <p:spPr bwMode="auto">
          <a:xfrm flipH="1">
            <a:off x="4651375" y="5303838"/>
            <a:ext cx="36513" cy="142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57" name="Line 205"/>
          <p:cNvSpPr>
            <a:spLocks noChangeShapeType="1"/>
          </p:cNvSpPr>
          <p:nvPr/>
        </p:nvSpPr>
        <p:spPr bwMode="auto">
          <a:xfrm flipH="1">
            <a:off x="4618038" y="5318125"/>
            <a:ext cx="33337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58" name="Line 206"/>
          <p:cNvSpPr>
            <a:spLocks noChangeShapeType="1"/>
          </p:cNvSpPr>
          <p:nvPr/>
        </p:nvSpPr>
        <p:spPr bwMode="auto">
          <a:xfrm flipH="1">
            <a:off x="4586288" y="5332413"/>
            <a:ext cx="31750" cy="111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59" name="Line 207"/>
          <p:cNvSpPr>
            <a:spLocks noChangeShapeType="1"/>
          </p:cNvSpPr>
          <p:nvPr/>
        </p:nvSpPr>
        <p:spPr bwMode="auto">
          <a:xfrm flipH="1">
            <a:off x="4556125" y="5343525"/>
            <a:ext cx="30163" cy="111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60" name="Line 208"/>
          <p:cNvSpPr>
            <a:spLocks noChangeShapeType="1"/>
          </p:cNvSpPr>
          <p:nvPr/>
        </p:nvSpPr>
        <p:spPr bwMode="auto">
          <a:xfrm flipH="1">
            <a:off x="4530725" y="5354638"/>
            <a:ext cx="25400" cy="111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61" name="Line 209"/>
          <p:cNvSpPr>
            <a:spLocks noChangeShapeType="1"/>
          </p:cNvSpPr>
          <p:nvPr/>
        </p:nvSpPr>
        <p:spPr bwMode="auto">
          <a:xfrm flipH="1">
            <a:off x="4505325" y="5365750"/>
            <a:ext cx="25400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62" name="Line 210"/>
          <p:cNvSpPr>
            <a:spLocks noChangeShapeType="1"/>
          </p:cNvSpPr>
          <p:nvPr/>
        </p:nvSpPr>
        <p:spPr bwMode="auto">
          <a:xfrm flipH="1">
            <a:off x="4483100" y="5372100"/>
            <a:ext cx="22225" cy="79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63" name="Line 211"/>
          <p:cNvSpPr>
            <a:spLocks noChangeShapeType="1"/>
          </p:cNvSpPr>
          <p:nvPr/>
        </p:nvSpPr>
        <p:spPr bwMode="auto">
          <a:xfrm flipH="1">
            <a:off x="4465638" y="5380038"/>
            <a:ext cx="17462" cy="79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64" name="Line 212"/>
          <p:cNvSpPr>
            <a:spLocks noChangeShapeType="1"/>
          </p:cNvSpPr>
          <p:nvPr/>
        </p:nvSpPr>
        <p:spPr bwMode="auto">
          <a:xfrm flipH="1">
            <a:off x="4446588" y="5387975"/>
            <a:ext cx="19050" cy="63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65" name="Line 213"/>
          <p:cNvSpPr>
            <a:spLocks noChangeShapeType="1"/>
          </p:cNvSpPr>
          <p:nvPr/>
        </p:nvSpPr>
        <p:spPr bwMode="auto">
          <a:xfrm flipH="1">
            <a:off x="4437063" y="5394325"/>
            <a:ext cx="9525" cy="47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66" name="Line 214"/>
          <p:cNvSpPr>
            <a:spLocks noChangeShapeType="1"/>
          </p:cNvSpPr>
          <p:nvPr/>
        </p:nvSpPr>
        <p:spPr bwMode="auto">
          <a:xfrm flipH="1">
            <a:off x="4425950" y="5399088"/>
            <a:ext cx="11113" cy="31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67" name="Freeform 215"/>
          <p:cNvSpPr>
            <a:spLocks/>
          </p:cNvSpPr>
          <p:nvPr/>
        </p:nvSpPr>
        <p:spPr bwMode="auto">
          <a:xfrm>
            <a:off x="4425950" y="5337175"/>
            <a:ext cx="130175" cy="65088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0" y="41"/>
              </a:cxn>
              <a:cxn ang="0">
                <a:pos x="82" y="29"/>
              </a:cxn>
              <a:cxn ang="0">
                <a:pos x="62" y="20"/>
              </a:cxn>
              <a:cxn ang="0">
                <a:pos x="73" y="0"/>
              </a:cxn>
            </a:cxnLst>
            <a:rect l="0" t="0" r="r" b="b"/>
            <a:pathLst>
              <a:path w="82" h="41">
                <a:moveTo>
                  <a:pt x="73" y="0"/>
                </a:moveTo>
                <a:lnTo>
                  <a:pt x="0" y="41"/>
                </a:lnTo>
                <a:lnTo>
                  <a:pt x="82" y="29"/>
                </a:lnTo>
                <a:lnTo>
                  <a:pt x="62" y="20"/>
                </a:lnTo>
                <a:lnTo>
                  <a:pt x="7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68" name="Freeform 216"/>
          <p:cNvSpPr>
            <a:spLocks/>
          </p:cNvSpPr>
          <p:nvPr/>
        </p:nvSpPr>
        <p:spPr bwMode="auto">
          <a:xfrm>
            <a:off x="4425950" y="5337175"/>
            <a:ext cx="130175" cy="65088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0" y="41"/>
              </a:cxn>
              <a:cxn ang="0">
                <a:pos x="82" y="29"/>
              </a:cxn>
              <a:cxn ang="0">
                <a:pos x="62" y="20"/>
              </a:cxn>
              <a:cxn ang="0">
                <a:pos x="73" y="0"/>
              </a:cxn>
            </a:cxnLst>
            <a:rect l="0" t="0" r="r" b="b"/>
            <a:pathLst>
              <a:path w="82" h="41">
                <a:moveTo>
                  <a:pt x="73" y="0"/>
                </a:moveTo>
                <a:lnTo>
                  <a:pt x="0" y="41"/>
                </a:lnTo>
                <a:lnTo>
                  <a:pt x="82" y="29"/>
                </a:lnTo>
                <a:lnTo>
                  <a:pt x="62" y="20"/>
                </a:lnTo>
                <a:lnTo>
                  <a:pt x="73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69" name="Freeform 217"/>
          <p:cNvSpPr>
            <a:spLocks/>
          </p:cNvSpPr>
          <p:nvPr/>
        </p:nvSpPr>
        <p:spPr bwMode="auto">
          <a:xfrm>
            <a:off x="8021638" y="2571750"/>
            <a:ext cx="115887" cy="150813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0" y="0"/>
              </a:cxn>
              <a:cxn ang="0">
                <a:pos x="14" y="0"/>
              </a:cxn>
              <a:cxn ang="0">
                <a:pos x="60" y="74"/>
              </a:cxn>
              <a:cxn ang="0">
                <a:pos x="60" y="0"/>
              </a:cxn>
              <a:cxn ang="0">
                <a:pos x="73" y="0"/>
              </a:cxn>
              <a:cxn ang="0">
                <a:pos x="73" y="95"/>
              </a:cxn>
              <a:cxn ang="0">
                <a:pos x="60" y="95"/>
              </a:cxn>
              <a:cxn ang="0">
                <a:pos x="11" y="21"/>
              </a:cxn>
              <a:cxn ang="0">
                <a:pos x="11" y="95"/>
              </a:cxn>
              <a:cxn ang="0">
                <a:pos x="0" y="95"/>
              </a:cxn>
            </a:cxnLst>
            <a:rect l="0" t="0" r="r" b="b"/>
            <a:pathLst>
              <a:path w="73" h="95">
                <a:moveTo>
                  <a:pt x="0" y="95"/>
                </a:moveTo>
                <a:lnTo>
                  <a:pt x="0" y="0"/>
                </a:lnTo>
                <a:lnTo>
                  <a:pt x="14" y="0"/>
                </a:lnTo>
                <a:lnTo>
                  <a:pt x="60" y="74"/>
                </a:lnTo>
                <a:lnTo>
                  <a:pt x="60" y="0"/>
                </a:lnTo>
                <a:lnTo>
                  <a:pt x="73" y="0"/>
                </a:lnTo>
                <a:lnTo>
                  <a:pt x="73" y="95"/>
                </a:lnTo>
                <a:lnTo>
                  <a:pt x="60" y="95"/>
                </a:lnTo>
                <a:lnTo>
                  <a:pt x="11" y="21"/>
                </a:lnTo>
                <a:lnTo>
                  <a:pt x="11" y="95"/>
                </a:lnTo>
                <a:lnTo>
                  <a:pt x="0" y="9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70" name="Freeform 218"/>
          <p:cNvSpPr>
            <a:spLocks noEditPoints="1"/>
          </p:cNvSpPr>
          <p:nvPr/>
        </p:nvSpPr>
        <p:spPr bwMode="auto">
          <a:xfrm>
            <a:off x="8162925" y="2571750"/>
            <a:ext cx="95250" cy="153988"/>
          </a:xfrm>
          <a:custGeom>
            <a:avLst/>
            <a:gdLst/>
            <a:ahLst/>
            <a:cxnLst>
              <a:cxn ang="0">
                <a:pos x="12" y="39"/>
              </a:cxn>
              <a:cxn ang="0">
                <a:pos x="3" y="30"/>
              </a:cxn>
              <a:cxn ang="0">
                <a:pos x="3" y="16"/>
              </a:cxn>
              <a:cxn ang="0">
                <a:pos x="10" y="7"/>
              </a:cxn>
              <a:cxn ang="0">
                <a:pos x="23" y="0"/>
              </a:cxn>
              <a:cxn ang="0">
                <a:pos x="37" y="0"/>
              </a:cxn>
              <a:cxn ang="0">
                <a:pos x="51" y="7"/>
              </a:cxn>
              <a:cxn ang="0">
                <a:pos x="58" y="16"/>
              </a:cxn>
              <a:cxn ang="0">
                <a:pos x="58" y="30"/>
              </a:cxn>
              <a:cxn ang="0">
                <a:pos x="51" y="39"/>
              </a:cxn>
              <a:cxn ang="0">
                <a:pos x="51" y="46"/>
              </a:cxn>
              <a:cxn ang="0">
                <a:pos x="60" y="58"/>
              </a:cxn>
              <a:cxn ang="0">
                <a:pos x="60" y="74"/>
              </a:cxn>
              <a:cxn ang="0">
                <a:pos x="53" y="88"/>
              </a:cxn>
              <a:cxn ang="0">
                <a:pos x="39" y="95"/>
              </a:cxn>
              <a:cxn ang="0">
                <a:pos x="21" y="95"/>
              </a:cxn>
              <a:cxn ang="0">
                <a:pos x="7" y="88"/>
              </a:cxn>
              <a:cxn ang="0">
                <a:pos x="0" y="74"/>
              </a:cxn>
              <a:cxn ang="0">
                <a:pos x="0" y="58"/>
              </a:cxn>
              <a:cxn ang="0">
                <a:pos x="10" y="44"/>
              </a:cxn>
              <a:cxn ang="0">
                <a:pos x="14" y="23"/>
              </a:cxn>
              <a:cxn ang="0">
                <a:pos x="19" y="33"/>
              </a:cxn>
              <a:cxn ang="0">
                <a:pos x="30" y="37"/>
              </a:cxn>
              <a:cxn ang="0">
                <a:pos x="42" y="33"/>
              </a:cxn>
              <a:cxn ang="0">
                <a:pos x="46" y="23"/>
              </a:cxn>
              <a:cxn ang="0">
                <a:pos x="42" y="14"/>
              </a:cxn>
              <a:cxn ang="0">
                <a:pos x="30" y="10"/>
              </a:cxn>
              <a:cxn ang="0">
                <a:pos x="19" y="14"/>
              </a:cxn>
              <a:cxn ang="0">
                <a:pos x="14" y="23"/>
              </a:cxn>
              <a:cxn ang="0">
                <a:pos x="12" y="72"/>
              </a:cxn>
              <a:cxn ang="0">
                <a:pos x="17" y="78"/>
              </a:cxn>
              <a:cxn ang="0">
                <a:pos x="26" y="85"/>
              </a:cxn>
              <a:cxn ang="0">
                <a:pos x="37" y="83"/>
              </a:cxn>
              <a:cxn ang="0">
                <a:pos x="46" y="74"/>
              </a:cxn>
              <a:cxn ang="0">
                <a:pos x="46" y="60"/>
              </a:cxn>
              <a:cxn ang="0">
                <a:pos x="37" y="49"/>
              </a:cxn>
              <a:cxn ang="0">
                <a:pos x="23" y="49"/>
              </a:cxn>
              <a:cxn ang="0">
                <a:pos x="14" y="58"/>
              </a:cxn>
            </a:cxnLst>
            <a:rect l="0" t="0" r="r" b="b"/>
            <a:pathLst>
              <a:path w="60" h="97">
                <a:moveTo>
                  <a:pt x="17" y="42"/>
                </a:moveTo>
                <a:lnTo>
                  <a:pt x="12" y="39"/>
                </a:lnTo>
                <a:lnTo>
                  <a:pt x="7" y="35"/>
                </a:lnTo>
                <a:lnTo>
                  <a:pt x="3" y="30"/>
                </a:lnTo>
                <a:lnTo>
                  <a:pt x="3" y="23"/>
                </a:lnTo>
                <a:lnTo>
                  <a:pt x="3" y="16"/>
                </a:lnTo>
                <a:lnTo>
                  <a:pt x="5" y="12"/>
                </a:lnTo>
                <a:lnTo>
                  <a:pt x="10" y="7"/>
                </a:lnTo>
                <a:lnTo>
                  <a:pt x="17" y="3"/>
                </a:lnTo>
                <a:lnTo>
                  <a:pt x="23" y="0"/>
                </a:lnTo>
                <a:lnTo>
                  <a:pt x="30" y="0"/>
                </a:lnTo>
                <a:lnTo>
                  <a:pt x="37" y="0"/>
                </a:lnTo>
                <a:lnTo>
                  <a:pt x="44" y="3"/>
                </a:lnTo>
                <a:lnTo>
                  <a:pt x="51" y="7"/>
                </a:lnTo>
                <a:lnTo>
                  <a:pt x="56" y="12"/>
                </a:lnTo>
                <a:lnTo>
                  <a:pt x="58" y="16"/>
                </a:lnTo>
                <a:lnTo>
                  <a:pt x="58" y="23"/>
                </a:lnTo>
                <a:lnTo>
                  <a:pt x="58" y="30"/>
                </a:lnTo>
                <a:lnTo>
                  <a:pt x="53" y="35"/>
                </a:lnTo>
                <a:lnTo>
                  <a:pt x="51" y="39"/>
                </a:lnTo>
                <a:lnTo>
                  <a:pt x="44" y="42"/>
                </a:lnTo>
                <a:lnTo>
                  <a:pt x="51" y="46"/>
                </a:lnTo>
                <a:lnTo>
                  <a:pt x="56" y="51"/>
                </a:lnTo>
                <a:lnTo>
                  <a:pt x="60" y="58"/>
                </a:lnTo>
                <a:lnTo>
                  <a:pt x="60" y="67"/>
                </a:lnTo>
                <a:lnTo>
                  <a:pt x="60" y="74"/>
                </a:lnTo>
                <a:lnTo>
                  <a:pt x="58" y="81"/>
                </a:lnTo>
                <a:lnTo>
                  <a:pt x="53" y="88"/>
                </a:lnTo>
                <a:lnTo>
                  <a:pt x="46" y="92"/>
                </a:lnTo>
                <a:lnTo>
                  <a:pt x="39" y="95"/>
                </a:lnTo>
                <a:lnTo>
                  <a:pt x="30" y="97"/>
                </a:lnTo>
                <a:lnTo>
                  <a:pt x="21" y="95"/>
                </a:lnTo>
                <a:lnTo>
                  <a:pt x="14" y="92"/>
                </a:lnTo>
                <a:lnTo>
                  <a:pt x="7" y="88"/>
                </a:lnTo>
                <a:lnTo>
                  <a:pt x="3" y="81"/>
                </a:lnTo>
                <a:lnTo>
                  <a:pt x="0" y="74"/>
                </a:lnTo>
                <a:lnTo>
                  <a:pt x="0" y="67"/>
                </a:lnTo>
                <a:lnTo>
                  <a:pt x="0" y="58"/>
                </a:lnTo>
                <a:lnTo>
                  <a:pt x="5" y="51"/>
                </a:lnTo>
                <a:lnTo>
                  <a:pt x="10" y="44"/>
                </a:lnTo>
                <a:lnTo>
                  <a:pt x="17" y="42"/>
                </a:lnTo>
                <a:close/>
                <a:moveTo>
                  <a:pt x="14" y="23"/>
                </a:moveTo>
                <a:lnTo>
                  <a:pt x="17" y="28"/>
                </a:lnTo>
                <a:lnTo>
                  <a:pt x="19" y="33"/>
                </a:lnTo>
                <a:lnTo>
                  <a:pt x="23" y="35"/>
                </a:lnTo>
                <a:lnTo>
                  <a:pt x="30" y="37"/>
                </a:lnTo>
                <a:lnTo>
                  <a:pt x="37" y="35"/>
                </a:lnTo>
                <a:lnTo>
                  <a:pt x="42" y="33"/>
                </a:lnTo>
                <a:lnTo>
                  <a:pt x="44" y="28"/>
                </a:lnTo>
                <a:lnTo>
                  <a:pt x="46" y="23"/>
                </a:lnTo>
                <a:lnTo>
                  <a:pt x="44" y="19"/>
                </a:lnTo>
                <a:lnTo>
                  <a:pt x="42" y="14"/>
                </a:lnTo>
                <a:lnTo>
                  <a:pt x="37" y="12"/>
                </a:lnTo>
                <a:lnTo>
                  <a:pt x="30" y="10"/>
                </a:lnTo>
                <a:lnTo>
                  <a:pt x="23" y="12"/>
                </a:lnTo>
                <a:lnTo>
                  <a:pt x="19" y="14"/>
                </a:lnTo>
                <a:lnTo>
                  <a:pt x="17" y="19"/>
                </a:lnTo>
                <a:lnTo>
                  <a:pt x="14" y="23"/>
                </a:lnTo>
                <a:close/>
                <a:moveTo>
                  <a:pt x="12" y="67"/>
                </a:moveTo>
                <a:lnTo>
                  <a:pt x="12" y="72"/>
                </a:lnTo>
                <a:lnTo>
                  <a:pt x="14" y="76"/>
                </a:lnTo>
                <a:lnTo>
                  <a:pt x="17" y="78"/>
                </a:lnTo>
                <a:lnTo>
                  <a:pt x="21" y="83"/>
                </a:lnTo>
                <a:lnTo>
                  <a:pt x="26" y="85"/>
                </a:lnTo>
                <a:lnTo>
                  <a:pt x="30" y="85"/>
                </a:lnTo>
                <a:lnTo>
                  <a:pt x="37" y="83"/>
                </a:lnTo>
                <a:lnTo>
                  <a:pt x="44" y="81"/>
                </a:lnTo>
                <a:lnTo>
                  <a:pt x="46" y="74"/>
                </a:lnTo>
                <a:lnTo>
                  <a:pt x="49" y="67"/>
                </a:lnTo>
                <a:lnTo>
                  <a:pt x="46" y="60"/>
                </a:lnTo>
                <a:lnTo>
                  <a:pt x="44" y="53"/>
                </a:lnTo>
                <a:lnTo>
                  <a:pt x="37" y="49"/>
                </a:lnTo>
                <a:lnTo>
                  <a:pt x="30" y="49"/>
                </a:lnTo>
                <a:lnTo>
                  <a:pt x="23" y="49"/>
                </a:lnTo>
                <a:lnTo>
                  <a:pt x="17" y="53"/>
                </a:lnTo>
                <a:lnTo>
                  <a:pt x="14" y="58"/>
                </a:lnTo>
                <a:lnTo>
                  <a:pt x="1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71" name="Freeform 219"/>
          <p:cNvSpPr>
            <a:spLocks/>
          </p:cNvSpPr>
          <p:nvPr/>
        </p:nvSpPr>
        <p:spPr bwMode="auto">
          <a:xfrm>
            <a:off x="8480425" y="3687763"/>
            <a:ext cx="117475" cy="14922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14" y="0"/>
              </a:cxn>
              <a:cxn ang="0">
                <a:pos x="60" y="74"/>
              </a:cxn>
              <a:cxn ang="0">
                <a:pos x="60" y="0"/>
              </a:cxn>
              <a:cxn ang="0">
                <a:pos x="74" y="0"/>
              </a:cxn>
              <a:cxn ang="0">
                <a:pos x="74" y="94"/>
              </a:cxn>
              <a:cxn ang="0">
                <a:pos x="60" y="94"/>
              </a:cxn>
              <a:cxn ang="0">
                <a:pos x="12" y="21"/>
              </a:cxn>
              <a:cxn ang="0">
                <a:pos x="12" y="94"/>
              </a:cxn>
              <a:cxn ang="0">
                <a:pos x="0" y="94"/>
              </a:cxn>
            </a:cxnLst>
            <a:rect l="0" t="0" r="r" b="b"/>
            <a:pathLst>
              <a:path w="74" h="94">
                <a:moveTo>
                  <a:pt x="0" y="94"/>
                </a:moveTo>
                <a:lnTo>
                  <a:pt x="0" y="0"/>
                </a:lnTo>
                <a:lnTo>
                  <a:pt x="14" y="0"/>
                </a:lnTo>
                <a:lnTo>
                  <a:pt x="60" y="74"/>
                </a:lnTo>
                <a:lnTo>
                  <a:pt x="60" y="0"/>
                </a:lnTo>
                <a:lnTo>
                  <a:pt x="74" y="0"/>
                </a:lnTo>
                <a:lnTo>
                  <a:pt x="74" y="94"/>
                </a:lnTo>
                <a:lnTo>
                  <a:pt x="60" y="94"/>
                </a:lnTo>
                <a:lnTo>
                  <a:pt x="12" y="21"/>
                </a:lnTo>
                <a:lnTo>
                  <a:pt x="12" y="94"/>
                </a:lnTo>
                <a:lnTo>
                  <a:pt x="0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72" name="Freeform 220"/>
          <p:cNvSpPr>
            <a:spLocks/>
          </p:cNvSpPr>
          <p:nvPr/>
        </p:nvSpPr>
        <p:spPr bwMode="auto">
          <a:xfrm>
            <a:off x="8634413" y="3687763"/>
            <a:ext cx="53975" cy="149225"/>
          </a:xfrm>
          <a:custGeom>
            <a:avLst/>
            <a:gdLst/>
            <a:ahLst/>
            <a:cxnLst>
              <a:cxn ang="0">
                <a:pos x="34" y="94"/>
              </a:cxn>
              <a:cxn ang="0">
                <a:pos x="23" y="94"/>
              </a:cxn>
              <a:cxn ang="0">
                <a:pos x="23" y="21"/>
              </a:cxn>
              <a:cxn ang="0">
                <a:pos x="18" y="23"/>
              </a:cxn>
              <a:cxn ang="0">
                <a:pos x="11" y="28"/>
              </a:cxn>
              <a:cxn ang="0">
                <a:pos x="7" y="32"/>
              </a:cxn>
              <a:cxn ang="0">
                <a:pos x="0" y="35"/>
              </a:cxn>
              <a:cxn ang="0">
                <a:pos x="0" y="23"/>
              </a:cxn>
              <a:cxn ang="0">
                <a:pos x="9" y="19"/>
              </a:cxn>
              <a:cxn ang="0">
                <a:pos x="18" y="12"/>
              </a:cxn>
              <a:cxn ang="0">
                <a:pos x="23" y="5"/>
              </a:cxn>
              <a:cxn ang="0">
                <a:pos x="27" y="0"/>
              </a:cxn>
              <a:cxn ang="0">
                <a:pos x="34" y="0"/>
              </a:cxn>
              <a:cxn ang="0">
                <a:pos x="34" y="94"/>
              </a:cxn>
            </a:cxnLst>
            <a:rect l="0" t="0" r="r" b="b"/>
            <a:pathLst>
              <a:path w="34" h="94">
                <a:moveTo>
                  <a:pt x="34" y="94"/>
                </a:moveTo>
                <a:lnTo>
                  <a:pt x="23" y="94"/>
                </a:lnTo>
                <a:lnTo>
                  <a:pt x="23" y="21"/>
                </a:lnTo>
                <a:lnTo>
                  <a:pt x="18" y="23"/>
                </a:lnTo>
                <a:lnTo>
                  <a:pt x="11" y="28"/>
                </a:lnTo>
                <a:lnTo>
                  <a:pt x="7" y="32"/>
                </a:lnTo>
                <a:lnTo>
                  <a:pt x="0" y="35"/>
                </a:lnTo>
                <a:lnTo>
                  <a:pt x="0" y="23"/>
                </a:lnTo>
                <a:lnTo>
                  <a:pt x="9" y="19"/>
                </a:lnTo>
                <a:lnTo>
                  <a:pt x="18" y="12"/>
                </a:lnTo>
                <a:lnTo>
                  <a:pt x="23" y="5"/>
                </a:lnTo>
                <a:lnTo>
                  <a:pt x="27" y="0"/>
                </a:lnTo>
                <a:lnTo>
                  <a:pt x="34" y="0"/>
                </a:lnTo>
                <a:lnTo>
                  <a:pt x="34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73" name="Freeform 221"/>
          <p:cNvSpPr>
            <a:spLocks noEditPoints="1"/>
          </p:cNvSpPr>
          <p:nvPr/>
        </p:nvSpPr>
        <p:spPr bwMode="auto">
          <a:xfrm>
            <a:off x="8732838" y="3687763"/>
            <a:ext cx="104775" cy="149225"/>
          </a:xfrm>
          <a:custGeom>
            <a:avLst/>
            <a:gdLst/>
            <a:ahLst/>
            <a:cxnLst>
              <a:cxn ang="0">
                <a:pos x="41" y="94"/>
              </a:cxn>
              <a:cxn ang="0">
                <a:pos x="41" y="71"/>
              </a:cxn>
              <a:cxn ang="0">
                <a:pos x="0" y="71"/>
              </a:cxn>
              <a:cxn ang="0">
                <a:pos x="0" y="60"/>
              </a:cxn>
              <a:cxn ang="0">
                <a:pos x="46" y="0"/>
              </a:cxn>
              <a:cxn ang="0">
                <a:pos x="55" y="0"/>
              </a:cxn>
              <a:cxn ang="0">
                <a:pos x="55" y="60"/>
              </a:cxn>
              <a:cxn ang="0">
                <a:pos x="66" y="60"/>
              </a:cxn>
              <a:cxn ang="0">
                <a:pos x="66" y="71"/>
              </a:cxn>
              <a:cxn ang="0">
                <a:pos x="55" y="71"/>
              </a:cxn>
              <a:cxn ang="0">
                <a:pos x="55" y="94"/>
              </a:cxn>
              <a:cxn ang="0">
                <a:pos x="41" y="94"/>
              </a:cxn>
              <a:cxn ang="0">
                <a:pos x="41" y="60"/>
              </a:cxn>
              <a:cxn ang="0">
                <a:pos x="41" y="23"/>
              </a:cxn>
              <a:cxn ang="0">
                <a:pos x="14" y="60"/>
              </a:cxn>
              <a:cxn ang="0">
                <a:pos x="41" y="60"/>
              </a:cxn>
            </a:cxnLst>
            <a:rect l="0" t="0" r="r" b="b"/>
            <a:pathLst>
              <a:path w="66" h="94">
                <a:moveTo>
                  <a:pt x="41" y="94"/>
                </a:moveTo>
                <a:lnTo>
                  <a:pt x="41" y="71"/>
                </a:lnTo>
                <a:lnTo>
                  <a:pt x="0" y="71"/>
                </a:lnTo>
                <a:lnTo>
                  <a:pt x="0" y="60"/>
                </a:lnTo>
                <a:lnTo>
                  <a:pt x="46" y="0"/>
                </a:lnTo>
                <a:lnTo>
                  <a:pt x="55" y="0"/>
                </a:lnTo>
                <a:lnTo>
                  <a:pt x="55" y="60"/>
                </a:lnTo>
                <a:lnTo>
                  <a:pt x="66" y="60"/>
                </a:lnTo>
                <a:lnTo>
                  <a:pt x="66" y="71"/>
                </a:lnTo>
                <a:lnTo>
                  <a:pt x="55" y="71"/>
                </a:lnTo>
                <a:lnTo>
                  <a:pt x="55" y="94"/>
                </a:lnTo>
                <a:lnTo>
                  <a:pt x="41" y="94"/>
                </a:lnTo>
                <a:close/>
                <a:moveTo>
                  <a:pt x="41" y="60"/>
                </a:moveTo>
                <a:lnTo>
                  <a:pt x="41" y="23"/>
                </a:lnTo>
                <a:lnTo>
                  <a:pt x="14" y="60"/>
                </a:lnTo>
                <a:lnTo>
                  <a:pt x="41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74" name="Freeform 222"/>
          <p:cNvSpPr>
            <a:spLocks/>
          </p:cNvSpPr>
          <p:nvPr/>
        </p:nvSpPr>
        <p:spPr bwMode="auto">
          <a:xfrm>
            <a:off x="4673600" y="6181725"/>
            <a:ext cx="115888" cy="150813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0" y="0"/>
              </a:cxn>
              <a:cxn ang="0">
                <a:pos x="14" y="0"/>
              </a:cxn>
              <a:cxn ang="0">
                <a:pos x="60" y="74"/>
              </a:cxn>
              <a:cxn ang="0">
                <a:pos x="60" y="0"/>
              </a:cxn>
              <a:cxn ang="0">
                <a:pos x="73" y="0"/>
              </a:cxn>
              <a:cxn ang="0">
                <a:pos x="73" y="95"/>
              </a:cxn>
              <a:cxn ang="0">
                <a:pos x="60" y="95"/>
              </a:cxn>
              <a:cxn ang="0">
                <a:pos x="11" y="21"/>
              </a:cxn>
              <a:cxn ang="0">
                <a:pos x="11" y="95"/>
              </a:cxn>
              <a:cxn ang="0">
                <a:pos x="0" y="95"/>
              </a:cxn>
            </a:cxnLst>
            <a:rect l="0" t="0" r="r" b="b"/>
            <a:pathLst>
              <a:path w="73" h="95">
                <a:moveTo>
                  <a:pt x="0" y="95"/>
                </a:moveTo>
                <a:lnTo>
                  <a:pt x="0" y="0"/>
                </a:lnTo>
                <a:lnTo>
                  <a:pt x="14" y="0"/>
                </a:lnTo>
                <a:lnTo>
                  <a:pt x="60" y="74"/>
                </a:lnTo>
                <a:lnTo>
                  <a:pt x="60" y="0"/>
                </a:lnTo>
                <a:lnTo>
                  <a:pt x="73" y="0"/>
                </a:lnTo>
                <a:lnTo>
                  <a:pt x="73" y="95"/>
                </a:lnTo>
                <a:lnTo>
                  <a:pt x="60" y="95"/>
                </a:lnTo>
                <a:lnTo>
                  <a:pt x="11" y="21"/>
                </a:lnTo>
                <a:lnTo>
                  <a:pt x="11" y="95"/>
                </a:lnTo>
                <a:lnTo>
                  <a:pt x="0" y="9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75" name="Freeform 223"/>
          <p:cNvSpPr>
            <a:spLocks/>
          </p:cNvSpPr>
          <p:nvPr/>
        </p:nvSpPr>
        <p:spPr bwMode="auto">
          <a:xfrm>
            <a:off x="4814888" y="6181725"/>
            <a:ext cx="98425" cy="153988"/>
          </a:xfrm>
          <a:custGeom>
            <a:avLst/>
            <a:gdLst/>
            <a:ahLst/>
            <a:cxnLst>
              <a:cxn ang="0">
                <a:pos x="12" y="69"/>
              </a:cxn>
              <a:cxn ang="0">
                <a:pos x="19" y="81"/>
              </a:cxn>
              <a:cxn ang="0">
                <a:pos x="30" y="85"/>
              </a:cxn>
              <a:cxn ang="0">
                <a:pos x="44" y="79"/>
              </a:cxn>
              <a:cxn ang="0">
                <a:pos x="49" y="65"/>
              </a:cxn>
              <a:cxn ang="0">
                <a:pos x="44" y="53"/>
              </a:cxn>
              <a:cxn ang="0">
                <a:pos x="33" y="49"/>
              </a:cxn>
              <a:cxn ang="0">
                <a:pos x="23" y="49"/>
              </a:cxn>
              <a:cxn ang="0">
                <a:pos x="26" y="37"/>
              </a:cxn>
              <a:cxn ang="0">
                <a:pos x="33" y="37"/>
              </a:cxn>
              <a:cxn ang="0">
                <a:pos x="42" y="33"/>
              </a:cxn>
              <a:cxn ang="0">
                <a:pos x="44" y="23"/>
              </a:cxn>
              <a:cxn ang="0">
                <a:pos x="39" y="14"/>
              </a:cxn>
              <a:cxn ang="0">
                <a:pos x="30" y="10"/>
              </a:cxn>
              <a:cxn ang="0">
                <a:pos x="19" y="14"/>
              </a:cxn>
              <a:cxn ang="0">
                <a:pos x="14" y="26"/>
              </a:cxn>
              <a:cxn ang="0">
                <a:pos x="3" y="17"/>
              </a:cxn>
              <a:cxn ang="0">
                <a:pos x="12" y="5"/>
              </a:cxn>
              <a:cxn ang="0">
                <a:pos x="23" y="0"/>
              </a:cxn>
              <a:cxn ang="0">
                <a:pos x="37" y="0"/>
              </a:cxn>
              <a:cxn ang="0">
                <a:pos x="49" y="7"/>
              </a:cxn>
              <a:cxn ang="0">
                <a:pos x="56" y="17"/>
              </a:cxn>
              <a:cxn ang="0">
                <a:pos x="56" y="30"/>
              </a:cxn>
              <a:cxn ang="0">
                <a:pos x="49" y="39"/>
              </a:cxn>
              <a:cxn ang="0">
                <a:pos x="51" y="44"/>
              </a:cxn>
              <a:cxn ang="0">
                <a:pos x="60" y="58"/>
              </a:cxn>
              <a:cxn ang="0">
                <a:pos x="60" y="74"/>
              </a:cxn>
              <a:cxn ang="0">
                <a:pos x="53" y="88"/>
              </a:cxn>
              <a:cxn ang="0">
                <a:pos x="39" y="95"/>
              </a:cxn>
              <a:cxn ang="0">
                <a:pos x="21" y="95"/>
              </a:cxn>
              <a:cxn ang="0">
                <a:pos x="10" y="88"/>
              </a:cxn>
              <a:cxn ang="0">
                <a:pos x="0" y="76"/>
              </a:cxn>
            </a:cxnLst>
            <a:rect l="0" t="0" r="r" b="b"/>
            <a:pathLst>
              <a:path w="62" h="97">
                <a:moveTo>
                  <a:pt x="0" y="69"/>
                </a:moveTo>
                <a:lnTo>
                  <a:pt x="12" y="69"/>
                </a:lnTo>
                <a:lnTo>
                  <a:pt x="14" y="76"/>
                </a:lnTo>
                <a:lnTo>
                  <a:pt x="19" y="81"/>
                </a:lnTo>
                <a:lnTo>
                  <a:pt x="23" y="83"/>
                </a:lnTo>
                <a:lnTo>
                  <a:pt x="30" y="85"/>
                </a:lnTo>
                <a:lnTo>
                  <a:pt x="39" y="83"/>
                </a:lnTo>
                <a:lnTo>
                  <a:pt x="44" y="79"/>
                </a:lnTo>
                <a:lnTo>
                  <a:pt x="49" y="74"/>
                </a:lnTo>
                <a:lnTo>
                  <a:pt x="49" y="65"/>
                </a:lnTo>
                <a:lnTo>
                  <a:pt x="49" y="58"/>
                </a:lnTo>
                <a:lnTo>
                  <a:pt x="44" y="53"/>
                </a:lnTo>
                <a:lnTo>
                  <a:pt x="39" y="49"/>
                </a:lnTo>
                <a:lnTo>
                  <a:pt x="33" y="49"/>
                </a:lnTo>
                <a:lnTo>
                  <a:pt x="28" y="49"/>
                </a:lnTo>
                <a:lnTo>
                  <a:pt x="23" y="49"/>
                </a:lnTo>
                <a:lnTo>
                  <a:pt x="26" y="37"/>
                </a:lnTo>
                <a:lnTo>
                  <a:pt x="26" y="37"/>
                </a:lnTo>
                <a:lnTo>
                  <a:pt x="26" y="37"/>
                </a:lnTo>
                <a:lnTo>
                  <a:pt x="33" y="37"/>
                </a:lnTo>
                <a:lnTo>
                  <a:pt x="39" y="35"/>
                </a:lnTo>
                <a:lnTo>
                  <a:pt x="42" y="33"/>
                </a:lnTo>
                <a:lnTo>
                  <a:pt x="44" y="28"/>
                </a:lnTo>
                <a:lnTo>
                  <a:pt x="44" y="23"/>
                </a:lnTo>
                <a:lnTo>
                  <a:pt x="44" y="19"/>
                </a:lnTo>
                <a:lnTo>
                  <a:pt x="39" y="14"/>
                </a:lnTo>
                <a:lnTo>
                  <a:pt x="35" y="12"/>
                </a:lnTo>
                <a:lnTo>
                  <a:pt x="30" y="10"/>
                </a:lnTo>
                <a:lnTo>
                  <a:pt x="23" y="12"/>
                </a:lnTo>
                <a:lnTo>
                  <a:pt x="19" y="14"/>
                </a:lnTo>
                <a:lnTo>
                  <a:pt x="17" y="19"/>
                </a:lnTo>
                <a:lnTo>
                  <a:pt x="14" y="26"/>
                </a:lnTo>
                <a:lnTo>
                  <a:pt x="0" y="23"/>
                </a:lnTo>
                <a:lnTo>
                  <a:pt x="3" y="17"/>
                </a:lnTo>
                <a:lnTo>
                  <a:pt x="7" y="12"/>
                </a:lnTo>
                <a:lnTo>
                  <a:pt x="12" y="5"/>
                </a:lnTo>
                <a:lnTo>
                  <a:pt x="17" y="3"/>
                </a:lnTo>
                <a:lnTo>
                  <a:pt x="23" y="0"/>
                </a:lnTo>
                <a:lnTo>
                  <a:pt x="30" y="0"/>
                </a:lnTo>
                <a:lnTo>
                  <a:pt x="37" y="0"/>
                </a:lnTo>
                <a:lnTo>
                  <a:pt x="44" y="3"/>
                </a:lnTo>
                <a:lnTo>
                  <a:pt x="49" y="7"/>
                </a:lnTo>
                <a:lnTo>
                  <a:pt x="53" y="12"/>
                </a:lnTo>
                <a:lnTo>
                  <a:pt x="56" y="17"/>
                </a:lnTo>
                <a:lnTo>
                  <a:pt x="56" y="23"/>
                </a:lnTo>
                <a:lnTo>
                  <a:pt x="56" y="30"/>
                </a:lnTo>
                <a:lnTo>
                  <a:pt x="53" y="35"/>
                </a:lnTo>
                <a:lnTo>
                  <a:pt x="49" y="39"/>
                </a:lnTo>
                <a:lnTo>
                  <a:pt x="44" y="42"/>
                </a:lnTo>
                <a:lnTo>
                  <a:pt x="51" y="44"/>
                </a:lnTo>
                <a:lnTo>
                  <a:pt x="58" y="51"/>
                </a:lnTo>
                <a:lnTo>
                  <a:pt x="60" y="58"/>
                </a:lnTo>
                <a:lnTo>
                  <a:pt x="62" y="65"/>
                </a:lnTo>
                <a:lnTo>
                  <a:pt x="60" y="74"/>
                </a:lnTo>
                <a:lnTo>
                  <a:pt x="58" y="81"/>
                </a:lnTo>
                <a:lnTo>
                  <a:pt x="53" y="88"/>
                </a:lnTo>
                <a:lnTo>
                  <a:pt x="46" y="92"/>
                </a:lnTo>
                <a:lnTo>
                  <a:pt x="39" y="95"/>
                </a:lnTo>
                <a:lnTo>
                  <a:pt x="30" y="97"/>
                </a:lnTo>
                <a:lnTo>
                  <a:pt x="21" y="95"/>
                </a:lnTo>
                <a:lnTo>
                  <a:pt x="14" y="92"/>
                </a:lnTo>
                <a:lnTo>
                  <a:pt x="10" y="88"/>
                </a:lnTo>
                <a:lnTo>
                  <a:pt x="5" y="83"/>
                </a:lnTo>
                <a:lnTo>
                  <a:pt x="0" y="76"/>
                </a:lnTo>
                <a:lnTo>
                  <a:pt x="0" y="6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76" name="Freeform 224"/>
          <p:cNvSpPr>
            <a:spLocks noEditPoints="1"/>
          </p:cNvSpPr>
          <p:nvPr/>
        </p:nvSpPr>
        <p:spPr bwMode="auto">
          <a:xfrm>
            <a:off x="4932363" y="6181725"/>
            <a:ext cx="95250" cy="153988"/>
          </a:xfrm>
          <a:custGeom>
            <a:avLst/>
            <a:gdLst/>
            <a:ahLst/>
            <a:cxnLst>
              <a:cxn ang="0">
                <a:pos x="9" y="39"/>
              </a:cxn>
              <a:cxn ang="0">
                <a:pos x="2" y="30"/>
              </a:cxn>
              <a:cxn ang="0">
                <a:pos x="2" y="17"/>
              </a:cxn>
              <a:cxn ang="0">
                <a:pos x="9" y="7"/>
              </a:cxn>
              <a:cxn ang="0">
                <a:pos x="21" y="0"/>
              </a:cxn>
              <a:cxn ang="0">
                <a:pos x="37" y="0"/>
              </a:cxn>
              <a:cxn ang="0">
                <a:pos x="48" y="7"/>
              </a:cxn>
              <a:cxn ang="0">
                <a:pos x="55" y="17"/>
              </a:cxn>
              <a:cxn ang="0">
                <a:pos x="55" y="30"/>
              </a:cxn>
              <a:cxn ang="0">
                <a:pos x="48" y="39"/>
              </a:cxn>
              <a:cxn ang="0">
                <a:pos x="51" y="46"/>
              </a:cxn>
              <a:cxn ang="0">
                <a:pos x="60" y="58"/>
              </a:cxn>
              <a:cxn ang="0">
                <a:pos x="60" y="74"/>
              </a:cxn>
              <a:cxn ang="0">
                <a:pos x="51" y="88"/>
              </a:cxn>
              <a:cxn ang="0">
                <a:pos x="39" y="95"/>
              </a:cxn>
              <a:cxn ang="0">
                <a:pos x="21" y="95"/>
              </a:cxn>
              <a:cxn ang="0">
                <a:pos x="7" y="88"/>
              </a:cxn>
              <a:cxn ang="0">
                <a:pos x="0" y="74"/>
              </a:cxn>
              <a:cxn ang="0">
                <a:pos x="0" y="58"/>
              </a:cxn>
              <a:cxn ang="0">
                <a:pos x="9" y="44"/>
              </a:cxn>
              <a:cxn ang="0">
                <a:pos x="14" y="23"/>
              </a:cxn>
              <a:cxn ang="0">
                <a:pos x="18" y="33"/>
              </a:cxn>
              <a:cxn ang="0">
                <a:pos x="30" y="37"/>
              </a:cxn>
              <a:cxn ang="0">
                <a:pos x="41" y="33"/>
              </a:cxn>
              <a:cxn ang="0">
                <a:pos x="44" y="23"/>
              </a:cxn>
              <a:cxn ang="0">
                <a:pos x="41" y="14"/>
              </a:cxn>
              <a:cxn ang="0">
                <a:pos x="30" y="10"/>
              </a:cxn>
              <a:cxn ang="0">
                <a:pos x="18" y="14"/>
              </a:cxn>
              <a:cxn ang="0">
                <a:pos x="14" y="23"/>
              </a:cxn>
              <a:cxn ang="0">
                <a:pos x="11" y="72"/>
              </a:cxn>
              <a:cxn ang="0">
                <a:pos x="16" y="79"/>
              </a:cxn>
              <a:cxn ang="0">
                <a:pos x="25" y="85"/>
              </a:cxn>
              <a:cxn ang="0">
                <a:pos x="37" y="83"/>
              </a:cxn>
              <a:cxn ang="0">
                <a:pos x="46" y="74"/>
              </a:cxn>
              <a:cxn ang="0">
                <a:pos x="46" y="60"/>
              </a:cxn>
              <a:cxn ang="0">
                <a:pos x="37" y="49"/>
              </a:cxn>
              <a:cxn ang="0">
                <a:pos x="21" y="49"/>
              </a:cxn>
              <a:cxn ang="0">
                <a:pos x="14" y="58"/>
              </a:cxn>
            </a:cxnLst>
            <a:rect l="0" t="0" r="r" b="b"/>
            <a:pathLst>
              <a:path w="60" h="97">
                <a:moveTo>
                  <a:pt x="16" y="42"/>
                </a:moveTo>
                <a:lnTo>
                  <a:pt x="9" y="39"/>
                </a:lnTo>
                <a:lnTo>
                  <a:pt x="5" y="35"/>
                </a:lnTo>
                <a:lnTo>
                  <a:pt x="2" y="30"/>
                </a:lnTo>
                <a:lnTo>
                  <a:pt x="2" y="23"/>
                </a:lnTo>
                <a:lnTo>
                  <a:pt x="2" y="17"/>
                </a:lnTo>
                <a:lnTo>
                  <a:pt x="5" y="12"/>
                </a:lnTo>
                <a:lnTo>
                  <a:pt x="9" y="7"/>
                </a:lnTo>
                <a:lnTo>
                  <a:pt x="14" y="3"/>
                </a:lnTo>
                <a:lnTo>
                  <a:pt x="21" y="0"/>
                </a:lnTo>
                <a:lnTo>
                  <a:pt x="30" y="0"/>
                </a:lnTo>
                <a:lnTo>
                  <a:pt x="37" y="0"/>
                </a:lnTo>
                <a:lnTo>
                  <a:pt x="44" y="3"/>
                </a:lnTo>
                <a:lnTo>
                  <a:pt x="48" y="7"/>
                </a:lnTo>
                <a:lnTo>
                  <a:pt x="53" y="12"/>
                </a:lnTo>
                <a:lnTo>
                  <a:pt x="55" y="17"/>
                </a:lnTo>
                <a:lnTo>
                  <a:pt x="57" y="23"/>
                </a:lnTo>
                <a:lnTo>
                  <a:pt x="55" y="30"/>
                </a:lnTo>
                <a:lnTo>
                  <a:pt x="53" y="35"/>
                </a:lnTo>
                <a:lnTo>
                  <a:pt x="48" y="39"/>
                </a:lnTo>
                <a:lnTo>
                  <a:pt x="44" y="42"/>
                </a:lnTo>
                <a:lnTo>
                  <a:pt x="51" y="46"/>
                </a:lnTo>
                <a:lnTo>
                  <a:pt x="55" y="51"/>
                </a:lnTo>
                <a:lnTo>
                  <a:pt x="60" y="58"/>
                </a:lnTo>
                <a:lnTo>
                  <a:pt x="60" y="67"/>
                </a:lnTo>
                <a:lnTo>
                  <a:pt x="60" y="74"/>
                </a:lnTo>
                <a:lnTo>
                  <a:pt x="55" y="81"/>
                </a:lnTo>
                <a:lnTo>
                  <a:pt x="51" y="88"/>
                </a:lnTo>
                <a:lnTo>
                  <a:pt x="46" y="92"/>
                </a:lnTo>
                <a:lnTo>
                  <a:pt x="39" y="95"/>
                </a:lnTo>
                <a:lnTo>
                  <a:pt x="30" y="97"/>
                </a:lnTo>
                <a:lnTo>
                  <a:pt x="21" y="95"/>
                </a:lnTo>
                <a:lnTo>
                  <a:pt x="14" y="92"/>
                </a:lnTo>
                <a:lnTo>
                  <a:pt x="7" y="88"/>
                </a:lnTo>
                <a:lnTo>
                  <a:pt x="2" y="81"/>
                </a:lnTo>
                <a:lnTo>
                  <a:pt x="0" y="74"/>
                </a:lnTo>
                <a:lnTo>
                  <a:pt x="0" y="67"/>
                </a:lnTo>
                <a:lnTo>
                  <a:pt x="0" y="58"/>
                </a:lnTo>
                <a:lnTo>
                  <a:pt x="5" y="51"/>
                </a:lnTo>
                <a:lnTo>
                  <a:pt x="9" y="44"/>
                </a:lnTo>
                <a:lnTo>
                  <a:pt x="16" y="42"/>
                </a:lnTo>
                <a:close/>
                <a:moveTo>
                  <a:pt x="14" y="23"/>
                </a:moveTo>
                <a:lnTo>
                  <a:pt x="16" y="28"/>
                </a:lnTo>
                <a:lnTo>
                  <a:pt x="18" y="33"/>
                </a:lnTo>
                <a:lnTo>
                  <a:pt x="23" y="35"/>
                </a:lnTo>
                <a:lnTo>
                  <a:pt x="30" y="37"/>
                </a:lnTo>
                <a:lnTo>
                  <a:pt x="37" y="35"/>
                </a:lnTo>
                <a:lnTo>
                  <a:pt x="41" y="33"/>
                </a:lnTo>
                <a:lnTo>
                  <a:pt x="44" y="28"/>
                </a:lnTo>
                <a:lnTo>
                  <a:pt x="44" y="23"/>
                </a:lnTo>
                <a:lnTo>
                  <a:pt x="44" y="19"/>
                </a:lnTo>
                <a:lnTo>
                  <a:pt x="41" y="14"/>
                </a:lnTo>
                <a:lnTo>
                  <a:pt x="37" y="12"/>
                </a:lnTo>
                <a:lnTo>
                  <a:pt x="30" y="10"/>
                </a:lnTo>
                <a:lnTo>
                  <a:pt x="23" y="12"/>
                </a:lnTo>
                <a:lnTo>
                  <a:pt x="18" y="14"/>
                </a:lnTo>
                <a:lnTo>
                  <a:pt x="16" y="19"/>
                </a:lnTo>
                <a:lnTo>
                  <a:pt x="14" y="23"/>
                </a:lnTo>
                <a:close/>
                <a:moveTo>
                  <a:pt x="11" y="67"/>
                </a:moveTo>
                <a:lnTo>
                  <a:pt x="11" y="72"/>
                </a:lnTo>
                <a:lnTo>
                  <a:pt x="14" y="76"/>
                </a:lnTo>
                <a:lnTo>
                  <a:pt x="16" y="79"/>
                </a:lnTo>
                <a:lnTo>
                  <a:pt x="21" y="83"/>
                </a:lnTo>
                <a:lnTo>
                  <a:pt x="25" y="85"/>
                </a:lnTo>
                <a:lnTo>
                  <a:pt x="30" y="85"/>
                </a:lnTo>
                <a:lnTo>
                  <a:pt x="37" y="83"/>
                </a:lnTo>
                <a:lnTo>
                  <a:pt x="44" y="81"/>
                </a:lnTo>
                <a:lnTo>
                  <a:pt x="46" y="74"/>
                </a:lnTo>
                <a:lnTo>
                  <a:pt x="48" y="67"/>
                </a:lnTo>
                <a:lnTo>
                  <a:pt x="46" y="60"/>
                </a:lnTo>
                <a:lnTo>
                  <a:pt x="41" y="53"/>
                </a:lnTo>
                <a:lnTo>
                  <a:pt x="37" y="49"/>
                </a:lnTo>
                <a:lnTo>
                  <a:pt x="30" y="49"/>
                </a:lnTo>
                <a:lnTo>
                  <a:pt x="21" y="49"/>
                </a:lnTo>
                <a:lnTo>
                  <a:pt x="16" y="53"/>
                </a:lnTo>
                <a:lnTo>
                  <a:pt x="14" y="58"/>
                </a:lnTo>
                <a:lnTo>
                  <a:pt x="11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77" name="Freeform 225"/>
          <p:cNvSpPr>
            <a:spLocks/>
          </p:cNvSpPr>
          <p:nvPr/>
        </p:nvSpPr>
        <p:spPr bwMode="auto">
          <a:xfrm>
            <a:off x="3819525" y="5461000"/>
            <a:ext cx="117475" cy="14922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14" y="0"/>
              </a:cxn>
              <a:cxn ang="0">
                <a:pos x="60" y="73"/>
              </a:cxn>
              <a:cxn ang="0">
                <a:pos x="60" y="0"/>
              </a:cxn>
              <a:cxn ang="0">
                <a:pos x="74" y="0"/>
              </a:cxn>
              <a:cxn ang="0">
                <a:pos x="74" y="94"/>
              </a:cxn>
              <a:cxn ang="0">
                <a:pos x="60" y="94"/>
              </a:cxn>
              <a:cxn ang="0">
                <a:pos x="12" y="20"/>
              </a:cxn>
              <a:cxn ang="0">
                <a:pos x="12" y="94"/>
              </a:cxn>
              <a:cxn ang="0">
                <a:pos x="0" y="94"/>
              </a:cxn>
            </a:cxnLst>
            <a:rect l="0" t="0" r="r" b="b"/>
            <a:pathLst>
              <a:path w="74" h="94">
                <a:moveTo>
                  <a:pt x="0" y="94"/>
                </a:moveTo>
                <a:lnTo>
                  <a:pt x="0" y="0"/>
                </a:lnTo>
                <a:lnTo>
                  <a:pt x="14" y="0"/>
                </a:lnTo>
                <a:lnTo>
                  <a:pt x="60" y="73"/>
                </a:lnTo>
                <a:lnTo>
                  <a:pt x="60" y="0"/>
                </a:lnTo>
                <a:lnTo>
                  <a:pt x="74" y="0"/>
                </a:lnTo>
                <a:lnTo>
                  <a:pt x="74" y="94"/>
                </a:lnTo>
                <a:lnTo>
                  <a:pt x="60" y="94"/>
                </a:lnTo>
                <a:lnTo>
                  <a:pt x="12" y="20"/>
                </a:lnTo>
                <a:lnTo>
                  <a:pt x="12" y="94"/>
                </a:lnTo>
                <a:lnTo>
                  <a:pt x="0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78" name="Freeform 226"/>
          <p:cNvSpPr>
            <a:spLocks noEditPoints="1"/>
          </p:cNvSpPr>
          <p:nvPr/>
        </p:nvSpPr>
        <p:spPr bwMode="auto">
          <a:xfrm>
            <a:off x="3954463" y="5461000"/>
            <a:ext cx="106362" cy="149225"/>
          </a:xfrm>
          <a:custGeom>
            <a:avLst/>
            <a:gdLst/>
            <a:ahLst/>
            <a:cxnLst>
              <a:cxn ang="0">
                <a:pos x="44" y="94"/>
              </a:cxn>
              <a:cxn ang="0">
                <a:pos x="44" y="71"/>
              </a:cxn>
              <a:cxn ang="0">
                <a:pos x="0" y="71"/>
              </a:cxn>
              <a:cxn ang="0">
                <a:pos x="0" y="59"/>
              </a:cxn>
              <a:cxn ang="0">
                <a:pos x="46" y="0"/>
              </a:cxn>
              <a:cxn ang="0">
                <a:pos x="55" y="0"/>
              </a:cxn>
              <a:cxn ang="0">
                <a:pos x="55" y="59"/>
              </a:cxn>
              <a:cxn ang="0">
                <a:pos x="67" y="59"/>
              </a:cxn>
              <a:cxn ang="0">
                <a:pos x="67" y="71"/>
              </a:cxn>
              <a:cxn ang="0">
                <a:pos x="55" y="71"/>
              </a:cxn>
              <a:cxn ang="0">
                <a:pos x="55" y="94"/>
              </a:cxn>
              <a:cxn ang="0">
                <a:pos x="44" y="94"/>
              </a:cxn>
              <a:cxn ang="0">
                <a:pos x="44" y="59"/>
              </a:cxn>
              <a:cxn ang="0">
                <a:pos x="44" y="23"/>
              </a:cxn>
              <a:cxn ang="0">
                <a:pos x="16" y="59"/>
              </a:cxn>
              <a:cxn ang="0">
                <a:pos x="44" y="59"/>
              </a:cxn>
            </a:cxnLst>
            <a:rect l="0" t="0" r="r" b="b"/>
            <a:pathLst>
              <a:path w="67" h="94">
                <a:moveTo>
                  <a:pt x="44" y="94"/>
                </a:moveTo>
                <a:lnTo>
                  <a:pt x="44" y="71"/>
                </a:lnTo>
                <a:lnTo>
                  <a:pt x="0" y="71"/>
                </a:lnTo>
                <a:lnTo>
                  <a:pt x="0" y="59"/>
                </a:lnTo>
                <a:lnTo>
                  <a:pt x="46" y="0"/>
                </a:lnTo>
                <a:lnTo>
                  <a:pt x="55" y="0"/>
                </a:lnTo>
                <a:lnTo>
                  <a:pt x="55" y="59"/>
                </a:lnTo>
                <a:lnTo>
                  <a:pt x="67" y="59"/>
                </a:lnTo>
                <a:lnTo>
                  <a:pt x="67" y="71"/>
                </a:lnTo>
                <a:lnTo>
                  <a:pt x="55" y="71"/>
                </a:lnTo>
                <a:lnTo>
                  <a:pt x="55" y="94"/>
                </a:lnTo>
                <a:lnTo>
                  <a:pt x="44" y="94"/>
                </a:lnTo>
                <a:close/>
                <a:moveTo>
                  <a:pt x="44" y="59"/>
                </a:moveTo>
                <a:lnTo>
                  <a:pt x="44" y="23"/>
                </a:lnTo>
                <a:lnTo>
                  <a:pt x="16" y="59"/>
                </a:lnTo>
                <a:lnTo>
                  <a:pt x="44" y="5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79" name="Freeform 227"/>
          <p:cNvSpPr>
            <a:spLocks/>
          </p:cNvSpPr>
          <p:nvPr/>
        </p:nvSpPr>
        <p:spPr bwMode="auto">
          <a:xfrm>
            <a:off x="4075113" y="5461000"/>
            <a:ext cx="98425" cy="149225"/>
          </a:xfrm>
          <a:custGeom>
            <a:avLst/>
            <a:gdLst/>
            <a:ahLst/>
            <a:cxnLst>
              <a:cxn ang="0">
                <a:pos x="62" y="82"/>
              </a:cxn>
              <a:cxn ang="0">
                <a:pos x="62" y="94"/>
              </a:cxn>
              <a:cxn ang="0">
                <a:pos x="0" y="94"/>
              </a:cxn>
              <a:cxn ang="0">
                <a:pos x="0" y="89"/>
              </a:cxn>
              <a:cxn ang="0">
                <a:pos x="2" y="85"/>
              </a:cxn>
              <a:cxn ang="0">
                <a:pos x="5" y="78"/>
              </a:cxn>
              <a:cxn ang="0">
                <a:pos x="9" y="73"/>
              </a:cxn>
              <a:cxn ang="0">
                <a:pos x="14" y="66"/>
              </a:cxn>
              <a:cxn ang="0">
                <a:pos x="23" y="57"/>
              </a:cxn>
              <a:cxn ang="0">
                <a:pos x="32" y="50"/>
              </a:cxn>
              <a:cxn ang="0">
                <a:pos x="39" y="43"/>
              </a:cxn>
              <a:cxn ang="0">
                <a:pos x="44" y="39"/>
              </a:cxn>
              <a:cxn ang="0">
                <a:pos x="46" y="32"/>
              </a:cxn>
              <a:cxn ang="0">
                <a:pos x="48" y="25"/>
              </a:cxn>
              <a:cxn ang="0">
                <a:pos x="46" y="18"/>
              </a:cxn>
              <a:cxn ang="0">
                <a:pos x="44" y="13"/>
              </a:cxn>
              <a:cxn ang="0">
                <a:pos x="39" y="11"/>
              </a:cxn>
              <a:cxn ang="0">
                <a:pos x="32" y="9"/>
              </a:cxn>
              <a:cxn ang="0">
                <a:pos x="25" y="11"/>
              </a:cxn>
              <a:cxn ang="0">
                <a:pos x="18" y="13"/>
              </a:cxn>
              <a:cxn ang="0">
                <a:pos x="16" y="20"/>
              </a:cxn>
              <a:cxn ang="0">
                <a:pos x="14" y="27"/>
              </a:cxn>
              <a:cxn ang="0">
                <a:pos x="2" y="25"/>
              </a:cxn>
              <a:cxn ang="0">
                <a:pos x="2" y="18"/>
              </a:cxn>
              <a:cxn ang="0">
                <a:pos x="7" y="11"/>
              </a:cxn>
              <a:cxn ang="0">
                <a:pos x="12" y="7"/>
              </a:cxn>
              <a:cxn ang="0">
                <a:pos x="16" y="2"/>
              </a:cxn>
              <a:cxn ang="0">
                <a:pos x="23" y="0"/>
              </a:cxn>
              <a:cxn ang="0">
                <a:pos x="32" y="0"/>
              </a:cxn>
              <a:cxn ang="0">
                <a:pos x="39" y="0"/>
              </a:cxn>
              <a:cxn ang="0">
                <a:pos x="46" y="2"/>
              </a:cxn>
              <a:cxn ang="0">
                <a:pos x="53" y="7"/>
              </a:cxn>
              <a:cxn ang="0">
                <a:pos x="58" y="11"/>
              </a:cxn>
              <a:cxn ang="0">
                <a:pos x="60" y="18"/>
              </a:cxn>
              <a:cxn ang="0">
                <a:pos x="60" y="25"/>
              </a:cxn>
              <a:cxn ang="0">
                <a:pos x="60" y="29"/>
              </a:cxn>
              <a:cxn ang="0">
                <a:pos x="58" y="36"/>
              </a:cxn>
              <a:cxn ang="0">
                <a:pos x="55" y="41"/>
              </a:cxn>
              <a:cxn ang="0">
                <a:pos x="51" y="48"/>
              </a:cxn>
              <a:cxn ang="0">
                <a:pos x="48" y="52"/>
              </a:cxn>
              <a:cxn ang="0">
                <a:pos x="41" y="57"/>
              </a:cxn>
              <a:cxn ang="0">
                <a:pos x="35" y="64"/>
              </a:cxn>
              <a:cxn ang="0">
                <a:pos x="28" y="69"/>
              </a:cxn>
              <a:cxn ang="0">
                <a:pos x="23" y="73"/>
              </a:cxn>
              <a:cxn ang="0">
                <a:pos x="21" y="75"/>
              </a:cxn>
              <a:cxn ang="0">
                <a:pos x="18" y="78"/>
              </a:cxn>
              <a:cxn ang="0">
                <a:pos x="16" y="82"/>
              </a:cxn>
              <a:cxn ang="0">
                <a:pos x="62" y="82"/>
              </a:cxn>
            </a:cxnLst>
            <a:rect l="0" t="0" r="r" b="b"/>
            <a:pathLst>
              <a:path w="62" h="94">
                <a:moveTo>
                  <a:pt x="62" y="82"/>
                </a:moveTo>
                <a:lnTo>
                  <a:pt x="62" y="94"/>
                </a:lnTo>
                <a:lnTo>
                  <a:pt x="0" y="94"/>
                </a:lnTo>
                <a:lnTo>
                  <a:pt x="0" y="89"/>
                </a:lnTo>
                <a:lnTo>
                  <a:pt x="2" y="85"/>
                </a:lnTo>
                <a:lnTo>
                  <a:pt x="5" y="78"/>
                </a:lnTo>
                <a:lnTo>
                  <a:pt x="9" y="73"/>
                </a:lnTo>
                <a:lnTo>
                  <a:pt x="14" y="66"/>
                </a:lnTo>
                <a:lnTo>
                  <a:pt x="23" y="57"/>
                </a:lnTo>
                <a:lnTo>
                  <a:pt x="32" y="50"/>
                </a:lnTo>
                <a:lnTo>
                  <a:pt x="39" y="43"/>
                </a:lnTo>
                <a:lnTo>
                  <a:pt x="44" y="39"/>
                </a:lnTo>
                <a:lnTo>
                  <a:pt x="46" y="32"/>
                </a:lnTo>
                <a:lnTo>
                  <a:pt x="48" y="25"/>
                </a:lnTo>
                <a:lnTo>
                  <a:pt x="46" y="18"/>
                </a:lnTo>
                <a:lnTo>
                  <a:pt x="44" y="13"/>
                </a:lnTo>
                <a:lnTo>
                  <a:pt x="39" y="11"/>
                </a:lnTo>
                <a:lnTo>
                  <a:pt x="32" y="9"/>
                </a:lnTo>
                <a:lnTo>
                  <a:pt x="25" y="11"/>
                </a:lnTo>
                <a:lnTo>
                  <a:pt x="18" y="13"/>
                </a:lnTo>
                <a:lnTo>
                  <a:pt x="16" y="20"/>
                </a:lnTo>
                <a:lnTo>
                  <a:pt x="14" y="27"/>
                </a:lnTo>
                <a:lnTo>
                  <a:pt x="2" y="25"/>
                </a:lnTo>
                <a:lnTo>
                  <a:pt x="2" y="18"/>
                </a:lnTo>
                <a:lnTo>
                  <a:pt x="7" y="11"/>
                </a:lnTo>
                <a:lnTo>
                  <a:pt x="12" y="7"/>
                </a:lnTo>
                <a:lnTo>
                  <a:pt x="16" y="2"/>
                </a:lnTo>
                <a:lnTo>
                  <a:pt x="23" y="0"/>
                </a:lnTo>
                <a:lnTo>
                  <a:pt x="32" y="0"/>
                </a:lnTo>
                <a:lnTo>
                  <a:pt x="39" y="0"/>
                </a:lnTo>
                <a:lnTo>
                  <a:pt x="46" y="2"/>
                </a:lnTo>
                <a:lnTo>
                  <a:pt x="53" y="7"/>
                </a:lnTo>
                <a:lnTo>
                  <a:pt x="58" y="11"/>
                </a:lnTo>
                <a:lnTo>
                  <a:pt x="60" y="18"/>
                </a:lnTo>
                <a:lnTo>
                  <a:pt x="60" y="25"/>
                </a:lnTo>
                <a:lnTo>
                  <a:pt x="60" y="29"/>
                </a:lnTo>
                <a:lnTo>
                  <a:pt x="58" y="36"/>
                </a:lnTo>
                <a:lnTo>
                  <a:pt x="55" y="41"/>
                </a:lnTo>
                <a:lnTo>
                  <a:pt x="51" y="48"/>
                </a:lnTo>
                <a:lnTo>
                  <a:pt x="48" y="52"/>
                </a:lnTo>
                <a:lnTo>
                  <a:pt x="41" y="57"/>
                </a:lnTo>
                <a:lnTo>
                  <a:pt x="35" y="64"/>
                </a:lnTo>
                <a:lnTo>
                  <a:pt x="28" y="69"/>
                </a:lnTo>
                <a:lnTo>
                  <a:pt x="23" y="73"/>
                </a:lnTo>
                <a:lnTo>
                  <a:pt x="21" y="75"/>
                </a:lnTo>
                <a:lnTo>
                  <a:pt x="18" y="78"/>
                </a:lnTo>
                <a:lnTo>
                  <a:pt x="16" y="82"/>
                </a:lnTo>
                <a:lnTo>
                  <a:pt x="62" y="8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80" name="Freeform 228"/>
          <p:cNvSpPr>
            <a:spLocks/>
          </p:cNvSpPr>
          <p:nvPr/>
        </p:nvSpPr>
        <p:spPr bwMode="auto">
          <a:xfrm>
            <a:off x="3490913" y="3490913"/>
            <a:ext cx="117475" cy="14922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14" y="0"/>
              </a:cxn>
              <a:cxn ang="0">
                <a:pos x="60" y="74"/>
              </a:cxn>
              <a:cxn ang="0">
                <a:pos x="60" y="0"/>
              </a:cxn>
              <a:cxn ang="0">
                <a:pos x="74" y="0"/>
              </a:cxn>
              <a:cxn ang="0">
                <a:pos x="74" y="94"/>
              </a:cxn>
              <a:cxn ang="0">
                <a:pos x="60" y="94"/>
              </a:cxn>
              <a:cxn ang="0">
                <a:pos x="12" y="21"/>
              </a:cxn>
              <a:cxn ang="0">
                <a:pos x="12" y="94"/>
              </a:cxn>
              <a:cxn ang="0">
                <a:pos x="0" y="94"/>
              </a:cxn>
            </a:cxnLst>
            <a:rect l="0" t="0" r="r" b="b"/>
            <a:pathLst>
              <a:path w="74" h="94">
                <a:moveTo>
                  <a:pt x="0" y="94"/>
                </a:moveTo>
                <a:lnTo>
                  <a:pt x="0" y="0"/>
                </a:lnTo>
                <a:lnTo>
                  <a:pt x="14" y="0"/>
                </a:lnTo>
                <a:lnTo>
                  <a:pt x="60" y="74"/>
                </a:lnTo>
                <a:lnTo>
                  <a:pt x="60" y="0"/>
                </a:lnTo>
                <a:lnTo>
                  <a:pt x="74" y="0"/>
                </a:lnTo>
                <a:lnTo>
                  <a:pt x="74" y="94"/>
                </a:lnTo>
                <a:lnTo>
                  <a:pt x="60" y="94"/>
                </a:lnTo>
                <a:lnTo>
                  <a:pt x="12" y="21"/>
                </a:lnTo>
                <a:lnTo>
                  <a:pt x="12" y="94"/>
                </a:lnTo>
                <a:lnTo>
                  <a:pt x="0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81" name="Freeform 229"/>
          <p:cNvSpPr>
            <a:spLocks/>
          </p:cNvSpPr>
          <p:nvPr/>
        </p:nvSpPr>
        <p:spPr bwMode="auto">
          <a:xfrm>
            <a:off x="3633788" y="3490913"/>
            <a:ext cx="98425" cy="153987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12" y="69"/>
              </a:cxn>
              <a:cxn ang="0">
                <a:pos x="14" y="76"/>
              </a:cxn>
              <a:cxn ang="0">
                <a:pos x="18" y="81"/>
              </a:cxn>
              <a:cxn ang="0">
                <a:pos x="23" y="83"/>
              </a:cxn>
              <a:cxn ang="0">
                <a:pos x="30" y="85"/>
              </a:cxn>
              <a:cxn ang="0">
                <a:pos x="35" y="85"/>
              </a:cxn>
              <a:cxn ang="0">
                <a:pos x="39" y="83"/>
              </a:cxn>
              <a:cxn ang="0">
                <a:pos x="44" y="78"/>
              </a:cxn>
              <a:cxn ang="0">
                <a:pos x="48" y="71"/>
              </a:cxn>
              <a:cxn ang="0">
                <a:pos x="48" y="62"/>
              </a:cxn>
              <a:cxn ang="0">
                <a:pos x="48" y="53"/>
              </a:cxn>
              <a:cxn ang="0">
                <a:pos x="44" y="48"/>
              </a:cxn>
              <a:cxn ang="0">
                <a:pos x="41" y="44"/>
              </a:cxn>
              <a:cxn ang="0">
                <a:pos x="37" y="42"/>
              </a:cxn>
              <a:cxn ang="0">
                <a:pos x="30" y="42"/>
              </a:cxn>
              <a:cxn ang="0">
                <a:pos x="25" y="42"/>
              </a:cxn>
              <a:cxn ang="0">
                <a:pos x="21" y="44"/>
              </a:cxn>
              <a:cxn ang="0">
                <a:pos x="16" y="46"/>
              </a:cxn>
              <a:cxn ang="0">
                <a:pos x="14" y="51"/>
              </a:cxn>
              <a:cxn ang="0">
                <a:pos x="0" y="48"/>
              </a:cxn>
              <a:cxn ang="0">
                <a:pos x="12" y="0"/>
              </a:cxn>
              <a:cxn ang="0">
                <a:pos x="55" y="0"/>
              </a:cxn>
              <a:cxn ang="0">
                <a:pos x="55" y="14"/>
              </a:cxn>
              <a:cxn ang="0">
                <a:pos x="21" y="14"/>
              </a:cxn>
              <a:cxn ang="0">
                <a:pos x="16" y="37"/>
              </a:cxn>
              <a:cxn ang="0">
                <a:pos x="25" y="32"/>
              </a:cxn>
              <a:cxn ang="0">
                <a:pos x="32" y="30"/>
              </a:cxn>
              <a:cxn ang="0">
                <a:pos x="41" y="32"/>
              </a:cxn>
              <a:cxn ang="0">
                <a:pos x="48" y="35"/>
              </a:cxn>
              <a:cxn ang="0">
                <a:pos x="53" y="39"/>
              </a:cxn>
              <a:cxn ang="0">
                <a:pos x="58" y="46"/>
              </a:cxn>
              <a:cxn ang="0">
                <a:pos x="60" y="53"/>
              </a:cxn>
              <a:cxn ang="0">
                <a:pos x="62" y="62"/>
              </a:cxn>
              <a:cxn ang="0">
                <a:pos x="60" y="69"/>
              </a:cxn>
              <a:cxn ang="0">
                <a:pos x="58" y="78"/>
              </a:cxn>
              <a:cxn ang="0">
                <a:pos x="55" y="85"/>
              </a:cxn>
              <a:cxn ang="0">
                <a:pos x="48" y="90"/>
              </a:cxn>
              <a:cxn ang="0">
                <a:pos x="39" y="94"/>
              </a:cxn>
              <a:cxn ang="0">
                <a:pos x="30" y="97"/>
              </a:cxn>
              <a:cxn ang="0">
                <a:pos x="21" y="94"/>
              </a:cxn>
              <a:cxn ang="0">
                <a:pos x="14" y="92"/>
              </a:cxn>
              <a:cxn ang="0">
                <a:pos x="9" y="87"/>
              </a:cxn>
              <a:cxn ang="0">
                <a:pos x="5" y="83"/>
              </a:cxn>
              <a:cxn ang="0">
                <a:pos x="0" y="76"/>
              </a:cxn>
              <a:cxn ang="0">
                <a:pos x="0" y="69"/>
              </a:cxn>
            </a:cxnLst>
            <a:rect l="0" t="0" r="r" b="b"/>
            <a:pathLst>
              <a:path w="62" h="97">
                <a:moveTo>
                  <a:pt x="0" y="69"/>
                </a:moveTo>
                <a:lnTo>
                  <a:pt x="12" y="69"/>
                </a:lnTo>
                <a:lnTo>
                  <a:pt x="14" y="76"/>
                </a:lnTo>
                <a:lnTo>
                  <a:pt x="18" y="81"/>
                </a:lnTo>
                <a:lnTo>
                  <a:pt x="23" y="83"/>
                </a:lnTo>
                <a:lnTo>
                  <a:pt x="30" y="85"/>
                </a:lnTo>
                <a:lnTo>
                  <a:pt x="35" y="85"/>
                </a:lnTo>
                <a:lnTo>
                  <a:pt x="39" y="83"/>
                </a:lnTo>
                <a:lnTo>
                  <a:pt x="44" y="78"/>
                </a:lnTo>
                <a:lnTo>
                  <a:pt x="48" y="71"/>
                </a:lnTo>
                <a:lnTo>
                  <a:pt x="48" y="62"/>
                </a:lnTo>
                <a:lnTo>
                  <a:pt x="48" y="53"/>
                </a:lnTo>
                <a:lnTo>
                  <a:pt x="44" y="48"/>
                </a:lnTo>
                <a:lnTo>
                  <a:pt x="41" y="44"/>
                </a:lnTo>
                <a:lnTo>
                  <a:pt x="37" y="42"/>
                </a:lnTo>
                <a:lnTo>
                  <a:pt x="30" y="42"/>
                </a:lnTo>
                <a:lnTo>
                  <a:pt x="25" y="42"/>
                </a:lnTo>
                <a:lnTo>
                  <a:pt x="21" y="44"/>
                </a:lnTo>
                <a:lnTo>
                  <a:pt x="16" y="46"/>
                </a:lnTo>
                <a:lnTo>
                  <a:pt x="14" y="51"/>
                </a:lnTo>
                <a:lnTo>
                  <a:pt x="0" y="48"/>
                </a:lnTo>
                <a:lnTo>
                  <a:pt x="12" y="0"/>
                </a:lnTo>
                <a:lnTo>
                  <a:pt x="55" y="0"/>
                </a:lnTo>
                <a:lnTo>
                  <a:pt x="55" y="14"/>
                </a:lnTo>
                <a:lnTo>
                  <a:pt x="21" y="14"/>
                </a:lnTo>
                <a:lnTo>
                  <a:pt x="16" y="37"/>
                </a:lnTo>
                <a:lnTo>
                  <a:pt x="25" y="32"/>
                </a:lnTo>
                <a:lnTo>
                  <a:pt x="32" y="30"/>
                </a:lnTo>
                <a:lnTo>
                  <a:pt x="41" y="32"/>
                </a:lnTo>
                <a:lnTo>
                  <a:pt x="48" y="35"/>
                </a:lnTo>
                <a:lnTo>
                  <a:pt x="53" y="39"/>
                </a:lnTo>
                <a:lnTo>
                  <a:pt x="58" y="46"/>
                </a:lnTo>
                <a:lnTo>
                  <a:pt x="60" y="53"/>
                </a:lnTo>
                <a:lnTo>
                  <a:pt x="62" y="62"/>
                </a:lnTo>
                <a:lnTo>
                  <a:pt x="60" y="69"/>
                </a:lnTo>
                <a:lnTo>
                  <a:pt x="58" y="78"/>
                </a:lnTo>
                <a:lnTo>
                  <a:pt x="55" y="85"/>
                </a:lnTo>
                <a:lnTo>
                  <a:pt x="48" y="90"/>
                </a:lnTo>
                <a:lnTo>
                  <a:pt x="39" y="94"/>
                </a:lnTo>
                <a:lnTo>
                  <a:pt x="30" y="97"/>
                </a:lnTo>
                <a:lnTo>
                  <a:pt x="21" y="94"/>
                </a:lnTo>
                <a:lnTo>
                  <a:pt x="14" y="92"/>
                </a:lnTo>
                <a:lnTo>
                  <a:pt x="9" y="87"/>
                </a:lnTo>
                <a:lnTo>
                  <a:pt x="5" y="83"/>
                </a:lnTo>
                <a:lnTo>
                  <a:pt x="0" y="76"/>
                </a:lnTo>
                <a:lnTo>
                  <a:pt x="0" y="6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82" name="Freeform 230"/>
          <p:cNvSpPr>
            <a:spLocks/>
          </p:cNvSpPr>
          <p:nvPr/>
        </p:nvSpPr>
        <p:spPr bwMode="auto">
          <a:xfrm>
            <a:off x="3760788" y="3490913"/>
            <a:ext cx="55562" cy="149225"/>
          </a:xfrm>
          <a:custGeom>
            <a:avLst/>
            <a:gdLst/>
            <a:ahLst/>
            <a:cxnLst>
              <a:cxn ang="0">
                <a:pos x="35" y="94"/>
              </a:cxn>
              <a:cxn ang="0">
                <a:pos x="23" y="94"/>
              </a:cxn>
              <a:cxn ang="0">
                <a:pos x="23" y="21"/>
              </a:cxn>
              <a:cxn ang="0">
                <a:pos x="19" y="23"/>
              </a:cxn>
              <a:cxn ang="0">
                <a:pos x="12" y="28"/>
              </a:cxn>
              <a:cxn ang="0">
                <a:pos x="7" y="32"/>
              </a:cxn>
              <a:cxn ang="0">
                <a:pos x="0" y="35"/>
              </a:cxn>
              <a:cxn ang="0">
                <a:pos x="0" y="23"/>
              </a:cxn>
              <a:cxn ang="0">
                <a:pos x="10" y="19"/>
              </a:cxn>
              <a:cxn ang="0">
                <a:pos x="17" y="12"/>
              </a:cxn>
              <a:cxn ang="0">
                <a:pos x="23" y="5"/>
              </a:cxn>
              <a:cxn ang="0">
                <a:pos x="28" y="0"/>
              </a:cxn>
              <a:cxn ang="0">
                <a:pos x="35" y="0"/>
              </a:cxn>
              <a:cxn ang="0">
                <a:pos x="35" y="94"/>
              </a:cxn>
            </a:cxnLst>
            <a:rect l="0" t="0" r="r" b="b"/>
            <a:pathLst>
              <a:path w="35" h="94">
                <a:moveTo>
                  <a:pt x="35" y="94"/>
                </a:moveTo>
                <a:lnTo>
                  <a:pt x="23" y="94"/>
                </a:lnTo>
                <a:lnTo>
                  <a:pt x="23" y="21"/>
                </a:lnTo>
                <a:lnTo>
                  <a:pt x="19" y="23"/>
                </a:lnTo>
                <a:lnTo>
                  <a:pt x="12" y="28"/>
                </a:lnTo>
                <a:lnTo>
                  <a:pt x="7" y="32"/>
                </a:lnTo>
                <a:lnTo>
                  <a:pt x="0" y="35"/>
                </a:lnTo>
                <a:lnTo>
                  <a:pt x="0" y="23"/>
                </a:lnTo>
                <a:lnTo>
                  <a:pt x="10" y="19"/>
                </a:lnTo>
                <a:lnTo>
                  <a:pt x="17" y="12"/>
                </a:lnTo>
                <a:lnTo>
                  <a:pt x="23" y="5"/>
                </a:lnTo>
                <a:lnTo>
                  <a:pt x="28" y="0"/>
                </a:lnTo>
                <a:lnTo>
                  <a:pt x="35" y="0"/>
                </a:lnTo>
                <a:lnTo>
                  <a:pt x="35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83" name="Freeform 231"/>
          <p:cNvSpPr>
            <a:spLocks/>
          </p:cNvSpPr>
          <p:nvPr/>
        </p:nvSpPr>
        <p:spPr bwMode="auto">
          <a:xfrm>
            <a:off x="3360738" y="4081463"/>
            <a:ext cx="115887" cy="150812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0" y="0"/>
              </a:cxn>
              <a:cxn ang="0">
                <a:pos x="14" y="0"/>
              </a:cxn>
              <a:cxn ang="0">
                <a:pos x="60" y="74"/>
              </a:cxn>
              <a:cxn ang="0">
                <a:pos x="60" y="0"/>
              </a:cxn>
              <a:cxn ang="0">
                <a:pos x="73" y="0"/>
              </a:cxn>
              <a:cxn ang="0">
                <a:pos x="73" y="95"/>
              </a:cxn>
              <a:cxn ang="0">
                <a:pos x="60" y="95"/>
              </a:cxn>
              <a:cxn ang="0">
                <a:pos x="11" y="21"/>
              </a:cxn>
              <a:cxn ang="0">
                <a:pos x="11" y="95"/>
              </a:cxn>
              <a:cxn ang="0">
                <a:pos x="0" y="95"/>
              </a:cxn>
            </a:cxnLst>
            <a:rect l="0" t="0" r="r" b="b"/>
            <a:pathLst>
              <a:path w="73" h="95">
                <a:moveTo>
                  <a:pt x="0" y="95"/>
                </a:moveTo>
                <a:lnTo>
                  <a:pt x="0" y="0"/>
                </a:lnTo>
                <a:lnTo>
                  <a:pt x="14" y="0"/>
                </a:lnTo>
                <a:lnTo>
                  <a:pt x="60" y="74"/>
                </a:lnTo>
                <a:lnTo>
                  <a:pt x="60" y="0"/>
                </a:lnTo>
                <a:lnTo>
                  <a:pt x="73" y="0"/>
                </a:lnTo>
                <a:lnTo>
                  <a:pt x="73" y="95"/>
                </a:lnTo>
                <a:lnTo>
                  <a:pt x="60" y="95"/>
                </a:lnTo>
                <a:lnTo>
                  <a:pt x="11" y="21"/>
                </a:lnTo>
                <a:lnTo>
                  <a:pt x="11" y="95"/>
                </a:lnTo>
                <a:lnTo>
                  <a:pt x="0" y="9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84" name="Freeform 232"/>
          <p:cNvSpPr>
            <a:spLocks noEditPoints="1"/>
          </p:cNvSpPr>
          <p:nvPr/>
        </p:nvSpPr>
        <p:spPr bwMode="auto">
          <a:xfrm>
            <a:off x="3495675" y="4081463"/>
            <a:ext cx="104775" cy="150812"/>
          </a:xfrm>
          <a:custGeom>
            <a:avLst/>
            <a:gdLst/>
            <a:ahLst/>
            <a:cxnLst>
              <a:cxn ang="0">
                <a:pos x="43" y="95"/>
              </a:cxn>
              <a:cxn ang="0">
                <a:pos x="43" y="72"/>
              </a:cxn>
              <a:cxn ang="0">
                <a:pos x="0" y="72"/>
              </a:cxn>
              <a:cxn ang="0">
                <a:pos x="0" y="60"/>
              </a:cxn>
              <a:cxn ang="0">
                <a:pos x="46" y="0"/>
              </a:cxn>
              <a:cxn ang="0">
                <a:pos x="55" y="0"/>
              </a:cxn>
              <a:cxn ang="0">
                <a:pos x="55" y="60"/>
              </a:cxn>
              <a:cxn ang="0">
                <a:pos x="66" y="60"/>
              </a:cxn>
              <a:cxn ang="0">
                <a:pos x="66" y="72"/>
              </a:cxn>
              <a:cxn ang="0">
                <a:pos x="55" y="72"/>
              </a:cxn>
              <a:cxn ang="0">
                <a:pos x="55" y="95"/>
              </a:cxn>
              <a:cxn ang="0">
                <a:pos x="43" y="95"/>
              </a:cxn>
              <a:cxn ang="0">
                <a:pos x="43" y="60"/>
              </a:cxn>
              <a:cxn ang="0">
                <a:pos x="43" y="23"/>
              </a:cxn>
              <a:cxn ang="0">
                <a:pos x="16" y="60"/>
              </a:cxn>
              <a:cxn ang="0">
                <a:pos x="43" y="60"/>
              </a:cxn>
            </a:cxnLst>
            <a:rect l="0" t="0" r="r" b="b"/>
            <a:pathLst>
              <a:path w="66" h="95">
                <a:moveTo>
                  <a:pt x="43" y="95"/>
                </a:moveTo>
                <a:lnTo>
                  <a:pt x="43" y="72"/>
                </a:lnTo>
                <a:lnTo>
                  <a:pt x="0" y="72"/>
                </a:lnTo>
                <a:lnTo>
                  <a:pt x="0" y="60"/>
                </a:lnTo>
                <a:lnTo>
                  <a:pt x="46" y="0"/>
                </a:lnTo>
                <a:lnTo>
                  <a:pt x="55" y="0"/>
                </a:lnTo>
                <a:lnTo>
                  <a:pt x="55" y="60"/>
                </a:lnTo>
                <a:lnTo>
                  <a:pt x="66" y="60"/>
                </a:lnTo>
                <a:lnTo>
                  <a:pt x="66" y="72"/>
                </a:lnTo>
                <a:lnTo>
                  <a:pt x="55" y="72"/>
                </a:lnTo>
                <a:lnTo>
                  <a:pt x="55" y="95"/>
                </a:lnTo>
                <a:lnTo>
                  <a:pt x="43" y="95"/>
                </a:lnTo>
                <a:close/>
                <a:moveTo>
                  <a:pt x="43" y="60"/>
                </a:moveTo>
                <a:lnTo>
                  <a:pt x="43" y="23"/>
                </a:lnTo>
                <a:lnTo>
                  <a:pt x="16" y="60"/>
                </a:lnTo>
                <a:lnTo>
                  <a:pt x="43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85" name="Freeform 233"/>
          <p:cNvSpPr>
            <a:spLocks noEditPoints="1"/>
          </p:cNvSpPr>
          <p:nvPr/>
        </p:nvSpPr>
        <p:spPr bwMode="auto">
          <a:xfrm>
            <a:off x="3619500" y="4081463"/>
            <a:ext cx="95250" cy="153987"/>
          </a:xfrm>
          <a:custGeom>
            <a:avLst/>
            <a:gdLst/>
            <a:ahLst/>
            <a:cxnLst>
              <a:cxn ang="0">
                <a:pos x="9" y="39"/>
              </a:cxn>
              <a:cxn ang="0">
                <a:pos x="2" y="30"/>
              </a:cxn>
              <a:cxn ang="0">
                <a:pos x="2" y="16"/>
              </a:cxn>
              <a:cxn ang="0">
                <a:pos x="9" y="7"/>
              </a:cxn>
              <a:cxn ang="0">
                <a:pos x="21" y="0"/>
              </a:cxn>
              <a:cxn ang="0">
                <a:pos x="37" y="0"/>
              </a:cxn>
              <a:cxn ang="0">
                <a:pos x="48" y="7"/>
              </a:cxn>
              <a:cxn ang="0">
                <a:pos x="55" y="16"/>
              </a:cxn>
              <a:cxn ang="0">
                <a:pos x="55" y="30"/>
              </a:cxn>
              <a:cxn ang="0">
                <a:pos x="48" y="39"/>
              </a:cxn>
              <a:cxn ang="0">
                <a:pos x="50" y="46"/>
              </a:cxn>
              <a:cxn ang="0">
                <a:pos x="60" y="58"/>
              </a:cxn>
              <a:cxn ang="0">
                <a:pos x="60" y="74"/>
              </a:cxn>
              <a:cxn ang="0">
                <a:pos x="50" y="88"/>
              </a:cxn>
              <a:cxn ang="0">
                <a:pos x="39" y="95"/>
              </a:cxn>
              <a:cxn ang="0">
                <a:pos x="21" y="95"/>
              </a:cxn>
              <a:cxn ang="0">
                <a:pos x="7" y="88"/>
              </a:cxn>
              <a:cxn ang="0">
                <a:pos x="0" y="74"/>
              </a:cxn>
              <a:cxn ang="0">
                <a:pos x="0" y="58"/>
              </a:cxn>
              <a:cxn ang="0">
                <a:pos x="9" y="44"/>
              </a:cxn>
              <a:cxn ang="0">
                <a:pos x="14" y="23"/>
              </a:cxn>
              <a:cxn ang="0">
                <a:pos x="18" y="32"/>
              </a:cxn>
              <a:cxn ang="0">
                <a:pos x="30" y="37"/>
              </a:cxn>
              <a:cxn ang="0">
                <a:pos x="41" y="32"/>
              </a:cxn>
              <a:cxn ang="0">
                <a:pos x="44" y="23"/>
              </a:cxn>
              <a:cxn ang="0">
                <a:pos x="41" y="14"/>
              </a:cxn>
              <a:cxn ang="0">
                <a:pos x="30" y="10"/>
              </a:cxn>
              <a:cxn ang="0">
                <a:pos x="18" y="14"/>
              </a:cxn>
              <a:cxn ang="0">
                <a:pos x="14" y="23"/>
              </a:cxn>
              <a:cxn ang="0">
                <a:pos x="11" y="72"/>
              </a:cxn>
              <a:cxn ang="0">
                <a:pos x="16" y="78"/>
              </a:cxn>
              <a:cxn ang="0">
                <a:pos x="25" y="85"/>
              </a:cxn>
              <a:cxn ang="0">
                <a:pos x="37" y="83"/>
              </a:cxn>
              <a:cxn ang="0">
                <a:pos x="46" y="74"/>
              </a:cxn>
              <a:cxn ang="0">
                <a:pos x="46" y="60"/>
              </a:cxn>
              <a:cxn ang="0">
                <a:pos x="37" y="49"/>
              </a:cxn>
              <a:cxn ang="0">
                <a:pos x="21" y="49"/>
              </a:cxn>
              <a:cxn ang="0">
                <a:pos x="14" y="58"/>
              </a:cxn>
            </a:cxnLst>
            <a:rect l="0" t="0" r="r" b="b"/>
            <a:pathLst>
              <a:path w="60" h="97">
                <a:moveTo>
                  <a:pt x="16" y="42"/>
                </a:moveTo>
                <a:lnTo>
                  <a:pt x="9" y="39"/>
                </a:lnTo>
                <a:lnTo>
                  <a:pt x="4" y="35"/>
                </a:lnTo>
                <a:lnTo>
                  <a:pt x="2" y="30"/>
                </a:lnTo>
                <a:lnTo>
                  <a:pt x="2" y="23"/>
                </a:lnTo>
                <a:lnTo>
                  <a:pt x="2" y="16"/>
                </a:lnTo>
                <a:lnTo>
                  <a:pt x="4" y="12"/>
                </a:lnTo>
                <a:lnTo>
                  <a:pt x="9" y="7"/>
                </a:lnTo>
                <a:lnTo>
                  <a:pt x="14" y="3"/>
                </a:lnTo>
                <a:lnTo>
                  <a:pt x="21" y="0"/>
                </a:lnTo>
                <a:lnTo>
                  <a:pt x="30" y="0"/>
                </a:lnTo>
                <a:lnTo>
                  <a:pt x="37" y="0"/>
                </a:lnTo>
                <a:lnTo>
                  <a:pt x="44" y="3"/>
                </a:lnTo>
                <a:lnTo>
                  <a:pt x="48" y="7"/>
                </a:lnTo>
                <a:lnTo>
                  <a:pt x="53" y="12"/>
                </a:lnTo>
                <a:lnTo>
                  <a:pt x="55" y="16"/>
                </a:lnTo>
                <a:lnTo>
                  <a:pt x="57" y="23"/>
                </a:lnTo>
                <a:lnTo>
                  <a:pt x="55" y="30"/>
                </a:lnTo>
                <a:lnTo>
                  <a:pt x="53" y="35"/>
                </a:lnTo>
                <a:lnTo>
                  <a:pt x="48" y="39"/>
                </a:lnTo>
                <a:lnTo>
                  <a:pt x="44" y="42"/>
                </a:lnTo>
                <a:lnTo>
                  <a:pt x="50" y="46"/>
                </a:lnTo>
                <a:lnTo>
                  <a:pt x="55" y="51"/>
                </a:lnTo>
                <a:lnTo>
                  <a:pt x="60" y="58"/>
                </a:lnTo>
                <a:lnTo>
                  <a:pt x="60" y="67"/>
                </a:lnTo>
                <a:lnTo>
                  <a:pt x="60" y="74"/>
                </a:lnTo>
                <a:lnTo>
                  <a:pt x="55" y="81"/>
                </a:lnTo>
                <a:lnTo>
                  <a:pt x="50" y="88"/>
                </a:lnTo>
                <a:lnTo>
                  <a:pt x="46" y="92"/>
                </a:lnTo>
                <a:lnTo>
                  <a:pt x="39" y="95"/>
                </a:lnTo>
                <a:lnTo>
                  <a:pt x="30" y="97"/>
                </a:lnTo>
                <a:lnTo>
                  <a:pt x="21" y="95"/>
                </a:lnTo>
                <a:lnTo>
                  <a:pt x="14" y="92"/>
                </a:lnTo>
                <a:lnTo>
                  <a:pt x="7" y="88"/>
                </a:lnTo>
                <a:lnTo>
                  <a:pt x="2" y="81"/>
                </a:lnTo>
                <a:lnTo>
                  <a:pt x="0" y="74"/>
                </a:lnTo>
                <a:lnTo>
                  <a:pt x="0" y="67"/>
                </a:lnTo>
                <a:lnTo>
                  <a:pt x="0" y="58"/>
                </a:lnTo>
                <a:lnTo>
                  <a:pt x="4" y="51"/>
                </a:lnTo>
                <a:lnTo>
                  <a:pt x="9" y="44"/>
                </a:lnTo>
                <a:lnTo>
                  <a:pt x="16" y="42"/>
                </a:lnTo>
                <a:close/>
                <a:moveTo>
                  <a:pt x="14" y="23"/>
                </a:moveTo>
                <a:lnTo>
                  <a:pt x="16" y="28"/>
                </a:lnTo>
                <a:lnTo>
                  <a:pt x="18" y="32"/>
                </a:lnTo>
                <a:lnTo>
                  <a:pt x="23" y="35"/>
                </a:lnTo>
                <a:lnTo>
                  <a:pt x="30" y="37"/>
                </a:lnTo>
                <a:lnTo>
                  <a:pt x="37" y="35"/>
                </a:lnTo>
                <a:lnTo>
                  <a:pt x="41" y="32"/>
                </a:lnTo>
                <a:lnTo>
                  <a:pt x="44" y="28"/>
                </a:lnTo>
                <a:lnTo>
                  <a:pt x="44" y="23"/>
                </a:lnTo>
                <a:lnTo>
                  <a:pt x="44" y="19"/>
                </a:lnTo>
                <a:lnTo>
                  <a:pt x="41" y="14"/>
                </a:lnTo>
                <a:lnTo>
                  <a:pt x="37" y="12"/>
                </a:lnTo>
                <a:lnTo>
                  <a:pt x="30" y="10"/>
                </a:lnTo>
                <a:lnTo>
                  <a:pt x="23" y="12"/>
                </a:lnTo>
                <a:lnTo>
                  <a:pt x="18" y="14"/>
                </a:lnTo>
                <a:lnTo>
                  <a:pt x="16" y="19"/>
                </a:lnTo>
                <a:lnTo>
                  <a:pt x="14" y="23"/>
                </a:lnTo>
                <a:close/>
                <a:moveTo>
                  <a:pt x="11" y="67"/>
                </a:moveTo>
                <a:lnTo>
                  <a:pt x="11" y="72"/>
                </a:lnTo>
                <a:lnTo>
                  <a:pt x="14" y="76"/>
                </a:lnTo>
                <a:lnTo>
                  <a:pt x="16" y="78"/>
                </a:lnTo>
                <a:lnTo>
                  <a:pt x="21" y="83"/>
                </a:lnTo>
                <a:lnTo>
                  <a:pt x="25" y="85"/>
                </a:lnTo>
                <a:lnTo>
                  <a:pt x="30" y="85"/>
                </a:lnTo>
                <a:lnTo>
                  <a:pt x="37" y="83"/>
                </a:lnTo>
                <a:lnTo>
                  <a:pt x="44" y="81"/>
                </a:lnTo>
                <a:lnTo>
                  <a:pt x="46" y="74"/>
                </a:lnTo>
                <a:lnTo>
                  <a:pt x="48" y="67"/>
                </a:lnTo>
                <a:lnTo>
                  <a:pt x="46" y="60"/>
                </a:lnTo>
                <a:lnTo>
                  <a:pt x="41" y="53"/>
                </a:lnTo>
                <a:lnTo>
                  <a:pt x="37" y="49"/>
                </a:lnTo>
                <a:lnTo>
                  <a:pt x="30" y="49"/>
                </a:lnTo>
                <a:lnTo>
                  <a:pt x="21" y="49"/>
                </a:lnTo>
                <a:lnTo>
                  <a:pt x="16" y="53"/>
                </a:lnTo>
                <a:lnTo>
                  <a:pt x="14" y="58"/>
                </a:lnTo>
                <a:lnTo>
                  <a:pt x="11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86" name="Freeform 234"/>
          <p:cNvSpPr>
            <a:spLocks/>
          </p:cNvSpPr>
          <p:nvPr/>
        </p:nvSpPr>
        <p:spPr bwMode="auto">
          <a:xfrm>
            <a:off x="8218488" y="5132388"/>
            <a:ext cx="115887" cy="14922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14" y="0"/>
              </a:cxn>
              <a:cxn ang="0">
                <a:pos x="60" y="73"/>
              </a:cxn>
              <a:cxn ang="0">
                <a:pos x="60" y="0"/>
              </a:cxn>
              <a:cxn ang="0">
                <a:pos x="73" y="0"/>
              </a:cxn>
              <a:cxn ang="0">
                <a:pos x="73" y="94"/>
              </a:cxn>
              <a:cxn ang="0">
                <a:pos x="60" y="94"/>
              </a:cxn>
              <a:cxn ang="0">
                <a:pos x="11" y="21"/>
              </a:cxn>
              <a:cxn ang="0">
                <a:pos x="11" y="94"/>
              </a:cxn>
              <a:cxn ang="0">
                <a:pos x="0" y="94"/>
              </a:cxn>
            </a:cxnLst>
            <a:rect l="0" t="0" r="r" b="b"/>
            <a:pathLst>
              <a:path w="73" h="94">
                <a:moveTo>
                  <a:pt x="0" y="94"/>
                </a:moveTo>
                <a:lnTo>
                  <a:pt x="0" y="0"/>
                </a:lnTo>
                <a:lnTo>
                  <a:pt x="14" y="0"/>
                </a:lnTo>
                <a:lnTo>
                  <a:pt x="60" y="73"/>
                </a:lnTo>
                <a:lnTo>
                  <a:pt x="60" y="0"/>
                </a:lnTo>
                <a:lnTo>
                  <a:pt x="73" y="0"/>
                </a:lnTo>
                <a:lnTo>
                  <a:pt x="73" y="94"/>
                </a:lnTo>
                <a:lnTo>
                  <a:pt x="60" y="94"/>
                </a:lnTo>
                <a:lnTo>
                  <a:pt x="11" y="21"/>
                </a:lnTo>
                <a:lnTo>
                  <a:pt x="11" y="94"/>
                </a:lnTo>
                <a:lnTo>
                  <a:pt x="0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87" name="Freeform 235"/>
          <p:cNvSpPr>
            <a:spLocks/>
          </p:cNvSpPr>
          <p:nvPr/>
        </p:nvSpPr>
        <p:spPr bwMode="auto">
          <a:xfrm>
            <a:off x="8356600" y="5132388"/>
            <a:ext cx="98425" cy="149225"/>
          </a:xfrm>
          <a:custGeom>
            <a:avLst/>
            <a:gdLst/>
            <a:ahLst/>
            <a:cxnLst>
              <a:cxn ang="0">
                <a:pos x="62" y="83"/>
              </a:cxn>
              <a:cxn ang="0">
                <a:pos x="62" y="94"/>
              </a:cxn>
              <a:cxn ang="0">
                <a:pos x="0" y="94"/>
              </a:cxn>
              <a:cxn ang="0">
                <a:pos x="0" y="89"/>
              </a:cxn>
              <a:cxn ang="0">
                <a:pos x="2" y="85"/>
              </a:cxn>
              <a:cxn ang="0">
                <a:pos x="5" y="78"/>
              </a:cxn>
              <a:cxn ang="0">
                <a:pos x="9" y="73"/>
              </a:cxn>
              <a:cxn ang="0">
                <a:pos x="14" y="66"/>
              </a:cxn>
              <a:cxn ang="0">
                <a:pos x="23" y="57"/>
              </a:cxn>
              <a:cxn ang="0">
                <a:pos x="32" y="50"/>
              </a:cxn>
              <a:cxn ang="0">
                <a:pos x="39" y="44"/>
              </a:cxn>
              <a:cxn ang="0">
                <a:pos x="44" y="39"/>
              </a:cxn>
              <a:cxn ang="0">
                <a:pos x="48" y="32"/>
              </a:cxn>
              <a:cxn ang="0">
                <a:pos x="48" y="25"/>
              </a:cxn>
              <a:cxn ang="0">
                <a:pos x="48" y="18"/>
              </a:cxn>
              <a:cxn ang="0">
                <a:pos x="44" y="14"/>
              </a:cxn>
              <a:cxn ang="0">
                <a:pos x="39" y="11"/>
              </a:cxn>
              <a:cxn ang="0">
                <a:pos x="32" y="9"/>
              </a:cxn>
              <a:cxn ang="0">
                <a:pos x="25" y="11"/>
              </a:cxn>
              <a:cxn ang="0">
                <a:pos x="19" y="14"/>
              </a:cxn>
              <a:cxn ang="0">
                <a:pos x="16" y="21"/>
              </a:cxn>
              <a:cxn ang="0">
                <a:pos x="14" y="27"/>
              </a:cxn>
              <a:cxn ang="0">
                <a:pos x="2" y="25"/>
              </a:cxn>
              <a:cxn ang="0">
                <a:pos x="2" y="18"/>
              </a:cxn>
              <a:cxn ang="0">
                <a:pos x="7" y="11"/>
              </a:cxn>
              <a:cxn ang="0">
                <a:pos x="12" y="7"/>
              </a:cxn>
              <a:cxn ang="0">
                <a:pos x="16" y="2"/>
              </a:cxn>
              <a:cxn ang="0">
                <a:pos x="23" y="0"/>
              </a:cxn>
              <a:cxn ang="0">
                <a:pos x="32" y="0"/>
              </a:cxn>
              <a:cxn ang="0">
                <a:pos x="42" y="0"/>
              </a:cxn>
              <a:cxn ang="0">
                <a:pos x="48" y="2"/>
              </a:cxn>
              <a:cxn ang="0">
                <a:pos x="53" y="7"/>
              </a:cxn>
              <a:cxn ang="0">
                <a:pos x="58" y="11"/>
              </a:cxn>
              <a:cxn ang="0">
                <a:pos x="60" y="18"/>
              </a:cxn>
              <a:cxn ang="0">
                <a:pos x="62" y="25"/>
              </a:cxn>
              <a:cxn ang="0">
                <a:pos x="60" y="30"/>
              </a:cxn>
              <a:cxn ang="0">
                <a:pos x="60" y="37"/>
              </a:cxn>
              <a:cxn ang="0">
                <a:pos x="55" y="41"/>
              </a:cxn>
              <a:cxn ang="0">
                <a:pos x="53" y="48"/>
              </a:cxn>
              <a:cxn ang="0">
                <a:pos x="48" y="53"/>
              </a:cxn>
              <a:cxn ang="0">
                <a:pos x="42" y="57"/>
              </a:cxn>
              <a:cxn ang="0">
                <a:pos x="35" y="64"/>
              </a:cxn>
              <a:cxn ang="0">
                <a:pos x="30" y="69"/>
              </a:cxn>
              <a:cxn ang="0">
                <a:pos x="25" y="73"/>
              </a:cxn>
              <a:cxn ang="0">
                <a:pos x="21" y="76"/>
              </a:cxn>
              <a:cxn ang="0">
                <a:pos x="19" y="78"/>
              </a:cxn>
              <a:cxn ang="0">
                <a:pos x="16" y="83"/>
              </a:cxn>
              <a:cxn ang="0">
                <a:pos x="62" y="83"/>
              </a:cxn>
            </a:cxnLst>
            <a:rect l="0" t="0" r="r" b="b"/>
            <a:pathLst>
              <a:path w="62" h="94">
                <a:moveTo>
                  <a:pt x="62" y="83"/>
                </a:moveTo>
                <a:lnTo>
                  <a:pt x="62" y="94"/>
                </a:lnTo>
                <a:lnTo>
                  <a:pt x="0" y="94"/>
                </a:lnTo>
                <a:lnTo>
                  <a:pt x="0" y="89"/>
                </a:lnTo>
                <a:lnTo>
                  <a:pt x="2" y="85"/>
                </a:lnTo>
                <a:lnTo>
                  <a:pt x="5" y="78"/>
                </a:lnTo>
                <a:lnTo>
                  <a:pt x="9" y="73"/>
                </a:lnTo>
                <a:lnTo>
                  <a:pt x="14" y="66"/>
                </a:lnTo>
                <a:lnTo>
                  <a:pt x="23" y="57"/>
                </a:lnTo>
                <a:lnTo>
                  <a:pt x="32" y="50"/>
                </a:lnTo>
                <a:lnTo>
                  <a:pt x="39" y="44"/>
                </a:lnTo>
                <a:lnTo>
                  <a:pt x="44" y="39"/>
                </a:lnTo>
                <a:lnTo>
                  <a:pt x="48" y="32"/>
                </a:lnTo>
                <a:lnTo>
                  <a:pt x="48" y="25"/>
                </a:lnTo>
                <a:lnTo>
                  <a:pt x="48" y="18"/>
                </a:lnTo>
                <a:lnTo>
                  <a:pt x="44" y="14"/>
                </a:lnTo>
                <a:lnTo>
                  <a:pt x="39" y="11"/>
                </a:lnTo>
                <a:lnTo>
                  <a:pt x="32" y="9"/>
                </a:lnTo>
                <a:lnTo>
                  <a:pt x="25" y="11"/>
                </a:lnTo>
                <a:lnTo>
                  <a:pt x="19" y="14"/>
                </a:lnTo>
                <a:lnTo>
                  <a:pt x="16" y="21"/>
                </a:lnTo>
                <a:lnTo>
                  <a:pt x="14" y="27"/>
                </a:lnTo>
                <a:lnTo>
                  <a:pt x="2" y="25"/>
                </a:lnTo>
                <a:lnTo>
                  <a:pt x="2" y="18"/>
                </a:lnTo>
                <a:lnTo>
                  <a:pt x="7" y="11"/>
                </a:lnTo>
                <a:lnTo>
                  <a:pt x="12" y="7"/>
                </a:lnTo>
                <a:lnTo>
                  <a:pt x="16" y="2"/>
                </a:lnTo>
                <a:lnTo>
                  <a:pt x="23" y="0"/>
                </a:lnTo>
                <a:lnTo>
                  <a:pt x="32" y="0"/>
                </a:lnTo>
                <a:lnTo>
                  <a:pt x="42" y="0"/>
                </a:lnTo>
                <a:lnTo>
                  <a:pt x="48" y="2"/>
                </a:lnTo>
                <a:lnTo>
                  <a:pt x="53" y="7"/>
                </a:lnTo>
                <a:lnTo>
                  <a:pt x="58" y="11"/>
                </a:lnTo>
                <a:lnTo>
                  <a:pt x="60" y="18"/>
                </a:lnTo>
                <a:lnTo>
                  <a:pt x="62" y="25"/>
                </a:lnTo>
                <a:lnTo>
                  <a:pt x="60" y="30"/>
                </a:lnTo>
                <a:lnTo>
                  <a:pt x="60" y="37"/>
                </a:lnTo>
                <a:lnTo>
                  <a:pt x="55" y="41"/>
                </a:lnTo>
                <a:lnTo>
                  <a:pt x="53" y="48"/>
                </a:lnTo>
                <a:lnTo>
                  <a:pt x="48" y="53"/>
                </a:lnTo>
                <a:lnTo>
                  <a:pt x="42" y="57"/>
                </a:lnTo>
                <a:lnTo>
                  <a:pt x="35" y="64"/>
                </a:lnTo>
                <a:lnTo>
                  <a:pt x="30" y="69"/>
                </a:lnTo>
                <a:lnTo>
                  <a:pt x="25" y="73"/>
                </a:lnTo>
                <a:lnTo>
                  <a:pt x="21" y="76"/>
                </a:lnTo>
                <a:lnTo>
                  <a:pt x="19" y="78"/>
                </a:lnTo>
                <a:lnTo>
                  <a:pt x="16" y="83"/>
                </a:lnTo>
                <a:lnTo>
                  <a:pt x="62" y="8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88" name="Freeform 236"/>
          <p:cNvSpPr>
            <a:spLocks/>
          </p:cNvSpPr>
          <p:nvPr/>
        </p:nvSpPr>
        <p:spPr bwMode="auto">
          <a:xfrm>
            <a:off x="8488363" y="5132388"/>
            <a:ext cx="53975" cy="149225"/>
          </a:xfrm>
          <a:custGeom>
            <a:avLst/>
            <a:gdLst/>
            <a:ahLst/>
            <a:cxnLst>
              <a:cxn ang="0">
                <a:pos x="34" y="94"/>
              </a:cxn>
              <a:cxn ang="0">
                <a:pos x="23" y="94"/>
              </a:cxn>
              <a:cxn ang="0">
                <a:pos x="23" y="21"/>
              </a:cxn>
              <a:cxn ang="0">
                <a:pos x="18" y="23"/>
              </a:cxn>
              <a:cxn ang="0">
                <a:pos x="11" y="27"/>
              </a:cxn>
              <a:cxn ang="0">
                <a:pos x="7" y="32"/>
              </a:cxn>
              <a:cxn ang="0">
                <a:pos x="0" y="34"/>
              </a:cxn>
              <a:cxn ang="0">
                <a:pos x="0" y="23"/>
              </a:cxn>
              <a:cxn ang="0">
                <a:pos x="9" y="18"/>
              </a:cxn>
              <a:cxn ang="0">
                <a:pos x="16" y="11"/>
              </a:cxn>
              <a:cxn ang="0">
                <a:pos x="23" y="4"/>
              </a:cxn>
              <a:cxn ang="0">
                <a:pos x="27" y="0"/>
              </a:cxn>
              <a:cxn ang="0">
                <a:pos x="34" y="0"/>
              </a:cxn>
              <a:cxn ang="0">
                <a:pos x="34" y="94"/>
              </a:cxn>
            </a:cxnLst>
            <a:rect l="0" t="0" r="r" b="b"/>
            <a:pathLst>
              <a:path w="34" h="94">
                <a:moveTo>
                  <a:pt x="34" y="94"/>
                </a:moveTo>
                <a:lnTo>
                  <a:pt x="23" y="94"/>
                </a:lnTo>
                <a:lnTo>
                  <a:pt x="23" y="21"/>
                </a:lnTo>
                <a:lnTo>
                  <a:pt x="18" y="23"/>
                </a:lnTo>
                <a:lnTo>
                  <a:pt x="11" y="27"/>
                </a:lnTo>
                <a:lnTo>
                  <a:pt x="7" y="32"/>
                </a:lnTo>
                <a:lnTo>
                  <a:pt x="0" y="34"/>
                </a:lnTo>
                <a:lnTo>
                  <a:pt x="0" y="23"/>
                </a:lnTo>
                <a:lnTo>
                  <a:pt x="9" y="18"/>
                </a:lnTo>
                <a:lnTo>
                  <a:pt x="16" y="11"/>
                </a:lnTo>
                <a:lnTo>
                  <a:pt x="23" y="4"/>
                </a:lnTo>
                <a:lnTo>
                  <a:pt x="27" y="0"/>
                </a:lnTo>
                <a:lnTo>
                  <a:pt x="34" y="0"/>
                </a:lnTo>
                <a:lnTo>
                  <a:pt x="34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89" name="Freeform 237"/>
          <p:cNvSpPr>
            <a:spLocks/>
          </p:cNvSpPr>
          <p:nvPr/>
        </p:nvSpPr>
        <p:spPr bwMode="auto">
          <a:xfrm>
            <a:off x="5657850" y="6445250"/>
            <a:ext cx="117475" cy="14922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14" y="0"/>
              </a:cxn>
              <a:cxn ang="0">
                <a:pos x="60" y="73"/>
              </a:cxn>
              <a:cxn ang="0">
                <a:pos x="60" y="0"/>
              </a:cxn>
              <a:cxn ang="0">
                <a:pos x="74" y="0"/>
              </a:cxn>
              <a:cxn ang="0">
                <a:pos x="74" y="94"/>
              </a:cxn>
              <a:cxn ang="0">
                <a:pos x="60" y="94"/>
              </a:cxn>
              <a:cxn ang="0">
                <a:pos x="12" y="20"/>
              </a:cxn>
              <a:cxn ang="0">
                <a:pos x="12" y="94"/>
              </a:cxn>
              <a:cxn ang="0">
                <a:pos x="0" y="94"/>
              </a:cxn>
            </a:cxnLst>
            <a:rect l="0" t="0" r="r" b="b"/>
            <a:pathLst>
              <a:path w="74" h="94">
                <a:moveTo>
                  <a:pt x="0" y="94"/>
                </a:moveTo>
                <a:lnTo>
                  <a:pt x="0" y="0"/>
                </a:lnTo>
                <a:lnTo>
                  <a:pt x="14" y="0"/>
                </a:lnTo>
                <a:lnTo>
                  <a:pt x="60" y="73"/>
                </a:lnTo>
                <a:lnTo>
                  <a:pt x="60" y="0"/>
                </a:lnTo>
                <a:lnTo>
                  <a:pt x="74" y="0"/>
                </a:lnTo>
                <a:lnTo>
                  <a:pt x="74" y="94"/>
                </a:lnTo>
                <a:lnTo>
                  <a:pt x="60" y="94"/>
                </a:lnTo>
                <a:lnTo>
                  <a:pt x="12" y="20"/>
                </a:lnTo>
                <a:lnTo>
                  <a:pt x="12" y="94"/>
                </a:lnTo>
                <a:lnTo>
                  <a:pt x="0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90" name="Freeform 238"/>
          <p:cNvSpPr>
            <a:spLocks/>
          </p:cNvSpPr>
          <p:nvPr/>
        </p:nvSpPr>
        <p:spPr bwMode="auto">
          <a:xfrm>
            <a:off x="5800725" y="6445250"/>
            <a:ext cx="98425" cy="152400"/>
          </a:xfrm>
          <a:custGeom>
            <a:avLst/>
            <a:gdLst/>
            <a:ahLst/>
            <a:cxnLst>
              <a:cxn ang="0">
                <a:pos x="11" y="69"/>
              </a:cxn>
              <a:cxn ang="0">
                <a:pos x="18" y="80"/>
              </a:cxn>
              <a:cxn ang="0">
                <a:pos x="30" y="85"/>
              </a:cxn>
              <a:cxn ang="0">
                <a:pos x="43" y="78"/>
              </a:cxn>
              <a:cxn ang="0">
                <a:pos x="48" y="64"/>
              </a:cxn>
              <a:cxn ang="0">
                <a:pos x="43" y="53"/>
              </a:cxn>
              <a:cxn ang="0">
                <a:pos x="32" y="48"/>
              </a:cxn>
              <a:cxn ang="0">
                <a:pos x="23" y="48"/>
              </a:cxn>
              <a:cxn ang="0">
                <a:pos x="25" y="37"/>
              </a:cxn>
              <a:cxn ang="0">
                <a:pos x="32" y="37"/>
              </a:cxn>
              <a:cxn ang="0">
                <a:pos x="41" y="32"/>
              </a:cxn>
              <a:cxn ang="0">
                <a:pos x="43" y="23"/>
              </a:cxn>
              <a:cxn ang="0">
                <a:pos x="39" y="14"/>
              </a:cxn>
              <a:cxn ang="0">
                <a:pos x="30" y="9"/>
              </a:cxn>
              <a:cxn ang="0">
                <a:pos x="18" y="14"/>
              </a:cxn>
              <a:cxn ang="0">
                <a:pos x="14" y="25"/>
              </a:cxn>
              <a:cxn ang="0">
                <a:pos x="2" y="16"/>
              </a:cxn>
              <a:cxn ang="0">
                <a:pos x="11" y="4"/>
              </a:cxn>
              <a:cxn ang="0">
                <a:pos x="23" y="0"/>
              </a:cxn>
              <a:cxn ang="0">
                <a:pos x="36" y="0"/>
              </a:cxn>
              <a:cxn ang="0">
                <a:pos x="48" y="7"/>
              </a:cxn>
              <a:cxn ang="0">
                <a:pos x="55" y="16"/>
              </a:cxn>
              <a:cxn ang="0">
                <a:pos x="55" y="30"/>
              </a:cxn>
              <a:cxn ang="0">
                <a:pos x="48" y="39"/>
              </a:cxn>
              <a:cxn ang="0">
                <a:pos x="50" y="43"/>
              </a:cxn>
              <a:cxn ang="0">
                <a:pos x="59" y="57"/>
              </a:cxn>
              <a:cxn ang="0">
                <a:pos x="59" y="73"/>
              </a:cxn>
              <a:cxn ang="0">
                <a:pos x="53" y="87"/>
              </a:cxn>
              <a:cxn ang="0">
                <a:pos x="39" y="94"/>
              </a:cxn>
              <a:cxn ang="0">
                <a:pos x="20" y="94"/>
              </a:cxn>
              <a:cxn ang="0">
                <a:pos x="9" y="87"/>
              </a:cxn>
              <a:cxn ang="0">
                <a:pos x="0" y="76"/>
              </a:cxn>
            </a:cxnLst>
            <a:rect l="0" t="0" r="r" b="b"/>
            <a:pathLst>
              <a:path w="62" h="96">
                <a:moveTo>
                  <a:pt x="0" y="69"/>
                </a:moveTo>
                <a:lnTo>
                  <a:pt x="11" y="69"/>
                </a:lnTo>
                <a:lnTo>
                  <a:pt x="14" y="76"/>
                </a:lnTo>
                <a:lnTo>
                  <a:pt x="18" y="80"/>
                </a:lnTo>
                <a:lnTo>
                  <a:pt x="23" y="83"/>
                </a:lnTo>
                <a:lnTo>
                  <a:pt x="30" y="85"/>
                </a:lnTo>
                <a:lnTo>
                  <a:pt x="39" y="83"/>
                </a:lnTo>
                <a:lnTo>
                  <a:pt x="43" y="78"/>
                </a:lnTo>
                <a:lnTo>
                  <a:pt x="48" y="73"/>
                </a:lnTo>
                <a:lnTo>
                  <a:pt x="48" y="64"/>
                </a:lnTo>
                <a:lnTo>
                  <a:pt x="48" y="57"/>
                </a:lnTo>
                <a:lnTo>
                  <a:pt x="43" y="53"/>
                </a:lnTo>
                <a:lnTo>
                  <a:pt x="39" y="48"/>
                </a:lnTo>
                <a:lnTo>
                  <a:pt x="32" y="48"/>
                </a:lnTo>
                <a:lnTo>
                  <a:pt x="27" y="48"/>
                </a:lnTo>
                <a:lnTo>
                  <a:pt x="23" y="48"/>
                </a:lnTo>
                <a:lnTo>
                  <a:pt x="25" y="37"/>
                </a:lnTo>
                <a:lnTo>
                  <a:pt x="25" y="37"/>
                </a:lnTo>
                <a:lnTo>
                  <a:pt x="25" y="37"/>
                </a:lnTo>
                <a:lnTo>
                  <a:pt x="32" y="37"/>
                </a:lnTo>
                <a:lnTo>
                  <a:pt x="39" y="34"/>
                </a:lnTo>
                <a:lnTo>
                  <a:pt x="41" y="32"/>
                </a:lnTo>
                <a:lnTo>
                  <a:pt x="43" y="27"/>
                </a:lnTo>
                <a:lnTo>
                  <a:pt x="43" y="23"/>
                </a:lnTo>
                <a:lnTo>
                  <a:pt x="43" y="18"/>
                </a:lnTo>
                <a:lnTo>
                  <a:pt x="39" y="14"/>
                </a:lnTo>
                <a:lnTo>
                  <a:pt x="34" y="11"/>
                </a:lnTo>
                <a:lnTo>
                  <a:pt x="30" y="9"/>
                </a:lnTo>
                <a:lnTo>
                  <a:pt x="23" y="11"/>
                </a:lnTo>
                <a:lnTo>
                  <a:pt x="18" y="14"/>
                </a:lnTo>
                <a:lnTo>
                  <a:pt x="16" y="18"/>
                </a:lnTo>
                <a:lnTo>
                  <a:pt x="14" y="25"/>
                </a:lnTo>
                <a:lnTo>
                  <a:pt x="0" y="23"/>
                </a:lnTo>
                <a:lnTo>
                  <a:pt x="2" y="16"/>
                </a:lnTo>
                <a:lnTo>
                  <a:pt x="7" y="11"/>
                </a:lnTo>
                <a:lnTo>
                  <a:pt x="11" y="4"/>
                </a:lnTo>
                <a:lnTo>
                  <a:pt x="16" y="2"/>
                </a:lnTo>
                <a:lnTo>
                  <a:pt x="23" y="0"/>
                </a:lnTo>
                <a:lnTo>
                  <a:pt x="30" y="0"/>
                </a:lnTo>
                <a:lnTo>
                  <a:pt x="36" y="0"/>
                </a:lnTo>
                <a:lnTo>
                  <a:pt x="43" y="2"/>
                </a:lnTo>
                <a:lnTo>
                  <a:pt x="48" y="7"/>
                </a:lnTo>
                <a:lnTo>
                  <a:pt x="53" y="11"/>
                </a:lnTo>
                <a:lnTo>
                  <a:pt x="55" y="16"/>
                </a:lnTo>
                <a:lnTo>
                  <a:pt x="55" y="23"/>
                </a:lnTo>
                <a:lnTo>
                  <a:pt x="55" y="30"/>
                </a:lnTo>
                <a:lnTo>
                  <a:pt x="53" y="34"/>
                </a:lnTo>
                <a:lnTo>
                  <a:pt x="48" y="39"/>
                </a:lnTo>
                <a:lnTo>
                  <a:pt x="43" y="41"/>
                </a:lnTo>
                <a:lnTo>
                  <a:pt x="50" y="43"/>
                </a:lnTo>
                <a:lnTo>
                  <a:pt x="57" y="50"/>
                </a:lnTo>
                <a:lnTo>
                  <a:pt x="59" y="57"/>
                </a:lnTo>
                <a:lnTo>
                  <a:pt x="62" y="64"/>
                </a:lnTo>
                <a:lnTo>
                  <a:pt x="59" y="73"/>
                </a:lnTo>
                <a:lnTo>
                  <a:pt x="57" y="80"/>
                </a:lnTo>
                <a:lnTo>
                  <a:pt x="53" y="87"/>
                </a:lnTo>
                <a:lnTo>
                  <a:pt x="46" y="92"/>
                </a:lnTo>
                <a:lnTo>
                  <a:pt x="39" y="94"/>
                </a:lnTo>
                <a:lnTo>
                  <a:pt x="30" y="96"/>
                </a:lnTo>
                <a:lnTo>
                  <a:pt x="20" y="94"/>
                </a:lnTo>
                <a:lnTo>
                  <a:pt x="14" y="92"/>
                </a:lnTo>
                <a:lnTo>
                  <a:pt x="9" y="87"/>
                </a:lnTo>
                <a:lnTo>
                  <a:pt x="4" y="83"/>
                </a:lnTo>
                <a:lnTo>
                  <a:pt x="0" y="76"/>
                </a:lnTo>
                <a:lnTo>
                  <a:pt x="0" y="6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91" name="Freeform 239"/>
          <p:cNvSpPr>
            <a:spLocks/>
          </p:cNvSpPr>
          <p:nvPr/>
        </p:nvSpPr>
        <p:spPr bwMode="auto">
          <a:xfrm>
            <a:off x="5913438" y="6445250"/>
            <a:ext cx="98425" cy="149225"/>
          </a:xfrm>
          <a:custGeom>
            <a:avLst/>
            <a:gdLst/>
            <a:ahLst/>
            <a:cxnLst>
              <a:cxn ang="0">
                <a:pos x="62" y="83"/>
              </a:cxn>
              <a:cxn ang="0">
                <a:pos x="62" y="94"/>
              </a:cxn>
              <a:cxn ang="0">
                <a:pos x="0" y="94"/>
              </a:cxn>
              <a:cxn ang="0">
                <a:pos x="0" y="89"/>
              </a:cxn>
              <a:cxn ang="0">
                <a:pos x="2" y="85"/>
              </a:cxn>
              <a:cxn ang="0">
                <a:pos x="5" y="78"/>
              </a:cxn>
              <a:cxn ang="0">
                <a:pos x="9" y="73"/>
              </a:cxn>
              <a:cxn ang="0">
                <a:pos x="14" y="66"/>
              </a:cxn>
              <a:cxn ang="0">
                <a:pos x="23" y="57"/>
              </a:cxn>
              <a:cxn ang="0">
                <a:pos x="32" y="50"/>
              </a:cxn>
              <a:cxn ang="0">
                <a:pos x="39" y="43"/>
              </a:cxn>
              <a:cxn ang="0">
                <a:pos x="44" y="39"/>
              </a:cxn>
              <a:cxn ang="0">
                <a:pos x="46" y="32"/>
              </a:cxn>
              <a:cxn ang="0">
                <a:pos x="48" y="25"/>
              </a:cxn>
              <a:cxn ang="0">
                <a:pos x="46" y="18"/>
              </a:cxn>
              <a:cxn ang="0">
                <a:pos x="44" y="14"/>
              </a:cxn>
              <a:cxn ang="0">
                <a:pos x="39" y="11"/>
              </a:cxn>
              <a:cxn ang="0">
                <a:pos x="32" y="9"/>
              </a:cxn>
              <a:cxn ang="0">
                <a:pos x="25" y="11"/>
              </a:cxn>
              <a:cxn ang="0">
                <a:pos x="18" y="14"/>
              </a:cxn>
              <a:cxn ang="0">
                <a:pos x="16" y="20"/>
              </a:cxn>
              <a:cxn ang="0">
                <a:pos x="14" y="27"/>
              </a:cxn>
              <a:cxn ang="0">
                <a:pos x="2" y="25"/>
              </a:cxn>
              <a:cxn ang="0">
                <a:pos x="2" y="18"/>
              </a:cxn>
              <a:cxn ang="0">
                <a:pos x="7" y="11"/>
              </a:cxn>
              <a:cxn ang="0">
                <a:pos x="11" y="7"/>
              </a:cxn>
              <a:cxn ang="0">
                <a:pos x="16" y="2"/>
              </a:cxn>
              <a:cxn ang="0">
                <a:pos x="23" y="0"/>
              </a:cxn>
              <a:cxn ang="0">
                <a:pos x="32" y="0"/>
              </a:cxn>
              <a:cxn ang="0">
                <a:pos x="39" y="0"/>
              </a:cxn>
              <a:cxn ang="0">
                <a:pos x="46" y="2"/>
              </a:cxn>
              <a:cxn ang="0">
                <a:pos x="53" y="7"/>
              </a:cxn>
              <a:cxn ang="0">
                <a:pos x="57" y="11"/>
              </a:cxn>
              <a:cxn ang="0">
                <a:pos x="60" y="18"/>
              </a:cxn>
              <a:cxn ang="0">
                <a:pos x="60" y="25"/>
              </a:cxn>
              <a:cxn ang="0">
                <a:pos x="60" y="30"/>
              </a:cxn>
              <a:cxn ang="0">
                <a:pos x="57" y="37"/>
              </a:cxn>
              <a:cxn ang="0">
                <a:pos x="55" y="41"/>
              </a:cxn>
              <a:cxn ang="0">
                <a:pos x="50" y="48"/>
              </a:cxn>
              <a:cxn ang="0">
                <a:pos x="48" y="53"/>
              </a:cxn>
              <a:cxn ang="0">
                <a:pos x="41" y="57"/>
              </a:cxn>
              <a:cxn ang="0">
                <a:pos x="34" y="64"/>
              </a:cxn>
              <a:cxn ang="0">
                <a:pos x="28" y="69"/>
              </a:cxn>
              <a:cxn ang="0">
                <a:pos x="23" y="73"/>
              </a:cxn>
              <a:cxn ang="0">
                <a:pos x="21" y="76"/>
              </a:cxn>
              <a:cxn ang="0">
                <a:pos x="18" y="78"/>
              </a:cxn>
              <a:cxn ang="0">
                <a:pos x="16" y="83"/>
              </a:cxn>
              <a:cxn ang="0">
                <a:pos x="62" y="83"/>
              </a:cxn>
            </a:cxnLst>
            <a:rect l="0" t="0" r="r" b="b"/>
            <a:pathLst>
              <a:path w="62" h="94">
                <a:moveTo>
                  <a:pt x="62" y="83"/>
                </a:moveTo>
                <a:lnTo>
                  <a:pt x="62" y="94"/>
                </a:lnTo>
                <a:lnTo>
                  <a:pt x="0" y="94"/>
                </a:lnTo>
                <a:lnTo>
                  <a:pt x="0" y="89"/>
                </a:lnTo>
                <a:lnTo>
                  <a:pt x="2" y="85"/>
                </a:lnTo>
                <a:lnTo>
                  <a:pt x="5" y="78"/>
                </a:lnTo>
                <a:lnTo>
                  <a:pt x="9" y="73"/>
                </a:lnTo>
                <a:lnTo>
                  <a:pt x="14" y="66"/>
                </a:lnTo>
                <a:lnTo>
                  <a:pt x="23" y="57"/>
                </a:lnTo>
                <a:lnTo>
                  <a:pt x="32" y="50"/>
                </a:lnTo>
                <a:lnTo>
                  <a:pt x="39" y="43"/>
                </a:lnTo>
                <a:lnTo>
                  <a:pt x="44" y="39"/>
                </a:lnTo>
                <a:lnTo>
                  <a:pt x="46" y="32"/>
                </a:lnTo>
                <a:lnTo>
                  <a:pt x="48" y="25"/>
                </a:lnTo>
                <a:lnTo>
                  <a:pt x="46" y="18"/>
                </a:lnTo>
                <a:lnTo>
                  <a:pt x="44" y="14"/>
                </a:lnTo>
                <a:lnTo>
                  <a:pt x="39" y="11"/>
                </a:lnTo>
                <a:lnTo>
                  <a:pt x="32" y="9"/>
                </a:lnTo>
                <a:lnTo>
                  <a:pt x="25" y="11"/>
                </a:lnTo>
                <a:lnTo>
                  <a:pt x="18" y="14"/>
                </a:lnTo>
                <a:lnTo>
                  <a:pt x="16" y="20"/>
                </a:lnTo>
                <a:lnTo>
                  <a:pt x="14" y="27"/>
                </a:lnTo>
                <a:lnTo>
                  <a:pt x="2" y="25"/>
                </a:lnTo>
                <a:lnTo>
                  <a:pt x="2" y="18"/>
                </a:lnTo>
                <a:lnTo>
                  <a:pt x="7" y="11"/>
                </a:lnTo>
                <a:lnTo>
                  <a:pt x="11" y="7"/>
                </a:lnTo>
                <a:lnTo>
                  <a:pt x="16" y="2"/>
                </a:lnTo>
                <a:lnTo>
                  <a:pt x="23" y="0"/>
                </a:lnTo>
                <a:lnTo>
                  <a:pt x="32" y="0"/>
                </a:lnTo>
                <a:lnTo>
                  <a:pt x="39" y="0"/>
                </a:lnTo>
                <a:lnTo>
                  <a:pt x="46" y="2"/>
                </a:lnTo>
                <a:lnTo>
                  <a:pt x="53" y="7"/>
                </a:lnTo>
                <a:lnTo>
                  <a:pt x="57" y="11"/>
                </a:lnTo>
                <a:lnTo>
                  <a:pt x="60" y="18"/>
                </a:lnTo>
                <a:lnTo>
                  <a:pt x="60" y="25"/>
                </a:lnTo>
                <a:lnTo>
                  <a:pt x="60" y="30"/>
                </a:lnTo>
                <a:lnTo>
                  <a:pt x="57" y="37"/>
                </a:lnTo>
                <a:lnTo>
                  <a:pt x="55" y="41"/>
                </a:lnTo>
                <a:lnTo>
                  <a:pt x="50" y="48"/>
                </a:lnTo>
                <a:lnTo>
                  <a:pt x="48" y="53"/>
                </a:lnTo>
                <a:lnTo>
                  <a:pt x="41" y="57"/>
                </a:lnTo>
                <a:lnTo>
                  <a:pt x="34" y="64"/>
                </a:lnTo>
                <a:lnTo>
                  <a:pt x="28" y="69"/>
                </a:lnTo>
                <a:lnTo>
                  <a:pt x="23" y="73"/>
                </a:lnTo>
                <a:lnTo>
                  <a:pt x="21" y="76"/>
                </a:lnTo>
                <a:lnTo>
                  <a:pt x="18" y="78"/>
                </a:lnTo>
                <a:lnTo>
                  <a:pt x="16" y="83"/>
                </a:lnTo>
                <a:lnTo>
                  <a:pt x="62" y="8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92" name="Freeform 240"/>
          <p:cNvSpPr>
            <a:spLocks/>
          </p:cNvSpPr>
          <p:nvPr/>
        </p:nvSpPr>
        <p:spPr bwMode="auto">
          <a:xfrm>
            <a:off x="3819525" y="2768600"/>
            <a:ext cx="117475" cy="150813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0" y="0"/>
              </a:cxn>
              <a:cxn ang="0">
                <a:pos x="14" y="0"/>
              </a:cxn>
              <a:cxn ang="0">
                <a:pos x="60" y="74"/>
              </a:cxn>
              <a:cxn ang="0">
                <a:pos x="60" y="0"/>
              </a:cxn>
              <a:cxn ang="0">
                <a:pos x="74" y="0"/>
              </a:cxn>
              <a:cxn ang="0">
                <a:pos x="74" y="95"/>
              </a:cxn>
              <a:cxn ang="0">
                <a:pos x="60" y="95"/>
              </a:cxn>
              <a:cxn ang="0">
                <a:pos x="12" y="21"/>
              </a:cxn>
              <a:cxn ang="0">
                <a:pos x="12" y="95"/>
              </a:cxn>
              <a:cxn ang="0">
                <a:pos x="0" y="95"/>
              </a:cxn>
            </a:cxnLst>
            <a:rect l="0" t="0" r="r" b="b"/>
            <a:pathLst>
              <a:path w="74" h="95">
                <a:moveTo>
                  <a:pt x="0" y="95"/>
                </a:moveTo>
                <a:lnTo>
                  <a:pt x="0" y="0"/>
                </a:lnTo>
                <a:lnTo>
                  <a:pt x="14" y="0"/>
                </a:lnTo>
                <a:lnTo>
                  <a:pt x="60" y="74"/>
                </a:lnTo>
                <a:lnTo>
                  <a:pt x="60" y="0"/>
                </a:lnTo>
                <a:lnTo>
                  <a:pt x="74" y="0"/>
                </a:lnTo>
                <a:lnTo>
                  <a:pt x="74" y="95"/>
                </a:lnTo>
                <a:lnTo>
                  <a:pt x="60" y="95"/>
                </a:lnTo>
                <a:lnTo>
                  <a:pt x="12" y="21"/>
                </a:lnTo>
                <a:lnTo>
                  <a:pt x="12" y="95"/>
                </a:lnTo>
                <a:lnTo>
                  <a:pt x="0" y="9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93" name="Freeform 241"/>
          <p:cNvSpPr>
            <a:spLocks/>
          </p:cNvSpPr>
          <p:nvPr/>
        </p:nvSpPr>
        <p:spPr bwMode="auto">
          <a:xfrm>
            <a:off x="3962400" y="2768600"/>
            <a:ext cx="98425" cy="1539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11" y="69"/>
              </a:cxn>
              <a:cxn ang="0">
                <a:pos x="14" y="76"/>
              </a:cxn>
              <a:cxn ang="0">
                <a:pos x="18" y="81"/>
              </a:cxn>
              <a:cxn ang="0">
                <a:pos x="23" y="83"/>
              </a:cxn>
              <a:cxn ang="0">
                <a:pos x="30" y="85"/>
              </a:cxn>
              <a:cxn ang="0">
                <a:pos x="34" y="85"/>
              </a:cxn>
              <a:cxn ang="0">
                <a:pos x="39" y="83"/>
              </a:cxn>
              <a:cxn ang="0">
                <a:pos x="44" y="78"/>
              </a:cxn>
              <a:cxn ang="0">
                <a:pos x="48" y="72"/>
              </a:cxn>
              <a:cxn ang="0">
                <a:pos x="48" y="62"/>
              </a:cxn>
              <a:cxn ang="0">
                <a:pos x="48" y="53"/>
              </a:cxn>
              <a:cxn ang="0">
                <a:pos x="44" y="49"/>
              </a:cxn>
              <a:cxn ang="0">
                <a:pos x="41" y="44"/>
              </a:cxn>
              <a:cxn ang="0">
                <a:pos x="37" y="42"/>
              </a:cxn>
              <a:cxn ang="0">
                <a:pos x="30" y="42"/>
              </a:cxn>
              <a:cxn ang="0">
                <a:pos x="25" y="42"/>
              </a:cxn>
              <a:cxn ang="0">
                <a:pos x="21" y="44"/>
              </a:cxn>
              <a:cxn ang="0">
                <a:pos x="16" y="46"/>
              </a:cxn>
              <a:cxn ang="0">
                <a:pos x="14" y="51"/>
              </a:cxn>
              <a:cxn ang="0">
                <a:pos x="0" y="49"/>
              </a:cxn>
              <a:cxn ang="0">
                <a:pos x="11" y="0"/>
              </a:cxn>
              <a:cxn ang="0">
                <a:pos x="55" y="0"/>
              </a:cxn>
              <a:cxn ang="0">
                <a:pos x="55" y="14"/>
              </a:cxn>
              <a:cxn ang="0">
                <a:pos x="21" y="14"/>
              </a:cxn>
              <a:cxn ang="0">
                <a:pos x="16" y="37"/>
              </a:cxn>
              <a:cxn ang="0">
                <a:pos x="25" y="33"/>
              </a:cxn>
              <a:cxn ang="0">
                <a:pos x="32" y="30"/>
              </a:cxn>
              <a:cxn ang="0">
                <a:pos x="41" y="33"/>
              </a:cxn>
              <a:cxn ang="0">
                <a:pos x="48" y="35"/>
              </a:cxn>
              <a:cxn ang="0">
                <a:pos x="53" y="39"/>
              </a:cxn>
              <a:cxn ang="0">
                <a:pos x="57" y="46"/>
              </a:cxn>
              <a:cxn ang="0">
                <a:pos x="60" y="53"/>
              </a:cxn>
              <a:cxn ang="0">
                <a:pos x="62" y="62"/>
              </a:cxn>
              <a:cxn ang="0">
                <a:pos x="60" y="69"/>
              </a:cxn>
              <a:cxn ang="0">
                <a:pos x="57" y="78"/>
              </a:cxn>
              <a:cxn ang="0">
                <a:pos x="55" y="85"/>
              </a:cxn>
              <a:cxn ang="0">
                <a:pos x="48" y="90"/>
              </a:cxn>
              <a:cxn ang="0">
                <a:pos x="39" y="95"/>
              </a:cxn>
              <a:cxn ang="0">
                <a:pos x="30" y="97"/>
              </a:cxn>
              <a:cxn ang="0">
                <a:pos x="21" y="95"/>
              </a:cxn>
              <a:cxn ang="0">
                <a:pos x="14" y="92"/>
              </a:cxn>
              <a:cxn ang="0">
                <a:pos x="9" y="88"/>
              </a:cxn>
              <a:cxn ang="0">
                <a:pos x="4" y="83"/>
              </a:cxn>
              <a:cxn ang="0">
                <a:pos x="0" y="76"/>
              </a:cxn>
              <a:cxn ang="0">
                <a:pos x="0" y="69"/>
              </a:cxn>
            </a:cxnLst>
            <a:rect l="0" t="0" r="r" b="b"/>
            <a:pathLst>
              <a:path w="62" h="97">
                <a:moveTo>
                  <a:pt x="0" y="69"/>
                </a:moveTo>
                <a:lnTo>
                  <a:pt x="11" y="69"/>
                </a:lnTo>
                <a:lnTo>
                  <a:pt x="14" y="76"/>
                </a:lnTo>
                <a:lnTo>
                  <a:pt x="18" y="81"/>
                </a:lnTo>
                <a:lnTo>
                  <a:pt x="23" y="83"/>
                </a:lnTo>
                <a:lnTo>
                  <a:pt x="30" y="85"/>
                </a:lnTo>
                <a:lnTo>
                  <a:pt x="34" y="85"/>
                </a:lnTo>
                <a:lnTo>
                  <a:pt x="39" y="83"/>
                </a:lnTo>
                <a:lnTo>
                  <a:pt x="44" y="78"/>
                </a:lnTo>
                <a:lnTo>
                  <a:pt x="48" y="72"/>
                </a:lnTo>
                <a:lnTo>
                  <a:pt x="48" y="62"/>
                </a:lnTo>
                <a:lnTo>
                  <a:pt x="48" y="53"/>
                </a:lnTo>
                <a:lnTo>
                  <a:pt x="44" y="49"/>
                </a:lnTo>
                <a:lnTo>
                  <a:pt x="41" y="44"/>
                </a:lnTo>
                <a:lnTo>
                  <a:pt x="37" y="42"/>
                </a:lnTo>
                <a:lnTo>
                  <a:pt x="30" y="42"/>
                </a:lnTo>
                <a:lnTo>
                  <a:pt x="25" y="42"/>
                </a:lnTo>
                <a:lnTo>
                  <a:pt x="21" y="44"/>
                </a:lnTo>
                <a:lnTo>
                  <a:pt x="16" y="46"/>
                </a:lnTo>
                <a:lnTo>
                  <a:pt x="14" y="51"/>
                </a:lnTo>
                <a:lnTo>
                  <a:pt x="0" y="49"/>
                </a:lnTo>
                <a:lnTo>
                  <a:pt x="11" y="0"/>
                </a:lnTo>
                <a:lnTo>
                  <a:pt x="55" y="0"/>
                </a:lnTo>
                <a:lnTo>
                  <a:pt x="55" y="14"/>
                </a:lnTo>
                <a:lnTo>
                  <a:pt x="21" y="14"/>
                </a:lnTo>
                <a:lnTo>
                  <a:pt x="16" y="37"/>
                </a:lnTo>
                <a:lnTo>
                  <a:pt x="25" y="33"/>
                </a:lnTo>
                <a:lnTo>
                  <a:pt x="32" y="30"/>
                </a:lnTo>
                <a:lnTo>
                  <a:pt x="41" y="33"/>
                </a:lnTo>
                <a:lnTo>
                  <a:pt x="48" y="35"/>
                </a:lnTo>
                <a:lnTo>
                  <a:pt x="53" y="39"/>
                </a:lnTo>
                <a:lnTo>
                  <a:pt x="57" y="46"/>
                </a:lnTo>
                <a:lnTo>
                  <a:pt x="60" y="53"/>
                </a:lnTo>
                <a:lnTo>
                  <a:pt x="62" y="62"/>
                </a:lnTo>
                <a:lnTo>
                  <a:pt x="60" y="69"/>
                </a:lnTo>
                <a:lnTo>
                  <a:pt x="57" y="78"/>
                </a:lnTo>
                <a:lnTo>
                  <a:pt x="55" y="85"/>
                </a:lnTo>
                <a:lnTo>
                  <a:pt x="48" y="90"/>
                </a:lnTo>
                <a:lnTo>
                  <a:pt x="39" y="95"/>
                </a:lnTo>
                <a:lnTo>
                  <a:pt x="30" y="97"/>
                </a:lnTo>
                <a:lnTo>
                  <a:pt x="21" y="95"/>
                </a:lnTo>
                <a:lnTo>
                  <a:pt x="14" y="92"/>
                </a:lnTo>
                <a:lnTo>
                  <a:pt x="9" y="88"/>
                </a:lnTo>
                <a:lnTo>
                  <a:pt x="4" y="83"/>
                </a:lnTo>
                <a:lnTo>
                  <a:pt x="0" y="76"/>
                </a:lnTo>
                <a:lnTo>
                  <a:pt x="0" y="6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94" name="Freeform 242"/>
          <p:cNvSpPr>
            <a:spLocks noEditPoints="1"/>
          </p:cNvSpPr>
          <p:nvPr/>
        </p:nvSpPr>
        <p:spPr bwMode="auto">
          <a:xfrm>
            <a:off x="4075113" y="2768600"/>
            <a:ext cx="101600" cy="153988"/>
          </a:xfrm>
          <a:custGeom>
            <a:avLst/>
            <a:gdLst/>
            <a:ahLst/>
            <a:cxnLst>
              <a:cxn ang="0">
                <a:pos x="51" y="26"/>
              </a:cxn>
              <a:cxn ang="0">
                <a:pos x="46" y="16"/>
              </a:cxn>
              <a:cxn ang="0">
                <a:pos x="35" y="10"/>
              </a:cxn>
              <a:cxn ang="0">
                <a:pos x="23" y="14"/>
              </a:cxn>
              <a:cxn ang="0">
                <a:pos x="16" y="23"/>
              </a:cxn>
              <a:cxn ang="0">
                <a:pos x="14" y="37"/>
              </a:cxn>
              <a:cxn ang="0">
                <a:pos x="16" y="39"/>
              </a:cxn>
              <a:cxn ang="0">
                <a:pos x="30" y="33"/>
              </a:cxn>
              <a:cxn ang="0">
                <a:pos x="44" y="33"/>
              </a:cxn>
              <a:cxn ang="0">
                <a:pos x="55" y="42"/>
              </a:cxn>
              <a:cxn ang="0">
                <a:pos x="62" y="56"/>
              </a:cxn>
              <a:cxn ang="0">
                <a:pos x="62" y="72"/>
              </a:cxn>
              <a:cxn ang="0">
                <a:pos x="55" y="88"/>
              </a:cxn>
              <a:cxn ang="0">
                <a:pos x="41" y="95"/>
              </a:cxn>
              <a:cxn ang="0">
                <a:pos x="23" y="95"/>
              </a:cxn>
              <a:cxn ang="0">
                <a:pos x="9" y="85"/>
              </a:cxn>
              <a:cxn ang="0">
                <a:pos x="2" y="72"/>
              </a:cxn>
              <a:cxn ang="0">
                <a:pos x="0" y="51"/>
              </a:cxn>
              <a:cxn ang="0">
                <a:pos x="9" y="10"/>
              </a:cxn>
              <a:cxn ang="0">
                <a:pos x="25" y="0"/>
              </a:cxn>
              <a:cxn ang="0">
                <a:pos x="41" y="0"/>
              </a:cxn>
              <a:cxn ang="0">
                <a:pos x="53" y="5"/>
              </a:cxn>
              <a:cxn ang="0">
                <a:pos x="60" y="16"/>
              </a:cxn>
              <a:cxn ang="0">
                <a:pos x="12" y="62"/>
              </a:cxn>
              <a:cxn ang="0">
                <a:pos x="16" y="74"/>
              </a:cxn>
              <a:cxn ang="0">
                <a:pos x="23" y="83"/>
              </a:cxn>
              <a:cxn ang="0">
                <a:pos x="32" y="85"/>
              </a:cxn>
              <a:cxn ang="0">
                <a:pos x="46" y="78"/>
              </a:cxn>
              <a:cxn ang="0">
                <a:pos x="51" y="69"/>
              </a:cxn>
              <a:cxn ang="0">
                <a:pos x="51" y="56"/>
              </a:cxn>
              <a:cxn ang="0">
                <a:pos x="41" y="46"/>
              </a:cxn>
              <a:cxn ang="0">
                <a:pos x="32" y="44"/>
              </a:cxn>
              <a:cxn ang="0">
                <a:pos x="18" y="49"/>
              </a:cxn>
              <a:cxn ang="0">
                <a:pos x="12" y="62"/>
              </a:cxn>
            </a:cxnLst>
            <a:rect l="0" t="0" r="r" b="b"/>
            <a:pathLst>
              <a:path w="64" h="97">
                <a:moveTo>
                  <a:pt x="62" y="23"/>
                </a:moveTo>
                <a:lnTo>
                  <a:pt x="51" y="26"/>
                </a:lnTo>
                <a:lnTo>
                  <a:pt x="48" y="19"/>
                </a:lnTo>
                <a:lnTo>
                  <a:pt x="46" y="16"/>
                </a:lnTo>
                <a:lnTo>
                  <a:pt x="39" y="12"/>
                </a:lnTo>
                <a:lnTo>
                  <a:pt x="35" y="10"/>
                </a:lnTo>
                <a:lnTo>
                  <a:pt x="28" y="12"/>
                </a:lnTo>
                <a:lnTo>
                  <a:pt x="23" y="14"/>
                </a:lnTo>
                <a:lnTo>
                  <a:pt x="18" y="19"/>
                </a:lnTo>
                <a:lnTo>
                  <a:pt x="16" y="23"/>
                </a:lnTo>
                <a:lnTo>
                  <a:pt x="14" y="30"/>
                </a:lnTo>
                <a:lnTo>
                  <a:pt x="14" y="37"/>
                </a:lnTo>
                <a:lnTo>
                  <a:pt x="12" y="44"/>
                </a:lnTo>
                <a:lnTo>
                  <a:pt x="16" y="39"/>
                </a:lnTo>
                <a:lnTo>
                  <a:pt x="23" y="35"/>
                </a:lnTo>
                <a:lnTo>
                  <a:pt x="30" y="33"/>
                </a:lnTo>
                <a:lnTo>
                  <a:pt x="35" y="33"/>
                </a:lnTo>
                <a:lnTo>
                  <a:pt x="44" y="33"/>
                </a:lnTo>
                <a:lnTo>
                  <a:pt x="51" y="37"/>
                </a:lnTo>
                <a:lnTo>
                  <a:pt x="55" y="42"/>
                </a:lnTo>
                <a:lnTo>
                  <a:pt x="60" y="46"/>
                </a:lnTo>
                <a:lnTo>
                  <a:pt x="62" y="56"/>
                </a:lnTo>
                <a:lnTo>
                  <a:pt x="64" y="62"/>
                </a:lnTo>
                <a:lnTo>
                  <a:pt x="62" y="72"/>
                </a:lnTo>
                <a:lnTo>
                  <a:pt x="60" y="81"/>
                </a:lnTo>
                <a:lnTo>
                  <a:pt x="55" y="88"/>
                </a:lnTo>
                <a:lnTo>
                  <a:pt x="48" y="92"/>
                </a:lnTo>
                <a:lnTo>
                  <a:pt x="41" y="95"/>
                </a:lnTo>
                <a:lnTo>
                  <a:pt x="35" y="97"/>
                </a:lnTo>
                <a:lnTo>
                  <a:pt x="23" y="95"/>
                </a:lnTo>
                <a:lnTo>
                  <a:pt x="16" y="92"/>
                </a:lnTo>
                <a:lnTo>
                  <a:pt x="9" y="85"/>
                </a:lnTo>
                <a:lnTo>
                  <a:pt x="5" y="78"/>
                </a:lnTo>
                <a:lnTo>
                  <a:pt x="2" y="72"/>
                </a:lnTo>
                <a:lnTo>
                  <a:pt x="0" y="62"/>
                </a:lnTo>
                <a:lnTo>
                  <a:pt x="0" y="51"/>
                </a:lnTo>
                <a:lnTo>
                  <a:pt x="2" y="26"/>
                </a:lnTo>
                <a:lnTo>
                  <a:pt x="9" y="10"/>
                </a:lnTo>
                <a:lnTo>
                  <a:pt x="16" y="5"/>
                </a:lnTo>
                <a:lnTo>
                  <a:pt x="25" y="0"/>
                </a:lnTo>
                <a:lnTo>
                  <a:pt x="35" y="0"/>
                </a:lnTo>
                <a:lnTo>
                  <a:pt x="41" y="0"/>
                </a:lnTo>
                <a:lnTo>
                  <a:pt x="48" y="3"/>
                </a:lnTo>
                <a:lnTo>
                  <a:pt x="53" y="5"/>
                </a:lnTo>
                <a:lnTo>
                  <a:pt x="58" y="12"/>
                </a:lnTo>
                <a:lnTo>
                  <a:pt x="60" y="16"/>
                </a:lnTo>
                <a:lnTo>
                  <a:pt x="62" y="23"/>
                </a:lnTo>
                <a:close/>
                <a:moveTo>
                  <a:pt x="12" y="62"/>
                </a:moveTo>
                <a:lnTo>
                  <a:pt x="14" y="69"/>
                </a:lnTo>
                <a:lnTo>
                  <a:pt x="16" y="74"/>
                </a:lnTo>
                <a:lnTo>
                  <a:pt x="18" y="78"/>
                </a:lnTo>
                <a:lnTo>
                  <a:pt x="23" y="83"/>
                </a:lnTo>
                <a:lnTo>
                  <a:pt x="28" y="85"/>
                </a:lnTo>
                <a:lnTo>
                  <a:pt x="32" y="85"/>
                </a:lnTo>
                <a:lnTo>
                  <a:pt x="39" y="83"/>
                </a:lnTo>
                <a:lnTo>
                  <a:pt x="46" y="78"/>
                </a:lnTo>
                <a:lnTo>
                  <a:pt x="48" y="74"/>
                </a:lnTo>
                <a:lnTo>
                  <a:pt x="51" y="69"/>
                </a:lnTo>
                <a:lnTo>
                  <a:pt x="51" y="65"/>
                </a:lnTo>
                <a:lnTo>
                  <a:pt x="51" y="56"/>
                </a:lnTo>
                <a:lnTo>
                  <a:pt x="46" y="49"/>
                </a:lnTo>
                <a:lnTo>
                  <a:pt x="41" y="46"/>
                </a:lnTo>
                <a:lnTo>
                  <a:pt x="37" y="44"/>
                </a:lnTo>
                <a:lnTo>
                  <a:pt x="32" y="44"/>
                </a:lnTo>
                <a:lnTo>
                  <a:pt x="25" y="44"/>
                </a:lnTo>
                <a:lnTo>
                  <a:pt x="18" y="49"/>
                </a:lnTo>
                <a:lnTo>
                  <a:pt x="14" y="56"/>
                </a:lnTo>
                <a:lnTo>
                  <a:pt x="12" y="6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4995" name="Text Box 243"/>
          <p:cNvSpPr txBox="1">
            <a:spLocks noChangeArrowheads="1"/>
          </p:cNvSpPr>
          <p:nvPr/>
        </p:nvSpPr>
        <p:spPr bwMode="auto">
          <a:xfrm>
            <a:off x="263525" y="1785938"/>
            <a:ext cx="247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charset="0"/>
              </a:rPr>
              <a:t>Insert node </a:t>
            </a:r>
            <a:r>
              <a:rPr lang="en-US" sz="2400">
                <a:solidFill>
                  <a:srgbClr val="FF0000"/>
                </a:solidFill>
                <a:latin typeface="Tahoma" charset="0"/>
              </a:rPr>
              <a:t>N40</a:t>
            </a:r>
            <a:r>
              <a:rPr lang="en-US" sz="2400">
                <a:latin typeface="Tahoma" charset="0"/>
              </a:rPr>
              <a:t>:</a:t>
            </a:r>
          </a:p>
        </p:txBody>
      </p:sp>
      <p:sp>
        <p:nvSpPr>
          <p:cNvPr id="714996" name="Text Box 244"/>
          <p:cNvSpPr txBox="1">
            <a:spLocks noChangeArrowheads="1"/>
          </p:cNvSpPr>
          <p:nvPr/>
        </p:nvSpPr>
        <p:spPr bwMode="auto">
          <a:xfrm>
            <a:off x="695325" y="2259013"/>
            <a:ext cx="182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charset="0"/>
              </a:rPr>
              <a:t>Locate node</a:t>
            </a:r>
            <a:endParaRPr lang="en-US">
              <a:latin typeface="Tahoma" charset="0"/>
            </a:endParaRPr>
          </a:p>
        </p:txBody>
      </p:sp>
      <p:sp>
        <p:nvSpPr>
          <p:cNvPr id="714997" name="Oval 245"/>
          <p:cNvSpPr>
            <a:spLocks noChangeArrowheads="1"/>
          </p:cNvSpPr>
          <p:nvPr/>
        </p:nvSpPr>
        <p:spPr bwMode="auto">
          <a:xfrm>
            <a:off x="4500563" y="5661025"/>
            <a:ext cx="142875" cy="1444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998" name="Text Box 246"/>
          <p:cNvSpPr txBox="1">
            <a:spLocks noChangeArrowheads="1"/>
          </p:cNvSpPr>
          <p:nvPr/>
        </p:nvSpPr>
        <p:spPr bwMode="auto">
          <a:xfrm>
            <a:off x="646113" y="2693988"/>
            <a:ext cx="170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charset="0"/>
              </a:rPr>
              <a:t>Add fingers</a:t>
            </a:r>
          </a:p>
        </p:txBody>
      </p:sp>
      <p:sp>
        <p:nvSpPr>
          <p:cNvPr id="714999" name="Freeform 247"/>
          <p:cNvSpPr>
            <a:spLocks/>
          </p:cNvSpPr>
          <p:nvPr/>
        </p:nvSpPr>
        <p:spPr bwMode="auto">
          <a:xfrm>
            <a:off x="4427538" y="5445125"/>
            <a:ext cx="168275" cy="215900"/>
          </a:xfrm>
          <a:custGeom>
            <a:avLst/>
            <a:gdLst/>
            <a:ahLst/>
            <a:cxnLst>
              <a:cxn ang="0">
                <a:pos x="91" y="136"/>
              </a:cxn>
              <a:cxn ang="0">
                <a:pos x="91" y="45"/>
              </a:cxn>
              <a:cxn ang="0">
                <a:pos x="0" y="0"/>
              </a:cxn>
            </a:cxnLst>
            <a:rect l="0" t="0" r="r" b="b"/>
            <a:pathLst>
              <a:path w="106" h="136">
                <a:moveTo>
                  <a:pt x="91" y="136"/>
                </a:moveTo>
                <a:cubicBezTo>
                  <a:pt x="98" y="102"/>
                  <a:pt x="106" y="68"/>
                  <a:pt x="91" y="45"/>
                </a:cubicBezTo>
                <a:cubicBezTo>
                  <a:pt x="76" y="22"/>
                  <a:pt x="38" y="11"/>
                  <a:pt x="0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000" name="Freeform 248"/>
          <p:cNvSpPr>
            <a:spLocks/>
          </p:cNvSpPr>
          <p:nvPr/>
        </p:nvSpPr>
        <p:spPr bwMode="auto">
          <a:xfrm>
            <a:off x="3924300" y="4149725"/>
            <a:ext cx="647700" cy="1511300"/>
          </a:xfrm>
          <a:custGeom>
            <a:avLst/>
            <a:gdLst/>
            <a:ahLst/>
            <a:cxnLst>
              <a:cxn ang="0">
                <a:pos x="408" y="952"/>
              </a:cxn>
              <a:cxn ang="0">
                <a:pos x="317" y="362"/>
              </a:cxn>
              <a:cxn ang="0">
                <a:pos x="0" y="0"/>
              </a:cxn>
            </a:cxnLst>
            <a:rect l="0" t="0" r="r" b="b"/>
            <a:pathLst>
              <a:path w="408" h="952">
                <a:moveTo>
                  <a:pt x="408" y="952"/>
                </a:moveTo>
                <a:cubicBezTo>
                  <a:pt x="396" y="736"/>
                  <a:pt x="385" y="521"/>
                  <a:pt x="317" y="362"/>
                </a:cubicBezTo>
                <a:cubicBezTo>
                  <a:pt x="249" y="203"/>
                  <a:pt x="53" y="53"/>
                  <a:pt x="0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001" name="Freeform 249"/>
          <p:cNvSpPr>
            <a:spLocks/>
          </p:cNvSpPr>
          <p:nvPr/>
        </p:nvSpPr>
        <p:spPr bwMode="auto">
          <a:xfrm>
            <a:off x="4284663" y="2924175"/>
            <a:ext cx="839787" cy="2736850"/>
          </a:xfrm>
          <a:custGeom>
            <a:avLst/>
            <a:gdLst/>
            <a:ahLst/>
            <a:cxnLst>
              <a:cxn ang="0">
                <a:pos x="181" y="1724"/>
              </a:cxn>
              <a:cxn ang="0">
                <a:pos x="499" y="681"/>
              </a:cxn>
              <a:cxn ang="0">
                <a:pos x="0" y="0"/>
              </a:cxn>
            </a:cxnLst>
            <a:rect l="0" t="0" r="r" b="b"/>
            <a:pathLst>
              <a:path w="529" h="1724">
                <a:moveTo>
                  <a:pt x="181" y="1724"/>
                </a:moveTo>
                <a:cubicBezTo>
                  <a:pt x="355" y="1346"/>
                  <a:pt x="529" y="968"/>
                  <a:pt x="499" y="681"/>
                </a:cubicBezTo>
                <a:cubicBezTo>
                  <a:pt x="469" y="394"/>
                  <a:pt x="234" y="197"/>
                  <a:pt x="0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002" name="Freeform 250"/>
          <p:cNvSpPr>
            <a:spLocks/>
          </p:cNvSpPr>
          <p:nvPr/>
        </p:nvSpPr>
        <p:spPr bwMode="auto">
          <a:xfrm>
            <a:off x="4643438" y="2708275"/>
            <a:ext cx="3168650" cy="2952750"/>
          </a:xfrm>
          <a:custGeom>
            <a:avLst/>
            <a:gdLst/>
            <a:ahLst/>
            <a:cxnLst>
              <a:cxn ang="0">
                <a:pos x="0" y="1860"/>
              </a:cxn>
              <a:cxn ang="0">
                <a:pos x="1316" y="1225"/>
              </a:cxn>
              <a:cxn ang="0">
                <a:pos x="1996" y="0"/>
              </a:cxn>
            </a:cxnLst>
            <a:rect l="0" t="0" r="r" b="b"/>
            <a:pathLst>
              <a:path w="1996" h="1860">
                <a:moveTo>
                  <a:pt x="0" y="1860"/>
                </a:moveTo>
                <a:cubicBezTo>
                  <a:pt x="491" y="1697"/>
                  <a:pt x="983" y="1535"/>
                  <a:pt x="1316" y="1225"/>
                </a:cubicBezTo>
                <a:cubicBezTo>
                  <a:pt x="1649" y="915"/>
                  <a:pt x="1822" y="457"/>
                  <a:pt x="1996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003" name="Text Box 251"/>
          <p:cNvSpPr txBox="1">
            <a:spLocks noChangeArrowheads="1"/>
          </p:cNvSpPr>
          <p:nvPr/>
        </p:nvSpPr>
        <p:spPr bwMode="auto">
          <a:xfrm>
            <a:off x="601663" y="3117850"/>
            <a:ext cx="26606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charset="0"/>
              </a:rPr>
              <a:t>Update successor </a:t>
            </a:r>
          </a:p>
          <a:p>
            <a:pPr eaLnBrk="0" hangingPunct="0"/>
            <a:r>
              <a:rPr lang="en-US" sz="2400">
                <a:latin typeface="Tahoma" charset="0"/>
              </a:rPr>
              <a:t>pointers and other</a:t>
            </a:r>
          </a:p>
          <a:p>
            <a:pPr eaLnBrk="0" hangingPunct="0"/>
            <a:r>
              <a:rPr lang="en-US" sz="2400">
                <a:latin typeface="Tahoma" charset="0"/>
              </a:rPr>
              <a:t>node’s fingers</a:t>
            </a:r>
          </a:p>
          <a:p>
            <a:pPr eaLnBrk="0" hangingPunct="0"/>
            <a:r>
              <a:rPr lang="en-US" sz="2400">
                <a:latin typeface="Tahoma" charset="0"/>
              </a:rPr>
              <a:t>(max in-degree</a:t>
            </a:r>
          </a:p>
          <a:p>
            <a:pPr eaLnBrk="0" hangingPunct="0"/>
            <a:r>
              <a:rPr lang="en-US" sz="2400">
                <a:solidFill>
                  <a:schemeClr val="hlink"/>
                </a:solidFill>
                <a:latin typeface="Tahoma" charset="0"/>
              </a:rPr>
              <a:t>O(log</a:t>
            </a:r>
            <a:r>
              <a:rPr lang="en-US" sz="2400" baseline="30000">
                <a:solidFill>
                  <a:schemeClr val="hlink"/>
                </a:solidFill>
                <a:latin typeface="Tahoma" charset="0"/>
              </a:rPr>
              <a:t>2</a:t>
            </a:r>
            <a:r>
              <a:rPr lang="en-US" sz="2400">
                <a:solidFill>
                  <a:schemeClr val="hlink"/>
                </a:solidFill>
                <a:latin typeface="Tahoma" charset="0"/>
              </a:rPr>
              <a:t>n) </a:t>
            </a:r>
            <a:r>
              <a:rPr lang="en-US" sz="2400">
                <a:latin typeface="Tahoma" charset="0"/>
              </a:rPr>
              <a:t>whp)</a:t>
            </a:r>
          </a:p>
        </p:txBody>
      </p:sp>
      <p:sp>
        <p:nvSpPr>
          <p:cNvPr id="715004" name="Freeform 252"/>
          <p:cNvSpPr>
            <a:spLocks/>
          </p:cNvSpPr>
          <p:nvPr/>
        </p:nvSpPr>
        <p:spPr bwMode="auto">
          <a:xfrm>
            <a:off x="4356100" y="5445125"/>
            <a:ext cx="431800" cy="431800"/>
          </a:xfrm>
          <a:custGeom>
            <a:avLst/>
            <a:gdLst/>
            <a:ahLst/>
            <a:cxnLst>
              <a:cxn ang="0">
                <a:pos x="272" y="272"/>
              </a:cxn>
              <a:cxn ang="0">
                <a:pos x="227" y="45"/>
              </a:cxn>
              <a:cxn ang="0">
                <a:pos x="0" y="0"/>
              </a:cxn>
            </a:cxnLst>
            <a:rect l="0" t="0" r="r" b="b"/>
            <a:pathLst>
              <a:path w="272" h="272">
                <a:moveTo>
                  <a:pt x="272" y="272"/>
                </a:moveTo>
                <a:cubicBezTo>
                  <a:pt x="272" y="181"/>
                  <a:pt x="272" y="90"/>
                  <a:pt x="227" y="45"/>
                </a:cubicBezTo>
                <a:cubicBezTo>
                  <a:pt x="182" y="0"/>
                  <a:pt x="91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005" name="Freeform 253"/>
          <p:cNvSpPr>
            <a:spLocks/>
          </p:cNvSpPr>
          <p:nvPr/>
        </p:nvSpPr>
        <p:spPr bwMode="auto">
          <a:xfrm>
            <a:off x="4643438" y="5734050"/>
            <a:ext cx="144462" cy="142875"/>
          </a:xfrm>
          <a:custGeom>
            <a:avLst/>
            <a:gdLst/>
            <a:ahLst/>
            <a:cxnLst>
              <a:cxn ang="0">
                <a:pos x="45" y="90"/>
              </a:cxn>
              <a:cxn ang="0">
                <a:pos x="0" y="0"/>
              </a:cxn>
            </a:cxnLst>
            <a:rect l="0" t="0" r="r" b="b"/>
            <a:pathLst>
              <a:path w="45" h="90">
                <a:moveTo>
                  <a:pt x="45" y="90"/>
                </a:moveTo>
                <a:cubicBezTo>
                  <a:pt x="30" y="52"/>
                  <a:pt x="15" y="15"/>
                  <a:pt x="0" y="0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006" name="Text Box 254"/>
          <p:cNvSpPr txBox="1">
            <a:spLocks noChangeArrowheads="1"/>
          </p:cNvSpPr>
          <p:nvPr/>
        </p:nvSpPr>
        <p:spPr bwMode="auto">
          <a:xfrm>
            <a:off x="401638" y="5556250"/>
            <a:ext cx="35385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charset="0"/>
              </a:rPr>
              <a:t>Time </a:t>
            </a:r>
            <a:r>
              <a:rPr lang="en-US" sz="2400">
                <a:solidFill>
                  <a:schemeClr val="hlink"/>
                </a:solidFill>
                <a:latin typeface="Tahoma" charset="0"/>
              </a:rPr>
              <a:t>O(log</a:t>
            </a:r>
            <a:r>
              <a:rPr lang="en-US" sz="2400" baseline="30000">
                <a:solidFill>
                  <a:schemeClr val="hlink"/>
                </a:solidFill>
                <a:latin typeface="Tahoma" charset="0"/>
              </a:rPr>
              <a:t>2</a:t>
            </a:r>
            <a:r>
              <a:rPr lang="en-US" sz="2400">
                <a:solidFill>
                  <a:schemeClr val="hlink"/>
                </a:solidFill>
                <a:latin typeface="Tahoma" charset="0"/>
              </a:rPr>
              <a:t>n)</a:t>
            </a:r>
          </a:p>
          <a:p>
            <a:pPr eaLnBrk="0" hangingPunct="0"/>
            <a:r>
              <a:rPr lang="en-US" sz="2400">
                <a:latin typeface="Tahoma" charset="0"/>
              </a:rPr>
              <a:t>Stabilization protocol for </a:t>
            </a:r>
          </a:p>
          <a:p>
            <a:pPr eaLnBrk="0" hangingPunct="0"/>
            <a:r>
              <a:rPr lang="en-US" sz="2400">
                <a:latin typeface="Tahoma" charset="0"/>
              </a:rPr>
              <a:t>refreshing links</a:t>
            </a:r>
          </a:p>
        </p:txBody>
      </p:sp>
      <p:sp>
        <p:nvSpPr>
          <p:cNvPr id="715007" name="Text Box 255"/>
          <p:cNvSpPr txBox="1">
            <a:spLocks noChangeArrowheads="1"/>
          </p:cNvSpPr>
          <p:nvPr/>
        </p:nvSpPr>
        <p:spPr bwMode="auto">
          <a:xfrm>
            <a:off x="4040188" y="5734050"/>
            <a:ext cx="55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N40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996" grpId="0"/>
      <p:bldP spid="714997" grpId="0" animBg="1"/>
      <p:bldP spid="714998" grpId="0"/>
      <p:bldP spid="714999" grpId="0" animBg="1"/>
      <p:bldP spid="715000" grpId="0" animBg="1"/>
      <p:bldP spid="715001" grpId="0" animBg="1"/>
      <p:bldP spid="715002" grpId="0" animBg="1"/>
      <p:bldP spid="715003" grpId="0"/>
      <p:bldP spid="715004" grpId="0" animBg="1"/>
      <p:bldP spid="715005" grpId="0" animBg="1"/>
      <p:bldP spid="7150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 Properties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97888" cy="4800600"/>
          </a:xfrm>
        </p:spPr>
        <p:txBody>
          <a:bodyPr/>
          <a:lstStyle/>
          <a:p>
            <a:r>
              <a:rPr lang="en-US" sz="2800"/>
              <a:t>In a system with N nodes and K keys, with </a:t>
            </a:r>
            <a:r>
              <a:rPr lang="en-US" sz="2800">
                <a:solidFill>
                  <a:schemeClr val="hlink"/>
                </a:solidFill>
              </a:rPr>
              <a:t>high probability</a:t>
            </a:r>
            <a:r>
              <a:rPr lang="en-US" sz="2800"/>
              <a:t>…</a:t>
            </a:r>
          </a:p>
          <a:p>
            <a:pPr lvl="1"/>
            <a:r>
              <a:rPr lang="en-US" sz="2400"/>
              <a:t>each node receives at most K/N keys</a:t>
            </a:r>
          </a:p>
          <a:p>
            <a:pPr lvl="1"/>
            <a:r>
              <a:rPr lang="en-US" sz="2400"/>
              <a:t>each node maintains info. about O(logN) other nodes</a:t>
            </a:r>
          </a:p>
          <a:p>
            <a:pPr lvl="1"/>
            <a:r>
              <a:rPr lang="en-US" sz="2400"/>
              <a:t>lookups resolved with O(logN) hops</a:t>
            </a:r>
          </a:p>
          <a:p>
            <a:pPr lvl="1"/>
            <a:r>
              <a:rPr lang="en-US" sz="2400"/>
              <a:t>Insertions O(log</a:t>
            </a:r>
            <a:r>
              <a:rPr lang="en-US" sz="2400" baseline="30000"/>
              <a:t>2</a:t>
            </a:r>
            <a:r>
              <a:rPr lang="en-US" sz="2400"/>
              <a:t>N)</a:t>
            </a:r>
          </a:p>
          <a:p>
            <a:pPr lvl="2"/>
            <a:endParaRPr lang="en-US" sz="2000"/>
          </a:p>
          <a:p>
            <a:r>
              <a:rPr lang="en-US" sz="2800"/>
              <a:t>In practice never stabilizes</a:t>
            </a:r>
          </a:p>
          <a:p>
            <a:r>
              <a:rPr lang="en-US" sz="2800"/>
              <a:t>No consistency among replicas</a:t>
            </a:r>
          </a:p>
          <a:p>
            <a:r>
              <a:rPr lang="en-US" sz="2800"/>
              <a:t>Hops have poor network locality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locality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Nodes close on ring can be far in the network.</a:t>
            </a:r>
          </a:p>
        </p:txBody>
      </p:sp>
      <p:grpSp>
        <p:nvGrpSpPr>
          <p:cNvPr id="763908" name="Group 4"/>
          <p:cNvGrpSpPr>
            <a:grpSpLocks/>
          </p:cNvGrpSpPr>
          <p:nvPr/>
        </p:nvGrpSpPr>
        <p:grpSpPr bwMode="auto">
          <a:xfrm>
            <a:off x="1371600" y="2895600"/>
            <a:ext cx="6740525" cy="3124200"/>
            <a:chOff x="816" y="672"/>
            <a:chExt cx="4246" cy="1968"/>
          </a:xfrm>
        </p:grpSpPr>
        <p:pic>
          <p:nvPicPr>
            <p:cNvPr id="763909" name="Picture 5" descr="us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6" y="672"/>
              <a:ext cx="4176" cy="1968"/>
            </a:xfrm>
            <a:prstGeom prst="rect">
              <a:avLst/>
            </a:prstGeom>
            <a:noFill/>
          </p:spPr>
        </p:pic>
        <p:sp>
          <p:nvSpPr>
            <p:cNvPr id="763910" name="Text Box 6"/>
            <p:cNvSpPr txBox="1">
              <a:spLocks noChangeArrowheads="1"/>
            </p:cNvSpPr>
            <p:nvPr/>
          </p:nvSpPr>
          <p:spPr bwMode="auto">
            <a:xfrm>
              <a:off x="1008" y="768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ahoma" charset="0"/>
                </a:rPr>
                <a:t>N20</a:t>
              </a:r>
            </a:p>
          </p:txBody>
        </p:sp>
        <p:sp>
          <p:nvSpPr>
            <p:cNvPr id="763911" name="Text Box 7"/>
            <p:cNvSpPr txBox="1">
              <a:spLocks noChangeArrowheads="1"/>
            </p:cNvSpPr>
            <p:nvPr/>
          </p:nvSpPr>
          <p:spPr bwMode="auto">
            <a:xfrm>
              <a:off x="4608" y="1488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ahoma" charset="0"/>
                </a:rPr>
                <a:t>N41</a:t>
              </a:r>
            </a:p>
          </p:txBody>
        </p:sp>
        <p:sp>
          <p:nvSpPr>
            <p:cNvPr id="763912" name="Text Box 8"/>
            <p:cNvSpPr txBox="1">
              <a:spLocks noChangeArrowheads="1"/>
            </p:cNvSpPr>
            <p:nvPr/>
          </p:nvSpPr>
          <p:spPr bwMode="auto">
            <a:xfrm>
              <a:off x="950" y="1509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ahoma" charset="0"/>
                </a:rPr>
                <a:t>N80</a:t>
              </a:r>
            </a:p>
          </p:txBody>
        </p:sp>
        <p:sp>
          <p:nvSpPr>
            <p:cNvPr id="763913" name="Text Box 9"/>
            <p:cNvSpPr txBox="1">
              <a:spLocks noChangeArrowheads="1"/>
            </p:cNvSpPr>
            <p:nvPr/>
          </p:nvSpPr>
          <p:spPr bwMode="auto">
            <a:xfrm>
              <a:off x="1622" y="1269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Tahoma" charset="0"/>
                </a:rPr>
                <a:t>N40</a:t>
              </a:r>
            </a:p>
          </p:txBody>
        </p:sp>
        <p:sp>
          <p:nvSpPr>
            <p:cNvPr id="763914" name="Line 10"/>
            <p:cNvSpPr>
              <a:spLocks noChangeShapeType="1"/>
            </p:cNvSpPr>
            <p:nvPr/>
          </p:nvSpPr>
          <p:spPr bwMode="auto">
            <a:xfrm>
              <a:off x="1488" y="1008"/>
              <a:ext cx="3072" cy="624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63915" name="Line 11"/>
            <p:cNvSpPr>
              <a:spLocks noChangeShapeType="1"/>
            </p:cNvSpPr>
            <p:nvPr/>
          </p:nvSpPr>
          <p:spPr bwMode="auto">
            <a:xfrm flipH="1" flipV="1">
              <a:off x="1440" y="1680"/>
              <a:ext cx="3072" cy="48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63916" name="Line 12"/>
            <p:cNvSpPr>
              <a:spLocks noChangeShapeType="1"/>
            </p:cNvSpPr>
            <p:nvPr/>
          </p:nvSpPr>
          <p:spPr bwMode="auto">
            <a:xfrm>
              <a:off x="1488" y="1056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63917" name="Line 13"/>
            <p:cNvSpPr>
              <a:spLocks noChangeShapeType="1"/>
            </p:cNvSpPr>
            <p:nvPr/>
          </p:nvSpPr>
          <p:spPr bwMode="auto">
            <a:xfrm flipH="1">
              <a:off x="1440" y="1488"/>
              <a:ext cx="336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63918" name="Text Box 14"/>
          <p:cNvSpPr txBox="1">
            <a:spLocks noChangeArrowheads="1"/>
          </p:cNvSpPr>
          <p:nvPr/>
        </p:nvSpPr>
        <p:spPr bwMode="auto">
          <a:xfrm>
            <a:off x="533400" y="6248400"/>
            <a:ext cx="792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* Figure from http://project-iris.net/talks/dht-toronto-03.ppt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Plaxton’s Mesh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 the nodes and keys to </a:t>
            </a:r>
            <a:r>
              <a:rPr lang="en-US">
                <a:solidFill>
                  <a:schemeClr val="hlink"/>
                </a:solidFill>
              </a:rPr>
              <a:t>b</a:t>
            </a:r>
            <a:r>
              <a:rPr lang="en-US"/>
              <a:t>-ary numbers of </a:t>
            </a:r>
            <a:r>
              <a:rPr lang="en-US">
                <a:solidFill>
                  <a:srgbClr val="009900"/>
                </a:solidFill>
              </a:rPr>
              <a:t>m</a:t>
            </a:r>
            <a:r>
              <a:rPr lang="en-US"/>
              <a:t> digits</a:t>
            </a:r>
          </a:p>
          <a:p>
            <a:r>
              <a:rPr lang="en-US"/>
              <a:t>assign each key to the node with which it shares the largest prefix</a:t>
            </a:r>
          </a:p>
          <a:p>
            <a:pPr lvl="1"/>
            <a:r>
              <a:rPr lang="en-US"/>
              <a:t>e.g. </a:t>
            </a:r>
            <a:r>
              <a:rPr lang="en-US">
                <a:solidFill>
                  <a:schemeClr val="hlink"/>
                </a:solidFill>
              </a:rPr>
              <a:t>b = 4</a:t>
            </a:r>
            <a:r>
              <a:rPr lang="en-US"/>
              <a:t> and </a:t>
            </a:r>
            <a:r>
              <a:rPr lang="en-US">
                <a:solidFill>
                  <a:srgbClr val="009900"/>
                </a:solidFill>
              </a:rPr>
              <a:t>m = 6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743428" name="Text Box 4"/>
          <p:cNvSpPr txBox="1">
            <a:spLocks noChangeArrowheads="1"/>
          </p:cNvSpPr>
          <p:nvPr/>
        </p:nvSpPr>
        <p:spPr bwMode="auto">
          <a:xfrm>
            <a:off x="1947863" y="4879975"/>
            <a:ext cx="120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321302</a:t>
            </a:r>
          </a:p>
        </p:txBody>
      </p:sp>
      <p:sp>
        <p:nvSpPr>
          <p:cNvPr id="743429" name="Text Box 5"/>
          <p:cNvSpPr txBox="1">
            <a:spLocks noChangeArrowheads="1"/>
          </p:cNvSpPr>
          <p:nvPr/>
        </p:nvSpPr>
        <p:spPr bwMode="auto">
          <a:xfrm>
            <a:off x="3779838" y="4627563"/>
            <a:ext cx="120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321</a:t>
            </a:r>
            <a:r>
              <a:rPr lang="en-US" sz="2400">
                <a:solidFill>
                  <a:srgbClr val="009900"/>
                </a:solidFill>
              </a:rPr>
              <a:t>002</a:t>
            </a:r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3835400" y="5194300"/>
            <a:ext cx="120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3213</a:t>
            </a:r>
            <a:r>
              <a:rPr lang="en-US" sz="2400">
                <a:solidFill>
                  <a:srgbClr val="009900"/>
                </a:solidFill>
              </a:rPr>
              <a:t>33</a:t>
            </a:r>
          </a:p>
        </p:txBody>
      </p:sp>
      <p:sp>
        <p:nvSpPr>
          <p:cNvPr id="743431" name="Line 7"/>
          <p:cNvSpPr>
            <a:spLocks noChangeShapeType="1"/>
          </p:cNvSpPr>
          <p:nvPr/>
        </p:nvSpPr>
        <p:spPr bwMode="auto">
          <a:xfrm>
            <a:off x="3076575" y="5160963"/>
            <a:ext cx="774700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600"/>
              <a:t>Plaxton’s Mesh – Routing Table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CA" sz="2400"/>
              <a:t>for </a:t>
            </a:r>
            <a:r>
              <a:rPr lang="en-CA" sz="2400">
                <a:solidFill>
                  <a:schemeClr val="hlink"/>
                </a:solidFill>
              </a:rPr>
              <a:t>b = 4</a:t>
            </a:r>
            <a:r>
              <a:rPr lang="en-CA" sz="2400"/>
              <a:t>, </a:t>
            </a:r>
            <a:r>
              <a:rPr lang="en-CA" sz="2400">
                <a:solidFill>
                  <a:srgbClr val="009900"/>
                </a:solidFill>
              </a:rPr>
              <a:t>m = 6</a:t>
            </a:r>
            <a:r>
              <a:rPr lang="en-CA" sz="2400"/>
              <a:t>, </a:t>
            </a:r>
            <a:r>
              <a:rPr lang="en-CA" sz="2400">
                <a:solidFill>
                  <a:schemeClr val="folHlink"/>
                </a:solidFill>
              </a:rPr>
              <a:t>nodeID = 110223</a:t>
            </a:r>
            <a:r>
              <a:rPr lang="en-CA" sz="2400"/>
              <a:t>; routing table:</a:t>
            </a:r>
          </a:p>
          <a:p>
            <a:endParaRPr lang="en-CA" sz="2400"/>
          </a:p>
        </p:txBody>
      </p:sp>
      <p:graphicFrame>
        <p:nvGraphicFramePr>
          <p:cNvPr id="744517" name="Group 69"/>
          <p:cNvGraphicFramePr>
            <a:graphicFrameLocks noGrp="1"/>
          </p:cNvGraphicFramePr>
          <p:nvPr/>
        </p:nvGraphicFramePr>
        <p:xfrm>
          <a:off x="847725" y="2819400"/>
          <a:ext cx="7620000" cy="3378202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03213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Tm="12849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600"/>
              <a:t>Enforcing Network Locality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CA" sz="2400"/>
              <a:t>For the (i,j) entry of the table select the node that is geographically closer to the current node.</a:t>
            </a:r>
          </a:p>
          <a:p>
            <a:endParaRPr lang="en-CA" sz="2400"/>
          </a:p>
        </p:txBody>
      </p:sp>
      <p:graphicFrame>
        <p:nvGraphicFramePr>
          <p:cNvPr id="767033" name="Group 57"/>
          <p:cNvGraphicFramePr>
            <a:graphicFrameLocks noGrp="1"/>
          </p:cNvGraphicFramePr>
          <p:nvPr/>
        </p:nvGraphicFramePr>
        <p:xfrm>
          <a:off x="847725" y="2819400"/>
          <a:ext cx="7620000" cy="3378202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03213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Tm="12849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Unstructured vs Structured P2P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2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systems we described do not offer any guarantees about their performance (or even correctness)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Structured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P2P</a:t>
            </a:r>
          </a:p>
          <a:p>
            <a:pPr lvl="1">
              <a:lnSpc>
                <a:spcPct val="90000"/>
              </a:lnSpc>
            </a:pPr>
            <a:r>
              <a:rPr lang="en-US"/>
              <a:t>Scalable guarantees on numbers of hops to answer a query</a:t>
            </a:r>
          </a:p>
          <a:p>
            <a:pPr lvl="1">
              <a:lnSpc>
                <a:spcPct val="90000"/>
              </a:lnSpc>
            </a:pPr>
            <a:r>
              <a:rPr lang="en-US"/>
              <a:t>Maintain all other P2P properties (load balance, self-organization, dynamic nature)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Approach: </a:t>
            </a:r>
            <a:r>
              <a:rPr lang="en-US">
                <a:solidFill>
                  <a:srgbClr val="FF0000"/>
                </a:solidFill>
              </a:rPr>
              <a:t>Distributed Hash Tables</a:t>
            </a:r>
            <a:r>
              <a:rPr lang="en-US"/>
              <a:t> (DHT)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Enforcing Network Locality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Critical property</a:t>
            </a:r>
          </a:p>
          <a:p>
            <a:pPr lvl="1"/>
            <a:r>
              <a:rPr lang="en-US"/>
              <a:t>for larger row numbers the number of possible choices decreases exponentially</a:t>
            </a:r>
          </a:p>
          <a:p>
            <a:pPr lvl="2"/>
            <a:r>
              <a:rPr lang="en-US"/>
              <a:t>in row i+1 we have 1/b the choices we had in row i</a:t>
            </a:r>
          </a:p>
          <a:p>
            <a:pPr lvl="1"/>
            <a:r>
              <a:rPr lang="en-US"/>
              <a:t>for larger row numbers  the distance to the nearest neighbor increases exponentially</a:t>
            </a:r>
          </a:p>
          <a:p>
            <a:pPr lvl="1"/>
            <a:r>
              <a:rPr lang="en-US"/>
              <a:t>the distance of the source to the target is approximately equal to the distance in the last step – as a result it is well approximated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7" name="Oval 9"/>
          <p:cNvSpPr>
            <a:spLocks noChangeArrowheads="1"/>
          </p:cNvSpPr>
          <p:nvPr/>
        </p:nvSpPr>
        <p:spPr bwMode="auto">
          <a:xfrm>
            <a:off x="2979738" y="4052888"/>
            <a:ext cx="2662237" cy="2462212"/>
          </a:xfrm>
          <a:prstGeom prst="ellipse">
            <a:avLst/>
          </a:prstGeom>
          <a:gradFill rotWithShape="1">
            <a:gsLst>
              <a:gs pos="0">
                <a:srgbClr val="009900">
                  <a:alpha val="25999"/>
                </a:srgbClr>
              </a:gs>
              <a:gs pos="100000">
                <a:srgbClr val="009900">
                  <a:gamma/>
                  <a:shade val="46275"/>
                  <a:invGamma/>
                  <a:alpha val="27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5658" name="Oval 10"/>
          <p:cNvSpPr>
            <a:spLocks noChangeArrowheads="1"/>
          </p:cNvSpPr>
          <p:nvPr/>
        </p:nvSpPr>
        <p:spPr bwMode="auto">
          <a:xfrm>
            <a:off x="2022475" y="1579563"/>
            <a:ext cx="4986338" cy="4775200"/>
          </a:xfrm>
          <a:prstGeom prst="ellipse">
            <a:avLst/>
          </a:prstGeom>
          <a:solidFill>
            <a:srgbClr val="F9F415">
              <a:alpha val="23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5656" name="Oval 8"/>
          <p:cNvSpPr>
            <a:spLocks noChangeArrowheads="1"/>
          </p:cNvSpPr>
          <p:nvPr/>
        </p:nvSpPr>
        <p:spPr bwMode="auto">
          <a:xfrm>
            <a:off x="3341688" y="4978400"/>
            <a:ext cx="1095375" cy="1047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Enforcing Network Locality</a:t>
            </a:r>
          </a:p>
        </p:txBody>
      </p:sp>
      <p:sp>
        <p:nvSpPr>
          <p:cNvPr id="795652" name="Oval 4"/>
          <p:cNvSpPr>
            <a:spLocks noChangeArrowheads="1"/>
          </p:cNvSpPr>
          <p:nvPr/>
        </p:nvSpPr>
        <p:spPr bwMode="auto">
          <a:xfrm>
            <a:off x="3803650" y="5419725"/>
            <a:ext cx="173038" cy="1651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5653" name="Oval 5"/>
          <p:cNvSpPr>
            <a:spLocks noChangeArrowheads="1"/>
          </p:cNvSpPr>
          <p:nvPr/>
        </p:nvSpPr>
        <p:spPr bwMode="auto">
          <a:xfrm>
            <a:off x="4291013" y="5222875"/>
            <a:ext cx="173037" cy="16510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5654" name="Oval 6"/>
          <p:cNvSpPr>
            <a:spLocks noChangeArrowheads="1"/>
          </p:cNvSpPr>
          <p:nvPr/>
        </p:nvSpPr>
        <p:spPr bwMode="auto">
          <a:xfrm>
            <a:off x="4529138" y="3962400"/>
            <a:ext cx="173037" cy="1651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5655" name="Oval 7"/>
          <p:cNvSpPr>
            <a:spLocks noChangeArrowheads="1"/>
          </p:cNvSpPr>
          <p:nvPr/>
        </p:nvSpPr>
        <p:spPr bwMode="auto">
          <a:xfrm>
            <a:off x="6256338" y="5437188"/>
            <a:ext cx="173037" cy="1651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5660" name="Line 12"/>
          <p:cNvSpPr>
            <a:spLocks noChangeShapeType="1"/>
          </p:cNvSpPr>
          <p:nvPr/>
        </p:nvSpPr>
        <p:spPr bwMode="auto">
          <a:xfrm flipV="1">
            <a:off x="3956050" y="5338763"/>
            <a:ext cx="327025" cy="147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5661" name="Line 13"/>
          <p:cNvSpPr>
            <a:spLocks noChangeShapeType="1"/>
          </p:cNvSpPr>
          <p:nvPr/>
        </p:nvSpPr>
        <p:spPr bwMode="auto">
          <a:xfrm flipV="1">
            <a:off x="4405313" y="4129088"/>
            <a:ext cx="214312" cy="1090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5662" name="Line 14"/>
          <p:cNvSpPr>
            <a:spLocks noChangeShapeType="1"/>
          </p:cNvSpPr>
          <p:nvPr/>
        </p:nvSpPr>
        <p:spPr bwMode="auto">
          <a:xfrm>
            <a:off x="4659313" y="4100513"/>
            <a:ext cx="1606550" cy="1338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5663" name="Line 15"/>
          <p:cNvSpPr>
            <a:spLocks noChangeShapeType="1"/>
          </p:cNvSpPr>
          <p:nvPr/>
        </p:nvSpPr>
        <p:spPr bwMode="auto">
          <a:xfrm flipV="1">
            <a:off x="3975100" y="5514975"/>
            <a:ext cx="2309813" cy="19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7" grpId="0" animBg="1"/>
      <p:bldP spid="795658" grpId="0" animBg="1"/>
      <p:bldP spid="795656" grpId="0" animBg="1"/>
      <p:bldP spid="795660" grpId="0" animBg="1"/>
      <p:bldP spid="795661" grpId="0" animBg="1"/>
      <p:bldP spid="795662" grpId="0" animBg="1"/>
      <p:bldP spid="7956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600"/>
              <a:t>Plaxton algorithm: routing</a:t>
            </a:r>
          </a:p>
        </p:txBody>
      </p:sp>
      <p:graphicFrame>
        <p:nvGraphicFramePr>
          <p:cNvPr id="746573" name="Group 77"/>
          <p:cNvGraphicFramePr>
            <a:graphicFrameLocks noGrp="1"/>
          </p:cNvGraphicFramePr>
          <p:nvPr/>
        </p:nvGraphicFramePr>
        <p:xfrm>
          <a:off x="382588" y="4111625"/>
          <a:ext cx="4508500" cy="2346960"/>
        </p:xfrm>
        <a:graphic>
          <a:graphicData uri="http://schemas.openxmlformats.org/drawingml/2006/table">
            <a:tbl>
              <a:tblPr/>
              <a:tblGrid>
                <a:gridCol w="901700"/>
                <a:gridCol w="901700"/>
                <a:gridCol w="901700"/>
                <a:gridCol w="901700"/>
                <a:gridCol w="9017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03213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6574" name="Oval 78"/>
          <p:cNvSpPr>
            <a:spLocks noChangeArrowheads="1"/>
          </p:cNvSpPr>
          <p:nvPr/>
        </p:nvSpPr>
        <p:spPr bwMode="auto">
          <a:xfrm>
            <a:off x="1506538" y="2536825"/>
            <a:ext cx="439737" cy="42386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6575" name="Text Box 79"/>
          <p:cNvSpPr txBox="1">
            <a:spLocks noChangeArrowheads="1"/>
          </p:cNvSpPr>
          <p:nvPr/>
        </p:nvSpPr>
        <p:spPr bwMode="auto">
          <a:xfrm>
            <a:off x="1065213" y="3225800"/>
            <a:ext cx="12620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110223</a:t>
            </a:r>
          </a:p>
        </p:txBody>
      </p:sp>
      <p:sp>
        <p:nvSpPr>
          <p:cNvPr id="746576" name="Text Box 80"/>
          <p:cNvSpPr txBox="1">
            <a:spLocks noChangeArrowheads="1"/>
          </p:cNvSpPr>
          <p:nvPr/>
        </p:nvSpPr>
        <p:spPr bwMode="auto">
          <a:xfrm>
            <a:off x="176213" y="2513013"/>
            <a:ext cx="12461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locate 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322210</a:t>
            </a:r>
          </a:p>
        </p:txBody>
      </p:sp>
      <p:sp>
        <p:nvSpPr>
          <p:cNvPr id="746579" name="Text Box 83"/>
          <p:cNvSpPr txBox="1">
            <a:spLocks noChangeArrowheads="1"/>
          </p:cNvSpPr>
          <p:nvPr/>
        </p:nvSpPr>
        <p:spPr bwMode="auto">
          <a:xfrm>
            <a:off x="671513" y="1655763"/>
            <a:ext cx="7310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Move closer to the target one digit at the time</a:t>
            </a:r>
          </a:p>
        </p:txBody>
      </p:sp>
    </p:spTree>
  </p:cSld>
  <p:clrMapOvr>
    <a:masterClrMapping/>
  </p:clrMapOvr>
  <p:transition advTm="8883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50" name="Rectangle 58"/>
          <p:cNvSpPr>
            <a:spLocks noChangeArrowheads="1"/>
          </p:cNvSpPr>
          <p:nvPr/>
        </p:nvSpPr>
        <p:spPr bwMode="auto">
          <a:xfrm>
            <a:off x="4140200" y="4502150"/>
            <a:ext cx="922338" cy="307975"/>
          </a:xfrm>
          <a:prstGeom prst="rect">
            <a:avLst/>
          </a:prstGeom>
          <a:solidFill>
            <a:srgbClr val="F94B4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600"/>
              <a:t>Plaxton algorithm: routing</a:t>
            </a:r>
          </a:p>
        </p:txBody>
      </p:sp>
      <p:sp>
        <p:nvSpPr>
          <p:cNvPr id="750595" name="Oval 3"/>
          <p:cNvSpPr>
            <a:spLocks noChangeArrowheads="1"/>
          </p:cNvSpPr>
          <p:nvPr/>
        </p:nvSpPr>
        <p:spPr bwMode="auto">
          <a:xfrm>
            <a:off x="1506538" y="2536825"/>
            <a:ext cx="439737" cy="42386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1065213" y="3225800"/>
            <a:ext cx="12620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110223</a:t>
            </a:r>
          </a:p>
        </p:txBody>
      </p:sp>
      <p:sp>
        <p:nvSpPr>
          <p:cNvPr id="750597" name="Text Box 5"/>
          <p:cNvSpPr txBox="1">
            <a:spLocks noChangeArrowheads="1"/>
          </p:cNvSpPr>
          <p:nvPr/>
        </p:nvSpPr>
        <p:spPr bwMode="auto">
          <a:xfrm>
            <a:off x="176213" y="2513013"/>
            <a:ext cx="12461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locate 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322210</a:t>
            </a:r>
          </a:p>
        </p:txBody>
      </p:sp>
      <p:graphicFrame>
        <p:nvGraphicFramePr>
          <p:cNvPr id="750655" name="Group 63"/>
          <p:cNvGraphicFramePr>
            <a:graphicFrameLocks noGrp="1"/>
          </p:cNvGraphicFramePr>
          <p:nvPr/>
        </p:nvGraphicFramePr>
        <p:xfrm>
          <a:off x="541338" y="4154488"/>
          <a:ext cx="4508500" cy="2349120"/>
        </p:xfrm>
        <a:graphic>
          <a:graphicData uri="http://schemas.openxmlformats.org/drawingml/2006/table">
            <a:tbl>
              <a:tblPr/>
              <a:tblGrid>
                <a:gridCol w="901700"/>
                <a:gridCol w="901700"/>
                <a:gridCol w="901700"/>
                <a:gridCol w="901700"/>
                <a:gridCol w="9017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d 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03213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p =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11022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0656" name="Line 64"/>
          <p:cNvSpPr>
            <a:spLocks noChangeShapeType="1"/>
          </p:cNvSpPr>
          <p:nvPr/>
        </p:nvSpPr>
        <p:spPr bwMode="auto">
          <a:xfrm flipV="1">
            <a:off x="1952625" y="2747963"/>
            <a:ext cx="877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0657" name="Oval 65"/>
          <p:cNvSpPr>
            <a:spLocks noChangeArrowheads="1"/>
          </p:cNvSpPr>
          <p:nvPr/>
        </p:nvSpPr>
        <p:spPr bwMode="auto">
          <a:xfrm>
            <a:off x="2865438" y="2522538"/>
            <a:ext cx="439737" cy="4238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658" name="Text Box 66"/>
          <p:cNvSpPr txBox="1">
            <a:spLocks noChangeArrowheads="1"/>
          </p:cNvSpPr>
          <p:nvPr/>
        </p:nvSpPr>
        <p:spPr bwMode="auto">
          <a:xfrm>
            <a:off x="671513" y="1655763"/>
            <a:ext cx="7310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Move closer to the target one digit at the time</a:t>
            </a:r>
          </a:p>
        </p:txBody>
      </p:sp>
      <p:sp>
        <p:nvSpPr>
          <p:cNvPr id="750665" name="Text Box 73"/>
          <p:cNvSpPr txBox="1">
            <a:spLocks noChangeArrowheads="1"/>
          </p:cNvSpPr>
          <p:nvPr/>
        </p:nvSpPr>
        <p:spPr bwMode="auto">
          <a:xfrm>
            <a:off x="2484438" y="3194050"/>
            <a:ext cx="12620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3</a:t>
            </a:r>
            <a:r>
              <a:rPr lang="en-US" sz="2000"/>
              <a:t>03213</a:t>
            </a:r>
          </a:p>
        </p:txBody>
      </p:sp>
    </p:spTree>
  </p:cSld>
  <p:clrMapOvr>
    <a:masterClrMapping/>
  </p:clrMapOvr>
  <p:transition advTm="88832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600"/>
              <a:t>Plaxton algorithm: routing</a:t>
            </a:r>
          </a:p>
        </p:txBody>
      </p:sp>
      <p:sp>
        <p:nvSpPr>
          <p:cNvPr id="754691" name="Oval 3"/>
          <p:cNvSpPr>
            <a:spLocks noChangeArrowheads="1"/>
          </p:cNvSpPr>
          <p:nvPr/>
        </p:nvSpPr>
        <p:spPr bwMode="auto">
          <a:xfrm>
            <a:off x="1506538" y="2536825"/>
            <a:ext cx="439737" cy="42386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1065213" y="3225800"/>
            <a:ext cx="12620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110223</a:t>
            </a:r>
          </a:p>
        </p:txBody>
      </p:sp>
      <p:sp>
        <p:nvSpPr>
          <p:cNvPr id="754693" name="Text Box 5"/>
          <p:cNvSpPr txBox="1">
            <a:spLocks noChangeArrowheads="1"/>
          </p:cNvSpPr>
          <p:nvPr/>
        </p:nvSpPr>
        <p:spPr bwMode="auto">
          <a:xfrm>
            <a:off x="176213" y="2513013"/>
            <a:ext cx="12461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locate 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322210</a:t>
            </a:r>
          </a:p>
        </p:txBody>
      </p:sp>
      <p:sp>
        <p:nvSpPr>
          <p:cNvPr id="754694" name="Line 6"/>
          <p:cNvSpPr>
            <a:spLocks noChangeShapeType="1"/>
          </p:cNvSpPr>
          <p:nvPr/>
        </p:nvSpPr>
        <p:spPr bwMode="auto">
          <a:xfrm flipV="1">
            <a:off x="1952625" y="2747963"/>
            <a:ext cx="877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695" name="Oval 7"/>
          <p:cNvSpPr>
            <a:spLocks noChangeArrowheads="1"/>
          </p:cNvSpPr>
          <p:nvPr/>
        </p:nvSpPr>
        <p:spPr bwMode="auto">
          <a:xfrm>
            <a:off x="2865438" y="2522538"/>
            <a:ext cx="439737" cy="4238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6" name="Text Box 8"/>
          <p:cNvSpPr txBox="1">
            <a:spLocks noChangeArrowheads="1"/>
          </p:cNvSpPr>
          <p:nvPr/>
        </p:nvSpPr>
        <p:spPr bwMode="auto">
          <a:xfrm>
            <a:off x="671513" y="1655763"/>
            <a:ext cx="7310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Move closer to the target one digit at the time</a:t>
            </a:r>
          </a:p>
        </p:txBody>
      </p:sp>
      <p:sp>
        <p:nvSpPr>
          <p:cNvPr id="754697" name="Text Box 9"/>
          <p:cNvSpPr txBox="1">
            <a:spLocks noChangeArrowheads="1"/>
          </p:cNvSpPr>
          <p:nvPr/>
        </p:nvSpPr>
        <p:spPr bwMode="auto">
          <a:xfrm>
            <a:off x="2484438" y="3194050"/>
            <a:ext cx="12620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3</a:t>
            </a:r>
            <a:r>
              <a:rPr lang="en-US" sz="2000"/>
              <a:t>03213</a:t>
            </a:r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 flipV="1">
            <a:off x="3362325" y="2725738"/>
            <a:ext cx="877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699" name="Oval 11"/>
          <p:cNvSpPr>
            <a:spLocks noChangeArrowheads="1"/>
          </p:cNvSpPr>
          <p:nvPr/>
        </p:nvSpPr>
        <p:spPr bwMode="auto">
          <a:xfrm>
            <a:off x="4275138" y="2500313"/>
            <a:ext cx="439737" cy="4238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00" name="Text Box 12"/>
          <p:cNvSpPr txBox="1">
            <a:spLocks noChangeArrowheads="1"/>
          </p:cNvSpPr>
          <p:nvPr/>
        </p:nvSpPr>
        <p:spPr bwMode="auto">
          <a:xfrm>
            <a:off x="4013200" y="3214688"/>
            <a:ext cx="10525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2</a:t>
            </a:r>
            <a:r>
              <a:rPr lang="en-US" sz="2000">
                <a:latin typeface="Helvetica" pitchFamily="34" charset="0"/>
              </a:rPr>
              <a:t>2001</a:t>
            </a:r>
          </a:p>
        </p:txBody>
      </p:sp>
    </p:spTree>
  </p:cSld>
  <p:clrMapOvr>
    <a:masterClrMapping/>
  </p:clrMapOvr>
  <p:transition advTm="88832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600"/>
              <a:t>Plaxton algorithm: routing</a:t>
            </a:r>
          </a:p>
        </p:txBody>
      </p:sp>
      <p:sp>
        <p:nvSpPr>
          <p:cNvPr id="756739" name="Oval 3"/>
          <p:cNvSpPr>
            <a:spLocks noChangeArrowheads="1"/>
          </p:cNvSpPr>
          <p:nvPr/>
        </p:nvSpPr>
        <p:spPr bwMode="auto">
          <a:xfrm>
            <a:off x="1506538" y="2536825"/>
            <a:ext cx="439737" cy="42386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6740" name="Text Box 4"/>
          <p:cNvSpPr txBox="1">
            <a:spLocks noChangeArrowheads="1"/>
          </p:cNvSpPr>
          <p:nvPr/>
        </p:nvSpPr>
        <p:spPr bwMode="auto">
          <a:xfrm>
            <a:off x="1065213" y="3225800"/>
            <a:ext cx="12620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110223</a:t>
            </a:r>
          </a:p>
        </p:txBody>
      </p: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176213" y="2513013"/>
            <a:ext cx="12461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locate 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322210</a:t>
            </a:r>
          </a:p>
        </p:txBody>
      </p:sp>
      <p:sp>
        <p:nvSpPr>
          <p:cNvPr id="756742" name="Line 6"/>
          <p:cNvSpPr>
            <a:spLocks noChangeShapeType="1"/>
          </p:cNvSpPr>
          <p:nvPr/>
        </p:nvSpPr>
        <p:spPr bwMode="auto">
          <a:xfrm flipV="1">
            <a:off x="1952625" y="2747963"/>
            <a:ext cx="877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6743" name="Oval 7"/>
          <p:cNvSpPr>
            <a:spLocks noChangeArrowheads="1"/>
          </p:cNvSpPr>
          <p:nvPr/>
        </p:nvSpPr>
        <p:spPr bwMode="auto">
          <a:xfrm>
            <a:off x="2865438" y="2522538"/>
            <a:ext cx="439737" cy="4238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6744" name="Text Box 8"/>
          <p:cNvSpPr txBox="1">
            <a:spLocks noChangeArrowheads="1"/>
          </p:cNvSpPr>
          <p:nvPr/>
        </p:nvSpPr>
        <p:spPr bwMode="auto">
          <a:xfrm>
            <a:off x="671513" y="1655763"/>
            <a:ext cx="7310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Move closer to the target one digit at the time</a:t>
            </a:r>
          </a:p>
        </p:txBody>
      </p:sp>
      <p:sp>
        <p:nvSpPr>
          <p:cNvPr id="756745" name="Text Box 9"/>
          <p:cNvSpPr txBox="1">
            <a:spLocks noChangeArrowheads="1"/>
          </p:cNvSpPr>
          <p:nvPr/>
        </p:nvSpPr>
        <p:spPr bwMode="auto">
          <a:xfrm>
            <a:off x="2484438" y="3194050"/>
            <a:ext cx="12620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3</a:t>
            </a:r>
            <a:r>
              <a:rPr lang="en-US" sz="2000"/>
              <a:t>03213</a:t>
            </a:r>
          </a:p>
        </p:txBody>
      </p:sp>
      <p:sp>
        <p:nvSpPr>
          <p:cNvPr id="756746" name="Line 10"/>
          <p:cNvSpPr>
            <a:spLocks noChangeShapeType="1"/>
          </p:cNvSpPr>
          <p:nvPr/>
        </p:nvSpPr>
        <p:spPr bwMode="auto">
          <a:xfrm flipV="1">
            <a:off x="3362325" y="2725738"/>
            <a:ext cx="877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6747" name="Oval 11"/>
          <p:cNvSpPr>
            <a:spLocks noChangeArrowheads="1"/>
          </p:cNvSpPr>
          <p:nvPr/>
        </p:nvSpPr>
        <p:spPr bwMode="auto">
          <a:xfrm>
            <a:off x="4275138" y="2500313"/>
            <a:ext cx="439737" cy="4238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6748" name="Text Box 12"/>
          <p:cNvSpPr txBox="1">
            <a:spLocks noChangeArrowheads="1"/>
          </p:cNvSpPr>
          <p:nvPr/>
        </p:nvSpPr>
        <p:spPr bwMode="auto">
          <a:xfrm>
            <a:off x="4013200" y="3214688"/>
            <a:ext cx="10525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2</a:t>
            </a:r>
            <a:r>
              <a:rPr lang="en-US" sz="2000">
                <a:latin typeface="Helvetica" pitchFamily="34" charset="0"/>
              </a:rPr>
              <a:t>2001</a:t>
            </a:r>
          </a:p>
        </p:txBody>
      </p:sp>
      <p:sp>
        <p:nvSpPr>
          <p:cNvPr id="756749" name="Text Box 13"/>
          <p:cNvSpPr txBox="1">
            <a:spLocks noChangeArrowheads="1"/>
          </p:cNvSpPr>
          <p:nvPr/>
        </p:nvSpPr>
        <p:spPr bwMode="auto">
          <a:xfrm>
            <a:off x="5357813" y="3192463"/>
            <a:ext cx="11207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322</a:t>
            </a:r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2</a:t>
            </a:r>
            <a:r>
              <a:rPr lang="en-US" sz="2000">
                <a:latin typeface="Helvetica" pitchFamily="34" charset="0"/>
              </a:rPr>
              <a:t>00</a:t>
            </a:r>
          </a:p>
        </p:txBody>
      </p:sp>
      <p:sp>
        <p:nvSpPr>
          <p:cNvPr id="756750" name="Line 14"/>
          <p:cNvSpPr>
            <a:spLocks noChangeShapeType="1"/>
          </p:cNvSpPr>
          <p:nvPr/>
        </p:nvSpPr>
        <p:spPr bwMode="auto">
          <a:xfrm flipV="1">
            <a:off x="4764088" y="2703513"/>
            <a:ext cx="87788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6751" name="Oval 15"/>
          <p:cNvSpPr>
            <a:spLocks noChangeArrowheads="1"/>
          </p:cNvSpPr>
          <p:nvPr/>
        </p:nvSpPr>
        <p:spPr bwMode="auto">
          <a:xfrm>
            <a:off x="5676900" y="2478088"/>
            <a:ext cx="439738" cy="4238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88832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600"/>
              <a:t>Plaxton algorithm: routing</a:t>
            </a:r>
          </a:p>
        </p:txBody>
      </p:sp>
      <p:sp>
        <p:nvSpPr>
          <p:cNvPr id="760835" name="Oval 3"/>
          <p:cNvSpPr>
            <a:spLocks noChangeArrowheads="1"/>
          </p:cNvSpPr>
          <p:nvPr/>
        </p:nvSpPr>
        <p:spPr bwMode="auto">
          <a:xfrm>
            <a:off x="1506538" y="2536825"/>
            <a:ext cx="439737" cy="42386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0836" name="Text Box 4"/>
          <p:cNvSpPr txBox="1">
            <a:spLocks noChangeArrowheads="1"/>
          </p:cNvSpPr>
          <p:nvPr/>
        </p:nvSpPr>
        <p:spPr bwMode="auto">
          <a:xfrm>
            <a:off x="1065213" y="3225800"/>
            <a:ext cx="12620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110223</a:t>
            </a:r>
          </a:p>
        </p:txBody>
      </p:sp>
      <p:sp>
        <p:nvSpPr>
          <p:cNvPr id="760837" name="Text Box 5"/>
          <p:cNvSpPr txBox="1">
            <a:spLocks noChangeArrowheads="1"/>
          </p:cNvSpPr>
          <p:nvPr/>
        </p:nvSpPr>
        <p:spPr bwMode="auto">
          <a:xfrm>
            <a:off x="176213" y="2513013"/>
            <a:ext cx="12461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locate 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322210</a:t>
            </a:r>
          </a:p>
        </p:txBody>
      </p:sp>
      <p:sp>
        <p:nvSpPr>
          <p:cNvPr id="760838" name="Line 6"/>
          <p:cNvSpPr>
            <a:spLocks noChangeShapeType="1"/>
          </p:cNvSpPr>
          <p:nvPr/>
        </p:nvSpPr>
        <p:spPr bwMode="auto">
          <a:xfrm flipV="1">
            <a:off x="1952625" y="2747963"/>
            <a:ext cx="877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39" name="Oval 7"/>
          <p:cNvSpPr>
            <a:spLocks noChangeArrowheads="1"/>
          </p:cNvSpPr>
          <p:nvPr/>
        </p:nvSpPr>
        <p:spPr bwMode="auto">
          <a:xfrm>
            <a:off x="2865438" y="2522538"/>
            <a:ext cx="439737" cy="4238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0840" name="Text Box 8"/>
          <p:cNvSpPr txBox="1">
            <a:spLocks noChangeArrowheads="1"/>
          </p:cNvSpPr>
          <p:nvPr/>
        </p:nvSpPr>
        <p:spPr bwMode="auto">
          <a:xfrm>
            <a:off x="671513" y="1655763"/>
            <a:ext cx="7310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Move closer to the target one digit at the time</a:t>
            </a:r>
          </a:p>
        </p:txBody>
      </p:sp>
      <p:sp>
        <p:nvSpPr>
          <p:cNvPr id="760841" name="Text Box 9"/>
          <p:cNvSpPr txBox="1">
            <a:spLocks noChangeArrowheads="1"/>
          </p:cNvSpPr>
          <p:nvPr/>
        </p:nvSpPr>
        <p:spPr bwMode="auto">
          <a:xfrm>
            <a:off x="2484438" y="3194050"/>
            <a:ext cx="12620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3</a:t>
            </a:r>
            <a:r>
              <a:rPr lang="en-US" sz="2000"/>
              <a:t>03213</a:t>
            </a:r>
          </a:p>
        </p:txBody>
      </p:sp>
      <p:sp>
        <p:nvSpPr>
          <p:cNvPr id="760842" name="Line 10"/>
          <p:cNvSpPr>
            <a:spLocks noChangeShapeType="1"/>
          </p:cNvSpPr>
          <p:nvPr/>
        </p:nvSpPr>
        <p:spPr bwMode="auto">
          <a:xfrm flipV="1">
            <a:off x="3362325" y="2725738"/>
            <a:ext cx="877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Oval 11"/>
          <p:cNvSpPr>
            <a:spLocks noChangeArrowheads="1"/>
          </p:cNvSpPr>
          <p:nvPr/>
        </p:nvSpPr>
        <p:spPr bwMode="auto">
          <a:xfrm>
            <a:off x="4275138" y="2500313"/>
            <a:ext cx="439737" cy="4238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0844" name="Text Box 12"/>
          <p:cNvSpPr txBox="1">
            <a:spLocks noChangeArrowheads="1"/>
          </p:cNvSpPr>
          <p:nvPr/>
        </p:nvSpPr>
        <p:spPr bwMode="auto">
          <a:xfrm>
            <a:off x="4013200" y="3214688"/>
            <a:ext cx="10525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2</a:t>
            </a:r>
            <a:r>
              <a:rPr lang="en-US" sz="2000">
                <a:latin typeface="Helvetica" pitchFamily="34" charset="0"/>
              </a:rPr>
              <a:t>2001</a:t>
            </a:r>
          </a:p>
        </p:txBody>
      </p:sp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5357813" y="3192463"/>
            <a:ext cx="11207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322</a:t>
            </a:r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2</a:t>
            </a:r>
            <a:r>
              <a:rPr lang="en-US" sz="2000">
                <a:latin typeface="Helvetica" pitchFamily="34" charset="0"/>
              </a:rPr>
              <a:t>00</a:t>
            </a:r>
          </a:p>
        </p:txBody>
      </p:sp>
      <p:sp>
        <p:nvSpPr>
          <p:cNvPr id="760846" name="Line 14"/>
          <p:cNvSpPr>
            <a:spLocks noChangeShapeType="1"/>
          </p:cNvSpPr>
          <p:nvPr/>
        </p:nvSpPr>
        <p:spPr bwMode="auto">
          <a:xfrm flipV="1">
            <a:off x="4764088" y="2703513"/>
            <a:ext cx="87788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7" name="Oval 15"/>
          <p:cNvSpPr>
            <a:spLocks noChangeArrowheads="1"/>
          </p:cNvSpPr>
          <p:nvPr/>
        </p:nvSpPr>
        <p:spPr bwMode="auto">
          <a:xfrm>
            <a:off x="5676900" y="2478088"/>
            <a:ext cx="439738" cy="4238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0848" name="Text Box 16"/>
          <p:cNvSpPr txBox="1">
            <a:spLocks noChangeArrowheads="1"/>
          </p:cNvSpPr>
          <p:nvPr/>
        </p:nvSpPr>
        <p:spPr bwMode="auto">
          <a:xfrm>
            <a:off x="6726238" y="3195638"/>
            <a:ext cx="1112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3222</a:t>
            </a:r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1</a:t>
            </a:r>
            <a:r>
              <a:rPr lang="en-US" sz="2000">
                <a:latin typeface="Helvetica" pitchFamily="34" charset="0"/>
              </a:rPr>
              <a:t>3</a:t>
            </a:r>
          </a:p>
        </p:txBody>
      </p:sp>
      <p:sp>
        <p:nvSpPr>
          <p:cNvPr id="760849" name="Line 17"/>
          <p:cNvSpPr>
            <a:spLocks noChangeShapeType="1"/>
          </p:cNvSpPr>
          <p:nvPr/>
        </p:nvSpPr>
        <p:spPr bwMode="auto">
          <a:xfrm flipV="1">
            <a:off x="6165850" y="2698750"/>
            <a:ext cx="877888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50" name="Oval 18"/>
          <p:cNvSpPr>
            <a:spLocks noChangeArrowheads="1"/>
          </p:cNvSpPr>
          <p:nvPr/>
        </p:nvSpPr>
        <p:spPr bwMode="auto">
          <a:xfrm>
            <a:off x="7078663" y="2473325"/>
            <a:ext cx="439737" cy="423863"/>
          </a:xfrm>
          <a:prstGeom prst="ellipse">
            <a:avLst/>
          </a:prstGeom>
          <a:solidFill>
            <a:srgbClr val="F94B47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88832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Pastry: Node Joins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Node </a:t>
            </a:r>
            <a:r>
              <a:rPr lang="en-US" sz="2800">
                <a:solidFill>
                  <a:srgbClr val="FF0000"/>
                </a:solidFill>
              </a:rPr>
              <a:t>X</a:t>
            </a:r>
            <a:r>
              <a:rPr lang="en-US" sz="2800"/>
              <a:t> finds the closest (in network proximity) node and makes a query with its own ID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Routing table of </a:t>
            </a:r>
            <a:r>
              <a:rPr lang="en-US" sz="280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en-US" sz="2400"/>
              <a:t>the i-th row of the routing table is the i-th row of the     i-th node along the search path for </a:t>
            </a:r>
            <a:r>
              <a:rPr lang="en-US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69028" name="Oval 4"/>
          <p:cNvSpPr>
            <a:spLocks noChangeArrowheads="1"/>
          </p:cNvSpPr>
          <p:nvPr/>
        </p:nvSpPr>
        <p:spPr bwMode="auto">
          <a:xfrm>
            <a:off x="1497013" y="2722563"/>
            <a:ext cx="439737" cy="423862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1055688" y="3411538"/>
            <a:ext cx="12620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hlink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769030" name="Text Box 6"/>
          <p:cNvSpPr txBox="1">
            <a:spLocks noChangeArrowheads="1"/>
          </p:cNvSpPr>
          <p:nvPr/>
        </p:nvSpPr>
        <p:spPr bwMode="auto">
          <a:xfrm>
            <a:off x="166688" y="2698750"/>
            <a:ext cx="12461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Helvetica" pitchFamily="34" charset="0"/>
              </a:rPr>
              <a:t>locate 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X</a:t>
            </a:r>
          </a:p>
        </p:txBody>
      </p:sp>
      <p:sp>
        <p:nvSpPr>
          <p:cNvPr id="769031" name="Line 7"/>
          <p:cNvSpPr>
            <a:spLocks noChangeShapeType="1"/>
          </p:cNvSpPr>
          <p:nvPr/>
        </p:nvSpPr>
        <p:spPr bwMode="auto">
          <a:xfrm flipV="1">
            <a:off x="1943100" y="2933700"/>
            <a:ext cx="9398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9032" name="Oval 8"/>
          <p:cNvSpPr>
            <a:spLocks noChangeArrowheads="1"/>
          </p:cNvSpPr>
          <p:nvPr/>
        </p:nvSpPr>
        <p:spPr bwMode="auto">
          <a:xfrm>
            <a:off x="2890838" y="2725738"/>
            <a:ext cx="439737" cy="423862"/>
          </a:xfrm>
          <a:prstGeom prst="ellipse">
            <a:avLst/>
          </a:prstGeom>
          <a:solidFill>
            <a:srgbClr val="009900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33" name="Text Box 9"/>
          <p:cNvSpPr txBox="1">
            <a:spLocks noChangeArrowheads="1"/>
          </p:cNvSpPr>
          <p:nvPr/>
        </p:nvSpPr>
        <p:spPr bwMode="auto">
          <a:xfrm>
            <a:off x="2474913" y="3379788"/>
            <a:ext cx="12620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9900"/>
                </a:solidFill>
              </a:rPr>
              <a:t>B</a:t>
            </a:r>
          </a:p>
        </p:txBody>
      </p:sp>
      <p:sp>
        <p:nvSpPr>
          <p:cNvPr id="769034" name="Line 10"/>
          <p:cNvSpPr>
            <a:spLocks noChangeShapeType="1"/>
          </p:cNvSpPr>
          <p:nvPr/>
        </p:nvSpPr>
        <p:spPr bwMode="auto">
          <a:xfrm flipV="1">
            <a:off x="3352800" y="2911475"/>
            <a:ext cx="973138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9035" name="Oval 11"/>
          <p:cNvSpPr>
            <a:spLocks noChangeArrowheads="1"/>
          </p:cNvSpPr>
          <p:nvPr/>
        </p:nvSpPr>
        <p:spPr bwMode="auto">
          <a:xfrm>
            <a:off x="4343400" y="2713038"/>
            <a:ext cx="439738" cy="423862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36" name="Text Box 12"/>
          <p:cNvSpPr txBox="1">
            <a:spLocks noChangeArrowheads="1"/>
          </p:cNvSpPr>
          <p:nvPr/>
        </p:nvSpPr>
        <p:spPr bwMode="auto">
          <a:xfrm>
            <a:off x="4003675" y="3400425"/>
            <a:ext cx="10525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990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769037" name="Text Box 13"/>
          <p:cNvSpPr txBox="1">
            <a:spLocks noChangeArrowheads="1"/>
          </p:cNvSpPr>
          <p:nvPr/>
        </p:nvSpPr>
        <p:spPr bwMode="auto">
          <a:xfrm>
            <a:off x="5348288" y="3378200"/>
            <a:ext cx="11207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94B47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769038" name="Line 14"/>
          <p:cNvSpPr>
            <a:spLocks noChangeShapeType="1"/>
          </p:cNvSpPr>
          <p:nvPr/>
        </p:nvSpPr>
        <p:spPr bwMode="auto">
          <a:xfrm flipV="1">
            <a:off x="4754563" y="2889250"/>
            <a:ext cx="1027112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9042" name="Oval 18"/>
          <p:cNvSpPr>
            <a:spLocks noChangeArrowheads="1"/>
          </p:cNvSpPr>
          <p:nvPr/>
        </p:nvSpPr>
        <p:spPr bwMode="auto">
          <a:xfrm>
            <a:off x="5803900" y="2703513"/>
            <a:ext cx="439738" cy="423862"/>
          </a:xfrm>
          <a:prstGeom prst="ellipse">
            <a:avLst/>
          </a:prstGeom>
          <a:solidFill>
            <a:srgbClr val="F94B47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9064" name="Group 40"/>
          <p:cNvGrpSpPr>
            <a:grpSpLocks/>
          </p:cNvGrpSpPr>
          <p:nvPr/>
        </p:nvGrpSpPr>
        <p:grpSpPr bwMode="auto">
          <a:xfrm>
            <a:off x="1160463" y="3841750"/>
            <a:ext cx="1116012" cy="650875"/>
            <a:chOff x="731" y="2420"/>
            <a:chExt cx="703" cy="410"/>
          </a:xfrm>
        </p:grpSpPr>
        <p:sp>
          <p:nvSpPr>
            <p:cNvPr id="769043" name="Rectangle 19"/>
            <p:cNvSpPr>
              <a:spLocks noChangeArrowheads="1"/>
            </p:cNvSpPr>
            <p:nvPr/>
          </p:nvSpPr>
          <p:spPr bwMode="auto">
            <a:xfrm>
              <a:off x="731" y="2420"/>
              <a:ext cx="703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045" name="Rectangle 21"/>
            <p:cNvSpPr>
              <a:spLocks noChangeArrowheads="1"/>
            </p:cNvSpPr>
            <p:nvPr/>
          </p:nvSpPr>
          <p:spPr bwMode="auto">
            <a:xfrm>
              <a:off x="737" y="2437"/>
              <a:ext cx="681" cy="8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046" name="Rectangle 22"/>
            <p:cNvSpPr>
              <a:spLocks noChangeArrowheads="1"/>
            </p:cNvSpPr>
            <p:nvPr/>
          </p:nvSpPr>
          <p:spPr bwMode="auto">
            <a:xfrm>
              <a:off x="740" y="2533"/>
              <a:ext cx="681" cy="8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047" name="Rectangle 23"/>
            <p:cNvSpPr>
              <a:spLocks noChangeArrowheads="1"/>
            </p:cNvSpPr>
            <p:nvPr/>
          </p:nvSpPr>
          <p:spPr bwMode="auto">
            <a:xfrm>
              <a:off x="741" y="2629"/>
              <a:ext cx="681" cy="8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048" name="Rectangle 24"/>
            <p:cNvSpPr>
              <a:spLocks noChangeArrowheads="1"/>
            </p:cNvSpPr>
            <p:nvPr/>
          </p:nvSpPr>
          <p:spPr bwMode="auto">
            <a:xfrm>
              <a:off x="738" y="2720"/>
              <a:ext cx="681" cy="8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9066" name="Rectangle 42"/>
          <p:cNvSpPr>
            <a:spLocks noChangeArrowheads="1"/>
          </p:cNvSpPr>
          <p:nvPr/>
        </p:nvSpPr>
        <p:spPr bwMode="auto">
          <a:xfrm>
            <a:off x="2543175" y="3843338"/>
            <a:ext cx="11160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67" name="Rectangle 43"/>
          <p:cNvSpPr>
            <a:spLocks noChangeArrowheads="1"/>
          </p:cNvSpPr>
          <p:nvPr/>
        </p:nvSpPr>
        <p:spPr bwMode="auto">
          <a:xfrm>
            <a:off x="2562225" y="3870325"/>
            <a:ext cx="1081088" cy="1317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68" name="Rectangle 44"/>
          <p:cNvSpPr>
            <a:spLocks noChangeArrowheads="1"/>
          </p:cNvSpPr>
          <p:nvPr/>
        </p:nvSpPr>
        <p:spPr bwMode="auto">
          <a:xfrm>
            <a:off x="2566988" y="4022725"/>
            <a:ext cx="1081087" cy="1317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69" name="Rectangle 45"/>
          <p:cNvSpPr>
            <a:spLocks noChangeArrowheads="1"/>
          </p:cNvSpPr>
          <p:nvPr/>
        </p:nvSpPr>
        <p:spPr bwMode="auto">
          <a:xfrm>
            <a:off x="2559050" y="4175125"/>
            <a:ext cx="1081088" cy="1317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70" name="Rectangle 46"/>
          <p:cNvSpPr>
            <a:spLocks noChangeArrowheads="1"/>
          </p:cNvSpPr>
          <p:nvPr/>
        </p:nvSpPr>
        <p:spPr bwMode="auto">
          <a:xfrm>
            <a:off x="2563813" y="4319588"/>
            <a:ext cx="1081087" cy="1317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78" name="Rectangle 54"/>
          <p:cNvSpPr>
            <a:spLocks noChangeArrowheads="1"/>
          </p:cNvSpPr>
          <p:nvPr/>
        </p:nvSpPr>
        <p:spPr bwMode="auto">
          <a:xfrm>
            <a:off x="5408613" y="3846513"/>
            <a:ext cx="1116012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79" name="Rectangle 55"/>
          <p:cNvSpPr>
            <a:spLocks noChangeArrowheads="1"/>
          </p:cNvSpPr>
          <p:nvPr/>
        </p:nvSpPr>
        <p:spPr bwMode="auto">
          <a:xfrm>
            <a:off x="5427663" y="3873500"/>
            <a:ext cx="1081087" cy="131763"/>
          </a:xfrm>
          <a:prstGeom prst="rect">
            <a:avLst/>
          </a:prstGeom>
          <a:solidFill>
            <a:srgbClr val="F94B4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80" name="Rectangle 56"/>
          <p:cNvSpPr>
            <a:spLocks noChangeArrowheads="1"/>
          </p:cNvSpPr>
          <p:nvPr/>
        </p:nvSpPr>
        <p:spPr bwMode="auto">
          <a:xfrm>
            <a:off x="5432425" y="4025900"/>
            <a:ext cx="1081088" cy="131763"/>
          </a:xfrm>
          <a:prstGeom prst="rect">
            <a:avLst/>
          </a:prstGeom>
          <a:solidFill>
            <a:srgbClr val="F94B4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81" name="Rectangle 57"/>
          <p:cNvSpPr>
            <a:spLocks noChangeArrowheads="1"/>
          </p:cNvSpPr>
          <p:nvPr/>
        </p:nvSpPr>
        <p:spPr bwMode="auto">
          <a:xfrm>
            <a:off x="5424488" y="4168775"/>
            <a:ext cx="1081087" cy="131763"/>
          </a:xfrm>
          <a:prstGeom prst="rect">
            <a:avLst/>
          </a:prstGeom>
          <a:solidFill>
            <a:srgbClr val="F94B4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82" name="Rectangle 58"/>
          <p:cNvSpPr>
            <a:spLocks noChangeArrowheads="1"/>
          </p:cNvSpPr>
          <p:nvPr/>
        </p:nvSpPr>
        <p:spPr bwMode="auto">
          <a:xfrm>
            <a:off x="5429250" y="4322763"/>
            <a:ext cx="1081088" cy="131762"/>
          </a:xfrm>
          <a:prstGeom prst="rect">
            <a:avLst/>
          </a:prstGeom>
          <a:solidFill>
            <a:srgbClr val="F94B4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84" name="Rectangle 60"/>
          <p:cNvSpPr>
            <a:spLocks noChangeArrowheads="1"/>
          </p:cNvSpPr>
          <p:nvPr/>
        </p:nvSpPr>
        <p:spPr bwMode="auto">
          <a:xfrm>
            <a:off x="4048125" y="3841750"/>
            <a:ext cx="11160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85" name="Rectangle 61"/>
          <p:cNvSpPr>
            <a:spLocks noChangeArrowheads="1"/>
          </p:cNvSpPr>
          <p:nvPr/>
        </p:nvSpPr>
        <p:spPr bwMode="auto">
          <a:xfrm>
            <a:off x="4067175" y="3868738"/>
            <a:ext cx="1081088" cy="1317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86" name="Rectangle 62"/>
          <p:cNvSpPr>
            <a:spLocks noChangeArrowheads="1"/>
          </p:cNvSpPr>
          <p:nvPr/>
        </p:nvSpPr>
        <p:spPr bwMode="auto">
          <a:xfrm>
            <a:off x="4062413" y="4021138"/>
            <a:ext cx="1081087" cy="1317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87" name="Rectangle 63"/>
          <p:cNvSpPr>
            <a:spLocks noChangeArrowheads="1"/>
          </p:cNvSpPr>
          <p:nvPr/>
        </p:nvSpPr>
        <p:spPr bwMode="auto">
          <a:xfrm>
            <a:off x="4064000" y="4173538"/>
            <a:ext cx="1081088" cy="1317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88" name="Rectangle 64"/>
          <p:cNvSpPr>
            <a:spLocks noChangeArrowheads="1"/>
          </p:cNvSpPr>
          <p:nvPr/>
        </p:nvSpPr>
        <p:spPr bwMode="auto">
          <a:xfrm>
            <a:off x="4068763" y="4318000"/>
            <a:ext cx="1081087" cy="1317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96" name="Rectangle 72"/>
          <p:cNvSpPr>
            <a:spLocks noChangeArrowheads="1"/>
          </p:cNvSpPr>
          <p:nvPr/>
        </p:nvSpPr>
        <p:spPr bwMode="auto">
          <a:xfrm>
            <a:off x="3759200" y="5930900"/>
            <a:ext cx="11160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97" name="Rectangle 73"/>
          <p:cNvSpPr>
            <a:spLocks noChangeArrowheads="1"/>
          </p:cNvSpPr>
          <p:nvPr/>
        </p:nvSpPr>
        <p:spPr bwMode="auto">
          <a:xfrm>
            <a:off x="3778250" y="5957888"/>
            <a:ext cx="1081088" cy="1317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98" name="Rectangle 74"/>
          <p:cNvSpPr>
            <a:spLocks noChangeArrowheads="1"/>
          </p:cNvSpPr>
          <p:nvPr/>
        </p:nvSpPr>
        <p:spPr bwMode="auto">
          <a:xfrm>
            <a:off x="3773488" y="6110288"/>
            <a:ext cx="1081087" cy="1317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099" name="Rectangle 75"/>
          <p:cNvSpPr>
            <a:spLocks noChangeArrowheads="1"/>
          </p:cNvSpPr>
          <p:nvPr/>
        </p:nvSpPr>
        <p:spPr bwMode="auto">
          <a:xfrm>
            <a:off x="3775075" y="6253163"/>
            <a:ext cx="1081088" cy="1317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100" name="Rectangle 76"/>
          <p:cNvSpPr>
            <a:spLocks noChangeArrowheads="1"/>
          </p:cNvSpPr>
          <p:nvPr/>
        </p:nvSpPr>
        <p:spPr bwMode="auto">
          <a:xfrm>
            <a:off x="3779838" y="6407150"/>
            <a:ext cx="1081087" cy="131763"/>
          </a:xfrm>
          <a:prstGeom prst="rect">
            <a:avLst/>
          </a:prstGeom>
          <a:solidFill>
            <a:srgbClr val="F94B4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Proximity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starting node </a:t>
            </a:r>
            <a:r>
              <a:rPr lang="en-US" sz="2800">
                <a:solidFill>
                  <a:schemeClr val="hlink"/>
                </a:solidFill>
              </a:rPr>
              <a:t>A</a:t>
            </a:r>
            <a:r>
              <a:rPr lang="en-US" sz="2800"/>
              <a:t> is the closest one to node </a:t>
            </a:r>
            <a:r>
              <a:rPr lang="en-US" sz="2800">
                <a:solidFill>
                  <a:srgbClr val="FF0000"/>
                </a:solidFill>
              </a:rPr>
              <a:t>X</a:t>
            </a:r>
            <a:r>
              <a:rPr lang="en-US" sz="2800"/>
              <a:t>, so by triangular inequality the neighbors in first row of the starting node </a:t>
            </a:r>
            <a:r>
              <a:rPr lang="en-US" sz="2800">
                <a:solidFill>
                  <a:schemeClr val="hlink"/>
                </a:solidFill>
              </a:rPr>
              <a:t>A</a:t>
            </a:r>
            <a:r>
              <a:rPr lang="en-US" sz="2800"/>
              <a:t> will also be close to </a:t>
            </a:r>
            <a:r>
              <a:rPr lang="en-US" sz="2800">
                <a:solidFill>
                  <a:srgbClr val="FF0000"/>
                </a:solidFill>
              </a:rPr>
              <a:t>X</a:t>
            </a:r>
          </a:p>
          <a:p>
            <a:endParaRPr lang="en-US" sz="2800"/>
          </a:p>
          <a:p>
            <a:r>
              <a:rPr lang="en-US" sz="2800"/>
              <a:t>For the remaining entries of the table the same argument applies as before: the distance of the intermediate node </a:t>
            </a:r>
            <a:r>
              <a:rPr lang="en-US" sz="2800">
                <a:solidFill>
                  <a:schemeClr val="hlink"/>
                </a:solidFill>
              </a:rPr>
              <a:t>Y</a:t>
            </a:r>
            <a:r>
              <a:rPr lang="en-US" sz="2800"/>
              <a:t> to its neighbors dominates the distance from </a:t>
            </a:r>
            <a:r>
              <a:rPr lang="en-US" sz="2800">
                <a:solidFill>
                  <a:srgbClr val="FF0000"/>
                </a:solidFill>
              </a:rPr>
              <a:t>X</a:t>
            </a:r>
            <a:r>
              <a:rPr lang="en-US" sz="2800"/>
              <a:t> to the intermediate node </a:t>
            </a:r>
            <a:r>
              <a:rPr lang="en-US" sz="2800">
                <a:solidFill>
                  <a:schemeClr val="hlink"/>
                </a:solidFill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</a:t>
            </a:r>
          </a:p>
        </p:txBody>
      </p:sp>
      <p:pic>
        <p:nvPicPr>
          <p:cNvPr id="739331" name="Picture 3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200400" y="1574800"/>
            <a:ext cx="5867400" cy="4184650"/>
          </a:xfrm>
          <a:noFill/>
          <a:ln/>
        </p:spPr>
      </p:pic>
      <p:sp>
        <p:nvSpPr>
          <p:cNvPr id="7393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2819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sz="2000"/>
              <a:t>Search space:       d-dimensional coordinate space (on a </a:t>
            </a:r>
            <a:r>
              <a:rPr lang="en-CA" sz="2000">
                <a:solidFill>
                  <a:schemeClr val="hlink"/>
                </a:solidFill>
              </a:rPr>
              <a:t>d-torus</a:t>
            </a:r>
            <a:r>
              <a:rPr lang="en-CA" sz="2000"/>
              <a:t>)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Each node owns a distinct </a:t>
            </a:r>
            <a:r>
              <a:rPr lang="en-US" sz="2000">
                <a:solidFill>
                  <a:schemeClr val="hlink"/>
                </a:solidFill>
              </a:rPr>
              <a:t>zone</a:t>
            </a:r>
            <a:r>
              <a:rPr lang="en-US" sz="2000"/>
              <a:t> in the space</a:t>
            </a:r>
          </a:p>
          <a:p>
            <a:pPr>
              <a:lnSpc>
                <a:spcPct val="80000"/>
              </a:lnSpc>
            </a:pPr>
            <a:r>
              <a:rPr lang="en-CA" sz="2000"/>
              <a:t>Each node keeps links to the nodes responsible for zones adjacent to its zone (in the search space) – ~</a:t>
            </a:r>
            <a:r>
              <a:rPr lang="en-CA" sz="2000">
                <a:solidFill>
                  <a:srgbClr val="3399FF"/>
                </a:solidFill>
              </a:rPr>
              <a:t>2d </a:t>
            </a:r>
            <a:r>
              <a:rPr lang="en-CA" sz="2000"/>
              <a:t>on avg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Each key hashes to a </a:t>
            </a:r>
            <a:r>
              <a:rPr lang="en-US" sz="2000">
                <a:solidFill>
                  <a:srgbClr val="FF0000"/>
                </a:solidFill>
              </a:rPr>
              <a:t>point</a:t>
            </a:r>
            <a:r>
              <a:rPr lang="en-US" sz="2000"/>
              <a:t> in the space</a:t>
            </a:r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07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Tahoma" charset="0"/>
              </a:rPr>
              <a:t>* Figure  from “A Scalable Content-Addressable Network”, S. Ratnasamy et al., In Proceedings of ACM SIGCOMM 2001.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Distributed Hash Tables (DHT)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Distributed version of a hash table data structure</a:t>
            </a:r>
          </a:p>
          <a:p>
            <a:pPr>
              <a:lnSpc>
                <a:spcPct val="80000"/>
              </a:lnSpc>
            </a:pPr>
            <a:r>
              <a:rPr lang="en-US" sz="2400"/>
              <a:t>Stores (</a:t>
            </a:r>
            <a:r>
              <a:rPr lang="en-US" sz="2400">
                <a:solidFill>
                  <a:srgbClr val="FF9900"/>
                </a:solidFill>
              </a:rPr>
              <a:t>key</a:t>
            </a:r>
            <a:r>
              <a:rPr lang="en-US" sz="2400"/>
              <a:t>, </a:t>
            </a:r>
            <a:r>
              <a:rPr lang="en-US" sz="2400">
                <a:solidFill>
                  <a:schemeClr val="hlink"/>
                </a:solidFill>
              </a:rPr>
              <a:t>value</a:t>
            </a:r>
            <a:r>
              <a:rPr lang="en-US" sz="2400"/>
              <a:t>) pairs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>
                <a:solidFill>
                  <a:srgbClr val="FF9900"/>
                </a:solidFill>
              </a:rPr>
              <a:t>key</a:t>
            </a:r>
            <a:r>
              <a:rPr lang="en-US" sz="2000"/>
              <a:t> is like a filename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>
                <a:solidFill>
                  <a:schemeClr val="hlink"/>
                </a:solidFill>
              </a:rPr>
              <a:t>value</a:t>
            </a:r>
            <a:r>
              <a:rPr lang="en-US" sz="2000"/>
              <a:t> can be file contents, or pointer to location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Goal</a:t>
            </a:r>
            <a:r>
              <a:rPr lang="en-US" sz="2400"/>
              <a:t>:  Efficiently insert/lookup/delete (</a:t>
            </a:r>
            <a:r>
              <a:rPr lang="en-US" sz="2400">
                <a:solidFill>
                  <a:srgbClr val="FF9900"/>
                </a:solidFill>
              </a:rPr>
              <a:t>key</a:t>
            </a:r>
            <a:r>
              <a:rPr lang="en-US" sz="2400"/>
              <a:t>, </a:t>
            </a:r>
            <a:r>
              <a:rPr lang="en-US" sz="2400">
                <a:solidFill>
                  <a:schemeClr val="hlink"/>
                </a:solidFill>
              </a:rPr>
              <a:t>value</a:t>
            </a:r>
            <a:r>
              <a:rPr lang="en-US" sz="2400"/>
              <a:t>) pairs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Each peer stores a subset of (</a:t>
            </a:r>
            <a:r>
              <a:rPr lang="en-US" sz="2400">
                <a:solidFill>
                  <a:srgbClr val="FF9900"/>
                </a:solidFill>
              </a:rPr>
              <a:t>key</a:t>
            </a:r>
            <a:r>
              <a:rPr lang="en-US" sz="2400"/>
              <a:t>, </a:t>
            </a:r>
            <a:r>
              <a:rPr lang="en-US" sz="2400">
                <a:solidFill>
                  <a:schemeClr val="hlink"/>
                </a:solidFill>
              </a:rPr>
              <a:t>value</a:t>
            </a:r>
            <a:r>
              <a:rPr lang="en-US" sz="2400"/>
              <a:t>) pairs in the system</a:t>
            </a:r>
          </a:p>
          <a:p>
            <a:pPr>
              <a:lnSpc>
                <a:spcPct val="80000"/>
              </a:lnSpc>
            </a:pPr>
            <a:r>
              <a:rPr lang="en-US" sz="2400"/>
              <a:t>Core operation:  Find node responsible for a </a:t>
            </a:r>
            <a:r>
              <a:rPr lang="en-US" sz="2400">
                <a:solidFill>
                  <a:srgbClr val="FF9900"/>
                </a:solidFill>
              </a:rPr>
              <a:t>key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Map </a:t>
            </a:r>
            <a:r>
              <a:rPr lang="en-US" sz="2000">
                <a:solidFill>
                  <a:srgbClr val="FF9900"/>
                </a:solidFill>
              </a:rPr>
              <a:t>key</a:t>
            </a:r>
            <a:r>
              <a:rPr lang="en-US" sz="2000"/>
              <a:t> to node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Efficiently route insert/lookup/delete request to this node</a:t>
            </a:r>
          </a:p>
          <a:p>
            <a:pPr>
              <a:lnSpc>
                <a:spcPct val="80000"/>
              </a:lnSpc>
            </a:pPr>
            <a:r>
              <a:rPr lang="en-US" sz="2400"/>
              <a:t>Allow for frequent node arrivals/departures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Lookup</a:t>
            </a:r>
          </a:p>
        </p:txBody>
      </p:sp>
      <p:sp>
        <p:nvSpPr>
          <p:cNvPr id="740355" name="Rectangle 3"/>
          <p:cNvSpPr>
            <a:spLocks noChangeArrowheads="1"/>
          </p:cNvSpPr>
          <p:nvPr/>
        </p:nvSpPr>
        <p:spPr bwMode="auto">
          <a:xfrm>
            <a:off x="3851275" y="1916113"/>
            <a:ext cx="4249738" cy="39608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356" name="Line 4"/>
          <p:cNvSpPr>
            <a:spLocks noChangeShapeType="1"/>
          </p:cNvSpPr>
          <p:nvPr/>
        </p:nvSpPr>
        <p:spPr bwMode="auto">
          <a:xfrm>
            <a:off x="5940425" y="1916113"/>
            <a:ext cx="0" cy="396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57" name="Line 5"/>
          <p:cNvSpPr>
            <a:spLocks noChangeShapeType="1"/>
          </p:cNvSpPr>
          <p:nvPr/>
        </p:nvSpPr>
        <p:spPr bwMode="auto">
          <a:xfrm>
            <a:off x="3851275" y="2420938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58" name="Line 6"/>
          <p:cNvSpPr>
            <a:spLocks noChangeShapeType="1"/>
          </p:cNvSpPr>
          <p:nvPr/>
        </p:nvSpPr>
        <p:spPr bwMode="auto">
          <a:xfrm>
            <a:off x="5940425" y="3716338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59" name="Line 7"/>
          <p:cNvSpPr>
            <a:spLocks noChangeShapeType="1"/>
          </p:cNvSpPr>
          <p:nvPr/>
        </p:nvSpPr>
        <p:spPr bwMode="auto">
          <a:xfrm>
            <a:off x="7091363" y="191611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60" name="Line 8"/>
          <p:cNvSpPr>
            <a:spLocks noChangeShapeType="1"/>
          </p:cNvSpPr>
          <p:nvPr/>
        </p:nvSpPr>
        <p:spPr bwMode="auto">
          <a:xfrm>
            <a:off x="5940425" y="2781300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61" name="Line 9"/>
          <p:cNvSpPr>
            <a:spLocks noChangeShapeType="1"/>
          </p:cNvSpPr>
          <p:nvPr/>
        </p:nvSpPr>
        <p:spPr bwMode="auto">
          <a:xfrm>
            <a:off x="6516688" y="19161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62" name="Line 10"/>
          <p:cNvSpPr>
            <a:spLocks noChangeShapeType="1"/>
          </p:cNvSpPr>
          <p:nvPr/>
        </p:nvSpPr>
        <p:spPr bwMode="auto">
          <a:xfrm>
            <a:off x="6588125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63" name="Line 11"/>
          <p:cNvSpPr>
            <a:spLocks noChangeShapeType="1"/>
          </p:cNvSpPr>
          <p:nvPr/>
        </p:nvSpPr>
        <p:spPr bwMode="auto">
          <a:xfrm>
            <a:off x="6588125" y="4797425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64" name="Line 12"/>
          <p:cNvSpPr>
            <a:spLocks noChangeShapeType="1"/>
          </p:cNvSpPr>
          <p:nvPr/>
        </p:nvSpPr>
        <p:spPr bwMode="auto">
          <a:xfrm>
            <a:off x="3851275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65" name="Line 13"/>
          <p:cNvSpPr>
            <a:spLocks noChangeShapeType="1"/>
          </p:cNvSpPr>
          <p:nvPr/>
        </p:nvSpPr>
        <p:spPr bwMode="auto">
          <a:xfrm>
            <a:off x="4932363" y="436562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66" name="Line 14"/>
          <p:cNvSpPr>
            <a:spLocks noChangeShapeType="1"/>
          </p:cNvSpPr>
          <p:nvPr/>
        </p:nvSpPr>
        <p:spPr bwMode="auto">
          <a:xfrm>
            <a:off x="3851275" y="5084763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67" name="Line 15"/>
          <p:cNvSpPr>
            <a:spLocks noChangeShapeType="1"/>
          </p:cNvSpPr>
          <p:nvPr/>
        </p:nvSpPr>
        <p:spPr bwMode="auto">
          <a:xfrm>
            <a:off x="5940425" y="45815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5148263" y="242093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69" name="Line 17"/>
          <p:cNvSpPr>
            <a:spLocks noChangeShapeType="1"/>
          </p:cNvSpPr>
          <p:nvPr/>
        </p:nvSpPr>
        <p:spPr bwMode="auto">
          <a:xfrm>
            <a:off x="3851275" y="378936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70" name="Line 18"/>
          <p:cNvSpPr>
            <a:spLocks noChangeShapeType="1"/>
          </p:cNvSpPr>
          <p:nvPr/>
        </p:nvSpPr>
        <p:spPr bwMode="auto">
          <a:xfrm>
            <a:off x="3851275" y="314166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519113" y="1989138"/>
            <a:ext cx="2508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charset="0"/>
              </a:rPr>
              <a:t>Node </a:t>
            </a:r>
            <a:r>
              <a:rPr lang="en-US" sz="2400" b="1">
                <a:solidFill>
                  <a:srgbClr val="FF0000"/>
                </a:solidFill>
                <a:latin typeface="Tahoma" charset="0"/>
              </a:rPr>
              <a:t>x</a:t>
            </a:r>
            <a:r>
              <a:rPr lang="en-US" sz="2400">
                <a:latin typeface="Tahoma" charset="0"/>
              </a:rPr>
              <a:t> wants to </a:t>
            </a:r>
          </a:p>
          <a:p>
            <a:pPr eaLnBrk="0" hangingPunct="0"/>
            <a:r>
              <a:rPr lang="en-US" sz="2400">
                <a:latin typeface="Tahoma" charset="0"/>
              </a:rPr>
              <a:t>lookup key </a:t>
            </a:r>
            <a:r>
              <a:rPr lang="en-US" sz="2400">
                <a:solidFill>
                  <a:schemeClr val="hlink"/>
                </a:solidFill>
                <a:latin typeface="Tahoma" charset="0"/>
              </a:rPr>
              <a:t>K</a:t>
            </a:r>
          </a:p>
        </p:txBody>
      </p:sp>
      <p:sp>
        <p:nvSpPr>
          <p:cNvPr id="740372" name="Text Box 20"/>
          <p:cNvSpPr txBox="1">
            <a:spLocks noChangeArrowheads="1"/>
          </p:cNvSpPr>
          <p:nvPr/>
        </p:nvSpPr>
        <p:spPr bwMode="auto">
          <a:xfrm>
            <a:off x="4048125" y="4521200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Tahoma" charset="0"/>
              </a:rPr>
              <a:t>x</a:t>
            </a:r>
          </a:p>
        </p:txBody>
      </p:sp>
      <p:sp>
        <p:nvSpPr>
          <p:cNvPr id="740373" name="Text Box 21"/>
          <p:cNvSpPr txBox="1">
            <a:spLocks noChangeArrowheads="1"/>
          </p:cNvSpPr>
          <p:nvPr/>
        </p:nvSpPr>
        <p:spPr bwMode="auto">
          <a:xfrm>
            <a:off x="584200" y="3070225"/>
            <a:ext cx="1323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hlink"/>
                </a:solidFill>
                <a:latin typeface="Tahoma" charset="0"/>
              </a:rPr>
              <a:t>K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>
                <a:solidFill>
                  <a:schemeClr val="hlink"/>
                </a:solidFill>
                <a:latin typeface="Tahoma" charset="0"/>
                <a:cs typeface="Times New Roman" pitchFamily="18" charset="0"/>
              </a:rPr>
              <a:t>(a,b)</a:t>
            </a:r>
            <a:endParaRPr lang="en-US" sz="240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0374" name="Oval 22"/>
          <p:cNvSpPr>
            <a:spLocks noChangeArrowheads="1"/>
          </p:cNvSpPr>
          <p:nvPr/>
        </p:nvSpPr>
        <p:spPr bwMode="auto">
          <a:xfrm>
            <a:off x="6805613" y="2133600"/>
            <a:ext cx="142875" cy="1428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375" name="Text Box 23"/>
          <p:cNvSpPr txBox="1">
            <a:spLocks noChangeArrowheads="1"/>
          </p:cNvSpPr>
          <p:nvPr/>
        </p:nvSpPr>
        <p:spPr bwMode="auto">
          <a:xfrm>
            <a:off x="560388" y="3703638"/>
            <a:ext cx="31480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charset="0"/>
              </a:rPr>
              <a:t>Move along neighbors</a:t>
            </a:r>
          </a:p>
          <a:p>
            <a:pPr eaLnBrk="0" hangingPunct="0"/>
            <a:r>
              <a:rPr lang="en-US" sz="2400">
                <a:latin typeface="Tahoma" charset="0"/>
              </a:rPr>
              <a:t>to the zone of the key</a:t>
            </a:r>
          </a:p>
          <a:p>
            <a:pPr eaLnBrk="0" hangingPunct="0"/>
            <a:r>
              <a:rPr lang="en-US" sz="2400">
                <a:latin typeface="Tahoma" charset="0"/>
              </a:rPr>
              <a:t>each time moving </a:t>
            </a:r>
          </a:p>
          <a:p>
            <a:pPr eaLnBrk="0" hangingPunct="0"/>
            <a:r>
              <a:rPr lang="en-US" sz="2400">
                <a:latin typeface="Tahoma" charset="0"/>
              </a:rPr>
              <a:t>closer to the key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468313" y="5529263"/>
            <a:ext cx="3432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charset="0"/>
              </a:rPr>
              <a:t>expected time </a:t>
            </a:r>
            <a:r>
              <a:rPr lang="en-US" sz="2400">
                <a:solidFill>
                  <a:schemeClr val="folHlink"/>
                </a:solidFill>
                <a:latin typeface="Tahoma" charset="0"/>
              </a:rPr>
              <a:t>O(dn</a:t>
            </a:r>
            <a:r>
              <a:rPr lang="en-US" sz="2400" baseline="30000">
                <a:solidFill>
                  <a:schemeClr val="folHlink"/>
                </a:solidFill>
                <a:latin typeface="Tahoma" charset="0"/>
              </a:rPr>
              <a:t>1/d</a:t>
            </a:r>
            <a:r>
              <a:rPr lang="en-US" sz="2400">
                <a:solidFill>
                  <a:schemeClr val="folHlink"/>
                </a:solidFill>
                <a:latin typeface="Tahoma" charset="0"/>
              </a:rPr>
              <a:t>)</a:t>
            </a:r>
          </a:p>
          <a:p>
            <a:pPr eaLnBrk="0" hangingPunct="0"/>
            <a:r>
              <a:rPr lang="en-US" sz="2400">
                <a:solidFill>
                  <a:srgbClr val="FF3300"/>
                </a:solidFill>
                <a:latin typeface="Tahoma" charset="0"/>
              </a:rPr>
              <a:t>can we do it in</a:t>
            </a:r>
            <a:r>
              <a:rPr lang="en-US" sz="2400">
                <a:solidFill>
                  <a:schemeClr val="folHlink"/>
                </a:solidFill>
                <a:latin typeface="Tahoma" charset="0"/>
              </a:rPr>
              <a:t> O(logn)?</a:t>
            </a:r>
          </a:p>
        </p:txBody>
      </p:sp>
      <p:sp>
        <p:nvSpPr>
          <p:cNvPr id="740377" name="Line 25"/>
          <p:cNvSpPr>
            <a:spLocks noChangeShapeType="1"/>
          </p:cNvSpPr>
          <p:nvPr/>
        </p:nvSpPr>
        <p:spPr bwMode="auto">
          <a:xfrm>
            <a:off x="4643438" y="4797425"/>
            <a:ext cx="64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78" name="Line 26"/>
          <p:cNvSpPr>
            <a:spLocks noChangeShapeType="1"/>
          </p:cNvSpPr>
          <p:nvPr/>
        </p:nvSpPr>
        <p:spPr bwMode="auto">
          <a:xfrm flipV="1">
            <a:off x="5292725" y="4149725"/>
            <a:ext cx="21590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79" name="Line 27"/>
          <p:cNvSpPr>
            <a:spLocks noChangeShapeType="1"/>
          </p:cNvSpPr>
          <p:nvPr/>
        </p:nvSpPr>
        <p:spPr bwMode="auto">
          <a:xfrm>
            <a:off x="5148263" y="40052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5508625" y="4149725"/>
            <a:ext cx="7191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81" name="Line 29"/>
          <p:cNvSpPr>
            <a:spLocks noChangeShapeType="1"/>
          </p:cNvSpPr>
          <p:nvPr/>
        </p:nvSpPr>
        <p:spPr bwMode="auto">
          <a:xfrm flipV="1">
            <a:off x="6227763" y="3284538"/>
            <a:ext cx="215900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0382" name="Line 30"/>
          <p:cNvSpPr>
            <a:spLocks noChangeShapeType="1"/>
          </p:cNvSpPr>
          <p:nvPr/>
        </p:nvSpPr>
        <p:spPr bwMode="auto">
          <a:xfrm flipV="1">
            <a:off x="6443663" y="2420938"/>
            <a:ext cx="2889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71" grpId="0"/>
      <p:bldP spid="740372" grpId="0"/>
      <p:bldP spid="740372" grpId="1"/>
      <p:bldP spid="740373" grpId="0"/>
      <p:bldP spid="740374" grpId="0" animBg="1"/>
      <p:bldP spid="740375" grpId="0"/>
      <p:bldP spid="740376" grpId="0"/>
      <p:bldP spid="740377" grpId="0" animBg="1"/>
      <p:bldP spid="740378" grpId="0" animBg="1"/>
      <p:bldP spid="740380" grpId="0" animBg="1"/>
      <p:bldP spid="740381" grpId="0" animBg="1"/>
      <p:bldP spid="7403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node insertion</a:t>
            </a:r>
          </a:p>
        </p:txBody>
      </p:sp>
      <p:sp>
        <p:nvSpPr>
          <p:cNvPr id="741379" name="Rectangle 3"/>
          <p:cNvSpPr>
            <a:spLocks noChangeArrowheads="1"/>
          </p:cNvSpPr>
          <p:nvPr/>
        </p:nvSpPr>
        <p:spPr bwMode="auto">
          <a:xfrm>
            <a:off x="4425950" y="1916113"/>
            <a:ext cx="4249738" cy="39608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380" name="Line 4"/>
          <p:cNvSpPr>
            <a:spLocks noChangeShapeType="1"/>
          </p:cNvSpPr>
          <p:nvPr/>
        </p:nvSpPr>
        <p:spPr bwMode="auto">
          <a:xfrm>
            <a:off x="6515100" y="1916113"/>
            <a:ext cx="0" cy="396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81" name="Line 5"/>
          <p:cNvSpPr>
            <a:spLocks noChangeShapeType="1"/>
          </p:cNvSpPr>
          <p:nvPr/>
        </p:nvSpPr>
        <p:spPr bwMode="auto">
          <a:xfrm>
            <a:off x="4425950" y="2420938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82" name="Line 6"/>
          <p:cNvSpPr>
            <a:spLocks noChangeShapeType="1"/>
          </p:cNvSpPr>
          <p:nvPr/>
        </p:nvSpPr>
        <p:spPr bwMode="auto">
          <a:xfrm>
            <a:off x="6515100" y="3716338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83" name="Line 7"/>
          <p:cNvSpPr>
            <a:spLocks noChangeShapeType="1"/>
          </p:cNvSpPr>
          <p:nvPr/>
        </p:nvSpPr>
        <p:spPr bwMode="auto">
          <a:xfrm>
            <a:off x="7666038" y="191611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84" name="Line 8"/>
          <p:cNvSpPr>
            <a:spLocks noChangeShapeType="1"/>
          </p:cNvSpPr>
          <p:nvPr/>
        </p:nvSpPr>
        <p:spPr bwMode="auto">
          <a:xfrm>
            <a:off x="6515100" y="2781300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85" name="Line 9"/>
          <p:cNvSpPr>
            <a:spLocks noChangeShapeType="1"/>
          </p:cNvSpPr>
          <p:nvPr/>
        </p:nvSpPr>
        <p:spPr bwMode="auto">
          <a:xfrm>
            <a:off x="7091363" y="19161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86" name="Line 10"/>
          <p:cNvSpPr>
            <a:spLocks noChangeShapeType="1"/>
          </p:cNvSpPr>
          <p:nvPr/>
        </p:nvSpPr>
        <p:spPr bwMode="auto">
          <a:xfrm>
            <a:off x="7162800" y="37163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87" name="Line 11"/>
          <p:cNvSpPr>
            <a:spLocks noChangeShapeType="1"/>
          </p:cNvSpPr>
          <p:nvPr/>
        </p:nvSpPr>
        <p:spPr bwMode="auto">
          <a:xfrm>
            <a:off x="7162800" y="4797425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88" name="Line 12"/>
          <p:cNvSpPr>
            <a:spLocks noChangeShapeType="1"/>
          </p:cNvSpPr>
          <p:nvPr/>
        </p:nvSpPr>
        <p:spPr bwMode="auto">
          <a:xfrm>
            <a:off x="4425950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89" name="Line 13"/>
          <p:cNvSpPr>
            <a:spLocks noChangeShapeType="1"/>
          </p:cNvSpPr>
          <p:nvPr/>
        </p:nvSpPr>
        <p:spPr bwMode="auto">
          <a:xfrm>
            <a:off x="5507038" y="436562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90" name="Line 14"/>
          <p:cNvSpPr>
            <a:spLocks noChangeShapeType="1"/>
          </p:cNvSpPr>
          <p:nvPr/>
        </p:nvSpPr>
        <p:spPr bwMode="auto">
          <a:xfrm>
            <a:off x="4425950" y="5084763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91" name="Line 15"/>
          <p:cNvSpPr>
            <a:spLocks noChangeShapeType="1"/>
          </p:cNvSpPr>
          <p:nvPr/>
        </p:nvSpPr>
        <p:spPr bwMode="auto">
          <a:xfrm>
            <a:off x="6515100" y="45815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>
            <a:off x="5722938" y="242093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93" name="Line 17"/>
          <p:cNvSpPr>
            <a:spLocks noChangeShapeType="1"/>
          </p:cNvSpPr>
          <p:nvPr/>
        </p:nvSpPr>
        <p:spPr bwMode="auto">
          <a:xfrm>
            <a:off x="4425950" y="378936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94" name="Line 18"/>
          <p:cNvSpPr>
            <a:spLocks noChangeShapeType="1"/>
          </p:cNvSpPr>
          <p:nvPr/>
        </p:nvSpPr>
        <p:spPr bwMode="auto">
          <a:xfrm>
            <a:off x="4425950" y="314166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95" name="Line 19"/>
          <p:cNvSpPr>
            <a:spLocks noChangeShapeType="1"/>
          </p:cNvSpPr>
          <p:nvPr/>
        </p:nvSpPr>
        <p:spPr bwMode="auto">
          <a:xfrm>
            <a:off x="5722938" y="40052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250825" y="2060575"/>
            <a:ext cx="399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charset="0"/>
              </a:rPr>
              <a:t>Node </a:t>
            </a:r>
            <a:r>
              <a:rPr lang="en-US" sz="2400" b="1">
                <a:solidFill>
                  <a:srgbClr val="FF0000"/>
                </a:solidFill>
                <a:latin typeface="Tahoma" charset="0"/>
              </a:rPr>
              <a:t>y</a:t>
            </a:r>
            <a:r>
              <a:rPr lang="en-US" sz="2400" b="1">
                <a:solidFill>
                  <a:srgbClr val="FF5050"/>
                </a:solidFill>
                <a:latin typeface="Tahoma" charset="0"/>
              </a:rPr>
              <a:t> </a:t>
            </a:r>
            <a:r>
              <a:rPr lang="en-US" sz="2400">
                <a:latin typeface="Tahoma" charset="0"/>
              </a:rPr>
              <a:t>needs to be inserted</a:t>
            </a:r>
          </a:p>
          <a:p>
            <a:pPr eaLnBrk="0" hangingPunct="0"/>
            <a:r>
              <a:rPr lang="en-US" sz="2400">
                <a:latin typeface="Tahoma" charset="0"/>
              </a:rPr>
              <a:t>It has knowledge of node </a:t>
            </a:r>
            <a:r>
              <a:rPr lang="en-US" sz="2400" b="1">
                <a:solidFill>
                  <a:schemeClr val="hlink"/>
                </a:solidFill>
                <a:latin typeface="Tahoma" charset="0"/>
              </a:rPr>
              <a:t>x</a:t>
            </a:r>
          </a:p>
        </p:txBody>
      </p:sp>
      <p:sp>
        <p:nvSpPr>
          <p:cNvPr id="741397" name="Text Box 21"/>
          <p:cNvSpPr txBox="1">
            <a:spLocks noChangeArrowheads="1"/>
          </p:cNvSpPr>
          <p:nvPr/>
        </p:nvSpPr>
        <p:spPr bwMode="auto">
          <a:xfrm>
            <a:off x="4551363" y="246697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Tahoma" charset="0"/>
              </a:rPr>
              <a:t>x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323850" y="3227388"/>
            <a:ext cx="255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charset="0"/>
              </a:rPr>
              <a:t>IP of </a:t>
            </a:r>
            <a:r>
              <a:rPr lang="en-US" sz="2400" b="1">
                <a:solidFill>
                  <a:srgbClr val="FF0000"/>
                </a:solidFill>
                <a:latin typeface="Tahoma" charset="0"/>
              </a:rPr>
              <a:t>y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400">
                <a:solidFill>
                  <a:srgbClr val="FF0000"/>
                </a:solidFill>
                <a:latin typeface="Tahoma" charset="0"/>
                <a:cs typeface="Times New Roman" pitchFamily="18" charset="0"/>
              </a:rPr>
              <a:t>(c,d)</a:t>
            </a:r>
          </a:p>
          <a:p>
            <a:pPr eaLnBrk="0" hangingPunct="0"/>
            <a:r>
              <a:rPr lang="en-US" sz="2400">
                <a:latin typeface="Tahoma" charset="0"/>
                <a:cs typeface="Times New Roman" pitchFamily="18" charset="0"/>
              </a:rPr>
              <a:t>zone belongs to</a:t>
            </a:r>
            <a:r>
              <a:rPr lang="en-US" sz="2400" b="1">
                <a:solidFill>
                  <a:srgbClr val="FF5050"/>
                </a:solidFill>
                <a:latin typeface="Tahoma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9900"/>
                </a:solidFill>
                <a:latin typeface="Tahoma" charset="0"/>
                <a:cs typeface="Times New Roman" pitchFamily="18" charset="0"/>
              </a:rPr>
              <a:t>z</a:t>
            </a:r>
            <a:endParaRPr lang="en-US" sz="2400" b="1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1399" name="Oval 23"/>
          <p:cNvSpPr>
            <a:spLocks noChangeArrowheads="1"/>
          </p:cNvSpPr>
          <p:nvPr/>
        </p:nvSpPr>
        <p:spPr bwMode="auto">
          <a:xfrm>
            <a:off x="6877050" y="2852738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l-GR">
              <a:solidFill>
                <a:srgbClr val="FF0000"/>
              </a:solidFill>
            </a:endParaRPr>
          </a:p>
        </p:txBody>
      </p:sp>
      <p:sp>
        <p:nvSpPr>
          <p:cNvPr id="741400" name="Line 24"/>
          <p:cNvSpPr>
            <a:spLocks noChangeShapeType="1"/>
          </p:cNvSpPr>
          <p:nvPr/>
        </p:nvSpPr>
        <p:spPr bwMode="auto">
          <a:xfrm>
            <a:off x="5148263" y="2781300"/>
            <a:ext cx="10795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401" name="Line 25"/>
          <p:cNvSpPr>
            <a:spLocks noChangeShapeType="1"/>
          </p:cNvSpPr>
          <p:nvPr/>
        </p:nvSpPr>
        <p:spPr bwMode="auto">
          <a:xfrm>
            <a:off x="6227763" y="2781300"/>
            <a:ext cx="649287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402" name="Text Box 26"/>
          <p:cNvSpPr txBox="1">
            <a:spLocks noChangeArrowheads="1"/>
          </p:cNvSpPr>
          <p:nvPr/>
        </p:nvSpPr>
        <p:spPr bwMode="auto">
          <a:xfrm>
            <a:off x="6588125" y="32131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9900"/>
                </a:solidFill>
                <a:latin typeface="Tahoma" charset="0"/>
                <a:cs typeface="Times New Roman" pitchFamily="18" charset="0"/>
              </a:rPr>
              <a:t>z</a:t>
            </a:r>
            <a:endParaRPr lang="en-US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741403" name="Text Box 27"/>
          <p:cNvSpPr txBox="1">
            <a:spLocks noChangeArrowheads="1"/>
          </p:cNvSpPr>
          <p:nvPr/>
        </p:nvSpPr>
        <p:spPr bwMode="auto">
          <a:xfrm>
            <a:off x="355600" y="4449763"/>
            <a:ext cx="194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charset="0"/>
              </a:rPr>
              <a:t>Split </a:t>
            </a:r>
            <a:r>
              <a:rPr lang="en-US" sz="2400" b="1">
                <a:solidFill>
                  <a:srgbClr val="009900"/>
                </a:solidFill>
                <a:latin typeface="Tahoma" charset="0"/>
              </a:rPr>
              <a:t>z</a:t>
            </a:r>
            <a:r>
              <a:rPr lang="en-US" sz="2400">
                <a:latin typeface="Tahoma" charset="0"/>
              </a:rPr>
              <a:t>’s zone</a:t>
            </a:r>
          </a:p>
        </p:txBody>
      </p:sp>
      <p:sp>
        <p:nvSpPr>
          <p:cNvPr id="741404" name="Line 28"/>
          <p:cNvSpPr>
            <a:spLocks noChangeShapeType="1"/>
          </p:cNvSpPr>
          <p:nvPr/>
        </p:nvSpPr>
        <p:spPr bwMode="auto">
          <a:xfrm>
            <a:off x="6516688" y="3213100"/>
            <a:ext cx="11509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1405" name="Text Box 29"/>
          <p:cNvSpPr txBox="1">
            <a:spLocks noChangeArrowheads="1"/>
          </p:cNvSpPr>
          <p:nvPr/>
        </p:nvSpPr>
        <p:spPr bwMode="auto">
          <a:xfrm>
            <a:off x="7308850" y="2781300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Tahoma" charset="0"/>
                <a:cs typeface="Times New Roman" pitchFamily="18" charset="0"/>
              </a:rPr>
              <a:t>y</a:t>
            </a:r>
            <a:endParaRPr lang="en-US">
              <a:solidFill>
                <a:srgbClr val="FF0000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8" grpId="0"/>
      <p:bldP spid="741399" grpId="0" animBg="1"/>
      <p:bldP spid="741400" grpId="0" animBg="1"/>
      <p:bldP spid="741401" grpId="0" animBg="1"/>
      <p:bldP spid="741402" grpId="0"/>
      <p:bldP spid="741403" grpId="0"/>
      <p:bldP spid="741404" grpId="0" animBg="1"/>
      <p:bldP spid="74140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Kleinberg’s small world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sz="2800"/>
              <a:t>Consider a 2-dimensional grid</a:t>
            </a:r>
          </a:p>
          <a:p>
            <a:pPr>
              <a:lnSpc>
                <a:spcPct val="80000"/>
              </a:lnSpc>
            </a:pPr>
            <a:r>
              <a:rPr lang="it-IT" sz="2800"/>
              <a:t>For each node </a:t>
            </a:r>
            <a:r>
              <a:rPr lang="it-IT" sz="2800">
                <a:solidFill>
                  <a:schemeClr val="hlink"/>
                </a:solidFill>
              </a:rPr>
              <a:t>u</a:t>
            </a:r>
            <a:r>
              <a:rPr lang="it-IT" sz="2800"/>
              <a:t> add edge </a:t>
            </a:r>
            <a:r>
              <a:rPr lang="it-IT" sz="2800">
                <a:solidFill>
                  <a:schemeClr val="hlink"/>
                </a:solidFill>
              </a:rPr>
              <a:t>(u,v)</a:t>
            </a:r>
            <a:r>
              <a:rPr lang="it-IT" sz="2800"/>
              <a:t> to a vertex </a:t>
            </a:r>
            <a:r>
              <a:rPr lang="it-IT" sz="2800">
                <a:solidFill>
                  <a:schemeClr val="hlink"/>
                </a:solidFill>
              </a:rPr>
              <a:t>v</a:t>
            </a:r>
            <a:r>
              <a:rPr lang="it-IT" sz="2800"/>
              <a:t> selected with pb proportional to </a:t>
            </a:r>
            <a:r>
              <a:rPr lang="it-IT" sz="2800">
                <a:solidFill>
                  <a:schemeClr val="hlink"/>
                </a:solidFill>
              </a:rPr>
              <a:t>[d(u,v)]</a:t>
            </a:r>
            <a:r>
              <a:rPr lang="it-IT" sz="2800" baseline="30000">
                <a:solidFill>
                  <a:schemeClr val="hlink"/>
                </a:solidFill>
              </a:rPr>
              <a:t>-r</a:t>
            </a:r>
            <a:r>
              <a:rPr lang="it-IT" baseline="30000"/>
              <a:t> </a:t>
            </a:r>
          </a:p>
          <a:p>
            <a:pPr>
              <a:lnSpc>
                <a:spcPct val="80000"/>
              </a:lnSpc>
            </a:pPr>
            <a:r>
              <a:rPr lang="it-IT" sz="2800"/>
              <a:t>Simple Greedy routing</a:t>
            </a:r>
          </a:p>
          <a:p>
            <a:pPr lvl="1">
              <a:lnSpc>
                <a:spcPct val="80000"/>
              </a:lnSpc>
            </a:pPr>
            <a:r>
              <a:rPr lang="it-IT" sz="2400"/>
              <a:t>If </a:t>
            </a:r>
            <a:r>
              <a:rPr lang="it-IT" sz="2400">
                <a:solidFill>
                  <a:schemeClr val="hlink"/>
                </a:solidFill>
              </a:rPr>
              <a:t>r=2</a:t>
            </a:r>
            <a:r>
              <a:rPr lang="it-IT" sz="2400"/>
              <a:t>, expected lookup time is  </a:t>
            </a:r>
            <a:r>
              <a:rPr lang="it-IT" sz="2400">
                <a:solidFill>
                  <a:schemeClr val="hlink"/>
                </a:solidFill>
              </a:rPr>
              <a:t>O(log</a:t>
            </a:r>
            <a:r>
              <a:rPr lang="it-IT" sz="2400" baseline="30000">
                <a:solidFill>
                  <a:schemeClr val="hlink"/>
                </a:solidFill>
              </a:rPr>
              <a:t>2</a:t>
            </a:r>
            <a:r>
              <a:rPr lang="it-IT" sz="2400">
                <a:solidFill>
                  <a:schemeClr val="hlink"/>
                </a:solidFill>
              </a:rPr>
              <a:t>n)</a:t>
            </a:r>
            <a:r>
              <a:rPr lang="it-IT" sz="2400"/>
              <a:t> </a:t>
            </a:r>
          </a:p>
          <a:p>
            <a:pPr lvl="1">
              <a:lnSpc>
                <a:spcPct val="80000"/>
              </a:lnSpc>
            </a:pPr>
            <a:r>
              <a:rPr lang="it-IT" sz="2400"/>
              <a:t>If </a:t>
            </a:r>
            <a:r>
              <a:rPr lang="it-IT" sz="2400">
                <a:solidFill>
                  <a:schemeClr val="hlink"/>
                </a:solidFill>
              </a:rPr>
              <a:t>r≠2</a:t>
            </a:r>
            <a:r>
              <a:rPr lang="it-IT" sz="2400"/>
              <a:t>, expected lookup time is </a:t>
            </a:r>
            <a:r>
              <a:rPr lang="el-GR" sz="2400">
                <a:solidFill>
                  <a:schemeClr val="hlink"/>
                </a:solidFill>
              </a:rPr>
              <a:t>Ω</a:t>
            </a:r>
            <a:r>
              <a:rPr lang="it-IT" sz="2400">
                <a:solidFill>
                  <a:schemeClr val="hlink"/>
                </a:solidFill>
              </a:rPr>
              <a:t>(n</a:t>
            </a:r>
            <a:r>
              <a:rPr lang="el-GR" sz="2400" baseline="30000">
                <a:solidFill>
                  <a:schemeClr val="hlink"/>
                </a:solidFill>
              </a:rPr>
              <a:t>ε</a:t>
            </a:r>
            <a:r>
              <a:rPr lang="it-IT" sz="2400">
                <a:solidFill>
                  <a:schemeClr val="hlink"/>
                </a:solidFill>
              </a:rPr>
              <a:t>),</a:t>
            </a:r>
            <a:r>
              <a:rPr lang="it-IT" sz="2400"/>
              <a:t> </a:t>
            </a:r>
            <a:r>
              <a:rPr lang="el-GR" sz="2400">
                <a:solidFill>
                  <a:schemeClr val="hlink"/>
                </a:solidFill>
              </a:rPr>
              <a:t>ε</a:t>
            </a:r>
            <a:r>
              <a:rPr lang="it-IT" sz="2400"/>
              <a:t> depends on </a:t>
            </a:r>
            <a:r>
              <a:rPr lang="it-IT" sz="2400">
                <a:solidFill>
                  <a:schemeClr val="hlink"/>
                </a:solidFill>
              </a:rPr>
              <a:t>r</a:t>
            </a:r>
          </a:p>
          <a:p>
            <a:pPr>
              <a:lnSpc>
                <a:spcPct val="80000"/>
              </a:lnSpc>
            </a:pPr>
            <a:r>
              <a:rPr lang="it-IT" sz="2800"/>
              <a:t>The theorem generalizes in </a:t>
            </a:r>
            <a:r>
              <a:rPr lang="it-IT" sz="2800">
                <a:solidFill>
                  <a:schemeClr val="hlink"/>
                </a:solidFill>
              </a:rPr>
              <a:t>d</a:t>
            </a:r>
            <a:r>
              <a:rPr lang="it-IT" sz="2800"/>
              <a:t>-dimensions for </a:t>
            </a:r>
            <a:r>
              <a:rPr lang="it-IT" sz="2800">
                <a:solidFill>
                  <a:schemeClr val="hlink"/>
                </a:solidFill>
              </a:rPr>
              <a:t>r=d</a:t>
            </a:r>
          </a:p>
          <a:p>
            <a:pPr lvl="1">
              <a:lnSpc>
                <a:spcPct val="80000"/>
              </a:lnSpc>
            </a:pPr>
            <a:endParaRPr lang="it-IT" sz="2400"/>
          </a:p>
          <a:p>
            <a:pPr lvl="1">
              <a:lnSpc>
                <a:spcPct val="80000"/>
              </a:lnSpc>
            </a:pPr>
            <a:endParaRPr lang="it-IT" sz="2400"/>
          </a:p>
          <a:p>
            <a:pPr lvl="1">
              <a:lnSpc>
                <a:spcPct val="80000"/>
              </a:lnSpc>
            </a:pPr>
            <a:endParaRPr lang="it-IT" sz="24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it-IT" sz="2400"/>
              <a:t> </a:t>
            </a:r>
          </a:p>
          <a:p>
            <a:pPr lvl="1">
              <a:lnSpc>
                <a:spcPct val="80000"/>
              </a:lnSpc>
            </a:pPr>
            <a:endParaRPr lang="it-IT"/>
          </a:p>
        </p:txBody>
      </p:sp>
      <p:pic>
        <p:nvPicPr>
          <p:cNvPr id="717828" name="Picture 4" descr="\begin{figure*}&#10;\begin{center}&#10;\psfig{figure=lattice-dir.eps,height=140pt}\end{center}\end{figure*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4527550"/>
            <a:ext cx="7162800" cy="2047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Routing in the Small World</a:t>
            </a:r>
          </a:p>
        </p:txBody>
      </p:sp>
      <p:sp>
        <p:nvSpPr>
          <p:cNvPr id="718862" name="Rectangle 1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chemeClr val="hlink"/>
                </a:solidFill>
              </a:rPr>
              <a:t>logn</a:t>
            </a:r>
            <a:r>
              <a:rPr lang="en-US" sz="2400"/>
              <a:t> regions of exponentially increasing size</a:t>
            </a:r>
          </a:p>
          <a:p>
            <a:pPr>
              <a:lnSpc>
                <a:spcPct val="80000"/>
              </a:lnSpc>
            </a:pPr>
            <a:r>
              <a:rPr lang="en-US" sz="2400"/>
              <a:t>the routing algorithm spends </a:t>
            </a:r>
            <a:r>
              <a:rPr lang="en-US" sz="2400">
                <a:solidFill>
                  <a:schemeClr val="hlink"/>
                </a:solidFill>
              </a:rPr>
              <a:t>logn</a:t>
            </a:r>
            <a:r>
              <a:rPr lang="en-US" sz="2400"/>
              <a:t> expected time in each region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>
                <a:solidFill>
                  <a:schemeClr val="hlink"/>
                </a:solidFill>
                <a:sym typeface="Wingdings" pitchFamily="2" charset="2"/>
              </a:rPr>
              <a:t>log</a:t>
            </a:r>
            <a:r>
              <a:rPr lang="en-US" sz="2400" baseline="30000">
                <a:solidFill>
                  <a:schemeClr val="hlink"/>
                </a:solidFill>
                <a:sym typeface="Wingdings" pitchFamily="2" charset="2"/>
              </a:rPr>
              <a:t>2</a:t>
            </a:r>
            <a:r>
              <a:rPr lang="en-US" sz="2400">
                <a:solidFill>
                  <a:schemeClr val="hlink"/>
                </a:solidFill>
                <a:sym typeface="Wingdings" pitchFamily="2" charset="2"/>
              </a:rPr>
              <a:t>n</a:t>
            </a:r>
            <a:r>
              <a:rPr lang="en-US" sz="2400">
                <a:sym typeface="Wingdings" pitchFamily="2" charset="2"/>
              </a:rPr>
              <a:t> expected routing time</a:t>
            </a:r>
          </a:p>
          <a:p>
            <a:pPr>
              <a:lnSpc>
                <a:spcPct val="80000"/>
              </a:lnSpc>
            </a:pPr>
            <a:r>
              <a:rPr lang="en-US" sz="2400">
                <a:sym typeface="Wingdings" pitchFamily="2" charset="2"/>
              </a:rPr>
              <a:t>if </a:t>
            </a:r>
            <a:r>
              <a:rPr lang="en-US" sz="2400">
                <a:solidFill>
                  <a:schemeClr val="hlink"/>
                </a:solidFill>
                <a:sym typeface="Wingdings" pitchFamily="2" charset="2"/>
              </a:rPr>
              <a:t>logn</a:t>
            </a:r>
            <a:r>
              <a:rPr lang="en-US" sz="2400">
                <a:sym typeface="Wingdings" pitchFamily="2" charset="2"/>
              </a:rPr>
              <a:t> long-range links are added, the expected time in each region becomes constant  </a:t>
            </a:r>
            <a:r>
              <a:rPr lang="en-US" sz="2400">
                <a:solidFill>
                  <a:schemeClr val="hlink"/>
                </a:solidFill>
                <a:sym typeface="Wingdings" pitchFamily="2" charset="2"/>
              </a:rPr>
              <a:t>logn</a:t>
            </a:r>
            <a:r>
              <a:rPr lang="en-US" sz="2400">
                <a:sym typeface="Wingdings" pitchFamily="2" charset="2"/>
              </a:rPr>
              <a:t> expected routing time </a:t>
            </a:r>
            <a:endParaRPr lang="en-US" sz="2400"/>
          </a:p>
        </p:txBody>
      </p:sp>
      <p:graphicFrame>
        <p:nvGraphicFramePr>
          <p:cNvPr id="718852" name="Group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4038600"/>
              </a:tblGrid>
              <a:tr h="452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it-IT" sz="15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                                   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858" name="Oval 10"/>
          <p:cNvSpPr>
            <a:spLocks noChangeArrowheads="1"/>
          </p:cNvSpPr>
          <p:nvPr/>
        </p:nvSpPr>
        <p:spPr bwMode="auto">
          <a:xfrm>
            <a:off x="6643688" y="3311525"/>
            <a:ext cx="227012" cy="212725"/>
          </a:xfrm>
          <a:prstGeom prst="ellipse">
            <a:avLst/>
          </a:prstGeom>
          <a:solidFill>
            <a:srgbClr val="F94B4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59" name="Oval 11"/>
          <p:cNvSpPr>
            <a:spLocks noChangeArrowheads="1"/>
          </p:cNvSpPr>
          <p:nvPr/>
        </p:nvSpPr>
        <p:spPr bwMode="auto">
          <a:xfrm>
            <a:off x="6243638" y="2894013"/>
            <a:ext cx="1058862" cy="1063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0" name="Oval 12"/>
          <p:cNvSpPr>
            <a:spLocks noChangeArrowheads="1"/>
          </p:cNvSpPr>
          <p:nvPr/>
        </p:nvSpPr>
        <p:spPr bwMode="auto">
          <a:xfrm>
            <a:off x="5756275" y="2416175"/>
            <a:ext cx="2008188" cy="2043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1" name="Oval 13"/>
          <p:cNvSpPr>
            <a:spLocks noChangeArrowheads="1"/>
          </p:cNvSpPr>
          <p:nvPr/>
        </p:nvSpPr>
        <p:spPr bwMode="auto">
          <a:xfrm>
            <a:off x="5046663" y="1789113"/>
            <a:ext cx="3411537" cy="3279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Symphony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81563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Map the nodes and keys to the ring</a:t>
            </a:r>
          </a:p>
          <a:p>
            <a:pPr>
              <a:lnSpc>
                <a:spcPct val="80000"/>
              </a:lnSpc>
            </a:pPr>
            <a:r>
              <a:rPr lang="en-US" sz="2400"/>
              <a:t>Link every node with its successor and predecessor</a:t>
            </a:r>
          </a:p>
          <a:p>
            <a:pPr>
              <a:lnSpc>
                <a:spcPct val="80000"/>
              </a:lnSpc>
            </a:pPr>
            <a:r>
              <a:rPr lang="en-US" sz="2400"/>
              <a:t>Add </a:t>
            </a:r>
            <a:r>
              <a:rPr lang="en-US" sz="2400">
                <a:solidFill>
                  <a:schemeClr val="hlink"/>
                </a:solidFill>
              </a:rPr>
              <a:t>k</a:t>
            </a:r>
            <a:r>
              <a:rPr lang="en-US" sz="2400"/>
              <a:t> random links with probability proportional to </a:t>
            </a:r>
            <a:r>
              <a:rPr lang="en-US" sz="2400">
                <a:solidFill>
                  <a:schemeClr val="hlink"/>
                </a:solidFill>
              </a:rPr>
              <a:t>1/(dlogn)</a:t>
            </a:r>
            <a:r>
              <a:rPr lang="en-US" sz="2400"/>
              <a:t>, where </a:t>
            </a:r>
            <a:r>
              <a:rPr lang="en-US" sz="2400">
                <a:solidFill>
                  <a:srgbClr val="FF0000"/>
                </a:solidFill>
              </a:rPr>
              <a:t>d</a:t>
            </a:r>
            <a:r>
              <a:rPr lang="en-US" sz="2400"/>
              <a:t> is the distance on the ring</a:t>
            </a:r>
          </a:p>
          <a:p>
            <a:pPr>
              <a:lnSpc>
                <a:spcPct val="80000"/>
              </a:lnSpc>
            </a:pPr>
            <a:r>
              <a:rPr lang="en-US" sz="2400"/>
              <a:t>Lookup time </a:t>
            </a:r>
            <a:r>
              <a:rPr lang="en-US" sz="2400">
                <a:solidFill>
                  <a:schemeClr val="hlink"/>
                </a:solidFill>
              </a:rPr>
              <a:t>O(log</a:t>
            </a:r>
            <a:r>
              <a:rPr lang="en-US" sz="2400" baseline="30000">
                <a:solidFill>
                  <a:schemeClr val="hlink"/>
                </a:solidFill>
              </a:rPr>
              <a:t>2</a:t>
            </a:r>
            <a:r>
              <a:rPr lang="en-US" sz="2400">
                <a:solidFill>
                  <a:schemeClr val="hlink"/>
                </a:solidFill>
              </a:rPr>
              <a:t>n)</a:t>
            </a:r>
          </a:p>
          <a:p>
            <a:pPr>
              <a:lnSpc>
                <a:spcPct val="80000"/>
              </a:lnSpc>
            </a:pPr>
            <a:r>
              <a:rPr lang="en-US" sz="2400"/>
              <a:t>If</a:t>
            </a:r>
            <a:r>
              <a:rPr lang="en-US" sz="2400">
                <a:solidFill>
                  <a:schemeClr val="hlink"/>
                </a:solidFill>
              </a:rPr>
              <a:t> k = logn </a:t>
            </a:r>
            <a:r>
              <a:rPr lang="en-US" sz="2400"/>
              <a:t>lookup time</a:t>
            </a:r>
            <a:r>
              <a:rPr lang="en-US" sz="2400">
                <a:solidFill>
                  <a:schemeClr val="hlink"/>
                </a:solidFill>
              </a:rPr>
              <a:t> O(logn)</a:t>
            </a:r>
          </a:p>
          <a:p>
            <a:pPr>
              <a:lnSpc>
                <a:spcPct val="80000"/>
              </a:lnSpc>
            </a:pPr>
            <a:r>
              <a:rPr lang="en-US" sz="2400"/>
              <a:t>Easy to insert and remove nodes (perform periodical refreshes for the links)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742404" name="Oval 4"/>
          <p:cNvSpPr>
            <a:spLocks noChangeArrowheads="1"/>
          </p:cNvSpPr>
          <p:nvPr/>
        </p:nvSpPr>
        <p:spPr bwMode="auto">
          <a:xfrm>
            <a:off x="5940425" y="2565400"/>
            <a:ext cx="2952750" cy="29511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405" name="Oval 5"/>
          <p:cNvSpPr>
            <a:spLocks noChangeArrowheads="1"/>
          </p:cNvSpPr>
          <p:nvPr/>
        </p:nvSpPr>
        <p:spPr bwMode="auto">
          <a:xfrm>
            <a:off x="6156325" y="4797425"/>
            <a:ext cx="215900" cy="2159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406" name="Oval 6"/>
          <p:cNvSpPr>
            <a:spLocks noChangeArrowheads="1"/>
          </p:cNvSpPr>
          <p:nvPr/>
        </p:nvSpPr>
        <p:spPr bwMode="auto">
          <a:xfrm>
            <a:off x="6011863" y="3284538"/>
            <a:ext cx="215900" cy="2159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407" name="Oval 7"/>
          <p:cNvSpPr>
            <a:spLocks noChangeArrowheads="1"/>
          </p:cNvSpPr>
          <p:nvPr/>
        </p:nvSpPr>
        <p:spPr bwMode="auto">
          <a:xfrm>
            <a:off x="6732588" y="2565400"/>
            <a:ext cx="215900" cy="2159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408" name="Oval 8"/>
          <p:cNvSpPr>
            <a:spLocks noChangeArrowheads="1"/>
          </p:cNvSpPr>
          <p:nvPr/>
        </p:nvSpPr>
        <p:spPr bwMode="auto">
          <a:xfrm>
            <a:off x="7164388" y="2492375"/>
            <a:ext cx="215900" cy="2159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409" name="Oval 9"/>
          <p:cNvSpPr>
            <a:spLocks noChangeArrowheads="1"/>
          </p:cNvSpPr>
          <p:nvPr/>
        </p:nvSpPr>
        <p:spPr bwMode="auto">
          <a:xfrm>
            <a:off x="7885113" y="2636838"/>
            <a:ext cx="215900" cy="2159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410" name="Oval 10"/>
          <p:cNvSpPr>
            <a:spLocks noChangeArrowheads="1"/>
          </p:cNvSpPr>
          <p:nvPr/>
        </p:nvSpPr>
        <p:spPr bwMode="auto">
          <a:xfrm>
            <a:off x="7524750" y="5373688"/>
            <a:ext cx="215900" cy="2159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411" name="Oval 11"/>
          <p:cNvSpPr>
            <a:spLocks noChangeArrowheads="1"/>
          </p:cNvSpPr>
          <p:nvPr/>
        </p:nvSpPr>
        <p:spPr bwMode="auto">
          <a:xfrm>
            <a:off x="8532813" y="3141663"/>
            <a:ext cx="215900" cy="2159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412" name="Oval 12"/>
          <p:cNvSpPr>
            <a:spLocks noChangeArrowheads="1"/>
          </p:cNvSpPr>
          <p:nvPr/>
        </p:nvSpPr>
        <p:spPr bwMode="auto">
          <a:xfrm>
            <a:off x="8675688" y="4437063"/>
            <a:ext cx="215900" cy="215900"/>
          </a:xfrm>
          <a:prstGeom prst="ellipse">
            <a:avLst/>
          </a:pr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413" name="Freeform 13"/>
          <p:cNvSpPr>
            <a:spLocks/>
          </p:cNvSpPr>
          <p:nvPr/>
        </p:nvSpPr>
        <p:spPr bwMode="auto">
          <a:xfrm>
            <a:off x="6156325" y="3500438"/>
            <a:ext cx="311150" cy="1368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363"/>
              </a:cxn>
              <a:cxn ang="0">
                <a:pos x="91" y="862"/>
              </a:cxn>
            </a:cxnLst>
            <a:rect l="0" t="0" r="r" b="b"/>
            <a:pathLst>
              <a:path w="196" h="862">
                <a:moveTo>
                  <a:pt x="0" y="0"/>
                </a:moveTo>
                <a:cubicBezTo>
                  <a:pt x="83" y="109"/>
                  <a:pt x="166" y="219"/>
                  <a:pt x="181" y="363"/>
                </a:cubicBezTo>
                <a:cubicBezTo>
                  <a:pt x="196" y="507"/>
                  <a:pt x="143" y="684"/>
                  <a:pt x="91" y="8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2414" name="Freeform 14"/>
          <p:cNvSpPr>
            <a:spLocks/>
          </p:cNvSpPr>
          <p:nvPr/>
        </p:nvSpPr>
        <p:spPr bwMode="auto">
          <a:xfrm>
            <a:off x="6227763" y="2781300"/>
            <a:ext cx="649287" cy="647700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318" y="272"/>
              </a:cxn>
              <a:cxn ang="0">
                <a:pos x="409" y="0"/>
              </a:cxn>
            </a:cxnLst>
            <a:rect l="0" t="0" r="r" b="b"/>
            <a:pathLst>
              <a:path w="409" h="408">
                <a:moveTo>
                  <a:pt x="0" y="408"/>
                </a:moveTo>
                <a:cubicBezTo>
                  <a:pt x="125" y="374"/>
                  <a:pt x="250" y="340"/>
                  <a:pt x="318" y="272"/>
                </a:cubicBezTo>
                <a:cubicBezTo>
                  <a:pt x="386" y="204"/>
                  <a:pt x="397" y="102"/>
                  <a:pt x="40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2415" name="Freeform 15"/>
          <p:cNvSpPr>
            <a:spLocks/>
          </p:cNvSpPr>
          <p:nvPr/>
        </p:nvSpPr>
        <p:spPr bwMode="auto">
          <a:xfrm>
            <a:off x="6877050" y="2708275"/>
            <a:ext cx="358775" cy="157163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136" y="91"/>
              </a:cxn>
              <a:cxn ang="0">
                <a:pos x="226" y="0"/>
              </a:cxn>
            </a:cxnLst>
            <a:rect l="0" t="0" r="r" b="b"/>
            <a:pathLst>
              <a:path w="226" h="99">
                <a:moveTo>
                  <a:pt x="0" y="46"/>
                </a:moveTo>
                <a:cubicBezTo>
                  <a:pt x="49" y="72"/>
                  <a:pt x="98" y="99"/>
                  <a:pt x="136" y="91"/>
                </a:cubicBezTo>
                <a:cubicBezTo>
                  <a:pt x="174" y="83"/>
                  <a:pt x="200" y="41"/>
                  <a:pt x="22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2416" name="Freeform 16"/>
          <p:cNvSpPr>
            <a:spLocks/>
          </p:cNvSpPr>
          <p:nvPr/>
        </p:nvSpPr>
        <p:spPr bwMode="auto">
          <a:xfrm>
            <a:off x="7308850" y="2708275"/>
            <a:ext cx="647700" cy="157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91"/>
              </a:cxn>
              <a:cxn ang="0">
                <a:pos x="408" y="46"/>
              </a:cxn>
            </a:cxnLst>
            <a:rect l="0" t="0" r="r" b="b"/>
            <a:pathLst>
              <a:path w="408" h="99">
                <a:moveTo>
                  <a:pt x="0" y="0"/>
                </a:moveTo>
                <a:cubicBezTo>
                  <a:pt x="34" y="41"/>
                  <a:pt x="68" y="83"/>
                  <a:pt x="136" y="91"/>
                </a:cubicBezTo>
                <a:cubicBezTo>
                  <a:pt x="204" y="99"/>
                  <a:pt x="306" y="72"/>
                  <a:pt x="408" y="4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2417" name="Freeform 17"/>
          <p:cNvSpPr>
            <a:spLocks/>
          </p:cNvSpPr>
          <p:nvPr/>
        </p:nvSpPr>
        <p:spPr bwMode="auto">
          <a:xfrm>
            <a:off x="8027988" y="2852738"/>
            <a:ext cx="50482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27"/>
              </a:cxn>
              <a:cxn ang="0">
                <a:pos x="318" y="272"/>
              </a:cxn>
            </a:cxnLst>
            <a:rect l="0" t="0" r="r" b="b"/>
            <a:pathLst>
              <a:path w="318" h="272">
                <a:moveTo>
                  <a:pt x="0" y="0"/>
                </a:moveTo>
                <a:cubicBezTo>
                  <a:pt x="41" y="91"/>
                  <a:pt x="83" y="182"/>
                  <a:pt x="136" y="227"/>
                </a:cubicBezTo>
                <a:cubicBezTo>
                  <a:pt x="189" y="272"/>
                  <a:pt x="253" y="272"/>
                  <a:pt x="318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2418" name="Freeform 18"/>
          <p:cNvSpPr>
            <a:spLocks/>
          </p:cNvSpPr>
          <p:nvPr/>
        </p:nvSpPr>
        <p:spPr bwMode="auto">
          <a:xfrm>
            <a:off x="8521700" y="3357563"/>
            <a:ext cx="153988" cy="1079500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7" y="363"/>
              </a:cxn>
              <a:cxn ang="0">
                <a:pos x="97" y="680"/>
              </a:cxn>
            </a:cxnLst>
            <a:rect l="0" t="0" r="r" b="b"/>
            <a:pathLst>
              <a:path w="97" h="680">
                <a:moveTo>
                  <a:pt x="52" y="0"/>
                </a:moveTo>
                <a:cubicBezTo>
                  <a:pt x="26" y="125"/>
                  <a:pt x="0" y="250"/>
                  <a:pt x="7" y="363"/>
                </a:cubicBezTo>
                <a:cubicBezTo>
                  <a:pt x="14" y="476"/>
                  <a:pt x="55" y="578"/>
                  <a:pt x="97" y="6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2419" name="Freeform 19"/>
          <p:cNvSpPr>
            <a:spLocks/>
          </p:cNvSpPr>
          <p:nvPr/>
        </p:nvSpPr>
        <p:spPr bwMode="auto">
          <a:xfrm>
            <a:off x="7667625" y="4508500"/>
            <a:ext cx="1008063" cy="865188"/>
          </a:xfrm>
          <a:custGeom>
            <a:avLst/>
            <a:gdLst/>
            <a:ahLst/>
            <a:cxnLst>
              <a:cxn ang="0">
                <a:pos x="635" y="0"/>
              </a:cxn>
              <a:cxn ang="0">
                <a:pos x="273" y="136"/>
              </a:cxn>
              <a:cxn ang="0">
                <a:pos x="0" y="545"/>
              </a:cxn>
            </a:cxnLst>
            <a:rect l="0" t="0" r="r" b="b"/>
            <a:pathLst>
              <a:path w="635" h="545">
                <a:moveTo>
                  <a:pt x="635" y="0"/>
                </a:moveTo>
                <a:cubicBezTo>
                  <a:pt x="507" y="22"/>
                  <a:pt x="379" y="45"/>
                  <a:pt x="273" y="136"/>
                </a:cubicBezTo>
                <a:cubicBezTo>
                  <a:pt x="167" y="227"/>
                  <a:pt x="83" y="386"/>
                  <a:pt x="0" y="54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2420" name="Freeform 20"/>
          <p:cNvSpPr>
            <a:spLocks/>
          </p:cNvSpPr>
          <p:nvPr/>
        </p:nvSpPr>
        <p:spPr bwMode="auto">
          <a:xfrm>
            <a:off x="6372225" y="4857750"/>
            <a:ext cx="1223963" cy="515938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454" y="53"/>
              </a:cxn>
              <a:cxn ang="0">
                <a:pos x="771" y="325"/>
              </a:cxn>
            </a:cxnLst>
            <a:rect l="0" t="0" r="r" b="b"/>
            <a:pathLst>
              <a:path w="771" h="325">
                <a:moveTo>
                  <a:pt x="0" y="7"/>
                </a:moveTo>
                <a:cubicBezTo>
                  <a:pt x="163" y="3"/>
                  <a:pt x="326" y="0"/>
                  <a:pt x="454" y="53"/>
                </a:cubicBezTo>
                <a:cubicBezTo>
                  <a:pt x="582" y="106"/>
                  <a:pt x="676" y="215"/>
                  <a:pt x="771" y="32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2421" name="Freeform 21"/>
          <p:cNvSpPr>
            <a:spLocks/>
          </p:cNvSpPr>
          <p:nvPr/>
        </p:nvSpPr>
        <p:spPr bwMode="auto">
          <a:xfrm>
            <a:off x="6372225" y="2852738"/>
            <a:ext cx="889000" cy="1944687"/>
          </a:xfrm>
          <a:custGeom>
            <a:avLst/>
            <a:gdLst/>
            <a:ahLst/>
            <a:cxnLst>
              <a:cxn ang="0">
                <a:pos x="0" y="1225"/>
              </a:cxn>
              <a:cxn ang="0">
                <a:pos x="499" y="590"/>
              </a:cxn>
              <a:cxn ang="0">
                <a:pos x="363" y="0"/>
              </a:cxn>
            </a:cxnLst>
            <a:rect l="0" t="0" r="r" b="b"/>
            <a:pathLst>
              <a:path w="560" h="1225">
                <a:moveTo>
                  <a:pt x="0" y="1225"/>
                </a:moveTo>
                <a:cubicBezTo>
                  <a:pt x="219" y="1009"/>
                  <a:pt x="438" y="794"/>
                  <a:pt x="499" y="590"/>
                </a:cubicBezTo>
                <a:cubicBezTo>
                  <a:pt x="560" y="386"/>
                  <a:pt x="461" y="193"/>
                  <a:pt x="363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2422" name="Freeform 22"/>
          <p:cNvSpPr>
            <a:spLocks/>
          </p:cNvSpPr>
          <p:nvPr/>
        </p:nvSpPr>
        <p:spPr bwMode="auto">
          <a:xfrm>
            <a:off x="6227763" y="3429000"/>
            <a:ext cx="2376487" cy="1008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5" y="499"/>
              </a:cxn>
              <a:cxn ang="0">
                <a:pos x="1497" y="635"/>
              </a:cxn>
            </a:cxnLst>
            <a:rect l="0" t="0" r="r" b="b"/>
            <a:pathLst>
              <a:path w="1497" h="635">
                <a:moveTo>
                  <a:pt x="0" y="0"/>
                </a:moveTo>
                <a:cubicBezTo>
                  <a:pt x="193" y="196"/>
                  <a:pt x="386" y="393"/>
                  <a:pt x="635" y="499"/>
                </a:cubicBezTo>
                <a:cubicBezTo>
                  <a:pt x="884" y="605"/>
                  <a:pt x="1190" y="620"/>
                  <a:pt x="1497" y="63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2423" name="Freeform 23"/>
          <p:cNvSpPr>
            <a:spLocks/>
          </p:cNvSpPr>
          <p:nvPr/>
        </p:nvSpPr>
        <p:spPr bwMode="auto">
          <a:xfrm>
            <a:off x="7308850" y="2708275"/>
            <a:ext cx="1223963" cy="649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318"/>
              </a:cxn>
              <a:cxn ang="0">
                <a:pos x="771" y="409"/>
              </a:cxn>
            </a:cxnLst>
            <a:rect l="0" t="0" r="r" b="b"/>
            <a:pathLst>
              <a:path w="771" h="409">
                <a:moveTo>
                  <a:pt x="0" y="0"/>
                </a:moveTo>
                <a:cubicBezTo>
                  <a:pt x="26" y="125"/>
                  <a:pt x="53" y="250"/>
                  <a:pt x="181" y="318"/>
                </a:cubicBezTo>
                <a:cubicBezTo>
                  <a:pt x="309" y="386"/>
                  <a:pt x="540" y="397"/>
                  <a:pt x="771" y="409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2424" name="Freeform 24"/>
          <p:cNvSpPr>
            <a:spLocks/>
          </p:cNvSpPr>
          <p:nvPr/>
        </p:nvSpPr>
        <p:spPr bwMode="auto">
          <a:xfrm>
            <a:off x="7391400" y="2852738"/>
            <a:ext cx="565150" cy="2520950"/>
          </a:xfrm>
          <a:custGeom>
            <a:avLst/>
            <a:gdLst/>
            <a:ahLst/>
            <a:cxnLst>
              <a:cxn ang="0">
                <a:pos x="356" y="0"/>
              </a:cxn>
              <a:cxn ang="0">
                <a:pos x="38" y="681"/>
              </a:cxn>
              <a:cxn ang="0">
                <a:pos x="129" y="1588"/>
              </a:cxn>
            </a:cxnLst>
            <a:rect l="0" t="0" r="r" b="b"/>
            <a:pathLst>
              <a:path w="356" h="1588">
                <a:moveTo>
                  <a:pt x="356" y="0"/>
                </a:moveTo>
                <a:cubicBezTo>
                  <a:pt x="216" y="208"/>
                  <a:pt x="76" y="416"/>
                  <a:pt x="38" y="681"/>
                </a:cubicBezTo>
                <a:cubicBezTo>
                  <a:pt x="0" y="946"/>
                  <a:pt x="64" y="1267"/>
                  <a:pt x="129" y="158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Viceroy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Emulating the </a:t>
            </a:r>
            <a:r>
              <a:rPr lang="en-US">
                <a:solidFill>
                  <a:srgbClr val="FF0000"/>
                </a:solidFill>
              </a:rPr>
              <a:t>butterfly</a:t>
            </a:r>
            <a:r>
              <a:rPr lang="en-US"/>
              <a:t> network</a:t>
            </a: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1619250" y="26400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01" name="Oval 5"/>
          <p:cNvSpPr>
            <a:spLocks noChangeArrowheads="1"/>
          </p:cNvSpPr>
          <p:nvPr/>
        </p:nvSpPr>
        <p:spPr bwMode="auto">
          <a:xfrm>
            <a:off x="1982788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2346325" y="26352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03" name="Oval 7"/>
          <p:cNvSpPr>
            <a:spLocks noChangeArrowheads="1"/>
          </p:cNvSpPr>
          <p:nvPr/>
        </p:nvSpPr>
        <p:spPr bwMode="auto">
          <a:xfrm>
            <a:off x="27114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04" name="Oval 8"/>
          <p:cNvSpPr>
            <a:spLocks noChangeArrowheads="1"/>
          </p:cNvSpPr>
          <p:nvPr/>
        </p:nvSpPr>
        <p:spPr bwMode="auto">
          <a:xfrm>
            <a:off x="30416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05" name="Oval 9"/>
          <p:cNvSpPr>
            <a:spLocks noChangeArrowheads="1"/>
          </p:cNvSpPr>
          <p:nvPr/>
        </p:nvSpPr>
        <p:spPr bwMode="auto">
          <a:xfrm>
            <a:off x="3421063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06" name="Oval 10"/>
          <p:cNvSpPr>
            <a:spLocks noChangeArrowheads="1"/>
          </p:cNvSpPr>
          <p:nvPr/>
        </p:nvSpPr>
        <p:spPr bwMode="auto">
          <a:xfrm>
            <a:off x="3794125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07" name="Oval 11"/>
          <p:cNvSpPr>
            <a:spLocks noChangeArrowheads="1"/>
          </p:cNvSpPr>
          <p:nvPr/>
        </p:nvSpPr>
        <p:spPr bwMode="auto">
          <a:xfrm>
            <a:off x="4157663" y="26336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13" name="Oval 17"/>
          <p:cNvSpPr>
            <a:spLocks noChangeArrowheads="1"/>
          </p:cNvSpPr>
          <p:nvPr/>
        </p:nvSpPr>
        <p:spPr bwMode="auto">
          <a:xfrm>
            <a:off x="1619250" y="33464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14" name="Oval 18"/>
          <p:cNvSpPr>
            <a:spLocks noChangeArrowheads="1"/>
          </p:cNvSpPr>
          <p:nvPr/>
        </p:nvSpPr>
        <p:spPr bwMode="auto">
          <a:xfrm>
            <a:off x="1982788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15" name="Oval 19"/>
          <p:cNvSpPr>
            <a:spLocks noChangeArrowheads="1"/>
          </p:cNvSpPr>
          <p:nvPr/>
        </p:nvSpPr>
        <p:spPr bwMode="auto">
          <a:xfrm>
            <a:off x="2346325" y="334168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16" name="Oval 20"/>
          <p:cNvSpPr>
            <a:spLocks noChangeArrowheads="1"/>
          </p:cNvSpPr>
          <p:nvPr/>
        </p:nvSpPr>
        <p:spPr bwMode="auto">
          <a:xfrm>
            <a:off x="2711450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17" name="Oval 21"/>
          <p:cNvSpPr>
            <a:spLocks noChangeArrowheads="1"/>
          </p:cNvSpPr>
          <p:nvPr/>
        </p:nvSpPr>
        <p:spPr bwMode="auto">
          <a:xfrm>
            <a:off x="3041650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18" name="Oval 22"/>
          <p:cNvSpPr>
            <a:spLocks noChangeArrowheads="1"/>
          </p:cNvSpPr>
          <p:nvPr/>
        </p:nvSpPr>
        <p:spPr bwMode="auto">
          <a:xfrm>
            <a:off x="3421063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19" name="Oval 23"/>
          <p:cNvSpPr>
            <a:spLocks noChangeArrowheads="1"/>
          </p:cNvSpPr>
          <p:nvPr/>
        </p:nvSpPr>
        <p:spPr bwMode="auto">
          <a:xfrm>
            <a:off x="3794125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20" name="Oval 24"/>
          <p:cNvSpPr>
            <a:spLocks noChangeArrowheads="1"/>
          </p:cNvSpPr>
          <p:nvPr/>
        </p:nvSpPr>
        <p:spPr bwMode="auto">
          <a:xfrm>
            <a:off x="4157663" y="334010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21" name="Oval 25"/>
          <p:cNvSpPr>
            <a:spLocks noChangeArrowheads="1"/>
          </p:cNvSpPr>
          <p:nvPr/>
        </p:nvSpPr>
        <p:spPr bwMode="auto">
          <a:xfrm>
            <a:off x="1619250" y="47863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22" name="Oval 26"/>
          <p:cNvSpPr>
            <a:spLocks noChangeArrowheads="1"/>
          </p:cNvSpPr>
          <p:nvPr/>
        </p:nvSpPr>
        <p:spPr bwMode="auto">
          <a:xfrm>
            <a:off x="1982788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23" name="Oval 27"/>
          <p:cNvSpPr>
            <a:spLocks noChangeArrowheads="1"/>
          </p:cNvSpPr>
          <p:nvPr/>
        </p:nvSpPr>
        <p:spPr bwMode="auto">
          <a:xfrm>
            <a:off x="2346325" y="47815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24" name="Oval 28"/>
          <p:cNvSpPr>
            <a:spLocks noChangeArrowheads="1"/>
          </p:cNvSpPr>
          <p:nvPr/>
        </p:nvSpPr>
        <p:spPr bwMode="auto">
          <a:xfrm>
            <a:off x="27114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25" name="Oval 29"/>
          <p:cNvSpPr>
            <a:spLocks noChangeArrowheads="1"/>
          </p:cNvSpPr>
          <p:nvPr/>
        </p:nvSpPr>
        <p:spPr bwMode="auto">
          <a:xfrm>
            <a:off x="30416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26" name="Oval 30"/>
          <p:cNvSpPr>
            <a:spLocks noChangeArrowheads="1"/>
          </p:cNvSpPr>
          <p:nvPr/>
        </p:nvSpPr>
        <p:spPr bwMode="auto">
          <a:xfrm>
            <a:off x="3421063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27" name="Oval 31"/>
          <p:cNvSpPr>
            <a:spLocks noChangeArrowheads="1"/>
          </p:cNvSpPr>
          <p:nvPr/>
        </p:nvSpPr>
        <p:spPr bwMode="auto">
          <a:xfrm>
            <a:off x="3794125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28" name="Oval 32"/>
          <p:cNvSpPr>
            <a:spLocks noChangeArrowheads="1"/>
          </p:cNvSpPr>
          <p:nvPr/>
        </p:nvSpPr>
        <p:spPr bwMode="auto">
          <a:xfrm>
            <a:off x="4157663" y="47799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29" name="Oval 33"/>
          <p:cNvSpPr>
            <a:spLocks noChangeArrowheads="1"/>
          </p:cNvSpPr>
          <p:nvPr/>
        </p:nvSpPr>
        <p:spPr bwMode="auto">
          <a:xfrm>
            <a:off x="1619250" y="405923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30" name="Oval 34"/>
          <p:cNvSpPr>
            <a:spLocks noChangeArrowheads="1"/>
          </p:cNvSpPr>
          <p:nvPr/>
        </p:nvSpPr>
        <p:spPr bwMode="auto">
          <a:xfrm>
            <a:off x="1982788" y="405923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31" name="Oval 35"/>
          <p:cNvSpPr>
            <a:spLocks noChangeArrowheads="1"/>
          </p:cNvSpPr>
          <p:nvPr/>
        </p:nvSpPr>
        <p:spPr bwMode="auto">
          <a:xfrm>
            <a:off x="2346325" y="40544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32" name="Oval 36"/>
          <p:cNvSpPr>
            <a:spLocks noChangeArrowheads="1"/>
          </p:cNvSpPr>
          <p:nvPr/>
        </p:nvSpPr>
        <p:spPr bwMode="auto">
          <a:xfrm>
            <a:off x="27114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33" name="Oval 37"/>
          <p:cNvSpPr>
            <a:spLocks noChangeArrowheads="1"/>
          </p:cNvSpPr>
          <p:nvPr/>
        </p:nvSpPr>
        <p:spPr bwMode="auto">
          <a:xfrm>
            <a:off x="30416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34" name="Oval 38"/>
          <p:cNvSpPr>
            <a:spLocks noChangeArrowheads="1"/>
          </p:cNvSpPr>
          <p:nvPr/>
        </p:nvSpPr>
        <p:spPr bwMode="auto">
          <a:xfrm>
            <a:off x="3421063" y="405923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35" name="Oval 39"/>
          <p:cNvSpPr>
            <a:spLocks noChangeArrowheads="1"/>
          </p:cNvSpPr>
          <p:nvPr/>
        </p:nvSpPr>
        <p:spPr bwMode="auto">
          <a:xfrm>
            <a:off x="3794125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36" name="Oval 40"/>
          <p:cNvSpPr>
            <a:spLocks noChangeArrowheads="1"/>
          </p:cNvSpPr>
          <p:nvPr/>
        </p:nvSpPr>
        <p:spPr bwMode="auto">
          <a:xfrm>
            <a:off x="4157663" y="405288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139" name="Line 43"/>
          <p:cNvSpPr>
            <a:spLocks noChangeShapeType="1"/>
          </p:cNvSpPr>
          <p:nvPr/>
        </p:nvSpPr>
        <p:spPr bwMode="auto">
          <a:xfrm>
            <a:off x="1679575" y="27876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40" name="Line 44"/>
          <p:cNvSpPr>
            <a:spLocks noChangeShapeType="1"/>
          </p:cNvSpPr>
          <p:nvPr/>
        </p:nvSpPr>
        <p:spPr bwMode="auto">
          <a:xfrm>
            <a:off x="2043113" y="27749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41" name="Line 45"/>
          <p:cNvSpPr>
            <a:spLocks noChangeShapeType="1"/>
          </p:cNvSpPr>
          <p:nvPr/>
        </p:nvSpPr>
        <p:spPr bwMode="auto">
          <a:xfrm>
            <a:off x="2408238" y="27955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42" name="Line 46"/>
          <p:cNvSpPr>
            <a:spLocks noChangeShapeType="1"/>
          </p:cNvSpPr>
          <p:nvPr/>
        </p:nvSpPr>
        <p:spPr bwMode="auto">
          <a:xfrm>
            <a:off x="2771775" y="27892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44" name="Line 48"/>
          <p:cNvSpPr>
            <a:spLocks noChangeShapeType="1"/>
          </p:cNvSpPr>
          <p:nvPr/>
        </p:nvSpPr>
        <p:spPr bwMode="auto">
          <a:xfrm>
            <a:off x="3113088" y="27971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45" name="Line 49"/>
          <p:cNvSpPr>
            <a:spLocks noChangeShapeType="1"/>
          </p:cNvSpPr>
          <p:nvPr/>
        </p:nvSpPr>
        <p:spPr bwMode="auto">
          <a:xfrm>
            <a:off x="3492500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46" name="Line 50"/>
          <p:cNvSpPr>
            <a:spLocks noChangeShapeType="1"/>
          </p:cNvSpPr>
          <p:nvPr/>
        </p:nvSpPr>
        <p:spPr bwMode="auto">
          <a:xfrm>
            <a:off x="3849688" y="27860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47" name="Line 51"/>
          <p:cNvSpPr>
            <a:spLocks noChangeShapeType="1"/>
          </p:cNvSpPr>
          <p:nvPr/>
        </p:nvSpPr>
        <p:spPr bwMode="auto">
          <a:xfrm>
            <a:off x="4211638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55" name="Line 59"/>
          <p:cNvSpPr>
            <a:spLocks noChangeShapeType="1"/>
          </p:cNvSpPr>
          <p:nvPr/>
        </p:nvSpPr>
        <p:spPr bwMode="auto">
          <a:xfrm>
            <a:off x="1682750" y="34940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56" name="Line 60"/>
          <p:cNvSpPr>
            <a:spLocks noChangeShapeType="1"/>
          </p:cNvSpPr>
          <p:nvPr/>
        </p:nvSpPr>
        <p:spPr bwMode="auto">
          <a:xfrm>
            <a:off x="2046288" y="34813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57" name="Line 61"/>
          <p:cNvSpPr>
            <a:spLocks noChangeShapeType="1"/>
          </p:cNvSpPr>
          <p:nvPr/>
        </p:nvSpPr>
        <p:spPr bwMode="auto">
          <a:xfrm>
            <a:off x="2411413" y="35020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58" name="Line 62"/>
          <p:cNvSpPr>
            <a:spLocks noChangeShapeType="1"/>
          </p:cNvSpPr>
          <p:nvPr/>
        </p:nvSpPr>
        <p:spPr bwMode="auto">
          <a:xfrm>
            <a:off x="2774950" y="34956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59" name="Line 63"/>
          <p:cNvSpPr>
            <a:spLocks noChangeShapeType="1"/>
          </p:cNvSpPr>
          <p:nvPr/>
        </p:nvSpPr>
        <p:spPr bwMode="auto">
          <a:xfrm>
            <a:off x="3116263" y="350361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60" name="Line 64"/>
          <p:cNvSpPr>
            <a:spLocks noChangeShapeType="1"/>
          </p:cNvSpPr>
          <p:nvPr/>
        </p:nvSpPr>
        <p:spPr bwMode="auto">
          <a:xfrm>
            <a:off x="3495675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61" name="Line 65"/>
          <p:cNvSpPr>
            <a:spLocks noChangeShapeType="1"/>
          </p:cNvSpPr>
          <p:nvPr/>
        </p:nvSpPr>
        <p:spPr bwMode="auto">
          <a:xfrm>
            <a:off x="3852863" y="34925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62" name="Line 66"/>
          <p:cNvSpPr>
            <a:spLocks noChangeShapeType="1"/>
          </p:cNvSpPr>
          <p:nvPr/>
        </p:nvSpPr>
        <p:spPr bwMode="auto">
          <a:xfrm>
            <a:off x="4214813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63" name="Line 67"/>
          <p:cNvSpPr>
            <a:spLocks noChangeShapeType="1"/>
          </p:cNvSpPr>
          <p:nvPr/>
        </p:nvSpPr>
        <p:spPr bwMode="auto">
          <a:xfrm>
            <a:off x="1685925" y="42100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64" name="Line 68"/>
          <p:cNvSpPr>
            <a:spLocks noChangeShapeType="1"/>
          </p:cNvSpPr>
          <p:nvPr/>
        </p:nvSpPr>
        <p:spPr bwMode="auto">
          <a:xfrm>
            <a:off x="2049463" y="41973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65" name="Line 69"/>
          <p:cNvSpPr>
            <a:spLocks noChangeShapeType="1"/>
          </p:cNvSpPr>
          <p:nvPr/>
        </p:nvSpPr>
        <p:spPr bwMode="auto">
          <a:xfrm>
            <a:off x="2414588" y="42179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66" name="Line 70"/>
          <p:cNvSpPr>
            <a:spLocks noChangeShapeType="1"/>
          </p:cNvSpPr>
          <p:nvPr/>
        </p:nvSpPr>
        <p:spPr bwMode="auto">
          <a:xfrm>
            <a:off x="2778125" y="42116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67" name="Line 71"/>
          <p:cNvSpPr>
            <a:spLocks noChangeShapeType="1"/>
          </p:cNvSpPr>
          <p:nvPr/>
        </p:nvSpPr>
        <p:spPr bwMode="auto">
          <a:xfrm>
            <a:off x="3119438" y="42195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68" name="Line 72"/>
          <p:cNvSpPr>
            <a:spLocks noChangeShapeType="1"/>
          </p:cNvSpPr>
          <p:nvPr/>
        </p:nvSpPr>
        <p:spPr bwMode="auto">
          <a:xfrm>
            <a:off x="3498850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69" name="Line 73"/>
          <p:cNvSpPr>
            <a:spLocks noChangeShapeType="1"/>
          </p:cNvSpPr>
          <p:nvPr/>
        </p:nvSpPr>
        <p:spPr bwMode="auto">
          <a:xfrm>
            <a:off x="3856038" y="42084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70" name="Line 74"/>
          <p:cNvSpPr>
            <a:spLocks noChangeShapeType="1"/>
          </p:cNvSpPr>
          <p:nvPr/>
        </p:nvSpPr>
        <p:spPr bwMode="auto">
          <a:xfrm>
            <a:off x="4217988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71" name="Line 75"/>
          <p:cNvSpPr>
            <a:spLocks noChangeShapeType="1"/>
          </p:cNvSpPr>
          <p:nvPr/>
        </p:nvSpPr>
        <p:spPr bwMode="auto">
          <a:xfrm>
            <a:off x="1731963" y="27527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72" name="Line 76"/>
          <p:cNvSpPr>
            <a:spLocks noChangeShapeType="1"/>
          </p:cNvSpPr>
          <p:nvPr/>
        </p:nvSpPr>
        <p:spPr bwMode="auto">
          <a:xfrm>
            <a:off x="2122488" y="27654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73" name="Line 77"/>
          <p:cNvSpPr>
            <a:spLocks noChangeShapeType="1"/>
          </p:cNvSpPr>
          <p:nvPr/>
        </p:nvSpPr>
        <p:spPr bwMode="auto">
          <a:xfrm>
            <a:off x="2474913" y="274955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74" name="Line 78"/>
          <p:cNvSpPr>
            <a:spLocks noChangeShapeType="1"/>
          </p:cNvSpPr>
          <p:nvPr/>
        </p:nvSpPr>
        <p:spPr bwMode="auto">
          <a:xfrm>
            <a:off x="2859088" y="275590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75" name="Line 79"/>
          <p:cNvSpPr>
            <a:spLocks noChangeShapeType="1"/>
          </p:cNvSpPr>
          <p:nvPr/>
        </p:nvSpPr>
        <p:spPr bwMode="auto">
          <a:xfrm flipV="1">
            <a:off x="1724025" y="2752725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76" name="Line 80"/>
          <p:cNvSpPr>
            <a:spLocks noChangeShapeType="1"/>
          </p:cNvSpPr>
          <p:nvPr/>
        </p:nvSpPr>
        <p:spPr bwMode="auto">
          <a:xfrm flipV="1">
            <a:off x="2105025" y="2757488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77" name="Line 81"/>
          <p:cNvSpPr>
            <a:spLocks noChangeShapeType="1"/>
          </p:cNvSpPr>
          <p:nvPr/>
        </p:nvSpPr>
        <p:spPr bwMode="auto">
          <a:xfrm flipV="1">
            <a:off x="2468563" y="2759075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78" name="Line 82"/>
          <p:cNvSpPr>
            <a:spLocks noChangeShapeType="1"/>
          </p:cNvSpPr>
          <p:nvPr/>
        </p:nvSpPr>
        <p:spPr bwMode="auto">
          <a:xfrm flipV="1">
            <a:off x="2833688" y="2763838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79" name="Line 83"/>
          <p:cNvSpPr>
            <a:spLocks noChangeShapeType="1"/>
          </p:cNvSpPr>
          <p:nvPr/>
        </p:nvSpPr>
        <p:spPr bwMode="auto">
          <a:xfrm>
            <a:off x="3155950" y="3463925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80" name="Line 84"/>
          <p:cNvSpPr>
            <a:spLocks noChangeShapeType="1"/>
          </p:cNvSpPr>
          <p:nvPr/>
        </p:nvSpPr>
        <p:spPr bwMode="auto">
          <a:xfrm>
            <a:off x="1744663" y="3478213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81" name="Line 85"/>
          <p:cNvSpPr>
            <a:spLocks noChangeShapeType="1"/>
          </p:cNvSpPr>
          <p:nvPr/>
        </p:nvSpPr>
        <p:spPr bwMode="auto">
          <a:xfrm>
            <a:off x="3530600" y="3460750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82" name="Line 86"/>
          <p:cNvSpPr>
            <a:spLocks noChangeShapeType="1"/>
          </p:cNvSpPr>
          <p:nvPr/>
        </p:nvSpPr>
        <p:spPr bwMode="auto">
          <a:xfrm>
            <a:off x="2117725" y="3473450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83" name="Line 87"/>
          <p:cNvSpPr>
            <a:spLocks noChangeShapeType="1"/>
          </p:cNvSpPr>
          <p:nvPr/>
        </p:nvSpPr>
        <p:spPr bwMode="auto">
          <a:xfrm flipV="1">
            <a:off x="1724025" y="34639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84" name="Line 88"/>
          <p:cNvSpPr>
            <a:spLocks noChangeShapeType="1"/>
          </p:cNvSpPr>
          <p:nvPr/>
        </p:nvSpPr>
        <p:spPr bwMode="auto">
          <a:xfrm flipV="1">
            <a:off x="2103438" y="34512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85" name="Line 89"/>
          <p:cNvSpPr>
            <a:spLocks noChangeShapeType="1"/>
          </p:cNvSpPr>
          <p:nvPr/>
        </p:nvSpPr>
        <p:spPr bwMode="auto">
          <a:xfrm flipV="1">
            <a:off x="3171825" y="34369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86" name="Line 90"/>
          <p:cNvSpPr>
            <a:spLocks noChangeShapeType="1"/>
          </p:cNvSpPr>
          <p:nvPr/>
        </p:nvSpPr>
        <p:spPr bwMode="auto">
          <a:xfrm flipV="1">
            <a:off x="3536950" y="34496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87" name="Line 91"/>
          <p:cNvSpPr>
            <a:spLocks noChangeShapeType="1"/>
          </p:cNvSpPr>
          <p:nvPr/>
        </p:nvSpPr>
        <p:spPr bwMode="auto">
          <a:xfrm>
            <a:off x="1724025" y="4184650"/>
            <a:ext cx="27146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88" name="Line 92"/>
          <p:cNvSpPr>
            <a:spLocks noChangeShapeType="1"/>
          </p:cNvSpPr>
          <p:nvPr/>
        </p:nvSpPr>
        <p:spPr bwMode="auto">
          <a:xfrm>
            <a:off x="2439988" y="4187825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89" name="Line 93"/>
          <p:cNvSpPr>
            <a:spLocks noChangeShapeType="1"/>
          </p:cNvSpPr>
          <p:nvPr/>
        </p:nvSpPr>
        <p:spPr bwMode="auto">
          <a:xfrm>
            <a:off x="3163888" y="419258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90" name="Line 94"/>
          <p:cNvSpPr>
            <a:spLocks noChangeShapeType="1"/>
          </p:cNvSpPr>
          <p:nvPr/>
        </p:nvSpPr>
        <p:spPr bwMode="auto">
          <a:xfrm>
            <a:off x="3897313" y="416083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91" name="Line 95"/>
          <p:cNvSpPr>
            <a:spLocks noChangeShapeType="1"/>
          </p:cNvSpPr>
          <p:nvPr/>
        </p:nvSpPr>
        <p:spPr bwMode="auto">
          <a:xfrm flipV="1">
            <a:off x="1714500" y="41941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92" name="Line 96"/>
          <p:cNvSpPr>
            <a:spLocks noChangeShapeType="1"/>
          </p:cNvSpPr>
          <p:nvPr/>
        </p:nvSpPr>
        <p:spPr bwMode="auto">
          <a:xfrm flipV="1">
            <a:off x="2447925" y="4197350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93" name="Line 97"/>
          <p:cNvSpPr>
            <a:spLocks noChangeShapeType="1"/>
          </p:cNvSpPr>
          <p:nvPr/>
        </p:nvSpPr>
        <p:spPr bwMode="auto">
          <a:xfrm flipV="1">
            <a:off x="3155950" y="4183063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94" name="Line 98"/>
          <p:cNvSpPr>
            <a:spLocks noChangeShapeType="1"/>
          </p:cNvSpPr>
          <p:nvPr/>
        </p:nvSpPr>
        <p:spPr bwMode="auto">
          <a:xfrm flipV="1">
            <a:off x="3887788" y="41687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2195" name="Text Box 99"/>
          <p:cNvSpPr txBox="1">
            <a:spLocks noChangeArrowheads="1"/>
          </p:cNvSpPr>
          <p:nvPr/>
        </p:nvSpPr>
        <p:spPr bwMode="auto">
          <a:xfrm>
            <a:off x="4559300" y="25447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772196" name="Text Box 100"/>
          <p:cNvSpPr txBox="1">
            <a:spLocks noChangeArrowheads="1"/>
          </p:cNvSpPr>
          <p:nvPr/>
        </p:nvSpPr>
        <p:spPr bwMode="auto">
          <a:xfrm>
            <a:off x="4562475" y="321627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2</a:t>
            </a:r>
          </a:p>
        </p:txBody>
      </p:sp>
      <p:sp>
        <p:nvSpPr>
          <p:cNvPr id="772197" name="Text Box 101"/>
          <p:cNvSpPr txBox="1">
            <a:spLocks noChangeArrowheads="1"/>
          </p:cNvSpPr>
          <p:nvPr/>
        </p:nvSpPr>
        <p:spPr bwMode="auto">
          <a:xfrm>
            <a:off x="4556125" y="46085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4</a:t>
            </a:r>
          </a:p>
        </p:txBody>
      </p:sp>
      <p:sp>
        <p:nvSpPr>
          <p:cNvPr id="772198" name="Text Box 102"/>
          <p:cNvSpPr txBox="1">
            <a:spLocks noChangeArrowheads="1"/>
          </p:cNvSpPr>
          <p:nvPr/>
        </p:nvSpPr>
        <p:spPr bwMode="auto">
          <a:xfrm>
            <a:off x="4559300" y="39608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Viceroy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Emulating the </a:t>
            </a:r>
            <a:r>
              <a:rPr lang="en-US">
                <a:solidFill>
                  <a:srgbClr val="FF0000"/>
                </a:solidFill>
              </a:rPr>
              <a:t>butterfly</a:t>
            </a:r>
            <a:r>
              <a:rPr lang="en-US"/>
              <a:t> network</a:t>
            </a: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1619250" y="26400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25" name="Oval 5"/>
          <p:cNvSpPr>
            <a:spLocks noChangeArrowheads="1"/>
          </p:cNvSpPr>
          <p:nvPr/>
        </p:nvSpPr>
        <p:spPr bwMode="auto">
          <a:xfrm>
            <a:off x="1982788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2346325" y="26352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27" name="Oval 7"/>
          <p:cNvSpPr>
            <a:spLocks noChangeArrowheads="1"/>
          </p:cNvSpPr>
          <p:nvPr/>
        </p:nvSpPr>
        <p:spPr bwMode="auto">
          <a:xfrm>
            <a:off x="27114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28" name="Oval 8"/>
          <p:cNvSpPr>
            <a:spLocks noChangeArrowheads="1"/>
          </p:cNvSpPr>
          <p:nvPr/>
        </p:nvSpPr>
        <p:spPr bwMode="auto">
          <a:xfrm>
            <a:off x="30416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29" name="Oval 9"/>
          <p:cNvSpPr>
            <a:spLocks noChangeArrowheads="1"/>
          </p:cNvSpPr>
          <p:nvPr/>
        </p:nvSpPr>
        <p:spPr bwMode="auto">
          <a:xfrm>
            <a:off x="3421063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30" name="Oval 10"/>
          <p:cNvSpPr>
            <a:spLocks noChangeArrowheads="1"/>
          </p:cNvSpPr>
          <p:nvPr/>
        </p:nvSpPr>
        <p:spPr bwMode="auto">
          <a:xfrm>
            <a:off x="3794125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31" name="Oval 11"/>
          <p:cNvSpPr>
            <a:spLocks noChangeArrowheads="1"/>
          </p:cNvSpPr>
          <p:nvPr/>
        </p:nvSpPr>
        <p:spPr bwMode="auto">
          <a:xfrm>
            <a:off x="4157663" y="26336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32" name="Oval 12"/>
          <p:cNvSpPr>
            <a:spLocks noChangeArrowheads="1"/>
          </p:cNvSpPr>
          <p:nvPr/>
        </p:nvSpPr>
        <p:spPr bwMode="auto">
          <a:xfrm>
            <a:off x="1619250" y="33464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33" name="Oval 13"/>
          <p:cNvSpPr>
            <a:spLocks noChangeArrowheads="1"/>
          </p:cNvSpPr>
          <p:nvPr/>
        </p:nvSpPr>
        <p:spPr bwMode="auto">
          <a:xfrm>
            <a:off x="1982788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34" name="Oval 14"/>
          <p:cNvSpPr>
            <a:spLocks noChangeArrowheads="1"/>
          </p:cNvSpPr>
          <p:nvPr/>
        </p:nvSpPr>
        <p:spPr bwMode="auto">
          <a:xfrm>
            <a:off x="2346325" y="334168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35" name="Oval 15"/>
          <p:cNvSpPr>
            <a:spLocks noChangeArrowheads="1"/>
          </p:cNvSpPr>
          <p:nvPr/>
        </p:nvSpPr>
        <p:spPr bwMode="auto">
          <a:xfrm>
            <a:off x="2711450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36" name="Oval 16"/>
          <p:cNvSpPr>
            <a:spLocks noChangeArrowheads="1"/>
          </p:cNvSpPr>
          <p:nvPr/>
        </p:nvSpPr>
        <p:spPr bwMode="auto">
          <a:xfrm>
            <a:off x="3041650" y="3338513"/>
            <a:ext cx="138113" cy="1412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37" name="Oval 17"/>
          <p:cNvSpPr>
            <a:spLocks noChangeArrowheads="1"/>
          </p:cNvSpPr>
          <p:nvPr/>
        </p:nvSpPr>
        <p:spPr bwMode="auto">
          <a:xfrm>
            <a:off x="3421063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38" name="Oval 18"/>
          <p:cNvSpPr>
            <a:spLocks noChangeArrowheads="1"/>
          </p:cNvSpPr>
          <p:nvPr/>
        </p:nvSpPr>
        <p:spPr bwMode="auto">
          <a:xfrm>
            <a:off x="3794125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39" name="Oval 19"/>
          <p:cNvSpPr>
            <a:spLocks noChangeArrowheads="1"/>
          </p:cNvSpPr>
          <p:nvPr/>
        </p:nvSpPr>
        <p:spPr bwMode="auto">
          <a:xfrm>
            <a:off x="4157663" y="334010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40" name="Oval 20"/>
          <p:cNvSpPr>
            <a:spLocks noChangeArrowheads="1"/>
          </p:cNvSpPr>
          <p:nvPr/>
        </p:nvSpPr>
        <p:spPr bwMode="auto">
          <a:xfrm>
            <a:off x="1619250" y="47863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41" name="Oval 21"/>
          <p:cNvSpPr>
            <a:spLocks noChangeArrowheads="1"/>
          </p:cNvSpPr>
          <p:nvPr/>
        </p:nvSpPr>
        <p:spPr bwMode="auto">
          <a:xfrm>
            <a:off x="1982788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42" name="Oval 22"/>
          <p:cNvSpPr>
            <a:spLocks noChangeArrowheads="1"/>
          </p:cNvSpPr>
          <p:nvPr/>
        </p:nvSpPr>
        <p:spPr bwMode="auto">
          <a:xfrm>
            <a:off x="2346325" y="47815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43" name="Oval 23"/>
          <p:cNvSpPr>
            <a:spLocks noChangeArrowheads="1"/>
          </p:cNvSpPr>
          <p:nvPr/>
        </p:nvSpPr>
        <p:spPr bwMode="auto">
          <a:xfrm>
            <a:off x="27114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44" name="Oval 24"/>
          <p:cNvSpPr>
            <a:spLocks noChangeArrowheads="1"/>
          </p:cNvSpPr>
          <p:nvPr/>
        </p:nvSpPr>
        <p:spPr bwMode="auto">
          <a:xfrm>
            <a:off x="30416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45" name="Oval 25"/>
          <p:cNvSpPr>
            <a:spLocks noChangeArrowheads="1"/>
          </p:cNvSpPr>
          <p:nvPr/>
        </p:nvSpPr>
        <p:spPr bwMode="auto">
          <a:xfrm>
            <a:off x="3421063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46" name="Oval 26"/>
          <p:cNvSpPr>
            <a:spLocks noChangeArrowheads="1"/>
          </p:cNvSpPr>
          <p:nvPr/>
        </p:nvSpPr>
        <p:spPr bwMode="auto">
          <a:xfrm>
            <a:off x="3794125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47" name="Oval 27"/>
          <p:cNvSpPr>
            <a:spLocks noChangeArrowheads="1"/>
          </p:cNvSpPr>
          <p:nvPr/>
        </p:nvSpPr>
        <p:spPr bwMode="auto">
          <a:xfrm>
            <a:off x="4157663" y="47799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48" name="Oval 28"/>
          <p:cNvSpPr>
            <a:spLocks noChangeArrowheads="1"/>
          </p:cNvSpPr>
          <p:nvPr/>
        </p:nvSpPr>
        <p:spPr bwMode="auto">
          <a:xfrm>
            <a:off x="1619250" y="405923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49" name="Oval 29"/>
          <p:cNvSpPr>
            <a:spLocks noChangeArrowheads="1"/>
          </p:cNvSpPr>
          <p:nvPr/>
        </p:nvSpPr>
        <p:spPr bwMode="auto">
          <a:xfrm>
            <a:off x="1982788" y="4059238"/>
            <a:ext cx="138112" cy="141287"/>
          </a:xfrm>
          <a:prstGeom prst="ellipse">
            <a:avLst/>
          </a:prstGeom>
          <a:solidFill>
            <a:srgbClr val="F94B4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50" name="Oval 30"/>
          <p:cNvSpPr>
            <a:spLocks noChangeArrowheads="1"/>
          </p:cNvSpPr>
          <p:nvPr/>
        </p:nvSpPr>
        <p:spPr bwMode="auto">
          <a:xfrm>
            <a:off x="2346325" y="40544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51" name="Oval 31"/>
          <p:cNvSpPr>
            <a:spLocks noChangeArrowheads="1"/>
          </p:cNvSpPr>
          <p:nvPr/>
        </p:nvSpPr>
        <p:spPr bwMode="auto">
          <a:xfrm>
            <a:off x="27114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52" name="Oval 32"/>
          <p:cNvSpPr>
            <a:spLocks noChangeArrowheads="1"/>
          </p:cNvSpPr>
          <p:nvPr/>
        </p:nvSpPr>
        <p:spPr bwMode="auto">
          <a:xfrm>
            <a:off x="30416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53" name="Oval 33"/>
          <p:cNvSpPr>
            <a:spLocks noChangeArrowheads="1"/>
          </p:cNvSpPr>
          <p:nvPr/>
        </p:nvSpPr>
        <p:spPr bwMode="auto">
          <a:xfrm>
            <a:off x="3421063" y="405923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54" name="Oval 34"/>
          <p:cNvSpPr>
            <a:spLocks noChangeArrowheads="1"/>
          </p:cNvSpPr>
          <p:nvPr/>
        </p:nvSpPr>
        <p:spPr bwMode="auto">
          <a:xfrm>
            <a:off x="3794125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55" name="Oval 35"/>
          <p:cNvSpPr>
            <a:spLocks noChangeArrowheads="1"/>
          </p:cNvSpPr>
          <p:nvPr/>
        </p:nvSpPr>
        <p:spPr bwMode="auto">
          <a:xfrm>
            <a:off x="4157663" y="405288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156" name="Line 36"/>
          <p:cNvSpPr>
            <a:spLocks noChangeShapeType="1"/>
          </p:cNvSpPr>
          <p:nvPr/>
        </p:nvSpPr>
        <p:spPr bwMode="auto">
          <a:xfrm>
            <a:off x="1679575" y="27876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57" name="Line 37"/>
          <p:cNvSpPr>
            <a:spLocks noChangeShapeType="1"/>
          </p:cNvSpPr>
          <p:nvPr/>
        </p:nvSpPr>
        <p:spPr bwMode="auto">
          <a:xfrm>
            <a:off x="2043113" y="27749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58" name="Line 38"/>
          <p:cNvSpPr>
            <a:spLocks noChangeShapeType="1"/>
          </p:cNvSpPr>
          <p:nvPr/>
        </p:nvSpPr>
        <p:spPr bwMode="auto">
          <a:xfrm>
            <a:off x="2408238" y="27955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59" name="Line 39"/>
          <p:cNvSpPr>
            <a:spLocks noChangeShapeType="1"/>
          </p:cNvSpPr>
          <p:nvPr/>
        </p:nvSpPr>
        <p:spPr bwMode="auto">
          <a:xfrm>
            <a:off x="2771775" y="27892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60" name="Line 40"/>
          <p:cNvSpPr>
            <a:spLocks noChangeShapeType="1"/>
          </p:cNvSpPr>
          <p:nvPr/>
        </p:nvSpPr>
        <p:spPr bwMode="auto">
          <a:xfrm>
            <a:off x="3113088" y="27971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61" name="Line 41"/>
          <p:cNvSpPr>
            <a:spLocks noChangeShapeType="1"/>
          </p:cNvSpPr>
          <p:nvPr/>
        </p:nvSpPr>
        <p:spPr bwMode="auto">
          <a:xfrm>
            <a:off x="3492500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62" name="Line 42"/>
          <p:cNvSpPr>
            <a:spLocks noChangeShapeType="1"/>
          </p:cNvSpPr>
          <p:nvPr/>
        </p:nvSpPr>
        <p:spPr bwMode="auto">
          <a:xfrm>
            <a:off x="3849688" y="27860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63" name="Line 43"/>
          <p:cNvSpPr>
            <a:spLocks noChangeShapeType="1"/>
          </p:cNvSpPr>
          <p:nvPr/>
        </p:nvSpPr>
        <p:spPr bwMode="auto">
          <a:xfrm>
            <a:off x="4211638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64" name="Line 44"/>
          <p:cNvSpPr>
            <a:spLocks noChangeShapeType="1"/>
          </p:cNvSpPr>
          <p:nvPr/>
        </p:nvSpPr>
        <p:spPr bwMode="auto">
          <a:xfrm>
            <a:off x="1682750" y="34940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65" name="Line 45"/>
          <p:cNvSpPr>
            <a:spLocks noChangeShapeType="1"/>
          </p:cNvSpPr>
          <p:nvPr/>
        </p:nvSpPr>
        <p:spPr bwMode="auto">
          <a:xfrm>
            <a:off x="2046288" y="34813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66" name="Line 46"/>
          <p:cNvSpPr>
            <a:spLocks noChangeShapeType="1"/>
          </p:cNvSpPr>
          <p:nvPr/>
        </p:nvSpPr>
        <p:spPr bwMode="auto">
          <a:xfrm>
            <a:off x="2411413" y="35020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67" name="Line 47"/>
          <p:cNvSpPr>
            <a:spLocks noChangeShapeType="1"/>
          </p:cNvSpPr>
          <p:nvPr/>
        </p:nvSpPr>
        <p:spPr bwMode="auto">
          <a:xfrm>
            <a:off x="2774950" y="34956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68" name="Line 48"/>
          <p:cNvSpPr>
            <a:spLocks noChangeShapeType="1"/>
          </p:cNvSpPr>
          <p:nvPr/>
        </p:nvSpPr>
        <p:spPr bwMode="auto">
          <a:xfrm>
            <a:off x="3116263" y="350361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69" name="Line 49"/>
          <p:cNvSpPr>
            <a:spLocks noChangeShapeType="1"/>
          </p:cNvSpPr>
          <p:nvPr/>
        </p:nvSpPr>
        <p:spPr bwMode="auto">
          <a:xfrm>
            <a:off x="3495675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70" name="Line 50"/>
          <p:cNvSpPr>
            <a:spLocks noChangeShapeType="1"/>
          </p:cNvSpPr>
          <p:nvPr/>
        </p:nvSpPr>
        <p:spPr bwMode="auto">
          <a:xfrm>
            <a:off x="3852863" y="34925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71" name="Line 51"/>
          <p:cNvSpPr>
            <a:spLocks noChangeShapeType="1"/>
          </p:cNvSpPr>
          <p:nvPr/>
        </p:nvSpPr>
        <p:spPr bwMode="auto">
          <a:xfrm>
            <a:off x="4214813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72" name="Line 52"/>
          <p:cNvSpPr>
            <a:spLocks noChangeShapeType="1"/>
          </p:cNvSpPr>
          <p:nvPr/>
        </p:nvSpPr>
        <p:spPr bwMode="auto">
          <a:xfrm>
            <a:off x="1685925" y="42100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73" name="Line 53"/>
          <p:cNvSpPr>
            <a:spLocks noChangeShapeType="1"/>
          </p:cNvSpPr>
          <p:nvPr/>
        </p:nvSpPr>
        <p:spPr bwMode="auto">
          <a:xfrm>
            <a:off x="2049463" y="41973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74" name="Line 54"/>
          <p:cNvSpPr>
            <a:spLocks noChangeShapeType="1"/>
          </p:cNvSpPr>
          <p:nvPr/>
        </p:nvSpPr>
        <p:spPr bwMode="auto">
          <a:xfrm>
            <a:off x="2414588" y="42179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75" name="Line 55"/>
          <p:cNvSpPr>
            <a:spLocks noChangeShapeType="1"/>
          </p:cNvSpPr>
          <p:nvPr/>
        </p:nvSpPr>
        <p:spPr bwMode="auto">
          <a:xfrm>
            <a:off x="2778125" y="42116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76" name="Line 56"/>
          <p:cNvSpPr>
            <a:spLocks noChangeShapeType="1"/>
          </p:cNvSpPr>
          <p:nvPr/>
        </p:nvSpPr>
        <p:spPr bwMode="auto">
          <a:xfrm>
            <a:off x="3119438" y="42195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77" name="Line 57"/>
          <p:cNvSpPr>
            <a:spLocks noChangeShapeType="1"/>
          </p:cNvSpPr>
          <p:nvPr/>
        </p:nvSpPr>
        <p:spPr bwMode="auto">
          <a:xfrm>
            <a:off x="3498850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78" name="Line 58"/>
          <p:cNvSpPr>
            <a:spLocks noChangeShapeType="1"/>
          </p:cNvSpPr>
          <p:nvPr/>
        </p:nvSpPr>
        <p:spPr bwMode="auto">
          <a:xfrm>
            <a:off x="3856038" y="42084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79" name="Line 59"/>
          <p:cNvSpPr>
            <a:spLocks noChangeShapeType="1"/>
          </p:cNvSpPr>
          <p:nvPr/>
        </p:nvSpPr>
        <p:spPr bwMode="auto">
          <a:xfrm>
            <a:off x="4217988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80" name="Line 60"/>
          <p:cNvSpPr>
            <a:spLocks noChangeShapeType="1"/>
          </p:cNvSpPr>
          <p:nvPr/>
        </p:nvSpPr>
        <p:spPr bwMode="auto">
          <a:xfrm>
            <a:off x="1731963" y="27527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81" name="Line 61"/>
          <p:cNvSpPr>
            <a:spLocks noChangeShapeType="1"/>
          </p:cNvSpPr>
          <p:nvPr/>
        </p:nvSpPr>
        <p:spPr bwMode="auto">
          <a:xfrm>
            <a:off x="2122488" y="27654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82" name="Line 62"/>
          <p:cNvSpPr>
            <a:spLocks noChangeShapeType="1"/>
          </p:cNvSpPr>
          <p:nvPr/>
        </p:nvSpPr>
        <p:spPr bwMode="auto">
          <a:xfrm>
            <a:off x="2474913" y="274955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83" name="Line 63"/>
          <p:cNvSpPr>
            <a:spLocks noChangeShapeType="1"/>
          </p:cNvSpPr>
          <p:nvPr/>
        </p:nvSpPr>
        <p:spPr bwMode="auto">
          <a:xfrm>
            <a:off x="2859088" y="275590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84" name="Line 64"/>
          <p:cNvSpPr>
            <a:spLocks noChangeShapeType="1"/>
          </p:cNvSpPr>
          <p:nvPr/>
        </p:nvSpPr>
        <p:spPr bwMode="auto">
          <a:xfrm flipV="1">
            <a:off x="1724025" y="2752725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85" name="Line 65"/>
          <p:cNvSpPr>
            <a:spLocks noChangeShapeType="1"/>
          </p:cNvSpPr>
          <p:nvPr/>
        </p:nvSpPr>
        <p:spPr bwMode="auto">
          <a:xfrm flipV="1">
            <a:off x="2105025" y="2757488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86" name="Line 66"/>
          <p:cNvSpPr>
            <a:spLocks noChangeShapeType="1"/>
          </p:cNvSpPr>
          <p:nvPr/>
        </p:nvSpPr>
        <p:spPr bwMode="auto">
          <a:xfrm flipV="1">
            <a:off x="2468563" y="2759075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87" name="Line 67"/>
          <p:cNvSpPr>
            <a:spLocks noChangeShapeType="1"/>
          </p:cNvSpPr>
          <p:nvPr/>
        </p:nvSpPr>
        <p:spPr bwMode="auto">
          <a:xfrm flipV="1">
            <a:off x="2833688" y="2763838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88" name="Line 68"/>
          <p:cNvSpPr>
            <a:spLocks noChangeShapeType="1"/>
          </p:cNvSpPr>
          <p:nvPr/>
        </p:nvSpPr>
        <p:spPr bwMode="auto">
          <a:xfrm>
            <a:off x="3155950" y="3463925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89" name="Line 69"/>
          <p:cNvSpPr>
            <a:spLocks noChangeShapeType="1"/>
          </p:cNvSpPr>
          <p:nvPr/>
        </p:nvSpPr>
        <p:spPr bwMode="auto">
          <a:xfrm>
            <a:off x="1744663" y="3478213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90" name="Line 70"/>
          <p:cNvSpPr>
            <a:spLocks noChangeShapeType="1"/>
          </p:cNvSpPr>
          <p:nvPr/>
        </p:nvSpPr>
        <p:spPr bwMode="auto">
          <a:xfrm>
            <a:off x="3530600" y="3460750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91" name="Line 71"/>
          <p:cNvSpPr>
            <a:spLocks noChangeShapeType="1"/>
          </p:cNvSpPr>
          <p:nvPr/>
        </p:nvSpPr>
        <p:spPr bwMode="auto">
          <a:xfrm>
            <a:off x="2117725" y="3473450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92" name="Line 72"/>
          <p:cNvSpPr>
            <a:spLocks noChangeShapeType="1"/>
          </p:cNvSpPr>
          <p:nvPr/>
        </p:nvSpPr>
        <p:spPr bwMode="auto">
          <a:xfrm flipV="1">
            <a:off x="1724025" y="34639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93" name="Line 73"/>
          <p:cNvSpPr>
            <a:spLocks noChangeShapeType="1"/>
          </p:cNvSpPr>
          <p:nvPr/>
        </p:nvSpPr>
        <p:spPr bwMode="auto">
          <a:xfrm flipV="1">
            <a:off x="2103438" y="34512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94" name="Line 74"/>
          <p:cNvSpPr>
            <a:spLocks noChangeShapeType="1"/>
          </p:cNvSpPr>
          <p:nvPr/>
        </p:nvSpPr>
        <p:spPr bwMode="auto">
          <a:xfrm flipV="1">
            <a:off x="3171825" y="34369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95" name="Line 75"/>
          <p:cNvSpPr>
            <a:spLocks noChangeShapeType="1"/>
          </p:cNvSpPr>
          <p:nvPr/>
        </p:nvSpPr>
        <p:spPr bwMode="auto">
          <a:xfrm flipV="1">
            <a:off x="3536950" y="34496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96" name="Line 76"/>
          <p:cNvSpPr>
            <a:spLocks noChangeShapeType="1"/>
          </p:cNvSpPr>
          <p:nvPr/>
        </p:nvSpPr>
        <p:spPr bwMode="auto">
          <a:xfrm>
            <a:off x="1724025" y="4184650"/>
            <a:ext cx="27146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97" name="Line 77"/>
          <p:cNvSpPr>
            <a:spLocks noChangeShapeType="1"/>
          </p:cNvSpPr>
          <p:nvPr/>
        </p:nvSpPr>
        <p:spPr bwMode="auto">
          <a:xfrm>
            <a:off x="2439988" y="4187825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98" name="Line 78"/>
          <p:cNvSpPr>
            <a:spLocks noChangeShapeType="1"/>
          </p:cNvSpPr>
          <p:nvPr/>
        </p:nvSpPr>
        <p:spPr bwMode="auto">
          <a:xfrm>
            <a:off x="3163888" y="419258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199" name="Line 79"/>
          <p:cNvSpPr>
            <a:spLocks noChangeShapeType="1"/>
          </p:cNvSpPr>
          <p:nvPr/>
        </p:nvSpPr>
        <p:spPr bwMode="auto">
          <a:xfrm>
            <a:off x="3897313" y="416083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200" name="Line 80"/>
          <p:cNvSpPr>
            <a:spLocks noChangeShapeType="1"/>
          </p:cNvSpPr>
          <p:nvPr/>
        </p:nvSpPr>
        <p:spPr bwMode="auto">
          <a:xfrm flipV="1">
            <a:off x="1714500" y="41941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201" name="Line 81"/>
          <p:cNvSpPr>
            <a:spLocks noChangeShapeType="1"/>
          </p:cNvSpPr>
          <p:nvPr/>
        </p:nvSpPr>
        <p:spPr bwMode="auto">
          <a:xfrm flipV="1">
            <a:off x="2447925" y="4197350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202" name="Line 82"/>
          <p:cNvSpPr>
            <a:spLocks noChangeShapeType="1"/>
          </p:cNvSpPr>
          <p:nvPr/>
        </p:nvSpPr>
        <p:spPr bwMode="auto">
          <a:xfrm flipV="1">
            <a:off x="3155950" y="4183063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203" name="Line 83"/>
          <p:cNvSpPr>
            <a:spLocks noChangeShapeType="1"/>
          </p:cNvSpPr>
          <p:nvPr/>
        </p:nvSpPr>
        <p:spPr bwMode="auto">
          <a:xfrm flipV="1">
            <a:off x="3887788" y="41687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3204" name="Text Box 84"/>
          <p:cNvSpPr txBox="1">
            <a:spLocks noChangeArrowheads="1"/>
          </p:cNvSpPr>
          <p:nvPr/>
        </p:nvSpPr>
        <p:spPr bwMode="auto">
          <a:xfrm>
            <a:off x="4559300" y="25447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773205" name="Text Box 85"/>
          <p:cNvSpPr txBox="1">
            <a:spLocks noChangeArrowheads="1"/>
          </p:cNvSpPr>
          <p:nvPr/>
        </p:nvSpPr>
        <p:spPr bwMode="auto">
          <a:xfrm>
            <a:off x="4562475" y="321627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2</a:t>
            </a:r>
          </a:p>
        </p:txBody>
      </p:sp>
      <p:sp>
        <p:nvSpPr>
          <p:cNvPr id="773206" name="Text Box 86"/>
          <p:cNvSpPr txBox="1">
            <a:spLocks noChangeArrowheads="1"/>
          </p:cNvSpPr>
          <p:nvPr/>
        </p:nvSpPr>
        <p:spPr bwMode="auto">
          <a:xfrm>
            <a:off x="4556125" y="46085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4</a:t>
            </a:r>
          </a:p>
        </p:txBody>
      </p:sp>
      <p:sp>
        <p:nvSpPr>
          <p:cNvPr id="773207" name="Text Box 87"/>
          <p:cNvSpPr txBox="1">
            <a:spLocks noChangeArrowheads="1"/>
          </p:cNvSpPr>
          <p:nvPr/>
        </p:nvSpPr>
        <p:spPr bwMode="auto">
          <a:xfrm>
            <a:off x="4559300" y="39608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Viceroy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Emulating the </a:t>
            </a:r>
            <a:r>
              <a:rPr lang="en-US">
                <a:solidFill>
                  <a:srgbClr val="FF0000"/>
                </a:solidFill>
              </a:rPr>
              <a:t>butterfly</a:t>
            </a:r>
            <a:r>
              <a:rPr lang="en-US"/>
              <a:t> network</a:t>
            </a:r>
          </a:p>
        </p:txBody>
      </p:sp>
      <p:sp>
        <p:nvSpPr>
          <p:cNvPr id="774148" name="Oval 4"/>
          <p:cNvSpPr>
            <a:spLocks noChangeArrowheads="1"/>
          </p:cNvSpPr>
          <p:nvPr/>
        </p:nvSpPr>
        <p:spPr bwMode="auto">
          <a:xfrm>
            <a:off x="1619250" y="26400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49" name="Oval 5"/>
          <p:cNvSpPr>
            <a:spLocks noChangeArrowheads="1"/>
          </p:cNvSpPr>
          <p:nvPr/>
        </p:nvSpPr>
        <p:spPr bwMode="auto">
          <a:xfrm>
            <a:off x="1982788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0" name="Oval 6"/>
          <p:cNvSpPr>
            <a:spLocks noChangeArrowheads="1"/>
          </p:cNvSpPr>
          <p:nvPr/>
        </p:nvSpPr>
        <p:spPr bwMode="auto">
          <a:xfrm>
            <a:off x="2346325" y="26352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1" name="Oval 7"/>
          <p:cNvSpPr>
            <a:spLocks noChangeArrowheads="1"/>
          </p:cNvSpPr>
          <p:nvPr/>
        </p:nvSpPr>
        <p:spPr bwMode="auto">
          <a:xfrm>
            <a:off x="27114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2" name="Oval 8"/>
          <p:cNvSpPr>
            <a:spLocks noChangeArrowheads="1"/>
          </p:cNvSpPr>
          <p:nvPr/>
        </p:nvSpPr>
        <p:spPr bwMode="auto">
          <a:xfrm>
            <a:off x="30416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3" name="Oval 9"/>
          <p:cNvSpPr>
            <a:spLocks noChangeArrowheads="1"/>
          </p:cNvSpPr>
          <p:nvPr/>
        </p:nvSpPr>
        <p:spPr bwMode="auto">
          <a:xfrm>
            <a:off x="3421063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4" name="Oval 10"/>
          <p:cNvSpPr>
            <a:spLocks noChangeArrowheads="1"/>
          </p:cNvSpPr>
          <p:nvPr/>
        </p:nvSpPr>
        <p:spPr bwMode="auto">
          <a:xfrm>
            <a:off x="3794125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5" name="Oval 11"/>
          <p:cNvSpPr>
            <a:spLocks noChangeArrowheads="1"/>
          </p:cNvSpPr>
          <p:nvPr/>
        </p:nvSpPr>
        <p:spPr bwMode="auto">
          <a:xfrm>
            <a:off x="4157663" y="26336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6" name="Oval 12"/>
          <p:cNvSpPr>
            <a:spLocks noChangeArrowheads="1"/>
          </p:cNvSpPr>
          <p:nvPr/>
        </p:nvSpPr>
        <p:spPr bwMode="auto">
          <a:xfrm>
            <a:off x="1619250" y="33464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7" name="Oval 13"/>
          <p:cNvSpPr>
            <a:spLocks noChangeArrowheads="1"/>
          </p:cNvSpPr>
          <p:nvPr/>
        </p:nvSpPr>
        <p:spPr bwMode="auto">
          <a:xfrm>
            <a:off x="1982788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8" name="Oval 14"/>
          <p:cNvSpPr>
            <a:spLocks noChangeArrowheads="1"/>
          </p:cNvSpPr>
          <p:nvPr/>
        </p:nvSpPr>
        <p:spPr bwMode="auto">
          <a:xfrm>
            <a:off x="2346325" y="334168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9" name="Oval 15"/>
          <p:cNvSpPr>
            <a:spLocks noChangeArrowheads="1"/>
          </p:cNvSpPr>
          <p:nvPr/>
        </p:nvSpPr>
        <p:spPr bwMode="auto">
          <a:xfrm>
            <a:off x="2711450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60" name="Oval 16"/>
          <p:cNvSpPr>
            <a:spLocks noChangeArrowheads="1"/>
          </p:cNvSpPr>
          <p:nvPr/>
        </p:nvSpPr>
        <p:spPr bwMode="auto">
          <a:xfrm>
            <a:off x="3041650" y="3338513"/>
            <a:ext cx="138113" cy="1412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61" name="Oval 17"/>
          <p:cNvSpPr>
            <a:spLocks noChangeArrowheads="1"/>
          </p:cNvSpPr>
          <p:nvPr/>
        </p:nvSpPr>
        <p:spPr bwMode="auto">
          <a:xfrm>
            <a:off x="3421063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62" name="Oval 18"/>
          <p:cNvSpPr>
            <a:spLocks noChangeArrowheads="1"/>
          </p:cNvSpPr>
          <p:nvPr/>
        </p:nvSpPr>
        <p:spPr bwMode="auto">
          <a:xfrm>
            <a:off x="3794125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63" name="Oval 19"/>
          <p:cNvSpPr>
            <a:spLocks noChangeArrowheads="1"/>
          </p:cNvSpPr>
          <p:nvPr/>
        </p:nvSpPr>
        <p:spPr bwMode="auto">
          <a:xfrm>
            <a:off x="4157663" y="334010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64" name="Oval 20"/>
          <p:cNvSpPr>
            <a:spLocks noChangeArrowheads="1"/>
          </p:cNvSpPr>
          <p:nvPr/>
        </p:nvSpPr>
        <p:spPr bwMode="auto">
          <a:xfrm>
            <a:off x="1619250" y="47863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65" name="Oval 21"/>
          <p:cNvSpPr>
            <a:spLocks noChangeArrowheads="1"/>
          </p:cNvSpPr>
          <p:nvPr/>
        </p:nvSpPr>
        <p:spPr bwMode="auto">
          <a:xfrm>
            <a:off x="1982788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66" name="Oval 22"/>
          <p:cNvSpPr>
            <a:spLocks noChangeArrowheads="1"/>
          </p:cNvSpPr>
          <p:nvPr/>
        </p:nvSpPr>
        <p:spPr bwMode="auto">
          <a:xfrm>
            <a:off x="2346325" y="47815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67" name="Oval 23"/>
          <p:cNvSpPr>
            <a:spLocks noChangeArrowheads="1"/>
          </p:cNvSpPr>
          <p:nvPr/>
        </p:nvSpPr>
        <p:spPr bwMode="auto">
          <a:xfrm>
            <a:off x="27114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68" name="Oval 24"/>
          <p:cNvSpPr>
            <a:spLocks noChangeArrowheads="1"/>
          </p:cNvSpPr>
          <p:nvPr/>
        </p:nvSpPr>
        <p:spPr bwMode="auto">
          <a:xfrm>
            <a:off x="30416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69" name="Oval 25"/>
          <p:cNvSpPr>
            <a:spLocks noChangeArrowheads="1"/>
          </p:cNvSpPr>
          <p:nvPr/>
        </p:nvSpPr>
        <p:spPr bwMode="auto">
          <a:xfrm>
            <a:off x="3421063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70" name="Oval 26"/>
          <p:cNvSpPr>
            <a:spLocks noChangeArrowheads="1"/>
          </p:cNvSpPr>
          <p:nvPr/>
        </p:nvSpPr>
        <p:spPr bwMode="auto">
          <a:xfrm>
            <a:off x="3794125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71" name="Oval 27"/>
          <p:cNvSpPr>
            <a:spLocks noChangeArrowheads="1"/>
          </p:cNvSpPr>
          <p:nvPr/>
        </p:nvSpPr>
        <p:spPr bwMode="auto">
          <a:xfrm>
            <a:off x="4157663" y="47799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72" name="Oval 28"/>
          <p:cNvSpPr>
            <a:spLocks noChangeArrowheads="1"/>
          </p:cNvSpPr>
          <p:nvPr/>
        </p:nvSpPr>
        <p:spPr bwMode="auto">
          <a:xfrm>
            <a:off x="1619250" y="405923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73" name="Oval 29"/>
          <p:cNvSpPr>
            <a:spLocks noChangeArrowheads="1"/>
          </p:cNvSpPr>
          <p:nvPr/>
        </p:nvSpPr>
        <p:spPr bwMode="auto">
          <a:xfrm>
            <a:off x="1982788" y="4059238"/>
            <a:ext cx="138112" cy="141287"/>
          </a:xfrm>
          <a:prstGeom prst="ellipse">
            <a:avLst/>
          </a:prstGeom>
          <a:solidFill>
            <a:srgbClr val="F94B4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74" name="Oval 30"/>
          <p:cNvSpPr>
            <a:spLocks noChangeArrowheads="1"/>
          </p:cNvSpPr>
          <p:nvPr/>
        </p:nvSpPr>
        <p:spPr bwMode="auto">
          <a:xfrm>
            <a:off x="2346325" y="40544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75" name="Oval 31"/>
          <p:cNvSpPr>
            <a:spLocks noChangeArrowheads="1"/>
          </p:cNvSpPr>
          <p:nvPr/>
        </p:nvSpPr>
        <p:spPr bwMode="auto">
          <a:xfrm>
            <a:off x="27114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76" name="Oval 32"/>
          <p:cNvSpPr>
            <a:spLocks noChangeArrowheads="1"/>
          </p:cNvSpPr>
          <p:nvPr/>
        </p:nvSpPr>
        <p:spPr bwMode="auto">
          <a:xfrm>
            <a:off x="30416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77" name="Oval 33"/>
          <p:cNvSpPr>
            <a:spLocks noChangeArrowheads="1"/>
          </p:cNvSpPr>
          <p:nvPr/>
        </p:nvSpPr>
        <p:spPr bwMode="auto">
          <a:xfrm>
            <a:off x="3421063" y="405923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78" name="Oval 34"/>
          <p:cNvSpPr>
            <a:spLocks noChangeArrowheads="1"/>
          </p:cNvSpPr>
          <p:nvPr/>
        </p:nvSpPr>
        <p:spPr bwMode="auto">
          <a:xfrm>
            <a:off x="3794125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79" name="Oval 35"/>
          <p:cNvSpPr>
            <a:spLocks noChangeArrowheads="1"/>
          </p:cNvSpPr>
          <p:nvPr/>
        </p:nvSpPr>
        <p:spPr bwMode="auto">
          <a:xfrm>
            <a:off x="4157663" y="405288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80" name="Line 36"/>
          <p:cNvSpPr>
            <a:spLocks noChangeShapeType="1"/>
          </p:cNvSpPr>
          <p:nvPr/>
        </p:nvSpPr>
        <p:spPr bwMode="auto">
          <a:xfrm>
            <a:off x="1679575" y="27876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81" name="Line 37"/>
          <p:cNvSpPr>
            <a:spLocks noChangeShapeType="1"/>
          </p:cNvSpPr>
          <p:nvPr/>
        </p:nvSpPr>
        <p:spPr bwMode="auto">
          <a:xfrm>
            <a:off x="2043113" y="27749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82" name="Line 38"/>
          <p:cNvSpPr>
            <a:spLocks noChangeShapeType="1"/>
          </p:cNvSpPr>
          <p:nvPr/>
        </p:nvSpPr>
        <p:spPr bwMode="auto">
          <a:xfrm>
            <a:off x="2408238" y="27955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83" name="Line 39"/>
          <p:cNvSpPr>
            <a:spLocks noChangeShapeType="1"/>
          </p:cNvSpPr>
          <p:nvPr/>
        </p:nvSpPr>
        <p:spPr bwMode="auto">
          <a:xfrm>
            <a:off x="2771775" y="27892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84" name="Line 40"/>
          <p:cNvSpPr>
            <a:spLocks noChangeShapeType="1"/>
          </p:cNvSpPr>
          <p:nvPr/>
        </p:nvSpPr>
        <p:spPr bwMode="auto">
          <a:xfrm>
            <a:off x="3113088" y="27971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85" name="Line 41"/>
          <p:cNvSpPr>
            <a:spLocks noChangeShapeType="1"/>
          </p:cNvSpPr>
          <p:nvPr/>
        </p:nvSpPr>
        <p:spPr bwMode="auto">
          <a:xfrm>
            <a:off x="3492500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86" name="Line 42"/>
          <p:cNvSpPr>
            <a:spLocks noChangeShapeType="1"/>
          </p:cNvSpPr>
          <p:nvPr/>
        </p:nvSpPr>
        <p:spPr bwMode="auto">
          <a:xfrm>
            <a:off x="3849688" y="27860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87" name="Line 43"/>
          <p:cNvSpPr>
            <a:spLocks noChangeShapeType="1"/>
          </p:cNvSpPr>
          <p:nvPr/>
        </p:nvSpPr>
        <p:spPr bwMode="auto">
          <a:xfrm>
            <a:off x="4211638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88" name="Line 44"/>
          <p:cNvSpPr>
            <a:spLocks noChangeShapeType="1"/>
          </p:cNvSpPr>
          <p:nvPr/>
        </p:nvSpPr>
        <p:spPr bwMode="auto">
          <a:xfrm>
            <a:off x="1682750" y="34940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89" name="Line 45"/>
          <p:cNvSpPr>
            <a:spLocks noChangeShapeType="1"/>
          </p:cNvSpPr>
          <p:nvPr/>
        </p:nvSpPr>
        <p:spPr bwMode="auto">
          <a:xfrm>
            <a:off x="2046288" y="3481388"/>
            <a:ext cx="0" cy="554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90" name="Line 46"/>
          <p:cNvSpPr>
            <a:spLocks noChangeShapeType="1"/>
          </p:cNvSpPr>
          <p:nvPr/>
        </p:nvSpPr>
        <p:spPr bwMode="auto">
          <a:xfrm>
            <a:off x="2411413" y="35020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91" name="Line 47"/>
          <p:cNvSpPr>
            <a:spLocks noChangeShapeType="1"/>
          </p:cNvSpPr>
          <p:nvPr/>
        </p:nvSpPr>
        <p:spPr bwMode="auto">
          <a:xfrm>
            <a:off x="2774950" y="34956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92" name="Line 48"/>
          <p:cNvSpPr>
            <a:spLocks noChangeShapeType="1"/>
          </p:cNvSpPr>
          <p:nvPr/>
        </p:nvSpPr>
        <p:spPr bwMode="auto">
          <a:xfrm>
            <a:off x="3116263" y="350361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93" name="Line 49"/>
          <p:cNvSpPr>
            <a:spLocks noChangeShapeType="1"/>
          </p:cNvSpPr>
          <p:nvPr/>
        </p:nvSpPr>
        <p:spPr bwMode="auto">
          <a:xfrm>
            <a:off x="3495675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94" name="Line 50"/>
          <p:cNvSpPr>
            <a:spLocks noChangeShapeType="1"/>
          </p:cNvSpPr>
          <p:nvPr/>
        </p:nvSpPr>
        <p:spPr bwMode="auto">
          <a:xfrm>
            <a:off x="3852863" y="34925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95" name="Line 51"/>
          <p:cNvSpPr>
            <a:spLocks noChangeShapeType="1"/>
          </p:cNvSpPr>
          <p:nvPr/>
        </p:nvSpPr>
        <p:spPr bwMode="auto">
          <a:xfrm>
            <a:off x="4214813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96" name="Line 52"/>
          <p:cNvSpPr>
            <a:spLocks noChangeShapeType="1"/>
          </p:cNvSpPr>
          <p:nvPr/>
        </p:nvSpPr>
        <p:spPr bwMode="auto">
          <a:xfrm>
            <a:off x="1685925" y="42100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97" name="Line 53"/>
          <p:cNvSpPr>
            <a:spLocks noChangeShapeType="1"/>
          </p:cNvSpPr>
          <p:nvPr/>
        </p:nvSpPr>
        <p:spPr bwMode="auto">
          <a:xfrm>
            <a:off x="2049463" y="41973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98" name="Line 54"/>
          <p:cNvSpPr>
            <a:spLocks noChangeShapeType="1"/>
          </p:cNvSpPr>
          <p:nvPr/>
        </p:nvSpPr>
        <p:spPr bwMode="auto">
          <a:xfrm>
            <a:off x="2414588" y="42179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99" name="Line 55"/>
          <p:cNvSpPr>
            <a:spLocks noChangeShapeType="1"/>
          </p:cNvSpPr>
          <p:nvPr/>
        </p:nvSpPr>
        <p:spPr bwMode="auto">
          <a:xfrm>
            <a:off x="2778125" y="42116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00" name="Line 56"/>
          <p:cNvSpPr>
            <a:spLocks noChangeShapeType="1"/>
          </p:cNvSpPr>
          <p:nvPr/>
        </p:nvSpPr>
        <p:spPr bwMode="auto">
          <a:xfrm>
            <a:off x="3119438" y="42195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01" name="Line 57"/>
          <p:cNvSpPr>
            <a:spLocks noChangeShapeType="1"/>
          </p:cNvSpPr>
          <p:nvPr/>
        </p:nvSpPr>
        <p:spPr bwMode="auto">
          <a:xfrm>
            <a:off x="3498850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02" name="Line 58"/>
          <p:cNvSpPr>
            <a:spLocks noChangeShapeType="1"/>
          </p:cNvSpPr>
          <p:nvPr/>
        </p:nvSpPr>
        <p:spPr bwMode="auto">
          <a:xfrm>
            <a:off x="3856038" y="42084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03" name="Line 59"/>
          <p:cNvSpPr>
            <a:spLocks noChangeShapeType="1"/>
          </p:cNvSpPr>
          <p:nvPr/>
        </p:nvSpPr>
        <p:spPr bwMode="auto">
          <a:xfrm>
            <a:off x="4217988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04" name="Line 60"/>
          <p:cNvSpPr>
            <a:spLocks noChangeShapeType="1"/>
          </p:cNvSpPr>
          <p:nvPr/>
        </p:nvSpPr>
        <p:spPr bwMode="auto">
          <a:xfrm>
            <a:off x="1731963" y="27527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05" name="Line 61"/>
          <p:cNvSpPr>
            <a:spLocks noChangeShapeType="1"/>
          </p:cNvSpPr>
          <p:nvPr/>
        </p:nvSpPr>
        <p:spPr bwMode="auto">
          <a:xfrm>
            <a:off x="2122488" y="27654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06" name="Line 62"/>
          <p:cNvSpPr>
            <a:spLocks noChangeShapeType="1"/>
          </p:cNvSpPr>
          <p:nvPr/>
        </p:nvSpPr>
        <p:spPr bwMode="auto">
          <a:xfrm>
            <a:off x="2474913" y="274955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07" name="Line 63"/>
          <p:cNvSpPr>
            <a:spLocks noChangeShapeType="1"/>
          </p:cNvSpPr>
          <p:nvPr/>
        </p:nvSpPr>
        <p:spPr bwMode="auto">
          <a:xfrm>
            <a:off x="2859088" y="275590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08" name="Line 64"/>
          <p:cNvSpPr>
            <a:spLocks noChangeShapeType="1"/>
          </p:cNvSpPr>
          <p:nvPr/>
        </p:nvSpPr>
        <p:spPr bwMode="auto">
          <a:xfrm flipV="1">
            <a:off x="1724025" y="2752725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09" name="Line 65"/>
          <p:cNvSpPr>
            <a:spLocks noChangeShapeType="1"/>
          </p:cNvSpPr>
          <p:nvPr/>
        </p:nvSpPr>
        <p:spPr bwMode="auto">
          <a:xfrm flipV="1">
            <a:off x="2105025" y="2757488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10" name="Line 66"/>
          <p:cNvSpPr>
            <a:spLocks noChangeShapeType="1"/>
          </p:cNvSpPr>
          <p:nvPr/>
        </p:nvSpPr>
        <p:spPr bwMode="auto">
          <a:xfrm flipV="1">
            <a:off x="2468563" y="2759075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11" name="Line 67"/>
          <p:cNvSpPr>
            <a:spLocks noChangeShapeType="1"/>
          </p:cNvSpPr>
          <p:nvPr/>
        </p:nvSpPr>
        <p:spPr bwMode="auto">
          <a:xfrm flipV="1">
            <a:off x="2833688" y="2763838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12" name="Line 68"/>
          <p:cNvSpPr>
            <a:spLocks noChangeShapeType="1"/>
          </p:cNvSpPr>
          <p:nvPr/>
        </p:nvSpPr>
        <p:spPr bwMode="auto">
          <a:xfrm>
            <a:off x="3155950" y="3463925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13" name="Line 69"/>
          <p:cNvSpPr>
            <a:spLocks noChangeShapeType="1"/>
          </p:cNvSpPr>
          <p:nvPr/>
        </p:nvSpPr>
        <p:spPr bwMode="auto">
          <a:xfrm>
            <a:off x="1744663" y="3478213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14" name="Line 70"/>
          <p:cNvSpPr>
            <a:spLocks noChangeShapeType="1"/>
          </p:cNvSpPr>
          <p:nvPr/>
        </p:nvSpPr>
        <p:spPr bwMode="auto">
          <a:xfrm>
            <a:off x="3530600" y="3460750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15" name="Line 71"/>
          <p:cNvSpPr>
            <a:spLocks noChangeShapeType="1"/>
          </p:cNvSpPr>
          <p:nvPr/>
        </p:nvSpPr>
        <p:spPr bwMode="auto">
          <a:xfrm>
            <a:off x="2117725" y="3473450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16" name="Line 72"/>
          <p:cNvSpPr>
            <a:spLocks noChangeShapeType="1"/>
          </p:cNvSpPr>
          <p:nvPr/>
        </p:nvSpPr>
        <p:spPr bwMode="auto">
          <a:xfrm flipV="1">
            <a:off x="1724025" y="34639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17" name="Line 73"/>
          <p:cNvSpPr>
            <a:spLocks noChangeShapeType="1"/>
          </p:cNvSpPr>
          <p:nvPr/>
        </p:nvSpPr>
        <p:spPr bwMode="auto">
          <a:xfrm flipV="1">
            <a:off x="2103438" y="34512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18" name="Line 74"/>
          <p:cNvSpPr>
            <a:spLocks noChangeShapeType="1"/>
          </p:cNvSpPr>
          <p:nvPr/>
        </p:nvSpPr>
        <p:spPr bwMode="auto">
          <a:xfrm flipV="1">
            <a:off x="3171825" y="34369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19" name="Line 75"/>
          <p:cNvSpPr>
            <a:spLocks noChangeShapeType="1"/>
          </p:cNvSpPr>
          <p:nvPr/>
        </p:nvSpPr>
        <p:spPr bwMode="auto">
          <a:xfrm flipV="1">
            <a:off x="3536950" y="34496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20" name="Line 76"/>
          <p:cNvSpPr>
            <a:spLocks noChangeShapeType="1"/>
          </p:cNvSpPr>
          <p:nvPr/>
        </p:nvSpPr>
        <p:spPr bwMode="auto">
          <a:xfrm>
            <a:off x="1724025" y="4184650"/>
            <a:ext cx="27146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21" name="Line 77"/>
          <p:cNvSpPr>
            <a:spLocks noChangeShapeType="1"/>
          </p:cNvSpPr>
          <p:nvPr/>
        </p:nvSpPr>
        <p:spPr bwMode="auto">
          <a:xfrm>
            <a:off x="2439988" y="4187825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22" name="Line 78"/>
          <p:cNvSpPr>
            <a:spLocks noChangeShapeType="1"/>
          </p:cNvSpPr>
          <p:nvPr/>
        </p:nvSpPr>
        <p:spPr bwMode="auto">
          <a:xfrm>
            <a:off x="3163888" y="419258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23" name="Line 79"/>
          <p:cNvSpPr>
            <a:spLocks noChangeShapeType="1"/>
          </p:cNvSpPr>
          <p:nvPr/>
        </p:nvSpPr>
        <p:spPr bwMode="auto">
          <a:xfrm>
            <a:off x="3897313" y="416083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24" name="Line 80"/>
          <p:cNvSpPr>
            <a:spLocks noChangeShapeType="1"/>
          </p:cNvSpPr>
          <p:nvPr/>
        </p:nvSpPr>
        <p:spPr bwMode="auto">
          <a:xfrm flipV="1">
            <a:off x="1714500" y="41941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25" name="Line 81"/>
          <p:cNvSpPr>
            <a:spLocks noChangeShapeType="1"/>
          </p:cNvSpPr>
          <p:nvPr/>
        </p:nvSpPr>
        <p:spPr bwMode="auto">
          <a:xfrm flipV="1">
            <a:off x="2447925" y="4197350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26" name="Line 82"/>
          <p:cNvSpPr>
            <a:spLocks noChangeShapeType="1"/>
          </p:cNvSpPr>
          <p:nvPr/>
        </p:nvSpPr>
        <p:spPr bwMode="auto">
          <a:xfrm flipV="1">
            <a:off x="3155950" y="4183063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27" name="Line 83"/>
          <p:cNvSpPr>
            <a:spLocks noChangeShapeType="1"/>
          </p:cNvSpPr>
          <p:nvPr/>
        </p:nvSpPr>
        <p:spPr bwMode="auto">
          <a:xfrm flipV="1">
            <a:off x="3887788" y="41687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228" name="Text Box 84"/>
          <p:cNvSpPr txBox="1">
            <a:spLocks noChangeArrowheads="1"/>
          </p:cNvSpPr>
          <p:nvPr/>
        </p:nvSpPr>
        <p:spPr bwMode="auto">
          <a:xfrm>
            <a:off x="4559300" y="25447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774229" name="Text Box 85"/>
          <p:cNvSpPr txBox="1">
            <a:spLocks noChangeArrowheads="1"/>
          </p:cNvSpPr>
          <p:nvPr/>
        </p:nvSpPr>
        <p:spPr bwMode="auto">
          <a:xfrm>
            <a:off x="4562475" y="321627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2</a:t>
            </a:r>
          </a:p>
        </p:txBody>
      </p:sp>
      <p:sp>
        <p:nvSpPr>
          <p:cNvPr id="774230" name="Text Box 86"/>
          <p:cNvSpPr txBox="1">
            <a:spLocks noChangeArrowheads="1"/>
          </p:cNvSpPr>
          <p:nvPr/>
        </p:nvSpPr>
        <p:spPr bwMode="auto">
          <a:xfrm>
            <a:off x="4556125" y="46085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4</a:t>
            </a:r>
          </a:p>
        </p:txBody>
      </p:sp>
      <p:sp>
        <p:nvSpPr>
          <p:cNvPr id="774231" name="Text Box 87"/>
          <p:cNvSpPr txBox="1">
            <a:spLocks noChangeArrowheads="1"/>
          </p:cNvSpPr>
          <p:nvPr/>
        </p:nvSpPr>
        <p:spPr bwMode="auto">
          <a:xfrm>
            <a:off x="4559300" y="39608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Viceroy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Emulating the </a:t>
            </a:r>
            <a:r>
              <a:rPr lang="en-US">
                <a:solidFill>
                  <a:srgbClr val="FF0000"/>
                </a:solidFill>
              </a:rPr>
              <a:t>butterfly</a:t>
            </a:r>
            <a:r>
              <a:rPr lang="en-US"/>
              <a:t> network</a:t>
            </a:r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1619250" y="26400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1982788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74" name="Oval 6"/>
          <p:cNvSpPr>
            <a:spLocks noChangeArrowheads="1"/>
          </p:cNvSpPr>
          <p:nvPr/>
        </p:nvSpPr>
        <p:spPr bwMode="auto">
          <a:xfrm>
            <a:off x="2346325" y="26352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75" name="Oval 7"/>
          <p:cNvSpPr>
            <a:spLocks noChangeArrowheads="1"/>
          </p:cNvSpPr>
          <p:nvPr/>
        </p:nvSpPr>
        <p:spPr bwMode="auto">
          <a:xfrm>
            <a:off x="27114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76" name="Oval 8"/>
          <p:cNvSpPr>
            <a:spLocks noChangeArrowheads="1"/>
          </p:cNvSpPr>
          <p:nvPr/>
        </p:nvSpPr>
        <p:spPr bwMode="auto">
          <a:xfrm>
            <a:off x="30416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77" name="Oval 9"/>
          <p:cNvSpPr>
            <a:spLocks noChangeArrowheads="1"/>
          </p:cNvSpPr>
          <p:nvPr/>
        </p:nvSpPr>
        <p:spPr bwMode="auto">
          <a:xfrm>
            <a:off x="3421063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78" name="Oval 10"/>
          <p:cNvSpPr>
            <a:spLocks noChangeArrowheads="1"/>
          </p:cNvSpPr>
          <p:nvPr/>
        </p:nvSpPr>
        <p:spPr bwMode="auto">
          <a:xfrm>
            <a:off x="3794125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79" name="Oval 11"/>
          <p:cNvSpPr>
            <a:spLocks noChangeArrowheads="1"/>
          </p:cNvSpPr>
          <p:nvPr/>
        </p:nvSpPr>
        <p:spPr bwMode="auto">
          <a:xfrm>
            <a:off x="4157663" y="26336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80" name="Oval 12"/>
          <p:cNvSpPr>
            <a:spLocks noChangeArrowheads="1"/>
          </p:cNvSpPr>
          <p:nvPr/>
        </p:nvSpPr>
        <p:spPr bwMode="auto">
          <a:xfrm>
            <a:off x="1619250" y="33464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81" name="Oval 13"/>
          <p:cNvSpPr>
            <a:spLocks noChangeArrowheads="1"/>
          </p:cNvSpPr>
          <p:nvPr/>
        </p:nvSpPr>
        <p:spPr bwMode="auto">
          <a:xfrm>
            <a:off x="1982788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2346325" y="334168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83" name="Oval 15"/>
          <p:cNvSpPr>
            <a:spLocks noChangeArrowheads="1"/>
          </p:cNvSpPr>
          <p:nvPr/>
        </p:nvSpPr>
        <p:spPr bwMode="auto">
          <a:xfrm>
            <a:off x="2711450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84" name="Oval 16"/>
          <p:cNvSpPr>
            <a:spLocks noChangeArrowheads="1"/>
          </p:cNvSpPr>
          <p:nvPr/>
        </p:nvSpPr>
        <p:spPr bwMode="auto">
          <a:xfrm>
            <a:off x="3041650" y="3338513"/>
            <a:ext cx="138113" cy="1412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Oval 17"/>
          <p:cNvSpPr>
            <a:spLocks noChangeArrowheads="1"/>
          </p:cNvSpPr>
          <p:nvPr/>
        </p:nvSpPr>
        <p:spPr bwMode="auto">
          <a:xfrm>
            <a:off x="3421063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Oval 18"/>
          <p:cNvSpPr>
            <a:spLocks noChangeArrowheads="1"/>
          </p:cNvSpPr>
          <p:nvPr/>
        </p:nvSpPr>
        <p:spPr bwMode="auto">
          <a:xfrm>
            <a:off x="3794125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Oval 19"/>
          <p:cNvSpPr>
            <a:spLocks noChangeArrowheads="1"/>
          </p:cNvSpPr>
          <p:nvPr/>
        </p:nvSpPr>
        <p:spPr bwMode="auto">
          <a:xfrm>
            <a:off x="4157663" y="334010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Oval 20"/>
          <p:cNvSpPr>
            <a:spLocks noChangeArrowheads="1"/>
          </p:cNvSpPr>
          <p:nvPr/>
        </p:nvSpPr>
        <p:spPr bwMode="auto">
          <a:xfrm>
            <a:off x="1619250" y="47863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Oval 21"/>
          <p:cNvSpPr>
            <a:spLocks noChangeArrowheads="1"/>
          </p:cNvSpPr>
          <p:nvPr/>
        </p:nvSpPr>
        <p:spPr bwMode="auto">
          <a:xfrm>
            <a:off x="1982788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90" name="Oval 22"/>
          <p:cNvSpPr>
            <a:spLocks noChangeArrowheads="1"/>
          </p:cNvSpPr>
          <p:nvPr/>
        </p:nvSpPr>
        <p:spPr bwMode="auto">
          <a:xfrm>
            <a:off x="2346325" y="47815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91" name="Oval 23"/>
          <p:cNvSpPr>
            <a:spLocks noChangeArrowheads="1"/>
          </p:cNvSpPr>
          <p:nvPr/>
        </p:nvSpPr>
        <p:spPr bwMode="auto">
          <a:xfrm>
            <a:off x="27114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92" name="Oval 24"/>
          <p:cNvSpPr>
            <a:spLocks noChangeArrowheads="1"/>
          </p:cNvSpPr>
          <p:nvPr/>
        </p:nvSpPr>
        <p:spPr bwMode="auto">
          <a:xfrm>
            <a:off x="30416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93" name="Oval 25"/>
          <p:cNvSpPr>
            <a:spLocks noChangeArrowheads="1"/>
          </p:cNvSpPr>
          <p:nvPr/>
        </p:nvSpPr>
        <p:spPr bwMode="auto">
          <a:xfrm>
            <a:off x="3421063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94" name="Oval 26"/>
          <p:cNvSpPr>
            <a:spLocks noChangeArrowheads="1"/>
          </p:cNvSpPr>
          <p:nvPr/>
        </p:nvSpPr>
        <p:spPr bwMode="auto">
          <a:xfrm>
            <a:off x="3794125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95" name="Oval 27"/>
          <p:cNvSpPr>
            <a:spLocks noChangeArrowheads="1"/>
          </p:cNvSpPr>
          <p:nvPr/>
        </p:nvSpPr>
        <p:spPr bwMode="auto">
          <a:xfrm>
            <a:off x="4157663" y="47799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96" name="Oval 28"/>
          <p:cNvSpPr>
            <a:spLocks noChangeArrowheads="1"/>
          </p:cNvSpPr>
          <p:nvPr/>
        </p:nvSpPr>
        <p:spPr bwMode="auto">
          <a:xfrm>
            <a:off x="1619250" y="405923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97" name="Oval 29"/>
          <p:cNvSpPr>
            <a:spLocks noChangeArrowheads="1"/>
          </p:cNvSpPr>
          <p:nvPr/>
        </p:nvSpPr>
        <p:spPr bwMode="auto">
          <a:xfrm>
            <a:off x="1982788" y="4059238"/>
            <a:ext cx="138112" cy="141287"/>
          </a:xfrm>
          <a:prstGeom prst="ellipse">
            <a:avLst/>
          </a:prstGeom>
          <a:solidFill>
            <a:srgbClr val="F94B4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98" name="Oval 30"/>
          <p:cNvSpPr>
            <a:spLocks noChangeArrowheads="1"/>
          </p:cNvSpPr>
          <p:nvPr/>
        </p:nvSpPr>
        <p:spPr bwMode="auto">
          <a:xfrm>
            <a:off x="2346325" y="40544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199" name="Oval 31"/>
          <p:cNvSpPr>
            <a:spLocks noChangeArrowheads="1"/>
          </p:cNvSpPr>
          <p:nvPr/>
        </p:nvSpPr>
        <p:spPr bwMode="auto">
          <a:xfrm>
            <a:off x="27114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200" name="Oval 32"/>
          <p:cNvSpPr>
            <a:spLocks noChangeArrowheads="1"/>
          </p:cNvSpPr>
          <p:nvPr/>
        </p:nvSpPr>
        <p:spPr bwMode="auto">
          <a:xfrm>
            <a:off x="30416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201" name="Oval 33"/>
          <p:cNvSpPr>
            <a:spLocks noChangeArrowheads="1"/>
          </p:cNvSpPr>
          <p:nvPr/>
        </p:nvSpPr>
        <p:spPr bwMode="auto">
          <a:xfrm>
            <a:off x="3421063" y="405923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202" name="Oval 34"/>
          <p:cNvSpPr>
            <a:spLocks noChangeArrowheads="1"/>
          </p:cNvSpPr>
          <p:nvPr/>
        </p:nvSpPr>
        <p:spPr bwMode="auto">
          <a:xfrm>
            <a:off x="3794125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203" name="Oval 35"/>
          <p:cNvSpPr>
            <a:spLocks noChangeArrowheads="1"/>
          </p:cNvSpPr>
          <p:nvPr/>
        </p:nvSpPr>
        <p:spPr bwMode="auto">
          <a:xfrm>
            <a:off x="4157663" y="405288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204" name="Line 36"/>
          <p:cNvSpPr>
            <a:spLocks noChangeShapeType="1"/>
          </p:cNvSpPr>
          <p:nvPr/>
        </p:nvSpPr>
        <p:spPr bwMode="auto">
          <a:xfrm>
            <a:off x="1679575" y="27876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05" name="Line 37"/>
          <p:cNvSpPr>
            <a:spLocks noChangeShapeType="1"/>
          </p:cNvSpPr>
          <p:nvPr/>
        </p:nvSpPr>
        <p:spPr bwMode="auto">
          <a:xfrm>
            <a:off x="2043113" y="2774950"/>
            <a:ext cx="0" cy="55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06" name="Line 38"/>
          <p:cNvSpPr>
            <a:spLocks noChangeShapeType="1"/>
          </p:cNvSpPr>
          <p:nvPr/>
        </p:nvSpPr>
        <p:spPr bwMode="auto">
          <a:xfrm>
            <a:off x="2408238" y="27955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07" name="Line 39"/>
          <p:cNvSpPr>
            <a:spLocks noChangeShapeType="1"/>
          </p:cNvSpPr>
          <p:nvPr/>
        </p:nvSpPr>
        <p:spPr bwMode="auto">
          <a:xfrm>
            <a:off x="2771775" y="27892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08" name="Line 40"/>
          <p:cNvSpPr>
            <a:spLocks noChangeShapeType="1"/>
          </p:cNvSpPr>
          <p:nvPr/>
        </p:nvSpPr>
        <p:spPr bwMode="auto">
          <a:xfrm>
            <a:off x="3113088" y="27971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09" name="Line 41"/>
          <p:cNvSpPr>
            <a:spLocks noChangeShapeType="1"/>
          </p:cNvSpPr>
          <p:nvPr/>
        </p:nvSpPr>
        <p:spPr bwMode="auto">
          <a:xfrm>
            <a:off x="3492500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10" name="Line 42"/>
          <p:cNvSpPr>
            <a:spLocks noChangeShapeType="1"/>
          </p:cNvSpPr>
          <p:nvPr/>
        </p:nvSpPr>
        <p:spPr bwMode="auto">
          <a:xfrm>
            <a:off x="3849688" y="27860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11" name="Line 43"/>
          <p:cNvSpPr>
            <a:spLocks noChangeShapeType="1"/>
          </p:cNvSpPr>
          <p:nvPr/>
        </p:nvSpPr>
        <p:spPr bwMode="auto">
          <a:xfrm>
            <a:off x="4211638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12" name="Line 44"/>
          <p:cNvSpPr>
            <a:spLocks noChangeShapeType="1"/>
          </p:cNvSpPr>
          <p:nvPr/>
        </p:nvSpPr>
        <p:spPr bwMode="auto">
          <a:xfrm>
            <a:off x="1682750" y="34940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13" name="Line 45"/>
          <p:cNvSpPr>
            <a:spLocks noChangeShapeType="1"/>
          </p:cNvSpPr>
          <p:nvPr/>
        </p:nvSpPr>
        <p:spPr bwMode="auto">
          <a:xfrm>
            <a:off x="2046288" y="3481388"/>
            <a:ext cx="0" cy="554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14" name="Line 46"/>
          <p:cNvSpPr>
            <a:spLocks noChangeShapeType="1"/>
          </p:cNvSpPr>
          <p:nvPr/>
        </p:nvSpPr>
        <p:spPr bwMode="auto">
          <a:xfrm>
            <a:off x="2411413" y="35020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15" name="Line 47"/>
          <p:cNvSpPr>
            <a:spLocks noChangeShapeType="1"/>
          </p:cNvSpPr>
          <p:nvPr/>
        </p:nvSpPr>
        <p:spPr bwMode="auto">
          <a:xfrm>
            <a:off x="2774950" y="34956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16" name="Line 48"/>
          <p:cNvSpPr>
            <a:spLocks noChangeShapeType="1"/>
          </p:cNvSpPr>
          <p:nvPr/>
        </p:nvSpPr>
        <p:spPr bwMode="auto">
          <a:xfrm>
            <a:off x="3116263" y="350361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17" name="Line 49"/>
          <p:cNvSpPr>
            <a:spLocks noChangeShapeType="1"/>
          </p:cNvSpPr>
          <p:nvPr/>
        </p:nvSpPr>
        <p:spPr bwMode="auto">
          <a:xfrm>
            <a:off x="3495675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18" name="Line 50"/>
          <p:cNvSpPr>
            <a:spLocks noChangeShapeType="1"/>
          </p:cNvSpPr>
          <p:nvPr/>
        </p:nvSpPr>
        <p:spPr bwMode="auto">
          <a:xfrm>
            <a:off x="3852863" y="34925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19" name="Line 51"/>
          <p:cNvSpPr>
            <a:spLocks noChangeShapeType="1"/>
          </p:cNvSpPr>
          <p:nvPr/>
        </p:nvSpPr>
        <p:spPr bwMode="auto">
          <a:xfrm>
            <a:off x="4214813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20" name="Line 52"/>
          <p:cNvSpPr>
            <a:spLocks noChangeShapeType="1"/>
          </p:cNvSpPr>
          <p:nvPr/>
        </p:nvSpPr>
        <p:spPr bwMode="auto">
          <a:xfrm>
            <a:off x="1685925" y="42100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21" name="Line 53"/>
          <p:cNvSpPr>
            <a:spLocks noChangeShapeType="1"/>
          </p:cNvSpPr>
          <p:nvPr/>
        </p:nvSpPr>
        <p:spPr bwMode="auto">
          <a:xfrm>
            <a:off x="2049463" y="41973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22" name="Line 54"/>
          <p:cNvSpPr>
            <a:spLocks noChangeShapeType="1"/>
          </p:cNvSpPr>
          <p:nvPr/>
        </p:nvSpPr>
        <p:spPr bwMode="auto">
          <a:xfrm>
            <a:off x="2414588" y="42179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23" name="Line 55"/>
          <p:cNvSpPr>
            <a:spLocks noChangeShapeType="1"/>
          </p:cNvSpPr>
          <p:nvPr/>
        </p:nvSpPr>
        <p:spPr bwMode="auto">
          <a:xfrm>
            <a:off x="2778125" y="42116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24" name="Line 56"/>
          <p:cNvSpPr>
            <a:spLocks noChangeShapeType="1"/>
          </p:cNvSpPr>
          <p:nvPr/>
        </p:nvSpPr>
        <p:spPr bwMode="auto">
          <a:xfrm>
            <a:off x="3119438" y="42195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25" name="Line 57"/>
          <p:cNvSpPr>
            <a:spLocks noChangeShapeType="1"/>
          </p:cNvSpPr>
          <p:nvPr/>
        </p:nvSpPr>
        <p:spPr bwMode="auto">
          <a:xfrm>
            <a:off x="3498850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26" name="Line 58"/>
          <p:cNvSpPr>
            <a:spLocks noChangeShapeType="1"/>
          </p:cNvSpPr>
          <p:nvPr/>
        </p:nvSpPr>
        <p:spPr bwMode="auto">
          <a:xfrm>
            <a:off x="3856038" y="42084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27" name="Line 59"/>
          <p:cNvSpPr>
            <a:spLocks noChangeShapeType="1"/>
          </p:cNvSpPr>
          <p:nvPr/>
        </p:nvSpPr>
        <p:spPr bwMode="auto">
          <a:xfrm>
            <a:off x="4217988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28" name="Line 60"/>
          <p:cNvSpPr>
            <a:spLocks noChangeShapeType="1"/>
          </p:cNvSpPr>
          <p:nvPr/>
        </p:nvSpPr>
        <p:spPr bwMode="auto">
          <a:xfrm>
            <a:off x="1731963" y="27527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29" name="Line 61"/>
          <p:cNvSpPr>
            <a:spLocks noChangeShapeType="1"/>
          </p:cNvSpPr>
          <p:nvPr/>
        </p:nvSpPr>
        <p:spPr bwMode="auto">
          <a:xfrm>
            <a:off x="2122488" y="27654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30" name="Line 62"/>
          <p:cNvSpPr>
            <a:spLocks noChangeShapeType="1"/>
          </p:cNvSpPr>
          <p:nvPr/>
        </p:nvSpPr>
        <p:spPr bwMode="auto">
          <a:xfrm>
            <a:off x="2474913" y="274955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31" name="Line 63"/>
          <p:cNvSpPr>
            <a:spLocks noChangeShapeType="1"/>
          </p:cNvSpPr>
          <p:nvPr/>
        </p:nvSpPr>
        <p:spPr bwMode="auto">
          <a:xfrm>
            <a:off x="2859088" y="275590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32" name="Line 64"/>
          <p:cNvSpPr>
            <a:spLocks noChangeShapeType="1"/>
          </p:cNvSpPr>
          <p:nvPr/>
        </p:nvSpPr>
        <p:spPr bwMode="auto">
          <a:xfrm flipV="1">
            <a:off x="1724025" y="2752725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33" name="Line 65"/>
          <p:cNvSpPr>
            <a:spLocks noChangeShapeType="1"/>
          </p:cNvSpPr>
          <p:nvPr/>
        </p:nvSpPr>
        <p:spPr bwMode="auto">
          <a:xfrm flipV="1">
            <a:off x="2105025" y="2757488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34" name="Line 66"/>
          <p:cNvSpPr>
            <a:spLocks noChangeShapeType="1"/>
          </p:cNvSpPr>
          <p:nvPr/>
        </p:nvSpPr>
        <p:spPr bwMode="auto">
          <a:xfrm flipV="1">
            <a:off x="2468563" y="2759075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35" name="Line 67"/>
          <p:cNvSpPr>
            <a:spLocks noChangeShapeType="1"/>
          </p:cNvSpPr>
          <p:nvPr/>
        </p:nvSpPr>
        <p:spPr bwMode="auto">
          <a:xfrm flipV="1">
            <a:off x="2833688" y="2763838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36" name="Line 68"/>
          <p:cNvSpPr>
            <a:spLocks noChangeShapeType="1"/>
          </p:cNvSpPr>
          <p:nvPr/>
        </p:nvSpPr>
        <p:spPr bwMode="auto">
          <a:xfrm>
            <a:off x="3155950" y="3463925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37" name="Line 69"/>
          <p:cNvSpPr>
            <a:spLocks noChangeShapeType="1"/>
          </p:cNvSpPr>
          <p:nvPr/>
        </p:nvSpPr>
        <p:spPr bwMode="auto">
          <a:xfrm>
            <a:off x="1744663" y="3478213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38" name="Line 70"/>
          <p:cNvSpPr>
            <a:spLocks noChangeShapeType="1"/>
          </p:cNvSpPr>
          <p:nvPr/>
        </p:nvSpPr>
        <p:spPr bwMode="auto">
          <a:xfrm>
            <a:off x="3530600" y="3460750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39" name="Line 71"/>
          <p:cNvSpPr>
            <a:spLocks noChangeShapeType="1"/>
          </p:cNvSpPr>
          <p:nvPr/>
        </p:nvSpPr>
        <p:spPr bwMode="auto">
          <a:xfrm>
            <a:off x="2117725" y="3473450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40" name="Line 72"/>
          <p:cNvSpPr>
            <a:spLocks noChangeShapeType="1"/>
          </p:cNvSpPr>
          <p:nvPr/>
        </p:nvSpPr>
        <p:spPr bwMode="auto">
          <a:xfrm flipV="1">
            <a:off x="1724025" y="34639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41" name="Line 73"/>
          <p:cNvSpPr>
            <a:spLocks noChangeShapeType="1"/>
          </p:cNvSpPr>
          <p:nvPr/>
        </p:nvSpPr>
        <p:spPr bwMode="auto">
          <a:xfrm flipV="1">
            <a:off x="2103438" y="34512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42" name="Line 74"/>
          <p:cNvSpPr>
            <a:spLocks noChangeShapeType="1"/>
          </p:cNvSpPr>
          <p:nvPr/>
        </p:nvSpPr>
        <p:spPr bwMode="auto">
          <a:xfrm flipV="1">
            <a:off x="3171825" y="34369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43" name="Line 75"/>
          <p:cNvSpPr>
            <a:spLocks noChangeShapeType="1"/>
          </p:cNvSpPr>
          <p:nvPr/>
        </p:nvSpPr>
        <p:spPr bwMode="auto">
          <a:xfrm flipV="1">
            <a:off x="3536950" y="34496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44" name="Line 76"/>
          <p:cNvSpPr>
            <a:spLocks noChangeShapeType="1"/>
          </p:cNvSpPr>
          <p:nvPr/>
        </p:nvSpPr>
        <p:spPr bwMode="auto">
          <a:xfrm>
            <a:off x="1724025" y="4184650"/>
            <a:ext cx="27146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45" name="Line 77"/>
          <p:cNvSpPr>
            <a:spLocks noChangeShapeType="1"/>
          </p:cNvSpPr>
          <p:nvPr/>
        </p:nvSpPr>
        <p:spPr bwMode="auto">
          <a:xfrm>
            <a:off x="2439988" y="4187825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46" name="Line 78"/>
          <p:cNvSpPr>
            <a:spLocks noChangeShapeType="1"/>
          </p:cNvSpPr>
          <p:nvPr/>
        </p:nvSpPr>
        <p:spPr bwMode="auto">
          <a:xfrm>
            <a:off x="3163888" y="419258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47" name="Line 79"/>
          <p:cNvSpPr>
            <a:spLocks noChangeShapeType="1"/>
          </p:cNvSpPr>
          <p:nvPr/>
        </p:nvSpPr>
        <p:spPr bwMode="auto">
          <a:xfrm>
            <a:off x="3897313" y="416083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48" name="Line 80"/>
          <p:cNvSpPr>
            <a:spLocks noChangeShapeType="1"/>
          </p:cNvSpPr>
          <p:nvPr/>
        </p:nvSpPr>
        <p:spPr bwMode="auto">
          <a:xfrm flipV="1">
            <a:off x="1714500" y="41941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49" name="Line 81"/>
          <p:cNvSpPr>
            <a:spLocks noChangeShapeType="1"/>
          </p:cNvSpPr>
          <p:nvPr/>
        </p:nvSpPr>
        <p:spPr bwMode="auto">
          <a:xfrm flipV="1">
            <a:off x="2447925" y="4197350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50" name="Line 82"/>
          <p:cNvSpPr>
            <a:spLocks noChangeShapeType="1"/>
          </p:cNvSpPr>
          <p:nvPr/>
        </p:nvSpPr>
        <p:spPr bwMode="auto">
          <a:xfrm flipV="1">
            <a:off x="3155950" y="4183063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51" name="Line 83"/>
          <p:cNvSpPr>
            <a:spLocks noChangeShapeType="1"/>
          </p:cNvSpPr>
          <p:nvPr/>
        </p:nvSpPr>
        <p:spPr bwMode="auto">
          <a:xfrm flipV="1">
            <a:off x="3887788" y="41687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5252" name="Text Box 84"/>
          <p:cNvSpPr txBox="1">
            <a:spLocks noChangeArrowheads="1"/>
          </p:cNvSpPr>
          <p:nvPr/>
        </p:nvSpPr>
        <p:spPr bwMode="auto">
          <a:xfrm>
            <a:off x="4559300" y="25447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775253" name="Text Box 85"/>
          <p:cNvSpPr txBox="1">
            <a:spLocks noChangeArrowheads="1"/>
          </p:cNvSpPr>
          <p:nvPr/>
        </p:nvSpPr>
        <p:spPr bwMode="auto">
          <a:xfrm>
            <a:off x="4562475" y="321627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2</a:t>
            </a:r>
          </a:p>
        </p:txBody>
      </p:sp>
      <p:sp>
        <p:nvSpPr>
          <p:cNvPr id="775254" name="Text Box 86"/>
          <p:cNvSpPr txBox="1">
            <a:spLocks noChangeArrowheads="1"/>
          </p:cNvSpPr>
          <p:nvPr/>
        </p:nvSpPr>
        <p:spPr bwMode="auto">
          <a:xfrm>
            <a:off x="4556125" y="46085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4</a:t>
            </a:r>
          </a:p>
        </p:txBody>
      </p:sp>
      <p:sp>
        <p:nvSpPr>
          <p:cNvPr id="775255" name="Text Box 87"/>
          <p:cNvSpPr txBox="1">
            <a:spLocks noChangeArrowheads="1"/>
          </p:cNvSpPr>
          <p:nvPr/>
        </p:nvSpPr>
        <p:spPr bwMode="auto">
          <a:xfrm>
            <a:off x="4559300" y="39608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Viceroy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Emulating the </a:t>
            </a:r>
            <a:r>
              <a:rPr lang="en-US">
                <a:solidFill>
                  <a:srgbClr val="FF0000"/>
                </a:solidFill>
              </a:rPr>
              <a:t>butterfly</a:t>
            </a:r>
            <a:r>
              <a:rPr lang="en-US"/>
              <a:t> network</a:t>
            </a:r>
          </a:p>
        </p:txBody>
      </p:sp>
      <p:sp>
        <p:nvSpPr>
          <p:cNvPr id="776196" name="Oval 4"/>
          <p:cNvSpPr>
            <a:spLocks noChangeArrowheads="1"/>
          </p:cNvSpPr>
          <p:nvPr/>
        </p:nvSpPr>
        <p:spPr bwMode="auto">
          <a:xfrm>
            <a:off x="1619250" y="26400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197" name="Oval 5"/>
          <p:cNvSpPr>
            <a:spLocks noChangeArrowheads="1"/>
          </p:cNvSpPr>
          <p:nvPr/>
        </p:nvSpPr>
        <p:spPr bwMode="auto">
          <a:xfrm>
            <a:off x="1982788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198" name="Oval 6"/>
          <p:cNvSpPr>
            <a:spLocks noChangeArrowheads="1"/>
          </p:cNvSpPr>
          <p:nvPr/>
        </p:nvSpPr>
        <p:spPr bwMode="auto">
          <a:xfrm>
            <a:off x="2346325" y="26352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199" name="Oval 7"/>
          <p:cNvSpPr>
            <a:spLocks noChangeArrowheads="1"/>
          </p:cNvSpPr>
          <p:nvPr/>
        </p:nvSpPr>
        <p:spPr bwMode="auto">
          <a:xfrm>
            <a:off x="27114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00" name="Oval 8"/>
          <p:cNvSpPr>
            <a:spLocks noChangeArrowheads="1"/>
          </p:cNvSpPr>
          <p:nvPr/>
        </p:nvSpPr>
        <p:spPr bwMode="auto">
          <a:xfrm>
            <a:off x="30416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01" name="Oval 9"/>
          <p:cNvSpPr>
            <a:spLocks noChangeArrowheads="1"/>
          </p:cNvSpPr>
          <p:nvPr/>
        </p:nvSpPr>
        <p:spPr bwMode="auto">
          <a:xfrm>
            <a:off x="3421063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02" name="Oval 10"/>
          <p:cNvSpPr>
            <a:spLocks noChangeArrowheads="1"/>
          </p:cNvSpPr>
          <p:nvPr/>
        </p:nvSpPr>
        <p:spPr bwMode="auto">
          <a:xfrm>
            <a:off x="3794125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03" name="Oval 11"/>
          <p:cNvSpPr>
            <a:spLocks noChangeArrowheads="1"/>
          </p:cNvSpPr>
          <p:nvPr/>
        </p:nvSpPr>
        <p:spPr bwMode="auto">
          <a:xfrm>
            <a:off x="4157663" y="26336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04" name="Oval 12"/>
          <p:cNvSpPr>
            <a:spLocks noChangeArrowheads="1"/>
          </p:cNvSpPr>
          <p:nvPr/>
        </p:nvSpPr>
        <p:spPr bwMode="auto">
          <a:xfrm>
            <a:off x="1619250" y="33464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05" name="Oval 13"/>
          <p:cNvSpPr>
            <a:spLocks noChangeArrowheads="1"/>
          </p:cNvSpPr>
          <p:nvPr/>
        </p:nvSpPr>
        <p:spPr bwMode="auto">
          <a:xfrm>
            <a:off x="1982788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06" name="Oval 14"/>
          <p:cNvSpPr>
            <a:spLocks noChangeArrowheads="1"/>
          </p:cNvSpPr>
          <p:nvPr/>
        </p:nvSpPr>
        <p:spPr bwMode="auto">
          <a:xfrm>
            <a:off x="2346325" y="334168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07" name="Oval 15"/>
          <p:cNvSpPr>
            <a:spLocks noChangeArrowheads="1"/>
          </p:cNvSpPr>
          <p:nvPr/>
        </p:nvSpPr>
        <p:spPr bwMode="auto">
          <a:xfrm>
            <a:off x="2711450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08" name="Oval 16"/>
          <p:cNvSpPr>
            <a:spLocks noChangeArrowheads="1"/>
          </p:cNvSpPr>
          <p:nvPr/>
        </p:nvSpPr>
        <p:spPr bwMode="auto">
          <a:xfrm>
            <a:off x="3041650" y="3338513"/>
            <a:ext cx="138113" cy="1412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09" name="Oval 17"/>
          <p:cNvSpPr>
            <a:spLocks noChangeArrowheads="1"/>
          </p:cNvSpPr>
          <p:nvPr/>
        </p:nvSpPr>
        <p:spPr bwMode="auto">
          <a:xfrm>
            <a:off x="3421063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10" name="Oval 18"/>
          <p:cNvSpPr>
            <a:spLocks noChangeArrowheads="1"/>
          </p:cNvSpPr>
          <p:nvPr/>
        </p:nvSpPr>
        <p:spPr bwMode="auto">
          <a:xfrm>
            <a:off x="3794125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11" name="Oval 19"/>
          <p:cNvSpPr>
            <a:spLocks noChangeArrowheads="1"/>
          </p:cNvSpPr>
          <p:nvPr/>
        </p:nvSpPr>
        <p:spPr bwMode="auto">
          <a:xfrm>
            <a:off x="4157663" y="334010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12" name="Oval 20"/>
          <p:cNvSpPr>
            <a:spLocks noChangeArrowheads="1"/>
          </p:cNvSpPr>
          <p:nvPr/>
        </p:nvSpPr>
        <p:spPr bwMode="auto">
          <a:xfrm>
            <a:off x="1619250" y="47863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13" name="Oval 21"/>
          <p:cNvSpPr>
            <a:spLocks noChangeArrowheads="1"/>
          </p:cNvSpPr>
          <p:nvPr/>
        </p:nvSpPr>
        <p:spPr bwMode="auto">
          <a:xfrm>
            <a:off x="1982788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14" name="Oval 22"/>
          <p:cNvSpPr>
            <a:spLocks noChangeArrowheads="1"/>
          </p:cNvSpPr>
          <p:nvPr/>
        </p:nvSpPr>
        <p:spPr bwMode="auto">
          <a:xfrm>
            <a:off x="2346325" y="47815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15" name="Oval 23"/>
          <p:cNvSpPr>
            <a:spLocks noChangeArrowheads="1"/>
          </p:cNvSpPr>
          <p:nvPr/>
        </p:nvSpPr>
        <p:spPr bwMode="auto">
          <a:xfrm>
            <a:off x="27114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16" name="Oval 24"/>
          <p:cNvSpPr>
            <a:spLocks noChangeArrowheads="1"/>
          </p:cNvSpPr>
          <p:nvPr/>
        </p:nvSpPr>
        <p:spPr bwMode="auto">
          <a:xfrm>
            <a:off x="30416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17" name="Oval 25"/>
          <p:cNvSpPr>
            <a:spLocks noChangeArrowheads="1"/>
          </p:cNvSpPr>
          <p:nvPr/>
        </p:nvSpPr>
        <p:spPr bwMode="auto">
          <a:xfrm>
            <a:off x="3421063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18" name="Oval 26"/>
          <p:cNvSpPr>
            <a:spLocks noChangeArrowheads="1"/>
          </p:cNvSpPr>
          <p:nvPr/>
        </p:nvSpPr>
        <p:spPr bwMode="auto">
          <a:xfrm>
            <a:off x="3794125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19" name="Oval 27"/>
          <p:cNvSpPr>
            <a:spLocks noChangeArrowheads="1"/>
          </p:cNvSpPr>
          <p:nvPr/>
        </p:nvSpPr>
        <p:spPr bwMode="auto">
          <a:xfrm>
            <a:off x="4157663" y="47799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20" name="Oval 28"/>
          <p:cNvSpPr>
            <a:spLocks noChangeArrowheads="1"/>
          </p:cNvSpPr>
          <p:nvPr/>
        </p:nvSpPr>
        <p:spPr bwMode="auto">
          <a:xfrm>
            <a:off x="1619250" y="405923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21" name="Oval 29"/>
          <p:cNvSpPr>
            <a:spLocks noChangeArrowheads="1"/>
          </p:cNvSpPr>
          <p:nvPr/>
        </p:nvSpPr>
        <p:spPr bwMode="auto">
          <a:xfrm>
            <a:off x="1982788" y="4059238"/>
            <a:ext cx="138112" cy="141287"/>
          </a:xfrm>
          <a:prstGeom prst="ellipse">
            <a:avLst/>
          </a:prstGeom>
          <a:solidFill>
            <a:srgbClr val="F94B4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22" name="Oval 30"/>
          <p:cNvSpPr>
            <a:spLocks noChangeArrowheads="1"/>
          </p:cNvSpPr>
          <p:nvPr/>
        </p:nvSpPr>
        <p:spPr bwMode="auto">
          <a:xfrm>
            <a:off x="2346325" y="40544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23" name="Oval 31"/>
          <p:cNvSpPr>
            <a:spLocks noChangeArrowheads="1"/>
          </p:cNvSpPr>
          <p:nvPr/>
        </p:nvSpPr>
        <p:spPr bwMode="auto">
          <a:xfrm>
            <a:off x="27114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24" name="Oval 32"/>
          <p:cNvSpPr>
            <a:spLocks noChangeArrowheads="1"/>
          </p:cNvSpPr>
          <p:nvPr/>
        </p:nvSpPr>
        <p:spPr bwMode="auto">
          <a:xfrm>
            <a:off x="30416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25" name="Oval 33"/>
          <p:cNvSpPr>
            <a:spLocks noChangeArrowheads="1"/>
          </p:cNvSpPr>
          <p:nvPr/>
        </p:nvSpPr>
        <p:spPr bwMode="auto">
          <a:xfrm>
            <a:off x="3421063" y="405923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26" name="Oval 34"/>
          <p:cNvSpPr>
            <a:spLocks noChangeArrowheads="1"/>
          </p:cNvSpPr>
          <p:nvPr/>
        </p:nvSpPr>
        <p:spPr bwMode="auto">
          <a:xfrm>
            <a:off x="3794125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27" name="Oval 35"/>
          <p:cNvSpPr>
            <a:spLocks noChangeArrowheads="1"/>
          </p:cNvSpPr>
          <p:nvPr/>
        </p:nvSpPr>
        <p:spPr bwMode="auto">
          <a:xfrm>
            <a:off x="4157663" y="405288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228" name="Line 36"/>
          <p:cNvSpPr>
            <a:spLocks noChangeShapeType="1"/>
          </p:cNvSpPr>
          <p:nvPr/>
        </p:nvSpPr>
        <p:spPr bwMode="auto">
          <a:xfrm>
            <a:off x="1679575" y="27876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29" name="Line 37"/>
          <p:cNvSpPr>
            <a:spLocks noChangeShapeType="1"/>
          </p:cNvSpPr>
          <p:nvPr/>
        </p:nvSpPr>
        <p:spPr bwMode="auto">
          <a:xfrm>
            <a:off x="2043113" y="2774950"/>
            <a:ext cx="0" cy="55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30" name="Line 38"/>
          <p:cNvSpPr>
            <a:spLocks noChangeShapeType="1"/>
          </p:cNvSpPr>
          <p:nvPr/>
        </p:nvSpPr>
        <p:spPr bwMode="auto">
          <a:xfrm>
            <a:off x="2408238" y="27955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31" name="Line 39"/>
          <p:cNvSpPr>
            <a:spLocks noChangeShapeType="1"/>
          </p:cNvSpPr>
          <p:nvPr/>
        </p:nvSpPr>
        <p:spPr bwMode="auto">
          <a:xfrm>
            <a:off x="2771775" y="27892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32" name="Line 40"/>
          <p:cNvSpPr>
            <a:spLocks noChangeShapeType="1"/>
          </p:cNvSpPr>
          <p:nvPr/>
        </p:nvSpPr>
        <p:spPr bwMode="auto">
          <a:xfrm>
            <a:off x="3113088" y="27971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33" name="Line 41"/>
          <p:cNvSpPr>
            <a:spLocks noChangeShapeType="1"/>
          </p:cNvSpPr>
          <p:nvPr/>
        </p:nvSpPr>
        <p:spPr bwMode="auto">
          <a:xfrm>
            <a:off x="3492500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34" name="Line 42"/>
          <p:cNvSpPr>
            <a:spLocks noChangeShapeType="1"/>
          </p:cNvSpPr>
          <p:nvPr/>
        </p:nvSpPr>
        <p:spPr bwMode="auto">
          <a:xfrm>
            <a:off x="3849688" y="27860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35" name="Line 43"/>
          <p:cNvSpPr>
            <a:spLocks noChangeShapeType="1"/>
          </p:cNvSpPr>
          <p:nvPr/>
        </p:nvSpPr>
        <p:spPr bwMode="auto">
          <a:xfrm>
            <a:off x="4211638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36" name="Line 44"/>
          <p:cNvSpPr>
            <a:spLocks noChangeShapeType="1"/>
          </p:cNvSpPr>
          <p:nvPr/>
        </p:nvSpPr>
        <p:spPr bwMode="auto">
          <a:xfrm>
            <a:off x="1682750" y="34940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37" name="Line 45"/>
          <p:cNvSpPr>
            <a:spLocks noChangeShapeType="1"/>
          </p:cNvSpPr>
          <p:nvPr/>
        </p:nvSpPr>
        <p:spPr bwMode="auto">
          <a:xfrm>
            <a:off x="2046288" y="3481388"/>
            <a:ext cx="0" cy="554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38" name="Line 46"/>
          <p:cNvSpPr>
            <a:spLocks noChangeShapeType="1"/>
          </p:cNvSpPr>
          <p:nvPr/>
        </p:nvSpPr>
        <p:spPr bwMode="auto">
          <a:xfrm>
            <a:off x="2411413" y="35020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39" name="Line 47"/>
          <p:cNvSpPr>
            <a:spLocks noChangeShapeType="1"/>
          </p:cNvSpPr>
          <p:nvPr/>
        </p:nvSpPr>
        <p:spPr bwMode="auto">
          <a:xfrm>
            <a:off x="2774950" y="34956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40" name="Line 48"/>
          <p:cNvSpPr>
            <a:spLocks noChangeShapeType="1"/>
          </p:cNvSpPr>
          <p:nvPr/>
        </p:nvSpPr>
        <p:spPr bwMode="auto">
          <a:xfrm>
            <a:off x="3116263" y="350361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41" name="Line 49"/>
          <p:cNvSpPr>
            <a:spLocks noChangeShapeType="1"/>
          </p:cNvSpPr>
          <p:nvPr/>
        </p:nvSpPr>
        <p:spPr bwMode="auto">
          <a:xfrm>
            <a:off x="3495675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42" name="Line 50"/>
          <p:cNvSpPr>
            <a:spLocks noChangeShapeType="1"/>
          </p:cNvSpPr>
          <p:nvPr/>
        </p:nvSpPr>
        <p:spPr bwMode="auto">
          <a:xfrm>
            <a:off x="3852863" y="34925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43" name="Line 51"/>
          <p:cNvSpPr>
            <a:spLocks noChangeShapeType="1"/>
          </p:cNvSpPr>
          <p:nvPr/>
        </p:nvSpPr>
        <p:spPr bwMode="auto">
          <a:xfrm>
            <a:off x="4214813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44" name="Line 52"/>
          <p:cNvSpPr>
            <a:spLocks noChangeShapeType="1"/>
          </p:cNvSpPr>
          <p:nvPr/>
        </p:nvSpPr>
        <p:spPr bwMode="auto">
          <a:xfrm>
            <a:off x="1685925" y="42100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45" name="Line 53"/>
          <p:cNvSpPr>
            <a:spLocks noChangeShapeType="1"/>
          </p:cNvSpPr>
          <p:nvPr/>
        </p:nvSpPr>
        <p:spPr bwMode="auto">
          <a:xfrm>
            <a:off x="2049463" y="41973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46" name="Line 54"/>
          <p:cNvSpPr>
            <a:spLocks noChangeShapeType="1"/>
          </p:cNvSpPr>
          <p:nvPr/>
        </p:nvSpPr>
        <p:spPr bwMode="auto">
          <a:xfrm>
            <a:off x="2414588" y="42179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47" name="Line 55"/>
          <p:cNvSpPr>
            <a:spLocks noChangeShapeType="1"/>
          </p:cNvSpPr>
          <p:nvPr/>
        </p:nvSpPr>
        <p:spPr bwMode="auto">
          <a:xfrm>
            <a:off x="2778125" y="42116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48" name="Line 56"/>
          <p:cNvSpPr>
            <a:spLocks noChangeShapeType="1"/>
          </p:cNvSpPr>
          <p:nvPr/>
        </p:nvSpPr>
        <p:spPr bwMode="auto">
          <a:xfrm>
            <a:off x="3119438" y="42195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49" name="Line 57"/>
          <p:cNvSpPr>
            <a:spLocks noChangeShapeType="1"/>
          </p:cNvSpPr>
          <p:nvPr/>
        </p:nvSpPr>
        <p:spPr bwMode="auto">
          <a:xfrm>
            <a:off x="3498850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50" name="Line 58"/>
          <p:cNvSpPr>
            <a:spLocks noChangeShapeType="1"/>
          </p:cNvSpPr>
          <p:nvPr/>
        </p:nvSpPr>
        <p:spPr bwMode="auto">
          <a:xfrm>
            <a:off x="3856038" y="42084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51" name="Line 59"/>
          <p:cNvSpPr>
            <a:spLocks noChangeShapeType="1"/>
          </p:cNvSpPr>
          <p:nvPr/>
        </p:nvSpPr>
        <p:spPr bwMode="auto">
          <a:xfrm>
            <a:off x="4217988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52" name="Line 60"/>
          <p:cNvSpPr>
            <a:spLocks noChangeShapeType="1"/>
          </p:cNvSpPr>
          <p:nvPr/>
        </p:nvSpPr>
        <p:spPr bwMode="auto">
          <a:xfrm>
            <a:off x="1731963" y="27527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53" name="Line 61"/>
          <p:cNvSpPr>
            <a:spLocks noChangeShapeType="1"/>
          </p:cNvSpPr>
          <p:nvPr/>
        </p:nvSpPr>
        <p:spPr bwMode="auto">
          <a:xfrm>
            <a:off x="2122488" y="2765425"/>
            <a:ext cx="1319212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54" name="Line 62"/>
          <p:cNvSpPr>
            <a:spLocks noChangeShapeType="1"/>
          </p:cNvSpPr>
          <p:nvPr/>
        </p:nvSpPr>
        <p:spPr bwMode="auto">
          <a:xfrm>
            <a:off x="2474913" y="274955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55" name="Line 63"/>
          <p:cNvSpPr>
            <a:spLocks noChangeShapeType="1"/>
          </p:cNvSpPr>
          <p:nvPr/>
        </p:nvSpPr>
        <p:spPr bwMode="auto">
          <a:xfrm>
            <a:off x="2859088" y="275590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56" name="Line 64"/>
          <p:cNvSpPr>
            <a:spLocks noChangeShapeType="1"/>
          </p:cNvSpPr>
          <p:nvPr/>
        </p:nvSpPr>
        <p:spPr bwMode="auto">
          <a:xfrm flipV="1">
            <a:off x="1724025" y="2752725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57" name="Line 65"/>
          <p:cNvSpPr>
            <a:spLocks noChangeShapeType="1"/>
          </p:cNvSpPr>
          <p:nvPr/>
        </p:nvSpPr>
        <p:spPr bwMode="auto">
          <a:xfrm flipV="1">
            <a:off x="2105025" y="2757488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58" name="Line 66"/>
          <p:cNvSpPr>
            <a:spLocks noChangeShapeType="1"/>
          </p:cNvSpPr>
          <p:nvPr/>
        </p:nvSpPr>
        <p:spPr bwMode="auto">
          <a:xfrm flipV="1">
            <a:off x="2468563" y="2759075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59" name="Line 67"/>
          <p:cNvSpPr>
            <a:spLocks noChangeShapeType="1"/>
          </p:cNvSpPr>
          <p:nvPr/>
        </p:nvSpPr>
        <p:spPr bwMode="auto">
          <a:xfrm flipV="1">
            <a:off x="2833688" y="2763838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60" name="Line 68"/>
          <p:cNvSpPr>
            <a:spLocks noChangeShapeType="1"/>
          </p:cNvSpPr>
          <p:nvPr/>
        </p:nvSpPr>
        <p:spPr bwMode="auto">
          <a:xfrm>
            <a:off x="3155950" y="3463925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61" name="Line 69"/>
          <p:cNvSpPr>
            <a:spLocks noChangeShapeType="1"/>
          </p:cNvSpPr>
          <p:nvPr/>
        </p:nvSpPr>
        <p:spPr bwMode="auto">
          <a:xfrm>
            <a:off x="1744663" y="3478213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62" name="Line 70"/>
          <p:cNvSpPr>
            <a:spLocks noChangeShapeType="1"/>
          </p:cNvSpPr>
          <p:nvPr/>
        </p:nvSpPr>
        <p:spPr bwMode="auto">
          <a:xfrm>
            <a:off x="3530600" y="3460750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63" name="Line 71"/>
          <p:cNvSpPr>
            <a:spLocks noChangeShapeType="1"/>
          </p:cNvSpPr>
          <p:nvPr/>
        </p:nvSpPr>
        <p:spPr bwMode="auto">
          <a:xfrm>
            <a:off x="2117725" y="3473450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64" name="Line 72"/>
          <p:cNvSpPr>
            <a:spLocks noChangeShapeType="1"/>
          </p:cNvSpPr>
          <p:nvPr/>
        </p:nvSpPr>
        <p:spPr bwMode="auto">
          <a:xfrm flipV="1">
            <a:off x="1724025" y="34639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65" name="Line 73"/>
          <p:cNvSpPr>
            <a:spLocks noChangeShapeType="1"/>
          </p:cNvSpPr>
          <p:nvPr/>
        </p:nvSpPr>
        <p:spPr bwMode="auto">
          <a:xfrm flipV="1">
            <a:off x="2103438" y="34512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66" name="Line 74"/>
          <p:cNvSpPr>
            <a:spLocks noChangeShapeType="1"/>
          </p:cNvSpPr>
          <p:nvPr/>
        </p:nvSpPr>
        <p:spPr bwMode="auto">
          <a:xfrm flipV="1">
            <a:off x="3171825" y="34369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67" name="Line 75"/>
          <p:cNvSpPr>
            <a:spLocks noChangeShapeType="1"/>
          </p:cNvSpPr>
          <p:nvPr/>
        </p:nvSpPr>
        <p:spPr bwMode="auto">
          <a:xfrm flipV="1">
            <a:off x="3536950" y="34496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68" name="Line 76"/>
          <p:cNvSpPr>
            <a:spLocks noChangeShapeType="1"/>
          </p:cNvSpPr>
          <p:nvPr/>
        </p:nvSpPr>
        <p:spPr bwMode="auto">
          <a:xfrm>
            <a:off x="1724025" y="4184650"/>
            <a:ext cx="27146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69" name="Line 77"/>
          <p:cNvSpPr>
            <a:spLocks noChangeShapeType="1"/>
          </p:cNvSpPr>
          <p:nvPr/>
        </p:nvSpPr>
        <p:spPr bwMode="auto">
          <a:xfrm>
            <a:off x="2439988" y="4187825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70" name="Line 78"/>
          <p:cNvSpPr>
            <a:spLocks noChangeShapeType="1"/>
          </p:cNvSpPr>
          <p:nvPr/>
        </p:nvSpPr>
        <p:spPr bwMode="auto">
          <a:xfrm>
            <a:off x="3163888" y="419258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71" name="Line 79"/>
          <p:cNvSpPr>
            <a:spLocks noChangeShapeType="1"/>
          </p:cNvSpPr>
          <p:nvPr/>
        </p:nvSpPr>
        <p:spPr bwMode="auto">
          <a:xfrm>
            <a:off x="3897313" y="416083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72" name="Line 80"/>
          <p:cNvSpPr>
            <a:spLocks noChangeShapeType="1"/>
          </p:cNvSpPr>
          <p:nvPr/>
        </p:nvSpPr>
        <p:spPr bwMode="auto">
          <a:xfrm flipV="1">
            <a:off x="1714500" y="41941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73" name="Line 81"/>
          <p:cNvSpPr>
            <a:spLocks noChangeShapeType="1"/>
          </p:cNvSpPr>
          <p:nvPr/>
        </p:nvSpPr>
        <p:spPr bwMode="auto">
          <a:xfrm flipV="1">
            <a:off x="2447925" y="4197350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74" name="Line 82"/>
          <p:cNvSpPr>
            <a:spLocks noChangeShapeType="1"/>
          </p:cNvSpPr>
          <p:nvPr/>
        </p:nvSpPr>
        <p:spPr bwMode="auto">
          <a:xfrm flipV="1">
            <a:off x="3155950" y="4183063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75" name="Line 83"/>
          <p:cNvSpPr>
            <a:spLocks noChangeShapeType="1"/>
          </p:cNvSpPr>
          <p:nvPr/>
        </p:nvSpPr>
        <p:spPr bwMode="auto">
          <a:xfrm flipV="1">
            <a:off x="3887788" y="41687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6276" name="Text Box 84"/>
          <p:cNvSpPr txBox="1">
            <a:spLocks noChangeArrowheads="1"/>
          </p:cNvSpPr>
          <p:nvPr/>
        </p:nvSpPr>
        <p:spPr bwMode="auto">
          <a:xfrm>
            <a:off x="4559300" y="25447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776277" name="Text Box 85"/>
          <p:cNvSpPr txBox="1">
            <a:spLocks noChangeArrowheads="1"/>
          </p:cNvSpPr>
          <p:nvPr/>
        </p:nvSpPr>
        <p:spPr bwMode="auto">
          <a:xfrm>
            <a:off x="4562475" y="321627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2</a:t>
            </a:r>
          </a:p>
        </p:txBody>
      </p:sp>
      <p:sp>
        <p:nvSpPr>
          <p:cNvPr id="776278" name="Text Box 86"/>
          <p:cNvSpPr txBox="1">
            <a:spLocks noChangeArrowheads="1"/>
          </p:cNvSpPr>
          <p:nvPr/>
        </p:nvSpPr>
        <p:spPr bwMode="auto">
          <a:xfrm>
            <a:off x="4556125" y="46085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4</a:t>
            </a:r>
          </a:p>
        </p:txBody>
      </p:sp>
      <p:sp>
        <p:nvSpPr>
          <p:cNvPr id="776279" name="Text Box 87"/>
          <p:cNvSpPr txBox="1">
            <a:spLocks noChangeArrowheads="1"/>
          </p:cNvSpPr>
          <p:nvPr/>
        </p:nvSpPr>
        <p:spPr bwMode="auto">
          <a:xfrm>
            <a:off x="4559300" y="39608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DHT Desirable Properties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Keys should mapped evenly to all nodes in the network (load balance)</a:t>
            </a:r>
          </a:p>
          <a:p>
            <a:pPr>
              <a:lnSpc>
                <a:spcPct val="90000"/>
              </a:lnSpc>
            </a:pPr>
            <a:r>
              <a:rPr lang="en-US"/>
              <a:t>Each node should maintain information about only a few other nodes (scalability, low update cost)</a:t>
            </a:r>
          </a:p>
          <a:p>
            <a:pPr>
              <a:lnSpc>
                <a:spcPct val="90000"/>
              </a:lnSpc>
            </a:pPr>
            <a:r>
              <a:rPr lang="en-US"/>
              <a:t>Messages should be routed to a node efficiently (small number of hops)</a:t>
            </a:r>
          </a:p>
          <a:p>
            <a:pPr>
              <a:lnSpc>
                <a:spcPct val="90000"/>
              </a:lnSpc>
            </a:pPr>
            <a:r>
              <a:rPr lang="en-US"/>
              <a:t>Node arrival/departures should only affect a few nodes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Viceroy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Emulating the </a:t>
            </a:r>
            <a:r>
              <a:rPr lang="en-US">
                <a:solidFill>
                  <a:srgbClr val="FF0000"/>
                </a:solidFill>
              </a:rPr>
              <a:t>butterfly</a:t>
            </a:r>
            <a:r>
              <a:rPr lang="en-US"/>
              <a:t> network</a:t>
            </a:r>
          </a:p>
        </p:txBody>
      </p:sp>
      <p:sp>
        <p:nvSpPr>
          <p:cNvPr id="777220" name="Oval 4"/>
          <p:cNvSpPr>
            <a:spLocks noChangeArrowheads="1"/>
          </p:cNvSpPr>
          <p:nvPr/>
        </p:nvSpPr>
        <p:spPr bwMode="auto">
          <a:xfrm>
            <a:off x="1619250" y="26400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1" name="Oval 5"/>
          <p:cNvSpPr>
            <a:spLocks noChangeArrowheads="1"/>
          </p:cNvSpPr>
          <p:nvPr/>
        </p:nvSpPr>
        <p:spPr bwMode="auto">
          <a:xfrm>
            <a:off x="1982788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2" name="Oval 6"/>
          <p:cNvSpPr>
            <a:spLocks noChangeArrowheads="1"/>
          </p:cNvSpPr>
          <p:nvPr/>
        </p:nvSpPr>
        <p:spPr bwMode="auto">
          <a:xfrm>
            <a:off x="2346325" y="26352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3" name="Oval 7"/>
          <p:cNvSpPr>
            <a:spLocks noChangeArrowheads="1"/>
          </p:cNvSpPr>
          <p:nvPr/>
        </p:nvSpPr>
        <p:spPr bwMode="auto">
          <a:xfrm>
            <a:off x="27114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4" name="Oval 8"/>
          <p:cNvSpPr>
            <a:spLocks noChangeArrowheads="1"/>
          </p:cNvSpPr>
          <p:nvPr/>
        </p:nvSpPr>
        <p:spPr bwMode="auto">
          <a:xfrm>
            <a:off x="30416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5" name="Oval 9"/>
          <p:cNvSpPr>
            <a:spLocks noChangeArrowheads="1"/>
          </p:cNvSpPr>
          <p:nvPr/>
        </p:nvSpPr>
        <p:spPr bwMode="auto">
          <a:xfrm>
            <a:off x="3421063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6" name="Oval 10"/>
          <p:cNvSpPr>
            <a:spLocks noChangeArrowheads="1"/>
          </p:cNvSpPr>
          <p:nvPr/>
        </p:nvSpPr>
        <p:spPr bwMode="auto">
          <a:xfrm>
            <a:off x="3794125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7" name="Oval 11"/>
          <p:cNvSpPr>
            <a:spLocks noChangeArrowheads="1"/>
          </p:cNvSpPr>
          <p:nvPr/>
        </p:nvSpPr>
        <p:spPr bwMode="auto">
          <a:xfrm>
            <a:off x="4157663" y="26336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8" name="Oval 12"/>
          <p:cNvSpPr>
            <a:spLocks noChangeArrowheads="1"/>
          </p:cNvSpPr>
          <p:nvPr/>
        </p:nvSpPr>
        <p:spPr bwMode="auto">
          <a:xfrm>
            <a:off x="1619250" y="33464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9" name="Oval 13"/>
          <p:cNvSpPr>
            <a:spLocks noChangeArrowheads="1"/>
          </p:cNvSpPr>
          <p:nvPr/>
        </p:nvSpPr>
        <p:spPr bwMode="auto">
          <a:xfrm>
            <a:off x="1982788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30" name="Oval 14"/>
          <p:cNvSpPr>
            <a:spLocks noChangeArrowheads="1"/>
          </p:cNvSpPr>
          <p:nvPr/>
        </p:nvSpPr>
        <p:spPr bwMode="auto">
          <a:xfrm>
            <a:off x="2346325" y="334168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31" name="Oval 15"/>
          <p:cNvSpPr>
            <a:spLocks noChangeArrowheads="1"/>
          </p:cNvSpPr>
          <p:nvPr/>
        </p:nvSpPr>
        <p:spPr bwMode="auto">
          <a:xfrm>
            <a:off x="2711450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32" name="Oval 16"/>
          <p:cNvSpPr>
            <a:spLocks noChangeArrowheads="1"/>
          </p:cNvSpPr>
          <p:nvPr/>
        </p:nvSpPr>
        <p:spPr bwMode="auto">
          <a:xfrm>
            <a:off x="3041650" y="3338513"/>
            <a:ext cx="138113" cy="1412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33" name="Oval 17"/>
          <p:cNvSpPr>
            <a:spLocks noChangeArrowheads="1"/>
          </p:cNvSpPr>
          <p:nvPr/>
        </p:nvSpPr>
        <p:spPr bwMode="auto">
          <a:xfrm>
            <a:off x="3421063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34" name="Oval 18"/>
          <p:cNvSpPr>
            <a:spLocks noChangeArrowheads="1"/>
          </p:cNvSpPr>
          <p:nvPr/>
        </p:nvSpPr>
        <p:spPr bwMode="auto">
          <a:xfrm>
            <a:off x="3794125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35" name="Oval 19"/>
          <p:cNvSpPr>
            <a:spLocks noChangeArrowheads="1"/>
          </p:cNvSpPr>
          <p:nvPr/>
        </p:nvSpPr>
        <p:spPr bwMode="auto">
          <a:xfrm>
            <a:off x="4157663" y="334010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36" name="Oval 20"/>
          <p:cNvSpPr>
            <a:spLocks noChangeArrowheads="1"/>
          </p:cNvSpPr>
          <p:nvPr/>
        </p:nvSpPr>
        <p:spPr bwMode="auto">
          <a:xfrm>
            <a:off x="1619250" y="47863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37" name="Oval 21"/>
          <p:cNvSpPr>
            <a:spLocks noChangeArrowheads="1"/>
          </p:cNvSpPr>
          <p:nvPr/>
        </p:nvSpPr>
        <p:spPr bwMode="auto">
          <a:xfrm>
            <a:off x="1982788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38" name="Oval 22"/>
          <p:cNvSpPr>
            <a:spLocks noChangeArrowheads="1"/>
          </p:cNvSpPr>
          <p:nvPr/>
        </p:nvSpPr>
        <p:spPr bwMode="auto">
          <a:xfrm>
            <a:off x="2346325" y="47815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39" name="Oval 23"/>
          <p:cNvSpPr>
            <a:spLocks noChangeArrowheads="1"/>
          </p:cNvSpPr>
          <p:nvPr/>
        </p:nvSpPr>
        <p:spPr bwMode="auto">
          <a:xfrm>
            <a:off x="27114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40" name="Oval 24"/>
          <p:cNvSpPr>
            <a:spLocks noChangeArrowheads="1"/>
          </p:cNvSpPr>
          <p:nvPr/>
        </p:nvSpPr>
        <p:spPr bwMode="auto">
          <a:xfrm>
            <a:off x="30416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41" name="Oval 25"/>
          <p:cNvSpPr>
            <a:spLocks noChangeArrowheads="1"/>
          </p:cNvSpPr>
          <p:nvPr/>
        </p:nvSpPr>
        <p:spPr bwMode="auto">
          <a:xfrm>
            <a:off x="3421063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42" name="Oval 26"/>
          <p:cNvSpPr>
            <a:spLocks noChangeArrowheads="1"/>
          </p:cNvSpPr>
          <p:nvPr/>
        </p:nvSpPr>
        <p:spPr bwMode="auto">
          <a:xfrm>
            <a:off x="3794125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43" name="Oval 27"/>
          <p:cNvSpPr>
            <a:spLocks noChangeArrowheads="1"/>
          </p:cNvSpPr>
          <p:nvPr/>
        </p:nvSpPr>
        <p:spPr bwMode="auto">
          <a:xfrm>
            <a:off x="4157663" y="47799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44" name="Oval 28"/>
          <p:cNvSpPr>
            <a:spLocks noChangeArrowheads="1"/>
          </p:cNvSpPr>
          <p:nvPr/>
        </p:nvSpPr>
        <p:spPr bwMode="auto">
          <a:xfrm>
            <a:off x="1619250" y="405923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45" name="Oval 29"/>
          <p:cNvSpPr>
            <a:spLocks noChangeArrowheads="1"/>
          </p:cNvSpPr>
          <p:nvPr/>
        </p:nvSpPr>
        <p:spPr bwMode="auto">
          <a:xfrm>
            <a:off x="1982788" y="4059238"/>
            <a:ext cx="138112" cy="141287"/>
          </a:xfrm>
          <a:prstGeom prst="ellipse">
            <a:avLst/>
          </a:prstGeom>
          <a:solidFill>
            <a:srgbClr val="F94B4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46" name="Oval 30"/>
          <p:cNvSpPr>
            <a:spLocks noChangeArrowheads="1"/>
          </p:cNvSpPr>
          <p:nvPr/>
        </p:nvSpPr>
        <p:spPr bwMode="auto">
          <a:xfrm>
            <a:off x="2346325" y="40544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47" name="Oval 31"/>
          <p:cNvSpPr>
            <a:spLocks noChangeArrowheads="1"/>
          </p:cNvSpPr>
          <p:nvPr/>
        </p:nvSpPr>
        <p:spPr bwMode="auto">
          <a:xfrm>
            <a:off x="27114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48" name="Oval 32"/>
          <p:cNvSpPr>
            <a:spLocks noChangeArrowheads="1"/>
          </p:cNvSpPr>
          <p:nvPr/>
        </p:nvSpPr>
        <p:spPr bwMode="auto">
          <a:xfrm>
            <a:off x="30416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49" name="Oval 33"/>
          <p:cNvSpPr>
            <a:spLocks noChangeArrowheads="1"/>
          </p:cNvSpPr>
          <p:nvPr/>
        </p:nvSpPr>
        <p:spPr bwMode="auto">
          <a:xfrm>
            <a:off x="3421063" y="405923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50" name="Oval 34"/>
          <p:cNvSpPr>
            <a:spLocks noChangeArrowheads="1"/>
          </p:cNvSpPr>
          <p:nvPr/>
        </p:nvSpPr>
        <p:spPr bwMode="auto">
          <a:xfrm>
            <a:off x="3794125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51" name="Oval 35"/>
          <p:cNvSpPr>
            <a:spLocks noChangeArrowheads="1"/>
          </p:cNvSpPr>
          <p:nvPr/>
        </p:nvSpPr>
        <p:spPr bwMode="auto">
          <a:xfrm>
            <a:off x="4157663" y="405288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52" name="Line 36"/>
          <p:cNvSpPr>
            <a:spLocks noChangeShapeType="1"/>
          </p:cNvSpPr>
          <p:nvPr/>
        </p:nvSpPr>
        <p:spPr bwMode="auto">
          <a:xfrm>
            <a:off x="1679575" y="27876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53" name="Line 37"/>
          <p:cNvSpPr>
            <a:spLocks noChangeShapeType="1"/>
          </p:cNvSpPr>
          <p:nvPr/>
        </p:nvSpPr>
        <p:spPr bwMode="auto">
          <a:xfrm>
            <a:off x="2043113" y="2774950"/>
            <a:ext cx="0" cy="55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54" name="Line 38"/>
          <p:cNvSpPr>
            <a:spLocks noChangeShapeType="1"/>
          </p:cNvSpPr>
          <p:nvPr/>
        </p:nvSpPr>
        <p:spPr bwMode="auto">
          <a:xfrm>
            <a:off x="2408238" y="27955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55" name="Line 39"/>
          <p:cNvSpPr>
            <a:spLocks noChangeShapeType="1"/>
          </p:cNvSpPr>
          <p:nvPr/>
        </p:nvSpPr>
        <p:spPr bwMode="auto">
          <a:xfrm>
            <a:off x="2771775" y="27892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56" name="Line 40"/>
          <p:cNvSpPr>
            <a:spLocks noChangeShapeType="1"/>
          </p:cNvSpPr>
          <p:nvPr/>
        </p:nvSpPr>
        <p:spPr bwMode="auto">
          <a:xfrm>
            <a:off x="3113088" y="27971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57" name="Line 41"/>
          <p:cNvSpPr>
            <a:spLocks noChangeShapeType="1"/>
          </p:cNvSpPr>
          <p:nvPr/>
        </p:nvSpPr>
        <p:spPr bwMode="auto">
          <a:xfrm>
            <a:off x="3492500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58" name="Line 42"/>
          <p:cNvSpPr>
            <a:spLocks noChangeShapeType="1"/>
          </p:cNvSpPr>
          <p:nvPr/>
        </p:nvSpPr>
        <p:spPr bwMode="auto">
          <a:xfrm>
            <a:off x="3849688" y="27860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59" name="Line 43"/>
          <p:cNvSpPr>
            <a:spLocks noChangeShapeType="1"/>
          </p:cNvSpPr>
          <p:nvPr/>
        </p:nvSpPr>
        <p:spPr bwMode="auto">
          <a:xfrm>
            <a:off x="4211638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60" name="Line 44"/>
          <p:cNvSpPr>
            <a:spLocks noChangeShapeType="1"/>
          </p:cNvSpPr>
          <p:nvPr/>
        </p:nvSpPr>
        <p:spPr bwMode="auto">
          <a:xfrm>
            <a:off x="1682750" y="34940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61" name="Line 45"/>
          <p:cNvSpPr>
            <a:spLocks noChangeShapeType="1"/>
          </p:cNvSpPr>
          <p:nvPr/>
        </p:nvSpPr>
        <p:spPr bwMode="auto">
          <a:xfrm>
            <a:off x="2046288" y="3481388"/>
            <a:ext cx="0" cy="554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62" name="Line 46"/>
          <p:cNvSpPr>
            <a:spLocks noChangeShapeType="1"/>
          </p:cNvSpPr>
          <p:nvPr/>
        </p:nvSpPr>
        <p:spPr bwMode="auto">
          <a:xfrm>
            <a:off x="2411413" y="35020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63" name="Line 47"/>
          <p:cNvSpPr>
            <a:spLocks noChangeShapeType="1"/>
          </p:cNvSpPr>
          <p:nvPr/>
        </p:nvSpPr>
        <p:spPr bwMode="auto">
          <a:xfrm>
            <a:off x="2774950" y="34956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64" name="Line 48"/>
          <p:cNvSpPr>
            <a:spLocks noChangeShapeType="1"/>
          </p:cNvSpPr>
          <p:nvPr/>
        </p:nvSpPr>
        <p:spPr bwMode="auto">
          <a:xfrm>
            <a:off x="3116263" y="350361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65" name="Line 49"/>
          <p:cNvSpPr>
            <a:spLocks noChangeShapeType="1"/>
          </p:cNvSpPr>
          <p:nvPr/>
        </p:nvSpPr>
        <p:spPr bwMode="auto">
          <a:xfrm>
            <a:off x="3495675" y="3489325"/>
            <a:ext cx="0" cy="55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66" name="Line 50"/>
          <p:cNvSpPr>
            <a:spLocks noChangeShapeType="1"/>
          </p:cNvSpPr>
          <p:nvPr/>
        </p:nvSpPr>
        <p:spPr bwMode="auto">
          <a:xfrm>
            <a:off x="3852863" y="34925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67" name="Line 51"/>
          <p:cNvSpPr>
            <a:spLocks noChangeShapeType="1"/>
          </p:cNvSpPr>
          <p:nvPr/>
        </p:nvSpPr>
        <p:spPr bwMode="auto">
          <a:xfrm>
            <a:off x="4214813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68" name="Line 52"/>
          <p:cNvSpPr>
            <a:spLocks noChangeShapeType="1"/>
          </p:cNvSpPr>
          <p:nvPr/>
        </p:nvSpPr>
        <p:spPr bwMode="auto">
          <a:xfrm>
            <a:off x="1685925" y="42100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69" name="Line 53"/>
          <p:cNvSpPr>
            <a:spLocks noChangeShapeType="1"/>
          </p:cNvSpPr>
          <p:nvPr/>
        </p:nvSpPr>
        <p:spPr bwMode="auto">
          <a:xfrm>
            <a:off x="2049463" y="41973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70" name="Line 54"/>
          <p:cNvSpPr>
            <a:spLocks noChangeShapeType="1"/>
          </p:cNvSpPr>
          <p:nvPr/>
        </p:nvSpPr>
        <p:spPr bwMode="auto">
          <a:xfrm>
            <a:off x="2414588" y="42179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71" name="Line 55"/>
          <p:cNvSpPr>
            <a:spLocks noChangeShapeType="1"/>
          </p:cNvSpPr>
          <p:nvPr/>
        </p:nvSpPr>
        <p:spPr bwMode="auto">
          <a:xfrm>
            <a:off x="2778125" y="42116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72" name="Line 56"/>
          <p:cNvSpPr>
            <a:spLocks noChangeShapeType="1"/>
          </p:cNvSpPr>
          <p:nvPr/>
        </p:nvSpPr>
        <p:spPr bwMode="auto">
          <a:xfrm>
            <a:off x="3119438" y="42195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73" name="Line 57"/>
          <p:cNvSpPr>
            <a:spLocks noChangeShapeType="1"/>
          </p:cNvSpPr>
          <p:nvPr/>
        </p:nvSpPr>
        <p:spPr bwMode="auto">
          <a:xfrm>
            <a:off x="3498850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74" name="Line 58"/>
          <p:cNvSpPr>
            <a:spLocks noChangeShapeType="1"/>
          </p:cNvSpPr>
          <p:nvPr/>
        </p:nvSpPr>
        <p:spPr bwMode="auto">
          <a:xfrm>
            <a:off x="3856038" y="42084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75" name="Line 59"/>
          <p:cNvSpPr>
            <a:spLocks noChangeShapeType="1"/>
          </p:cNvSpPr>
          <p:nvPr/>
        </p:nvSpPr>
        <p:spPr bwMode="auto">
          <a:xfrm>
            <a:off x="4217988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76" name="Line 60"/>
          <p:cNvSpPr>
            <a:spLocks noChangeShapeType="1"/>
          </p:cNvSpPr>
          <p:nvPr/>
        </p:nvSpPr>
        <p:spPr bwMode="auto">
          <a:xfrm>
            <a:off x="1731963" y="27527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77" name="Line 61"/>
          <p:cNvSpPr>
            <a:spLocks noChangeShapeType="1"/>
          </p:cNvSpPr>
          <p:nvPr/>
        </p:nvSpPr>
        <p:spPr bwMode="auto">
          <a:xfrm>
            <a:off x="2122488" y="2765425"/>
            <a:ext cx="1319212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78" name="Line 62"/>
          <p:cNvSpPr>
            <a:spLocks noChangeShapeType="1"/>
          </p:cNvSpPr>
          <p:nvPr/>
        </p:nvSpPr>
        <p:spPr bwMode="auto">
          <a:xfrm>
            <a:off x="2474913" y="274955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79" name="Line 63"/>
          <p:cNvSpPr>
            <a:spLocks noChangeShapeType="1"/>
          </p:cNvSpPr>
          <p:nvPr/>
        </p:nvSpPr>
        <p:spPr bwMode="auto">
          <a:xfrm>
            <a:off x="2859088" y="275590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80" name="Line 64"/>
          <p:cNvSpPr>
            <a:spLocks noChangeShapeType="1"/>
          </p:cNvSpPr>
          <p:nvPr/>
        </p:nvSpPr>
        <p:spPr bwMode="auto">
          <a:xfrm flipV="1">
            <a:off x="1724025" y="2752725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81" name="Line 65"/>
          <p:cNvSpPr>
            <a:spLocks noChangeShapeType="1"/>
          </p:cNvSpPr>
          <p:nvPr/>
        </p:nvSpPr>
        <p:spPr bwMode="auto">
          <a:xfrm flipV="1">
            <a:off x="2105025" y="2757488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82" name="Line 66"/>
          <p:cNvSpPr>
            <a:spLocks noChangeShapeType="1"/>
          </p:cNvSpPr>
          <p:nvPr/>
        </p:nvSpPr>
        <p:spPr bwMode="auto">
          <a:xfrm flipV="1">
            <a:off x="2468563" y="2759075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83" name="Line 67"/>
          <p:cNvSpPr>
            <a:spLocks noChangeShapeType="1"/>
          </p:cNvSpPr>
          <p:nvPr/>
        </p:nvSpPr>
        <p:spPr bwMode="auto">
          <a:xfrm flipV="1">
            <a:off x="2833688" y="2763838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84" name="Line 68"/>
          <p:cNvSpPr>
            <a:spLocks noChangeShapeType="1"/>
          </p:cNvSpPr>
          <p:nvPr/>
        </p:nvSpPr>
        <p:spPr bwMode="auto">
          <a:xfrm>
            <a:off x="3155950" y="3463925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85" name="Line 69"/>
          <p:cNvSpPr>
            <a:spLocks noChangeShapeType="1"/>
          </p:cNvSpPr>
          <p:nvPr/>
        </p:nvSpPr>
        <p:spPr bwMode="auto">
          <a:xfrm>
            <a:off x="1744663" y="3478213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86" name="Line 70"/>
          <p:cNvSpPr>
            <a:spLocks noChangeShapeType="1"/>
          </p:cNvSpPr>
          <p:nvPr/>
        </p:nvSpPr>
        <p:spPr bwMode="auto">
          <a:xfrm>
            <a:off x="3530600" y="3460750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87" name="Line 71"/>
          <p:cNvSpPr>
            <a:spLocks noChangeShapeType="1"/>
          </p:cNvSpPr>
          <p:nvPr/>
        </p:nvSpPr>
        <p:spPr bwMode="auto">
          <a:xfrm>
            <a:off x="2117725" y="3473450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88" name="Line 72"/>
          <p:cNvSpPr>
            <a:spLocks noChangeShapeType="1"/>
          </p:cNvSpPr>
          <p:nvPr/>
        </p:nvSpPr>
        <p:spPr bwMode="auto">
          <a:xfrm flipV="1">
            <a:off x="1724025" y="34639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89" name="Line 73"/>
          <p:cNvSpPr>
            <a:spLocks noChangeShapeType="1"/>
          </p:cNvSpPr>
          <p:nvPr/>
        </p:nvSpPr>
        <p:spPr bwMode="auto">
          <a:xfrm flipV="1">
            <a:off x="2103438" y="34512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90" name="Line 74"/>
          <p:cNvSpPr>
            <a:spLocks noChangeShapeType="1"/>
          </p:cNvSpPr>
          <p:nvPr/>
        </p:nvSpPr>
        <p:spPr bwMode="auto">
          <a:xfrm flipV="1">
            <a:off x="3171825" y="34369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91" name="Line 75"/>
          <p:cNvSpPr>
            <a:spLocks noChangeShapeType="1"/>
          </p:cNvSpPr>
          <p:nvPr/>
        </p:nvSpPr>
        <p:spPr bwMode="auto">
          <a:xfrm flipV="1">
            <a:off x="3536950" y="34496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92" name="Line 76"/>
          <p:cNvSpPr>
            <a:spLocks noChangeShapeType="1"/>
          </p:cNvSpPr>
          <p:nvPr/>
        </p:nvSpPr>
        <p:spPr bwMode="auto">
          <a:xfrm>
            <a:off x="1724025" y="4184650"/>
            <a:ext cx="27146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93" name="Line 77"/>
          <p:cNvSpPr>
            <a:spLocks noChangeShapeType="1"/>
          </p:cNvSpPr>
          <p:nvPr/>
        </p:nvSpPr>
        <p:spPr bwMode="auto">
          <a:xfrm>
            <a:off x="2439988" y="4187825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94" name="Line 78"/>
          <p:cNvSpPr>
            <a:spLocks noChangeShapeType="1"/>
          </p:cNvSpPr>
          <p:nvPr/>
        </p:nvSpPr>
        <p:spPr bwMode="auto">
          <a:xfrm>
            <a:off x="3163888" y="419258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95" name="Line 79"/>
          <p:cNvSpPr>
            <a:spLocks noChangeShapeType="1"/>
          </p:cNvSpPr>
          <p:nvPr/>
        </p:nvSpPr>
        <p:spPr bwMode="auto">
          <a:xfrm>
            <a:off x="3897313" y="416083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96" name="Line 80"/>
          <p:cNvSpPr>
            <a:spLocks noChangeShapeType="1"/>
          </p:cNvSpPr>
          <p:nvPr/>
        </p:nvSpPr>
        <p:spPr bwMode="auto">
          <a:xfrm flipV="1">
            <a:off x="1714500" y="41941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97" name="Line 81"/>
          <p:cNvSpPr>
            <a:spLocks noChangeShapeType="1"/>
          </p:cNvSpPr>
          <p:nvPr/>
        </p:nvSpPr>
        <p:spPr bwMode="auto">
          <a:xfrm flipV="1">
            <a:off x="2447925" y="4197350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98" name="Line 82"/>
          <p:cNvSpPr>
            <a:spLocks noChangeShapeType="1"/>
          </p:cNvSpPr>
          <p:nvPr/>
        </p:nvSpPr>
        <p:spPr bwMode="auto">
          <a:xfrm flipV="1">
            <a:off x="3155950" y="4183063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99" name="Line 83"/>
          <p:cNvSpPr>
            <a:spLocks noChangeShapeType="1"/>
          </p:cNvSpPr>
          <p:nvPr/>
        </p:nvSpPr>
        <p:spPr bwMode="auto">
          <a:xfrm flipV="1">
            <a:off x="3887788" y="41687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300" name="Text Box 84"/>
          <p:cNvSpPr txBox="1">
            <a:spLocks noChangeArrowheads="1"/>
          </p:cNvSpPr>
          <p:nvPr/>
        </p:nvSpPr>
        <p:spPr bwMode="auto">
          <a:xfrm>
            <a:off x="4559300" y="25447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777301" name="Text Box 85"/>
          <p:cNvSpPr txBox="1">
            <a:spLocks noChangeArrowheads="1"/>
          </p:cNvSpPr>
          <p:nvPr/>
        </p:nvSpPr>
        <p:spPr bwMode="auto">
          <a:xfrm>
            <a:off x="4562475" y="321627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2</a:t>
            </a:r>
          </a:p>
        </p:txBody>
      </p:sp>
      <p:sp>
        <p:nvSpPr>
          <p:cNvPr id="777302" name="Text Box 86"/>
          <p:cNvSpPr txBox="1">
            <a:spLocks noChangeArrowheads="1"/>
          </p:cNvSpPr>
          <p:nvPr/>
        </p:nvSpPr>
        <p:spPr bwMode="auto">
          <a:xfrm>
            <a:off x="4556125" y="46085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4</a:t>
            </a:r>
          </a:p>
        </p:txBody>
      </p:sp>
      <p:sp>
        <p:nvSpPr>
          <p:cNvPr id="777303" name="Text Box 87"/>
          <p:cNvSpPr txBox="1">
            <a:spLocks noChangeArrowheads="1"/>
          </p:cNvSpPr>
          <p:nvPr/>
        </p:nvSpPr>
        <p:spPr bwMode="auto">
          <a:xfrm>
            <a:off x="4559300" y="39608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Viceroy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Emulating the </a:t>
            </a:r>
            <a:r>
              <a:rPr lang="en-US">
                <a:solidFill>
                  <a:srgbClr val="FF0000"/>
                </a:solidFill>
              </a:rPr>
              <a:t>butterfly</a:t>
            </a:r>
            <a:r>
              <a:rPr lang="en-US"/>
              <a:t> network</a:t>
            </a:r>
          </a:p>
        </p:txBody>
      </p:sp>
      <p:sp>
        <p:nvSpPr>
          <p:cNvPr id="778244" name="Oval 4"/>
          <p:cNvSpPr>
            <a:spLocks noChangeArrowheads="1"/>
          </p:cNvSpPr>
          <p:nvPr/>
        </p:nvSpPr>
        <p:spPr bwMode="auto">
          <a:xfrm>
            <a:off x="1619250" y="26400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5" name="Oval 5"/>
          <p:cNvSpPr>
            <a:spLocks noChangeArrowheads="1"/>
          </p:cNvSpPr>
          <p:nvPr/>
        </p:nvSpPr>
        <p:spPr bwMode="auto">
          <a:xfrm>
            <a:off x="1982788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6" name="Oval 6"/>
          <p:cNvSpPr>
            <a:spLocks noChangeArrowheads="1"/>
          </p:cNvSpPr>
          <p:nvPr/>
        </p:nvSpPr>
        <p:spPr bwMode="auto">
          <a:xfrm>
            <a:off x="2346325" y="26352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7" name="Oval 7"/>
          <p:cNvSpPr>
            <a:spLocks noChangeArrowheads="1"/>
          </p:cNvSpPr>
          <p:nvPr/>
        </p:nvSpPr>
        <p:spPr bwMode="auto">
          <a:xfrm>
            <a:off x="27114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Oval 8"/>
          <p:cNvSpPr>
            <a:spLocks noChangeArrowheads="1"/>
          </p:cNvSpPr>
          <p:nvPr/>
        </p:nvSpPr>
        <p:spPr bwMode="auto">
          <a:xfrm>
            <a:off x="30416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9" name="Oval 9"/>
          <p:cNvSpPr>
            <a:spLocks noChangeArrowheads="1"/>
          </p:cNvSpPr>
          <p:nvPr/>
        </p:nvSpPr>
        <p:spPr bwMode="auto">
          <a:xfrm>
            <a:off x="3421063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0" name="Oval 10"/>
          <p:cNvSpPr>
            <a:spLocks noChangeArrowheads="1"/>
          </p:cNvSpPr>
          <p:nvPr/>
        </p:nvSpPr>
        <p:spPr bwMode="auto">
          <a:xfrm>
            <a:off x="3794125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1" name="Oval 11"/>
          <p:cNvSpPr>
            <a:spLocks noChangeArrowheads="1"/>
          </p:cNvSpPr>
          <p:nvPr/>
        </p:nvSpPr>
        <p:spPr bwMode="auto">
          <a:xfrm>
            <a:off x="4157663" y="26336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2" name="Oval 12"/>
          <p:cNvSpPr>
            <a:spLocks noChangeArrowheads="1"/>
          </p:cNvSpPr>
          <p:nvPr/>
        </p:nvSpPr>
        <p:spPr bwMode="auto">
          <a:xfrm>
            <a:off x="1619250" y="33464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Oval 13"/>
          <p:cNvSpPr>
            <a:spLocks noChangeArrowheads="1"/>
          </p:cNvSpPr>
          <p:nvPr/>
        </p:nvSpPr>
        <p:spPr bwMode="auto">
          <a:xfrm>
            <a:off x="1982788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Oval 14"/>
          <p:cNvSpPr>
            <a:spLocks noChangeArrowheads="1"/>
          </p:cNvSpPr>
          <p:nvPr/>
        </p:nvSpPr>
        <p:spPr bwMode="auto">
          <a:xfrm>
            <a:off x="2346325" y="334168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Oval 15"/>
          <p:cNvSpPr>
            <a:spLocks noChangeArrowheads="1"/>
          </p:cNvSpPr>
          <p:nvPr/>
        </p:nvSpPr>
        <p:spPr bwMode="auto">
          <a:xfrm>
            <a:off x="2711450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6" name="Oval 16"/>
          <p:cNvSpPr>
            <a:spLocks noChangeArrowheads="1"/>
          </p:cNvSpPr>
          <p:nvPr/>
        </p:nvSpPr>
        <p:spPr bwMode="auto">
          <a:xfrm>
            <a:off x="3041650" y="3338513"/>
            <a:ext cx="138113" cy="1412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7" name="Oval 17"/>
          <p:cNvSpPr>
            <a:spLocks noChangeArrowheads="1"/>
          </p:cNvSpPr>
          <p:nvPr/>
        </p:nvSpPr>
        <p:spPr bwMode="auto">
          <a:xfrm>
            <a:off x="3421063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8" name="Oval 18"/>
          <p:cNvSpPr>
            <a:spLocks noChangeArrowheads="1"/>
          </p:cNvSpPr>
          <p:nvPr/>
        </p:nvSpPr>
        <p:spPr bwMode="auto">
          <a:xfrm>
            <a:off x="3794125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9" name="Oval 19"/>
          <p:cNvSpPr>
            <a:spLocks noChangeArrowheads="1"/>
          </p:cNvSpPr>
          <p:nvPr/>
        </p:nvSpPr>
        <p:spPr bwMode="auto">
          <a:xfrm>
            <a:off x="4157663" y="334010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0" name="Oval 20"/>
          <p:cNvSpPr>
            <a:spLocks noChangeArrowheads="1"/>
          </p:cNvSpPr>
          <p:nvPr/>
        </p:nvSpPr>
        <p:spPr bwMode="auto">
          <a:xfrm>
            <a:off x="1619250" y="47863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1" name="Oval 21"/>
          <p:cNvSpPr>
            <a:spLocks noChangeArrowheads="1"/>
          </p:cNvSpPr>
          <p:nvPr/>
        </p:nvSpPr>
        <p:spPr bwMode="auto">
          <a:xfrm>
            <a:off x="1982788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2" name="Oval 22"/>
          <p:cNvSpPr>
            <a:spLocks noChangeArrowheads="1"/>
          </p:cNvSpPr>
          <p:nvPr/>
        </p:nvSpPr>
        <p:spPr bwMode="auto">
          <a:xfrm>
            <a:off x="2346325" y="47815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3" name="Oval 23"/>
          <p:cNvSpPr>
            <a:spLocks noChangeArrowheads="1"/>
          </p:cNvSpPr>
          <p:nvPr/>
        </p:nvSpPr>
        <p:spPr bwMode="auto">
          <a:xfrm>
            <a:off x="27114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4" name="Oval 24"/>
          <p:cNvSpPr>
            <a:spLocks noChangeArrowheads="1"/>
          </p:cNvSpPr>
          <p:nvPr/>
        </p:nvSpPr>
        <p:spPr bwMode="auto">
          <a:xfrm>
            <a:off x="30416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5" name="Oval 25"/>
          <p:cNvSpPr>
            <a:spLocks noChangeArrowheads="1"/>
          </p:cNvSpPr>
          <p:nvPr/>
        </p:nvSpPr>
        <p:spPr bwMode="auto">
          <a:xfrm>
            <a:off x="3421063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6" name="Oval 26"/>
          <p:cNvSpPr>
            <a:spLocks noChangeArrowheads="1"/>
          </p:cNvSpPr>
          <p:nvPr/>
        </p:nvSpPr>
        <p:spPr bwMode="auto">
          <a:xfrm>
            <a:off x="3794125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7" name="Oval 27"/>
          <p:cNvSpPr>
            <a:spLocks noChangeArrowheads="1"/>
          </p:cNvSpPr>
          <p:nvPr/>
        </p:nvSpPr>
        <p:spPr bwMode="auto">
          <a:xfrm>
            <a:off x="4157663" y="47799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8" name="Oval 28"/>
          <p:cNvSpPr>
            <a:spLocks noChangeArrowheads="1"/>
          </p:cNvSpPr>
          <p:nvPr/>
        </p:nvSpPr>
        <p:spPr bwMode="auto">
          <a:xfrm>
            <a:off x="1619250" y="405923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9" name="Oval 29"/>
          <p:cNvSpPr>
            <a:spLocks noChangeArrowheads="1"/>
          </p:cNvSpPr>
          <p:nvPr/>
        </p:nvSpPr>
        <p:spPr bwMode="auto">
          <a:xfrm>
            <a:off x="1982788" y="4059238"/>
            <a:ext cx="138112" cy="141287"/>
          </a:xfrm>
          <a:prstGeom prst="ellipse">
            <a:avLst/>
          </a:prstGeom>
          <a:solidFill>
            <a:srgbClr val="F94B4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0" name="Oval 30"/>
          <p:cNvSpPr>
            <a:spLocks noChangeArrowheads="1"/>
          </p:cNvSpPr>
          <p:nvPr/>
        </p:nvSpPr>
        <p:spPr bwMode="auto">
          <a:xfrm>
            <a:off x="2346325" y="40544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1" name="Oval 31"/>
          <p:cNvSpPr>
            <a:spLocks noChangeArrowheads="1"/>
          </p:cNvSpPr>
          <p:nvPr/>
        </p:nvSpPr>
        <p:spPr bwMode="auto">
          <a:xfrm>
            <a:off x="27114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2" name="Oval 32"/>
          <p:cNvSpPr>
            <a:spLocks noChangeArrowheads="1"/>
          </p:cNvSpPr>
          <p:nvPr/>
        </p:nvSpPr>
        <p:spPr bwMode="auto">
          <a:xfrm>
            <a:off x="30416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3" name="Oval 33"/>
          <p:cNvSpPr>
            <a:spLocks noChangeArrowheads="1"/>
          </p:cNvSpPr>
          <p:nvPr/>
        </p:nvSpPr>
        <p:spPr bwMode="auto">
          <a:xfrm>
            <a:off x="3421063" y="405923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4" name="Oval 34"/>
          <p:cNvSpPr>
            <a:spLocks noChangeArrowheads="1"/>
          </p:cNvSpPr>
          <p:nvPr/>
        </p:nvSpPr>
        <p:spPr bwMode="auto">
          <a:xfrm>
            <a:off x="3794125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5" name="Oval 35"/>
          <p:cNvSpPr>
            <a:spLocks noChangeArrowheads="1"/>
          </p:cNvSpPr>
          <p:nvPr/>
        </p:nvSpPr>
        <p:spPr bwMode="auto">
          <a:xfrm>
            <a:off x="4157663" y="405288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6" name="Line 36"/>
          <p:cNvSpPr>
            <a:spLocks noChangeShapeType="1"/>
          </p:cNvSpPr>
          <p:nvPr/>
        </p:nvSpPr>
        <p:spPr bwMode="auto">
          <a:xfrm>
            <a:off x="1679575" y="27876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77" name="Line 37"/>
          <p:cNvSpPr>
            <a:spLocks noChangeShapeType="1"/>
          </p:cNvSpPr>
          <p:nvPr/>
        </p:nvSpPr>
        <p:spPr bwMode="auto">
          <a:xfrm>
            <a:off x="2043113" y="2774950"/>
            <a:ext cx="0" cy="55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78" name="Line 38"/>
          <p:cNvSpPr>
            <a:spLocks noChangeShapeType="1"/>
          </p:cNvSpPr>
          <p:nvPr/>
        </p:nvSpPr>
        <p:spPr bwMode="auto">
          <a:xfrm>
            <a:off x="2408238" y="27955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79" name="Line 39"/>
          <p:cNvSpPr>
            <a:spLocks noChangeShapeType="1"/>
          </p:cNvSpPr>
          <p:nvPr/>
        </p:nvSpPr>
        <p:spPr bwMode="auto">
          <a:xfrm>
            <a:off x="2771775" y="27892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80" name="Line 40"/>
          <p:cNvSpPr>
            <a:spLocks noChangeShapeType="1"/>
          </p:cNvSpPr>
          <p:nvPr/>
        </p:nvSpPr>
        <p:spPr bwMode="auto">
          <a:xfrm>
            <a:off x="3113088" y="27971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81" name="Line 41"/>
          <p:cNvSpPr>
            <a:spLocks noChangeShapeType="1"/>
          </p:cNvSpPr>
          <p:nvPr/>
        </p:nvSpPr>
        <p:spPr bwMode="auto">
          <a:xfrm>
            <a:off x="3492500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82" name="Line 42"/>
          <p:cNvSpPr>
            <a:spLocks noChangeShapeType="1"/>
          </p:cNvSpPr>
          <p:nvPr/>
        </p:nvSpPr>
        <p:spPr bwMode="auto">
          <a:xfrm>
            <a:off x="3849688" y="27860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83" name="Line 43"/>
          <p:cNvSpPr>
            <a:spLocks noChangeShapeType="1"/>
          </p:cNvSpPr>
          <p:nvPr/>
        </p:nvSpPr>
        <p:spPr bwMode="auto">
          <a:xfrm>
            <a:off x="4211638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84" name="Line 44"/>
          <p:cNvSpPr>
            <a:spLocks noChangeShapeType="1"/>
          </p:cNvSpPr>
          <p:nvPr/>
        </p:nvSpPr>
        <p:spPr bwMode="auto">
          <a:xfrm>
            <a:off x="1682750" y="34940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85" name="Line 45"/>
          <p:cNvSpPr>
            <a:spLocks noChangeShapeType="1"/>
          </p:cNvSpPr>
          <p:nvPr/>
        </p:nvSpPr>
        <p:spPr bwMode="auto">
          <a:xfrm>
            <a:off x="2046288" y="3481388"/>
            <a:ext cx="0" cy="554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86" name="Line 46"/>
          <p:cNvSpPr>
            <a:spLocks noChangeShapeType="1"/>
          </p:cNvSpPr>
          <p:nvPr/>
        </p:nvSpPr>
        <p:spPr bwMode="auto">
          <a:xfrm>
            <a:off x="2411413" y="35020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87" name="Line 47"/>
          <p:cNvSpPr>
            <a:spLocks noChangeShapeType="1"/>
          </p:cNvSpPr>
          <p:nvPr/>
        </p:nvSpPr>
        <p:spPr bwMode="auto">
          <a:xfrm>
            <a:off x="2774950" y="34956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88" name="Line 48"/>
          <p:cNvSpPr>
            <a:spLocks noChangeShapeType="1"/>
          </p:cNvSpPr>
          <p:nvPr/>
        </p:nvSpPr>
        <p:spPr bwMode="auto">
          <a:xfrm>
            <a:off x="3116263" y="350361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89" name="Line 49"/>
          <p:cNvSpPr>
            <a:spLocks noChangeShapeType="1"/>
          </p:cNvSpPr>
          <p:nvPr/>
        </p:nvSpPr>
        <p:spPr bwMode="auto">
          <a:xfrm>
            <a:off x="3495675" y="3489325"/>
            <a:ext cx="0" cy="55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90" name="Line 50"/>
          <p:cNvSpPr>
            <a:spLocks noChangeShapeType="1"/>
          </p:cNvSpPr>
          <p:nvPr/>
        </p:nvSpPr>
        <p:spPr bwMode="auto">
          <a:xfrm>
            <a:off x="3852863" y="34925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91" name="Line 51"/>
          <p:cNvSpPr>
            <a:spLocks noChangeShapeType="1"/>
          </p:cNvSpPr>
          <p:nvPr/>
        </p:nvSpPr>
        <p:spPr bwMode="auto">
          <a:xfrm>
            <a:off x="4214813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92" name="Line 52"/>
          <p:cNvSpPr>
            <a:spLocks noChangeShapeType="1"/>
          </p:cNvSpPr>
          <p:nvPr/>
        </p:nvSpPr>
        <p:spPr bwMode="auto">
          <a:xfrm>
            <a:off x="1685925" y="42100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93" name="Line 53"/>
          <p:cNvSpPr>
            <a:spLocks noChangeShapeType="1"/>
          </p:cNvSpPr>
          <p:nvPr/>
        </p:nvSpPr>
        <p:spPr bwMode="auto">
          <a:xfrm>
            <a:off x="2049463" y="41973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94" name="Line 54"/>
          <p:cNvSpPr>
            <a:spLocks noChangeShapeType="1"/>
          </p:cNvSpPr>
          <p:nvPr/>
        </p:nvSpPr>
        <p:spPr bwMode="auto">
          <a:xfrm>
            <a:off x="2414588" y="42179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95" name="Line 55"/>
          <p:cNvSpPr>
            <a:spLocks noChangeShapeType="1"/>
          </p:cNvSpPr>
          <p:nvPr/>
        </p:nvSpPr>
        <p:spPr bwMode="auto">
          <a:xfrm>
            <a:off x="2778125" y="42116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96" name="Line 56"/>
          <p:cNvSpPr>
            <a:spLocks noChangeShapeType="1"/>
          </p:cNvSpPr>
          <p:nvPr/>
        </p:nvSpPr>
        <p:spPr bwMode="auto">
          <a:xfrm>
            <a:off x="3119438" y="42195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97" name="Line 57"/>
          <p:cNvSpPr>
            <a:spLocks noChangeShapeType="1"/>
          </p:cNvSpPr>
          <p:nvPr/>
        </p:nvSpPr>
        <p:spPr bwMode="auto">
          <a:xfrm>
            <a:off x="3498850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98" name="Line 58"/>
          <p:cNvSpPr>
            <a:spLocks noChangeShapeType="1"/>
          </p:cNvSpPr>
          <p:nvPr/>
        </p:nvSpPr>
        <p:spPr bwMode="auto">
          <a:xfrm>
            <a:off x="3856038" y="42084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99" name="Line 59"/>
          <p:cNvSpPr>
            <a:spLocks noChangeShapeType="1"/>
          </p:cNvSpPr>
          <p:nvPr/>
        </p:nvSpPr>
        <p:spPr bwMode="auto">
          <a:xfrm>
            <a:off x="4217988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00" name="Line 60"/>
          <p:cNvSpPr>
            <a:spLocks noChangeShapeType="1"/>
          </p:cNvSpPr>
          <p:nvPr/>
        </p:nvSpPr>
        <p:spPr bwMode="auto">
          <a:xfrm>
            <a:off x="1731963" y="27527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01" name="Line 61"/>
          <p:cNvSpPr>
            <a:spLocks noChangeShapeType="1"/>
          </p:cNvSpPr>
          <p:nvPr/>
        </p:nvSpPr>
        <p:spPr bwMode="auto">
          <a:xfrm>
            <a:off x="2122488" y="2765425"/>
            <a:ext cx="1319212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02" name="Line 62"/>
          <p:cNvSpPr>
            <a:spLocks noChangeShapeType="1"/>
          </p:cNvSpPr>
          <p:nvPr/>
        </p:nvSpPr>
        <p:spPr bwMode="auto">
          <a:xfrm>
            <a:off x="2474913" y="274955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03" name="Line 63"/>
          <p:cNvSpPr>
            <a:spLocks noChangeShapeType="1"/>
          </p:cNvSpPr>
          <p:nvPr/>
        </p:nvSpPr>
        <p:spPr bwMode="auto">
          <a:xfrm>
            <a:off x="2859088" y="275590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04" name="Line 64"/>
          <p:cNvSpPr>
            <a:spLocks noChangeShapeType="1"/>
          </p:cNvSpPr>
          <p:nvPr/>
        </p:nvSpPr>
        <p:spPr bwMode="auto">
          <a:xfrm flipV="1">
            <a:off x="1724025" y="2752725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05" name="Line 65"/>
          <p:cNvSpPr>
            <a:spLocks noChangeShapeType="1"/>
          </p:cNvSpPr>
          <p:nvPr/>
        </p:nvSpPr>
        <p:spPr bwMode="auto">
          <a:xfrm flipV="1">
            <a:off x="2105025" y="2757488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06" name="Line 66"/>
          <p:cNvSpPr>
            <a:spLocks noChangeShapeType="1"/>
          </p:cNvSpPr>
          <p:nvPr/>
        </p:nvSpPr>
        <p:spPr bwMode="auto">
          <a:xfrm flipV="1">
            <a:off x="2468563" y="2759075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07" name="Line 67"/>
          <p:cNvSpPr>
            <a:spLocks noChangeShapeType="1"/>
          </p:cNvSpPr>
          <p:nvPr/>
        </p:nvSpPr>
        <p:spPr bwMode="auto">
          <a:xfrm flipV="1">
            <a:off x="2833688" y="2763838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08" name="Line 68"/>
          <p:cNvSpPr>
            <a:spLocks noChangeShapeType="1"/>
          </p:cNvSpPr>
          <p:nvPr/>
        </p:nvSpPr>
        <p:spPr bwMode="auto">
          <a:xfrm>
            <a:off x="3155950" y="3463925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09" name="Line 69"/>
          <p:cNvSpPr>
            <a:spLocks noChangeShapeType="1"/>
          </p:cNvSpPr>
          <p:nvPr/>
        </p:nvSpPr>
        <p:spPr bwMode="auto">
          <a:xfrm>
            <a:off x="1744663" y="3478213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0" name="Line 70"/>
          <p:cNvSpPr>
            <a:spLocks noChangeShapeType="1"/>
          </p:cNvSpPr>
          <p:nvPr/>
        </p:nvSpPr>
        <p:spPr bwMode="auto">
          <a:xfrm>
            <a:off x="3530600" y="3460750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1" name="Line 71"/>
          <p:cNvSpPr>
            <a:spLocks noChangeShapeType="1"/>
          </p:cNvSpPr>
          <p:nvPr/>
        </p:nvSpPr>
        <p:spPr bwMode="auto">
          <a:xfrm>
            <a:off x="2117725" y="3473450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2" name="Line 72"/>
          <p:cNvSpPr>
            <a:spLocks noChangeShapeType="1"/>
          </p:cNvSpPr>
          <p:nvPr/>
        </p:nvSpPr>
        <p:spPr bwMode="auto">
          <a:xfrm flipV="1">
            <a:off x="1724025" y="34639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3" name="Line 73"/>
          <p:cNvSpPr>
            <a:spLocks noChangeShapeType="1"/>
          </p:cNvSpPr>
          <p:nvPr/>
        </p:nvSpPr>
        <p:spPr bwMode="auto">
          <a:xfrm flipV="1">
            <a:off x="2103438" y="34512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4" name="Line 74"/>
          <p:cNvSpPr>
            <a:spLocks noChangeShapeType="1"/>
          </p:cNvSpPr>
          <p:nvPr/>
        </p:nvSpPr>
        <p:spPr bwMode="auto">
          <a:xfrm flipV="1">
            <a:off x="3171825" y="34369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5" name="Line 75"/>
          <p:cNvSpPr>
            <a:spLocks noChangeShapeType="1"/>
          </p:cNvSpPr>
          <p:nvPr/>
        </p:nvSpPr>
        <p:spPr bwMode="auto">
          <a:xfrm flipV="1">
            <a:off x="3536950" y="34496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6" name="Line 76"/>
          <p:cNvSpPr>
            <a:spLocks noChangeShapeType="1"/>
          </p:cNvSpPr>
          <p:nvPr/>
        </p:nvSpPr>
        <p:spPr bwMode="auto">
          <a:xfrm>
            <a:off x="1724025" y="4184650"/>
            <a:ext cx="27146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7" name="Line 77"/>
          <p:cNvSpPr>
            <a:spLocks noChangeShapeType="1"/>
          </p:cNvSpPr>
          <p:nvPr/>
        </p:nvSpPr>
        <p:spPr bwMode="auto">
          <a:xfrm>
            <a:off x="2439988" y="4187825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8" name="Line 78"/>
          <p:cNvSpPr>
            <a:spLocks noChangeShapeType="1"/>
          </p:cNvSpPr>
          <p:nvPr/>
        </p:nvSpPr>
        <p:spPr bwMode="auto">
          <a:xfrm>
            <a:off x="3163888" y="419258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9" name="Line 79"/>
          <p:cNvSpPr>
            <a:spLocks noChangeShapeType="1"/>
          </p:cNvSpPr>
          <p:nvPr/>
        </p:nvSpPr>
        <p:spPr bwMode="auto">
          <a:xfrm>
            <a:off x="3897313" y="416083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20" name="Line 80"/>
          <p:cNvSpPr>
            <a:spLocks noChangeShapeType="1"/>
          </p:cNvSpPr>
          <p:nvPr/>
        </p:nvSpPr>
        <p:spPr bwMode="auto">
          <a:xfrm flipV="1">
            <a:off x="1714500" y="41941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21" name="Line 81"/>
          <p:cNvSpPr>
            <a:spLocks noChangeShapeType="1"/>
          </p:cNvSpPr>
          <p:nvPr/>
        </p:nvSpPr>
        <p:spPr bwMode="auto">
          <a:xfrm flipV="1">
            <a:off x="2447925" y="4197350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22" name="Line 82"/>
          <p:cNvSpPr>
            <a:spLocks noChangeShapeType="1"/>
          </p:cNvSpPr>
          <p:nvPr/>
        </p:nvSpPr>
        <p:spPr bwMode="auto">
          <a:xfrm flipV="1">
            <a:off x="3155950" y="4183063"/>
            <a:ext cx="298450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23" name="Line 83"/>
          <p:cNvSpPr>
            <a:spLocks noChangeShapeType="1"/>
          </p:cNvSpPr>
          <p:nvPr/>
        </p:nvSpPr>
        <p:spPr bwMode="auto">
          <a:xfrm flipV="1">
            <a:off x="3887788" y="41687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24" name="Text Box 84"/>
          <p:cNvSpPr txBox="1">
            <a:spLocks noChangeArrowheads="1"/>
          </p:cNvSpPr>
          <p:nvPr/>
        </p:nvSpPr>
        <p:spPr bwMode="auto">
          <a:xfrm>
            <a:off x="4559300" y="25447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778325" name="Text Box 85"/>
          <p:cNvSpPr txBox="1">
            <a:spLocks noChangeArrowheads="1"/>
          </p:cNvSpPr>
          <p:nvPr/>
        </p:nvSpPr>
        <p:spPr bwMode="auto">
          <a:xfrm>
            <a:off x="4562475" y="321627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2</a:t>
            </a:r>
          </a:p>
        </p:txBody>
      </p:sp>
      <p:sp>
        <p:nvSpPr>
          <p:cNvPr id="778326" name="Text Box 86"/>
          <p:cNvSpPr txBox="1">
            <a:spLocks noChangeArrowheads="1"/>
          </p:cNvSpPr>
          <p:nvPr/>
        </p:nvSpPr>
        <p:spPr bwMode="auto">
          <a:xfrm>
            <a:off x="4556125" y="46085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4</a:t>
            </a:r>
          </a:p>
        </p:txBody>
      </p:sp>
      <p:sp>
        <p:nvSpPr>
          <p:cNvPr id="778327" name="Text Box 87"/>
          <p:cNvSpPr txBox="1">
            <a:spLocks noChangeArrowheads="1"/>
          </p:cNvSpPr>
          <p:nvPr/>
        </p:nvSpPr>
        <p:spPr bwMode="auto">
          <a:xfrm>
            <a:off x="4559300" y="39608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Viceroy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Emulating the </a:t>
            </a:r>
            <a:r>
              <a:rPr lang="en-US">
                <a:solidFill>
                  <a:srgbClr val="FF0000"/>
                </a:solidFill>
              </a:rPr>
              <a:t>butterfly</a:t>
            </a:r>
            <a:r>
              <a:rPr lang="en-US"/>
              <a:t> network</a:t>
            </a:r>
          </a:p>
        </p:txBody>
      </p:sp>
      <p:sp>
        <p:nvSpPr>
          <p:cNvPr id="779268" name="Oval 4"/>
          <p:cNvSpPr>
            <a:spLocks noChangeArrowheads="1"/>
          </p:cNvSpPr>
          <p:nvPr/>
        </p:nvSpPr>
        <p:spPr bwMode="auto">
          <a:xfrm>
            <a:off x="1619250" y="26400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9" name="Oval 5"/>
          <p:cNvSpPr>
            <a:spLocks noChangeArrowheads="1"/>
          </p:cNvSpPr>
          <p:nvPr/>
        </p:nvSpPr>
        <p:spPr bwMode="auto">
          <a:xfrm>
            <a:off x="1982788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0" name="Oval 6"/>
          <p:cNvSpPr>
            <a:spLocks noChangeArrowheads="1"/>
          </p:cNvSpPr>
          <p:nvPr/>
        </p:nvSpPr>
        <p:spPr bwMode="auto">
          <a:xfrm>
            <a:off x="2346325" y="26352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1" name="Oval 7"/>
          <p:cNvSpPr>
            <a:spLocks noChangeArrowheads="1"/>
          </p:cNvSpPr>
          <p:nvPr/>
        </p:nvSpPr>
        <p:spPr bwMode="auto">
          <a:xfrm>
            <a:off x="27114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2" name="Oval 8"/>
          <p:cNvSpPr>
            <a:spLocks noChangeArrowheads="1"/>
          </p:cNvSpPr>
          <p:nvPr/>
        </p:nvSpPr>
        <p:spPr bwMode="auto">
          <a:xfrm>
            <a:off x="30416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3" name="Oval 9"/>
          <p:cNvSpPr>
            <a:spLocks noChangeArrowheads="1"/>
          </p:cNvSpPr>
          <p:nvPr/>
        </p:nvSpPr>
        <p:spPr bwMode="auto">
          <a:xfrm>
            <a:off x="3421063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4" name="Oval 10"/>
          <p:cNvSpPr>
            <a:spLocks noChangeArrowheads="1"/>
          </p:cNvSpPr>
          <p:nvPr/>
        </p:nvSpPr>
        <p:spPr bwMode="auto">
          <a:xfrm>
            <a:off x="3794125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5" name="Oval 11"/>
          <p:cNvSpPr>
            <a:spLocks noChangeArrowheads="1"/>
          </p:cNvSpPr>
          <p:nvPr/>
        </p:nvSpPr>
        <p:spPr bwMode="auto">
          <a:xfrm>
            <a:off x="4157663" y="26336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6" name="Oval 12"/>
          <p:cNvSpPr>
            <a:spLocks noChangeArrowheads="1"/>
          </p:cNvSpPr>
          <p:nvPr/>
        </p:nvSpPr>
        <p:spPr bwMode="auto">
          <a:xfrm>
            <a:off x="1619250" y="33464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7" name="Oval 13"/>
          <p:cNvSpPr>
            <a:spLocks noChangeArrowheads="1"/>
          </p:cNvSpPr>
          <p:nvPr/>
        </p:nvSpPr>
        <p:spPr bwMode="auto">
          <a:xfrm>
            <a:off x="1982788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8" name="Oval 14"/>
          <p:cNvSpPr>
            <a:spLocks noChangeArrowheads="1"/>
          </p:cNvSpPr>
          <p:nvPr/>
        </p:nvSpPr>
        <p:spPr bwMode="auto">
          <a:xfrm>
            <a:off x="2346325" y="334168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9" name="Oval 15"/>
          <p:cNvSpPr>
            <a:spLocks noChangeArrowheads="1"/>
          </p:cNvSpPr>
          <p:nvPr/>
        </p:nvSpPr>
        <p:spPr bwMode="auto">
          <a:xfrm>
            <a:off x="2711450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80" name="Oval 16"/>
          <p:cNvSpPr>
            <a:spLocks noChangeArrowheads="1"/>
          </p:cNvSpPr>
          <p:nvPr/>
        </p:nvSpPr>
        <p:spPr bwMode="auto">
          <a:xfrm>
            <a:off x="3041650" y="3338513"/>
            <a:ext cx="138113" cy="1412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81" name="Oval 17"/>
          <p:cNvSpPr>
            <a:spLocks noChangeArrowheads="1"/>
          </p:cNvSpPr>
          <p:nvPr/>
        </p:nvSpPr>
        <p:spPr bwMode="auto">
          <a:xfrm>
            <a:off x="3421063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82" name="Oval 18"/>
          <p:cNvSpPr>
            <a:spLocks noChangeArrowheads="1"/>
          </p:cNvSpPr>
          <p:nvPr/>
        </p:nvSpPr>
        <p:spPr bwMode="auto">
          <a:xfrm>
            <a:off x="3794125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83" name="Oval 19"/>
          <p:cNvSpPr>
            <a:spLocks noChangeArrowheads="1"/>
          </p:cNvSpPr>
          <p:nvPr/>
        </p:nvSpPr>
        <p:spPr bwMode="auto">
          <a:xfrm>
            <a:off x="4157663" y="334010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84" name="Oval 20"/>
          <p:cNvSpPr>
            <a:spLocks noChangeArrowheads="1"/>
          </p:cNvSpPr>
          <p:nvPr/>
        </p:nvSpPr>
        <p:spPr bwMode="auto">
          <a:xfrm>
            <a:off x="1619250" y="47863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85" name="Oval 21"/>
          <p:cNvSpPr>
            <a:spLocks noChangeArrowheads="1"/>
          </p:cNvSpPr>
          <p:nvPr/>
        </p:nvSpPr>
        <p:spPr bwMode="auto">
          <a:xfrm>
            <a:off x="1982788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86" name="Oval 22"/>
          <p:cNvSpPr>
            <a:spLocks noChangeArrowheads="1"/>
          </p:cNvSpPr>
          <p:nvPr/>
        </p:nvSpPr>
        <p:spPr bwMode="auto">
          <a:xfrm>
            <a:off x="2346325" y="47815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87" name="Oval 23"/>
          <p:cNvSpPr>
            <a:spLocks noChangeArrowheads="1"/>
          </p:cNvSpPr>
          <p:nvPr/>
        </p:nvSpPr>
        <p:spPr bwMode="auto">
          <a:xfrm>
            <a:off x="27114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88" name="Oval 24"/>
          <p:cNvSpPr>
            <a:spLocks noChangeArrowheads="1"/>
          </p:cNvSpPr>
          <p:nvPr/>
        </p:nvSpPr>
        <p:spPr bwMode="auto">
          <a:xfrm>
            <a:off x="30416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89" name="Oval 25"/>
          <p:cNvSpPr>
            <a:spLocks noChangeArrowheads="1"/>
          </p:cNvSpPr>
          <p:nvPr/>
        </p:nvSpPr>
        <p:spPr bwMode="auto">
          <a:xfrm>
            <a:off x="3421063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90" name="Oval 26"/>
          <p:cNvSpPr>
            <a:spLocks noChangeArrowheads="1"/>
          </p:cNvSpPr>
          <p:nvPr/>
        </p:nvSpPr>
        <p:spPr bwMode="auto">
          <a:xfrm>
            <a:off x="3794125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91" name="Oval 27"/>
          <p:cNvSpPr>
            <a:spLocks noChangeArrowheads="1"/>
          </p:cNvSpPr>
          <p:nvPr/>
        </p:nvSpPr>
        <p:spPr bwMode="auto">
          <a:xfrm>
            <a:off x="4157663" y="47799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92" name="Oval 28"/>
          <p:cNvSpPr>
            <a:spLocks noChangeArrowheads="1"/>
          </p:cNvSpPr>
          <p:nvPr/>
        </p:nvSpPr>
        <p:spPr bwMode="auto">
          <a:xfrm>
            <a:off x="1619250" y="405923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93" name="Oval 29"/>
          <p:cNvSpPr>
            <a:spLocks noChangeArrowheads="1"/>
          </p:cNvSpPr>
          <p:nvPr/>
        </p:nvSpPr>
        <p:spPr bwMode="auto">
          <a:xfrm>
            <a:off x="1982788" y="4059238"/>
            <a:ext cx="138112" cy="141287"/>
          </a:xfrm>
          <a:prstGeom prst="ellipse">
            <a:avLst/>
          </a:prstGeom>
          <a:solidFill>
            <a:srgbClr val="F94B4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94" name="Oval 30"/>
          <p:cNvSpPr>
            <a:spLocks noChangeArrowheads="1"/>
          </p:cNvSpPr>
          <p:nvPr/>
        </p:nvSpPr>
        <p:spPr bwMode="auto">
          <a:xfrm>
            <a:off x="2346325" y="40544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95" name="Oval 31"/>
          <p:cNvSpPr>
            <a:spLocks noChangeArrowheads="1"/>
          </p:cNvSpPr>
          <p:nvPr/>
        </p:nvSpPr>
        <p:spPr bwMode="auto">
          <a:xfrm>
            <a:off x="27114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96" name="Oval 32"/>
          <p:cNvSpPr>
            <a:spLocks noChangeArrowheads="1"/>
          </p:cNvSpPr>
          <p:nvPr/>
        </p:nvSpPr>
        <p:spPr bwMode="auto">
          <a:xfrm>
            <a:off x="30416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97" name="Oval 33"/>
          <p:cNvSpPr>
            <a:spLocks noChangeArrowheads="1"/>
          </p:cNvSpPr>
          <p:nvPr/>
        </p:nvSpPr>
        <p:spPr bwMode="auto">
          <a:xfrm>
            <a:off x="3421063" y="405923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98" name="Oval 34"/>
          <p:cNvSpPr>
            <a:spLocks noChangeArrowheads="1"/>
          </p:cNvSpPr>
          <p:nvPr/>
        </p:nvSpPr>
        <p:spPr bwMode="auto">
          <a:xfrm>
            <a:off x="3794125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99" name="Oval 35"/>
          <p:cNvSpPr>
            <a:spLocks noChangeArrowheads="1"/>
          </p:cNvSpPr>
          <p:nvPr/>
        </p:nvSpPr>
        <p:spPr bwMode="auto">
          <a:xfrm>
            <a:off x="4157663" y="405288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300" name="Line 36"/>
          <p:cNvSpPr>
            <a:spLocks noChangeShapeType="1"/>
          </p:cNvSpPr>
          <p:nvPr/>
        </p:nvSpPr>
        <p:spPr bwMode="auto">
          <a:xfrm>
            <a:off x="1679575" y="27876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01" name="Line 37"/>
          <p:cNvSpPr>
            <a:spLocks noChangeShapeType="1"/>
          </p:cNvSpPr>
          <p:nvPr/>
        </p:nvSpPr>
        <p:spPr bwMode="auto">
          <a:xfrm>
            <a:off x="2043113" y="2774950"/>
            <a:ext cx="0" cy="55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02" name="Line 38"/>
          <p:cNvSpPr>
            <a:spLocks noChangeShapeType="1"/>
          </p:cNvSpPr>
          <p:nvPr/>
        </p:nvSpPr>
        <p:spPr bwMode="auto">
          <a:xfrm>
            <a:off x="2408238" y="27955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03" name="Line 39"/>
          <p:cNvSpPr>
            <a:spLocks noChangeShapeType="1"/>
          </p:cNvSpPr>
          <p:nvPr/>
        </p:nvSpPr>
        <p:spPr bwMode="auto">
          <a:xfrm>
            <a:off x="2771775" y="27892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04" name="Line 40"/>
          <p:cNvSpPr>
            <a:spLocks noChangeShapeType="1"/>
          </p:cNvSpPr>
          <p:nvPr/>
        </p:nvSpPr>
        <p:spPr bwMode="auto">
          <a:xfrm>
            <a:off x="3113088" y="27971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05" name="Line 41"/>
          <p:cNvSpPr>
            <a:spLocks noChangeShapeType="1"/>
          </p:cNvSpPr>
          <p:nvPr/>
        </p:nvSpPr>
        <p:spPr bwMode="auto">
          <a:xfrm>
            <a:off x="3492500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06" name="Line 42"/>
          <p:cNvSpPr>
            <a:spLocks noChangeShapeType="1"/>
          </p:cNvSpPr>
          <p:nvPr/>
        </p:nvSpPr>
        <p:spPr bwMode="auto">
          <a:xfrm>
            <a:off x="3849688" y="27860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07" name="Line 43"/>
          <p:cNvSpPr>
            <a:spLocks noChangeShapeType="1"/>
          </p:cNvSpPr>
          <p:nvPr/>
        </p:nvSpPr>
        <p:spPr bwMode="auto">
          <a:xfrm>
            <a:off x="4211638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08" name="Line 44"/>
          <p:cNvSpPr>
            <a:spLocks noChangeShapeType="1"/>
          </p:cNvSpPr>
          <p:nvPr/>
        </p:nvSpPr>
        <p:spPr bwMode="auto">
          <a:xfrm>
            <a:off x="1682750" y="34940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09" name="Line 45"/>
          <p:cNvSpPr>
            <a:spLocks noChangeShapeType="1"/>
          </p:cNvSpPr>
          <p:nvPr/>
        </p:nvSpPr>
        <p:spPr bwMode="auto">
          <a:xfrm>
            <a:off x="2046288" y="3481388"/>
            <a:ext cx="0" cy="554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10" name="Line 46"/>
          <p:cNvSpPr>
            <a:spLocks noChangeShapeType="1"/>
          </p:cNvSpPr>
          <p:nvPr/>
        </p:nvSpPr>
        <p:spPr bwMode="auto">
          <a:xfrm>
            <a:off x="2411413" y="35020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11" name="Line 47"/>
          <p:cNvSpPr>
            <a:spLocks noChangeShapeType="1"/>
          </p:cNvSpPr>
          <p:nvPr/>
        </p:nvSpPr>
        <p:spPr bwMode="auto">
          <a:xfrm>
            <a:off x="2774950" y="34956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12" name="Line 48"/>
          <p:cNvSpPr>
            <a:spLocks noChangeShapeType="1"/>
          </p:cNvSpPr>
          <p:nvPr/>
        </p:nvSpPr>
        <p:spPr bwMode="auto">
          <a:xfrm>
            <a:off x="3116263" y="350361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13" name="Line 49"/>
          <p:cNvSpPr>
            <a:spLocks noChangeShapeType="1"/>
          </p:cNvSpPr>
          <p:nvPr/>
        </p:nvSpPr>
        <p:spPr bwMode="auto">
          <a:xfrm>
            <a:off x="3495675" y="3489325"/>
            <a:ext cx="0" cy="55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14" name="Line 50"/>
          <p:cNvSpPr>
            <a:spLocks noChangeShapeType="1"/>
          </p:cNvSpPr>
          <p:nvPr/>
        </p:nvSpPr>
        <p:spPr bwMode="auto">
          <a:xfrm>
            <a:off x="3852863" y="34925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15" name="Line 51"/>
          <p:cNvSpPr>
            <a:spLocks noChangeShapeType="1"/>
          </p:cNvSpPr>
          <p:nvPr/>
        </p:nvSpPr>
        <p:spPr bwMode="auto">
          <a:xfrm>
            <a:off x="4214813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16" name="Line 52"/>
          <p:cNvSpPr>
            <a:spLocks noChangeShapeType="1"/>
          </p:cNvSpPr>
          <p:nvPr/>
        </p:nvSpPr>
        <p:spPr bwMode="auto">
          <a:xfrm>
            <a:off x="1685925" y="42100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17" name="Line 53"/>
          <p:cNvSpPr>
            <a:spLocks noChangeShapeType="1"/>
          </p:cNvSpPr>
          <p:nvPr/>
        </p:nvSpPr>
        <p:spPr bwMode="auto">
          <a:xfrm>
            <a:off x="2049463" y="41973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18" name="Line 54"/>
          <p:cNvSpPr>
            <a:spLocks noChangeShapeType="1"/>
          </p:cNvSpPr>
          <p:nvPr/>
        </p:nvSpPr>
        <p:spPr bwMode="auto">
          <a:xfrm>
            <a:off x="2414588" y="42179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19" name="Line 55"/>
          <p:cNvSpPr>
            <a:spLocks noChangeShapeType="1"/>
          </p:cNvSpPr>
          <p:nvPr/>
        </p:nvSpPr>
        <p:spPr bwMode="auto">
          <a:xfrm>
            <a:off x="2778125" y="42116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20" name="Line 56"/>
          <p:cNvSpPr>
            <a:spLocks noChangeShapeType="1"/>
          </p:cNvSpPr>
          <p:nvPr/>
        </p:nvSpPr>
        <p:spPr bwMode="auto">
          <a:xfrm>
            <a:off x="3119438" y="4219575"/>
            <a:ext cx="0" cy="55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21" name="Line 57"/>
          <p:cNvSpPr>
            <a:spLocks noChangeShapeType="1"/>
          </p:cNvSpPr>
          <p:nvPr/>
        </p:nvSpPr>
        <p:spPr bwMode="auto">
          <a:xfrm>
            <a:off x="3498850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22" name="Line 58"/>
          <p:cNvSpPr>
            <a:spLocks noChangeShapeType="1"/>
          </p:cNvSpPr>
          <p:nvPr/>
        </p:nvSpPr>
        <p:spPr bwMode="auto">
          <a:xfrm>
            <a:off x="3856038" y="42084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23" name="Line 59"/>
          <p:cNvSpPr>
            <a:spLocks noChangeShapeType="1"/>
          </p:cNvSpPr>
          <p:nvPr/>
        </p:nvSpPr>
        <p:spPr bwMode="auto">
          <a:xfrm>
            <a:off x="4217988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24" name="Line 60"/>
          <p:cNvSpPr>
            <a:spLocks noChangeShapeType="1"/>
          </p:cNvSpPr>
          <p:nvPr/>
        </p:nvSpPr>
        <p:spPr bwMode="auto">
          <a:xfrm>
            <a:off x="1731963" y="27527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25" name="Line 61"/>
          <p:cNvSpPr>
            <a:spLocks noChangeShapeType="1"/>
          </p:cNvSpPr>
          <p:nvPr/>
        </p:nvSpPr>
        <p:spPr bwMode="auto">
          <a:xfrm>
            <a:off x="2122488" y="2765425"/>
            <a:ext cx="1319212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26" name="Line 62"/>
          <p:cNvSpPr>
            <a:spLocks noChangeShapeType="1"/>
          </p:cNvSpPr>
          <p:nvPr/>
        </p:nvSpPr>
        <p:spPr bwMode="auto">
          <a:xfrm>
            <a:off x="2474913" y="274955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27" name="Line 63"/>
          <p:cNvSpPr>
            <a:spLocks noChangeShapeType="1"/>
          </p:cNvSpPr>
          <p:nvPr/>
        </p:nvSpPr>
        <p:spPr bwMode="auto">
          <a:xfrm>
            <a:off x="2859088" y="275590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28" name="Line 64"/>
          <p:cNvSpPr>
            <a:spLocks noChangeShapeType="1"/>
          </p:cNvSpPr>
          <p:nvPr/>
        </p:nvSpPr>
        <p:spPr bwMode="auto">
          <a:xfrm flipV="1">
            <a:off x="1724025" y="2752725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29" name="Line 65"/>
          <p:cNvSpPr>
            <a:spLocks noChangeShapeType="1"/>
          </p:cNvSpPr>
          <p:nvPr/>
        </p:nvSpPr>
        <p:spPr bwMode="auto">
          <a:xfrm flipV="1">
            <a:off x="2105025" y="2757488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30" name="Line 66"/>
          <p:cNvSpPr>
            <a:spLocks noChangeShapeType="1"/>
          </p:cNvSpPr>
          <p:nvPr/>
        </p:nvSpPr>
        <p:spPr bwMode="auto">
          <a:xfrm flipV="1">
            <a:off x="2468563" y="2759075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31" name="Line 67"/>
          <p:cNvSpPr>
            <a:spLocks noChangeShapeType="1"/>
          </p:cNvSpPr>
          <p:nvPr/>
        </p:nvSpPr>
        <p:spPr bwMode="auto">
          <a:xfrm flipV="1">
            <a:off x="2833688" y="2763838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32" name="Line 68"/>
          <p:cNvSpPr>
            <a:spLocks noChangeShapeType="1"/>
          </p:cNvSpPr>
          <p:nvPr/>
        </p:nvSpPr>
        <p:spPr bwMode="auto">
          <a:xfrm>
            <a:off x="3155950" y="3463925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33" name="Line 69"/>
          <p:cNvSpPr>
            <a:spLocks noChangeShapeType="1"/>
          </p:cNvSpPr>
          <p:nvPr/>
        </p:nvSpPr>
        <p:spPr bwMode="auto">
          <a:xfrm>
            <a:off x="1744663" y="3478213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34" name="Line 70"/>
          <p:cNvSpPr>
            <a:spLocks noChangeShapeType="1"/>
          </p:cNvSpPr>
          <p:nvPr/>
        </p:nvSpPr>
        <p:spPr bwMode="auto">
          <a:xfrm>
            <a:off x="3530600" y="3460750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35" name="Line 71"/>
          <p:cNvSpPr>
            <a:spLocks noChangeShapeType="1"/>
          </p:cNvSpPr>
          <p:nvPr/>
        </p:nvSpPr>
        <p:spPr bwMode="auto">
          <a:xfrm>
            <a:off x="2117725" y="3473450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36" name="Line 72"/>
          <p:cNvSpPr>
            <a:spLocks noChangeShapeType="1"/>
          </p:cNvSpPr>
          <p:nvPr/>
        </p:nvSpPr>
        <p:spPr bwMode="auto">
          <a:xfrm flipV="1">
            <a:off x="1724025" y="34639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37" name="Line 73"/>
          <p:cNvSpPr>
            <a:spLocks noChangeShapeType="1"/>
          </p:cNvSpPr>
          <p:nvPr/>
        </p:nvSpPr>
        <p:spPr bwMode="auto">
          <a:xfrm flipV="1">
            <a:off x="2103438" y="34512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38" name="Line 74"/>
          <p:cNvSpPr>
            <a:spLocks noChangeShapeType="1"/>
          </p:cNvSpPr>
          <p:nvPr/>
        </p:nvSpPr>
        <p:spPr bwMode="auto">
          <a:xfrm flipV="1">
            <a:off x="3171825" y="34369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39" name="Line 75"/>
          <p:cNvSpPr>
            <a:spLocks noChangeShapeType="1"/>
          </p:cNvSpPr>
          <p:nvPr/>
        </p:nvSpPr>
        <p:spPr bwMode="auto">
          <a:xfrm flipV="1">
            <a:off x="3536950" y="34496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40" name="Line 76"/>
          <p:cNvSpPr>
            <a:spLocks noChangeShapeType="1"/>
          </p:cNvSpPr>
          <p:nvPr/>
        </p:nvSpPr>
        <p:spPr bwMode="auto">
          <a:xfrm>
            <a:off x="1724025" y="4184650"/>
            <a:ext cx="27146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41" name="Line 77"/>
          <p:cNvSpPr>
            <a:spLocks noChangeShapeType="1"/>
          </p:cNvSpPr>
          <p:nvPr/>
        </p:nvSpPr>
        <p:spPr bwMode="auto">
          <a:xfrm>
            <a:off x="2439988" y="4187825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42" name="Line 78"/>
          <p:cNvSpPr>
            <a:spLocks noChangeShapeType="1"/>
          </p:cNvSpPr>
          <p:nvPr/>
        </p:nvSpPr>
        <p:spPr bwMode="auto">
          <a:xfrm>
            <a:off x="3163888" y="419258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43" name="Line 79"/>
          <p:cNvSpPr>
            <a:spLocks noChangeShapeType="1"/>
          </p:cNvSpPr>
          <p:nvPr/>
        </p:nvSpPr>
        <p:spPr bwMode="auto">
          <a:xfrm>
            <a:off x="3897313" y="416083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44" name="Line 80"/>
          <p:cNvSpPr>
            <a:spLocks noChangeShapeType="1"/>
          </p:cNvSpPr>
          <p:nvPr/>
        </p:nvSpPr>
        <p:spPr bwMode="auto">
          <a:xfrm flipV="1">
            <a:off x="1714500" y="41941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45" name="Line 81"/>
          <p:cNvSpPr>
            <a:spLocks noChangeShapeType="1"/>
          </p:cNvSpPr>
          <p:nvPr/>
        </p:nvSpPr>
        <p:spPr bwMode="auto">
          <a:xfrm flipV="1">
            <a:off x="2447925" y="4197350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46" name="Line 82"/>
          <p:cNvSpPr>
            <a:spLocks noChangeShapeType="1"/>
          </p:cNvSpPr>
          <p:nvPr/>
        </p:nvSpPr>
        <p:spPr bwMode="auto">
          <a:xfrm flipV="1">
            <a:off x="3155950" y="4183063"/>
            <a:ext cx="298450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47" name="Line 83"/>
          <p:cNvSpPr>
            <a:spLocks noChangeShapeType="1"/>
          </p:cNvSpPr>
          <p:nvPr/>
        </p:nvSpPr>
        <p:spPr bwMode="auto">
          <a:xfrm flipV="1">
            <a:off x="3887788" y="41687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9348" name="Text Box 84"/>
          <p:cNvSpPr txBox="1">
            <a:spLocks noChangeArrowheads="1"/>
          </p:cNvSpPr>
          <p:nvPr/>
        </p:nvSpPr>
        <p:spPr bwMode="auto">
          <a:xfrm>
            <a:off x="4559300" y="25447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779349" name="Text Box 85"/>
          <p:cNvSpPr txBox="1">
            <a:spLocks noChangeArrowheads="1"/>
          </p:cNvSpPr>
          <p:nvPr/>
        </p:nvSpPr>
        <p:spPr bwMode="auto">
          <a:xfrm>
            <a:off x="4562475" y="321627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2</a:t>
            </a:r>
          </a:p>
        </p:txBody>
      </p:sp>
      <p:sp>
        <p:nvSpPr>
          <p:cNvPr id="779350" name="Text Box 86"/>
          <p:cNvSpPr txBox="1">
            <a:spLocks noChangeArrowheads="1"/>
          </p:cNvSpPr>
          <p:nvPr/>
        </p:nvSpPr>
        <p:spPr bwMode="auto">
          <a:xfrm>
            <a:off x="4556125" y="46085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4</a:t>
            </a:r>
          </a:p>
        </p:txBody>
      </p:sp>
      <p:sp>
        <p:nvSpPr>
          <p:cNvPr id="779351" name="Text Box 87"/>
          <p:cNvSpPr txBox="1">
            <a:spLocks noChangeArrowheads="1"/>
          </p:cNvSpPr>
          <p:nvPr/>
        </p:nvSpPr>
        <p:spPr bwMode="auto">
          <a:xfrm>
            <a:off x="4559300" y="39608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Viceroy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95813"/>
          </a:xfrm>
        </p:spPr>
        <p:txBody>
          <a:bodyPr/>
          <a:lstStyle/>
          <a:p>
            <a:r>
              <a:rPr lang="en-US"/>
              <a:t>Emulating the </a:t>
            </a:r>
            <a:r>
              <a:rPr lang="en-US">
                <a:solidFill>
                  <a:srgbClr val="FF0000"/>
                </a:solidFill>
              </a:rPr>
              <a:t>butterfly</a:t>
            </a:r>
            <a:r>
              <a:rPr lang="en-US"/>
              <a:t> network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Logarithmic path lengths between any two nodes in the network</a:t>
            </a:r>
          </a:p>
        </p:txBody>
      </p:sp>
      <p:sp>
        <p:nvSpPr>
          <p:cNvPr id="780292" name="Oval 4"/>
          <p:cNvSpPr>
            <a:spLocks noChangeArrowheads="1"/>
          </p:cNvSpPr>
          <p:nvPr/>
        </p:nvSpPr>
        <p:spPr bwMode="auto">
          <a:xfrm>
            <a:off x="1619250" y="26400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293" name="Oval 5"/>
          <p:cNvSpPr>
            <a:spLocks noChangeArrowheads="1"/>
          </p:cNvSpPr>
          <p:nvPr/>
        </p:nvSpPr>
        <p:spPr bwMode="auto">
          <a:xfrm>
            <a:off x="1982788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294" name="Oval 6"/>
          <p:cNvSpPr>
            <a:spLocks noChangeArrowheads="1"/>
          </p:cNvSpPr>
          <p:nvPr/>
        </p:nvSpPr>
        <p:spPr bwMode="auto">
          <a:xfrm>
            <a:off x="2346325" y="26352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295" name="Oval 7"/>
          <p:cNvSpPr>
            <a:spLocks noChangeArrowheads="1"/>
          </p:cNvSpPr>
          <p:nvPr/>
        </p:nvSpPr>
        <p:spPr bwMode="auto">
          <a:xfrm>
            <a:off x="27114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296" name="Oval 8"/>
          <p:cNvSpPr>
            <a:spLocks noChangeArrowheads="1"/>
          </p:cNvSpPr>
          <p:nvPr/>
        </p:nvSpPr>
        <p:spPr bwMode="auto">
          <a:xfrm>
            <a:off x="3041650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297" name="Oval 9"/>
          <p:cNvSpPr>
            <a:spLocks noChangeArrowheads="1"/>
          </p:cNvSpPr>
          <p:nvPr/>
        </p:nvSpPr>
        <p:spPr bwMode="auto">
          <a:xfrm>
            <a:off x="3421063" y="26400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298" name="Oval 10"/>
          <p:cNvSpPr>
            <a:spLocks noChangeArrowheads="1"/>
          </p:cNvSpPr>
          <p:nvPr/>
        </p:nvSpPr>
        <p:spPr bwMode="auto">
          <a:xfrm>
            <a:off x="3794125" y="26320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299" name="Oval 11"/>
          <p:cNvSpPr>
            <a:spLocks noChangeArrowheads="1"/>
          </p:cNvSpPr>
          <p:nvPr/>
        </p:nvSpPr>
        <p:spPr bwMode="auto">
          <a:xfrm>
            <a:off x="4157663" y="26336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00" name="Oval 12"/>
          <p:cNvSpPr>
            <a:spLocks noChangeArrowheads="1"/>
          </p:cNvSpPr>
          <p:nvPr/>
        </p:nvSpPr>
        <p:spPr bwMode="auto">
          <a:xfrm>
            <a:off x="1619250" y="33464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01" name="Oval 13"/>
          <p:cNvSpPr>
            <a:spLocks noChangeArrowheads="1"/>
          </p:cNvSpPr>
          <p:nvPr/>
        </p:nvSpPr>
        <p:spPr bwMode="auto">
          <a:xfrm>
            <a:off x="1982788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02" name="Oval 14"/>
          <p:cNvSpPr>
            <a:spLocks noChangeArrowheads="1"/>
          </p:cNvSpPr>
          <p:nvPr/>
        </p:nvSpPr>
        <p:spPr bwMode="auto">
          <a:xfrm>
            <a:off x="2346325" y="334168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03" name="Oval 15"/>
          <p:cNvSpPr>
            <a:spLocks noChangeArrowheads="1"/>
          </p:cNvSpPr>
          <p:nvPr/>
        </p:nvSpPr>
        <p:spPr bwMode="auto">
          <a:xfrm>
            <a:off x="2711450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04" name="Oval 16"/>
          <p:cNvSpPr>
            <a:spLocks noChangeArrowheads="1"/>
          </p:cNvSpPr>
          <p:nvPr/>
        </p:nvSpPr>
        <p:spPr bwMode="auto">
          <a:xfrm>
            <a:off x="3041650" y="3338513"/>
            <a:ext cx="138113" cy="1412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05" name="Oval 17"/>
          <p:cNvSpPr>
            <a:spLocks noChangeArrowheads="1"/>
          </p:cNvSpPr>
          <p:nvPr/>
        </p:nvSpPr>
        <p:spPr bwMode="auto">
          <a:xfrm>
            <a:off x="3421063" y="334645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06" name="Oval 18"/>
          <p:cNvSpPr>
            <a:spLocks noChangeArrowheads="1"/>
          </p:cNvSpPr>
          <p:nvPr/>
        </p:nvSpPr>
        <p:spPr bwMode="auto">
          <a:xfrm>
            <a:off x="3794125" y="33385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07" name="Oval 19"/>
          <p:cNvSpPr>
            <a:spLocks noChangeArrowheads="1"/>
          </p:cNvSpPr>
          <p:nvPr/>
        </p:nvSpPr>
        <p:spPr bwMode="auto">
          <a:xfrm>
            <a:off x="4157663" y="3340100"/>
            <a:ext cx="138112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08" name="Oval 20"/>
          <p:cNvSpPr>
            <a:spLocks noChangeArrowheads="1"/>
          </p:cNvSpPr>
          <p:nvPr/>
        </p:nvSpPr>
        <p:spPr bwMode="auto">
          <a:xfrm>
            <a:off x="1619250" y="4786313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09" name="Oval 21"/>
          <p:cNvSpPr>
            <a:spLocks noChangeArrowheads="1"/>
          </p:cNvSpPr>
          <p:nvPr/>
        </p:nvSpPr>
        <p:spPr bwMode="auto">
          <a:xfrm>
            <a:off x="1982788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10" name="Oval 22"/>
          <p:cNvSpPr>
            <a:spLocks noChangeArrowheads="1"/>
          </p:cNvSpPr>
          <p:nvPr/>
        </p:nvSpPr>
        <p:spPr bwMode="auto">
          <a:xfrm>
            <a:off x="2346325" y="478155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11" name="Oval 23"/>
          <p:cNvSpPr>
            <a:spLocks noChangeArrowheads="1"/>
          </p:cNvSpPr>
          <p:nvPr/>
        </p:nvSpPr>
        <p:spPr bwMode="auto">
          <a:xfrm>
            <a:off x="27114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12" name="Oval 24"/>
          <p:cNvSpPr>
            <a:spLocks noChangeArrowheads="1"/>
          </p:cNvSpPr>
          <p:nvPr/>
        </p:nvSpPr>
        <p:spPr bwMode="auto">
          <a:xfrm>
            <a:off x="3041650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13" name="Oval 25"/>
          <p:cNvSpPr>
            <a:spLocks noChangeArrowheads="1"/>
          </p:cNvSpPr>
          <p:nvPr/>
        </p:nvSpPr>
        <p:spPr bwMode="auto">
          <a:xfrm>
            <a:off x="3421063" y="478631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14" name="Oval 26"/>
          <p:cNvSpPr>
            <a:spLocks noChangeArrowheads="1"/>
          </p:cNvSpPr>
          <p:nvPr/>
        </p:nvSpPr>
        <p:spPr bwMode="auto">
          <a:xfrm>
            <a:off x="3794125" y="47783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15" name="Oval 27"/>
          <p:cNvSpPr>
            <a:spLocks noChangeArrowheads="1"/>
          </p:cNvSpPr>
          <p:nvPr/>
        </p:nvSpPr>
        <p:spPr bwMode="auto">
          <a:xfrm>
            <a:off x="4157663" y="4779963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16" name="Oval 28"/>
          <p:cNvSpPr>
            <a:spLocks noChangeArrowheads="1"/>
          </p:cNvSpPr>
          <p:nvPr/>
        </p:nvSpPr>
        <p:spPr bwMode="auto">
          <a:xfrm>
            <a:off x="1619250" y="4059238"/>
            <a:ext cx="138113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17" name="Oval 29"/>
          <p:cNvSpPr>
            <a:spLocks noChangeArrowheads="1"/>
          </p:cNvSpPr>
          <p:nvPr/>
        </p:nvSpPr>
        <p:spPr bwMode="auto">
          <a:xfrm>
            <a:off x="1982788" y="4059238"/>
            <a:ext cx="138112" cy="141287"/>
          </a:xfrm>
          <a:prstGeom prst="ellipse">
            <a:avLst/>
          </a:prstGeom>
          <a:solidFill>
            <a:srgbClr val="F94B4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18" name="Oval 30"/>
          <p:cNvSpPr>
            <a:spLocks noChangeArrowheads="1"/>
          </p:cNvSpPr>
          <p:nvPr/>
        </p:nvSpPr>
        <p:spPr bwMode="auto">
          <a:xfrm>
            <a:off x="2346325" y="4054475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19" name="Oval 31"/>
          <p:cNvSpPr>
            <a:spLocks noChangeArrowheads="1"/>
          </p:cNvSpPr>
          <p:nvPr/>
        </p:nvSpPr>
        <p:spPr bwMode="auto">
          <a:xfrm>
            <a:off x="27114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20" name="Oval 32"/>
          <p:cNvSpPr>
            <a:spLocks noChangeArrowheads="1"/>
          </p:cNvSpPr>
          <p:nvPr/>
        </p:nvSpPr>
        <p:spPr bwMode="auto">
          <a:xfrm>
            <a:off x="3041650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21" name="Oval 33"/>
          <p:cNvSpPr>
            <a:spLocks noChangeArrowheads="1"/>
          </p:cNvSpPr>
          <p:nvPr/>
        </p:nvSpPr>
        <p:spPr bwMode="auto">
          <a:xfrm>
            <a:off x="3421063" y="405923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22" name="Oval 34"/>
          <p:cNvSpPr>
            <a:spLocks noChangeArrowheads="1"/>
          </p:cNvSpPr>
          <p:nvPr/>
        </p:nvSpPr>
        <p:spPr bwMode="auto">
          <a:xfrm>
            <a:off x="3794125" y="4051300"/>
            <a:ext cx="138113" cy="141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23" name="Oval 35"/>
          <p:cNvSpPr>
            <a:spLocks noChangeArrowheads="1"/>
          </p:cNvSpPr>
          <p:nvPr/>
        </p:nvSpPr>
        <p:spPr bwMode="auto">
          <a:xfrm>
            <a:off x="4157663" y="4052888"/>
            <a:ext cx="138112" cy="141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24" name="Line 36"/>
          <p:cNvSpPr>
            <a:spLocks noChangeShapeType="1"/>
          </p:cNvSpPr>
          <p:nvPr/>
        </p:nvSpPr>
        <p:spPr bwMode="auto">
          <a:xfrm>
            <a:off x="1679575" y="27876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25" name="Line 37"/>
          <p:cNvSpPr>
            <a:spLocks noChangeShapeType="1"/>
          </p:cNvSpPr>
          <p:nvPr/>
        </p:nvSpPr>
        <p:spPr bwMode="auto">
          <a:xfrm>
            <a:off x="2043113" y="2774950"/>
            <a:ext cx="0" cy="55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26" name="Line 38"/>
          <p:cNvSpPr>
            <a:spLocks noChangeShapeType="1"/>
          </p:cNvSpPr>
          <p:nvPr/>
        </p:nvSpPr>
        <p:spPr bwMode="auto">
          <a:xfrm>
            <a:off x="2408238" y="27955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27" name="Line 39"/>
          <p:cNvSpPr>
            <a:spLocks noChangeShapeType="1"/>
          </p:cNvSpPr>
          <p:nvPr/>
        </p:nvSpPr>
        <p:spPr bwMode="auto">
          <a:xfrm>
            <a:off x="2771775" y="27892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28" name="Line 40"/>
          <p:cNvSpPr>
            <a:spLocks noChangeShapeType="1"/>
          </p:cNvSpPr>
          <p:nvPr/>
        </p:nvSpPr>
        <p:spPr bwMode="auto">
          <a:xfrm>
            <a:off x="3113088" y="27971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29" name="Line 41"/>
          <p:cNvSpPr>
            <a:spLocks noChangeShapeType="1"/>
          </p:cNvSpPr>
          <p:nvPr/>
        </p:nvSpPr>
        <p:spPr bwMode="auto">
          <a:xfrm>
            <a:off x="3492500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30" name="Line 42"/>
          <p:cNvSpPr>
            <a:spLocks noChangeShapeType="1"/>
          </p:cNvSpPr>
          <p:nvPr/>
        </p:nvSpPr>
        <p:spPr bwMode="auto">
          <a:xfrm>
            <a:off x="3849688" y="27860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31" name="Line 43"/>
          <p:cNvSpPr>
            <a:spLocks noChangeShapeType="1"/>
          </p:cNvSpPr>
          <p:nvPr/>
        </p:nvSpPr>
        <p:spPr bwMode="auto">
          <a:xfrm>
            <a:off x="4211638" y="27828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32" name="Line 44"/>
          <p:cNvSpPr>
            <a:spLocks noChangeShapeType="1"/>
          </p:cNvSpPr>
          <p:nvPr/>
        </p:nvSpPr>
        <p:spPr bwMode="auto">
          <a:xfrm>
            <a:off x="1682750" y="34940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33" name="Line 45"/>
          <p:cNvSpPr>
            <a:spLocks noChangeShapeType="1"/>
          </p:cNvSpPr>
          <p:nvPr/>
        </p:nvSpPr>
        <p:spPr bwMode="auto">
          <a:xfrm>
            <a:off x="2046288" y="3481388"/>
            <a:ext cx="0" cy="554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34" name="Line 46"/>
          <p:cNvSpPr>
            <a:spLocks noChangeShapeType="1"/>
          </p:cNvSpPr>
          <p:nvPr/>
        </p:nvSpPr>
        <p:spPr bwMode="auto">
          <a:xfrm>
            <a:off x="2411413" y="35020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35" name="Line 47"/>
          <p:cNvSpPr>
            <a:spLocks noChangeShapeType="1"/>
          </p:cNvSpPr>
          <p:nvPr/>
        </p:nvSpPr>
        <p:spPr bwMode="auto">
          <a:xfrm>
            <a:off x="2774950" y="349567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36" name="Line 48"/>
          <p:cNvSpPr>
            <a:spLocks noChangeShapeType="1"/>
          </p:cNvSpPr>
          <p:nvPr/>
        </p:nvSpPr>
        <p:spPr bwMode="auto">
          <a:xfrm>
            <a:off x="3116263" y="3503613"/>
            <a:ext cx="0" cy="554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37" name="Line 49"/>
          <p:cNvSpPr>
            <a:spLocks noChangeShapeType="1"/>
          </p:cNvSpPr>
          <p:nvPr/>
        </p:nvSpPr>
        <p:spPr bwMode="auto">
          <a:xfrm>
            <a:off x="3495675" y="3489325"/>
            <a:ext cx="0" cy="55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38" name="Line 50"/>
          <p:cNvSpPr>
            <a:spLocks noChangeShapeType="1"/>
          </p:cNvSpPr>
          <p:nvPr/>
        </p:nvSpPr>
        <p:spPr bwMode="auto">
          <a:xfrm>
            <a:off x="3852863" y="34925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39" name="Line 51"/>
          <p:cNvSpPr>
            <a:spLocks noChangeShapeType="1"/>
          </p:cNvSpPr>
          <p:nvPr/>
        </p:nvSpPr>
        <p:spPr bwMode="auto">
          <a:xfrm>
            <a:off x="4214813" y="3489325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40" name="Line 52"/>
          <p:cNvSpPr>
            <a:spLocks noChangeShapeType="1"/>
          </p:cNvSpPr>
          <p:nvPr/>
        </p:nvSpPr>
        <p:spPr bwMode="auto">
          <a:xfrm>
            <a:off x="1685925" y="42100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41" name="Line 53"/>
          <p:cNvSpPr>
            <a:spLocks noChangeShapeType="1"/>
          </p:cNvSpPr>
          <p:nvPr/>
        </p:nvSpPr>
        <p:spPr bwMode="auto">
          <a:xfrm>
            <a:off x="2049463" y="419735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42" name="Line 54"/>
          <p:cNvSpPr>
            <a:spLocks noChangeShapeType="1"/>
          </p:cNvSpPr>
          <p:nvPr/>
        </p:nvSpPr>
        <p:spPr bwMode="auto">
          <a:xfrm>
            <a:off x="2414588" y="42179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43" name="Line 55"/>
          <p:cNvSpPr>
            <a:spLocks noChangeShapeType="1"/>
          </p:cNvSpPr>
          <p:nvPr/>
        </p:nvSpPr>
        <p:spPr bwMode="auto">
          <a:xfrm>
            <a:off x="2778125" y="421163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44" name="Line 56"/>
          <p:cNvSpPr>
            <a:spLocks noChangeShapeType="1"/>
          </p:cNvSpPr>
          <p:nvPr/>
        </p:nvSpPr>
        <p:spPr bwMode="auto">
          <a:xfrm>
            <a:off x="3119438" y="4219575"/>
            <a:ext cx="0" cy="554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45" name="Line 57"/>
          <p:cNvSpPr>
            <a:spLocks noChangeShapeType="1"/>
          </p:cNvSpPr>
          <p:nvPr/>
        </p:nvSpPr>
        <p:spPr bwMode="auto">
          <a:xfrm>
            <a:off x="3498850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46" name="Line 58"/>
          <p:cNvSpPr>
            <a:spLocks noChangeShapeType="1"/>
          </p:cNvSpPr>
          <p:nvPr/>
        </p:nvSpPr>
        <p:spPr bwMode="auto">
          <a:xfrm>
            <a:off x="3856038" y="42084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47" name="Line 59"/>
          <p:cNvSpPr>
            <a:spLocks noChangeShapeType="1"/>
          </p:cNvSpPr>
          <p:nvPr/>
        </p:nvSpPr>
        <p:spPr bwMode="auto">
          <a:xfrm>
            <a:off x="4217988" y="4205288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48" name="Line 60"/>
          <p:cNvSpPr>
            <a:spLocks noChangeShapeType="1"/>
          </p:cNvSpPr>
          <p:nvPr/>
        </p:nvSpPr>
        <p:spPr bwMode="auto">
          <a:xfrm>
            <a:off x="1731963" y="2752725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49" name="Line 61"/>
          <p:cNvSpPr>
            <a:spLocks noChangeShapeType="1"/>
          </p:cNvSpPr>
          <p:nvPr/>
        </p:nvSpPr>
        <p:spPr bwMode="auto">
          <a:xfrm>
            <a:off x="2122488" y="2765425"/>
            <a:ext cx="1319212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50" name="Line 62"/>
          <p:cNvSpPr>
            <a:spLocks noChangeShapeType="1"/>
          </p:cNvSpPr>
          <p:nvPr/>
        </p:nvSpPr>
        <p:spPr bwMode="auto">
          <a:xfrm>
            <a:off x="2474913" y="274955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51" name="Line 63"/>
          <p:cNvSpPr>
            <a:spLocks noChangeShapeType="1"/>
          </p:cNvSpPr>
          <p:nvPr/>
        </p:nvSpPr>
        <p:spPr bwMode="auto">
          <a:xfrm>
            <a:off x="2859088" y="2755900"/>
            <a:ext cx="131921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52" name="Line 64"/>
          <p:cNvSpPr>
            <a:spLocks noChangeShapeType="1"/>
          </p:cNvSpPr>
          <p:nvPr/>
        </p:nvSpPr>
        <p:spPr bwMode="auto">
          <a:xfrm flipV="1">
            <a:off x="1724025" y="2752725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53" name="Line 65"/>
          <p:cNvSpPr>
            <a:spLocks noChangeShapeType="1"/>
          </p:cNvSpPr>
          <p:nvPr/>
        </p:nvSpPr>
        <p:spPr bwMode="auto">
          <a:xfrm flipV="1">
            <a:off x="2105025" y="2757488"/>
            <a:ext cx="134461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54" name="Line 66"/>
          <p:cNvSpPr>
            <a:spLocks noChangeShapeType="1"/>
          </p:cNvSpPr>
          <p:nvPr/>
        </p:nvSpPr>
        <p:spPr bwMode="auto">
          <a:xfrm flipV="1">
            <a:off x="2468563" y="2759075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55" name="Line 67"/>
          <p:cNvSpPr>
            <a:spLocks noChangeShapeType="1"/>
          </p:cNvSpPr>
          <p:nvPr/>
        </p:nvSpPr>
        <p:spPr bwMode="auto">
          <a:xfrm flipV="1">
            <a:off x="2833688" y="2763838"/>
            <a:ext cx="134461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56" name="Line 68"/>
          <p:cNvSpPr>
            <a:spLocks noChangeShapeType="1"/>
          </p:cNvSpPr>
          <p:nvPr/>
        </p:nvSpPr>
        <p:spPr bwMode="auto">
          <a:xfrm>
            <a:off x="3155950" y="3463925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57" name="Line 69"/>
          <p:cNvSpPr>
            <a:spLocks noChangeShapeType="1"/>
          </p:cNvSpPr>
          <p:nvPr/>
        </p:nvSpPr>
        <p:spPr bwMode="auto">
          <a:xfrm>
            <a:off x="1744663" y="3478213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58" name="Line 70"/>
          <p:cNvSpPr>
            <a:spLocks noChangeShapeType="1"/>
          </p:cNvSpPr>
          <p:nvPr/>
        </p:nvSpPr>
        <p:spPr bwMode="auto">
          <a:xfrm>
            <a:off x="3530600" y="3460750"/>
            <a:ext cx="660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59" name="Line 71"/>
          <p:cNvSpPr>
            <a:spLocks noChangeShapeType="1"/>
          </p:cNvSpPr>
          <p:nvPr/>
        </p:nvSpPr>
        <p:spPr bwMode="auto">
          <a:xfrm>
            <a:off x="2117725" y="3473450"/>
            <a:ext cx="606425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60" name="Line 72"/>
          <p:cNvSpPr>
            <a:spLocks noChangeShapeType="1"/>
          </p:cNvSpPr>
          <p:nvPr/>
        </p:nvSpPr>
        <p:spPr bwMode="auto">
          <a:xfrm flipV="1">
            <a:off x="1724025" y="34639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61" name="Line 73"/>
          <p:cNvSpPr>
            <a:spLocks noChangeShapeType="1"/>
          </p:cNvSpPr>
          <p:nvPr/>
        </p:nvSpPr>
        <p:spPr bwMode="auto">
          <a:xfrm flipV="1">
            <a:off x="2103438" y="3451225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62" name="Line 74"/>
          <p:cNvSpPr>
            <a:spLocks noChangeShapeType="1"/>
          </p:cNvSpPr>
          <p:nvPr/>
        </p:nvSpPr>
        <p:spPr bwMode="auto">
          <a:xfrm flipV="1">
            <a:off x="3171825" y="34369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63" name="Line 75"/>
          <p:cNvSpPr>
            <a:spLocks noChangeShapeType="1"/>
          </p:cNvSpPr>
          <p:nvPr/>
        </p:nvSpPr>
        <p:spPr bwMode="auto">
          <a:xfrm flipV="1">
            <a:off x="3536950" y="3449638"/>
            <a:ext cx="6318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64" name="Line 76"/>
          <p:cNvSpPr>
            <a:spLocks noChangeShapeType="1"/>
          </p:cNvSpPr>
          <p:nvPr/>
        </p:nvSpPr>
        <p:spPr bwMode="auto">
          <a:xfrm>
            <a:off x="1724025" y="4184650"/>
            <a:ext cx="271463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65" name="Line 77"/>
          <p:cNvSpPr>
            <a:spLocks noChangeShapeType="1"/>
          </p:cNvSpPr>
          <p:nvPr/>
        </p:nvSpPr>
        <p:spPr bwMode="auto">
          <a:xfrm>
            <a:off x="2439988" y="4187825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66" name="Line 78"/>
          <p:cNvSpPr>
            <a:spLocks noChangeShapeType="1"/>
          </p:cNvSpPr>
          <p:nvPr/>
        </p:nvSpPr>
        <p:spPr bwMode="auto">
          <a:xfrm>
            <a:off x="3163888" y="419258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67" name="Line 79"/>
          <p:cNvSpPr>
            <a:spLocks noChangeShapeType="1"/>
          </p:cNvSpPr>
          <p:nvPr/>
        </p:nvSpPr>
        <p:spPr bwMode="auto">
          <a:xfrm>
            <a:off x="3897313" y="4160838"/>
            <a:ext cx="271462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68" name="Line 80"/>
          <p:cNvSpPr>
            <a:spLocks noChangeShapeType="1"/>
          </p:cNvSpPr>
          <p:nvPr/>
        </p:nvSpPr>
        <p:spPr bwMode="auto">
          <a:xfrm flipV="1">
            <a:off x="1714500" y="41941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69" name="Line 81"/>
          <p:cNvSpPr>
            <a:spLocks noChangeShapeType="1"/>
          </p:cNvSpPr>
          <p:nvPr/>
        </p:nvSpPr>
        <p:spPr bwMode="auto">
          <a:xfrm flipV="1">
            <a:off x="2447925" y="4197350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70" name="Line 82"/>
          <p:cNvSpPr>
            <a:spLocks noChangeShapeType="1"/>
          </p:cNvSpPr>
          <p:nvPr/>
        </p:nvSpPr>
        <p:spPr bwMode="auto">
          <a:xfrm flipV="1">
            <a:off x="3155950" y="4183063"/>
            <a:ext cx="298450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71" name="Line 83"/>
          <p:cNvSpPr>
            <a:spLocks noChangeShapeType="1"/>
          </p:cNvSpPr>
          <p:nvPr/>
        </p:nvSpPr>
        <p:spPr bwMode="auto">
          <a:xfrm flipV="1">
            <a:off x="3887788" y="4168775"/>
            <a:ext cx="2984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0372" name="Text Box 84"/>
          <p:cNvSpPr txBox="1">
            <a:spLocks noChangeArrowheads="1"/>
          </p:cNvSpPr>
          <p:nvPr/>
        </p:nvSpPr>
        <p:spPr bwMode="auto">
          <a:xfrm>
            <a:off x="4559300" y="25447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780373" name="Text Box 85"/>
          <p:cNvSpPr txBox="1">
            <a:spLocks noChangeArrowheads="1"/>
          </p:cNvSpPr>
          <p:nvPr/>
        </p:nvSpPr>
        <p:spPr bwMode="auto">
          <a:xfrm>
            <a:off x="4562475" y="3216275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2</a:t>
            </a:r>
          </a:p>
        </p:txBody>
      </p:sp>
      <p:sp>
        <p:nvSpPr>
          <p:cNvPr id="780374" name="Text Box 86"/>
          <p:cNvSpPr txBox="1">
            <a:spLocks noChangeArrowheads="1"/>
          </p:cNvSpPr>
          <p:nvPr/>
        </p:nvSpPr>
        <p:spPr bwMode="auto">
          <a:xfrm>
            <a:off x="4556125" y="46085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4</a:t>
            </a:r>
          </a:p>
        </p:txBody>
      </p:sp>
      <p:sp>
        <p:nvSpPr>
          <p:cNvPr id="780375" name="Text Box 87"/>
          <p:cNvSpPr txBox="1">
            <a:spLocks noChangeArrowheads="1"/>
          </p:cNvSpPr>
          <p:nvPr/>
        </p:nvSpPr>
        <p:spPr bwMode="auto">
          <a:xfrm>
            <a:off x="4559300" y="39608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8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Viceroy network</a:t>
            </a:r>
          </a:p>
        </p:txBody>
      </p:sp>
      <p:sp>
        <p:nvSpPr>
          <p:cNvPr id="783382" name="Rectangle 2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Arrange nodes and keys on a ring, like in Chord.</a:t>
            </a:r>
          </a:p>
          <a:p>
            <a:endParaRPr lang="en-US" sz="2800"/>
          </a:p>
          <a:p>
            <a:endParaRPr lang="en-US" sz="2800"/>
          </a:p>
        </p:txBody>
      </p:sp>
      <p:sp>
        <p:nvSpPr>
          <p:cNvPr id="783364" name="Oval 4"/>
          <p:cNvSpPr>
            <a:spLocks noChangeArrowheads="1"/>
          </p:cNvSpPr>
          <p:nvPr/>
        </p:nvSpPr>
        <p:spPr bwMode="auto">
          <a:xfrm>
            <a:off x="4835525" y="2373313"/>
            <a:ext cx="3560763" cy="3543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65" name="Oval 5"/>
          <p:cNvSpPr>
            <a:spLocks noChangeArrowheads="1"/>
          </p:cNvSpPr>
          <p:nvPr/>
        </p:nvSpPr>
        <p:spPr bwMode="auto">
          <a:xfrm>
            <a:off x="6296025" y="2303463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66" name="Oval 6"/>
          <p:cNvSpPr>
            <a:spLocks noChangeArrowheads="1"/>
          </p:cNvSpPr>
          <p:nvPr/>
        </p:nvSpPr>
        <p:spPr bwMode="auto">
          <a:xfrm>
            <a:off x="6958013" y="2333625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67" name="Oval 7"/>
          <p:cNvSpPr>
            <a:spLocks noChangeArrowheads="1"/>
          </p:cNvSpPr>
          <p:nvPr/>
        </p:nvSpPr>
        <p:spPr bwMode="auto">
          <a:xfrm>
            <a:off x="7639050" y="2689225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68" name="Oval 8"/>
          <p:cNvSpPr>
            <a:spLocks noChangeArrowheads="1"/>
          </p:cNvSpPr>
          <p:nvPr/>
        </p:nvSpPr>
        <p:spPr bwMode="auto">
          <a:xfrm>
            <a:off x="5567363" y="2570163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69" name="Oval 9"/>
          <p:cNvSpPr>
            <a:spLocks noChangeArrowheads="1"/>
          </p:cNvSpPr>
          <p:nvPr/>
        </p:nvSpPr>
        <p:spPr bwMode="auto">
          <a:xfrm>
            <a:off x="8228013" y="3514725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70" name="Oval 10"/>
          <p:cNvSpPr>
            <a:spLocks noChangeArrowheads="1"/>
          </p:cNvSpPr>
          <p:nvPr/>
        </p:nvSpPr>
        <p:spPr bwMode="auto">
          <a:xfrm>
            <a:off x="5170488" y="5187950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71" name="Oval 11"/>
          <p:cNvSpPr>
            <a:spLocks noChangeArrowheads="1"/>
          </p:cNvSpPr>
          <p:nvPr/>
        </p:nvSpPr>
        <p:spPr bwMode="auto">
          <a:xfrm>
            <a:off x="5816600" y="5683250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72" name="Oval 12"/>
          <p:cNvSpPr>
            <a:spLocks noChangeArrowheads="1"/>
          </p:cNvSpPr>
          <p:nvPr/>
        </p:nvSpPr>
        <p:spPr bwMode="auto">
          <a:xfrm>
            <a:off x="6856413" y="5810250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73" name="Oval 13"/>
          <p:cNvSpPr>
            <a:spLocks noChangeArrowheads="1"/>
          </p:cNvSpPr>
          <p:nvPr/>
        </p:nvSpPr>
        <p:spPr bwMode="auto">
          <a:xfrm>
            <a:off x="7677150" y="5426075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74" name="Oval 14"/>
          <p:cNvSpPr>
            <a:spLocks noChangeArrowheads="1"/>
          </p:cNvSpPr>
          <p:nvPr/>
        </p:nvSpPr>
        <p:spPr bwMode="auto">
          <a:xfrm>
            <a:off x="8069263" y="4937125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75" name="Oval 15"/>
          <p:cNvSpPr>
            <a:spLocks noChangeArrowheads="1"/>
          </p:cNvSpPr>
          <p:nvPr/>
        </p:nvSpPr>
        <p:spPr bwMode="auto">
          <a:xfrm>
            <a:off x="8301038" y="4318000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76" name="Oval 16"/>
          <p:cNvSpPr>
            <a:spLocks noChangeArrowheads="1"/>
          </p:cNvSpPr>
          <p:nvPr/>
        </p:nvSpPr>
        <p:spPr bwMode="auto">
          <a:xfrm>
            <a:off x="4822825" y="4525963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77" name="Oval 17"/>
          <p:cNvSpPr>
            <a:spLocks noChangeArrowheads="1"/>
          </p:cNvSpPr>
          <p:nvPr/>
        </p:nvSpPr>
        <p:spPr bwMode="auto">
          <a:xfrm>
            <a:off x="4835525" y="3508375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78" name="Oval 18"/>
          <p:cNvSpPr>
            <a:spLocks noChangeArrowheads="1"/>
          </p:cNvSpPr>
          <p:nvPr/>
        </p:nvSpPr>
        <p:spPr bwMode="auto">
          <a:xfrm>
            <a:off x="5094288" y="3019425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79" name="Oval 19"/>
          <p:cNvSpPr>
            <a:spLocks noChangeArrowheads="1"/>
          </p:cNvSpPr>
          <p:nvPr/>
        </p:nvSpPr>
        <p:spPr bwMode="auto">
          <a:xfrm>
            <a:off x="7988300" y="3022600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380" name="Oval 20"/>
          <p:cNvSpPr>
            <a:spLocks noChangeArrowheads="1"/>
          </p:cNvSpPr>
          <p:nvPr/>
        </p:nvSpPr>
        <p:spPr bwMode="auto">
          <a:xfrm>
            <a:off x="6391275" y="5848350"/>
            <a:ext cx="174625" cy="158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40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Viceroy network</a:t>
            </a:r>
          </a:p>
        </p:txBody>
      </p:sp>
      <p:sp>
        <p:nvSpPr>
          <p:cNvPr id="784406" name="Rectangle 2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Assign to each node a level value, chosen uniformly from the set </a:t>
            </a:r>
            <a:r>
              <a:rPr lang="en-US" sz="2800">
                <a:solidFill>
                  <a:schemeClr val="hlink"/>
                </a:solidFill>
              </a:rPr>
              <a:t>{1,…,logn}</a:t>
            </a:r>
          </a:p>
          <a:p>
            <a:pPr lvl="1"/>
            <a:r>
              <a:rPr lang="en-US" sz="2400"/>
              <a:t>estimate </a:t>
            </a:r>
            <a:r>
              <a:rPr lang="en-US" sz="2400">
                <a:solidFill>
                  <a:schemeClr val="hlink"/>
                </a:solidFill>
              </a:rPr>
              <a:t>n</a:t>
            </a:r>
            <a:r>
              <a:rPr lang="en-US" sz="2400"/>
              <a:t> by taking the inverse of the distance of the node with its successor</a:t>
            </a:r>
          </a:p>
          <a:p>
            <a:pPr lvl="1"/>
            <a:r>
              <a:rPr lang="en-US" sz="2400"/>
              <a:t>easy to update</a:t>
            </a:r>
          </a:p>
          <a:p>
            <a:endParaRPr lang="en-US" sz="2800"/>
          </a:p>
        </p:txBody>
      </p:sp>
      <p:grpSp>
        <p:nvGrpSpPr>
          <p:cNvPr id="784409" name="Group 25"/>
          <p:cNvGrpSpPr>
            <a:grpSpLocks/>
          </p:cNvGrpSpPr>
          <p:nvPr/>
        </p:nvGrpSpPr>
        <p:grpSpPr bwMode="auto">
          <a:xfrm>
            <a:off x="4822825" y="2303463"/>
            <a:ext cx="3652838" cy="3703637"/>
            <a:chOff x="3038" y="1451"/>
            <a:chExt cx="2301" cy="2333"/>
          </a:xfrm>
        </p:grpSpPr>
        <p:sp>
          <p:nvSpPr>
            <p:cNvPr id="784388" name="Oval 4"/>
            <p:cNvSpPr>
              <a:spLocks noChangeArrowheads="1"/>
            </p:cNvSpPr>
            <p:nvPr/>
          </p:nvSpPr>
          <p:spPr bwMode="auto">
            <a:xfrm>
              <a:off x="3046" y="1495"/>
              <a:ext cx="2243" cy="22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389" name="Oval 5"/>
            <p:cNvSpPr>
              <a:spLocks noChangeArrowheads="1"/>
            </p:cNvSpPr>
            <p:nvPr/>
          </p:nvSpPr>
          <p:spPr bwMode="auto">
            <a:xfrm>
              <a:off x="3966" y="1451"/>
              <a:ext cx="110" cy="1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390" name="Oval 6"/>
            <p:cNvSpPr>
              <a:spLocks noChangeArrowheads="1"/>
            </p:cNvSpPr>
            <p:nvPr/>
          </p:nvSpPr>
          <p:spPr bwMode="auto">
            <a:xfrm>
              <a:off x="4383" y="1470"/>
              <a:ext cx="110" cy="1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391" name="Oval 7"/>
            <p:cNvSpPr>
              <a:spLocks noChangeArrowheads="1"/>
            </p:cNvSpPr>
            <p:nvPr/>
          </p:nvSpPr>
          <p:spPr bwMode="auto">
            <a:xfrm>
              <a:off x="4812" y="1694"/>
              <a:ext cx="110" cy="1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392" name="Oval 8"/>
            <p:cNvSpPr>
              <a:spLocks noChangeArrowheads="1"/>
            </p:cNvSpPr>
            <p:nvPr/>
          </p:nvSpPr>
          <p:spPr bwMode="auto">
            <a:xfrm>
              <a:off x="3507" y="1619"/>
              <a:ext cx="110" cy="1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393" name="Oval 9"/>
            <p:cNvSpPr>
              <a:spLocks noChangeArrowheads="1"/>
            </p:cNvSpPr>
            <p:nvPr/>
          </p:nvSpPr>
          <p:spPr bwMode="auto">
            <a:xfrm>
              <a:off x="5183" y="2214"/>
              <a:ext cx="110" cy="1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394" name="Oval 10"/>
            <p:cNvSpPr>
              <a:spLocks noChangeArrowheads="1"/>
            </p:cNvSpPr>
            <p:nvPr/>
          </p:nvSpPr>
          <p:spPr bwMode="auto">
            <a:xfrm>
              <a:off x="3257" y="3268"/>
              <a:ext cx="110" cy="1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395" name="Oval 11"/>
            <p:cNvSpPr>
              <a:spLocks noChangeArrowheads="1"/>
            </p:cNvSpPr>
            <p:nvPr/>
          </p:nvSpPr>
          <p:spPr bwMode="auto">
            <a:xfrm>
              <a:off x="3664" y="3580"/>
              <a:ext cx="110" cy="1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396" name="Oval 12"/>
            <p:cNvSpPr>
              <a:spLocks noChangeArrowheads="1"/>
            </p:cNvSpPr>
            <p:nvPr/>
          </p:nvSpPr>
          <p:spPr bwMode="auto">
            <a:xfrm>
              <a:off x="4319" y="3660"/>
              <a:ext cx="110" cy="1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397" name="Oval 13"/>
            <p:cNvSpPr>
              <a:spLocks noChangeArrowheads="1"/>
            </p:cNvSpPr>
            <p:nvPr/>
          </p:nvSpPr>
          <p:spPr bwMode="auto">
            <a:xfrm>
              <a:off x="4836" y="3418"/>
              <a:ext cx="110" cy="1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398" name="Oval 14"/>
            <p:cNvSpPr>
              <a:spLocks noChangeArrowheads="1"/>
            </p:cNvSpPr>
            <p:nvPr/>
          </p:nvSpPr>
          <p:spPr bwMode="auto">
            <a:xfrm>
              <a:off x="5083" y="3110"/>
              <a:ext cx="110" cy="1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399" name="Oval 15"/>
            <p:cNvSpPr>
              <a:spLocks noChangeArrowheads="1"/>
            </p:cNvSpPr>
            <p:nvPr/>
          </p:nvSpPr>
          <p:spPr bwMode="auto">
            <a:xfrm>
              <a:off x="5229" y="2720"/>
              <a:ext cx="110" cy="1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400" name="Oval 16"/>
            <p:cNvSpPr>
              <a:spLocks noChangeArrowheads="1"/>
            </p:cNvSpPr>
            <p:nvPr/>
          </p:nvSpPr>
          <p:spPr bwMode="auto">
            <a:xfrm>
              <a:off x="3038" y="2851"/>
              <a:ext cx="110" cy="1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401" name="Oval 17"/>
            <p:cNvSpPr>
              <a:spLocks noChangeArrowheads="1"/>
            </p:cNvSpPr>
            <p:nvPr/>
          </p:nvSpPr>
          <p:spPr bwMode="auto">
            <a:xfrm>
              <a:off x="3046" y="2210"/>
              <a:ext cx="110" cy="1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402" name="Oval 18"/>
            <p:cNvSpPr>
              <a:spLocks noChangeArrowheads="1"/>
            </p:cNvSpPr>
            <p:nvPr/>
          </p:nvSpPr>
          <p:spPr bwMode="auto">
            <a:xfrm>
              <a:off x="3209" y="1902"/>
              <a:ext cx="110" cy="1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403" name="Oval 19"/>
            <p:cNvSpPr>
              <a:spLocks noChangeArrowheads="1"/>
            </p:cNvSpPr>
            <p:nvPr/>
          </p:nvSpPr>
          <p:spPr bwMode="auto">
            <a:xfrm>
              <a:off x="5032" y="1904"/>
              <a:ext cx="110" cy="1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404" name="Oval 20"/>
            <p:cNvSpPr>
              <a:spLocks noChangeArrowheads="1"/>
            </p:cNvSpPr>
            <p:nvPr/>
          </p:nvSpPr>
          <p:spPr bwMode="auto">
            <a:xfrm>
              <a:off x="4026" y="3684"/>
              <a:ext cx="110" cy="1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30" name="Oval 22"/>
          <p:cNvSpPr>
            <a:spLocks noChangeArrowheads="1"/>
          </p:cNvSpPr>
          <p:nvPr/>
        </p:nvSpPr>
        <p:spPr bwMode="auto">
          <a:xfrm>
            <a:off x="6189663" y="3603625"/>
            <a:ext cx="949325" cy="949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29" name="Oval 21"/>
          <p:cNvSpPr>
            <a:spLocks noChangeArrowheads="1"/>
          </p:cNvSpPr>
          <p:nvPr/>
        </p:nvSpPr>
        <p:spPr bwMode="auto">
          <a:xfrm>
            <a:off x="5441950" y="2901950"/>
            <a:ext cx="2436813" cy="24606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3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Viceroy network</a:t>
            </a:r>
          </a:p>
        </p:txBody>
      </p:sp>
      <p:sp>
        <p:nvSpPr>
          <p:cNvPr id="785432" name="Rectangle 2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Create a ring of nodes within the same level</a:t>
            </a:r>
          </a:p>
          <a:p>
            <a:endParaRPr lang="en-US" sz="2800"/>
          </a:p>
        </p:txBody>
      </p:sp>
      <p:sp>
        <p:nvSpPr>
          <p:cNvPr id="785412" name="Oval 4"/>
          <p:cNvSpPr>
            <a:spLocks noChangeArrowheads="1"/>
          </p:cNvSpPr>
          <p:nvPr/>
        </p:nvSpPr>
        <p:spPr bwMode="auto">
          <a:xfrm>
            <a:off x="4835525" y="2373313"/>
            <a:ext cx="3560763" cy="3543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13" name="Oval 5"/>
          <p:cNvSpPr>
            <a:spLocks noChangeArrowheads="1"/>
          </p:cNvSpPr>
          <p:nvPr/>
        </p:nvSpPr>
        <p:spPr bwMode="auto">
          <a:xfrm>
            <a:off x="6323013" y="2840038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14" name="Oval 6"/>
          <p:cNvSpPr>
            <a:spLocks noChangeArrowheads="1"/>
          </p:cNvSpPr>
          <p:nvPr/>
        </p:nvSpPr>
        <p:spPr bwMode="auto">
          <a:xfrm>
            <a:off x="6958013" y="233362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15" name="Oval 7"/>
          <p:cNvSpPr>
            <a:spLocks noChangeArrowheads="1"/>
          </p:cNvSpPr>
          <p:nvPr/>
        </p:nvSpPr>
        <p:spPr bwMode="auto">
          <a:xfrm>
            <a:off x="7305675" y="3067050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16" name="Oval 8"/>
          <p:cNvSpPr>
            <a:spLocks noChangeArrowheads="1"/>
          </p:cNvSpPr>
          <p:nvPr/>
        </p:nvSpPr>
        <p:spPr bwMode="auto">
          <a:xfrm>
            <a:off x="6305550" y="362426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17" name="Oval 9"/>
          <p:cNvSpPr>
            <a:spLocks noChangeArrowheads="1"/>
          </p:cNvSpPr>
          <p:nvPr/>
        </p:nvSpPr>
        <p:spPr bwMode="auto">
          <a:xfrm>
            <a:off x="8228013" y="351472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18" name="Oval 10"/>
          <p:cNvSpPr>
            <a:spLocks noChangeArrowheads="1"/>
          </p:cNvSpPr>
          <p:nvPr/>
        </p:nvSpPr>
        <p:spPr bwMode="auto">
          <a:xfrm>
            <a:off x="6226175" y="4298950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19" name="Oval 11"/>
          <p:cNvSpPr>
            <a:spLocks noChangeArrowheads="1"/>
          </p:cNvSpPr>
          <p:nvPr/>
        </p:nvSpPr>
        <p:spPr bwMode="auto">
          <a:xfrm>
            <a:off x="5816600" y="5683250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20" name="Oval 12"/>
          <p:cNvSpPr>
            <a:spLocks noChangeArrowheads="1"/>
          </p:cNvSpPr>
          <p:nvPr/>
        </p:nvSpPr>
        <p:spPr bwMode="auto">
          <a:xfrm>
            <a:off x="6672263" y="445611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21" name="Oval 13"/>
          <p:cNvSpPr>
            <a:spLocks noChangeArrowheads="1"/>
          </p:cNvSpPr>
          <p:nvPr/>
        </p:nvSpPr>
        <p:spPr bwMode="auto">
          <a:xfrm>
            <a:off x="7677150" y="542607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22" name="Oval 14"/>
          <p:cNvSpPr>
            <a:spLocks noChangeArrowheads="1"/>
          </p:cNvSpPr>
          <p:nvPr/>
        </p:nvSpPr>
        <p:spPr bwMode="auto">
          <a:xfrm>
            <a:off x="7646988" y="4683125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23" name="Oval 15"/>
          <p:cNvSpPr>
            <a:spLocks noChangeArrowheads="1"/>
          </p:cNvSpPr>
          <p:nvPr/>
        </p:nvSpPr>
        <p:spPr bwMode="auto">
          <a:xfrm>
            <a:off x="6999288" y="415131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24" name="Oval 16"/>
          <p:cNvSpPr>
            <a:spLocks noChangeArrowheads="1"/>
          </p:cNvSpPr>
          <p:nvPr/>
        </p:nvSpPr>
        <p:spPr bwMode="auto">
          <a:xfrm>
            <a:off x="4822825" y="4525963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25" name="Oval 17"/>
          <p:cNvSpPr>
            <a:spLocks noChangeArrowheads="1"/>
          </p:cNvSpPr>
          <p:nvPr/>
        </p:nvSpPr>
        <p:spPr bwMode="auto">
          <a:xfrm>
            <a:off x="5441950" y="3640138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26" name="Oval 18"/>
          <p:cNvSpPr>
            <a:spLocks noChangeArrowheads="1"/>
          </p:cNvSpPr>
          <p:nvPr/>
        </p:nvSpPr>
        <p:spPr bwMode="auto">
          <a:xfrm>
            <a:off x="5094288" y="301942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27" name="Oval 19"/>
          <p:cNvSpPr>
            <a:spLocks noChangeArrowheads="1"/>
          </p:cNvSpPr>
          <p:nvPr/>
        </p:nvSpPr>
        <p:spPr bwMode="auto">
          <a:xfrm>
            <a:off x="6977063" y="375126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428" name="Oval 20"/>
          <p:cNvSpPr>
            <a:spLocks noChangeArrowheads="1"/>
          </p:cNvSpPr>
          <p:nvPr/>
        </p:nvSpPr>
        <p:spPr bwMode="auto">
          <a:xfrm>
            <a:off x="6435725" y="5268913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Butterfly links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Each node </a:t>
            </a:r>
            <a:r>
              <a:rPr lang="en-US" sz="2400">
                <a:solidFill>
                  <a:schemeClr val="hlink"/>
                </a:solidFill>
              </a:rPr>
              <a:t>x</a:t>
            </a:r>
            <a:r>
              <a:rPr lang="en-US" sz="2400"/>
              <a:t> at level </a:t>
            </a:r>
            <a:r>
              <a:rPr lang="en-US" sz="2400">
                <a:solidFill>
                  <a:schemeClr val="hlink"/>
                </a:solidFill>
              </a:rPr>
              <a:t>i</a:t>
            </a:r>
            <a:r>
              <a:rPr lang="en-US" sz="2400"/>
              <a:t> has two </a:t>
            </a:r>
            <a:r>
              <a:rPr lang="en-US" sz="2400">
                <a:solidFill>
                  <a:srgbClr val="FF0000"/>
                </a:solidFill>
              </a:rPr>
              <a:t>downward </a:t>
            </a:r>
            <a:r>
              <a:rPr lang="en-US" sz="2400"/>
              <a:t>links to level </a:t>
            </a:r>
            <a:r>
              <a:rPr lang="en-US" sz="2400">
                <a:solidFill>
                  <a:schemeClr val="hlink"/>
                </a:solidFill>
              </a:rPr>
              <a:t>i+1</a:t>
            </a:r>
          </a:p>
          <a:p>
            <a:pPr lvl="1"/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left link</a:t>
            </a:r>
            <a:r>
              <a:rPr lang="en-US" sz="2000"/>
              <a:t> to the first node of level </a:t>
            </a:r>
            <a:r>
              <a:rPr lang="en-US" sz="2000">
                <a:solidFill>
                  <a:schemeClr val="hlink"/>
                </a:solidFill>
              </a:rPr>
              <a:t>i+1</a:t>
            </a:r>
            <a:r>
              <a:rPr lang="en-US" sz="2000"/>
              <a:t> after position </a:t>
            </a:r>
            <a:r>
              <a:rPr lang="en-US" sz="2000">
                <a:solidFill>
                  <a:schemeClr val="hlink"/>
                </a:solidFill>
              </a:rPr>
              <a:t>x</a:t>
            </a:r>
            <a:r>
              <a:rPr lang="en-US" sz="2000"/>
              <a:t> on the ring</a:t>
            </a:r>
          </a:p>
          <a:p>
            <a:pPr lvl="1"/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right link</a:t>
            </a:r>
            <a:r>
              <a:rPr lang="en-US" sz="2000"/>
              <a:t> to the first node of level </a:t>
            </a:r>
            <a:r>
              <a:rPr lang="en-US" sz="2000">
                <a:solidFill>
                  <a:schemeClr val="hlink"/>
                </a:solidFill>
              </a:rPr>
              <a:t>i+1</a:t>
            </a:r>
            <a:r>
              <a:rPr lang="en-US" sz="2000"/>
              <a:t> after position </a:t>
            </a:r>
            <a:r>
              <a:rPr lang="en-US" sz="2000">
                <a:solidFill>
                  <a:schemeClr val="hlink"/>
                </a:solidFill>
              </a:rPr>
              <a:t>x + (½)</a:t>
            </a:r>
            <a:r>
              <a:rPr lang="en-US" sz="2000" baseline="30000">
                <a:solidFill>
                  <a:schemeClr val="hlink"/>
                </a:solidFill>
              </a:rPr>
              <a:t>i</a:t>
            </a:r>
            <a:endParaRPr lang="en-US" sz="2000">
              <a:solidFill>
                <a:schemeClr val="hlink"/>
              </a:solidFill>
            </a:endParaRPr>
          </a:p>
        </p:txBody>
      </p:sp>
      <p:pic>
        <p:nvPicPr>
          <p:cNvPr id="782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3079750"/>
            <a:ext cx="6573838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Oval 2"/>
          <p:cNvSpPr>
            <a:spLocks noChangeArrowheads="1"/>
          </p:cNvSpPr>
          <p:nvPr/>
        </p:nvSpPr>
        <p:spPr bwMode="auto">
          <a:xfrm>
            <a:off x="6189663" y="3603625"/>
            <a:ext cx="949325" cy="949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35" name="Oval 3"/>
          <p:cNvSpPr>
            <a:spLocks noChangeArrowheads="1"/>
          </p:cNvSpPr>
          <p:nvPr/>
        </p:nvSpPr>
        <p:spPr bwMode="auto">
          <a:xfrm>
            <a:off x="5441950" y="2901950"/>
            <a:ext cx="2436813" cy="24606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Downward links</a:t>
            </a:r>
          </a:p>
        </p:txBody>
      </p:sp>
      <p:sp>
        <p:nvSpPr>
          <p:cNvPr id="786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86438" name="Oval 6"/>
          <p:cNvSpPr>
            <a:spLocks noChangeArrowheads="1"/>
          </p:cNvSpPr>
          <p:nvPr/>
        </p:nvSpPr>
        <p:spPr bwMode="auto">
          <a:xfrm>
            <a:off x="4835525" y="2373313"/>
            <a:ext cx="3560763" cy="3543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39" name="Oval 7"/>
          <p:cNvSpPr>
            <a:spLocks noChangeArrowheads="1"/>
          </p:cNvSpPr>
          <p:nvPr/>
        </p:nvSpPr>
        <p:spPr bwMode="auto">
          <a:xfrm>
            <a:off x="6323013" y="2840038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0" name="Oval 8"/>
          <p:cNvSpPr>
            <a:spLocks noChangeArrowheads="1"/>
          </p:cNvSpPr>
          <p:nvPr/>
        </p:nvSpPr>
        <p:spPr bwMode="auto">
          <a:xfrm>
            <a:off x="6958013" y="233362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1" name="Oval 9"/>
          <p:cNvSpPr>
            <a:spLocks noChangeArrowheads="1"/>
          </p:cNvSpPr>
          <p:nvPr/>
        </p:nvSpPr>
        <p:spPr bwMode="auto">
          <a:xfrm>
            <a:off x="7305675" y="3067050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2" name="Oval 10"/>
          <p:cNvSpPr>
            <a:spLocks noChangeArrowheads="1"/>
          </p:cNvSpPr>
          <p:nvPr/>
        </p:nvSpPr>
        <p:spPr bwMode="auto">
          <a:xfrm>
            <a:off x="6305550" y="362426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3" name="Oval 11"/>
          <p:cNvSpPr>
            <a:spLocks noChangeArrowheads="1"/>
          </p:cNvSpPr>
          <p:nvPr/>
        </p:nvSpPr>
        <p:spPr bwMode="auto">
          <a:xfrm>
            <a:off x="8228013" y="351472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4" name="Oval 12"/>
          <p:cNvSpPr>
            <a:spLocks noChangeArrowheads="1"/>
          </p:cNvSpPr>
          <p:nvPr/>
        </p:nvSpPr>
        <p:spPr bwMode="auto">
          <a:xfrm>
            <a:off x="6226175" y="4298950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5" name="Oval 13"/>
          <p:cNvSpPr>
            <a:spLocks noChangeArrowheads="1"/>
          </p:cNvSpPr>
          <p:nvPr/>
        </p:nvSpPr>
        <p:spPr bwMode="auto">
          <a:xfrm>
            <a:off x="5816600" y="5683250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6" name="Oval 14"/>
          <p:cNvSpPr>
            <a:spLocks noChangeArrowheads="1"/>
          </p:cNvSpPr>
          <p:nvPr/>
        </p:nvSpPr>
        <p:spPr bwMode="auto">
          <a:xfrm>
            <a:off x="6672263" y="445611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7" name="Oval 15"/>
          <p:cNvSpPr>
            <a:spLocks noChangeArrowheads="1"/>
          </p:cNvSpPr>
          <p:nvPr/>
        </p:nvSpPr>
        <p:spPr bwMode="auto">
          <a:xfrm>
            <a:off x="7677150" y="542607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8" name="Oval 16"/>
          <p:cNvSpPr>
            <a:spLocks noChangeArrowheads="1"/>
          </p:cNvSpPr>
          <p:nvPr/>
        </p:nvSpPr>
        <p:spPr bwMode="auto">
          <a:xfrm>
            <a:off x="7646988" y="4683125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49" name="Oval 17"/>
          <p:cNvSpPr>
            <a:spLocks noChangeArrowheads="1"/>
          </p:cNvSpPr>
          <p:nvPr/>
        </p:nvSpPr>
        <p:spPr bwMode="auto">
          <a:xfrm>
            <a:off x="6999288" y="415131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50" name="Oval 18"/>
          <p:cNvSpPr>
            <a:spLocks noChangeArrowheads="1"/>
          </p:cNvSpPr>
          <p:nvPr/>
        </p:nvSpPr>
        <p:spPr bwMode="auto">
          <a:xfrm>
            <a:off x="4822825" y="4525963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51" name="Oval 19"/>
          <p:cNvSpPr>
            <a:spLocks noChangeArrowheads="1"/>
          </p:cNvSpPr>
          <p:nvPr/>
        </p:nvSpPr>
        <p:spPr bwMode="auto">
          <a:xfrm>
            <a:off x="5441950" y="3640138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52" name="Oval 20"/>
          <p:cNvSpPr>
            <a:spLocks noChangeArrowheads="1"/>
          </p:cNvSpPr>
          <p:nvPr/>
        </p:nvSpPr>
        <p:spPr bwMode="auto">
          <a:xfrm>
            <a:off x="5094288" y="301942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53" name="Oval 21"/>
          <p:cNvSpPr>
            <a:spLocks noChangeArrowheads="1"/>
          </p:cNvSpPr>
          <p:nvPr/>
        </p:nvSpPr>
        <p:spPr bwMode="auto">
          <a:xfrm>
            <a:off x="6977063" y="375126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54" name="Oval 22"/>
          <p:cNvSpPr>
            <a:spLocks noChangeArrowheads="1"/>
          </p:cNvSpPr>
          <p:nvPr/>
        </p:nvSpPr>
        <p:spPr bwMode="auto">
          <a:xfrm>
            <a:off x="6435725" y="5268913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55" name="Line 23"/>
          <p:cNvSpPr>
            <a:spLocks noChangeShapeType="1"/>
          </p:cNvSpPr>
          <p:nvPr/>
        </p:nvSpPr>
        <p:spPr bwMode="auto">
          <a:xfrm>
            <a:off x="7077075" y="2462213"/>
            <a:ext cx="273050" cy="5889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6456" name="Line 24"/>
          <p:cNvSpPr>
            <a:spLocks noChangeShapeType="1"/>
          </p:cNvSpPr>
          <p:nvPr/>
        </p:nvSpPr>
        <p:spPr bwMode="auto">
          <a:xfrm flipH="1">
            <a:off x="6216650" y="2497138"/>
            <a:ext cx="800100" cy="339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6457" name="Line 25"/>
          <p:cNvSpPr>
            <a:spLocks noChangeShapeType="1"/>
          </p:cNvSpPr>
          <p:nvPr/>
        </p:nvSpPr>
        <p:spPr bwMode="auto">
          <a:xfrm flipH="1" flipV="1">
            <a:off x="5548313" y="3806825"/>
            <a:ext cx="668337" cy="2074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86461" name="AutoShape 29"/>
          <p:cNvCxnSpPr>
            <a:cxnSpLocks noChangeShapeType="1"/>
            <a:stCxn id="786440" idx="3"/>
            <a:endCxn id="786451" idx="6"/>
          </p:cNvCxnSpPr>
          <p:nvPr/>
        </p:nvCxnSpPr>
        <p:spPr bwMode="auto">
          <a:xfrm rot="5400000">
            <a:off x="5674519" y="2410619"/>
            <a:ext cx="1250950" cy="1366838"/>
          </a:xfrm>
          <a:prstGeom prst="curvedConnector2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786462" name="Line 30"/>
          <p:cNvSpPr>
            <a:spLocks noChangeShapeType="1"/>
          </p:cNvSpPr>
          <p:nvPr/>
        </p:nvSpPr>
        <p:spPr bwMode="auto">
          <a:xfrm flipH="1">
            <a:off x="7113588" y="3235325"/>
            <a:ext cx="246062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6463" name="Line 31"/>
          <p:cNvSpPr>
            <a:spLocks noChangeShapeType="1"/>
          </p:cNvSpPr>
          <p:nvPr/>
        </p:nvSpPr>
        <p:spPr bwMode="auto">
          <a:xfrm>
            <a:off x="7342188" y="3227388"/>
            <a:ext cx="134937" cy="176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6464" name="Line 32"/>
          <p:cNvSpPr>
            <a:spLocks noChangeShapeType="1"/>
          </p:cNvSpPr>
          <p:nvPr/>
        </p:nvSpPr>
        <p:spPr bwMode="auto">
          <a:xfrm flipH="1" flipV="1">
            <a:off x="6829425" y="4543425"/>
            <a:ext cx="657225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6465" name="Line 33"/>
          <p:cNvSpPr>
            <a:spLocks noChangeShapeType="1"/>
          </p:cNvSpPr>
          <p:nvPr/>
        </p:nvSpPr>
        <p:spPr bwMode="auto">
          <a:xfrm flipH="1">
            <a:off x="6765925" y="3190875"/>
            <a:ext cx="531813" cy="1243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6466" name="Oval 34"/>
          <p:cNvSpPr>
            <a:spLocks noChangeArrowheads="1"/>
          </p:cNvSpPr>
          <p:nvPr/>
        </p:nvSpPr>
        <p:spPr bwMode="auto">
          <a:xfrm>
            <a:off x="841375" y="2422525"/>
            <a:ext cx="3560763" cy="3543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67" name="Oval 35"/>
          <p:cNvSpPr>
            <a:spLocks noChangeArrowheads="1"/>
          </p:cNvSpPr>
          <p:nvPr/>
        </p:nvSpPr>
        <p:spPr bwMode="auto">
          <a:xfrm>
            <a:off x="2301875" y="2352675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68" name="Oval 36"/>
          <p:cNvSpPr>
            <a:spLocks noChangeArrowheads="1"/>
          </p:cNvSpPr>
          <p:nvPr/>
        </p:nvSpPr>
        <p:spPr bwMode="auto">
          <a:xfrm>
            <a:off x="2963863" y="2382838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69" name="Oval 37"/>
          <p:cNvSpPr>
            <a:spLocks noChangeArrowheads="1"/>
          </p:cNvSpPr>
          <p:nvPr/>
        </p:nvSpPr>
        <p:spPr bwMode="auto">
          <a:xfrm>
            <a:off x="3644900" y="2738438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70" name="Oval 38"/>
          <p:cNvSpPr>
            <a:spLocks noChangeArrowheads="1"/>
          </p:cNvSpPr>
          <p:nvPr/>
        </p:nvSpPr>
        <p:spPr bwMode="auto">
          <a:xfrm>
            <a:off x="1573213" y="2619375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71" name="Oval 39"/>
          <p:cNvSpPr>
            <a:spLocks noChangeArrowheads="1"/>
          </p:cNvSpPr>
          <p:nvPr/>
        </p:nvSpPr>
        <p:spPr bwMode="auto">
          <a:xfrm>
            <a:off x="4233863" y="3563938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72" name="Oval 40"/>
          <p:cNvSpPr>
            <a:spLocks noChangeArrowheads="1"/>
          </p:cNvSpPr>
          <p:nvPr/>
        </p:nvSpPr>
        <p:spPr bwMode="auto">
          <a:xfrm>
            <a:off x="1176338" y="523716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73" name="Oval 41"/>
          <p:cNvSpPr>
            <a:spLocks noChangeArrowheads="1"/>
          </p:cNvSpPr>
          <p:nvPr/>
        </p:nvSpPr>
        <p:spPr bwMode="auto">
          <a:xfrm>
            <a:off x="1822450" y="5732463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74" name="Oval 42"/>
          <p:cNvSpPr>
            <a:spLocks noChangeArrowheads="1"/>
          </p:cNvSpPr>
          <p:nvPr/>
        </p:nvSpPr>
        <p:spPr bwMode="auto">
          <a:xfrm>
            <a:off x="2862263" y="585946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75" name="Oval 43"/>
          <p:cNvSpPr>
            <a:spLocks noChangeArrowheads="1"/>
          </p:cNvSpPr>
          <p:nvPr/>
        </p:nvSpPr>
        <p:spPr bwMode="auto">
          <a:xfrm>
            <a:off x="3683000" y="5475288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76" name="Oval 44"/>
          <p:cNvSpPr>
            <a:spLocks noChangeArrowheads="1"/>
          </p:cNvSpPr>
          <p:nvPr/>
        </p:nvSpPr>
        <p:spPr bwMode="auto">
          <a:xfrm>
            <a:off x="4075113" y="4986338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77" name="Oval 45"/>
          <p:cNvSpPr>
            <a:spLocks noChangeArrowheads="1"/>
          </p:cNvSpPr>
          <p:nvPr/>
        </p:nvSpPr>
        <p:spPr bwMode="auto">
          <a:xfrm>
            <a:off x="4306888" y="436721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78" name="Oval 46"/>
          <p:cNvSpPr>
            <a:spLocks noChangeArrowheads="1"/>
          </p:cNvSpPr>
          <p:nvPr/>
        </p:nvSpPr>
        <p:spPr bwMode="auto">
          <a:xfrm>
            <a:off x="828675" y="457517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79" name="Oval 47"/>
          <p:cNvSpPr>
            <a:spLocks noChangeArrowheads="1"/>
          </p:cNvSpPr>
          <p:nvPr/>
        </p:nvSpPr>
        <p:spPr bwMode="auto">
          <a:xfrm>
            <a:off x="841375" y="3557588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80" name="Oval 48"/>
          <p:cNvSpPr>
            <a:spLocks noChangeArrowheads="1"/>
          </p:cNvSpPr>
          <p:nvPr/>
        </p:nvSpPr>
        <p:spPr bwMode="auto">
          <a:xfrm>
            <a:off x="1100138" y="3068638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81" name="Oval 49"/>
          <p:cNvSpPr>
            <a:spLocks noChangeArrowheads="1"/>
          </p:cNvSpPr>
          <p:nvPr/>
        </p:nvSpPr>
        <p:spPr bwMode="auto">
          <a:xfrm>
            <a:off x="3994150" y="307181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82" name="Oval 50"/>
          <p:cNvSpPr>
            <a:spLocks noChangeArrowheads="1"/>
          </p:cNvSpPr>
          <p:nvPr/>
        </p:nvSpPr>
        <p:spPr bwMode="auto">
          <a:xfrm>
            <a:off x="2397125" y="5897563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6483" name="AutoShape 51"/>
          <p:cNvCxnSpPr>
            <a:cxnSpLocks noChangeShapeType="1"/>
            <a:stCxn id="786468" idx="7"/>
            <a:endCxn id="786469" idx="0"/>
          </p:cNvCxnSpPr>
          <p:nvPr/>
        </p:nvCxnSpPr>
        <p:spPr bwMode="auto">
          <a:xfrm rot="5400000" flipV="1">
            <a:off x="3256757" y="2262981"/>
            <a:ext cx="331788" cy="619125"/>
          </a:xfrm>
          <a:prstGeom prst="curvedConnector3">
            <a:avLst>
              <a:gd name="adj1" fmla="val -76079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6484" name="AutoShape 52"/>
          <p:cNvCxnSpPr>
            <a:cxnSpLocks noChangeShapeType="1"/>
            <a:stCxn id="786468" idx="3"/>
            <a:endCxn id="786479" idx="6"/>
          </p:cNvCxnSpPr>
          <p:nvPr/>
        </p:nvCxnSpPr>
        <p:spPr bwMode="auto">
          <a:xfrm rot="5400000">
            <a:off x="1443038" y="2090737"/>
            <a:ext cx="1119188" cy="1973263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6485" name="AutoShape 53"/>
          <p:cNvCxnSpPr>
            <a:cxnSpLocks noChangeShapeType="1"/>
            <a:stCxn id="786469" idx="6"/>
            <a:endCxn id="786481" idx="0"/>
          </p:cNvCxnSpPr>
          <p:nvPr/>
        </p:nvCxnSpPr>
        <p:spPr bwMode="auto">
          <a:xfrm>
            <a:off x="3819525" y="2817813"/>
            <a:ext cx="261938" cy="254000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6487" name="AutoShape 55"/>
          <p:cNvCxnSpPr>
            <a:cxnSpLocks noChangeShapeType="1"/>
            <a:stCxn id="786469" idx="2"/>
            <a:endCxn id="786474" idx="0"/>
          </p:cNvCxnSpPr>
          <p:nvPr/>
        </p:nvCxnSpPr>
        <p:spPr bwMode="auto">
          <a:xfrm rot="10800000" flipV="1">
            <a:off x="2949575" y="2817813"/>
            <a:ext cx="695325" cy="3041650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55" grpId="0" animBg="1"/>
      <p:bldP spid="786456" grpId="0" animBg="1"/>
      <p:bldP spid="786456" grpId="1" animBg="1"/>
      <p:bldP spid="786457" grpId="0" animBg="1"/>
      <p:bldP spid="786457" grpId="1" animBg="1"/>
      <p:bldP spid="786462" grpId="0" animBg="1"/>
      <p:bldP spid="786463" grpId="0" animBg="1"/>
      <p:bldP spid="786463" grpId="1" animBg="1"/>
      <p:bldP spid="786464" grpId="0" animBg="1"/>
      <p:bldP spid="786464" grpId="1" animBg="1"/>
      <p:bldP spid="78646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Upward links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node </a:t>
            </a:r>
            <a:r>
              <a:rPr lang="en-US">
                <a:solidFill>
                  <a:schemeClr val="hlink"/>
                </a:solidFill>
              </a:rPr>
              <a:t>x</a:t>
            </a:r>
            <a:r>
              <a:rPr lang="en-US"/>
              <a:t> at level </a:t>
            </a:r>
            <a:r>
              <a:rPr lang="en-US">
                <a:solidFill>
                  <a:schemeClr val="hlink"/>
                </a:solidFill>
              </a:rPr>
              <a:t>i</a:t>
            </a:r>
            <a:r>
              <a:rPr lang="en-US"/>
              <a:t> has an </a:t>
            </a:r>
            <a:r>
              <a:rPr lang="en-US">
                <a:solidFill>
                  <a:srgbClr val="FF0000"/>
                </a:solidFill>
              </a:rPr>
              <a:t>upward</a:t>
            </a:r>
            <a:r>
              <a:rPr lang="en-US"/>
              <a:t> link to the next node on the ring at level </a:t>
            </a:r>
            <a:r>
              <a:rPr lang="en-US">
                <a:solidFill>
                  <a:schemeClr val="hlink"/>
                </a:solidFill>
              </a:rPr>
              <a:t>i-1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DHT Routing Protocols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97888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DHT is a generic </a:t>
            </a:r>
            <a:r>
              <a:rPr lang="en-US" sz="2400">
                <a:solidFill>
                  <a:schemeClr val="hlink"/>
                </a:solidFill>
              </a:rPr>
              <a:t>interface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There are several </a:t>
            </a:r>
            <a:r>
              <a:rPr lang="en-US" sz="2400">
                <a:solidFill>
                  <a:schemeClr val="hlink"/>
                </a:solidFill>
              </a:rPr>
              <a:t>implementations</a:t>
            </a:r>
            <a:r>
              <a:rPr lang="en-US" sz="2400"/>
              <a:t> of this interface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Chord [MIT]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Pastry [Microsoft Research UK, Rice University]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Tapestry [UC Berkeley]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Content Addressable Network (CAN) [UC Berkeley]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SkipNet [Microsoft Research US, Univ. of Washington]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Kademlia [New York University]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Viceroy [Israel, UC Berkeley]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P-Grid [EPFL Switzerland]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Freenet [Ian Clarke]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Oval 2"/>
          <p:cNvSpPr>
            <a:spLocks noChangeArrowheads="1"/>
          </p:cNvSpPr>
          <p:nvPr/>
        </p:nvSpPr>
        <p:spPr bwMode="auto">
          <a:xfrm>
            <a:off x="6189663" y="3603625"/>
            <a:ext cx="949325" cy="9493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59" name="Oval 3"/>
          <p:cNvSpPr>
            <a:spLocks noChangeArrowheads="1"/>
          </p:cNvSpPr>
          <p:nvPr/>
        </p:nvSpPr>
        <p:spPr bwMode="auto">
          <a:xfrm>
            <a:off x="5441950" y="2901950"/>
            <a:ext cx="2436813" cy="24606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Upward links</a:t>
            </a:r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4835525" y="2373313"/>
            <a:ext cx="3560763" cy="35433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6323013" y="2840038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6958013" y="233362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7305675" y="3067050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05550" y="362426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8228013" y="351472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8" name="Oval 12"/>
          <p:cNvSpPr>
            <a:spLocks noChangeArrowheads="1"/>
          </p:cNvSpPr>
          <p:nvPr/>
        </p:nvSpPr>
        <p:spPr bwMode="auto">
          <a:xfrm>
            <a:off x="6226175" y="4298950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9" name="Oval 13"/>
          <p:cNvSpPr>
            <a:spLocks noChangeArrowheads="1"/>
          </p:cNvSpPr>
          <p:nvPr/>
        </p:nvSpPr>
        <p:spPr bwMode="auto">
          <a:xfrm>
            <a:off x="5816600" y="5683250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70" name="Oval 14"/>
          <p:cNvSpPr>
            <a:spLocks noChangeArrowheads="1"/>
          </p:cNvSpPr>
          <p:nvPr/>
        </p:nvSpPr>
        <p:spPr bwMode="auto">
          <a:xfrm>
            <a:off x="6672263" y="445611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71" name="Oval 15"/>
          <p:cNvSpPr>
            <a:spLocks noChangeArrowheads="1"/>
          </p:cNvSpPr>
          <p:nvPr/>
        </p:nvSpPr>
        <p:spPr bwMode="auto">
          <a:xfrm>
            <a:off x="7677150" y="542607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72" name="Oval 16"/>
          <p:cNvSpPr>
            <a:spLocks noChangeArrowheads="1"/>
          </p:cNvSpPr>
          <p:nvPr/>
        </p:nvSpPr>
        <p:spPr bwMode="auto">
          <a:xfrm>
            <a:off x="7646988" y="4683125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73" name="Oval 17"/>
          <p:cNvSpPr>
            <a:spLocks noChangeArrowheads="1"/>
          </p:cNvSpPr>
          <p:nvPr/>
        </p:nvSpPr>
        <p:spPr bwMode="auto">
          <a:xfrm>
            <a:off x="6999288" y="415131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74" name="Oval 18"/>
          <p:cNvSpPr>
            <a:spLocks noChangeArrowheads="1"/>
          </p:cNvSpPr>
          <p:nvPr/>
        </p:nvSpPr>
        <p:spPr bwMode="auto">
          <a:xfrm>
            <a:off x="4822825" y="4525963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75" name="Oval 19"/>
          <p:cNvSpPr>
            <a:spLocks noChangeArrowheads="1"/>
          </p:cNvSpPr>
          <p:nvPr/>
        </p:nvSpPr>
        <p:spPr bwMode="auto">
          <a:xfrm>
            <a:off x="5441950" y="3640138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76" name="Oval 20"/>
          <p:cNvSpPr>
            <a:spLocks noChangeArrowheads="1"/>
          </p:cNvSpPr>
          <p:nvPr/>
        </p:nvSpPr>
        <p:spPr bwMode="auto">
          <a:xfrm>
            <a:off x="5094288" y="3019425"/>
            <a:ext cx="174625" cy="158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77" name="Oval 21"/>
          <p:cNvSpPr>
            <a:spLocks noChangeArrowheads="1"/>
          </p:cNvSpPr>
          <p:nvPr/>
        </p:nvSpPr>
        <p:spPr bwMode="auto">
          <a:xfrm>
            <a:off x="6977063" y="3751263"/>
            <a:ext cx="174625" cy="1587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78" name="Oval 22"/>
          <p:cNvSpPr>
            <a:spLocks noChangeArrowheads="1"/>
          </p:cNvSpPr>
          <p:nvPr/>
        </p:nvSpPr>
        <p:spPr bwMode="auto">
          <a:xfrm>
            <a:off x="6435725" y="5268913"/>
            <a:ext cx="1746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79" name="Line 23"/>
          <p:cNvSpPr>
            <a:spLocks noChangeShapeType="1"/>
          </p:cNvSpPr>
          <p:nvPr/>
        </p:nvSpPr>
        <p:spPr bwMode="auto">
          <a:xfrm flipV="1">
            <a:off x="6448425" y="2463800"/>
            <a:ext cx="520700" cy="395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80" name="Line 24"/>
          <p:cNvSpPr>
            <a:spLocks noChangeShapeType="1"/>
          </p:cNvSpPr>
          <p:nvPr/>
        </p:nvSpPr>
        <p:spPr bwMode="auto">
          <a:xfrm>
            <a:off x="7478713" y="3167063"/>
            <a:ext cx="731837" cy="374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81" name="Line 25"/>
          <p:cNvSpPr>
            <a:spLocks noChangeShapeType="1"/>
          </p:cNvSpPr>
          <p:nvPr/>
        </p:nvSpPr>
        <p:spPr bwMode="auto">
          <a:xfrm>
            <a:off x="7748588" y="4851400"/>
            <a:ext cx="0" cy="5572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82" name="Line 26"/>
          <p:cNvSpPr>
            <a:spLocks noChangeShapeType="1"/>
          </p:cNvSpPr>
          <p:nvPr/>
        </p:nvSpPr>
        <p:spPr bwMode="auto">
          <a:xfrm flipH="1">
            <a:off x="5986463" y="5389563"/>
            <a:ext cx="471487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83" name="Line 27"/>
          <p:cNvSpPr>
            <a:spLocks noChangeShapeType="1"/>
          </p:cNvSpPr>
          <p:nvPr/>
        </p:nvSpPr>
        <p:spPr bwMode="auto">
          <a:xfrm flipH="1" flipV="1">
            <a:off x="5235575" y="3186113"/>
            <a:ext cx="231775" cy="4905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84" name="Line 28"/>
          <p:cNvSpPr>
            <a:spLocks noChangeShapeType="1"/>
          </p:cNvSpPr>
          <p:nvPr/>
        </p:nvSpPr>
        <p:spPr bwMode="auto">
          <a:xfrm flipV="1">
            <a:off x="6372225" y="3003550"/>
            <a:ext cx="19050" cy="6254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85" name="Line 29"/>
          <p:cNvSpPr>
            <a:spLocks noChangeShapeType="1"/>
          </p:cNvSpPr>
          <p:nvPr/>
        </p:nvSpPr>
        <p:spPr bwMode="auto">
          <a:xfrm>
            <a:off x="7123113" y="3849688"/>
            <a:ext cx="577850" cy="809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86" name="Line 30"/>
          <p:cNvSpPr>
            <a:spLocks noChangeShapeType="1"/>
          </p:cNvSpPr>
          <p:nvPr/>
        </p:nvSpPr>
        <p:spPr bwMode="auto">
          <a:xfrm>
            <a:off x="7161213" y="4283075"/>
            <a:ext cx="509587" cy="414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87" name="Line 31"/>
          <p:cNvSpPr>
            <a:spLocks noChangeShapeType="1"/>
          </p:cNvSpPr>
          <p:nvPr/>
        </p:nvSpPr>
        <p:spPr bwMode="auto">
          <a:xfrm flipH="1">
            <a:off x="6583363" y="4629150"/>
            <a:ext cx="163512" cy="6461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88" name="Line 32"/>
          <p:cNvSpPr>
            <a:spLocks noChangeShapeType="1"/>
          </p:cNvSpPr>
          <p:nvPr/>
        </p:nvSpPr>
        <p:spPr bwMode="auto">
          <a:xfrm flipH="1" flipV="1">
            <a:off x="5592763" y="3783013"/>
            <a:ext cx="644525" cy="568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87489" name="Group 33"/>
          <p:cNvGrpSpPr>
            <a:grpSpLocks/>
          </p:cNvGrpSpPr>
          <p:nvPr/>
        </p:nvGrpSpPr>
        <p:grpSpPr bwMode="auto">
          <a:xfrm>
            <a:off x="636588" y="2274888"/>
            <a:ext cx="3652837" cy="3703637"/>
            <a:chOff x="3038" y="1451"/>
            <a:chExt cx="2301" cy="2333"/>
          </a:xfrm>
        </p:grpSpPr>
        <p:sp>
          <p:nvSpPr>
            <p:cNvPr id="787490" name="Oval 34"/>
            <p:cNvSpPr>
              <a:spLocks noChangeArrowheads="1"/>
            </p:cNvSpPr>
            <p:nvPr/>
          </p:nvSpPr>
          <p:spPr bwMode="auto">
            <a:xfrm>
              <a:off x="3046" y="1495"/>
              <a:ext cx="2243" cy="22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491" name="Oval 35"/>
            <p:cNvSpPr>
              <a:spLocks noChangeArrowheads="1"/>
            </p:cNvSpPr>
            <p:nvPr/>
          </p:nvSpPr>
          <p:spPr bwMode="auto">
            <a:xfrm>
              <a:off x="3966" y="1451"/>
              <a:ext cx="110" cy="1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492" name="Oval 36"/>
            <p:cNvSpPr>
              <a:spLocks noChangeArrowheads="1"/>
            </p:cNvSpPr>
            <p:nvPr/>
          </p:nvSpPr>
          <p:spPr bwMode="auto">
            <a:xfrm>
              <a:off x="4383" y="1470"/>
              <a:ext cx="110" cy="1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493" name="Oval 37"/>
            <p:cNvSpPr>
              <a:spLocks noChangeArrowheads="1"/>
            </p:cNvSpPr>
            <p:nvPr/>
          </p:nvSpPr>
          <p:spPr bwMode="auto">
            <a:xfrm>
              <a:off x="4812" y="1694"/>
              <a:ext cx="110" cy="1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494" name="Oval 38"/>
            <p:cNvSpPr>
              <a:spLocks noChangeArrowheads="1"/>
            </p:cNvSpPr>
            <p:nvPr/>
          </p:nvSpPr>
          <p:spPr bwMode="auto">
            <a:xfrm>
              <a:off x="3507" y="1619"/>
              <a:ext cx="110" cy="1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495" name="Oval 39"/>
            <p:cNvSpPr>
              <a:spLocks noChangeArrowheads="1"/>
            </p:cNvSpPr>
            <p:nvPr/>
          </p:nvSpPr>
          <p:spPr bwMode="auto">
            <a:xfrm>
              <a:off x="5183" y="2214"/>
              <a:ext cx="110" cy="1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496" name="Oval 40"/>
            <p:cNvSpPr>
              <a:spLocks noChangeArrowheads="1"/>
            </p:cNvSpPr>
            <p:nvPr/>
          </p:nvSpPr>
          <p:spPr bwMode="auto">
            <a:xfrm>
              <a:off x="3257" y="3268"/>
              <a:ext cx="110" cy="1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497" name="Oval 41"/>
            <p:cNvSpPr>
              <a:spLocks noChangeArrowheads="1"/>
            </p:cNvSpPr>
            <p:nvPr/>
          </p:nvSpPr>
          <p:spPr bwMode="auto">
            <a:xfrm>
              <a:off x="3664" y="3580"/>
              <a:ext cx="110" cy="1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498" name="Oval 42"/>
            <p:cNvSpPr>
              <a:spLocks noChangeArrowheads="1"/>
            </p:cNvSpPr>
            <p:nvPr/>
          </p:nvSpPr>
          <p:spPr bwMode="auto">
            <a:xfrm>
              <a:off x="4319" y="3660"/>
              <a:ext cx="110" cy="1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499" name="Oval 43"/>
            <p:cNvSpPr>
              <a:spLocks noChangeArrowheads="1"/>
            </p:cNvSpPr>
            <p:nvPr/>
          </p:nvSpPr>
          <p:spPr bwMode="auto">
            <a:xfrm>
              <a:off x="4836" y="3418"/>
              <a:ext cx="110" cy="1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500" name="Oval 44"/>
            <p:cNvSpPr>
              <a:spLocks noChangeArrowheads="1"/>
            </p:cNvSpPr>
            <p:nvPr/>
          </p:nvSpPr>
          <p:spPr bwMode="auto">
            <a:xfrm>
              <a:off x="5083" y="3110"/>
              <a:ext cx="110" cy="1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501" name="Oval 45"/>
            <p:cNvSpPr>
              <a:spLocks noChangeArrowheads="1"/>
            </p:cNvSpPr>
            <p:nvPr/>
          </p:nvSpPr>
          <p:spPr bwMode="auto">
            <a:xfrm>
              <a:off x="5229" y="2720"/>
              <a:ext cx="110" cy="1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502" name="Oval 46"/>
            <p:cNvSpPr>
              <a:spLocks noChangeArrowheads="1"/>
            </p:cNvSpPr>
            <p:nvPr/>
          </p:nvSpPr>
          <p:spPr bwMode="auto">
            <a:xfrm>
              <a:off x="3038" y="2851"/>
              <a:ext cx="110" cy="1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503" name="Oval 47"/>
            <p:cNvSpPr>
              <a:spLocks noChangeArrowheads="1"/>
            </p:cNvSpPr>
            <p:nvPr/>
          </p:nvSpPr>
          <p:spPr bwMode="auto">
            <a:xfrm>
              <a:off x="3046" y="2210"/>
              <a:ext cx="110" cy="1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504" name="Oval 48"/>
            <p:cNvSpPr>
              <a:spLocks noChangeArrowheads="1"/>
            </p:cNvSpPr>
            <p:nvPr/>
          </p:nvSpPr>
          <p:spPr bwMode="auto">
            <a:xfrm>
              <a:off x="3209" y="1902"/>
              <a:ext cx="110" cy="1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505" name="Oval 49"/>
            <p:cNvSpPr>
              <a:spLocks noChangeArrowheads="1"/>
            </p:cNvSpPr>
            <p:nvPr/>
          </p:nvSpPr>
          <p:spPr bwMode="auto">
            <a:xfrm>
              <a:off x="5032" y="1904"/>
              <a:ext cx="110" cy="1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506" name="Oval 50"/>
            <p:cNvSpPr>
              <a:spLocks noChangeArrowheads="1"/>
            </p:cNvSpPr>
            <p:nvPr/>
          </p:nvSpPr>
          <p:spPr bwMode="auto">
            <a:xfrm>
              <a:off x="4026" y="3684"/>
              <a:ext cx="110" cy="1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87507" name="AutoShape 51"/>
          <p:cNvCxnSpPr>
            <a:cxnSpLocks noChangeShapeType="1"/>
            <a:stCxn id="787493" idx="6"/>
            <a:endCxn id="787495" idx="7"/>
          </p:cNvCxnSpPr>
          <p:nvPr/>
        </p:nvCxnSpPr>
        <p:spPr bwMode="auto">
          <a:xfrm>
            <a:off x="3627438" y="2740025"/>
            <a:ext cx="563562" cy="769938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87509" name="AutoShape 53"/>
          <p:cNvCxnSpPr>
            <a:cxnSpLocks noChangeShapeType="1"/>
            <a:stCxn id="787505" idx="3"/>
            <a:endCxn id="787500" idx="2"/>
          </p:cNvCxnSpPr>
          <p:nvPr/>
        </p:nvCxnSpPr>
        <p:spPr bwMode="auto">
          <a:xfrm rot="16200000" flipH="1">
            <a:off x="2925763" y="4030663"/>
            <a:ext cx="1858962" cy="55562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Lookup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Lookup is performed in a similar fashion like the butterfly</a:t>
            </a:r>
          </a:p>
          <a:p>
            <a:pPr lvl="1"/>
            <a:r>
              <a:rPr lang="en-US"/>
              <a:t>expected time </a:t>
            </a:r>
            <a:r>
              <a:rPr lang="en-US">
                <a:solidFill>
                  <a:schemeClr val="hlink"/>
                </a:solidFill>
              </a:rPr>
              <a:t>O(logn)</a:t>
            </a:r>
          </a:p>
          <a:p>
            <a:pPr lvl="1"/>
            <a:endParaRPr lang="en-US">
              <a:solidFill>
                <a:schemeClr val="hlink"/>
              </a:solidFill>
            </a:endParaRPr>
          </a:p>
          <a:p>
            <a:r>
              <a:rPr lang="en-US"/>
              <a:t>Viceroy was the first network with constant number of links and logarithmic lookup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P2P Review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97888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Two key functions of P2P systems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Sharing content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Finding content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Sharing content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Direct transfer between peers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All systems do this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Structured vs. unstructured placement of data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Automatic replication of data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Finding content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Centralized (Napster)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Decentralized (Gnutella)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Probabilistic guarantees (DHTs)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P2P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Free Riding (Free Loading)</a:t>
            </a:r>
          </a:p>
          <a:p>
            <a:pPr lvl="1">
              <a:lnSpc>
                <a:spcPct val="90000"/>
              </a:lnSpc>
            </a:pPr>
            <a:r>
              <a:rPr lang="en-US"/>
              <a:t>Two types of free riding</a:t>
            </a:r>
          </a:p>
          <a:p>
            <a:pPr lvl="2">
              <a:lnSpc>
                <a:spcPct val="90000"/>
              </a:lnSpc>
            </a:pPr>
            <a:r>
              <a:rPr lang="en-US"/>
              <a:t>Downloading but not sharing any data</a:t>
            </a:r>
          </a:p>
          <a:p>
            <a:pPr lvl="2">
              <a:lnSpc>
                <a:spcPct val="90000"/>
              </a:lnSpc>
            </a:pPr>
            <a:r>
              <a:rPr lang="en-US"/>
              <a:t>Not sharing any interesting data</a:t>
            </a:r>
          </a:p>
          <a:p>
            <a:pPr lvl="1">
              <a:lnSpc>
                <a:spcPct val="90000"/>
              </a:lnSpc>
            </a:pPr>
            <a:r>
              <a:rPr lang="en-US"/>
              <a:t>On Gnutella</a:t>
            </a:r>
          </a:p>
          <a:p>
            <a:pPr lvl="2">
              <a:lnSpc>
                <a:spcPct val="90000"/>
              </a:lnSpc>
            </a:pPr>
            <a:r>
              <a:rPr lang="en-US"/>
              <a:t>15% of users contribute 94% of content</a:t>
            </a:r>
          </a:p>
          <a:p>
            <a:pPr lvl="2">
              <a:lnSpc>
                <a:spcPct val="90000"/>
              </a:lnSpc>
            </a:pPr>
            <a:r>
              <a:rPr lang="en-US"/>
              <a:t>63% of users never responded to a query</a:t>
            </a:r>
          </a:p>
          <a:p>
            <a:pPr lvl="3">
              <a:lnSpc>
                <a:spcPct val="90000"/>
              </a:lnSpc>
            </a:pPr>
            <a:r>
              <a:rPr lang="en-US"/>
              <a:t>Didn’t have “interesting” data</a:t>
            </a:r>
          </a:p>
          <a:p>
            <a:pPr>
              <a:lnSpc>
                <a:spcPct val="90000"/>
              </a:lnSpc>
            </a:pPr>
            <a:r>
              <a:rPr lang="en-US"/>
              <a:t>No ranking: what is a trusted source?</a:t>
            </a:r>
          </a:p>
          <a:p>
            <a:pPr lvl="1">
              <a:lnSpc>
                <a:spcPct val="90000"/>
              </a:lnSpc>
            </a:pPr>
            <a:r>
              <a:rPr lang="en-US"/>
              <a:t>“spoofing”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Thanks to Vinod Muthusamy, George Giakkoupis, Jim Kurose, Brian, Levine, Don Towsley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D. Milojicic, V. Kalogeraki, R. Lukose, K. Nagaraja, J. Pruyne, B. Richard, S. Rollins, Z. Xu, </a:t>
            </a:r>
            <a:r>
              <a:rPr lang="en-US" sz="1600">
                <a:solidFill>
                  <a:schemeClr val="hlink"/>
                </a:solidFill>
              </a:rPr>
              <a:t>Peer to Peer computing</a:t>
            </a:r>
            <a:r>
              <a:rPr lang="en-US" sz="1600"/>
              <a:t>, HP technical report, 2002</a:t>
            </a:r>
          </a:p>
          <a:p>
            <a:pPr>
              <a:lnSpc>
                <a:spcPct val="80000"/>
              </a:lnSpc>
            </a:pPr>
            <a:r>
              <a:rPr lang="en-US" sz="1600"/>
              <a:t>G. Giakkoupis, </a:t>
            </a:r>
            <a:r>
              <a:rPr lang="en-US" sz="1600">
                <a:solidFill>
                  <a:schemeClr val="hlink"/>
                </a:solidFill>
              </a:rPr>
              <a:t>Routing algorithms for Distributed Hash Tables</a:t>
            </a:r>
            <a:r>
              <a:rPr lang="en-US" sz="1600"/>
              <a:t>, Technical Report, Univeristy of Toronto, 2003</a:t>
            </a:r>
          </a:p>
          <a:p>
            <a:pPr>
              <a:lnSpc>
                <a:spcPct val="80000"/>
              </a:lnSpc>
            </a:pPr>
            <a:r>
              <a:rPr lang="en-US" sz="1600"/>
              <a:t>Ian Clarke, Oskar Sandberg, Brandon Wiley, and Theodore W. Hong, </a:t>
            </a:r>
            <a:r>
              <a:rPr lang="en-US" sz="1600">
                <a:solidFill>
                  <a:schemeClr val="hlink"/>
                </a:solidFill>
              </a:rPr>
              <a:t>"Freenet: A Distributed Anonymous Information Storage and Retrieval System,"</a:t>
            </a:r>
            <a:r>
              <a:rPr lang="en-US" sz="1600"/>
              <a:t> in Designing Privacy Enhancing Technologies: International Workshop on Design Issues in Anonymity and Unobservability, LNCS 2009</a:t>
            </a:r>
          </a:p>
          <a:p>
            <a:pPr>
              <a:lnSpc>
                <a:spcPct val="80000"/>
              </a:lnSpc>
            </a:pPr>
            <a:r>
              <a:rPr lang="en-US" sz="1600"/>
              <a:t>S. Ratnasamy, P. Francis, M. Handley, R. Karp, S. Shenker. </a:t>
            </a:r>
            <a:r>
              <a:rPr lang="en-US" sz="1600">
                <a:solidFill>
                  <a:schemeClr val="hlink"/>
                </a:solidFill>
              </a:rPr>
              <a:t>A Scalable Content-Addressable Network</a:t>
            </a:r>
            <a:r>
              <a:rPr lang="en-US" sz="1600"/>
              <a:t>. ACM SIGCOMM, 2001</a:t>
            </a:r>
          </a:p>
          <a:p>
            <a:pPr>
              <a:lnSpc>
                <a:spcPct val="80000"/>
              </a:lnSpc>
            </a:pPr>
            <a:r>
              <a:rPr lang="en-US" sz="1600"/>
              <a:t>I. Stoica, R. Morris, D. Karger, F. Kaashoek, H. Balakrishnan. </a:t>
            </a:r>
            <a:r>
              <a:rPr lang="en-US" sz="1600">
                <a:solidFill>
                  <a:schemeClr val="hlink"/>
                </a:solidFill>
              </a:rPr>
              <a:t>Chord: A Scalable Peer-to-peer Lookup Service for Internet Applications</a:t>
            </a:r>
            <a:r>
              <a:rPr lang="en-US" sz="1600"/>
              <a:t>. ACM SIGCOMM, 2001.</a:t>
            </a:r>
          </a:p>
          <a:p>
            <a:pPr>
              <a:lnSpc>
                <a:spcPct val="80000"/>
              </a:lnSpc>
            </a:pPr>
            <a:r>
              <a:rPr lang="en-US" sz="1600"/>
              <a:t>A. Rowstron, P. Druschel. </a:t>
            </a:r>
            <a:r>
              <a:rPr lang="en-US" sz="1600">
                <a:solidFill>
                  <a:schemeClr val="hlink"/>
                </a:solidFill>
              </a:rPr>
              <a:t>Pastry: Scalable, distributed object location and routing for large-scale peer-to-peer systems.</a:t>
            </a:r>
            <a:r>
              <a:rPr lang="en-US" sz="1600"/>
              <a:t> 18th IFIP/ACM International Conference on Distributed Systems Platforms (Middleware 2001).</a:t>
            </a:r>
          </a:p>
          <a:p>
            <a:pPr>
              <a:lnSpc>
                <a:spcPct val="80000"/>
              </a:lnSpc>
            </a:pPr>
            <a:r>
              <a:rPr lang="en-US" sz="1600"/>
              <a:t>Dalia Malkhi, Moni Naor, David Ratajczak. </a:t>
            </a:r>
            <a:r>
              <a:rPr lang="en-US" sz="1600">
                <a:solidFill>
                  <a:schemeClr val="hlink"/>
                </a:solidFill>
              </a:rPr>
              <a:t>Viceroy: A Scalable and Dynamic Emulation of the Butterfly.</a:t>
            </a:r>
            <a:r>
              <a:rPr lang="en-US" sz="1600"/>
              <a:t> ACM Symposium on Principles of Distributed Computing, 2002.</a:t>
            </a:r>
          </a:p>
          <a:p>
            <a:pPr>
              <a:lnSpc>
                <a:spcPct val="80000"/>
              </a:lnSpc>
            </a:pPr>
            <a:r>
              <a:rPr lang="en-US" sz="1600"/>
              <a:t>Manku, Gurmeet; Bawa, Mayank; Raghavan, Prabhakar, </a:t>
            </a:r>
            <a:r>
              <a:rPr lang="en-US" sz="1600">
                <a:solidFill>
                  <a:schemeClr val="hlink"/>
                </a:solidFill>
              </a:rPr>
              <a:t>Symphony: Distributed Hashing in a Small World</a:t>
            </a:r>
            <a:r>
              <a:rPr lang="en-US" sz="1600"/>
              <a:t>, USENIX Symposium on Internet Technologies and Systems (USITS),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Approach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In all approaches: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9900"/>
                </a:solidFill>
              </a:rPr>
              <a:t>keys</a:t>
            </a:r>
            <a:r>
              <a:rPr lang="en-US" sz="2800"/>
              <a:t> are associated with globally unique </a:t>
            </a:r>
            <a:r>
              <a:rPr lang="en-US" sz="2800">
                <a:solidFill>
                  <a:schemeClr val="accent2"/>
                </a:solidFill>
              </a:rPr>
              <a:t>IDs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integers of size m (for large m)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key ID</a:t>
            </a:r>
            <a:r>
              <a:rPr lang="en-US" sz="2800"/>
              <a:t> space (search space) is uniformly populated - mapping of keys to IDs using (consistent) hashing</a:t>
            </a:r>
          </a:p>
          <a:p>
            <a:pPr>
              <a:lnSpc>
                <a:spcPct val="90000"/>
              </a:lnSpc>
            </a:pPr>
            <a:r>
              <a:rPr lang="en-US" sz="2800"/>
              <a:t>a node is responsible for indexing all the keys in a certain subspace (zone) of the </a:t>
            </a:r>
            <a:r>
              <a:rPr lang="en-US" sz="2800">
                <a:solidFill>
                  <a:schemeClr val="accent2"/>
                </a:solidFill>
              </a:rPr>
              <a:t>ID space</a:t>
            </a:r>
          </a:p>
          <a:p>
            <a:pPr>
              <a:lnSpc>
                <a:spcPct val="90000"/>
              </a:lnSpc>
            </a:pPr>
            <a:r>
              <a:rPr lang="en-US" sz="2800"/>
              <a:t>nodes have only partial knowledge of other node’s responsibilities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Consistent Hashing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main idea: map both </a:t>
            </a:r>
            <a:r>
              <a:rPr lang="en-US" sz="2800">
                <a:solidFill>
                  <a:srgbClr val="FF9900"/>
                </a:solidFill>
              </a:rPr>
              <a:t>keys</a:t>
            </a:r>
            <a:r>
              <a:rPr lang="en-US" sz="2800"/>
              <a:t> and </a:t>
            </a:r>
            <a:r>
              <a:rPr lang="en-US" sz="2800">
                <a:solidFill>
                  <a:srgbClr val="009900"/>
                </a:solidFill>
              </a:rPr>
              <a:t>nodes (node IPs)</a:t>
            </a:r>
            <a:r>
              <a:rPr lang="en-US" sz="2800"/>
              <a:t> to the same (metric) </a:t>
            </a:r>
            <a:r>
              <a:rPr lang="en-US" sz="2800">
                <a:solidFill>
                  <a:schemeClr val="accent2"/>
                </a:solidFill>
              </a:rPr>
              <a:t>ID space</a:t>
            </a:r>
          </a:p>
        </p:txBody>
      </p:sp>
      <p:sp>
        <p:nvSpPr>
          <p:cNvPr id="703492" name="Oval 4"/>
          <p:cNvSpPr>
            <a:spLocks noChangeArrowheads="1"/>
          </p:cNvSpPr>
          <p:nvPr/>
        </p:nvSpPr>
        <p:spPr bwMode="auto">
          <a:xfrm>
            <a:off x="5689600" y="3016250"/>
            <a:ext cx="2320925" cy="23209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494" name="Oval 6"/>
          <p:cNvSpPr>
            <a:spLocks noChangeArrowheads="1"/>
          </p:cNvSpPr>
          <p:nvPr/>
        </p:nvSpPr>
        <p:spPr bwMode="auto">
          <a:xfrm>
            <a:off x="6880225" y="2949575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495" name="Oval 7"/>
          <p:cNvSpPr>
            <a:spLocks noChangeArrowheads="1"/>
          </p:cNvSpPr>
          <p:nvPr/>
        </p:nvSpPr>
        <p:spPr bwMode="auto">
          <a:xfrm>
            <a:off x="5924550" y="3305175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496" name="Oval 8"/>
          <p:cNvSpPr>
            <a:spLocks noChangeArrowheads="1"/>
          </p:cNvSpPr>
          <p:nvPr/>
        </p:nvSpPr>
        <p:spPr bwMode="auto">
          <a:xfrm>
            <a:off x="5603875" y="4065588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497" name="Oval 9"/>
          <p:cNvSpPr>
            <a:spLocks noChangeArrowheads="1"/>
          </p:cNvSpPr>
          <p:nvPr/>
        </p:nvSpPr>
        <p:spPr bwMode="auto">
          <a:xfrm>
            <a:off x="7689850" y="3390900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498" name="Oval 10"/>
          <p:cNvSpPr>
            <a:spLocks noChangeArrowheads="1"/>
          </p:cNvSpPr>
          <p:nvPr/>
        </p:nvSpPr>
        <p:spPr bwMode="auto">
          <a:xfrm>
            <a:off x="7932738" y="3957638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499" name="Oval 11"/>
          <p:cNvSpPr>
            <a:spLocks noChangeArrowheads="1"/>
          </p:cNvSpPr>
          <p:nvPr/>
        </p:nvSpPr>
        <p:spPr bwMode="auto">
          <a:xfrm>
            <a:off x="7300913" y="5156200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500" name="Oval 12"/>
          <p:cNvSpPr>
            <a:spLocks noChangeArrowheads="1"/>
          </p:cNvSpPr>
          <p:nvPr/>
        </p:nvSpPr>
        <p:spPr bwMode="auto">
          <a:xfrm>
            <a:off x="7673975" y="4816475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501" name="Oval 13"/>
          <p:cNvSpPr>
            <a:spLocks noChangeArrowheads="1"/>
          </p:cNvSpPr>
          <p:nvPr/>
        </p:nvSpPr>
        <p:spPr bwMode="auto">
          <a:xfrm>
            <a:off x="6196013" y="5097463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502" name="Oval 14"/>
          <p:cNvSpPr>
            <a:spLocks noChangeArrowheads="1"/>
          </p:cNvSpPr>
          <p:nvPr/>
        </p:nvSpPr>
        <p:spPr bwMode="auto">
          <a:xfrm>
            <a:off x="5734050" y="4591050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503" name="Oval 15"/>
          <p:cNvSpPr>
            <a:spLocks noChangeArrowheads="1"/>
          </p:cNvSpPr>
          <p:nvPr/>
        </p:nvSpPr>
        <p:spPr bwMode="auto">
          <a:xfrm>
            <a:off x="6221413" y="3090863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504" name="Oval 16"/>
          <p:cNvSpPr>
            <a:spLocks noChangeArrowheads="1"/>
          </p:cNvSpPr>
          <p:nvPr/>
        </p:nvSpPr>
        <p:spPr bwMode="auto">
          <a:xfrm>
            <a:off x="6761163" y="5249863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Consistent Hashing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main idea: map both </a:t>
            </a:r>
            <a:r>
              <a:rPr lang="en-US" sz="2800">
                <a:solidFill>
                  <a:srgbClr val="FF9900"/>
                </a:solidFill>
              </a:rPr>
              <a:t>keys</a:t>
            </a:r>
            <a:r>
              <a:rPr lang="en-US" sz="2800"/>
              <a:t> and </a:t>
            </a:r>
            <a:r>
              <a:rPr lang="en-US" sz="2800">
                <a:solidFill>
                  <a:srgbClr val="009900"/>
                </a:solidFill>
              </a:rPr>
              <a:t>nodes (node IPs)</a:t>
            </a:r>
            <a:r>
              <a:rPr lang="en-US" sz="2800"/>
              <a:t> to the same (metric) </a:t>
            </a:r>
            <a:r>
              <a:rPr lang="en-US" sz="2800">
                <a:solidFill>
                  <a:schemeClr val="accent2"/>
                </a:solidFill>
              </a:rPr>
              <a:t>ID space</a:t>
            </a:r>
          </a:p>
        </p:txBody>
      </p:sp>
      <p:sp>
        <p:nvSpPr>
          <p:cNvPr id="736260" name="Oval 4"/>
          <p:cNvSpPr>
            <a:spLocks noChangeArrowheads="1"/>
          </p:cNvSpPr>
          <p:nvPr/>
        </p:nvSpPr>
        <p:spPr bwMode="auto">
          <a:xfrm>
            <a:off x="5689600" y="3016250"/>
            <a:ext cx="2320925" cy="23209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61" name="Oval 5"/>
          <p:cNvSpPr>
            <a:spLocks noChangeArrowheads="1"/>
          </p:cNvSpPr>
          <p:nvPr/>
        </p:nvSpPr>
        <p:spPr bwMode="auto">
          <a:xfrm>
            <a:off x="7316788" y="3041650"/>
            <a:ext cx="263525" cy="2635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62" name="Oval 6"/>
          <p:cNvSpPr>
            <a:spLocks noChangeArrowheads="1"/>
          </p:cNvSpPr>
          <p:nvPr/>
        </p:nvSpPr>
        <p:spPr bwMode="auto">
          <a:xfrm>
            <a:off x="6880225" y="2949575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63" name="Oval 7"/>
          <p:cNvSpPr>
            <a:spLocks noChangeArrowheads="1"/>
          </p:cNvSpPr>
          <p:nvPr/>
        </p:nvSpPr>
        <p:spPr bwMode="auto">
          <a:xfrm>
            <a:off x="5924550" y="3305175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64" name="Oval 8"/>
          <p:cNvSpPr>
            <a:spLocks noChangeArrowheads="1"/>
          </p:cNvSpPr>
          <p:nvPr/>
        </p:nvSpPr>
        <p:spPr bwMode="auto">
          <a:xfrm>
            <a:off x="5603875" y="4065588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65" name="Oval 9"/>
          <p:cNvSpPr>
            <a:spLocks noChangeArrowheads="1"/>
          </p:cNvSpPr>
          <p:nvPr/>
        </p:nvSpPr>
        <p:spPr bwMode="auto">
          <a:xfrm>
            <a:off x="7689850" y="3390900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66" name="Oval 10"/>
          <p:cNvSpPr>
            <a:spLocks noChangeArrowheads="1"/>
          </p:cNvSpPr>
          <p:nvPr/>
        </p:nvSpPr>
        <p:spPr bwMode="auto">
          <a:xfrm>
            <a:off x="7932738" y="3957638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67" name="Oval 11"/>
          <p:cNvSpPr>
            <a:spLocks noChangeArrowheads="1"/>
          </p:cNvSpPr>
          <p:nvPr/>
        </p:nvSpPr>
        <p:spPr bwMode="auto">
          <a:xfrm>
            <a:off x="7300913" y="5156200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68" name="Oval 12"/>
          <p:cNvSpPr>
            <a:spLocks noChangeArrowheads="1"/>
          </p:cNvSpPr>
          <p:nvPr/>
        </p:nvSpPr>
        <p:spPr bwMode="auto">
          <a:xfrm>
            <a:off x="7673975" y="4816475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69" name="Oval 13"/>
          <p:cNvSpPr>
            <a:spLocks noChangeArrowheads="1"/>
          </p:cNvSpPr>
          <p:nvPr/>
        </p:nvSpPr>
        <p:spPr bwMode="auto">
          <a:xfrm>
            <a:off x="6196013" y="5097463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70" name="Oval 14"/>
          <p:cNvSpPr>
            <a:spLocks noChangeArrowheads="1"/>
          </p:cNvSpPr>
          <p:nvPr/>
        </p:nvSpPr>
        <p:spPr bwMode="auto">
          <a:xfrm>
            <a:off x="5734050" y="4591050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71" name="Oval 15"/>
          <p:cNvSpPr>
            <a:spLocks noChangeArrowheads="1"/>
          </p:cNvSpPr>
          <p:nvPr/>
        </p:nvSpPr>
        <p:spPr bwMode="auto">
          <a:xfrm>
            <a:off x="6221413" y="3090863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72" name="Oval 16"/>
          <p:cNvSpPr>
            <a:spLocks noChangeArrowheads="1"/>
          </p:cNvSpPr>
          <p:nvPr/>
        </p:nvSpPr>
        <p:spPr bwMode="auto">
          <a:xfrm>
            <a:off x="6761163" y="5249863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73" name="Oval 17"/>
          <p:cNvSpPr>
            <a:spLocks noChangeArrowheads="1"/>
          </p:cNvSpPr>
          <p:nvPr/>
        </p:nvSpPr>
        <p:spPr bwMode="auto">
          <a:xfrm>
            <a:off x="5649913" y="3590925"/>
            <a:ext cx="263525" cy="2635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74" name="Oval 18"/>
          <p:cNvSpPr>
            <a:spLocks noChangeArrowheads="1"/>
          </p:cNvSpPr>
          <p:nvPr/>
        </p:nvSpPr>
        <p:spPr bwMode="auto">
          <a:xfrm>
            <a:off x="7842250" y="4332288"/>
            <a:ext cx="263525" cy="2635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75" name="Oval 19"/>
          <p:cNvSpPr>
            <a:spLocks noChangeArrowheads="1"/>
          </p:cNvSpPr>
          <p:nvPr/>
        </p:nvSpPr>
        <p:spPr bwMode="auto">
          <a:xfrm>
            <a:off x="5576888" y="4310063"/>
            <a:ext cx="263525" cy="2635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76" name="Oval 20"/>
          <p:cNvSpPr>
            <a:spLocks noChangeArrowheads="1"/>
          </p:cNvSpPr>
          <p:nvPr/>
        </p:nvSpPr>
        <p:spPr bwMode="auto">
          <a:xfrm>
            <a:off x="6451600" y="5173663"/>
            <a:ext cx="263525" cy="2635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278" name="Text Box 22"/>
          <p:cNvSpPr txBox="1">
            <a:spLocks noChangeArrowheads="1"/>
          </p:cNvSpPr>
          <p:nvPr/>
        </p:nvSpPr>
        <p:spPr bwMode="auto">
          <a:xfrm>
            <a:off x="1323975" y="4854575"/>
            <a:ext cx="3922713" cy="8318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The ring is just a possibility.</a:t>
            </a:r>
          </a:p>
          <a:p>
            <a:r>
              <a:rPr lang="en-US" sz="2400">
                <a:solidFill>
                  <a:srgbClr val="FF0000"/>
                </a:solidFill>
              </a:rPr>
              <a:t>Any metric space will 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Consistent Hashing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main idea: map both </a:t>
            </a:r>
            <a:r>
              <a:rPr lang="en-US" sz="2800">
                <a:solidFill>
                  <a:srgbClr val="FF9900"/>
                </a:solidFill>
              </a:rPr>
              <a:t>keys</a:t>
            </a:r>
            <a:r>
              <a:rPr lang="en-US" sz="2800"/>
              <a:t> and </a:t>
            </a:r>
            <a:r>
              <a:rPr lang="en-US" sz="2800">
                <a:solidFill>
                  <a:srgbClr val="009900"/>
                </a:solidFill>
              </a:rPr>
              <a:t>nodes (node IPs)</a:t>
            </a:r>
            <a:r>
              <a:rPr lang="en-US" sz="2800"/>
              <a:t> to the same (metric) </a:t>
            </a:r>
            <a:r>
              <a:rPr lang="en-US" sz="2800">
                <a:solidFill>
                  <a:schemeClr val="accent2"/>
                </a:solidFill>
              </a:rPr>
              <a:t>ID space</a:t>
            </a:r>
          </a:p>
        </p:txBody>
      </p:sp>
      <p:sp>
        <p:nvSpPr>
          <p:cNvPr id="737284" name="Oval 4"/>
          <p:cNvSpPr>
            <a:spLocks noChangeArrowheads="1"/>
          </p:cNvSpPr>
          <p:nvPr/>
        </p:nvSpPr>
        <p:spPr bwMode="auto">
          <a:xfrm>
            <a:off x="5689600" y="3016250"/>
            <a:ext cx="2320925" cy="23209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5" name="Oval 5"/>
          <p:cNvSpPr>
            <a:spLocks noChangeArrowheads="1"/>
          </p:cNvSpPr>
          <p:nvPr/>
        </p:nvSpPr>
        <p:spPr bwMode="auto">
          <a:xfrm>
            <a:off x="7316788" y="3041650"/>
            <a:ext cx="263525" cy="2635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6" name="Oval 6"/>
          <p:cNvSpPr>
            <a:spLocks noChangeArrowheads="1"/>
          </p:cNvSpPr>
          <p:nvPr/>
        </p:nvSpPr>
        <p:spPr bwMode="auto">
          <a:xfrm>
            <a:off x="6880225" y="2949575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7" name="Oval 7"/>
          <p:cNvSpPr>
            <a:spLocks noChangeArrowheads="1"/>
          </p:cNvSpPr>
          <p:nvPr/>
        </p:nvSpPr>
        <p:spPr bwMode="auto">
          <a:xfrm>
            <a:off x="5924550" y="3305175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8" name="Oval 8"/>
          <p:cNvSpPr>
            <a:spLocks noChangeArrowheads="1"/>
          </p:cNvSpPr>
          <p:nvPr/>
        </p:nvSpPr>
        <p:spPr bwMode="auto">
          <a:xfrm>
            <a:off x="5603875" y="4065588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9" name="Oval 9"/>
          <p:cNvSpPr>
            <a:spLocks noChangeArrowheads="1"/>
          </p:cNvSpPr>
          <p:nvPr/>
        </p:nvSpPr>
        <p:spPr bwMode="auto">
          <a:xfrm>
            <a:off x="7689850" y="3390900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90" name="Oval 10"/>
          <p:cNvSpPr>
            <a:spLocks noChangeArrowheads="1"/>
          </p:cNvSpPr>
          <p:nvPr/>
        </p:nvSpPr>
        <p:spPr bwMode="auto">
          <a:xfrm>
            <a:off x="7932738" y="3957638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91" name="Oval 11"/>
          <p:cNvSpPr>
            <a:spLocks noChangeArrowheads="1"/>
          </p:cNvSpPr>
          <p:nvPr/>
        </p:nvSpPr>
        <p:spPr bwMode="auto">
          <a:xfrm>
            <a:off x="7300913" y="5156200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92" name="Oval 12"/>
          <p:cNvSpPr>
            <a:spLocks noChangeArrowheads="1"/>
          </p:cNvSpPr>
          <p:nvPr/>
        </p:nvSpPr>
        <p:spPr bwMode="auto">
          <a:xfrm>
            <a:off x="7673975" y="4816475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93" name="Oval 13"/>
          <p:cNvSpPr>
            <a:spLocks noChangeArrowheads="1"/>
          </p:cNvSpPr>
          <p:nvPr/>
        </p:nvSpPr>
        <p:spPr bwMode="auto">
          <a:xfrm>
            <a:off x="6196013" y="5097463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94" name="Oval 14"/>
          <p:cNvSpPr>
            <a:spLocks noChangeArrowheads="1"/>
          </p:cNvSpPr>
          <p:nvPr/>
        </p:nvSpPr>
        <p:spPr bwMode="auto">
          <a:xfrm>
            <a:off x="5734050" y="4591050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95" name="Oval 15"/>
          <p:cNvSpPr>
            <a:spLocks noChangeArrowheads="1"/>
          </p:cNvSpPr>
          <p:nvPr/>
        </p:nvSpPr>
        <p:spPr bwMode="auto">
          <a:xfrm>
            <a:off x="6221413" y="3090863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96" name="Oval 16"/>
          <p:cNvSpPr>
            <a:spLocks noChangeArrowheads="1"/>
          </p:cNvSpPr>
          <p:nvPr/>
        </p:nvSpPr>
        <p:spPr bwMode="auto">
          <a:xfrm>
            <a:off x="6761163" y="5249863"/>
            <a:ext cx="149225" cy="1587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97" name="Oval 17"/>
          <p:cNvSpPr>
            <a:spLocks noChangeArrowheads="1"/>
          </p:cNvSpPr>
          <p:nvPr/>
        </p:nvSpPr>
        <p:spPr bwMode="auto">
          <a:xfrm>
            <a:off x="5649913" y="3590925"/>
            <a:ext cx="263525" cy="2635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98" name="Oval 18"/>
          <p:cNvSpPr>
            <a:spLocks noChangeArrowheads="1"/>
          </p:cNvSpPr>
          <p:nvPr/>
        </p:nvSpPr>
        <p:spPr bwMode="auto">
          <a:xfrm>
            <a:off x="7842250" y="4332288"/>
            <a:ext cx="263525" cy="2635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99" name="Oval 19"/>
          <p:cNvSpPr>
            <a:spLocks noChangeArrowheads="1"/>
          </p:cNvSpPr>
          <p:nvPr/>
        </p:nvSpPr>
        <p:spPr bwMode="auto">
          <a:xfrm>
            <a:off x="5576888" y="4310063"/>
            <a:ext cx="263525" cy="2635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0" name="Oval 20"/>
          <p:cNvSpPr>
            <a:spLocks noChangeArrowheads="1"/>
          </p:cNvSpPr>
          <p:nvPr/>
        </p:nvSpPr>
        <p:spPr bwMode="auto">
          <a:xfrm>
            <a:off x="6451600" y="5173663"/>
            <a:ext cx="263525" cy="26352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1" name="Text Box 21"/>
          <p:cNvSpPr txBox="1">
            <a:spLocks noChangeArrowheads="1"/>
          </p:cNvSpPr>
          <p:nvPr/>
        </p:nvSpPr>
        <p:spPr bwMode="auto">
          <a:xfrm>
            <a:off x="487363" y="2697163"/>
            <a:ext cx="4708525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>
                <a:latin typeface="Helvetica" pitchFamily="34" charset="0"/>
              </a:rPr>
              <a:t>Each </a:t>
            </a:r>
            <a:r>
              <a:rPr lang="en-US" sz="2800">
                <a:solidFill>
                  <a:srgbClr val="FF9900"/>
                </a:solidFill>
                <a:latin typeface="Helvetica" pitchFamily="34" charset="0"/>
              </a:rPr>
              <a:t>key</a:t>
            </a:r>
            <a:r>
              <a:rPr lang="en-US" sz="2800">
                <a:latin typeface="Helvetica" pitchFamily="34" charset="0"/>
              </a:rPr>
              <a:t> is assigned to the </a:t>
            </a:r>
            <a:r>
              <a:rPr lang="en-US" sz="2800">
                <a:solidFill>
                  <a:srgbClr val="009900"/>
                </a:solidFill>
                <a:latin typeface="Helvetica" pitchFamily="34" charset="0"/>
              </a:rPr>
              <a:t>node</a:t>
            </a:r>
            <a:r>
              <a:rPr lang="en-US" sz="2800">
                <a:latin typeface="Helvetica" pitchFamily="34" charset="0"/>
              </a:rPr>
              <a:t> with </a:t>
            </a:r>
            <a:r>
              <a:rPr lang="en-US" sz="2800">
                <a:solidFill>
                  <a:schemeClr val="accent2"/>
                </a:solidFill>
                <a:latin typeface="Helvetica" pitchFamily="34" charset="0"/>
              </a:rPr>
              <a:t>ID</a:t>
            </a:r>
            <a:r>
              <a:rPr lang="en-US" sz="2800">
                <a:latin typeface="Helvetica" pitchFamily="34" charset="0"/>
              </a:rPr>
              <a:t> closest to the key </a:t>
            </a:r>
            <a:r>
              <a:rPr lang="en-US" sz="2800">
                <a:solidFill>
                  <a:schemeClr val="accent2"/>
                </a:solidFill>
                <a:latin typeface="Helvetica" pitchFamily="34" charset="0"/>
              </a:rPr>
              <a:t>ID</a:t>
            </a:r>
            <a:r>
              <a:rPr lang="en-US" sz="3200">
                <a:latin typeface="Helvetica" pitchFamily="34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§"/>
            </a:pPr>
            <a:r>
              <a:rPr lang="en-US" sz="2400">
                <a:latin typeface="Helvetica" pitchFamily="34" charset="0"/>
              </a:rPr>
              <a:t>uniformly distributed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§"/>
            </a:pPr>
            <a:r>
              <a:rPr lang="en-US" sz="2400">
                <a:latin typeface="Helvetica" pitchFamily="34" charset="0"/>
              </a:rPr>
              <a:t>at most logarithmic number of keys assigned to each node</a:t>
            </a:r>
          </a:p>
        </p:txBody>
      </p:sp>
      <p:cxnSp>
        <p:nvCxnSpPr>
          <p:cNvPr id="737303" name="AutoShape 23"/>
          <p:cNvCxnSpPr>
            <a:cxnSpLocks noChangeShapeType="1"/>
            <a:stCxn id="737286" idx="7"/>
            <a:endCxn id="737285" idx="0"/>
          </p:cNvCxnSpPr>
          <p:nvPr/>
        </p:nvCxnSpPr>
        <p:spPr bwMode="auto">
          <a:xfrm rot="5400000" flipV="1">
            <a:off x="7193757" y="2786856"/>
            <a:ext cx="68262" cy="441325"/>
          </a:xfrm>
          <a:prstGeom prst="curvedConnector3">
            <a:avLst>
              <a:gd name="adj1" fmla="val -369769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304" name="AutoShape 24"/>
          <p:cNvCxnSpPr>
            <a:cxnSpLocks noChangeShapeType="1"/>
            <a:stCxn id="737295" idx="1"/>
            <a:endCxn id="737285" idx="0"/>
          </p:cNvCxnSpPr>
          <p:nvPr/>
        </p:nvCxnSpPr>
        <p:spPr bwMode="auto">
          <a:xfrm rot="16200000">
            <a:off x="6809581" y="2475707"/>
            <a:ext cx="73025" cy="1204912"/>
          </a:xfrm>
          <a:prstGeom prst="curvedConnector3">
            <a:avLst>
              <a:gd name="adj1" fmla="val 413042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737305" name="AutoShape 25"/>
          <p:cNvCxnSpPr>
            <a:cxnSpLocks noChangeShapeType="1"/>
            <a:stCxn id="737287" idx="0"/>
            <a:endCxn id="737285" idx="0"/>
          </p:cNvCxnSpPr>
          <p:nvPr/>
        </p:nvCxnSpPr>
        <p:spPr bwMode="auto">
          <a:xfrm rot="16200000">
            <a:off x="6592094" y="2448719"/>
            <a:ext cx="263525" cy="1449387"/>
          </a:xfrm>
          <a:prstGeom prst="curvedConnector3">
            <a:avLst>
              <a:gd name="adj1" fmla="val 186745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737306" name="AutoShape 26"/>
          <p:cNvCxnSpPr>
            <a:cxnSpLocks noChangeShapeType="1"/>
            <a:stCxn id="737288" idx="2"/>
            <a:endCxn id="737297" idx="2"/>
          </p:cNvCxnSpPr>
          <p:nvPr/>
        </p:nvCxnSpPr>
        <p:spPr bwMode="auto">
          <a:xfrm rot="10800000" flipH="1">
            <a:off x="5603875" y="3722688"/>
            <a:ext cx="46038" cy="422275"/>
          </a:xfrm>
          <a:prstGeom prst="curvedConnector3">
            <a:avLst>
              <a:gd name="adj1" fmla="val -496551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307" name="AutoShape 27"/>
          <p:cNvCxnSpPr>
            <a:cxnSpLocks noChangeShapeType="1"/>
            <a:stCxn id="737294" idx="3"/>
            <a:endCxn id="737299" idx="2"/>
          </p:cNvCxnSpPr>
          <p:nvPr/>
        </p:nvCxnSpPr>
        <p:spPr bwMode="auto">
          <a:xfrm rot="16200000" flipV="1">
            <a:off x="5524500" y="4494213"/>
            <a:ext cx="284163" cy="179387"/>
          </a:xfrm>
          <a:prstGeom prst="curvedConnector4">
            <a:avLst>
              <a:gd name="adj1" fmla="val -1681"/>
              <a:gd name="adj2" fmla="val 138051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309" name="AutoShape 29"/>
          <p:cNvCxnSpPr>
            <a:cxnSpLocks noChangeShapeType="1"/>
            <a:stCxn id="737293" idx="2"/>
            <a:endCxn id="737299" idx="3"/>
          </p:cNvCxnSpPr>
          <p:nvPr/>
        </p:nvCxnSpPr>
        <p:spPr bwMode="auto">
          <a:xfrm rot="10800000">
            <a:off x="5614988" y="4535488"/>
            <a:ext cx="581025" cy="641350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310" name="AutoShape 30"/>
          <p:cNvCxnSpPr>
            <a:cxnSpLocks noChangeShapeType="1"/>
            <a:stCxn id="737296" idx="4"/>
            <a:endCxn id="737300" idx="4"/>
          </p:cNvCxnSpPr>
          <p:nvPr/>
        </p:nvCxnSpPr>
        <p:spPr bwMode="auto">
          <a:xfrm rot="5400000">
            <a:off x="6695281" y="5296695"/>
            <a:ext cx="28575" cy="252412"/>
          </a:xfrm>
          <a:prstGeom prst="curvedConnector3">
            <a:avLst>
              <a:gd name="adj1" fmla="val 444444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311" name="AutoShape 31"/>
          <p:cNvCxnSpPr>
            <a:cxnSpLocks noChangeShapeType="1"/>
            <a:stCxn id="737291" idx="4"/>
            <a:endCxn id="737300" idx="5"/>
          </p:cNvCxnSpPr>
          <p:nvPr/>
        </p:nvCxnSpPr>
        <p:spPr bwMode="auto">
          <a:xfrm rot="5400000">
            <a:off x="6984206" y="5007769"/>
            <a:ext cx="84138" cy="698500"/>
          </a:xfrm>
          <a:prstGeom prst="curvedConnector3">
            <a:avLst>
              <a:gd name="adj1" fmla="val 416981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312" name="AutoShape 32"/>
          <p:cNvCxnSpPr>
            <a:cxnSpLocks noChangeShapeType="1"/>
            <a:stCxn id="737292" idx="4"/>
            <a:endCxn id="737300" idx="5"/>
          </p:cNvCxnSpPr>
          <p:nvPr/>
        </p:nvCxnSpPr>
        <p:spPr bwMode="auto">
          <a:xfrm rot="5400000">
            <a:off x="7000875" y="4651375"/>
            <a:ext cx="423863" cy="1071563"/>
          </a:xfrm>
          <a:prstGeom prst="curvedConnector3">
            <a:avLst>
              <a:gd name="adj1" fmla="val 162921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314" name="AutoShape 34"/>
          <p:cNvCxnSpPr>
            <a:cxnSpLocks noChangeShapeType="1"/>
            <a:stCxn id="737290" idx="6"/>
            <a:endCxn id="737298" idx="6"/>
          </p:cNvCxnSpPr>
          <p:nvPr/>
        </p:nvCxnSpPr>
        <p:spPr bwMode="auto">
          <a:xfrm>
            <a:off x="8081963" y="4037013"/>
            <a:ext cx="23812" cy="427037"/>
          </a:xfrm>
          <a:prstGeom prst="curvedConnector3">
            <a:avLst>
              <a:gd name="adj1" fmla="val 106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315" name="AutoShape 35"/>
          <p:cNvCxnSpPr>
            <a:cxnSpLocks noChangeShapeType="1"/>
            <a:stCxn id="737289" idx="6"/>
            <a:endCxn id="737298" idx="6"/>
          </p:cNvCxnSpPr>
          <p:nvPr/>
        </p:nvCxnSpPr>
        <p:spPr bwMode="auto">
          <a:xfrm>
            <a:off x="7839075" y="3470275"/>
            <a:ext cx="266700" cy="993775"/>
          </a:xfrm>
          <a:prstGeom prst="curvedConnector3">
            <a:avLst>
              <a:gd name="adj1" fmla="val 185713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737316" name="Text Box 36"/>
          <p:cNvSpPr txBox="1">
            <a:spLocks noChangeArrowheads="1"/>
          </p:cNvSpPr>
          <p:nvPr/>
        </p:nvSpPr>
        <p:spPr bwMode="auto">
          <a:xfrm>
            <a:off x="385763" y="5670550"/>
            <a:ext cx="82216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Problem: Starting from a node, how do we locate the node </a:t>
            </a:r>
          </a:p>
          <a:p>
            <a:r>
              <a:rPr lang="en-US" sz="2400"/>
              <a:t>responsible for a key, while maintaining as little information </a:t>
            </a:r>
          </a:p>
          <a:p>
            <a:r>
              <a:rPr lang="en-US" sz="2400"/>
              <a:t>about other nodes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6" grpId="0"/>
    </p:bldLst>
  </p:timing>
</p:sld>
</file>

<file path=ppt/theme/theme1.xml><?xml version="1.0" encoding="utf-8"?>
<a:theme xmlns:a="http://schemas.openxmlformats.org/drawingml/2006/main" name="MyMaster">
  <a:themeElements>
    <a:clrScheme name="My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yMaster">
      <a:majorFont>
        <a:latin typeface="Helvetica"/>
        <a:ea typeface=""/>
        <a:cs typeface="Arial"/>
      </a:majorFont>
      <a:minorFont>
        <a:latin typeface="Helvetic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y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2612</Words>
  <Application>Microsoft PowerPoint</Application>
  <PresentationFormat>On-screen Show (4:3)</PresentationFormat>
  <Paragraphs>514</Paragraphs>
  <Slides>55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Helvetica</vt:lpstr>
      <vt:lpstr>Wingdings</vt:lpstr>
      <vt:lpstr>Tahoma</vt:lpstr>
      <vt:lpstr>Times New Roman</vt:lpstr>
      <vt:lpstr>MyMaster</vt:lpstr>
      <vt:lpstr>Information Networks</vt:lpstr>
      <vt:lpstr>Unstructured vs Structured P2P</vt:lpstr>
      <vt:lpstr>Distributed Hash Tables (DHT)</vt:lpstr>
      <vt:lpstr>DHT Desirable Properties</vt:lpstr>
      <vt:lpstr>DHT Routing Protocols</vt:lpstr>
      <vt:lpstr>Basic Approach</vt:lpstr>
      <vt:lpstr>Consistent Hashing</vt:lpstr>
      <vt:lpstr>Consistent Hashing</vt:lpstr>
      <vt:lpstr>Consistent Hashing</vt:lpstr>
      <vt:lpstr>Basic Approach Differences</vt:lpstr>
      <vt:lpstr>Chord</vt:lpstr>
      <vt:lpstr>Chord Finger Table</vt:lpstr>
      <vt:lpstr>Chord Key Location</vt:lpstr>
      <vt:lpstr>Chord node insertion</vt:lpstr>
      <vt:lpstr>Chord Properties</vt:lpstr>
      <vt:lpstr>Network locality</vt:lpstr>
      <vt:lpstr>Plaxton’s Mesh</vt:lpstr>
      <vt:lpstr>Plaxton’s Mesh – Routing Table</vt:lpstr>
      <vt:lpstr>Enforcing Network Locality</vt:lpstr>
      <vt:lpstr>Enforcing Network Locality</vt:lpstr>
      <vt:lpstr>Enforcing Network Locality</vt:lpstr>
      <vt:lpstr>Plaxton algorithm: routing</vt:lpstr>
      <vt:lpstr>Plaxton algorithm: routing</vt:lpstr>
      <vt:lpstr>Plaxton algorithm: routing</vt:lpstr>
      <vt:lpstr>Plaxton algorithm: routing</vt:lpstr>
      <vt:lpstr>Plaxton algorithm: routing</vt:lpstr>
      <vt:lpstr>Pastry: Node Joins</vt:lpstr>
      <vt:lpstr>Network Proximity</vt:lpstr>
      <vt:lpstr>CAN</vt:lpstr>
      <vt:lpstr>CAN Lookup</vt:lpstr>
      <vt:lpstr>CAN node insertion</vt:lpstr>
      <vt:lpstr>Kleinberg’s small world</vt:lpstr>
      <vt:lpstr>Routing in the Small World</vt:lpstr>
      <vt:lpstr>Symphony</vt:lpstr>
      <vt:lpstr>Viceroy</vt:lpstr>
      <vt:lpstr>Viceroy</vt:lpstr>
      <vt:lpstr>Viceroy</vt:lpstr>
      <vt:lpstr>Viceroy</vt:lpstr>
      <vt:lpstr>Viceroy</vt:lpstr>
      <vt:lpstr>Viceroy</vt:lpstr>
      <vt:lpstr>Viceroy</vt:lpstr>
      <vt:lpstr>Viceroy</vt:lpstr>
      <vt:lpstr>Viceroy</vt:lpstr>
      <vt:lpstr>Viceroy network</vt:lpstr>
      <vt:lpstr>Viceroy network</vt:lpstr>
      <vt:lpstr>Viceroy network</vt:lpstr>
      <vt:lpstr>Butterfly links</vt:lpstr>
      <vt:lpstr>Downward links</vt:lpstr>
      <vt:lpstr>Upward links</vt:lpstr>
      <vt:lpstr>Upward links</vt:lpstr>
      <vt:lpstr>Lookup</vt:lpstr>
      <vt:lpstr>P2P Review</vt:lpstr>
      <vt:lpstr>Issues with P2P</vt:lpstr>
      <vt:lpstr>Acknowledgements</vt:lpstr>
      <vt:lpstr>References</vt:lpstr>
    </vt:vector>
  </TitlesOfParts>
  <Company>University of Helsinki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Networks</dc:title>
  <dc:creator>admin</dc:creator>
  <cp:lastModifiedBy>HH</cp:lastModifiedBy>
  <cp:revision>65</cp:revision>
  <dcterms:created xsi:type="dcterms:W3CDTF">2005-03-17T00:20:45Z</dcterms:created>
  <dcterms:modified xsi:type="dcterms:W3CDTF">2011-04-12T16:21:54Z</dcterms:modified>
</cp:coreProperties>
</file>