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65"/>
  </p:notesMasterIdLst>
  <p:sldIdLst>
    <p:sldId id="256" r:id="rId5"/>
    <p:sldId id="268" r:id="rId6"/>
    <p:sldId id="286" r:id="rId7"/>
    <p:sldId id="290" r:id="rId8"/>
    <p:sldId id="279" r:id="rId9"/>
    <p:sldId id="292" r:id="rId10"/>
    <p:sldId id="293" r:id="rId11"/>
    <p:sldId id="294" r:id="rId12"/>
    <p:sldId id="340" r:id="rId13"/>
    <p:sldId id="291" r:id="rId14"/>
    <p:sldId id="295" r:id="rId15"/>
    <p:sldId id="280" r:id="rId16"/>
    <p:sldId id="281" r:id="rId17"/>
    <p:sldId id="282" r:id="rId18"/>
    <p:sldId id="289" r:id="rId19"/>
    <p:sldId id="328" r:id="rId20"/>
    <p:sldId id="329" r:id="rId21"/>
    <p:sldId id="334" r:id="rId22"/>
    <p:sldId id="330" r:id="rId23"/>
    <p:sldId id="343" r:id="rId24"/>
    <p:sldId id="303" r:id="rId25"/>
    <p:sldId id="331" r:id="rId26"/>
    <p:sldId id="332" r:id="rId27"/>
    <p:sldId id="317" r:id="rId28"/>
    <p:sldId id="296" r:id="rId29"/>
    <p:sldId id="304" r:id="rId30"/>
    <p:sldId id="333" r:id="rId31"/>
    <p:sldId id="307" r:id="rId32"/>
    <p:sldId id="297" r:id="rId33"/>
    <p:sldId id="306" r:id="rId34"/>
    <p:sldId id="308" r:id="rId35"/>
    <p:sldId id="309" r:id="rId36"/>
    <p:sldId id="318" r:id="rId37"/>
    <p:sldId id="299" r:id="rId38"/>
    <p:sldId id="298" r:id="rId39"/>
    <p:sldId id="310" r:id="rId40"/>
    <p:sldId id="314" r:id="rId41"/>
    <p:sldId id="315" r:id="rId42"/>
    <p:sldId id="316" r:id="rId43"/>
    <p:sldId id="300" r:id="rId44"/>
    <p:sldId id="301" r:id="rId45"/>
    <p:sldId id="312" r:id="rId46"/>
    <p:sldId id="311" r:id="rId47"/>
    <p:sldId id="319" r:id="rId48"/>
    <p:sldId id="326" r:id="rId49"/>
    <p:sldId id="302" r:id="rId50"/>
    <p:sldId id="313" r:id="rId51"/>
    <p:sldId id="320" r:id="rId52"/>
    <p:sldId id="345" r:id="rId53"/>
    <p:sldId id="321" r:id="rId54"/>
    <p:sldId id="322" r:id="rId55"/>
    <p:sldId id="323" r:id="rId56"/>
    <p:sldId id="327" r:id="rId57"/>
    <p:sldId id="339" r:id="rId58"/>
    <p:sldId id="335" r:id="rId59"/>
    <p:sldId id="337" r:id="rId60"/>
    <p:sldId id="336" r:id="rId61"/>
    <p:sldId id="338" r:id="rId62"/>
    <p:sldId id="344" r:id="rId63"/>
    <p:sldId id="34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C6C"/>
    <a:srgbClr val="7BD2F0"/>
    <a:srgbClr val="455AAB"/>
    <a:srgbClr val="6274BA"/>
    <a:srgbClr val="286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4" autoAdjust="0"/>
    <p:restoredTop sz="81818" autoAdjust="0"/>
  </p:normalViewPr>
  <p:slideViewPr>
    <p:cSldViewPr snapToGrid="0">
      <p:cViewPr varScale="1">
        <p:scale>
          <a:sx n="55" d="100"/>
          <a:sy n="55"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0D979-A74F-4539-ADD4-1BB886936F19}" type="datetimeFigureOut">
              <a:rPr lang="vi-VN" smtClean="0"/>
              <a:t>17/07/2021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4888-8B63-43D8-9FEB-F46E0A85DAC1}" type="slidenum">
              <a:rPr lang="vi-VN" smtClean="0"/>
              <a:t>‹#›</a:t>
            </a:fld>
            <a:endParaRPr lang="vi-VN"/>
          </a:p>
        </p:txBody>
      </p:sp>
    </p:spTree>
    <p:extLst>
      <p:ext uri="{BB962C8B-B14F-4D97-AF65-F5344CB8AC3E}">
        <p14:creationId xmlns:p14="http://schemas.microsoft.com/office/powerpoint/2010/main" val="156093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10</a:t>
            </a:fld>
            <a:endParaRPr lang="vi-VN"/>
          </a:p>
        </p:txBody>
      </p:sp>
    </p:spTree>
    <p:extLst>
      <p:ext uri="{BB962C8B-B14F-4D97-AF65-F5344CB8AC3E}">
        <p14:creationId xmlns:p14="http://schemas.microsoft.com/office/powerpoint/2010/main" val="114522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Chi tiết</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59</a:t>
            </a:fld>
            <a:endParaRPr lang="vi-VN"/>
          </a:p>
        </p:txBody>
      </p:sp>
    </p:spTree>
    <p:extLst>
      <p:ext uri="{BB962C8B-B14F-4D97-AF65-F5344CB8AC3E}">
        <p14:creationId xmlns:p14="http://schemas.microsoft.com/office/powerpoint/2010/main" val="309334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11</a:t>
            </a:fld>
            <a:endParaRPr lang="vi-VN"/>
          </a:p>
        </p:txBody>
      </p:sp>
    </p:spTree>
    <p:extLst>
      <p:ext uri="{BB962C8B-B14F-4D97-AF65-F5344CB8AC3E}">
        <p14:creationId xmlns:p14="http://schemas.microsoft.com/office/powerpoint/2010/main" val="336394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Ngữ cảnh: beacon frame, trao đổi AP - client</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21</a:t>
            </a:fld>
            <a:endParaRPr lang="vi-VN"/>
          </a:p>
        </p:txBody>
      </p:sp>
    </p:spTree>
    <p:extLst>
      <p:ext uri="{BB962C8B-B14F-4D97-AF65-F5344CB8AC3E}">
        <p14:creationId xmlns:p14="http://schemas.microsoft.com/office/powerpoint/2010/main" val="16223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Beacon Frame: </a:t>
            </a:r>
            <a:r>
              <a:rPr lang="vi-VN" b="0" i="0">
                <a:solidFill>
                  <a:srgbClr val="000000"/>
                </a:solidFill>
                <a:effectLst/>
                <a:latin typeface="Roboto" panose="02000000000000000000" pitchFamily="2" charset="0"/>
              </a:rPr>
              <a:t>Một trong những </a:t>
            </a:r>
            <a:r>
              <a:rPr lang="en-US" b="0" i="0">
                <a:solidFill>
                  <a:srgbClr val="000000"/>
                </a:solidFill>
                <a:effectLst/>
                <a:latin typeface="Roboto" panose="02000000000000000000" pitchFamily="2" charset="0"/>
              </a:rPr>
              <a:t>management Frame</a:t>
            </a:r>
            <a:r>
              <a:rPr lang="vi-VN" b="0" i="0">
                <a:solidFill>
                  <a:srgbClr val="000000"/>
                </a:solidFill>
                <a:effectLst/>
                <a:latin typeface="Roboto" panose="02000000000000000000" pitchFamily="2" charset="0"/>
              </a:rPr>
              <a:t> trong IEEE 802.11 được AP truyền định kỳ. Nó chứa tất cả thông tin về mạng, chẳng hạn như i) ESSID, ii) loại mã hóa và iii) BSSID (địa chỉ MAC) của AP. </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23</a:t>
            </a:fld>
            <a:endParaRPr lang="vi-VN"/>
          </a:p>
        </p:txBody>
      </p:sp>
    </p:spTree>
    <p:extLst>
      <p:ext uri="{BB962C8B-B14F-4D97-AF65-F5344CB8AC3E}">
        <p14:creationId xmlns:p14="http://schemas.microsoft.com/office/powerpoint/2010/main" val="356324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WPA3, etherenet</a:t>
            </a:r>
          </a:p>
          <a:p>
            <a:pPr marL="171450" indent="-171450">
              <a:buFontTx/>
              <a:buChar char="-"/>
            </a:pPr>
            <a:r>
              <a:rPr lang="en-US"/>
              <a:t>NAC: net access control</a:t>
            </a:r>
          </a:p>
          <a:p>
            <a:pPr marL="171450" indent="-171450">
              <a:buFontTx/>
              <a:buChar char="-"/>
            </a:pPr>
            <a:r>
              <a:rPr lang="en-US"/>
              <a:t> Hạn chế biên độ phát</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24</a:t>
            </a:fld>
            <a:endParaRPr lang="vi-VN"/>
          </a:p>
        </p:txBody>
      </p:sp>
    </p:spTree>
    <p:extLst>
      <p:ext uri="{BB962C8B-B14F-4D97-AF65-F5344CB8AC3E}">
        <p14:creationId xmlns:p14="http://schemas.microsoft.com/office/powerpoint/2010/main" val="254564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30</a:t>
            </a:fld>
            <a:endParaRPr lang="vi-VN"/>
          </a:p>
        </p:txBody>
      </p:sp>
    </p:spTree>
    <p:extLst>
      <p:ext uri="{BB962C8B-B14F-4D97-AF65-F5344CB8AC3E}">
        <p14:creationId xmlns:p14="http://schemas.microsoft.com/office/powerpoint/2010/main" val="93649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NAC</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33</a:t>
            </a:fld>
            <a:endParaRPr lang="vi-VN"/>
          </a:p>
        </p:txBody>
      </p:sp>
    </p:spTree>
    <p:extLst>
      <p:ext uri="{BB962C8B-B14F-4D97-AF65-F5344CB8AC3E}">
        <p14:creationId xmlns:p14="http://schemas.microsoft.com/office/powerpoint/2010/main" val="177001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WPS:</a:t>
            </a:r>
          </a:p>
          <a:p>
            <a:pPr lvl="1" algn="l" fontAlgn="base">
              <a:buFont typeface="Arial" panose="020B0604020202020204" pitchFamily="34" charset="0"/>
              <a:buChar char="•"/>
            </a:pPr>
            <a:r>
              <a:rPr lang="vi-VN" b="0" i="0">
                <a:solidFill>
                  <a:srgbClr val="333333"/>
                </a:solidFill>
                <a:effectLst/>
                <a:latin typeface="Helvetica Neue"/>
              </a:rPr>
              <a:t>Phương pháp PIN (Personal Identification Number): mã PIN ngẫu nhiên. PIN này sau đó sẽ được nhập vào</a:t>
            </a:r>
            <a:r>
              <a:rPr lang="en-US" b="0" i="0">
                <a:solidFill>
                  <a:srgbClr val="333333"/>
                </a:solidFill>
                <a:effectLst/>
                <a:latin typeface="Helvetica Neue"/>
              </a:rPr>
              <a:t> </a:t>
            </a:r>
            <a:r>
              <a:rPr lang="vi-VN" b="0" i="0">
                <a:solidFill>
                  <a:srgbClr val="333333"/>
                </a:solidFill>
                <a:effectLst/>
                <a:latin typeface="Helvetica Neue"/>
              </a:rPr>
              <a:t>AP hay thiết bị WPS của khách hàng để kết nối.</a:t>
            </a:r>
            <a:endParaRPr lang="en-US" b="0" i="0">
              <a:solidFill>
                <a:srgbClr val="333333"/>
              </a:solidFill>
              <a:effectLst/>
              <a:latin typeface="Helvetica Neue"/>
            </a:endParaRPr>
          </a:p>
          <a:p>
            <a:pPr lvl="1" algn="l" fontAlgn="base">
              <a:buFont typeface="Arial" panose="020B0604020202020204" pitchFamily="34" charset="0"/>
              <a:buChar char="•"/>
            </a:pPr>
            <a:endParaRPr lang="vi-VN" b="0" i="0">
              <a:solidFill>
                <a:srgbClr val="333333"/>
              </a:solidFill>
              <a:effectLst/>
              <a:latin typeface="Helvetica Neue"/>
            </a:endParaRPr>
          </a:p>
          <a:p>
            <a:pPr lvl="1" algn="l" fontAlgn="base">
              <a:buFont typeface="Arial" panose="020B0604020202020204" pitchFamily="34" charset="0"/>
              <a:buChar char="•"/>
            </a:pPr>
            <a:r>
              <a:rPr lang="vi-VN" b="0" i="0">
                <a:solidFill>
                  <a:srgbClr val="333333"/>
                </a:solidFill>
                <a:effectLst/>
                <a:latin typeface="Helvetica Neue"/>
              </a:rPr>
              <a:t>Phương pháp PBC (Push Button Configuration): người dùng chỉ cần nhấn nút WPS trên cả hai thiết bị WPS để kết nối.</a:t>
            </a:r>
            <a:r>
              <a:rPr lang="en-US"/>
              <a:t> </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45</a:t>
            </a:fld>
            <a:endParaRPr lang="vi-VN"/>
          </a:p>
        </p:txBody>
      </p:sp>
    </p:spTree>
    <p:extLst>
      <p:ext uri="{BB962C8B-B14F-4D97-AF65-F5344CB8AC3E}">
        <p14:creationId xmlns:p14="http://schemas.microsoft.com/office/powerpoint/2010/main" val="3565962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Chi tiết</a:t>
            </a:r>
            <a:endParaRPr lang="vi-VN"/>
          </a:p>
        </p:txBody>
      </p:sp>
      <p:sp>
        <p:nvSpPr>
          <p:cNvPr id="4" name="Slide Number Placeholder 3"/>
          <p:cNvSpPr>
            <a:spLocks noGrp="1"/>
          </p:cNvSpPr>
          <p:nvPr>
            <p:ph type="sldNum" sz="quarter" idx="5"/>
          </p:nvPr>
        </p:nvSpPr>
        <p:spPr/>
        <p:txBody>
          <a:bodyPr/>
          <a:lstStyle/>
          <a:p>
            <a:fld id="{03F74888-8B63-43D8-9FEB-F46E0A85DAC1}" type="slidenum">
              <a:rPr lang="vi-VN" smtClean="0"/>
              <a:t>58</a:t>
            </a:fld>
            <a:endParaRPr lang="vi-VN"/>
          </a:p>
        </p:txBody>
      </p:sp>
    </p:spTree>
    <p:extLst>
      <p:ext uri="{BB962C8B-B14F-4D97-AF65-F5344CB8AC3E}">
        <p14:creationId xmlns:p14="http://schemas.microsoft.com/office/powerpoint/2010/main" val="3317856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0CA3E-079C-4616-A239-9799768C75AD}"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CF97EA-0005-4A81-BC15-652FDD69A412}"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2D4AF-5E4E-4512-92D8-C4FA9550C1F0}"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02C91F-A87C-45B4-8EE4-799D3FAE00F9}"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34E9EC-581B-4760-B60E-1984F540D911}"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20EF9-7E8C-4E46-9F37-024F4CD1299A}"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6E746-EAAC-434B-AE70-61FA32218CA3}"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C5912-1363-44D9-91F8-9C78C4F6739D}"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1FF1A-FF8D-487C-AD51-4BEF81B0C56A}"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FDEA01-056B-4C8B-953B-127278703D75}" type="datetime1">
              <a:rPr lang="en-US" smtClean="0"/>
              <a:t>7/17/2021</a:t>
            </a:fld>
            <a:endParaRPr lang="en-US" dirty="0"/>
          </a:p>
        </p:txBody>
      </p:sp>
      <p:sp>
        <p:nvSpPr>
          <p:cNvPr id="5" name="Footer Placeholder 4"/>
          <p:cNvSpPr>
            <a:spLocks noGrp="1"/>
          </p:cNvSpPr>
          <p:nvPr>
            <p:ph type="ftr" sz="quarter" idx="11"/>
          </p:nvPr>
        </p:nvSpPr>
        <p:spPr/>
        <p:txBody>
          <a:bodyPr/>
          <a:lstStyle/>
          <a:p>
            <a:r>
              <a:rPr lang="vi-VN"/>
              <a:t>Tấn công mạng - NT205.L11.ANTT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37E44-4527-4A3D-94BA-F98163001F9B}" type="datetime1">
              <a:rPr lang="en-US" smtClean="0"/>
              <a:t>7/17/2021</a:t>
            </a:fld>
            <a:endParaRPr lang="en-US" dirty="0"/>
          </a:p>
        </p:txBody>
      </p:sp>
      <p:sp>
        <p:nvSpPr>
          <p:cNvPr id="6" name="Footer Placeholder 5"/>
          <p:cNvSpPr>
            <a:spLocks noGrp="1"/>
          </p:cNvSpPr>
          <p:nvPr>
            <p:ph type="ftr" sz="quarter" idx="11"/>
          </p:nvPr>
        </p:nvSpPr>
        <p:spPr/>
        <p:txBody>
          <a:bodyPr/>
          <a:lstStyle/>
          <a:p>
            <a:r>
              <a:rPr lang="vi-VN"/>
              <a:t>Tấn công mạng - NT205.L11.ANTT</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4AB28-A31A-4584-8C5E-EF9663ABDFAC}" type="datetime1">
              <a:rPr lang="en-US" smtClean="0"/>
              <a:t>7/17/2021</a:t>
            </a:fld>
            <a:endParaRPr lang="en-US" dirty="0"/>
          </a:p>
        </p:txBody>
      </p:sp>
      <p:sp>
        <p:nvSpPr>
          <p:cNvPr id="8" name="Footer Placeholder 7"/>
          <p:cNvSpPr>
            <a:spLocks noGrp="1"/>
          </p:cNvSpPr>
          <p:nvPr>
            <p:ph type="ftr" sz="quarter" idx="11"/>
          </p:nvPr>
        </p:nvSpPr>
        <p:spPr/>
        <p:txBody>
          <a:bodyPr/>
          <a:lstStyle/>
          <a:p>
            <a:r>
              <a:rPr lang="vi-VN"/>
              <a:t>Tấn công mạng - NT205.L11.ANTT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72BA22-B676-4081-A4E0-497D4F0F3BE7}" type="datetime1">
              <a:rPr lang="en-US" smtClean="0"/>
              <a:t>7/17/2021</a:t>
            </a:fld>
            <a:endParaRPr lang="en-US" dirty="0"/>
          </a:p>
        </p:txBody>
      </p:sp>
      <p:sp>
        <p:nvSpPr>
          <p:cNvPr id="4" name="Footer Placeholder 3"/>
          <p:cNvSpPr>
            <a:spLocks noGrp="1"/>
          </p:cNvSpPr>
          <p:nvPr>
            <p:ph type="ftr" sz="quarter" idx="11"/>
          </p:nvPr>
        </p:nvSpPr>
        <p:spPr/>
        <p:txBody>
          <a:bodyPr/>
          <a:lstStyle/>
          <a:p>
            <a:r>
              <a:rPr lang="vi-VN"/>
              <a:t>Tấn công mạng - NT205.L11.ANTT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33743-47CE-4045-A7A9-4EBF437CFA29}" type="datetime1">
              <a:rPr lang="en-US" smtClean="0"/>
              <a:t>7/17/2021</a:t>
            </a:fld>
            <a:endParaRPr lang="en-US" dirty="0"/>
          </a:p>
        </p:txBody>
      </p:sp>
      <p:sp>
        <p:nvSpPr>
          <p:cNvPr id="3" name="Footer Placeholder 2"/>
          <p:cNvSpPr>
            <a:spLocks noGrp="1"/>
          </p:cNvSpPr>
          <p:nvPr>
            <p:ph type="ftr" sz="quarter" idx="11"/>
          </p:nvPr>
        </p:nvSpPr>
        <p:spPr/>
        <p:txBody>
          <a:bodyPr/>
          <a:lstStyle/>
          <a:p>
            <a:r>
              <a:rPr lang="vi-VN"/>
              <a:t>Tấn công mạng - NT205.L11.ANTT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F3373-5F79-4C9E-B391-D09180F0411B}" type="datetime1">
              <a:rPr lang="en-US" smtClean="0"/>
              <a:t>7/17/2021</a:t>
            </a:fld>
            <a:endParaRPr lang="en-US" dirty="0"/>
          </a:p>
        </p:txBody>
      </p:sp>
      <p:sp>
        <p:nvSpPr>
          <p:cNvPr id="6" name="Footer Placeholder 5"/>
          <p:cNvSpPr>
            <a:spLocks noGrp="1"/>
          </p:cNvSpPr>
          <p:nvPr>
            <p:ph type="ftr" sz="quarter" idx="11"/>
          </p:nvPr>
        </p:nvSpPr>
        <p:spPr/>
        <p:txBody>
          <a:bodyPr/>
          <a:lstStyle/>
          <a:p>
            <a:r>
              <a:rPr lang="vi-VN"/>
              <a:t>Tấn công mạng - NT205.L11.ANTT</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vi-VN"/>
              <a:t>Tấn công mạng - NT205.L11.ANTT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395FA43B-5424-48C6-81CF-60FB1B773E2F}" type="datetime1">
              <a:rPr lang="en-US" smtClean="0"/>
              <a:t>7/17/2021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3D721A-002B-4C0F-8BC7-770AB9758D50}" type="datetime1">
              <a:rPr lang="en-US" smtClean="0"/>
              <a:t>7/17/2021</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Tấn công mạng - NT205.L11.ANTT</a:t>
            </a:r>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u/1/folders/1x6ILzV5oIUgUQ6LekLdjMWnQ54xwPqR_"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rive.google.com/drive/u/1/folders/19Ipf-s5orn6u0duWy8Q4V_osqBI0LtA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rive.google.com/drive/u/1/folders/1gV84W8gtl_rs9pq9xraKqoK9oU2OINN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rive.google.com/drive/u/1/folders/1gV84W8gtl_rs9pq9xraKqoK9oU2OINN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B58-5AF7-47B3-BD88-B7AE169D94E9}"/>
              </a:ext>
            </a:extLst>
          </p:cNvPr>
          <p:cNvSpPr>
            <a:spLocks noGrp="1"/>
          </p:cNvSpPr>
          <p:nvPr>
            <p:ph type="ctrTitle"/>
          </p:nvPr>
        </p:nvSpPr>
        <p:spPr>
          <a:xfrm>
            <a:off x="1090245" y="1336432"/>
            <a:ext cx="8721969" cy="2259718"/>
          </a:xfrm>
        </p:spPr>
        <p:txBody>
          <a:bodyPr anchor="ctr"/>
          <a:lstStyle/>
          <a:p>
            <a:r>
              <a:rPr lang="en-US" sz="3600" b="1" i="1" u="sng" dirty="0" err="1">
                <a:ln>
                  <a:solidFill>
                    <a:schemeClr val="bg1"/>
                  </a:solidFill>
                </a:ln>
                <a:solidFill>
                  <a:srgbClr val="FF0000"/>
                </a:solidFill>
              </a:rPr>
              <a:t>Báo</a:t>
            </a:r>
            <a:r>
              <a:rPr lang="en-US" sz="3600" b="1" i="1" u="sng" dirty="0">
                <a:ln>
                  <a:solidFill>
                    <a:schemeClr val="bg1"/>
                  </a:solidFill>
                </a:ln>
                <a:solidFill>
                  <a:srgbClr val="FF0000"/>
                </a:solidFill>
              </a:rPr>
              <a:t> </a:t>
            </a:r>
            <a:r>
              <a:rPr lang="en-US" sz="3600" b="1" i="1" u="sng" dirty="0" err="1">
                <a:ln>
                  <a:solidFill>
                    <a:schemeClr val="bg1"/>
                  </a:solidFill>
                </a:ln>
                <a:solidFill>
                  <a:srgbClr val="FF0000"/>
                </a:solidFill>
              </a:rPr>
              <a:t>cáo</a:t>
            </a:r>
            <a:br>
              <a:rPr lang="en-US" sz="6600">
                <a:solidFill>
                  <a:schemeClr val="accent2">
                    <a:lumMod val="75000"/>
                  </a:schemeClr>
                </a:solidFill>
              </a:rPr>
            </a:br>
            <a:r>
              <a:rPr lang="en-US" sz="4000" b="1">
                <a:solidFill>
                  <a:schemeClr val="accent2">
                    <a:lumMod val="75000"/>
                  </a:schemeClr>
                </a:solidFill>
                <a:latin typeface="Arial" panose="020B0604020202020204" pitchFamily="34" charset="0"/>
                <a:cs typeface="Arial" panose="020B0604020202020204" pitchFamily="34" charset="0"/>
              </a:rPr>
              <a:t>HACKING WIRELESS NETWORKS</a:t>
            </a:r>
            <a:br>
              <a:rPr lang="en-US" sz="3200">
                <a:solidFill>
                  <a:schemeClr val="accent2">
                    <a:lumMod val="75000"/>
                  </a:schemeClr>
                </a:solidFill>
                <a:latin typeface="Arial" panose="020B0604020202020204" pitchFamily="34" charset="0"/>
                <a:cs typeface="Arial" panose="020B0604020202020204" pitchFamily="34" charset="0"/>
              </a:rPr>
            </a:br>
            <a:br>
              <a:rPr lang="en-US" sz="4400" b="1">
                <a:ln>
                  <a:solidFill>
                    <a:schemeClr val="tx2"/>
                  </a:solidFill>
                </a:ln>
                <a:solidFill>
                  <a:schemeClr val="accent2">
                    <a:lumMod val="75000"/>
                  </a:schemeClr>
                </a:solidFill>
                <a:latin typeface="Arial" panose="020B0604020202020204" pitchFamily="34" charset="0"/>
                <a:cs typeface="Arial" panose="020B0604020202020204" pitchFamily="34" charset="0"/>
              </a:rPr>
            </a:br>
            <a:r>
              <a:rPr lang="en-US" sz="2800" b="1" i="1">
                <a:ln>
                  <a:solidFill>
                    <a:schemeClr val="tx2"/>
                  </a:solidFill>
                </a:ln>
                <a:solidFill>
                  <a:schemeClr val="accent2">
                    <a:lumMod val="75000"/>
                  </a:schemeClr>
                </a:solidFill>
                <a:latin typeface="Arial" panose="020B0604020202020204" pitchFamily="34" charset="0"/>
                <a:cs typeface="Arial" panose="020B0604020202020204" pitchFamily="34" charset="0"/>
              </a:rPr>
              <a:t>Tấn công mạng</a:t>
            </a:r>
            <a:endParaRPr lang="en-US" dirty="0">
              <a:ln>
                <a:solidFill>
                  <a:schemeClr val="tx2"/>
                </a:solidFill>
              </a:ln>
              <a:solidFill>
                <a:schemeClr val="accent2">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E91634C-5492-401B-9F18-5B9C4C65AEDA}"/>
              </a:ext>
            </a:extLst>
          </p:cNvPr>
          <p:cNvSpPr>
            <a:spLocks noGrp="1"/>
          </p:cNvSpPr>
          <p:nvPr>
            <p:ph type="subTitle" idx="1"/>
          </p:nvPr>
        </p:nvSpPr>
        <p:spPr>
          <a:xfrm>
            <a:off x="2532183" y="4384111"/>
            <a:ext cx="7280031" cy="1812888"/>
          </a:xfrm>
          <a:solidFill>
            <a:schemeClr val="lt1"/>
          </a:solidFill>
          <a:ln/>
        </p:spPr>
        <p:style>
          <a:lnRef idx="2">
            <a:schemeClr val="accent1"/>
          </a:lnRef>
          <a:fillRef idx="1">
            <a:schemeClr val="lt1"/>
          </a:fillRef>
          <a:effectRef idx="0">
            <a:schemeClr val="accent1"/>
          </a:effectRef>
          <a:fontRef idx="minor">
            <a:schemeClr val="dk1"/>
          </a:fontRef>
        </p:style>
        <p:txBody>
          <a:bodyPr numCol="1">
            <a:noAutofit/>
          </a:bodyPr>
          <a:lstStyle/>
          <a:p>
            <a:pPr algn="l">
              <a:spcBef>
                <a:spcPts val="600"/>
              </a:spcBef>
            </a:pPr>
            <a:r>
              <a:rPr lang="en-US" sz="2400" i="1">
                <a:ln w="0"/>
                <a:solidFill>
                  <a:schemeClr val="tx1"/>
                </a:solidFill>
                <a:effectLst>
                  <a:outerShdw blurRad="38100" dist="19050" dir="2700000" algn="tl" rotWithShape="0">
                    <a:schemeClr val="dk1">
                      <a:alpha val="40000"/>
                    </a:schemeClr>
                  </a:outerShdw>
                </a:effectLst>
              </a:rPr>
              <a:t>Mã </a:t>
            </a:r>
            <a:r>
              <a:rPr lang="en-US" sz="2400" i="1" err="1">
                <a:ln w="0"/>
                <a:solidFill>
                  <a:schemeClr val="tx1"/>
                </a:solidFill>
                <a:effectLst>
                  <a:outerShdw blurRad="38100" dist="19050" dir="2700000" algn="tl" rotWithShape="0">
                    <a:schemeClr val="dk1">
                      <a:alpha val="40000"/>
                    </a:schemeClr>
                  </a:outerShdw>
                </a:effectLst>
              </a:rPr>
              <a:t>lớp</a:t>
            </a:r>
            <a:r>
              <a:rPr lang="en-US" sz="2400" i="1">
                <a:ln w="0"/>
                <a:solidFill>
                  <a:schemeClr val="tx1"/>
                </a:solidFill>
                <a:effectLst>
                  <a:outerShdw blurRad="38100" dist="19050" dir="2700000" algn="tl" rotWithShape="0">
                    <a:schemeClr val="dk1">
                      <a:alpha val="40000"/>
                    </a:schemeClr>
                  </a:outerShdw>
                </a:effectLst>
              </a:rPr>
              <a:t>:</a:t>
            </a:r>
            <a:r>
              <a:rPr lang="en-US" sz="2400">
                <a:ln w="0"/>
                <a:solidFill>
                  <a:schemeClr val="tx1"/>
                </a:solidFill>
                <a:effectLst>
                  <a:outerShdw blurRad="38100" dist="19050" dir="2700000" algn="tl" rotWithShape="0">
                    <a:schemeClr val="dk1">
                      <a:alpha val="40000"/>
                    </a:schemeClr>
                  </a:outerShdw>
                </a:effectLst>
              </a:rPr>
              <a:t>		NT205.L21.ANTT</a:t>
            </a:r>
            <a:endParaRPr lang="en-US" sz="2400" dirty="0">
              <a:ln w="0"/>
              <a:solidFill>
                <a:schemeClr val="tx1"/>
              </a:solidFill>
              <a:effectLst>
                <a:outerShdw blurRad="38100" dist="19050" dir="2700000" algn="tl" rotWithShape="0">
                  <a:schemeClr val="dk1">
                    <a:alpha val="40000"/>
                  </a:schemeClr>
                </a:outerShdw>
              </a:effectLst>
            </a:endParaRPr>
          </a:p>
          <a:p>
            <a:pPr algn="l">
              <a:spcBef>
                <a:spcPts val="600"/>
              </a:spcBef>
            </a:pPr>
            <a:r>
              <a:rPr lang="en-US" sz="2400" i="1">
                <a:ln w="0"/>
                <a:solidFill>
                  <a:schemeClr val="tx1"/>
                </a:solidFill>
                <a:effectLst>
                  <a:outerShdw blurRad="38100" dist="19050" dir="2700000" algn="tl" rotWithShape="0">
                    <a:schemeClr val="dk1">
                      <a:alpha val="40000"/>
                    </a:schemeClr>
                  </a:outerShdw>
                </a:effectLst>
              </a:rPr>
              <a:t>GVHD:</a:t>
            </a:r>
            <a:r>
              <a:rPr lang="en-US" sz="2400">
                <a:ln w="0"/>
                <a:solidFill>
                  <a:schemeClr val="tx1"/>
                </a:solidFill>
                <a:effectLst>
                  <a:outerShdw blurRad="38100" dist="19050" dir="2700000" algn="tl" rotWithShape="0">
                    <a:schemeClr val="dk1">
                      <a:alpha val="40000"/>
                    </a:schemeClr>
                  </a:outerShdw>
                </a:effectLst>
              </a:rPr>
              <a:t>		ThS. Nguyễn Duy </a:t>
            </a:r>
            <a:endParaRPr lang="en-US" sz="2400" dirty="0">
              <a:ln w="0"/>
              <a:solidFill>
                <a:schemeClr val="tx1"/>
              </a:solidFill>
              <a:effectLst>
                <a:outerShdw blurRad="38100" dist="19050" dir="2700000" algn="tl" rotWithShape="0">
                  <a:schemeClr val="dk1">
                    <a:alpha val="40000"/>
                  </a:schemeClr>
                </a:outerShdw>
              </a:effectLst>
            </a:endParaRPr>
          </a:p>
          <a:p>
            <a:pPr algn="l">
              <a:spcBef>
                <a:spcPts val="600"/>
              </a:spcBef>
            </a:pPr>
            <a:r>
              <a:rPr lang="en-US" sz="2400" i="1" dirty="0" err="1">
                <a:ln w="0"/>
                <a:solidFill>
                  <a:schemeClr val="tx1"/>
                </a:solidFill>
                <a:effectLst>
                  <a:outerShdw blurRad="38100" dist="19050" dir="2700000" algn="tl" rotWithShape="0">
                    <a:schemeClr val="dk1">
                      <a:alpha val="40000"/>
                    </a:schemeClr>
                  </a:outerShdw>
                </a:effectLst>
              </a:rPr>
              <a:t>Sinh</a:t>
            </a:r>
            <a:r>
              <a:rPr lang="en-US" sz="2400" i="1" dirty="0">
                <a:ln w="0"/>
                <a:solidFill>
                  <a:schemeClr val="tx1"/>
                </a:solidFill>
                <a:effectLst>
                  <a:outerShdw blurRad="38100" dist="19050" dir="2700000" algn="tl" rotWithShape="0">
                    <a:schemeClr val="dk1">
                      <a:alpha val="40000"/>
                    </a:schemeClr>
                  </a:outerShdw>
                </a:effectLst>
              </a:rPr>
              <a:t> </a:t>
            </a:r>
            <a:r>
              <a:rPr lang="en-US" sz="2400" i="1" err="1">
                <a:ln w="0"/>
                <a:solidFill>
                  <a:schemeClr val="tx1"/>
                </a:solidFill>
                <a:effectLst>
                  <a:outerShdw blurRad="38100" dist="19050" dir="2700000" algn="tl" rotWithShape="0">
                    <a:schemeClr val="dk1">
                      <a:alpha val="40000"/>
                    </a:schemeClr>
                  </a:outerShdw>
                </a:effectLst>
              </a:rPr>
              <a:t>viên</a:t>
            </a:r>
            <a:r>
              <a:rPr lang="en-US" sz="2400" i="1">
                <a:ln w="0"/>
                <a:solidFill>
                  <a:schemeClr val="tx1"/>
                </a:solidFill>
                <a:effectLst>
                  <a:outerShdw blurRad="38100" dist="19050" dir="2700000" algn="tl" rotWithShape="0">
                    <a:schemeClr val="dk1">
                      <a:alpha val="40000"/>
                    </a:schemeClr>
                  </a:outerShdw>
                </a:effectLst>
              </a:rPr>
              <a:t>:		</a:t>
            </a:r>
            <a:r>
              <a:rPr lang="en-US" sz="2400">
                <a:ln w="0"/>
                <a:solidFill>
                  <a:schemeClr val="tx1"/>
                </a:solidFill>
                <a:effectLst>
                  <a:outerShdw blurRad="38100" dist="19050" dir="2700000" algn="tl" rotWithShape="0">
                    <a:schemeClr val="dk1">
                      <a:alpha val="40000"/>
                    </a:schemeClr>
                  </a:outerShdw>
                </a:effectLst>
              </a:rPr>
              <a:t>Lê Trần Anh Thư – 17520169</a:t>
            </a:r>
          </a:p>
          <a:p>
            <a:pPr algn="l">
              <a:spcBef>
                <a:spcPts val="600"/>
              </a:spcBef>
            </a:pPr>
            <a:r>
              <a:rPr lang="en-US" sz="2400">
                <a:ln w="0"/>
                <a:solidFill>
                  <a:schemeClr val="tx1"/>
                </a:solidFill>
                <a:effectLst>
                  <a:outerShdw blurRad="38100" dist="19050" dir="2700000" algn="tl" rotWithShape="0">
                    <a:schemeClr val="dk1">
                      <a:alpha val="40000"/>
                    </a:schemeClr>
                  </a:outerShdw>
                </a:effectLst>
              </a:rPr>
              <a:t>				Nguyễn Phan Nhã Quỳnh – 18520142</a:t>
            </a:r>
          </a:p>
        </p:txBody>
      </p:sp>
    </p:spTree>
    <p:extLst>
      <p:ext uri="{BB962C8B-B14F-4D97-AF65-F5344CB8AC3E}">
        <p14:creationId xmlns:p14="http://schemas.microsoft.com/office/powerpoint/2010/main" val="292453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2. Các giao thức mã hóa</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4" cy="4629462"/>
          </a:xfrm>
        </p:spPr>
        <p:txBody>
          <a:bodyPr>
            <a:noAutofit/>
          </a:bodyPr>
          <a:lstStyle/>
          <a:p>
            <a:pPr algn="just">
              <a:buClr>
                <a:schemeClr val="tx1">
                  <a:lumMod val="95000"/>
                  <a:lumOff val="5000"/>
                </a:schemeClr>
              </a:buClr>
              <a:buSzPct val="100000"/>
              <a:buFont typeface="Wingdings" panose="05000000000000000000" pitchFamily="2" charset="2"/>
              <a:buChar char="Ø"/>
            </a:pPr>
            <a:r>
              <a:rPr lang="vi-VN" sz="2400" b="1">
                <a:latin typeface="+mj-lt"/>
              </a:rPr>
              <a:t>WEP (Wired Equivalent Privacy)</a:t>
            </a:r>
            <a:r>
              <a:rPr lang="en-US" sz="2400">
                <a:latin typeface="+mj-lt"/>
              </a:rPr>
              <a:t>: </a:t>
            </a:r>
            <a:r>
              <a:rPr lang="vi-VN" sz="2400">
                <a:latin typeface="+mj-lt"/>
              </a:rPr>
              <a:t>là giao thức bảo mật WiFi sớm nhất được áp dụng cho mạng không dây, cung cấp tính năng bảo mật tương tự như mạng có dây (Ethernet). Sau một thời gian sử dụng thì tất cả mọi người đã nhận WEP dễ bị tấn công và không an toàn, dễ bị hack.</a:t>
            </a:r>
          </a:p>
          <a:p>
            <a:pPr algn="just">
              <a:buClr>
                <a:schemeClr val="tx1">
                  <a:lumMod val="95000"/>
                  <a:lumOff val="5000"/>
                </a:schemeClr>
              </a:buClr>
              <a:buSzPct val="100000"/>
              <a:buFont typeface="Wingdings" panose="05000000000000000000" pitchFamily="2" charset="2"/>
              <a:buChar char="Ø"/>
            </a:pPr>
            <a:r>
              <a:rPr lang="vi-VN" sz="2400" b="1">
                <a:latin typeface="+mj-lt"/>
              </a:rPr>
              <a:t>WPA (Wi-Fi Protected Access)</a:t>
            </a:r>
            <a:r>
              <a:rPr lang="en-US" sz="2400">
                <a:latin typeface="+mj-lt"/>
              </a:rPr>
              <a:t>:</a:t>
            </a:r>
            <a:r>
              <a:rPr lang="vi-VN" sz="2400">
                <a:latin typeface="+mj-lt"/>
              </a:rPr>
              <a:t> được phát triển để giải quyết các vấn đề của WEP. WPA sử dụng phương pháp mã hóa TKIP(Temporal Key Integrity Protocol). Mặc dù WPA an toàn hơn WEP nhưng ngày nay WPA cũng đã lỗi thời vì TKIP có một số lỗ hổng. </a:t>
            </a:r>
          </a:p>
          <a:p>
            <a:pPr algn="just">
              <a:buClr>
                <a:schemeClr val="tx1">
                  <a:lumMod val="95000"/>
                  <a:lumOff val="5000"/>
                </a:schemeClr>
              </a:buClr>
              <a:buSzPct val="100000"/>
              <a:buFont typeface="Wingdings" panose="05000000000000000000" pitchFamily="2" charset="2"/>
              <a:buChar char="Ø"/>
            </a:pPr>
            <a:r>
              <a:rPr lang="vi-VN" sz="2400" b="1">
                <a:latin typeface="+mj-lt"/>
              </a:rPr>
              <a:t>WPA2</a:t>
            </a:r>
            <a:r>
              <a:rPr lang="en-US" sz="2400">
                <a:latin typeface="+mj-lt"/>
              </a:rPr>
              <a:t>:</a:t>
            </a:r>
            <a:r>
              <a:rPr lang="vi-VN" sz="2400">
                <a:latin typeface="+mj-lt"/>
              </a:rPr>
              <a:t> cung cấp khả năng bảo mật mạnh hơn WPA. </a:t>
            </a:r>
            <a:r>
              <a:rPr lang="en-US" sz="2400">
                <a:latin typeface="+mj-lt"/>
              </a:rPr>
              <a:t>S</a:t>
            </a:r>
            <a:r>
              <a:rPr lang="vi-VN" sz="2400">
                <a:latin typeface="+mj-lt"/>
              </a:rPr>
              <a:t>ử dụng AES</a:t>
            </a:r>
            <a:r>
              <a:rPr lang="en-US" sz="2400">
                <a:latin typeface="+mj-lt"/>
              </a:rPr>
              <a:t> </a:t>
            </a:r>
            <a:r>
              <a:rPr lang="vi-VN" sz="2400">
                <a:latin typeface="+mj-lt"/>
              </a:rPr>
              <a:t>để mã hóa</a:t>
            </a:r>
            <a:r>
              <a:rPr lang="en-US" sz="2400">
                <a:latin typeface="+mj-lt"/>
              </a:rPr>
              <a:t> - </a:t>
            </a:r>
            <a:r>
              <a:rPr lang="vi-VN" sz="2400">
                <a:latin typeface="+mj-lt"/>
              </a:rPr>
              <a:t>thuật toán mã hóa đối xứng </a:t>
            </a:r>
            <a:r>
              <a:rPr lang="en-US" sz="2400">
                <a:latin typeface="+mj-lt"/>
              </a:rPr>
              <a:t>đủ </a:t>
            </a:r>
            <a:r>
              <a:rPr lang="vi-VN" sz="2400">
                <a:latin typeface="+mj-lt"/>
              </a:rPr>
              <a:t>mạnh để chống lại một cuộc tấn côn</a:t>
            </a:r>
            <a:r>
              <a:rPr lang="en-US" sz="2400">
                <a:latin typeface="+mj-lt"/>
              </a:rPr>
              <a:t>g.</a:t>
            </a:r>
            <a:endParaRPr lang="vi-VN" sz="2400">
              <a:latin typeface="+mj-lt"/>
            </a:endParaRPr>
          </a:p>
          <a:p>
            <a:pPr algn="just">
              <a:buClr>
                <a:schemeClr val="tx1">
                  <a:lumMod val="95000"/>
                  <a:lumOff val="5000"/>
                </a:schemeClr>
              </a:buClr>
              <a:buSzPct val="100000"/>
              <a:buFont typeface="Wingdings" panose="05000000000000000000" pitchFamily="2" charset="2"/>
              <a:buChar char="Ø"/>
            </a:pPr>
            <a:endParaRPr lang="en-US" sz="2400">
              <a:latin typeface="+mj-lt"/>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29178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2. Các giao thức mã hóa</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graphicFrame>
        <p:nvGraphicFramePr>
          <p:cNvPr id="5" name="Content Placeholder 3">
            <a:extLst>
              <a:ext uri="{FF2B5EF4-FFF2-40B4-BE49-F238E27FC236}">
                <a16:creationId xmlns:a16="http://schemas.microsoft.com/office/drawing/2014/main" id="{36F7C434-797B-46A3-B8B8-CAFDDC88B27B}"/>
              </a:ext>
            </a:extLst>
          </p:cNvPr>
          <p:cNvGraphicFramePr>
            <a:graphicFrameLocks noGrp="1"/>
          </p:cNvGraphicFramePr>
          <p:nvPr>
            <p:ph idx="1"/>
            <p:extLst>
              <p:ext uri="{D42A27DB-BD31-4B8C-83A1-F6EECF244321}">
                <p14:modId xmlns:p14="http://schemas.microsoft.com/office/powerpoint/2010/main" val="1905050165"/>
              </p:ext>
            </p:extLst>
          </p:nvPr>
        </p:nvGraphicFramePr>
        <p:xfrm>
          <a:off x="677335" y="1727701"/>
          <a:ext cx="10524392" cy="4046810"/>
        </p:xfrm>
        <a:graphic>
          <a:graphicData uri="http://schemas.openxmlformats.org/drawingml/2006/table">
            <a:tbl>
              <a:tblPr firstRow="1" firstCol="1" bandRow="1">
                <a:tableStyleId>{21E4AEA4-8DFA-4A89-87EB-49C32662AFE0}</a:tableStyleId>
              </a:tblPr>
              <a:tblGrid>
                <a:gridCol w="2631098">
                  <a:extLst>
                    <a:ext uri="{9D8B030D-6E8A-4147-A177-3AD203B41FA5}">
                      <a16:colId xmlns:a16="http://schemas.microsoft.com/office/drawing/2014/main" val="1480114230"/>
                    </a:ext>
                  </a:extLst>
                </a:gridCol>
                <a:gridCol w="2451864">
                  <a:extLst>
                    <a:ext uri="{9D8B030D-6E8A-4147-A177-3AD203B41FA5}">
                      <a16:colId xmlns:a16="http://schemas.microsoft.com/office/drawing/2014/main" val="3608845503"/>
                    </a:ext>
                  </a:extLst>
                </a:gridCol>
                <a:gridCol w="2608288">
                  <a:extLst>
                    <a:ext uri="{9D8B030D-6E8A-4147-A177-3AD203B41FA5}">
                      <a16:colId xmlns:a16="http://schemas.microsoft.com/office/drawing/2014/main" val="1119367171"/>
                    </a:ext>
                  </a:extLst>
                </a:gridCol>
                <a:gridCol w="2833142">
                  <a:extLst>
                    <a:ext uri="{9D8B030D-6E8A-4147-A177-3AD203B41FA5}">
                      <a16:colId xmlns:a16="http://schemas.microsoft.com/office/drawing/2014/main" val="134829322"/>
                    </a:ext>
                  </a:extLst>
                </a:gridCol>
              </a:tblGrid>
              <a:tr h="574921">
                <a:tc>
                  <a:txBody>
                    <a:bodyPr/>
                    <a:lstStyle/>
                    <a:p>
                      <a:pPr marL="0" marR="0" algn="ctr" fontAlgn="t">
                        <a:lnSpc>
                          <a:spcPct val="107000"/>
                        </a:lnSpc>
                        <a:spcBef>
                          <a:spcPts val="0"/>
                        </a:spcBef>
                        <a:spcAft>
                          <a:spcPts val="0"/>
                        </a:spcAft>
                      </a:pPr>
                      <a:r>
                        <a:rPr lang="en-US" sz="2000" u="none" strike="noStrike" dirty="0" err="1">
                          <a:effectLst/>
                        </a:rPr>
                        <a:t>Tiêu</a:t>
                      </a:r>
                      <a:r>
                        <a:rPr lang="en-US" sz="2000" u="none" strike="noStrike" dirty="0">
                          <a:effectLst/>
                        </a:rPr>
                        <a:t> </a:t>
                      </a:r>
                      <a:r>
                        <a:rPr lang="en-US" sz="2000" u="none" strike="noStrike" dirty="0" err="1">
                          <a:effectLst/>
                        </a:rPr>
                        <a:t>chí</a:t>
                      </a:r>
                      <a:endParaRPr lang="en-US" sz="2000" b="0" i="0" u="none" strike="noStrike" dirty="0">
                        <a:effectLst/>
                        <a:latin typeface="Arial" panose="020B0604020202020204" pitchFamily="34" charset="0"/>
                      </a:endParaRPr>
                    </a:p>
                  </a:txBody>
                  <a:tcPr marL="68580" marR="68580" marT="7620" marB="0" anchor="ctr">
                    <a:solidFill>
                      <a:schemeClr val="accent2">
                        <a:lumMod val="75000"/>
                      </a:schemeClr>
                    </a:solidFill>
                  </a:tcPr>
                </a:tc>
                <a:tc>
                  <a:txBody>
                    <a:bodyPr/>
                    <a:lstStyle/>
                    <a:p>
                      <a:pPr marL="0" marR="0" algn="ctr" fontAlgn="t">
                        <a:lnSpc>
                          <a:spcPct val="107000"/>
                        </a:lnSpc>
                        <a:spcBef>
                          <a:spcPts val="0"/>
                        </a:spcBef>
                        <a:spcAft>
                          <a:spcPts val="0"/>
                        </a:spcAft>
                      </a:pPr>
                      <a:r>
                        <a:rPr lang="en-US" sz="2000" u="none" strike="noStrike">
                          <a:effectLst/>
                        </a:rPr>
                        <a:t>WPA</a:t>
                      </a:r>
                      <a:endParaRPr lang="en-US" sz="2000" b="0" i="0" u="none" strike="noStrike">
                        <a:effectLst/>
                        <a:latin typeface="Arial" panose="020B0604020202020204" pitchFamily="34" charset="0"/>
                      </a:endParaRPr>
                    </a:p>
                  </a:txBody>
                  <a:tcPr marL="68580" marR="68580" marT="7620" marB="0" anchor="ctr">
                    <a:solidFill>
                      <a:schemeClr val="accent2">
                        <a:lumMod val="75000"/>
                      </a:schemeClr>
                    </a:solidFill>
                  </a:tcPr>
                </a:tc>
                <a:tc>
                  <a:txBody>
                    <a:bodyPr/>
                    <a:lstStyle/>
                    <a:p>
                      <a:pPr marL="0" marR="0" algn="ctr" fontAlgn="t">
                        <a:lnSpc>
                          <a:spcPct val="107000"/>
                        </a:lnSpc>
                        <a:spcBef>
                          <a:spcPts val="0"/>
                        </a:spcBef>
                        <a:spcAft>
                          <a:spcPts val="0"/>
                        </a:spcAft>
                      </a:pPr>
                      <a:r>
                        <a:rPr lang="en-US" sz="2000" u="none" strike="noStrike">
                          <a:effectLst/>
                        </a:rPr>
                        <a:t>WPA2</a:t>
                      </a:r>
                      <a:endParaRPr lang="en-US" sz="2000" b="0" i="0" u="none" strike="noStrike">
                        <a:effectLst/>
                        <a:latin typeface="Arial" panose="020B0604020202020204" pitchFamily="34" charset="0"/>
                      </a:endParaRPr>
                    </a:p>
                  </a:txBody>
                  <a:tcPr marL="68580" marR="68580" marT="7620" marB="0" anchor="ctr">
                    <a:solidFill>
                      <a:schemeClr val="accent2">
                        <a:lumMod val="75000"/>
                      </a:schemeClr>
                    </a:solidFill>
                  </a:tcPr>
                </a:tc>
                <a:tc>
                  <a:txBody>
                    <a:bodyPr/>
                    <a:lstStyle/>
                    <a:p>
                      <a:pPr marL="0" marR="0" algn="ctr" fontAlgn="t">
                        <a:lnSpc>
                          <a:spcPct val="107000"/>
                        </a:lnSpc>
                        <a:spcBef>
                          <a:spcPts val="0"/>
                        </a:spcBef>
                        <a:spcAft>
                          <a:spcPts val="0"/>
                        </a:spcAft>
                      </a:pPr>
                      <a:r>
                        <a:rPr lang="en-US" sz="2000" u="none" strike="noStrike">
                          <a:effectLst/>
                        </a:rPr>
                        <a:t>WEP</a:t>
                      </a:r>
                      <a:endParaRPr lang="en-US" sz="2000" b="0" i="0" u="none" strike="noStrike">
                        <a:effectLst/>
                        <a:latin typeface="Arial" panose="020B0604020202020204" pitchFamily="34" charset="0"/>
                      </a:endParaRPr>
                    </a:p>
                  </a:txBody>
                  <a:tcPr marL="68580" marR="68580" marT="7620" marB="0" anchor="ctr">
                    <a:solidFill>
                      <a:schemeClr val="accent2">
                        <a:lumMod val="75000"/>
                      </a:schemeClr>
                    </a:solidFill>
                  </a:tcPr>
                </a:tc>
                <a:extLst>
                  <a:ext uri="{0D108BD9-81ED-4DB2-BD59-A6C34878D82A}">
                    <a16:rowId xmlns:a16="http://schemas.microsoft.com/office/drawing/2014/main" val="2900196926"/>
                  </a:ext>
                </a:extLst>
              </a:tr>
              <a:tr h="917292">
                <a:tc>
                  <a:txBody>
                    <a:bodyPr/>
                    <a:lstStyle/>
                    <a:p>
                      <a:pPr marL="0" marR="0" algn="l" fontAlgn="t">
                        <a:lnSpc>
                          <a:spcPct val="107000"/>
                        </a:lnSpc>
                        <a:spcBef>
                          <a:spcPts val="0"/>
                        </a:spcBef>
                        <a:spcAft>
                          <a:spcPts val="0"/>
                        </a:spcAft>
                      </a:pPr>
                      <a:r>
                        <a:rPr lang="en-US" sz="2000" u="none" strike="noStrike" dirty="0" err="1">
                          <a:effectLst/>
                        </a:rPr>
                        <a:t>Mức</a:t>
                      </a:r>
                      <a:r>
                        <a:rPr lang="en-US" sz="2000" u="none" strike="noStrike" dirty="0">
                          <a:effectLst/>
                        </a:rPr>
                        <a:t> </a:t>
                      </a:r>
                      <a:r>
                        <a:rPr lang="en-US" sz="2000" u="none" strike="noStrike" dirty="0" err="1">
                          <a:effectLst/>
                        </a:rPr>
                        <a:t>độ</a:t>
                      </a:r>
                      <a:r>
                        <a:rPr lang="en-US" sz="2000" u="none" strike="noStrike" dirty="0">
                          <a:effectLst/>
                        </a:rPr>
                        <a:t> an </a:t>
                      </a:r>
                      <a:r>
                        <a:rPr lang="en-US" sz="2000" u="none" strike="noStrike" dirty="0" err="1">
                          <a:effectLst/>
                        </a:rPr>
                        <a:t>toàn</a:t>
                      </a:r>
                      <a:endParaRPr lang="en-US" sz="2000" b="0" i="0" u="none" strike="noStrike" dirty="0">
                        <a:effectLst/>
                        <a:latin typeface="Arial" panose="020B0604020202020204" pitchFamily="34" charset="0"/>
                      </a:endParaRPr>
                    </a:p>
                  </a:txBody>
                  <a:tcPr marL="68580" marR="68580" marT="7620" marB="0" anchor="ctr">
                    <a:solidFill>
                      <a:schemeClr val="accent1">
                        <a:lumMod val="50000"/>
                      </a:schemeClr>
                    </a:solidFill>
                  </a:tcPr>
                </a:tc>
                <a:tc>
                  <a:txBody>
                    <a:bodyPr/>
                    <a:lstStyle/>
                    <a:p>
                      <a:pPr marL="0" marR="0" algn="l" fontAlgn="t">
                        <a:lnSpc>
                          <a:spcPct val="107000"/>
                        </a:lnSpc>
                        <a:spcBef>
                          <a:spcPts val="0"/>
                        </a:spcBef>
                        <a:spcAft>
                          <a:spcPts val="0"/>
                        </a:spcAft>
                      </a:pPr>
                      <a:r>
                        <a:rPr lang="de-DE" sz="2000" u="none" strike="noStrike" dirty="0">
                          <a:effectLst/>
                        </a:rPr>
                        <a:t>An toàn hơn so với WEP</a:t>
                      </a:r>
                      <a:endParaRPr lang="de-DE" sz="2000" b="0" i="0" u="none" strike="noStrike" dirty="0">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a:effectLst/>
                        </a:rPr>
                        <a:t>An toàn nhất</a:t>
                      </a:r>
                      <a:endParaRPr lang="en-US"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a:effectLst/>
                        </a:rPr>
                        <a:t>Kém an toàn</a:t>
                      </a:r>
                      <a:endParaRPr lang="en-US" sz="2000" b="0" i="0" u="none" strike="noStrike">
                        <a:effectLst/>
                        <a:latin typeface="Arial" panose="020B0604020202020204" pitchFamily="34" charset="0"/>
                      </a:endParaRPr>
                    </a:p>
                  </a:txBody>
                  <a:tcPr marL="68580" marR="68580" marT="7620" marB="0" anchor="ctr"/>
                </a:tc>
                <a:extLst>
                  <a:ext uri="{0D108BD9-81ED-4DB2-BD59-A6C34878D82A}">
                    <a16:rowId xmlns:a16="http://schemas.microsoft.com/office/drawing/2014/main" val="1604868065"/>
                  </a:ext>
                </a:extLst>
              </a:tr>
              <a:tr h="574921">
                <a:tc>
                  <a:txBody>
                    <a:bodyPr/>
                    <a:lstStyle/>
                    <a:p>
                      <a:pPr marL="0" marR="0" algn="l" fontAlgn="t">
                        <a:lnSpc>
                          <a:spcPct val="107000"/>
                        </a:lnSpc>
                        <a:spcBef>
                          <a:spcPts val="0"/>
                        </a:spcBef>
                        <a:spcAft>
                          <a:spcPts val="0"/>
                        </a:spcAft>
                      </a:pPr>
                      <a:r>
                        <a:rPr lang="en-US" sz="2000" u="none" strike="noStrike">
                          <a:effectLst/>
                        </a:rPr>
                        <a:t>Mã hóa</a:t>
                      </a:r>
                      <a:endParaRPr lang="en-US" sz="2000" b="0" i="0" u="none" strike="noStrike">
                        <a:effectLst/>
                        <a:latin typeface="Arial" panose="020B0604020202020204" pitchFamily="34" charset="0"/>
                      </a:endParaRPr>
                    </a:p>
                  </a:txBody>
                  <a:tcPr marL="68580" marR="68580" marT="7620" marB="0" anchor="ctr">
                    <a:solidFill>
                      <a:schemeClr val="accent1">
                        <a:lumMod val="50000"/>
                      </a:schemeClr>
                    </a:solidFill>
                  </a:tcPr>
                </a:tc>
                <a:tc>
                  <a:txBody>
                    <a:bodyPr/>
                    <a:lstStyle/>
                    <a:p>
                      <a:pPr marL="0" marR="0" algn="l" fontAlgn="t">
                        <a:lnSpc>
                          <a:spcPct val="107000"/>
                        </a:lnSpc>
                        <a:spcBef>
                          <a:spcPts val="0"/>
                        </a:spcBef>
                        <a:spcAft>
                          <a:spcPts val="0"/>
                        </a:spcAft>
                      </a:pPr>
                      <a:r>
                        <a:rPr lang="en-US" sz="2000" u="none" strike="noStrike" dirty="0" err="1">
                          <a:effectLst/>
                        </a:rPr>
                        <a:t>Sử</a:t>
                      </a:r>
                      <a:r>
                        <a:rPr lang="en-US" sz="2000" u="none" strike="noStrike" dirty="0">
                          <a:effectLst/>
                        </a:rPr>
                        <a:t> </a:t>
                      </a:r>
                      <a:r>
                        <a:rPr lang="en-US" sz="2000" u="none" strike="noStrike" dirty="0" err="1">
                          <a:effectLst/>
                        </a:rPr>
                        <a:t>dụng</a:t>
                      </a:r>
                      <a:r>
                        <a:rPr lang="en-US" sz="2000" u="none" strike="noStrike" dirty="0">
                          <a:effectLst/>
                        </a:rPr>
                        <a:t> </a:t>
                      </a:r>
                      <a:r>
                        <a:rPr lang="en-US" sz="2000" u="none" strike="noStrike" dirty="0" err="1">
                          <a:effectLst/>
                        </a:rPr>
                        <a:t>khóa</a:t>
                      </a:r>
                      <a:r>
                        <a:rPr lang="en-US" sz="2000" u="none" strike="noStrike" dirty="0">
                          <a:effectLst/>
                        </a:rPr>
                        <a:t> </a:t>
                      </a:r>
                      <a:r>
                        <a:rPr lang="en-US" sz="2000" u="none" strike="noStrike" dirty="0" err="1">
                          <a:effectLst/>
                        </a:rPr>
                        <a:t>mã</a:t>
                      </a:r>
                      <a:r>
                        <a:rPr lang="en-US" sz="2000" u="none" strike="noStrike" dirty="0">
                          <a:effectLst/>
                        </a:rPr>
                        <a:t> </a:t>
                      </a:r>
                      <a:r>
                        <a:rPr lang="en-US" sz="2000" u="none" strike="noStrike" dirty="0" err="1">
                          <a:effectLst/>
                        </a:rPr>
                        <a:t>hóa</a:t>
                      </a:r>
                      <a:endParaRPr lang="en-US" sz="2000" b="0" i="0" u="none" strike="noStrike" dirty="0">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dirty="0" err="1">
                          <a:effectLst/>
                        </a:rPr>
                        <a:t>Sử</a:t>
                      </a:r>
                      <a:r>
                        <a:rPr lang="en-US" sz="2000" u="none" strike="noStrike" dirty="0">
                          <a:effectLst/>
                        </a:rPr>
                        <a:t> </a:t>
                      </a:r>
                      <a:r>
                        <a:rPr lang="en-US" sz="2000" u="none" strike="noStrike" dirty="0" err="1">
                          <a:effectLst/>
                        </a:rPr>
                        <a:t>dụng</a:t>
                      </a:r>
                      <a:r>
                        <a:rPr lang="en-US" sz="2000" u="none" strike="noStrike" dirty="0">
                          <a:effectLst/>
                        </a:rPr>
                        <a:t> </a:t>
                      </a:r>
                      <a:r>
                        <a:rPr lang="en-US" sz="2000" u="none" strike="noStrike" dirty="0" err="1">
                          <a:effectLst/>
                        </a:rPr>
                        <a:t>thuật</a:t>
                      </a:r>
                      <a:r>
                        <a:rPr lang="en-US" sz="2000" u="none" strike="noStrike" dirty="0">
                          <a:effectLst/>
                        </a:rPr>
                        <a:t> </a:t>
                      </a:r>
                      <a:r>
                        <a:rPr lang="en-US" sz="2000" u="none" strike="noStrike" dirty="0" err="1">
                          <a:effectLst/>
                        </a:rPr>
                        <a:t>toán</a:t>
                      </a:r>
                      <a:endParaRPr lang="en-US" sz="2000" b="0" i="0" u="none" strike="noStrike" dirty="0">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sv-SE" sz="2000" u="none" strike="noStrike">
                          <a:effectLst/>
                        </a:rPr>
                        <a:t>Mã hóa 64-bit, 128-bit, 256-bit</a:t>
                      </a:r>
                      <a:endParaRPr lang="sv-SE" sz="2000" b="0" i="0" u="none" strike="noStrike">
                        <a:effectLst/>
                        <a:latin typeface="Arial" panose="020B0604020202020204" pitchFamily="34" charset="0"/>
                      </a:endParaRPr>
                    </a:p>
                  </a:txBody>
                  <a:tcPr marL="68580" marR="68580" marT="7620" marB="0" anchor="ctr"/>
                </a:tc>
                <a:extLst>
                  <a:ext uri="{0D108BD9-81ED-4DB2-BD59-A6C34878D82A}">
                    <a16:rowId xmlns:a16="http://schemas.microsoft.com/office/drawing/2014/main" val="4119941581"/>
                  </a:ext>
                </a:extLst>
              </a:tr>
              <a:tr h="574921">
                <a:tc>
                  <a:txBody>
                    <a:bodyPr/>
                    <a:lstStyle/>
                    <a:p>
                      <a:pPr marL="0" marR="0" algn="l" fontAlgn="t">
                        <a:lnSpc>
                          <a:spcPct val="107000"/>
                        </a:lnSpc>
                        <a:spcBef>
                          <a:spcPts val="0"/>
                        </a:spcBef>
                        <a:spcAft>
                          <a:spcPts val="0"/>
                        </a:spcAft>
                      </a:pPr>
                      <a:r>
                        <a:rPr lang="en-US" sz="2000" u="none" strike="noStrike">
                          <a:effectLst/>
                        </a:rPr>
                        <a:t>Tính toàn vẹn dữ liệu</a:t>
                      </a:r>
                      <a:endParaRPr lang="en-US" sz="2000" b="0" i="0" u="none" strike="noStrike">
                        <a:effectLst/>
                        <a:latin typeface="Arial" panose="020B0604020202020204" pitchFamily="34" charset="0"/>
                      </a:endParaRPr>
                    </a:p>
                  </a:txBody>
                  <a:tcPr marL="68580" marR="68580" marT="7620" marB="0" anchor="ctr">
                    <a:solidFill>
                      <a:schemeClr val="accent1">
                        <a:lumMod val="50000"/>
                      </a:schemeClr>
                    </a:solidFill>
                  </a:tcPr>
                </a:tc>
                <a:tc>
                  <a:txBody>
                    <a:bodyPr/>
                    <a:lstStyle/>
                    <a:p>
                      <a:pPr marL="0" marR="0" algn="l" fontAlgn="t">
                        <a:lnSpc>
                          <a:spcPct val="107000"/>
                        </a:lnSpc>
                        <a:spcBef>
                          <a:spcPts val="0"/>
                        </a:spcBef>
                        <a:spcAft>
                          <a:spcPts val="0"/>
                        </a:spcAft>
                      </a:pPr>
                      <a:r>
                        <a:rPr lang="vi-VN" sz="2000" u="none" strike="noStrike">
                          <a:effectLst/>
                        </a:rPr>
                        <a:t>Cao hơn WEP</a:t>
                      </a:r>
                      <a:endParaRPr lang="vi-VN"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dirty="0">
                          <a:effectLst/>
                        </a:rPr>
                        <a:t>Cao </a:t>
                      </a:r>
                      <a:r>
                        <a:rPr lang="en-US" sz="2000" u="none" strike="noStrike" dirty="0" err="1">
                          <a:effectLst/>
                        </a:rPr>
                        <a:t>nhất</a:t>
                      </a:r>
                      <a:endParaRPr lang="en-US" sz="2000" b="0" i="0" u="none" strike="noStrike" dirty="0">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a:effectLst/>
                        </a:rPr>
                        <a:t>Không</a:t>
                      </a:r>
                      <a:endParaRPr lang="en-US" sz="2000" b="0" i="0" u="none" strike="noStrike">
                        <a:effectLst/>
                        <a:latin typeface="Arial" panose="020B0604020202020204" pitchFamily="34" charset="0"/>
                      </a:endParaRPr>
                    </a:p>
                  </a:txBody>
                  <a:tcPr marL="68580" marR="68580" marT="7620" marB="0" anchor="ctr"/>
                </a:tc>
                <a:extLst>
                  <a:ext uri="{0D108BD9-81ED-4DB2-BD59-A6C34878D82A}">
                    <a16:rowId xmlns:a16="http://schemas.microsoft.com/office/drawing/2014/main" val="689294939"/>
                  </a:ext>
                </a:extLst>
              </a:tr>
              <a:tr h="574921">
                <a:tc>
                  <a:txBody>
                    <a:bodyPr/>
                    <a:lstStyle/>
                    <a:p>
                      <a:pPr marL="0" marR="0" algn="l" fontAlgn="t">
                        <a:lnSpc>
                          <a:spcPct val="107000"/>
                        </a:lnSpc>
                        <a:spcBef>
                          <a:spcPts val="0"/>
                        </a:spcBef>
                        <a:spcAft>
                          <a:spcPts val="0"/>
                        </a:spcAft>
                      </a:pPr>
                      <a:r>
                        <a:rPr lang="en-US" sz="2000" u="none" strike="noStrike">
                          <a:effectLst/>
                        </a:rPr>
                        <a:t>Lỗ hổng bảo mật</a:t>
                      </a:r>
                      <a:endParaRPr lang="en-US" sz="2000" b="0" i="0" u="none" strike="noStrike">
                        <a:effectLst/>
                        <a:latin typeface="Arial" panose="020B0604020202020204" pitchFamily="34" charset="0"/>
                      </a:endParaRPr>
                    </a:p>
                  </a:txBody>
                  <a:tcPr marL="68580" marR="68580" marT="7620" marB="0" anchor="ctr">
                    <a:solidFill>
                      <a:schemeClr val="accent1">
                        <a:lumMod val="50000"/>
                      </a:schemeClr>
                    </a:solidFill>
                  </a:tcPr>
                </a:tc>
                <a:tc>
                  <a:txBody>
                    <a:bodyPr/>
                    <a:lstStyle/>
                    <a:p>
                      <a:pPr marL="0" marR="0" algn="l" fontAlgn="t">
                        <a:lnSpc>
                          <a:spcPct val="107000"/>
                        </a:lnSpc>
                        <a:spcBef>
                          <a:spcPts val="0"/>
                        </a:spcBef>
                        <a:spcAft>
                          <a:spcPts val="0"/>
                        </a:spcAft>
                      </a:pPr>
                      <a:r>
                        <a:rPr lang="en-US" sz="2000" u="none" strike="noStrike">
                          <a:effectLst/>
                        </a:rPr>
                        <a:t>Có</a:t>
                      </a:r>
                      <a:endParaRPr lang="en-US"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a:effectLst/>
                        </a:rPr>
                        <a:t>Không</a:t>
                      </a:r>
                      <a:endParaRPr lang="en-US"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dirty="0" err="1">
                          <a:effectLst/>
                        </a:rPr>
                        <a:t>Có</a:t>
                      </a:r>
                      <a:endParaRPr lang="en-US" sz="20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9311208"/>
                  </a:ext>
                </a:extLst>
              </a:tr>
              <a:tr h="574921">
                <a:tc>
                  <a:txBody>
                    <a:bodyPr/>
                    <a:lstStyle/>
                    <a:p>
                      <a:pPr marL="0" marR="0" algn="l" fontAlgn="t">
                        <a:lnSpc>
                          <a:spcPct val="107000"/>
                        </a:lnSpc>
                        <a:spcBef>
                          <a:spcPts val="0"/>
                        </a:spcBef>
                        <a:spcAft>
                          <a:spcPts val="0"/>
                        </a:spcAft>
                      </a:pPr>
                      <a:r>
                        <a:rPr lang="en-US" sz="2000" u="none" strike="noStrike">
                          <a:effectLst/>
                        </a:rPr>
                        <a:t>Giao thức sử dụng</a:t>
                      </a:r>
                      <a:endParaRPr lang="en-US" sz="2000" b="0" i="0" u="none" strike="noStrike">
                        <a:effectLst/>
                        <a:latin typeface="Arial" panose="020B0604020202020204" pitchFamily="34" charset="0"/>
                      </a:endParaRPr>
                    </a:p>
                  </a:txBody>
                  <a:tcPr marL="68580" marR="68580" marT="7620" marB="0" anchor="ctr">
                    <a:solidFill>
                      <a:schemeClr val="accent1">
                        <a:lumMod val="50000"/>
                      </a:schemeClr>
                    </a:solidFill>
                  </a:tcPr>
                </a:tc>
                <a:tc>
                  <a:txBody>
                    <a:bodyPr/>
                    <a:lstStyle/>
                    <a:p>
                      <a:pPr marL="0" marR="0" algn="l" fontAlgn="t">
                        <a:lnSpc>
                          <a:spcPct val="107000"/>
                        </a:lnSpc>
                        <a:spcBef>
                          <a:spcPts val="0"/>
                        </a:spcBef>
                        <a:spcAft>
                          <a:spcPts val="0"/>
                        </a:spcAft>
                      </a:pPr>
                      <a:r>
                        <a:rPr lang="en-US" sz="2000" u="none" strike="noStrike">
                          <a:effectLst/>
                        </a:rPr>
                        <a:t>TKIP</a:t>
                      </a:r>
                      <a:endParaRPr lang="en-US"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a:effectLst/>
                        </a:rPr>
                        <a:t>Thuật toán AES và CCMP</a:t>
                      </a:r>
                      <a:endParaRPr lang="en-US" sz="2000" b="0" i="0" u="none" strike="noStrike">
                        <a:effectLst/>
                        <a:latin typeface="Arial" panose="020B0604020202020204" pitchFamily="34" charset="0"/>
                      </a:endParaRPr>
                    </a:p>
                  </a:txBody>
                  <a:tcPr marL="68580" marR="68580" marT="7620" marB="0" anchor="ctr"/>
                </a:tc>
                <a:tc>
                  <a:txBody>
                    <a:bodyPr/>
                    <a:lstStyle/>
                    <a:p>
                      <a:pPr marL="0" marR="0" algn="l" fontAlgn="t">
                        <a:lnSpc>
                          <a:spcPct val="107000"/>
                        </a:lnSpc>
                        <a:spcBef>
                          <a:spcPts val="0"/>
                        </a:spcBef>
                        <a:spcAft>
                          <a:spcPts val="0"/>
                        </a:spcAft>
                      </a:pPr>
                      <a:r>
                        <a:rPr lang="en-US" sz="2000" u="none" strike="noStrike" dirty="0">
                          <a:effectLst/>
                        </a:rPr>
                        <a:t>CRC</a:t>
                      </a:r>
                      <a:endParaRPr lang="en-US" sz="20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2501171005"/>
                  </a:ext>
                </a:extLst>
              </a:tr>
            </a:tbl>
          </a:graphicData>
        </a:graphic>
      </p:graphicFrame>
    </p:spTree>
    <p:extLst>
      <p:ext uri="{BB962C8B-B14F-4D97-AF65-F5344CB8AC3E}">
        <p14:creationId xmlns:p14="http://schemas.microsoft.com/office/powerpoint/2010/main" val="251003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3. Một số threat trên mạng wireless</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Router không được bảo vệ: Hacker có thể reset, dò tìm mật khẩu, cài đặt cấu hình, thay đổi DNS, …</a:t>
            </a:r>
          </a:p>
          <a:p>
            <a:pPr>
              <a:buClr>
                <a:schemeClr val="tx1">
                  <a:lumMod val="95000"/>
                  <a:lumOff val="5000"/>
                </a:schemeClr>
              </a:buClr>
              <a:buSzPct val="100000"/>
              <a:buFont typeface="Wingdings" panose="05000000000000000000" pitchFamily="2" charset="2"/>
              <a:buChar char="Ø"/>
            </a:pPr>
            <a:r>
              <a:rPr lang="en-US" sz="2400"/>
              <a:t>Điểm truy cập độc hại: Điểm truy cập có thể thiết lập dễ dàng nên khó kiểm soát, không được bảo vệ và có thể bị hacker lợi dụng. </a:t>
            </a:r>
          </a:p>
          <a:p>
            <a:pPr>
              <a:buClr>
                <a:schemeClr val="tx1">
                  <a:lumMod val="95000"/>
                  <a:lumOff val="5000"/>
                </a:schemeClr>
              </a:buClr>
              <a:buSzPct val="100000"/>
              <a:buFont typeface="Wingdings" panose="05000000000000000000" pitchFamily="2" charset="2"/>
              <a:buChar char="Ø"/>
            </a:pPr>
            <a:r>
              <a:rPr lang="en-US" sz="2400"/>
              <a:t>Mã hóa WEP, WPA: Có thể bị bẻ khóa.</a:t>
            </a:r>
          </a:p>
          <a:p>
            <a:pPr>
              <a:buClr>
                <a:schemeClr val="tx1">
                  <a:lumMod val="95000"/>
                  <a:lumOff val="5000"/>
                </a:schemeClr>
              </a:buClr>
              <a:buSzPct val="100000"/>
              <a:buFont typeface="Wingdings" panose="05000000000000000000" pitchFamily="2" charset="2"/>
              <a:buChar char="Ø"/>
            </a:pPr>
            <a:r>
              <a:rPr lang="en-US" sz="2400"/>
              <a:t>Các loại tấn công: Man-in-the-middle, mã độc, crack password, crack traffic đã mã hóa, DoS,…</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116458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4. Kĩ năng khai thác lỗ hổng từ wifi</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Tùy vào mục tiêu mà kẻ tấn công cần có kĩ năng khác nhau. Một số kĩ năng có thể kể đến:</a:t>
            </a:r>
          </a:p>
          <a:p>
            <a:pPr marL="742939" lvl="2" indent="-342900">
              <a:buClr>
                <a:schemeClr val="tx1">
                  <a:lumMod val="95000"/>
                  <a:lumOff val="5000"/>
                </a:schemeClr>
              </a:buClr>
              <a:buSzPct val="100000"/>
              <a:buFont typeface="Arial" panose="020B0604020202020204" pitchFamily="34" charset="0"/>
              <a:buChar char="•"/>
            </a:pPr>
            <a:r>
              <a:rPr lang="en-US" sz="2400"/>
              <a:t>Scan các thành phần của mạng.</a:t>
            </a:r>
          </a:p>
          <a:p>
            <a:pPr marL="742939" lvl="2" indent="-342900">
              <a:buClr>
                <a:schemeClr val="tx1">
                  <a:lumMod val="95000"/>
                  <a:lumOff val="5000"/>
                </a:schemeClr>
              </a:buClr>
              <a:buSzPct val="100000"/>
              <a:buFont typeface="Arial" panose="020B0604020202020204" pitchFamily="34" charset="0"/>
              <a:buChar char="•"/>
            </a:pPr>
            <a:r>
              <a:rPr lang="en-US" sz="2400"/>
              <a:t>Dò tìm password.</a:t>
            </a:r>
          </a:p>
          <a:p>
            <a:pPr marL="742939" lvl="2" indent="-342900">
              <a:buClr>
                <a:schemeClr val="tx1">
                  <a:lumMod val="95000"/>
                  <a:lumOff val="5000"/>
                </a:schemeClr>
              </a:buClr>
              <a:buSzPct val="100000"/>
              <a:buFont typeface="Arial" panose="020B0604020202020204" pitchFamily="34" charset="0"/>
              <a:buChar char="•"/>
            </a:pPr>
            <a:r>
              <a:rPr lang="en-US" sz="2400"/>
              <a:t>Bắt gói tin và giải mã.</a:t>
            </a:r>
          </a:p>
          <a:p>
            <a:pPr marL="742939" lvl="2" indent="-342900">
              <a:buClr>
                <a:schemeClr val="tx1">
                  <a:lumMod val="95000"/>
                  <a:lumOff val="5000"/>
                </a:schemeClr>
              </a:buClr>
              <a:buSzPct val="100000"/>
              <a:buFont typeface="Arial" panose="020B0604020202020204" pitchFamily="34" charset="0"/>
              <a:buChar char="•"/>
            </a:pPr>
            <a:r>
              <a:rPr lang="en-US" sz="2400"/>
              <a:t>Giả mạo thành điểm truy cập để khai thác thông tin, tấn công MITM. </a:t>
            </a:r>
          </a:p>
          <a:p>
            <a:pPr marL="742939" lvl="2" indent="-342900">
              <a:buClr>
                <a:schemeClr val="tx1">
                  <a:lumMod val="95000"/>
                  <a:lumOff val="5000"/>
                </a:schemeClr>
              </a:buClr>
              <a:buSzPct val="100000"/>
              <a:buFont typeface="Arial" panose="020B0604020202020204" pitchFamily="34" charset="0"/>
              <a:buChar char="•"/>
            </a:pPr>
            <a:r>
              <a:rPr lang="en-US" sz="2400"/>
              <a:t>Tạo áp lực lên các thiết bị vật lý,...</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50833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5. Phòng ngừa Wireless attack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a:t>Hạn chế sử dụng mạng </a:t>
            </a:r>
            <a:r>
              <a:rPr lang="en-US" sz="2400"/>
              <a:t>wireless </a:t>
            </a:r>
            <a:r>
              <a:rPr lang="vi-VN" sz="2400"/>
              <a:t>công cộng.</a:t>
            </a:r>
            <a:endParaRPr lang="en-US" sz="2400"/>
          </a:p>
          <a:p>
            <a:pPr>
              <a:buClr>
                <a:schemeClr val="tx1">
                  <a:lumMod val="95000"/>
                  <a:lumOff val="5000"/>
                </a:schemeClr>
              </a:buClr>
              <a:buSzPct val="100000"/>
              <a:buFont typeface="Wingdings" panose="05000000000000000000" pitchFamily="2" charset="2"/>
              <a:buChar char="Ø"/>
            </a:pPr>
            <a:r>
              <a:rPr lang="vi-VN" sz="2400"/>
              <a:t>Tắt tính năng tự động kết nối đến một mạng wi</a:t>
            </a:r>
            <a:r>
              <a:rPr lang="en-US" sz="2400"/>
              <a:t>reless</a:t>
            </a:r>
            <a:r>
              <a:rPr lang="vi-VN" sz="2400"/>
              <a:t> bất kỳ.</a:t>
            </a:r>
            <a:endParaRPr lang="en-US" sz="2400"/>
          </a:p>
          <a:p>
            <a:pPr>
              <a:buClr>
                <a:schemeClr val="tx1">
                  <a:lumMod val="95000"/>
                  <a:lumOff val="5000"/>
                </a:schemeClr>
              </a:buClr>
              <a:buSzPct val="100000"/>
              <a:buFont typeface="Wingdings" panose="05000000000000000000" pitchFamily="2" charset="2"/>
              <a:buChar char="Ø"/>
            </a:pPr>
            <a:r>
              <a:rPr lang="vi-VN" sz="2400"/>
              <a:t>Bật tính năng mã hóa của router.</a:t>
            </a:r>
            <a:endParaRPr lang="en-US" sz="2400"/>
          </a:p>
          <a:p>
            <a:pPr>
              <a:buClr>
                <a:schemeClr val="tx1">
                  <a:lumMod val="95000"/>
                  <a:lumOff val="5000"/>
                </a:schemeClr>
              </a:buClr>
              <a:buSzPct val="100000"/>
              <a:buFont typeface="Wingdings" panose="05000000000000000000" pitchFamily="2" charset="2"/>
              <a:buChar char="Ø"/>
            </a:pPr>
            <a:r>
              <a:rPr lang="en-US" sz="2400"/>
              <a:t>Cấu hình White list MAC address cho router.</a:t>
            </a:r>
          </a:p>
          <a:p>
            <a:pPr>
              <a:buClr>
                <a:schemeClr val="tx1">
                  <a:lumMod val="95000"/>
                  <a:lumOff val="5000"/>
                </a:schemeClr>
              </a:buClr>
              <a:buSzPct val="100000"/>
              <a:buFont typeface="Wingdings" panose="05000000000000000000" pitchFamily="2" charset="2"/>
              <a:buChar char="Ø"/>
            </a:pPr>
            <a:r>
              <a:rPr lang="vi-VN" sz="2400"/>
              <a:t>Thay đổi cấu hình và mật khẩu mặc định của router. </a:t>
            </a:r>
            <a:endParaRPr lang="en-US" sz="2400"/>
          </a:p>
          <a:p>
            <a:pPr>
              <a:buClr>
                <a:schemeClr val="tx1">
                  <a:lumMod val="95000"/>
                  <a:lumOff val="5000"/>
                </a:schemeClr>
              </a:buClr>
              <a:buSzPct val="100000"/>
              <a:buFont typeface="Wingdings" panose="05000000000000000000" pitchFamily="2" charset="2"/>
              <a:buChar char="Ø"/>
            </a:pPr>
            <a:r>
              <a:rPr lang="en-US" sz="2400"/>
              <a:t>Giám sát hệ thống mạng bằng firewall, anti-virus, IDS/IPS, … </a:t>
            </a:r>
            <a:endParaRPr lang="vi-VN" sz="2400"/>
          </a:p>
          <a:p>
            <a:pPr>
              <a:buClr>
                <a:schemeClr val="tx1">
                  <a:lumMod val="95000"/>
                  <a:lumOff val="5000"/>
                </a:schemeClr>
              </a:buClr>
              <a:buSzPct val="100000"/>
              <a:buFont typeface="Wingdings" panose="05000000000000000000" pitchFamily="2" charset="2"/>
              <a:buChar char="Ø"/>
            </a:pPr>
            <a:r>
              <a:rPr lang="vi-VN" sz="2400"/>
              <a:t>Kiểm tra mạng định kì: Quét mô hình mạng, thử bẻ khóa, tìm kiếm dấu hiệu bị bắt gói tin/scan mạng, …</a:t>
            </a:r>
            <a:endParaRPr lang="en-US"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146719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1. Tổng quan đồ án</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vi-VN" sz="4400" b="1">
                <a:solidFill>
                  <a:srgbClr val="FF0000"/>
                </a:solidFill>
              </a:rPr>
              <a:t>Các bài lab</a:t>
            </a:r>
          </a:p>
        </p:txBody>
      </p:sp>
    </p:spTree>
    <p:extLst>
      <p:ext uri="{BB962C8B-B14F-4D97-AF65-F5344CB8AC3E}">
        <p14:creationId xmlns:p14="http://schemas.microsoft.com/office/powerpoint/2010/main" val="388242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cs typeface="Times New Roman" panose="02020603050405020304" pitchFamily="18" charset="0"/>
              </a:rPr>
              <a:t>Phần 1. Tổng quan đồ án</a:t>
            </a:r>
            <a:br>
              <a:rPr lang="en-US" sz="3200">
                <a:solidFill>
                  <a:schemeClr val="accent2">
                    <a:lumMod val="50000"/>
                  </a:schemeClr>
                </a:solidFill>
              </a:rPr>
            </a:br>
            <a:r>
              <a:rPr lang="en-US" sz="3200" b="1" i="1">
                <a:solidFill>
                  <a:schemeClr val="accent1">
                    <a:lumMod val="50000"/>
                  </a:schemeClr>
                </a:solidFill>
              </a:rPr>
              <a:t>Các bài lab</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b="1"/>
              <a:t>Lab 1</a:t>
            </a:r>
            <a:r>
              <a:rPr lang="en-US" sz="2400"/>
              <a:t>: Scan mạng Wifi sử dụng công cụ Microsoft Network Monitror</a:t>
            </a:r>
          </a:p>
          <a:p>
            <a:pPr>
              <a:buClr>
                <a:schemeClr val="tx1">
                  <a:lumMod val="95000"/>
                  <a:lumOff val="5000"/>
                </a:schemeClr>
              </a:buClr>
              <a:buSzPct val="100000"/>
              <a:buFont typeface="Wingdings" panose="05000000000000000000" pitchFamily="2" charset="2"/>
              <a:buChar char="Ø"/>
            </a:pPr>
            <a:endParaRPr lang="en-US" sz="2400"/>
          </a:p>
          <a:p>
            <a:pPr>
              <a:buClr>
                <a:schemeClr val="tx1">
                  <a:lumMod val="95000"/>
                  <a:lumOff val="5000"/>
                </a:schemeClr>
              </a:buClr>
              <a:buSzPct val="100000"/>
              <a:buFont typeface="Wingdings" panose="05000000000000000000" pitchFamily="2" charset="2"/>
              <a:buChar char="Ø"/>
            </a:pPr>
            <a:r>
              <a:rPr lang="en-US" sz="2400" b="1"/>
              <a:t>Lab 2</a:t>
            </a:r>
            <a:r>
              <a:rPr lang="en-US" sz="2400"/>
              <a:t>: Bẻ khóa Wifi sử dụng giao thức mã hóa WEP</a:t>
            </a:r>
          </a:p>
          <a:p>
            <a:pPr>
              <a:buClr>
                <a:schemeClr val="tx1">
                  <a:lumMod val="95000"/>
                  <a:lumOff val="5000"/>
                </a:schemeClr>
              </a:buClr>
              <a:buSzPct val="100000"/>
              <a:buFont typeface="Wingdings" panose="05000000000000000000" pitchFamily="2" charset="2"/>
              <a:buChar char="Ø"/>
            </a:pPr>
            <a:endParaRPr lang="en-US" sz="2400"/>
          </a:p>
          <a:p>
            <a:pPr>
              <a:buClr>
                <a:schemeClr val="tx1">
                  <a:lumMod val="95000"/>
                  <a:lumOff val="5000"/>
                </a:schemeClr>
              </a:buClr>
              <a:buSzPct val="100000"/>
              <a:buFont typeface="Wingdings" panose="05000000000000000000" pitchFamily="2" charset="2"/>
              <a:buChar char="Ø"/>
            </a:pPr>
            <a:r>
              <a:rPr lang="en-US" sz="2400" b="1"/>
              <a:t>Lab 3</a:t>
            </a:r>
            <a:r>
              <a:rPr lang="en-US" sz="2400"/>
              <a:t>: Bẻ khóa Wifi sử dụng giao thức mã hóa WPA2</a:t>
            </a:r>
          </a:p>
          <a:p>
            <a:pPr>
              <a:buClr>
                <a:schemeClr val="tx1">
                  <a:lumMod val="95000"/>
                  <a:lumOff val="5000"/>
                </a:schemeClr>
              </a:buClr>
              <a:buSzPct val="100000"/>
              <a:buFont typeface="Wingdings" panose="05000000000000000000" pitchFamily="2" charset="2"/>
              <a:buChar char="Ø"/>
            </a:pPr>
            <a:endParaRPr lang="en-US" sz="2400"/>
          </a:p>
          <a:p>
            <a:pPr>
              <a:buClr>
                <a:schemeClr val="tx1">
                  <a:lumMod val="95000"/>
                  <a:lumOff val="5000"/>
                </a:schemeClr>
              </a:buClr>
              <a:buSzPct val="100000"/>
              <a:buFont typeface="Wingdings" panose="05000000000000000000" pitchFamily="2" charset="2"/>
              <a:buChar char="Ø"/>
            </a:pPr>
            <a:r>
              <a:rPr lang="en-US" sz="2400" b="1"/>
              <a:t>Lab 4</a:t>
            </a:r>
            <a:r>
              <a:rPr lang="en-US" sz="2400"/>
              <a:t>: Phishing mạng Wifi sử dụng công cụ Wifiphisher</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10868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Lab Environment</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377533" y="1618938"/>
            <a:ext cx="5626027" cy="2220139"/>
          </a:xfrm>
          <a:effectLst/>
        </p:spPr>
        <p:txBody>
          <a:bodyPr>
            <a:normAutofit/>
          </a:bodyPr>
          <a:lstStyle/>
          <a:p>
            <a:pPr>
              <a:buClr>
                <a:schemeClr val="tx1">
                  <a:lumMod val="95000"/>
                  <a:lumOff val="5000"/>
                </a:schemeClr>
              </a:buClr>
              <a:buSzPct val="100000"/>
              <a:buFont typeface="Wingdings" panose="05000000000000000000" pitchFamily="2" charset="2"/>
              <a:buChar char="Ø"/>
            </a:pPr>
            <a:r>
              <a:rPr lang="en-US" sz="2400" b="1">
                <a:solidFill>
                  <a:srgbClr val="00B0F0"/>
                </a:solidFill>
              </a:rPr>
              <a:t>Lab 1: Wifi Packet Sniffing</a:t>
            </a:r>
          </a:p>
          <a:p>
            <a:pPr lvl="1">
              <a:buClr>
                <a:schemeClr val="tx1">
                  <a:lumMod val="95000"/>
                  <a:lumOff val="5000"/>
                </a:schemeClr>
              </a:buClr>
              <a:buSzPct val="100000"/>
              <a:buFont typeface="Wingdings" panose="05000000000000000000" pitchFamily="2" charset="2"/>
              <a:buChar char="§"/>
            </a:pPr>
            <a:r>
              <a:rPr lang="en-US" sz="2200"/>
              <a:t>VM Windows 10</a:t>
            </a:r>
          </a:p>
          <a:p>
            <a:pPr lvl="1">
              <a:buClr>
                <a:schemeClr val="tx1">
                  <a:lumMod val="95000"/>
                  <a:lumOff val="5000"/>
                </a:schemeClr>
              </a:buClr>
              <a:buSzPct val="100000"/>
              <a:buFont typeface="Wingdings" panose="05000000000000000000" pitchFamily="2" charset="2"/>
              <a:buChar char="§"/>
            </a:pPr>
            <a:r>
              <a:rPr lang="en-US" sz="2200"/>
              <a:t>USB Wifi 802.11</a:t>
            </a:r>
          </a:p>
          <a:p>
            <a:pPr lvl="1">
              <a:buClr>
                <a:schemeClr val="tx1">
                  <a:lumMod val="95000"/>
                  <a:lumOff val="5000"/>
                </a:schemeClr>
              </a:buClr>
              <a:buSzPct val="100000"/>
              <a:buFont typeface="Wingdings" panose="05000000000000000000" pitchFamily="2" charset="2"/>
              <a:buChar char="§"/>
            </a:pPr>
            <a:r>
              <a:rPr lang="en-US" sz="2200"/>
              <a:t>Công cụ: Microsoft Network Monitor, 				Wireshark</a:t>
            </a:r>
          </a:p>
          <a:p>
            <a:pPr>
              <a:buClr>
                <a:schemeClr val="tx1">
                  <a:lumMod val="95000"/>
                  <a:lumOff val="5000"/>
                </a:schemeClr>
              </a:buClr>
              <a:buSzPct val="100000"/>
              <a:buFont typeface="Wingdings" panose="05000000000000000000" pitchFamily="2" charset="2"/>
              <a:buChar char="Ø"/>
            </a:pPr>
            <a:endParaRPr lang="en-US" sz="22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
        <p:nvSpPr>
          <p:cNvPr id="6" name="TextBox 5">
            <a:extLst>
              <a:ext uri="{FF2B5EF4-FFF2-40B4-BE49-F238E27FC236}">
                <a16:creationId xmlns:a16="http://schemas.microsoft.com/office/drawing/2014/main" id="{A21AE794-7131-4524-B626-63E22910FA62}"/>
              </a:ext>
            </a:extLst>
          </p:cNvPr>
          <p:cNvSpPr txBox="1"/>
          <p:nvPr/>
        </p:nvSpPr>
        <p:spPr>
          <a:xfrm>
            <a:off x="377533" y="4455320"/>
            <a:ext cx="5041216" cy="1395254"/>
          </a:xfrm>
          <a:prstGeom prst="rect">
            <a:avLst/>
          </a:prstGeom>
          <a:noFill/>
        </p:spPr>
        <p:txBody>
          <a:bodyPr wrap="square" rtlCol="0">
            <a:spAutoFit/>
          </a:bodyPr>
          <a:lstStyle/>
          <a:p>
            <a:pPr>
              <a:buClr>
                <a:schemeClr val="tx1">
                  <a:lumMod val="95000"/>
                  <a:lumOff val="5000"/>
                </a:schemeClr>
              </a:buClr>
              <a:buSzPct val="100000"/>
              <a:buFont typeface="Wingdings" panose="05000000000000000000" pitchFamily="2" charset="2"/>
              <a:buChar char="Ø"/>
            </a:pPr>
            <a:r>
              <a:rPr lang="en-US" sz="2400" b="1">
                <a:solidFill>
                  <a:srgbClr val="00B0F0"/>
                </a:solidFill>
              </a:rPr>
              <a:t> Lab 2: Crack a WEP Network</a:t>
            </a:r>
          </a:p>
          <a:p>
            <a:pPr marL="742932" lvl="1" indent="-285744" defTabSz="457189">
              <a:spcBef>
                <a:spcPts val="1000"/>
              </a:spcBef>
              <a:buClr>
                <a:schemeClr val="tx1">
                  <a:lumMod val="95000"/>
                  <a:lumOff val="5000"/>
                </a:schemeClr>
              </a:buClr>
              <a:buSzPct val="100000"/>
              <a:buFont typeface="Wingdings" panose="05000000000000000000" pitchFamily="2" charset="2"/>
              <a:buChar char="§"/>
            </a:pPr>
            <a:r>
              <a:rPr lang="en-US" sz="2200">
                <a:solidFill>
                  <a:schemeClr val="tx1">
                    <a:lumMod val="75000"/>
                    <a:lumOff val="25000"/>
                  </a:schemeClr>
                </a:solidFill>
              </a:rPr>
              <a:t>Kali Linux 2019</a:t>
            </a:r>
          </a:p>
          <a:p>
            <a:pPr marL="742932" lvl="1" indent="-285744" defTabSz="457189">
              <a:spcBef>
                <a:spcPts val="1000"/>
              </a:spcBef>
              <a:buClr>
                <a:schemeClr val="tx1">
                  <a:lumMod val="95000"/>
                  <a:lumOff val="5000"/>
                </a:schemeClr>
              </a:buClr>
              <a:buSzPct val="100000"/>
              <a:buFont typeface="Wingdings" panose="05000000000000000000" pitchFamily="2" charset="2"/>
              <a:buChar char="§"/>
            </a:pPr>
            <a:r>
              <a:rPr lang="en-US" sz="2200">
                <a:solidFill>
                  <a:schemeClr val="tx1">
                    <a:lumMod val="75000"/>
                    <a:lumOff val="25000"/>
                  </a:schemeClr>
                </a:solidFill>
              </a:rPr>
              <a:t>Công cụ: Aircrack-ng</a:t>
            </a:r>
            <a:endParaRPr lang="vi-VN" sz="2200">
              <a:solidFill>
                <a:schemeClr val="tx1">
                  <a:lumMod val="75000"/>
                  <a:lumOff val="25000"/>
                </a:schemeClr>
              </a:solidFill>
            </a:endParaRPr>
          </a:p>
        </p:txBody>
      </p:sp>
      <p:sp>
        <p:nvSpPr>
          <p:cNvPr id="7" name="TextBox 6">
            <a:extLst>
              <a:ext uri="{FF2B5EF4-FFF2-40B4-BE49-F238E27FC236}">
                <a16:creationId xmlns:a16="http://schemas.microsoft.com/office/drawing/2014/main" id="{EA111946-8F65-4104-ADAF-3E4D88B48709}"/>
              </a:ext>
            </a:extLst>
          </p:cNvPr>
          <p:cNvSpPr txBox="1"/>
          <p:nvPr/>
        </p:nvSpPr>
        <p:spPr>
          <a:xfrm>
            <a:off x="6095999" y="1618938"/>
            <a:ext cx="4816839" cy="1672253"/>
          </a:xfrm>
          <a:prstGeom prst="rect">
            <a:avLst/>
          </a:prstGeom>
          <a:noFill/>
        </p:spPr>
        <p:txBody>
          <a:bodyPr wrap="square" rtlCol="0">
            <a:spAutoFit/>
          </a:bodyPr>
          <a:lstStyle/>
          <a:p>
            <a:pPr indent="-342900">
              <a:buClr>
                <a:schemeClr val="tx1">
                  <a:lumMod val="95000"/>
                  <a:lumOff val="5000"/>
                </a:schemeClr>
              </a:buClr>
              <a:buSzPct val="100000"/>
              <a:buFont typeface="Wingdings" panose="05000000000000000000" pitchFamily="2" charset="2"/>
              <a:buChar char="Ø"/>
            </a:pPr>
            <a:r>
              <a:rPr lang="en-US" sz="2400" b="1">
                <a:solidFill>
                  <a:srgbClr val="00B0F0"/>
                </a:solidFill>
              </a:rPr>
              <a:t>Lab 3: Crack a WPA Network</a:t>
            </a:r>
          </a:p>
          <a:p>
            <a:pPr marL="742932" lvl="1" indent="-285744" defTabSz="457189">
              <a:spcBef>
                <a:spcPts val="1000"/>
              </a:spcBef>
              <a:buClr>
                <a:schemeClr val="tx1">
                  <a:lumMod val="95000"/>
                  <a:lumOff val="5000"/>
                </a:schemeClr>
              </a:buClr>
              <a:buSzPct val="100000"/>
              <a:buFont typeface="Wingdings" panose="05000000000000000000" pitchFamily="2" charset="2"/>
              <a:buChar char="§"/>
            </a:pPr>
            <a:r>
              <a:rPr lang="en-US" sz="2200">
                <a:solidFill>
                  <a:schemeClr val="tx1">
                    <a:lumMod val="75000"/>
                    <a:lumOff val="25000"/>
                  </a:schemeClr>
                </a:solidFill>
              </a:rPr>
              <a:t>Kali Linux 2019</a:t>
            </a:r>
          </a:p>
          <a:p>
            <a:pPr marL="742932" lvl="1" indent="-285744" defTabSz="457189">
              <a:spcBef>
                <a:spcPts val="1000"/>
              </a:spcBef>
              <a:buClr>
                <a:schemeClr val="tx1">
                  <a:lumMod val="95000"/>
                  <a:lumOff val="5000"/>
                </a:schemeClr>
              </a:buClr>
              <a:buSzPct val="100000"/>
              <a:buFont typeface="Wingdings" panose="05000000000000000000" pitchFamily="2" charset="2"/>
              <a:buChar char="§"/>
            </a:pPr>
            <a:r>
              <a:rPr lang="en-US" sz="2200">
                <a:solidFill>
                  <a:schemeClr val="tx1">
                    <a:lumMod val="75000"/>
                    <a:lumOff val="25000"/>
                  </a:schemeClr>
                </a:solidFill>
              </a:rPr>
              <a:t>Công cụ: Aircrack-ng</a:t>
            </a:r>
            <a:endParaRPr lang="vi-VN" sz="2200">
              <a:solidFill>
                <a:schemeClr val="tx1">
                  <a:lumMod val="75000"/>
                  <a:lumOff val="25000"/>
                </a:schemeClr>
              </a:solidFill>
            </a:endParaRPr>
          </a:p>
          <a:p>
            <a:pPr>
              <a:buClr>
                <a:schemeClr val="tx1">
                  <a:lumMod val="95000"/>
                  <a:lumOff val="5000"/>
                </a:schemeClr>
              </a:buClr>
              <a:buSzPct val="100000"/>
              <a:buFont typeface="Wingdings" panose="05000000000000000000" pitchFamily="2" charset="2"/>
              <a:buChar char="Ø"/>
            </a:pPr>
            <a:endParaRPr lang="vi-VN"/>
          </a:p>
        </p:txBody>
      </p:sp>
      <p:sp>
        <p:nvSpPr>
          <p:cNvPr id="8" name="TextBox 7">
            <a:extLst>
              <a:ext uri="{FF2B5EF4-FFF2-40B4-BE49-F238E27FC236}">
                <a16:creationId xmlns:a16="http://schemas.microsoft.com/office/drawing/2014/main" id="{78FD1BB6-3787-4D90-B5F7-23CECC1E7343}"/>
              </a:ext>
            </a:extLst>
          </p:cNvPr>
          <p:cNvSpPr txBox="1"/>
          <p:nvPr/>
        </p:nvSpPr>
        <p:spPr>
          <a:xfrm>
            <a:off x="6095999" y="4455320"/>
            <a:ext cx="4616970" cy="1672253"/>
          </a:xfrm>
          <a:prstGeom prst="rect">
            <a:avLst/>
          </a:prstGeom>
          <a:noFill/>
        </p:spPr>
        <p:txBody>
          <a:bodyPr wrap="square" rtlCol="0">
            <a:spAutoFit/>
          </a:bodyPr>
          <a:lstStyle/>
          <a:p>
            <a:pPr indent="-342900">
              <a:buClr>
                <a:schemeClr val="tx1">
                  <a:lumMod val="95000"/>
                  <a:lumOff val="5000"/>
                </a:schemeClr>
              </a:buClr>
              <a:buSzPct val="100000"/>
              <a:buFont typeface="Wingdings" panose="05000000000000000000" pitchFamily="2" charset="2"/>
              <a:buChar char="Ø"/>
            </a:pPr>
            <a:r>
              <a:rPr lang="en-US" sz="2400" b="1">
                <a:solidFill>
                  <a:srgbClr val="00B0F0"/>
                </a:solidFill>
              </a:rPr>
              <a:t>Lab 4: Wifi Phishing</a:t>
            </a:r>
          </a:p>
          <a:p>
            <a:pPr marL="742932" marR="0" lvl="1" indent="-285744" algn="l" defTabSz="457189" rtl="0" eaLnBrk="1" fontAlgn="auto" latinLnBrk="0" hangingPunct="1">
              <a:lnSpc>
                <a:spcPct val="100000"/>
              </a:lnSpc>
              <a:spcBef>
                <a:spcPts val="1000"/>
              </a:spcBef>
              <a:spcAft>
                <a:spcPts val="0"/>
              </a:spcAft>
              <a:buClr>
                <a:prstClr val="black">
                  <a:lumMod val="95000"/>
                  <a:lumOff val="5000"/>
                </a:prstClr>
              </a:buClr>
              <a:buSzPct val="100000"/>
              <a:buFont typeface="Wingdings" panose="05000000000000000000" pitchFamily="2" charset="2"/>
              <a:buChar char="§"/>
              <a:tabLst/>
              <a:defRPr/>
            </a:pPr>
            <a:r>
              <a:rPr kumimoji="0" lang="en-US" sz="2200" b="0"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Kali Linux 2020</a:t>
            </a:r>
          </a:p>
          <a:p>
            <a:pPr marL="742932" marR="0" lvl="1" indent="-285744" algn="l" defTabSz="457189" rtl="0" eaLnBrk="1" fontAlgn="auto" latinLnBrk="0" hangingPunct="1">
              <a:lnSpc>
                <a:spcPct val="100000"/>
              </a:lnSpc>
              <a:spcBef>
                <a:spcPts val="1000"/>
              </a:spcBef>
              <a:spcAft>
                <a:spcPts val="0"/>
              </a:spcAft>
              <a:buClr>
                <a:prstClr val="black">
                  <a:lumMod val="95000"/>
                  <a:lumOff val="5000"/>
                </a:prstClr>
              </a:buClr>
              <a:buSzPct val="100000"/>
              <a:buFont typeface="Wingdings" panose="05000000000000000000" pitchFamily="2" charset="2"/>
              <a:buChar char="§"/>
              <a:tabLst/>
              <a:defRPr/>
            </a:pPr>
            <a:r>
              <a:rPr kumimoji="0" lang="en-US" sz="2200" b="0"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Công cụ: WifiPhisher</a:t>
            </a:r>
            <a:endParaRPr kumimoji="0" lang="vi-VN" sz="22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mn-ea"/>
              <a:cs typeface="+mn-cs"/>
            </a:endParaRPr>
          </a:p>
          <a:p>
            <a:pPr>
              <a:buClr>
                <a:schemeClr val="tx1">
                  <a:lumMod val="95000"/>
                  <a:lumOff val="5000"/>
                </a:schemeClr>
              </a:buClr>
              <a:buSzPct val="100000"/>
              <a:buFont typeface="Wingdings" panose="05000000000000000000" pitchFamily="2" charset="2"/>
              <a:buChar char="Ø"/>
            </a:pPr>
            <a:endParaRPr lang="vi-VN"/>
          </a:p>
        </p:txBody>
      </p:sp>
    </p:spTree>
    <p:extLst>
      <p:ext uri="{BB962C8B-B14F-4D97-AF65-F5344CB8AC3E}">
        <p14:creationId xmlns:p14="http://schemas.microsoft.com/office/powerpoint/2010/main" val="5677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pPr algn="ctr"/>
            <a:r>
              <a:rPr lang="en-US" sz="3200" b="1">
                <a:solidFill>
                  <a:schemeClr val="accent2">
                    <a:lumMod val="50000"/>
                  </a:schemeClr>
                </a:solidFill>
              </a:rPr>
              <a:t>Phần 2. Chi tiết các Lab demo</a:t>
            </a:r>
            <a:br>
              <a:rPr lang="en-US" sz="3200" b="1">
                <a:solidFill>
                  <a:schemeClr val="accent2">
                    <a:lumMod val="50000"/>
                  </a:schemeClr>
                </a:solidFill>
              </a:rPr>
            </a:br>
            <a:endParaRPr lang="en-US" sz="3200" b="1">
              <a:solidFill>
                <a:schemeClr val="accent2">
                  <a:lumMod val="50000"/>
                </a:schemeClr>
              </a:solidFill>
            </a:endParaRP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114268"/>
            <a:ext cx="9980672" cy="4927095"/>
          </a:xfrm>
        </p:spPr>
        <p:txBody>
          <a:bodyPr>
            <a:noAutofit/>
          </a:bodyPr>
          <a:lstStyle/>
          <a:p>
            <a:pPr marL="342900" lvl="1" indent="-342900">
              <a:spcBef>
                <a:spcPts val="600"/>
              </a:spcBef>
              <a:buClr>
                <a:schemeClr val="tx1">
                  <a:lumMod val="95000"/>
                  <a:lumOff val="5000"/>
                </a:schemeClr>
              </a:buClr>
              <a:buSzPct val="100000"/>
              <a:buFont typeface="Wingdings" panose="05000000000000000000" pitchFamily="2" charset="2"/>
              <a:buChar char="v"/>
            </a:pPr>
            <a:r>
              <a:rPr lang="en-US" sz="2800"/>
              <a:t>Lab 1: WiFi packet sniffing.</a:t>
            </a:r>
          </a:p>
          <a:p>
            <a:pPr marL="0" lvl="1" indent="0">
              <a:spcBef>
                <a:spcPts val="600"/>
              </a:spcBef>
              <a:buClr>
                <a:schemeClr val="tx1">
                  <a:lumMod val="95000"/>
                  <a:lumOff val="5000"/>
                </a:schemeClr>
              </a:buClr>
              <a:buSzPct val="100000"/>
              <a:buNone/>
            </a:pPr>
            <a:endParaRPr lang="en-US" sz="2800"/>
          </a:p>
          <a:p>
            <a:pPr marL="342900" lvl="1" indent="-342900">
              <a:spcBef>
                <a:spcPts val="600"/>
              </a:spcBef>
              <a:buClr>
                <a:schemeClr val="tx1">
                  <a:lumMod val="95000"/>
                  <a:lumOff val="5000"/>
                </a:schemeClr>
              </a:buClr>
              <a:buSzPct val="100000"/>
              <a:buFont typeface="Wingdings" panose="05000000000000000000" pitchFamily="2" charset="2"/>
              <a:buChar char="v"/>
            </a:pPr>
            <a:r>
              <a:rPr lang="en-US" sz="2800"/>
              <a:t>Lab 2: Cracking a WEP network.</a:t>
            </a:r>
          </a:p>
          <a:p>
            <a:pPr marL="0" lvl="1" indent="0">
              <a:spcBef>
                <a:spcPts val="600"/>
              </a:spcBef>
              <a:buClr>
                <a:schemeClr val="tx1">
                  <a:lumMod val="95000"/>
                  <a:lumOff val="5000"/>
                </a:schemeClr>
              </a:buClr>
              <a:buSzPct val="100000"/>
              <a:buNone/>
            </a:pPr>
            <a:endParaRPr lang="en-US" sz="2800"/>
          </a:p>
          <a:p>
            <a:pPr marL="342900" lvl="1" indent="-342900">
              <a:spcBef>
                <a:spcPts val="600"/>
              </a:spcBef>
              <a:buClr>
                <a:schemeClr val="tx1">
                  <a:lumMod val="95000"/>
                  <a:lumOff val="5000"/>
                </a:schemeClr>
              </a:buClr>
              <a:buSzPct val="100000"/>
              <a:buFont typeface="Wingdings" panose="05000000000000000000" pitchFamily="2" charset="2"/>
              <a:buChar char="v"/>
            </a:pPr>
            <a:r>
              <a:rPr lang="en-US" sz="2800"/>
              <a:t>Lab 3: Cracking a WPA2 network</a:t>
            </a:r>
          </a:p>
          <a:p>
            <a:pPr marL="0" lvl="1" indent="0">
              <a:spcBef>
                <a:spcPts val="600"/>
              </a:spcBef>
              <a:buClr>
                <a:schemeClr val="tx1">
                  <a:lumMod val="95000"/>
                  <a:lumOff val="5000"/>
                </a:schemeClr>
              </a:buClr>
              <a:buSzPct val="100000"/>
              <a:buNone/>
            </a:pPr>
            <a:endParaRPr lang="en-US" sz="2800"/>
          </a:p>
          <a:p>
            <a:pPr marL="342900" lvl="1" indent="-342900">
              <a:spcBef>
                <a:spcPts val="600"/>
              </a:spcBef>
              <a:buClr>
                <a:schemeClr val="tx1">
                  <a:lumMod val="95000"/>
                  <a:lumOff val="5000"/>
                </a:schemeClr>
              </a:buClr>
              <a:buSzPct val="100000"/>
              <a:buFont typeface="Wingdings" panose="05000000000000000000" pitchFamily="2" charset="2"/>
              <a:buChar char="v"/>
            </a:pPr>
            <a:r>
              <a:rPr lang="en-US" sz="2800"/>
              <a:t>Lab 4: WiFi phising.</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53488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2. Chi tiết các Lab demo</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en-US" sz="4400" b="1">
                <a:solidFill>
                  <a:srgbClr val="FF0000"/>
                </a:solidFill>
              </a:rPr>
              <a:t>Lab 1: Wifi Packet Sniffing</a:t>
            </a:r>
            <a:endParaRPr lang="vi-VN" sz="4400" b="1">
              <a:solidFill>
                <a:srgbClr val="FF0000"/>
              </a:solidFill>
            </a:endParaRPr>
          </a:p>
        </p:txBody>
      </p:sp>
    </p:spTree>
    <p:extLst>
      <p:ext uri="{BB962C8B-B14F-4D97-AF65-F5344CB8AC3E}">
        <p14:creationId xmlns:p14="http://schemas.microsoft.com/office/powerpoint/2010/main" val="174154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1139872" y="451511"/>
            <a:ext cx="8596668" cy="1022251"/>
          </a:xfrm>
        </p:spPr>
        <p:txBody>
          <a:bodyPr>
            <a:normAutofit/>
          </a:bodyPr>
          <a:lstStyle/>
          <a:p>
            <a:pPr algn="ctr"/>
            <a:r>
              <a:rPr lang="en-US" sz="6000" b="1">
                <a:solidFill>
                  <a:schemeClr val="accent2"/>
                </a:solidFill>
                <a:cs typeface="Times New Roman" panose="02020603050405020304" pitchFamily="18" charset="0"/>
              </a:rPr>
              <a:t>Nội dung</a:t>
            </a:r>
            <a:endParaRPr lang="vi-VN" sz="6000" b="1">
              <a:solidFill>
                <a:schemeClr val="accent2"/>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DA04E36E-A088-421B-8F14-2B445E069634}"/>
              </a:ext>
            </a:extLst>
          </p:cNvPr>
          <p:cNvSpPr>
            <a:spLocks noGrp="1"/>
          </p:cNvSpPr>
          <p:nvPr>
            <p:ph idx="1"/>
          </p:nvPr>
        </p:nvSpPr>
        <p:spPr>
          <a:xfrm>
            <a:off x="677335" y="1631852"/>
            <a:ext cx="9521742" cy="4409511"/>
          </a:xfrm>
        </p:spPr>
        <p:txBody>
          <a:bodyPr>
            <a:normAutofit/>
          </a:bodyPr>
          <a:lstStyle/>
          <a:p>
            <a:pPr marL="457200" indent="-457200">
              <a:lnSpc>
                <a:spcPct val="150000"/>
              </a:lnSpc>
              <a:buClr>
                <a:schemeClr val="tx1"/>
              </a:buClr>
              <a:buSzPct val="100000"/>
              <a:buFont typeface="+mj-lt"/>
              <a:buAutoNum type="arabicPeriod"/>
            </a:pPr>
            <a:r>
              <a:rPr lang="en-US" sz="4000" b="1">
                <a:solidFill>
                  <a:schemeClr val="tx1"/>
                </a:solidFill>
                <a:cs typeface="Times New Roman" panose="02020603050405020304" pitchFamily="18" charset="0"/>
              </a:rPr>
              <a:t>Tổng quan đồ án</a:t>
            </a:r>
          </a:p>
          <a:p>
            <a:pPr marL="457200" indent="-457200">
              <a:lnSpc>
                <a:spcPct val="150000"/>
              </a:lnSpc>
              <a:buClr>
                <a:schemeClr val="tx1"/>
              </a:buClr>
              <a:buSzPct val="100000"/>
              <a:buFont typeface="+mj-lt"/>
              <a:buAutoNum type="arabicPeriod"/>
            </a:pPr>
            <a:r>
              <a:rPr lang="en-US" sz="4000" b="1">
                <a:solidFill>
                  <a:schemeClr val="tx1"/>
                </a:solidFill>
                <a:cs typeface="Times New Roman" panose="02020603050405020304" pitchFamily="18" charset="0"/>
              </a:rPr>
              <a:t>Chi tiết các Lab demo </a:t>
            </a:r>
          </a:p>
          <a:p>
            <a:pPr marL="457200" indent="-457200">
              <a:lnSpc>
                <a:spcPct val="150000"/>
              </a:lnSpc>
              <a:buClr>
                <a:schemeClr val="tx1"/>
              </a:buClr>
              <a:buSzPct val="100000"/>
              <a:buFont typeface="+mj-lt"/>
              <a:buAutoNum type="arabicPeriod"/>
            </a:pPr>
            <a:r>
              <a:rPr lang="en-US" sz="4000" b="1">
                <a:solidFill>
                  <a:schemeClr val="tx1"/>
                </a:solidFill>
                <a:cs typeface="Times New Roman" panose="02020603050405020304" pitchFamily="18" charset="0"/>
              </a:rPr>
              <a:t>Kết luận</a:t>
            </a: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0768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1: Wifi Packet Sniffing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Ngữ cảnh: Khi User kết nối wifi, trao đổi các Beacon frame, attacker sử dụng MNM bắt các packet, tấn công dạng Man-in-the-midle</a:t>
            </a:r>
          </a:p>
          <a:p>
            <a:pPr>
              <a:buClr>
                <a:schemeClr val="tx1">
                  <a:lumMod val="95000"/>
                  <a:lumOff val="5000"/>
                </a:schemeClr>
              </a:buClr>
              <a:buSzPct val="100000"/>
              <a:buFont typeface="Wingdings" panose="05000000000000000000" pitchFamily="2" charset="2"/>
              <a:buChar char="Ø"/>
            </a:pPr>
            <a:r>
              <a:rPr lang="en-US" sz="2400"/>
              <a:t>Mô hình:</a:t>
            </a:r>
          </a:p>
          <a:p>
            <a:pPr lvl="1">
              <a:buClr>
                <a:schemeClr val="tx1">
                  <a:lumMod val="95000"/>
                  <a:lumOff val="5000"/>
                </a:schemeClr>
              </a:buClr>
              <a:buSzPct val="100000"/>
              <a:buFont typeface="Wingdings" panose="05000000000000000000" pitchFamily="2" charset="2"/>
              <a:buChar char="§"/>
            </a:pPr>
            <a:r>
              <a:rPr lang="en-US" sz="2400"/>
              <a:t>Access Point</a:t>
            </a:r>
          </a:p>
          <a:p>
            <a:pPr lvl="1">
              <a:buClr>
                <a:schemeClr val="tx1">
                  <a:lumMod val="95000"/>
                  <a:lumOff val="5000"/>
                </a:schemeClr>
              </a:buClr>
              <a:buSzPct val="100000"/>
              <a:buFont typeface="Wingdings" panose="05000000000000000000" pitchFamily="2" charset="2"/>
              <a:buChar char="§"/>
            </a:pPr>
            <a:r>
              <a:rPr lang="en-US" sz="2400"/>
              <a:t>Windows 10</a:t>
            </a:r>
          </a:p>
          <a:p>
            <a:pPr lvl="2">
              <a:buClr>
                <a:schemeClr val="tx1">
                  <a:lumMod val="95000"/>
                  <a:lumOff val="5000"/>
                </a:schemeClr>
              </a:buClr>
              <a:buSzPct val="100000"/>
              <a:buFont typeface="Courier New" panose="02070309020205020404" pitchFamily="49" charset="0"/>
              <a:buChar char="o"/>
            </a:pPr>
            <a:r>
              <a:rPr lang="en-US" sz="2400"/>
              <a:t>Microsoft Network Monitor 3.4</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3859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1: Wifi Packet Sniffing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Kết nối USB Wifi với máy ảo</a:t>
            </a:r>
          </a:p>
          <a:p>
            <a:pPr>
              <a:buClr>
                <a:schemeClr val="tx1">
                  <a:lumMod val="95000"/>
                  <a:lumOff val="5000"/>
                </a:schemeClr>
              </a:buClr>
              <a:buSzPct val="100000"/>
              <a:buFont typeface="Wingdings" panose="05000000000000000000" pitchFamily="2" charset="2"/>
              <a:buChar char="Ø"/>
            </a:pPr>
            <a:r>
              <a:rPr lang="en-US" sz="2400"/>
              <a:t>Cài đặt Microsoft network Monitor</a:t>
            </a:r>
            <a:endParaRPr lang="vi-VN"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5" name="Content Placeholder 5">
            <a:extLst>
              <a:ext uri="{FF2B5EF4-FFF2-40B4-BE49-F238E27FC236}">
                <a16:creationId xmlns:a16="http://schemas.microsoft.com/office/drawing/2014/main" id="{9CEEA3E3-8C41-407F-9AEA-AAA086647F2E}"/>
              </a:ext>
            </a:extLst>
          </p:cNvPr>
          <p:cNvPicPr>
            <a:picLocks noChangeAspect="1"/>
          </p:cNvPicPr>
          <p:nvPr/>
        </p:nvPicPr>
        <p:blipFill rotWithShape="1">
          <a:blip r:embed="rId3"/>
          <a:srcRect b="32218"/>
          <a:stretch/>
        </p:blipFill>
        <p:spPr>
          <a:xfrm>
            <a:off x="3389973" y="2538661"/>
            <a:ext cx="7169948" cy="3502703"/>
          </a:xfrm>
          <a:prstGeom prst="rect">
            <a:avLst/>
          </a:prstGeom>
        </p:spPr>
      </p:pic>
    </p:spTree>
    <p:extLst>
      <p:ext uri="{BB962C8B-B14F-4D97-AF65-F5344CB8AC3E}">
        <p14:creationId xmlns:p14="http://schemas.microsoft.com/office/powerpoint/2010/main" val="235584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1: Wifi Packet Sniffing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4163606"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a:t>Setting wifi về </a:t>
            </a:r>
            <a:r>
              <a:rPr lang="vi-VN" sz="2400" i="1" u="sng"/>
              <a:t>mode Monitor</a:t>
            </a:r>
            <a:r>
              <a:rPr lang="vi-VN" sz="2400"/>
              <a:t> để theo dõi tất cả các packet được gửi đi từ các card wireless, không quan tâm Destination address</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C17BDE47-15B7-453B-9A83-BD4D0D3F6CA6}"/>
              </a:ext>
            </a:extLst>
          </p:cNvPr>
          <p:cNvPicPr>
            <a:picLocks noChangeAspect="1"/>
          </p:cNvPicPr>
          <p:nvPr/>
        </p:nvPicPr>
        <p:blipFill>
          <a:blip r:embed="rId2"/>
          <a:stretch>
            <a:fillRect/>
          </a:stretch>
        </p:blipFill>
        <p:spPr>
          <a:xfrm>
            <a:off x="4840941" y="1479368"/>
            <a:ext cx="6325418" cy="4769032"/>
          </a:xfrm>
          <a:prstGeom prst="rect">
            <a:avLst/>
          </a:prstGeom>
        </p:spPr>
      </p:pic>
    </p:spTree>
    <p:extLst>
      <p:ext uri="{BB962C8B-B14F-4D97-AF65-F5344CB8AC3E}">
        <p14:creationId xmlns:p14="http://schemas.microsoft.com/office/powerpoint/2010/main" val="16108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1: Wifi Packet Sniffing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Theo dõi các Packet bắt được:</a:t>
            </a:r>
            <a:endParaRPr lang="vi-VN"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D5401913-1106-445A-9387-703821B56477}"/>
              </a:ext>
            </a:extLst>
          </p:cNvPr>
          <p:cNvPicPr>
            <a:picLocks noChangeAspect="1"/>
          </p:cNvPicPr>
          <p:nvPr/>
        </p:nvPicPr>
        <p:blipFill>
          <a:blip r:embed="rId3"/>
          <a:stretch>
            <a:fillRect/>
          </a:stretch>
        </p:blipFill>
        <p:spPr>
          <a:xfrm>
            <a:off x="1533993" y="2074413"/>
            <a:ext cx="7461305" cy="3966951"/>
          </a:xfrm>
          <a:prstGeom prst="rect">
            <a:avLst/>
          </a:prstGeom>
        </p:spPr>
      </p:pic>
    </p:spTree>
    <p:extLst>
      <p:ext uri="{BB962C8B-B14F-4D97-AF65-F5344CB8AC3E}">
        <p14:creationId xmlns:p14="http://schemas.microsoft.com/office/powerpoint/2010/main" val="382729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1: Wifi Packet Sniffing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Video Demo: </a:t>
            </a:r>
            <a:r>
              <a:rPr lang="vi-VN" sz="2400" i="1">
                <a:solidFill>
                  <a:srgbClr val="0070C0"/>
                </a:solidFill>
                <a:hlinkClick r:id="rId3">
                  <a:extLst>
                    <a:ext uri="{A12FA001-AC4F-418D-AE19-62706E023703}">
                      <ahyp:hlinkClr xmlns:ahyp="http://schemas.microsoft.com/office/drawing/2018/hyperlinkcolor" val="tx"/>
                    </a:ext>
                  </a:extLst>
                </a:hlinkClick>
              </a:rPr>
              <a:t>Demo 1</a:t>
            </a:r>
            <a:endParaRPr lang="en-US" sz="2400">
              <a:solidFill>
                <a:srgbClr val="0070C0"/>
              </a:solidFill>
            </a:endParaRPr>
          </a:p>
          <a:p>
            <a:pPr>
              <a:buClr>
                <a:schemeClr val="tx1">
                  <a:lumMod val="95000"/>
                  <a:lumOff val="5000"/>
                </a:schemeClr>
              </a:buClr>
              <a:buSzPct val="100000"/>
              <a:buFont typeface="Wingdings" panose="05000000000000000000" pitchFamily="2" charset="2"/>
              <a:buChar char="Ø"/>
            </a:pPr>
            <a:r>
              <a:rPr lang="en-US" sz="2400"/>
              <a:t>Đánh giá kết quả:</a:t>
            </a:r>
          </a:p>
          <a:p>
            <a:pPr lvl="1">
              <a:buClr>
                <a:schemeClr val="tx1">
                  <a:lumMod val="95000"/>
                  <a:lumOff val="5000"/>
                </a:schemeClr>
              </a:buClr>
              <a:buSzPct val="100000"/>
              <a:buFont typeface="Wingdings" panose="05000000000000000000" pitchFamily="2" charset="2"/>
              <a:buChar char="§"/>
            </a:pPr>
            <a:r>
              <a:rPr lang="en-US" sz="2400"/>
              <a:t>Bắt được gói Beacon Frame, chứa thông tin về Access Point: BSSID, ESSID, Channel, Data rate,...</a:t>
            </a:r>
          </a:p>
          <a:p>
            <a:pPr marL="342891" lvl="1" indent="-342891">
              <a:buClr>
                <a:schemeClr val="tx1">
                  <a:lumMod val="95000"/>
                  <a:lumOff val="5000"/>
                </a:schemeClr>
              </a:buClr>
              <a:buSzPct val="100000"/>
              <a:buFont typeface="Wingdings" panose="05000000000000000000" pitchFamily="2" charset="2"/>
              <a:buChar char="Ø"/>
            </a:pPr>
            <a:r>
              <a:rPr lang="en-US" sz="2400"/>
              <a:t>Giải pháp:</a:t>
            </a:r>
          </a:p>
          <a:p>
            <a:pPr lvl="1">
              <a:buClr>
                <a:schemeClr val="tx1">
                  <a:lumMod val="95000"/>
                  <a:lumOff val="5000"/>
                </a:schemeClr>
              </a:buClr>
              <a:buSzPct val="100000"/>
              <a:buFont typeface="Wingdings" panose="05000000000000000000" pitchFamily="2" charset="2"/>
              <a:buChar char="§"/>
            </a:pPr>
            <a:r>
              <a:rPr lang="en-US" sz="2400"/>
              <a:t>Thu hẹp phạm vi phát sóng của Wifi.</a:t>
            </a:r>
          </a:p>
          <a:p>
            <a:pPr lvl="1">
              <a:buClr>
                <a:schemeClr val="tx1">
                  <a:lumMod val="95000"/>
                  <a:lumOff val="5000"/>
                </a:schemeClr>
              </a:buClr>
              <a:buSzPct val="100000"/>
              <a:buFont typeface="Wingdings" panose="05000000000000000000" pitchFamily="2" charset="2"/>
              <a:buChar char="§"/>
            </a:pPr>
            <a:r>
              <a:rPr lang="en-US" sz="2400"/>
              <a:t>Chuyển sang sử dụng mạng dây.</a:t>
            </a:r>
          </a:p>
          <a:p>
            <a:pPr lvl="1">
              <a:buClr>
                <a:schemeClr val="tx1">
                  <a:lumMod val="95000"/>
                  <a:lumOff val="5000"/>
                </a:schemeClr>
              </a:buClr>
              <a:buSzPct val="100000"/>
              <a:buFont typeface="Wingdings" panose="05000000000000000000" pitchFamily="2" charset="2"/>
              <a:buChar char="§"/>
            </a:pPr>
            <a:r>
              <a:rPr lang="en-US" sz="2400"/>
              <a:t>Ẩn mạng Wifi.</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23396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2. Chi tiết các Lab demo</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en-US" sz="4400" b="1">
                <a:solidFill>
                  <a:srgbClr val="FF0000"/>
                </a:solidFill>
              </a:rPr>
              <a:t>Lab 2: Crack a WEP Network</a:t>
            </a:r>
          </a:p>
        </p:txBody>
      </p:sp>
    </p:spTree>
    <p:extLst>
      <p:ext uri="{BB962C8B-B14F-4D97-AF65-F5344CB8AC3E}">
        <p14:creationId xmlns:p14="http://schemas.microsoft.com/office/powerpoint/2010/main" val="2171679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Ngữ cảnh: Access Point phát Wifi sử dụng giao thức mã hóa WEP</a:t>
            </a:r>
          </a:p>
          <a:p>
            <a:pPr>
              <a:buClr>
                <a:schemeClr val="tx1">
                  <a:lumMod val="95000"/>
                  <a:lumOff val="5000"/>
                </a:schemeClr>
              </a:buClr>
              <a:buSzPct val="100000"/>
              <a:buFont typeface="Wingdings" panose="05000000000000000000" pitchFamily="2" charset="2"/>
              <a:buChar char="Ø"/>
            </a:pPr>
            <a:r>
              <a:rPr lang="en-US" sz="2400"/>
              <a:t>Mô hình:</a:t>
            </a:r>
          </a:p>
          <a:p>
            <a:pPr lvl="1">
              <a:buClr>
                <a:schemeClr val="tx1">
                  <a:lumMod val="95000"/>
                  <a:lumOff val="5000"/>
                </a:schemeClr>
              </a:buClr>
              <a:buSzPct val="100000"/>
              <a:buFont typeface="Wingdings" panose="05000000000000000000" pitchFamily="2" charset="2"/>
              <a:buChar char="§"/>
            </a:pPr>
            <a:r>
              <a:rPr lang="en-US" sz="2200"/>
              <a:t>Access Point</a:t>
            </a:r>
          </a:p>
          <a:p>
            <a:pPr lvl="1">
              <a:buClr>
                <a:schemeClr val="tx1">
                  <a:lumMod val="95000"/>
                  <a:lumOff val="5000"/>
                </a:schemeClr>
              </a:buClr>
              <a:buSzPct val="100000"/>
              <a:buFont typeface="Wingdings" panose="05000000000000000000" pitchFamily="2" charset="2"/>
              <a:buChar char="§"/>
            </a:pPr>
            <a:r>
              <a:rPr lang="en-US" sz="2200"/>
              <a:t>Kali Linux 2019</a:t>
            </a:r>
          </a:p>
          <a:p>
            <a:pPr lvl="2">
              <a:buClr>
                <a:schemeClr val="tx1">
                  <a:lumMod val="95000"/>
                  <a:lumOff val="5000"/>
                </a:schemeClr>
              </a:buClr>
              <a:buSzPct val="100000"/>
              <a:buFont typeface="Courier New" panose="02070309020205020404" pitchFamily="49" charset="0"/>
              <a:buChar char="o"/>
            </a:pPr>
            <a:r>
              <a:rPr lang="en-US" sz="2000"/>
              <a:t>Aircrack-ng</a:t>
            </a:r>
          </a:p>
          <a:p>
            <a:pPr lvl="1">
              <a:buClr>
                <a:schemeClr val="tx1">
                  <a:lumMod val="95000"/>
                  <a:lumOff val="5000"/>
                </a:schemeClr>
              </a:buClr>
              <a:buSzPct val="100000"/>
              <a:buFont typeface="Wingdings" panose="05000000000000000000" pitchFamily="2" charset="2"/>
              <a:buChar char="§"/>
            </a:pPr>
            <a:r>
              <a:rPr lang="en-US" sz="2200"/>
              <a:t>Client</a:t>
            </a:r>
            <a:endParaRPr lang="vi-VN" sz="22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9" name="Picture 8" descr="Diagram&#10;&#10;Description automatically generated">
            <a:extLst>
              <a:ext uri="{FF2B5EF4-FFF2-40B4-BE49-F238E27FC236}">
                <a16:creationId xmlns:a16="http://schemas.microsoft.com/office/drawing/2014/main" id="{8128D37B-8F25-4E8F-8B6B-094E32885DB9}"/>
              </a:ext>
            </a:extLst>
          </p:cNvPr>
          <p:cNvPicPr>
            <a:picLocks noChangeAspect="1"/>
          </p:cNvPicPr>
          <p:nvPr/>
        </p:nvPicPr>
        <p:blipFill>
          <a:blip r:embed="rId2"/>
          <a:stretch>
            <a:fillRect/>
          </a:stretch>
        </p:blipFill>
        <p:spPr>
          <a:xfrm>
            <a:off x="4277368" y="2265362"/>
            <a:ext cx="7237297" cy="4141127"/>
          </a:xfrm>
          <a:prstGeom prst="rect">
            <a:avLst/>
          </a:prstGeom>
        </p:spPr>
      </p:pic>
    </p:spTree>
    <p:extLst>
      <p:ext uri="{BB962C8B-B14F-4D97-AF65-F5344CB8AC3E}">
        <p14:creationId xmlns:p14="http://schemas.microsoft.com/office/powerpoint/2010/main" val="3416609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7" name="Picture 6">
            <a:extLst>
              <a:ext uri="{FF2B5EF4-FFF2-40B4-BE49-F238E27FC236}">
                <a16:creationId xmlns:a16="http://schemas.microsoft.com/office/drawing/2014/main" id="{33B47A0D-BC95-46D4-8333-1C497BA45DEF}"/>
              </a:ext>
            </a:extLst>
          </p:cNvPr>
          <p:cNvPicPr>
            <a:picLocks noChangeAspect="1"/>
          </p:cNvPicPr>
          <p:nvPr/>
        </p:nvPicPr>
        <p:blipFill>
          <a:blip r:embed="rId2"/>
          <a:stretch>
            <a:fillRect/>
          </a:stretch>
        </p:blipFill>
        <p:spPr>
          <a:xfrm>
            <a:off x="3203962" y="1460849"/>
            <a:ext cx="4785795" cy="2229000"/>
          </a:xfrm>
          <a:prstGeom prst="rect">
            <a:avLst/>
          </a:prstGeom>
          <a:ln>
            <a:solidFill>
              <a:schemeClr val="tx1">
                <a:lumMod val="95000"/>
                <a:lumOff val="5000"/>
              </a:schemeClr>
            </a:solidFill>
          </a:ln>
          <a:effectLst>
            <a:innerShdw blurRad="114300">
              <a:prstClr val="black"/>
            </a:innerShdw>
          </a:effectLst>
        </p:spPr>
      </p:pic>
      <p:pic>
        <p:nvPicPr>
          <p:cNvPr id="8" name="Picture 7">
            <a:extLst>
              <a:ext uri="{FF2B5EF4-FFF2-40B4-BE49-F238E27FC236}">
                <a16:creationId xmlns:a16="http://schemas.microsoft.com/office/drawing/2014/main" id="{32838404-555C-42C3-9CF7-7E5308E6A56E}"/>
              </a:ext>
            </a:extLst>
          </p:cNvPr>
          <p:cNvPicPr>
            <a:picLocks noChangeAspect="1"/>
          </p:cNvPicPr>
          <p:nvPr/>
        </p:nvPicPr>
        <p:blipFill>
          <a:blip r:embed="rId3"/>
          <a:stretch>
            <a:fillRect/>
          </a:stretch>
        </p:blipFill>
        <p:spPr>
          <a:xfrm>
            <a:off x="3203962" y="3847938"/>
            <a:ext cx="6904616" cy="2590476"/>
          </a:xfrm>
          <a:prstGeom prst="rect">
            <a:avLst/>
          </a:prstGeom>
          <a:ln>
            <a:solidFill>
              <a:schemeClr val="tx1">
                <a:lumMod val="95000"/>
                <a:lumOff val="5000"/>
              </a:schemeClr>
            </a:solidFill>
          </a:ln>
          <a:effectLst>
            <a:innerShdw blurRad="114300">
              <a:prstClr val="black"/>
            </a:innerShdw>
          </a:effectLst>
        </p:spPr>
      </p:pic>
      <p:sp>
        <p:nvSpPr>
          <p:cNvPr id="5" name="TextBox 4">
            <a:extLst>
              <a:ext uri="{FF2B5EF4-FFF2-40B4-BE49-F238E27FC236}">
                <a16:creationId xmlns:a16="http://schemas.microsoft.com/office/drawing/2014/main" id="{B5088055-2BB7-4855-AF24-C54C7A26535E}"/>
              </a:ext>
            </a:extLst>
          </p:cNvPr>
          <p:cNvSpPr txBox="1"/>
          <p:nvPr/>
        </p:nvSpPr>
        <p:spPr>
          <a:xfrm>
            <a:off x="449705" y="2238340"/>
            <a:ext cx="2458387" cy="523220"/>
          </a:xfrm>
          <a:prstGeom prst="rect">
            <a:avLst/>
          </a:prstGeom>
          <a:noFill/>
        </p:spPr>
        <p:txBody>
          <a:bodyPr wrap="square" rtlCol="0">
            <a:spAutoFit/>
          </a:bodyPr>
          <a:lstStyle/>
          <a:p>
            <a:r>
              <a:rPr lang="en-US" sz="2800" b="1"/>
              <a:t>WEP Encrypt</a:t>
            </a:r>
            <a:endParaRPr lang="vi-VN" sz="2800" b="1"/>
          </a:p>
        </p:txBody>
      </p:sp>
      <p:sp>
        <p:nvSpPr>
          <p:cNvPr id="9" name="TextBox 8">
            <a:extLst>
              <a:ext uri="{FF2B5EF4-FFF2-40B4-BE49-F238E27FC236}">
                <a16:creationId xmlns:a16="http://schemas.microsoft.com/office/drawing/2014/main" id="{5F0698B0-45E8-4B0B-ACA0-217956392E8E}"/>
              </a:ext>
            </a:extLst>
          </p:cNvPr>
          <p:cNvSpPr txBox="1"/>
          <p:nvPr/>
        </p:nvSpPr>
        <p:spPr>
          <a:xfrm>
            <a:off x="449704" y="4881566"/>
            <a:ext cx="2458387" cy="523220"/>
          </a:xfrm>
          <a:prstGeom prst="rect">
            <a:avLst/>
          </a:prstGeom>
          <a:noFill/>
        </p:spPr>
        <p:txBody>
          <a:bodyPr wrap="square" rtlCol="0">
            <a:spAutoFit/>
          </a:bodyPr>
          <a:lstStyle/>
          <a:p>
            <a:r>
              <a:rPr lang="en-US" sz="2800" b="1"/>
              <a:t>WEP Decrypt</a:t>
            </a:r>
            <a:endParaRPr lang="vi-VN" sz="2800" b="1"/>
          </a:p>
        </p:txBody>
      </p:sp>
    </p:spTree>
    <p:extLst>
      <p:ext uri="{BB962C8B-B14F-4D97-AF65-F5344CB8AC3E}">
        <p14:creationId xmlns:p14="http://schemas.microsoft.com/office/powerpoint/2010/main" val="1215695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b="1"/>
              <a:t>Step 1: </a:t>
            </a:r>
            <a:r>
              <a:rPr lang="en-US" sz="2400"/>
              <a:t>Kiểm trả card Wireless (1)</a:t>
            </a:r>
          </a:p>
          <a:p>
            <a:pPr marL="0" indent="0" algn="ctr">
              <a:buClr>
                <a:schemeClr val="tx1">
                  <a:lumMod val="95000"/>
                  <a:lumOff val="5000"/>
                </a:schemeClr>
              </a:buClr>
              <a:buSzPct val="100000"/>
              <a:buNone/>
            </a:pPr>
            <a:r>
              <a:rPr lang="en-US" sz="2400" i="1">
                <a:solidFill>
                  <a:srgbClr val="FF0000"/>
                </a:solidFill>
                <a:latin typeface="Times New Roman" panose="02020603050405020304" pitchFamily="18" charset="0"/>
                <a:cs typeface="Times New Roman" panose="02020603050405020304" pitchFamily="18" charset="0"/>
              </a:rPr>
              <a:t>airmon-ng</a:t>
            </a:r>
          </a:p>
          <a:p>
            <a:pPr>
              <a:buClr>
                <a:schemeClr val="tx1">
                  <a:lumMod val="95000"/>
                  <a:lumOff val="5000"/>
                </a:schemeClr>
              </a:buClr>
              <a:buSzPct val="100000"/>
              <a:buFont typeface="Wingdings" panose="05000000000000000000" pitchFamily="2" charset="2"/>
              <a:buChar char="Ø"/>
            </a:pPr>
            <a:r>
              <a:rPr lang="en-US" sz="2400" b="1"/>
              <a:t>Step 2</a:t>
            </a:r>
            <a:r>
              <a:rPr lang="en-US" sz="2400"/>
              <a:t>: Chuyển wireless card về mode Monitor </a:t>
            </a:r>
            <a:r>
              <a:rPr lang="en-US" sz="2400">
                <a:sym typeface="Wingdings" panose="05000000000000000000" pitchFamily="2" charset="2"/>
              </a:rPr>
              <a:t> Scan các mạng wifi xung quanh</a:t>
            </a:r>
            <a:r>
              <a:rPr lang="en-US" sz="2400"/>
              <a:t> (1)</a:t>
            </a:r>
          </a:p>
          <a:p>
            <a:pPr marL="0" marR="0" lvl="0" indent="0" algn="ctr" defTabSz="457189"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airmon-ng start &lt;card_name&gt;</a:t>
            </a:r>
          </a:p>
          <a:p>
            <a:pPr>
              <a:buClr>
                <a:schemeClr val="tx1">
                  <a:lumMod val="95000"/>
                  <a:lumOff val="5000"/>
                </a:schemeClr>
              </a:buClr>
              <a:buSzPct val="100000"/>
              <a:buFont typeface="Wingdings" panose="05000000000000000000" pitchFamily="2" charset="2"/>
              <a:buChar char="Ø"/>
            </a:pPr>
            <a:endParaRPr lang="vi-VN" sz="2400"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A285D7A1-C49F-41B7-8905-1E3BCF1D8EE8}"/>
              </a:ext>
            </a:extLst>
          </p:cNvPr>
          <p:cNvPicPr>
            <a:picLocks noChangeAspect="1"/>
          </p:cNvPicPr>
          <p:nvPr/>
        </p:nvPicPr>
        <p:blipFill rotWithShape="1">
          <a:blip r:embed="rId2"/>
          <a:srcRect t="44943"/>
          <a:stretch/>
        </p:blipFill>
        <p:spPr>
          <a:xfrm>
            <a:off x="2223670" y="4087664"/>
            <a:ext cx="7242119" cy="1953700"/>
          </a:xfrm>
          <a:prstGeom prst="rect">
            <a:avLst/>
          </a:prstGeom>
        </p:spPr>
      </p:pic>
    </p:spTree>
    <p:extLst>
      <p:ext uri="{BB962C8B-B14F-4D97-AF65-F5344CB8AC3E}">
        <p14:creationId xmlns:p14="http://schemas.microsoft.com/office/powerpoint/2010/main" val="2855987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marL="342891" marR="0" lvl="0" indent="-342891" algn="l" defTabSz="457189" rtl="0" eaLnBrk="1" fontAlgn="auto" latinLnBrk="0" hangingPunct="1">
              <a:lnSpc>
                <a:spcPct val="100000"/>
              </a:lnSpc>
              <a:spcBef>
                <a:spcPts val="1000"/>
              </a:spcBef>
              <a:spcAft>
                <a:spcPts val="0"/>
              </a:spcAft>
              <a:buClr>
                <a:prstClr val="black">
                  <a:lumMod val="95000"/>
                  <a:lumOff val="5000"/>
                </a:prstClr>
              </a:buClr>
              <a:buSzPct val="100000"/>
              <a:buFont typeface="Wingdings" panose="05000000000000000000" pitchFamily="2" charset="2"/>
              <a:buChar char="Ø"/>
              <a:tabLst/>
              <a:defRPr/>
            </a:pPr>
            <a:r>
              <a:rPr lang="vi-VN" sz="2400" b="1"/>
              <a:t>Step </a:t>
            </a:r>
            <a:r>
              <a:rPr lang="en-US" sz="2400" b="1"/>
              <a:t>3</a:t>
            </a:r>
            <a:r>
              <a:rPr lang="vi-VN" sz="2400" b="1"/>
              <a:t>:</a:t>
            </a:r>
            <a:r>
              <a:rPr lang="vi-VN" sz="2400"/>
              <a:t> Thăm dò các AP và các </a:t>
            </a:r>
            <a:r>
              <a:rPr lang="en-US" sz="2400"/>
              <a:t>C</a:t>
            </a:r>
            <a:r>
              <a:rPr lang="vi-VN" sz="2400"/>
              <a:t>lient</a:t>
            </a:r>
            <a:r>
              <a:rPr lang="en-US" sz="2400"/>
              <a:t> đang kết nối wifi (1)</a:t>
            </a:r>
            <a:endParaRPr lang="vi-VN" sz="2400"/>
          </a:p>
          <a:p>
            <a:pPr marL="0" marR="0" lvl="0" indent="0" algn="ctr" defTabSz="457189" rtl="0" eaLnBrk="1" fontAlgn="auto" latinLnBrk="0" hangingPunct="1">
              <a:lnSpc>
                <a:spcPct val="100000"/>
              </a:lnSpc>
              <a:spcBef>
                <a:spcPts val="1000"/>
              </a:spcBef>
              <a:spcAft>
                <a:spcPts val="0"/>
              </a:spcAft>
              <a:buClr>
                <a:prstClr val="black">
                  <a:lumMod val="95000"/>
                  <a:lumOff val="5000"/>
                </a:prstClr>
              </a:buClr>
              <a:buSzPct val="100000"/>
              <a:buFont typeface="Wingdings 3" charset="2"/>
              <a:buNone/>
              <a:tabLst/>
              <a:defRPr/>
            </a:pPr>
            <a:r>
              <a:rPr lang="vi-VN" sz="2400" i="1">
                <a:solidFill>
                  <a:srgbClr val="FF0000"/>
                </a:solidFill>
                <a:latin typeface="Times New Roman" panose="02020603050405020304" pitchFamily="18" charset="0"/>
                <a:cs typeface="Times New Roman" panose="02020603050405020304" pitchFamily="18" charset="0"/>
              </a:rPr>
              <a:t>airodump-ng &lt;monitormode_name&gt;</a:t>
            </a:r>
          </a:p>
          <a:p>
            <a:pPr>
              <a:buClr>
                <a:schemeClr val="tx1">
                  <a:lumMod val="95000"/>
                  <a:lumOff val="5000"/>
                </a:schemeClr>
              </a:buClr>
              <a:buSzPct val="100000"/>
              <a:buFont typeface="Wingdings" panose="05000000000000000000" pitchFamily="2" charset="2"/>
              <a:buChar char="Ø"/>
            </a:pPr>
            <a:endParaRPr lang="vi-VN" sz="2400"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83DCDC9A-3356-4F92-B35A-C5A50144AD41}"/>
              </a:ext>
            </a:extLst>
          </p:cNvPr>
          <p:cNvPicPr>
            <a:picLocks noChangeAspect="1"/>
          </p:cNvPicPr>
          <p:nvPr/>
        </p:nvPicPr>
        <p:blipFill rotWithShape="1">
          <a:blip r:embed="rId2"/>
          <a:srcRect b="13329"/>
          <a:stretch/>
        </p:blipFill>
        <p:spPr>
          <a:xfrm>
            <a:off x="1279163" y="2613382"/>
            <a:ext cx="8519184" cy="3348938"/>
          </a:xfrm>
          <a:prstGeom prst="rect">
            <a:avLst/>
          </a:prstGeom>
        </p:spPr>
      </p:pic>
    </p:spTree>
    <p:extLst>
      <p:ext uri="{BB962C8B-B14F-4D97-AF65-F5344CB8AC3E}">
        <p14:creationId xmlns:p14="http://schemas.microsoft.com/office/powerpoint/2010/main" val="425157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pPr algn="ctr"/>
            <a:r>
              <a:rPr lang="en-US" sz="3200" b="1">
                <a:solidFill>
                  <a:schemeClr val="accent2">
                    <a:lumMod val="50000"/>
                  </a:schemeClr>
                </a:solidFill>
              </a:rPr>
              <a:t>Phần 1. Tổng quan đồ án</a:t>
            </a:r>
            <a:br>
              <a:rPr lang="en-US" sz="3200" b="1">
                <a:solidFill>
                  <a:schemeClr val="accent2">
                    <a:lumMod val="50000"/>
                  </a:schemeClr>
                </a:solidFill>
              </a:rPr>
            </a:br>
            <a:endParaRPr lang="en-US" sz="3200" b="1">
              <a:solidFill>
                <a:schemeClr val="accent2">
                  <a:lumMod val="50000"/>
                </a:schemeClr>
              </a:solidFill>
            </a:endParaRP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114268"/>
            <a:ext cx="9980672" cy="4927095"/>
          </a:xfrm>
        </p:spPr>
        <p:txBody>
          <a:bodyPr>
            <a:noAutofit/>
          </a:bodyPr>
          <a:lstStyle/>
          <a:p>
            <a:pPr>
              <a:buClr>
                <a:schemeClr val="tx1">
                  <a:lumMod val="95000"/>
                  <a:lumOff val="5000"/>
                </a:schemeClr>
              </a:buClr>
              <a:buFont typeface="Wingdings" panose="05000000000000000000" pitchFamily="2" charset="2"/>
              <a:buChar char="v"/>
            </a:pPr>
            <a:r>
              <a:rPr lang="en-US" sz="2400" b="1" i="1"/>
              <a:t>Các vấn đề liên quan đến wireless hacking:</a:t>
            </a:r>
          </a:p>
          <a:p>
            <a:pPr marL="914388" lvl="1" indent="-457200">
              <a:spcBef>
                <a:spcPts val="600"/>
              </a:spcBef>
              <a:buClr>
                <a:schemeClr val="tx1">
                  <a:lumMod val="75000"/>
                  <a:lumOff val="25000"/>
                </a:schemeClr>
              </a:buClr>
              <a:buSzPct val="100000"/>
              <a:buFont typeface="+mj-lt"/>
              <a:buAutoNum type="arabicPeriod"/>
            </a:pPr>
            <a:r>
              <a:rPr lang="en-US" sz="2400"/>
              <a:t>Mạng wireless là gì</a:t>
            </a:r>
          </a:p>
          <a:p>
            <a:pPr marL="914388" lvl="1" indent="-457200">
              <a:spcBef>
                <a:spcPts val="600"/>
              </a:spcBef>
              <a:buClr>
                <a:schemeClr val="tx1">
                  <a:lumMod val="75000"/>
                  <a:lumOff val="25000"/>
                </a:schemeClr>
              </a:buClr>
              <a:buSzPct val="100000"/>
              <a:buFont typeface="+mj-lt"/>
              <a:buAutoNum type="arabicPeriod"/>
            </a:pPr>
            <a:r>
              <a:rPr lang="en-US" sz="2400"/>
              <a:t>Các giao thức mã hóa</a:t>
            </a:r>
          </a:p>
          <a:p>
            <a:pPr marL="914388" lvl="1" indent="-457200">
              <a:spcBef>
                <a:spcPts val="600"/>
              </a:spcBef>
              <a:buClr>
                <a:schemeClr val="tx1">
                  <a:lumMod val="75000"/>
                  <a:lumOff val="25000"/>
                </a:schemeClr>
              </a:buClr>
              <a:buSzPct val="100000"/>
              <a:buFont typeface="+mj-lt"/>
              <a:buAutoNum type="arabicPeriod"/>
            </a:pPr>
            <a:r>
              <a:rPr lang="en-US" sz="2400"/>
              <a:t>Một số threat trên mạng wireless</a:t>
            </a:r>
          </a:p>
          <a:p>
            <a:pPr marL="914388" lvl="1" indent="-457200">
              <a:spcBef>
                <a:spcPts val="600"/>
              </a:spcBef>
              <a:buClr>
                <a:schemeClr val="tx1">
                  <a:lumMod val="75000"/>
                  <a:lumOff val="25000"/>
                </a:schemeClr>
              </a:buClr>
              <a:buSzPct val="100000"/>
              <a:buFont typeface="+mj-lt"/>
              <a:buAutoNum type="arabicPeriod"/>
            </a:pPr>
            <a:r>
              <a:rPr lang="en-US" sz="2400"/>
              <a:t>Kĩ năng khai thác lỗ hổng từ wireless</a:t>
            </a:r>
          </a:p>
          <a:p>
            <a:pPr marL="914388" lvl="1" indent="-457200">
              <a:spcBef>
                <a:spcPts val="600"/>
              </a:spcBef>
              <a:buClr>
                <a:schemeClr val="tx1">
                  <a:lumMod val="75000"/>
                  <a:lumOff val="25000"/>
                </a:schemeClr>
              </a:buClr>
              <a:buSzPct val="100000"/>
              <a:buFont typeface="+mj-lt"/>
              <a:buAutoNum type="arabicPeriod"/>
            </a:pPr>
            <a:r>
              <a:rPr lang="en-US" sz="2400"/>
              <a:t>Phòng ngừa Wireless attack</a:t>
            </a:r>
          </a:p>
          <a:p>
            <a:pPr>
              <a:buClr>
                <a:schemeClr val="tx1">
                  <a:lumMod val="95000"/>
                  <a:lumOff val="5000"/>
                </a:schemeClr>
              </a:buClr>
              <a:buFont typeface="Wingdings" panose="05000000000000000000" pitchFamily="2" charset="2"/>
              <a:buChar char="v"/>
            </a:pPr>
            <a:r>
              <a:rPr lang="en-US" sz="2400" b="1" i="1"/>
              <a:t>Các bài lab:</a:t>
            </a:r>
          </a:p>
          <a:p>
            <a:pPr marL="457188" lvl="1" indent="0">
              <a:spcBef>
                <a:spcPts val="600"/>
              </a:spcBef>
              <a:buNone/>
            </a:pPr>
            <a:r>
              <a:rPr lang="en-US" sz="2400"/>
              <a:t>Lab 1: WiFi packet sniffing.</a:t>
            </a:r>
          </a:p>
          <a:p>
            <a:pPr marL="457188" lvl="1" indent="0">
              <a:spcBef>
                <a:spcPts val="600"/>
              </a:spcBef>
              <a:buNone/>
            </a:pPr>
            <a:r>
              <a:rPr lang="en-US" sz="2400"/>
              <a:t>Lab 2: Cracking a WEP network.</a:t>
            </a:r>
          </a:p>
          <a:p>
            <a:pPr marL="457188" lvl="1" indent="0">
              <a:spcBef>
                <a:spcPts val="600"/>
              </a:spcBef>
              <a:buNone/>
            </a:pPr>
            <a:r>
              <a:rPr lang="en-US" sz="2400"/>
              <a:t>Lab 3: Cracking a WPA2 network</a:t>
            </a:r>
          </a:p>
          <a:p>
            <a:pPr marL="457188" lvl="1" indent="0">
              <a:spcBef>
                <a:spcPts val="600"/>
              </a:spcBef>
              <a:buNone/>
            </a:pPr>
            <a:r>
              <a:rPr lang="en-US" sz="2400"/>
              <a:t>Lab 4: WiFi phising.</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60766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a:t>
            </a:r>
            <a:r>
              <a:rPr lang="en-US" sz="2400" b="1"/>
              <a:t>4</a:t>
            </a:r>
            <a:r>
              <a:rPr lang="vi-VN" sz="2400"/>
              <a:t>: Xác định AP mục tiêu và bắt các gói </a:t>
            </a:r>
            <a:r>
              <a:rPr lang="en-US" sz="2400"/>
              <a:t>trao đổi với </a:t>
            </a:r>
            <a:r>
              <a:rPr lang="vi-VN" sz="2400"/>
              <a:t>AP đó</a:t>
            </a:r>
            <a:r>
              <a:rPr lang="en-US" sz="2400"/>
              <a:t>. (1)</a:t>
            </a:r>
            <a:endParaRPr lang="vi-VN" sz="2400"/>
          </a:p>
          <a:p>
            <a:pPr marL="0" indent="0" algn="ctr">
              <a:buClr>
                <a:schemeClr val="tx1">
                  <a:lumMod val="95000"/>
                  <a:lumOff val="5000"/>
                </a:schemeClr>
              </a:buClr>
              <a:buSzPct val="100000"/>
              <a:buNone/>
            </a:pPr>
            <a:r>
              <a:rPr lang="vi-VN" sz="2400" i="1">
                <a:solidFill>
                  <a:srgbClr val="FF0000"/>
                </a:solidFill>
                <a:latin typeface="Times New Roman" panose="02020603050405020304" pitchFamily="18" charset="0"/>
                <a:cs typeface="Times New Roman" panose="02020603050405020304" pitchFamily="18" charset="0"/>
              </a:rPr>
              <a:t>airodump-ng --bssid [...] -c [...] -w [.cap_file_export] wlan0mon</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BF09605F-A4A5-474F-AC27-FF0649D716FC}"/>
              </a:ext>
            </a:extLst>
          </p:cNvPr>
          <p:cNvPicPr>
            <a:picLocks noChangeAspect="1"/>
          </p:cNvPicPr>
          <p:nvPr/>
        </p:nvPicPr>
        <p:blipFill>
          <a:blip r:embed="rId3"/>
          <a:stretch>
            <a:fillRect/>
          </a:stretch>
        </p:blipFill>
        <p:spPr>
          <a:xfrm>
            <a:off x="4220308" y="2782678"/>
            <a:ext cx="7248224" cy="2637879"/>
          </a:xfrm>
          <a:prstGeom prst="rect">
            <a:avLst/>
          </a:prstGeom>
        </p:spPr>
      </p:pic>
      <p:sp>
        <p:nvSpPr>
          <p:cNvPr id="7" name="TextBox 6">
            <a:extLst>
              <a:ext uri="{FF2B5EF4-FFF2-40B4-BE49-F238E27FC236}">
                <a16:creationId xmlns:a16="http://schemas.microsoft.com/office/drawing/2014/main" id="{D6387FD9-C742-4B1F-A9A5-4B94FC8A9C5F}"/>
              </a:ext>
            </a:extLst>
          </p:cNvPr>
          <p:cNvSpPr txBox="1"/>
          <p:nvPr/>
        </p:nvSpPr>
        <p:spPr>
          <a:xfrm>
            <a:off x="386862" y="2743200"/>
            <a:ext cx="3833446" cy="1200329"/>
          </a:xfrm>
          <a:prstGeom prst="rect">
            <a:avLst/>
          </a:prstGeom>
          <a:noFill/>
        </p:spPr>
        <p:txBody>
          <a:bodyPr wrap="square" rtlCol="0">
            <a:spAutoFit/>
          </a:bodyPr>
          <a:lstStyle/>
          <a:p>
            <a:pPr marL="342900" indent="-342900">
              <a:buFont typeface="Arial" panose="020B0604020202020204" pitchFamily="34" charset="0"/>
              <a:buChar char="•"/>
            </a:pPr>
            <a:r>
              <a:rPr lang="en-US" sz="2400"/>
              <a:t>-bssid: Card’s address</a:t>
            </a:r>
          </a:p>
          <a:p>
            <a:pPr marL="342900" indent="-342900">
              <a:buFont typeface="Arial" panose="020B0604020202020204" pitchFamily="34" charset="0"/>
              <a:buChar char="•"/>
            </a:pPr>
            <a:r>
              <a:rPr lang="en-US" sz="2400"/>
              <a:t>-c : Channel</a:t>
            </a:r>
          </a:p>
          <a:p>
            <a:pPr marL="342900" indent="-342900">
              <a:buFont typeface="Arial" panose="020B0604020202020204" pitchFamily="34" charset="0"/>
              <a:buChar char="•"/>
            </a:pPr>
            <a:r>
              <a:rPr lang="en-US" sz="2400"/>
              <a:t>-w : .cap file contain IVs</a:t>
            </a:r>
          </a:p>
        </p:txBody>
      </p:sp>
    </p:spTree>
    <p:extLst>
      <p:ext uri="{BB962C8B-B14F-4D97-AF65-F5344CB8AC3E}">
        <p14:creationId xmlns:p14="http://schemas.microsoft.com/office/powerpoint/2010/main" val="346791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a:t>
            </a:r>
            <a:r>
              <a:rPr lang="en-US" sz="2400" b="1"/>
              <a:t>5</a:t>
            </a:r>
            <a:r>
              <a:rPr lang="vi-VN" sz="2400"/>
              <a:t>: Tiêm gói ARP, </a:t>
            </a:r>
            <a:r>
              <a:rPr lang="en-US" sz="2400"/>
              <a:t>để đẩy nhanh quá trình thu thập IVs. (2)</a:t>
            </a:r>
            <a:endParaRPr lang="vi-VN" sz="2400"/>
          </a:p>
          <a:p>
            <a:pPr marL="0" indent="0" algn="ctr">
              <a:buClr>
                <a:schemeClr val="tx1">
                  <a:lumMod val="95000"/>
                  <a:lumOff val="5000"/>
                </a:schemeClr>
              </a:buClr>
              <a:buSzPct val="100000"/>
              <a:buNone/>
            </a:pPr>
            <a:r>
              <a:rPr lang="vi-VN" sz="2400" i="1">
                <a:solidFill>
                  <a:srgbClr val="FF0000"/>
                </a:solidFill>
                <a:latin typeface="Times New Roman" panose="02020603050405020304" pitchFamily="18" charset="0"/>
                <a:cs typeface="Times New Roman" panose="02020603050405020304" pitchFamily="18" charset="0"/>
              </a:rPr>
              <a:t>aireplay-ng -2 -b [...]-h [...] -n 100 -p 0841 -c FF:FF:FF:FF:FF:FF wlan0mon</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7E41A3D5-71E9-4D6E-A0E5-E690FFE8A54B}"/>
              </a:ext>
            </a:extLst>
          </p:cNvPr>
          <p:cNvPicPr>
            <a:picLocks noChangeAspect="1"/>
          </p:cNvPicPr>
          <p:nvPr/>
        </p:nvPicPr>
        <p:blipFill rotWithShape="1">
          <a:blip r:embed="rId2"/>
          <a:srcRect r="16585"/>
          <a:stretch/>
        </p:blipFill>
        <p:spPr>
          <a:xfrm>
            <a:off x="5124145" y="2743200"/>
            <a:ext cx="6548782" cy="3451202"/>
          </a:xfrm>
          <a:prstGeom prst="rect">
            <a:avLst/>
          </a:prstGeom>
        </p:spPr>
      </p:pic>
      <p:sp>
        <p:nvSpPr>
          <p:cNvPr id="7" name="TextBox 6">
            <a:extLst>
              <a:ext uri="{FF2B5EF4-FFF2-40B4-BE49-F238E27FC236}">
                <a16:creationId xmlns:a16="http://schemas.microsoft.com/office/drawing/2014/main" id="{11131B81-3A23-4BAB-B52B-1A901417AED1}"/>
              </a:ext>
            </a:extLst>
          </p:cNvPr>
          <p:cNvSpPr txBox="1"/>
          <p:nvPr/>
        </p:nvSpPr>
        <p:spPr>
          <a:xfrm>
            <a:off x="386862" y="2743200"/>
            <a:ext cx="4737282" cy="2308324"/>
          </a:xfrm>
          <a:prstGeom prst="rect">
            <a:avLst/>
          </a:prstGeom>
          <a:noFill/>
        </p:spPr>
        <p:txBody>
          <a:bodyPr wrap="square" rtlCol="0">
            <a:spAutoFit/>
          </a:bodyPr>
          <a:lstStyle/>
          <a:p>
            <a:pPr marL="342900" indent="-342900">
              <a:buFont typeface="Arial" panose="020B0604020202020204" pitchFamily="34" charset="0"/>
              <a:buChar char="•"/>
            </a:pPr>
            <a:r>
              <a:rPr lang="en-US" sz="2400"/>
              <a:t>-b: BSSID</a:t>
            </a:r>
          </a:p>
          <a:p>
            <a:pPr marL="342900" indent="-342900">
              <a:buFont typeface="Arial" panose="020B0604020202020204" pitchFamily="34" charset="0"/>
              <a:buChar char="•"/>
            </a:pPr>
            <a:r>
              <a:rPr lang="en-US" sz="2400"/>
              <a:t>-h : Client’s Address </a:t>
            </a:r>
          </a:p>
          <a:p>
            <a:pPr marL="342900" indent="-342900">
              <a:buFont typeface="Arial" panose="020B0604020202020204" pitchFamily="34" charset="0"/>
              <a:buChar char="•"/>
            </a:pPr>
            <a:r>
              <a:rPr lang="en-US" sz="2400"/>
              <a:t>-n: Chiều dài gói tin</a:t>
            </a:r>
          </a:p>
          <a:p>
            <a:pPr marL="342900" indent="-342900">
              <a:buFont typeface="Arial" panose="020B0604020202020204" pitchFamily="34" charset="0"/>
              <a:buChar char="•"/>
            </a:pPr>
            <a:r>
              <a:rPr lang="en-US" sz="2400"/>
              <a:t>-p 0841: frame control</a:t>
            </a:r>
          </a:p>
          <a:p>
            <a:pPr marL="342900" indent="-342900">
              <a:buFont typeface="Arial" panose="020B0604020202020204" pitchFamily="34" charset="0"/>
              <a:buChar char="•"/>
            </a:pPr>
            <a:r>
              <a:rPr lang="en-US" sz="2400"/>
              <a:t>-c FF:...:FF : MAC broadcast</a:t>
            </a:r>
          </a:p>
          <a:p>
            <a:r>
              <a:rPr lang="en-US" sz="2400">
                <a:sym typeface="Wingdings" panose="05000000000000000000" pitchFamily="2" charset="2"/>
              </a:rPr>
              <a:t> gây ra việc replay packet ở AP</a:t>
            </a:r>
            <a:endParaRPr lang="en-US" sz="2400"/>
          </a:p>
        </p:txBody>
      </p:sp>
    </p:spTree>
    <p:extLst>
      <p:ext uri="{BB962C8B-B14F-4D97-AF65-F5344CB8AC3E}">
        <p14:creationId xmlns:p14="http://schemas.microsoft.com/office/powerpoint/2010/main" val="309353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a:t>
            </a:r>
            <a:r>
              <a:rPr lang="en-US" sz="2400" b="1"/>
              <a:t>6</a:t>
            </a:r>
            <a:r>
              <a:rPr lang="vi-VN" sz="2400"/>
              <a:t>: Crack password</a:t>
            </a:r>
            <a:r>
              <a:rPr lang="en-US" sz="2400"/>
              <a:t> (3)</a:t>
            </a:r>
            <a:endParaRPr lang="vi-VN" sz="2400"/>
          </a:p>
          <a:p>
            <a:pPr marL="0" indent="0" algn="ctr">
              <a:buClr>
                <a:schemeClr val="tx1">
                  <a:lumMod val="95000"/>
                  <a:lumOff val="5000"/>
                </a:schemeClr>
              </a:buClr>
              <a:buSzPct val="100000"/>
              <a:buNone/>
            </a:pPr>
            <a:r>
              <a:rPr lang="vi-VN" sz="2400" i="1">
                <a:solidFill>
                  <a:srgbClr val="FF0000"/>
                </a:solidFill>
                <a:latin typeface="Times New Roman" panose="02020603050405020304" pitchFamily="18" charset="0"/>
                <a:cs typeface="Times New Roman" panose="02020603050405020304" pitchFamily="18" charset="0"/>
              </a:rPr>
              <a:t>aircrack-ng WEPcrack-01.cap</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7136BEA0-AC9A-405D-BA7C-3F60AD13C470}"/>
              </a:ext>
            </a:extLst>
          </p:cNvPr>
          <p:cNvPicPr>
            <a:picLocks noChangeAspect="1"/>
          </p:cNvPicPr>
          <p:nvPr/>
        </p:nvPicPr>
        <p:blipFill>
          <a:blip r:embed="rId2"/>
          <a:stretch>
            <a:fillRect/>
          </a:stretch>
        </p:blipFill>
        <p:spPr>
          <a:xfrm>
            <a:off x="830104" y="2634277"/>
            <a:ext cx="9929961" cy="3332292"/>
          </a:xfrm>
          <a:prstGeom prst="rect">
            <a:avLst/>
          </a:prstGeom>
        </p:spPr>
      </p:pic>
    </p:spTree>
    <p:extLst>
      <p:ext uri="{BB962C8B-B14F-4D97-AF65-F5344CB8AC3E}">
        <p14:creationId xmlns:p14="http://schemas.microsoft.com/office/powerpoint/2010/main" val="237089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2: Cracking a WEP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Video Demo: </a:t>
            </a:r>
            <a:r>
              <a:rPr lang="vi-VN" sz="2400" i="1">
                <a:solidFill>
                  <a:srgbClr val="0070C0"/>
                </a:solidFill>
                <a:hlinkClick r:id="rId3">
                  <a:extLst>
                    <a:ext uri="{A12FA001-AC4F-418D-AE19-62706E023703}">
                      <ahyp:hlinkClr xmlns:ahyp="http://schemas.microsoft.com/office/drawing/2018/hyperlinkcolor" val="tx"/>
                    </a:ext>
                  </a:extLst>
                </a:hlinkClick>
              </a:rPr>
              <a:t>Demo 2</a:t>
            </a:r>
            <a:endParaRPr lang="en-US" sz="2400" i="1">
              <a:solidFill>
                <a:srgbClr val="0070C0"/>
              </a:solidFill>
            </a:endParaRPr>
          </a:p>
          <a:p>
            <a:pPr>
              <a:buClr>
                <a:schemeClr val="tx1">
                  <a:lumMod val="95000"/>
                  <a:lumOff val="5000"/>
                </a:schemeClr>
              </a:buClr>
              <a:buSzPct val="100000"/>
              <a:buFont typeface="Wingdings" panose="05000000000000000000" pitchFamily="2" charset="2"/>
              <a:buChar char="Ø"/>
            </a:pPr>
            <a:r>
              <a:rPr lang="en-US" sz="2400"/>
              <a:t>Đánh giá kết quả:</a:t>
            </a:r>
          </a:p>
          <a:p>
            <a:pPr lvl="1">
              <a:buClr>
                <a:schemeClr val="tx1">
                  <a:lumMod val="95000"/>
                  <a:lumOff val="5000"/>
                </a:schemeClr>
              </a:buClr>
              <a:buSzPct val="100000"/>
              <a:buFont typeface="Wingdings" panose="05000000000000000000" pitchFamily="2" charset="2"/>
              <a:buChar char="§"/>
            </a:pPr>
            <a:r>
              <a:rPr lang="en-US" sz="2400"/>
              <a:t>Khả năng cao là bắt được Password Wifi.</a:t>
            </a:r>
            <a:endParaRPr lang="vi-VN" sz="2400"/>
          </a:p>
          <a:p>
            <a:pPr>
              <a:buClr>
                <a:schemeClr val="tx1">
                  <a:lumMod val="95000"/>
                  <a:lumOff val="5000"/>
                </a:schemeClr>
              </a:buClr>
              <a:buSzPct val="100000"/>
              <a:buFont typeface="Wingdings" panose="05000000000000000000" pitchFamily="2" charset="2"/>
              <a:buChar char="Ø"/>
            </a:pPr>
            <a:r>
              <a:rPr lang="en-US" sz="2400"/>
              <a:t>Giải pháp:</a:t>
            </a:r>
          </a:p>
          <a:p>
            <a:pPr lvl="1">
              <a:buClr>
                <a:schemeClr val="tx1">
                  <a:lumMod val="95000"/>
                  <a:lumOff val="5000"/>
                </a:schemeClr>
              </a:buClr>
              <a:buSzPct val="100000"/>
              <a:buFont typeface="Wingdings" panose="05000000000000000000" pitchFamily="2" charset="2"/>
              <a:buChar char="§"/>
            </a:pPr>
            <a:r>
              <a:rPr lang="en-US" sz="2200"/>
              <a:t>MAC filtering: chỉ thêm các thiết bị an toàn vào White-list</a:t>
            </a:r>
          </a:p>
          <a:p>
            <a:pPr lvl="1">
              <a:buClr>
                <a:schemeClr val="tx1">
                  <a:lumMod val="95000"/>
                  <a:lumOff val="5000"/>
                </a:schemeClr>
              </a:buClr>
              <a:buSzPct val="100000"/>
              <a:buFont typeface="Wingdings" panose="05000000000000000000" pitchFamily="2" charset="2"/>
              <a:buChar char="§"/>
            </a:pPr>
            <a:r>
              <a:rPr lang="en-US" sz="2200"/>
              <a:t>Sử dụng các giao thức bảo mật an toàn hơn: WPA2, WPA3</a:t>
            </a:r>
          </a:p>
          <a:p>
            <a:pPr lvl="1">
              <a:buClr>
                <a:schemeClr val="tx1">
                  <a:lumMod val="95000"/>
                  <a:lumOff val="5000"/>
                </a:schemeClr>
              </a:buClr>
              <a:buSzPct val="100000"/>
              <a:buFont typeface="Wingdings" panose="05000000000000000000" pitchFamily="2" charset="2"/>
              <a:buChar char="§"/>
            </a:pPr>
            <a:endParaRPr lang="en-US" sz="2200"/>
          </a:p>
          <a:p>
            <a:pPr marL="0" indent="0">
              <a:buClr>
                <a:schemeClr val="tx1">
                  <a:lumMod val="95000"/>
                  <a:lumOff val="5000"/>
                </a:schemeClr>
              </a:buClr>
              <a:buSzPct val="100000"/>
              <a:buNone/>
            </a:pPr>
            <a:endParaRPr lang="en-US" sz="2400" i="1"/>
          </a:p>
          <a:p>
            <a:pPr marL="0" indent="0">
              <a:buClr>
                <a:schemeClr val="tx1">
                  <a:lumMod val="95000"/>
                  <a:lumOff val="5000"/>
                </a:schemeClr>
              </a:buClr>
              <a:buSzPct val="100000"/>
              <a:buNone/>
            </a:pPr>
            <a:endParaRPr lang="vi-VN" sz="2400" i="1"/>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8908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2. Chi tiết các Lab demo</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495560" cy="769441"/>
          </a:xfrm>
          <a:prstGeom prst="rect">
            <a:avLst/>
          </a:prstGeom>
          <a:noFill/>
        </p:spPr>
        <p:txBody>
          <a:bodyPr wrap="square">
            <a:spAutoFit/>
          </a:bodyPr>
          <a:lstStyle/>
          <a:p>
            <a:pPr algn="ctr"/>
            <a:r>
              <a:rPr lang="en-US" sz="4400" b="1">
                <a:solidFill>
                  <a:srgbClr val="FF0000"/>
                </a:solidFill>
              </a:rPr>
              <a:t>Lab 3: Crack a WPA2 Network</a:t>
            </a:r>
          </a:p>
        </p:txBody>
      </p:sp>
    </p:spTree>
    <p:extLst>
      <p:ext uri="{BB962C8B-B14F-4D97-AF65-F5344CB8AC3E}">
        <p14:creationId xmlns:p14="http://schemas.microsoft.com/office/powerpoint/2010/main" val="3275017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25664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10" name="Picture 2">
            <a:extLst>
              <a:ext uri="{FF2B5EF4-FFF2-40B4-BE49-F238E27FC236}">
                <a16:creationId xmlns:a16="http://schemas.microsoft.com/office/drawing/2014/main" id="{D5F9BB37-C4E4-4C57-ABF2-AB0F33F05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281" y="1495782"/>
            <a:ext cx="6297612" cy="472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92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Ngữ cảnh: Access Point phát Wifi sử dụng giao thức mã hóa WPA2</a:t>
            </a:r>
          </a:p>
          <a:p>
            <a:pPr>
              <a:buClr>
                <a:schemeClr val="tx1">
                  <a:lumMod val="95000"/>
                  <a:lumOff val="5000"/>
                </a:schemeClr>
              </a:buClr>
              <a:buSzPct val="100000"/>
              <a:buFont typeface="Wingdings" panose="05000000000000000000" pitchFamily="2" charset="2"/>
              <a:buChar char="Ø"/>
            </a:pPr>
            <a:r>
              <a:rPr lang="en-US" sz="2400"/>
              <a:t>Mô hình:</a:t>
            </a:r>
          </a:p>
          <a:p>
            <a:pPr lvl="1">
              <a:buClr>
                <a:schemeClr val="tx1">
                  <a:lumMod val="95000"/>
                  <a:lumOff val="5000"/>
                </a:schemeClr>
              </a:buClr>
              <a:buSzPct val="100000"/>
              <a:buFont typeface="Wingdings" panose="05000000000000000000" pitchFamily="2" charset="2"/>
              <a:buChar char="§"/>
            </a:pPr>
            <a:r>
              <a:rPr lang="en-US" sz="2200"/>
              <a:t>Access Point</a:t>
            </a:r>
          </a:p>
          <a:p>
            <a:pPr lvl="1">
              <a:buClr>
                <a:schemeClr val="tx1">
                  <a:lumMod val="95000"/>
                  <a:lumOff val="5000"/>
                </a:schemeClr>
              </a:buClr>
              <a:buSzPct val="100000"/>
              <a:buFont typeface="Wingdings" panose="05000000000000000000" pitchFamily="2" charset="2"/>
              <a:buChar char="§"/>
            </a:pPr>
            <a:r>
              <a:rPr lang="en-US" sz="2200"/>
              <a:t>Kali Linux 2019</a:t>
            </a:r>
          </a:p>
          <a:p>
            <a:pPr lvl="2">
              <a:buClr>
                <a:schemeClr val="tx1">
                  <a:lumMod val="95000"/>
                  <a:lumOff val="5000"/>
                </a:schemeClr>
              </a:buClr>
              <a:buSzPct val="100000"/>
              <a:buFont typeface="Courier New" panose="02070309020205020404" pitchFamily="49" charset="0"/>
              <a:buChar char="o"/>
            </a:pPr>
            <a:r>
              <a:rPr lang="en-US" sz="2000"/>
              <a:t>Aircarck-ng</a:t>
            </a:r>
          </a:p>
          <a:p>
            <a:pPr lvl="2">
              <a:buClr>
                <a:schemeClr val="tx1">
                  <a:lumMod val="95000"/>
                  <a:lumOff val="5000"/>
                </a:schemeClr>
              </a:buClr>
              <a:buSzPct val="100000"/>
              <a:buFont typeface="Courier New" panose="02070309020205020404" pitchFamily="49" charset="0"/>
              <a:buChar char="o"/>
            </a:pPr>
            <a:r>
              <a:rPr lang="en-US" sz="2000"/>
              <a:t>Word list.</a:t>
            </a:r>
          </a:p>
          <a:p>
            <a:pPr lvl="1">
              <a:buClr>
                <a:schemeClr val="tx1">
                  <a:lumMod val="95000"/>
                  <a:lumOff val="5000"/>
                </a:schemeClr>
              </a:buClr>
              <a:buSzPct val="100000"/>
              <a:buFont typeface="Wingdings" panose="05000000000000000000" pitchFamily="2" charset="2"/>
              <a:buChar char="§"/>
            </a:pPr>
            <a:r>
              <a:rPr lang="en-US" sz="2200"/>
              <a:t>Client</a:t>
            </a:r>
            <a:endParaRPr lang="vi-VN" sz="22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descr="Diagram&#10;&#10;Description automatically generated">
            <a:extLst>
              <a:ext uri="{FF2B5EF4-FFF2-40B4-BE49-F238E27FC236}">
                <a16:creationId xmlns:a16="http://schemas.microsoft.com/office/drawing/2014/main" id="{F55FBABE-CDC0-4D1A-9A87-939A18046736}"/>
              </a:ext>
            </a:extLst>
          </p:cNvPr>
          <p:cNvPicPr>
            <a:picLocks noChangeAspect="1"/>
          </p:cNvPicPr>
          <p:nvPr/>
        </p:nvPicPr>
        <p:blipFill>
          <a:blip r:embed="rId2"/>
          <a:stretch>
            <a:fillRect/>
          </a:stretch>
        </p:blipFill>
        <p:spPr>
          <a:xfrm>
            <a:off x="5042563" y="2128355"/>
            <a:ext cx="6472102" cy="4199090"/>
          </a:xfrm>
          <a:prstGeom prst="rect">
            <a:avLst/>
          </a:prstGeom>
        </p:spPr>
      </p:pic>
    </p:spTree>
    <p:extLst>
      <p:ext uri="{BB962C8B-B14F-4D97-AF65-F5344CB8AC3E}">
        <p14:creationId xmlns:p14="http://schemas.microsoft.com/office/powerpoint/2010/main" val="3587814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Tóm tắt quá trình 4-way Handshake: Client cần cung cấp </a:t>
            </a:r>
            <a:r>
              <a:rPr lang="en-US" sz="2400" b="1" i="1"/>
              <a:t>Pre-share Key (PSK)</a:t>
            </a:r>
            <a:r>
              <a:rPr lang="en-US" sz="2400" b="1"/>
              <a:t> </a:t>
            </a:r>
            <a:r>
              <a:rPr lang="en-US" sz="2400"/>
              <a:t>hay còn gọi là password để xác thực kết nối Wifi.</a:t>
            </a:r>
          </a:p>
          <a:p>
            <a:pPr lvl="1">
              <a:buClr>
                <a:schemeClr val="tx1">
                  <a:lumMod val="95000"/>
                  <a:lumOff val="5000"/>
                </a:schemeClr>
              </a:buClr>
              <a:buSzPct val="100000"/>
              <a:buFont typeface="Wingdings" panose="05000000000000000000" pitchFamily="2" charset="2"/>
              <a:buChar char="§"/>
            </a:pPr>
            <a:r>
              <a:rPr lang="en-US" sz="2400" b="1">
                <a:solidFill>
                  <a:schemeClr val="tx1">
                    <a:lumMod val="95000"/>
                    <a:lumOff val="5000"/>
                  </a:schemeClr>
                </a:solidFill>
              </a:rPr>
              <a:t>1. AP-Client</a:t>
            </a:r>
            <a:r>
              <a:rPr lang="en-US" sz="2400"/>
              <a:t>: Client kết nối đến sóng public của AP, có chứa một mã random gọi là </a:t>
            </a:r>
            <a:r>
              <a:rPr lang="en-US" sz="2400" b="1" i="1"/>
              <a:t>Anounce. </a:t>
            </a:r>
          </a:p>
          <a:p>
            <a:pPr lvl="1">
              <a:buClr>
                <a:schemeClr val="tx1">
                  <a:lumMod val="95000"/>
                  <a:lumOff val="5000"/>
                </a:schemeClr>
              </a:buClr>
              <a:buSzPct val="100000"/>
              <a:buFont typeface="Wingdings" panose="05000000000000000000" pitchFamily="2" charset="2"/>
              <a:buChar char="§"/>
            </a:pPr>
            <a:r>
              <a:rPr lang="en-US" sz="2400" b="1">
                <a:solidFill>
                  <a:schemeClr val="tx1">
                    <a:lumMod val="95000"/>
                    <a:lumOff val="5000"/>
                  </a:schemeClr>
                </a:solidFill>
              </a:rPr>
              <a:t>2. Client-AP</a:t>
            </a:r>
            <a:r>
              <a:rPr lang="en-US" sz="2400"/>
              <a:t>: Kết hợp [</a:t>
            </a:r>
            <a:r>
              <a:rPr lang="en-US" sz="2400" b="1" i="1"/>
              <a:t>ANounce + PSK</a:t>
            </a:r>
            <a:r>
              <a:rPr lang="en-US" sz="2400"/>
              <a:t>], client tính toán ra </a:t>
            </a:r>
            <a:r>
              <a:rPr lang="en-US" sz="2400" b="1" i="1"/>
              <a:t>Snounce. </a:t>
            </a:r>
            <a:r>
              <a:rPr lang="en-US" sz="2400"/>
              <a:t>Client gửi lại </a:t>
            </a:r>
            <a:r>
              <a:rPr lang="en-US" sz="2400" b="1" i="1"/>
              <a:t>[Snounce + MIC] </a:t>
            </a:r>
            <a:r>
              <a:rPr lang="en-US" sz="2400"/>
              <a:t>cho AP</a:t>
            </a:r>
          </a:p>
          <a:p>
            <a:pPr marR="0" lvl="2" algn="l" defTabSz="457189" rtl="0" eaLnBrk="1" fontAlgn="auto" latinLnBrk="0" hangingPunct="1">
              <a:lnSpc>
                <a:spcPct val="100000"/>
              </a:lnSpc>
              <a:spcBef>
                <a:spcPts val="1000"/>
              </a:spcBef>
              <a:spcAft>
                <a:spcPts val="0"/>
              </a:spcAft>
              <a:buClr>
                <a:prstClr val="black">
                  <a:lumMod val="95000"/>
                  <a:lumOff val="5000"/>
                </a:prstClr>
              </a:buClr>
              <a:buSzPct val="100000"/>
              <a:buFont typeface="Courier New" panose="02070309020205020404" pitchFamily="49" charset="0"/>
              <a:buChar char="o"/>
              <a:tabLst/>
              <a:defRPr/>
            </a:pPr>
            <a:r>
              <a:rPr kumimoji="0" lang="en-US" sz="2400" b="1"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Snounce</a:t>
            </a:r>
            <a:r>
              <a:rPr kumimoji="0" lang="en-US" sz="2400" b="0"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 gửi dưới dạng Clear text</a:t>
            </a:r>
          </a:p>
          <a:p>
            <a:pPr marR="0" lvl="2" algn="l" defTabSz="457189" rtl="0" eaLnBrk="1" fontAlgn="auto" latinLnBrk="0" hangingPunct="1">
              <a:lnSpc>
                <a:spcPct val="100000"/>
              </a:lnSpc>
              <a:spcBef>
                <a:spcPts val="1000"/>
              </a:spcBef>
              <a:spcAft>
                <a:spcPts val="0"/>
              </a:spcAft>
              <a:buClr>
                <a:prstClr val="black">
                  <a:lumMod val="95000"/>
                  <a:lumOff val="5000"/>
                </a:prstClr>
              </a:buClr>
              <a:buSzPct val="100000"/>
              <a:buFont typeface="Courier New" panose="02070309020205020404" pitchFamily="49" charset="0"/>
              <a:buChar char="o"/>
              <a:tabLst/>
              <a:defRPr/>
            </a:pPr>
            <a:r>
              <a:rPr kumimoji="0" lang="en-US" sz="2400" b="1"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MIC</a:t>
            </a:r>
            <a:r>
              <a:rPr kumimoji="0" lang="en-US" sz="2400" b="0" i="0" u="none" strike="noStrike" kern="1200" cap="none" spc="0" normalizeH="0" baseline="0" noProof="0">
                <a:ln>
                  <a:noFill/>
                </a:ln>
                <a:solidFill>
                  <a:prstClr val="black">
                    <a:lumMod val="75000"/>
                    <a:lumOff val="25000"/>
                  </a:prstClr>
                </a:solidFill>
                <a:effectLst/>
                <a:uLnTx/>
                <a:uFillTx/>
                <a:latin typeface="Arial" panose="020B0604020202020204"/>
                <a:ea typeface="+mn-ea"/>
                <a:cs typeface="+mn-cs"/>
              </a:rPr>
              <a:t> - Message Integrity Code: mã hash nhằm bảo vệ tính toàn vẹn cho gói tin</a:t>
            </a:r>
          </a:p>
          <a:p>
            <a:pPr lvl="1">
              <a:buClr>
                <a:schemeClr val="tx1">
                  <a:lumMod val="95000"/>
                  <a:lumOff val="5000"/>
                </a:schemeClr>
              </a:buClr>
              <a:buSzPct val="100000"/>
              <a:buFont typeface="Wingdings" panose="05000000000000000000" pitchFamily="2" charset="2"/>
              <a:buChar char="§"/>
            </a:pPr>
            <a:endParaRPr lang="vi-VN" sz="2000" b="1" i="1"/>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17988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lvl="1">
              <a:buClr>
                <a:schemeClr val="tx1">
                  <a:lumMod val="95000"/>
                  <a:lumOff val="5000"/>
                </a:schemeClr>
              </a:buClr>
              <a:buSzPct val="100000"/>
              <a:buFont typeface="Wingdings" panose="05000000000000000000" pitchFamily="2" charset="2"/>
              <a:buChar char="§"/>
            </a:pPr>
            <a:r>
              <a:rPr lang="en-US" sz="2400" b="1">
                <a:solidFill>
                  <a:schemeClr val="tx1">
                    <a:lumMod val="95000"/>
                    <a:lumOff val="5000"/>
                  </a:schemeClr>
                </a:solidFill>
              </a:rPr>
              <a:t>3. AP-Client</a:t>
            </a:r>
            <a:r>
              <a:rPr lang="en-US" sz="2400">
                <a:solidFill>
                  <a:schemeClr val="tx1">
                    <a:lumMod val="95000"/>
                    <a:lumOff val="5000"/>
                  </a:schemeClr>
                </a:solidFill>
              </a:rPr>
              <a:t>:</a:t>
            </a:r>
            <a:r>
              <a:rPr lang="en-US" sz="2400" b="1">
                <a:solidFill>
                  <a:schemeClr val="tx1">
                    <a:lumMod val="95000"/>
                    <a:lumOff val="5000"/>
                  </a:schemeClr>
                </a:solidFill>
              </a:rPr>
              <a:t> </a:t>
            </a:r>
            <a:r>
              <a:rPr lang="en-US" sz="2400"/>
              <a:t>AP nhận được </a:t>
            </a:r>
            <a:r>
              <a:rPr lang="en-US" sz="2400" b="1" i="1"/>
              <a:t>Snounce</a:t>
            </a:r>
            <a:r>
              <a:rPr lang="en-US" sz="2400"/>
              <a:t> sẽ xác thực Client. Gửi lại cho client </a:t>
            </a:r>
            <a:r>
              <a:rPr lang="en-US" sz="2400" b="1" i="1"/>
              <a:t>Group Temporary Key (GTK)</a:t>
            </a:r>
          </a:p>
          <a:p>
            <a:pPr lvl="2">
              <a:buClr>
                <a:schemeClr val="tx1">
                  <a:lumMod val="95000"/>
                  <a:lumOff val="5000"/>
                </a:schemeClr>
              </a:buClr>
              <a:buSzPct val="100000"/>
              <a:buFont typeface="Courier New" panose="02070309020205020404" pitchFamily="49" charset="0"/>
              <a:buChar char="o"/>
            </a:pPr>
            <a:r>
              <a:rPr lang="en-US" sz="2400" b="1"/>
              <a:t>GTK:</a:t>
            </a:r>
            <a:r>
              <a:rPr lang="en-US" sz="2400"/>
              <a:t> Khóa dùng để mã hóa dữ liệu trao đổi giữa Client và AP</a:t>
            </a:r>
            <a:endParaRPr lang="en-US" sz="2400" b="1"/>
          </a:p>
          <a:p>
            <a:pPr lvl="1">
              <a:buClr>
                <a:schemeClr val="tx1">
                  <a:lumMod val="95000"/>
                  <a:lumOff val="5000"/>
                </a:schemeClr>
              </a:buClr>
              <a:buSzPct val="100000"/>
              <a:buFont typeface="Wingdings" panose="05000000000000000000" pitchFamily="2" charset="2"/>
              <a:buChar char="§"/>
            </a:pPr>
            <a:r>
              <a:rPr lang="en-US" sz="2400" b="1">
                <a:solidFill>
                  <a:schemeClr val="tx1">
                    <a:lumMod val="95000"/>
                    <a:lumOff val="5000"/>
                  </a:schemeClr>
                </a:solidFill>
              </a:rPr>
              <a:t>4. Client-AP</a:t>
            </a:r>
            <a:r>
              <a:rPr lang="en-US" sz="2400">
                <a:solidFill>
                  <a:schemeClr val="tx1">
                    <a:lumMod val="95000"/>
                    <a:lumOff val="5000"/>
                  </a:schemeClr>
                </a:solidFill>
              </a:rPr>
              <a:t>: </a:t>
            </a:r>
            <a:r>
              <a:rPr lang="en-US" sz="2400"/>
              <a:t>Sau khi nhận được </a:t>
            </a:r>
            <a:r>
              <a:rPr lang="en-US" sz="2400" b="1" i="1"/>
              <a:t>GTK</a:t>
            </a:r>
            <a:r>
              <a:rPr lang="en-US" sz="2400"/>
              <a:t>, client dùng GTK mã hóa một packet và gửi lại cho AP với nội dung </a:t>
            </a:r>
            <a:r>
              <a:rPr lang="en-US" sz="2400" b="1" i="1"/>
              <a:t>ACK</a:t>
            </a:r>
            <a:r>
              <a:rPr lang="en-US" sz="2400"/>
              <a:t> thông báo rằng nó đã nhận được khóa.</a:t>
            </a:r>
          </a:p>
          <a:p>
            <a:pPr marL="457188" lvl="1" indent="0">
              <a:buClr>
                <a:schemeClr val="tx1">
                  <a:lumMod val="95000"/>
                  <a:lumOff val="5000"/>
                </a:schemeClr>
              </a:buClr>
              <a:buSzPct val="100000"/>
              <a:buNone/>
            </a:pPr>
            <a:endParaRPr lang="en-US" sz="2400" b="1">
              <a:solidFill>
                <a:schemeClr val="tx1">
                  <a:lumMod val="95000"/>
                  <a:lumOff val="5000"/>
                </a:schemeClr>
              </a:solidFill>
              <a:sym typeface="Wingdings" panose="05000000000000000000" pitchFamily="2" charset="2"/>
            </a:endParaRPr>
          </a:p>
          <a:p>
            <a:pPr marL="457188" lvl="1" indent="0">
              <a:buClr>
                <a:schemeClr val="tx1">
                  <a:lumMod val="95000"/>
                  <a:lumOff val="5000"/>
                </a:schemeClr>
              </a:buClr>
              <a:buSzPct val="100000"/>
              <a:buNone/>
            </a:pPr>
            <a:r>
              <a:rPr lang="en-US" sz="2400" b="1">
                <a:solidFill>
                  <a:schemeClr val="tx1">
                    <a:lumMod val="95000"/>
                    <a:lumOff val="5000"/>
                  </a:schemeClr>
                </a:solidFill>
                <a:sym typeface="Wingdings" panose="05000000000000000000" pitchFamily="2" charset="2"/>
              </a:rPr>
              <a:t> </a:t>
            </a:r>
            <a:r>
              <a:rPr lang="en-US" sz="2400">
                <a:sym typeface="Wingdings" panose="05000000000000000000" pitchFamily="2" charset="2"/>
              </a:rPr>
              <a:t>Access Point và Client hoàn thành quá trình xác thực sử dụng GTK để trao đổi dữ liệu</a:t>
            </a:r>
            <a:endParaRPr lang="en-US"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694296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838265" cy="3586108"/>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a:t>Phương pháp tấn công</a:t>
            </a:r>
            <a:r>
              <a:rPr lang="en-US" sz="2400"/>
              <a:t>: </a:t>
            </a:r>
            <a:r>
              <a:rPr lang="vi-VN" sz="2400"/>
              <a:t>bắt các gói tin trong quá trình </a:t>
            </a:r>
            <a:r>
              <a:rPr lang="en-US" sz="2400"/>
              <a:t>4-</a:t>
            </a:r>
            <a:r>
              <a:rPr lang="vi-VN" sz="2400"/>
              <a:t>way handshake này để thu được mật khẩu ở dạng mã hash. </a:t>
            </a:r>
            <a:endParaRPr lang="en-US" sz="2400"/>
          </a:p>
          <a:p>
            <a:pPr>
              <a:buClr>
                <a:schemeClr val="tx1">
                  <a:lumMod val="95000"/>
                  <a:lumOff val="5000"/>
                </a:schemeClr>
              </a:buClr>
              <a:buSzPct val="100000"/>
              <a:buFont typeface="Wingdings" panose="05000000000000000000" pitchFamily="2" charset="2"/>
              <a:buChar char="Ø"/>
            </a:pPr>
            <a:r>
              <a:rPr lang="en-US" sz="2400"/>
              <a:t>Áp </a:t>
            </a:r>
            <a:r>
              <a:rPr lang="vi-VN" sz="2400"/>
              <a:t>dụng </a:t>
            </a:r>
            <a:r>
              <a:rPr lang="en-US" sz="2400"/>
              <a:t>Dictionary</a:t>
            </a:r>
            <a:r>
              <a:rPr lang="vi-VN" sz="2400"/>
              <a:t> Attack</a:t>
            </a:r>
            <a:r>
              <a:rPr lang="en-US" sz="2400"/>
              <a:t>: </a:t>
            </a:r>
          </a:p>
          <a:p>
            <a:pPr lvl="1">
              <a:buClr>
                <a:schemeClr val="tx1">
                  <a:lumMod val="95000"/>
                  <a:lumOff val="5000"/>
                </a:schemeClr>
              </a:buClr>
              <a:buSzPct val="100000"/>
              <a:buFont typeface="Wingdings" panose="05000000000000000000" pitchFamily="2" charset="2"/>
              <a:buChar char="§"/>
            </a:pPr>
            <a:r>
              <a:rPr lang="en-US" sz="2400"/>
              <a:t>Chuyển Password trong Dictionary</a:t>
            </a:r>
            <a:r>
              <a:rPr lang="vi-VN" sz="2400"/>
              <a:t> thành mã has</a:t>
            </a:r>
            <a:r>
              <a:rPr lang="en-US" sz="2400"/>
              <a:t>h</a:t>
            </a:r>
            <a:r>
              <a:rPr lang="vi-VN" sz="2400"/>
              <a:t>. </a:t>
            </a:r>
            <a:endParaRPr lang="en-US" sz="2400"/>
          </a:p>
          <a:p>
            <a:pPr lvl="1">
              <a:buClr>
                <a:schemeClr val="tx1">
                  <a:lumMod val="95000"/>
                  <a:lumOff val="5000"/>
                </a:schemeClr>
              </a:buClr>
              <a:buSzPct val="100000"/>
              <a:buFont typeface="Wingdings" panose="05000000000000000000" pitchFamily="2" charset="2"/>
              <a:buChar char="§"/>
            </a:pPr>
            <a:r>
              <a:rPr lang="en-US" sz="2400"/>
              <a:t>So </a:t>
            </a:r>
            <a:r>
              <a:rPr lang="vi-VN" sz="2400"/>
              <a:t>sánh từng mã hash này với mã hash đã thu được</a:t>
            </a:r>
            <a:r>
              <a:rPr lang="en-US" sz="2400"/>
              <a:t> trước đó.</a:t>
            </a:r>
          </a:p>
          <a:p>
            <a:pPr marL="457188" lvl="1" indent="0">
              <a:buClr>
                <a:schemeClr val="tx1">
                  <a:lumMod val="95000"/>
                  <a:lumOff val="5000"/>
                </a:schemeClr>
              </a:buClr>
              <a:buSzPct val="100000"/>
              <a:buNone/>
            </a:pPr>
            <a:r>
              <a:rPr lang="en-US" sz="2400">
                <a:sym typeface="Wingdings" panose="05000000000000000000" pitchFamily="2" charset="2"/>
              </a:rPr>
              <a:t></a:t>
            </a:r>
            <a:r>
              <a:rPr lang="vi-VN" sz="2400"/>
              <a:t> </a:t>
            </a:r>
            <a:r>
              <a:rPr lang="en-US" sz="2400"/>
              <a:t>T</a:t>
            </a:r>
            <a:r>
              <a:rPr lang="vi-VN" sz="2400"/>
              <a:t>ừ đó suy ra được password.</a:t>
            </a:r>
            <a:endParaRPr lang="vi-VN" sz="2400" b="1" i="1"/>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45611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1. Tổng quan đồ án</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1446550"/>
          </a:xfrm>
          <a:prstGeom prst="rect">
            <a:avLst/>
          </a:prstGeom>
          <a:noFill/>
        </p:spPr>
        <p:txBody>
          <a:bodyPr wrap="square">
            <a:spAutoFit/>
          </a:bodyPr>
          <a:lstStyle/>
          <a:p>
            <a:pPr algn="ctr"/>
            <a:r>
              <a:rPr lang="vi-VN" sz="4400" b="1">
                <a:solidFill>
                  <a:srgbClr val="FF0000"/>
                </a:solidFill>
              </a:rPr>
              <a:t>Các vấn đề liên quan đến </a:t>
            </a:r>
            <a:r>
              <a:rPr lang="en-US" sz="4400" b="1">
                <a:solidFill>
                  <a:srgbClr val="FF0000"/>
                </a:solidFill>
              </a:rPr>
              <a:t>Wireless</a:t>
            </a:r>
            <a:r>
              <a:rPr lang="vi-VN" sz="4400" b="1">
                <a:solidFill>
                  <a:srgbClr val="FF0000"/>
                </a:solidFill>
              </a:rPr>
              <a:t> hacking</a:t>
            </a:r>
          </a:p>
        </p:txBody>
      </p:sp>
    </p:spTree>
    <p:extLst>
      <p:ext uri="{BB962C8B-B14F-4D97-AF65-F5344CB8AC3E}">
        <p14:creationId xmlns:p14="http://schemas.microsoft.com/office/powerpoint/2010/main" val="2127498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 </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1</a:t>
            </a:r>
            <a:r>
              <a:rPr lang="vi-VN" sz="2400"/>
              <a:t>: Chuyển wireless card về mode Monitor</a:t>
            </a:r>
            <a:r>
              <a:rPr lang="en-US" sz="2400"/>
              <a:t>. (1)</a:t>
            </a:r>
            <a:r>
              <a:rPr lang="vi-VN" sz="2400"/>
              <a:t> </a:t>
            </a:r>
          </a:p>
          <a:p>
            <a:pPr marL="0" marR="0" lvl="0" indent="0" algn="ctr" defTabSz="457189"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airmon-ng start &lt;card_name&gt;</a:t>
            </a:r>
          </a:p>
          <a:p>
            <a:pPr>
              <a:buClr>
                <a:schemeClr val="tx1">
                  <a:lumMod val="95000"/>
                  <a:lumOff val="5000"/>
                </a:schemeClr>
              </a:buClr>
              <a:buSzPct val="100000"/>
              <a:buFont typeface="Wingdings" panose="05000000000000000000" pitchFamily="2" charset="2"/>
              <a:buChar char="Ø"/>
            </a:pPr>
            <a:r>
              <a:rPr lang="vi-VN" sz="2400" b="1"/>
              <a:t>Step 2</a:t>
            </a:r>
            <a:r>
              <a:rPr lang="vi-VN" sz="2400"/>
              <a:t>: Thăm dò các Access point (AP) trong vùng bắt song và các client kết nối vào AP đó</a:t>
            </a:r>
            <a:r>
              <a:rPr lang="en-US" sz="2400"/>
              <a:t>. (1)</a:t>
            </a:r>
            <a:endParaRPr lang="vi-VN" sz="2400"/>
          </a:p>
          <a:p>
            <a:pPr marL="0" indent="0" algn="ctr">
              <a:buClr>
                <a:schemeClr val="tx1">
                  <a:lumMod val="95000"/>
                  <a:lumOff val="5000"/>
                </a:schemeClr>
              </a:buClr>
              <a:buSzPct val="100000"/>
              <a:buNone/>
            </a:pPr>
            <a:r>
              <a:rPr lang="vi-VN" sz="2400" i="1">
                <a:solidFill>
                  <a:srgbClr val="FF0000"/>
                </a:solidFill>
                <a:latin typeface="Times New Roman" panose="02020603050405020304" pitchFamily="18" charset="0"/>
                <a:cs typeface="Times New Roman" panose="02020603050405020304" pitchFamily="18" charset="0"/>
              </a:rPr>
              <a:t>airodump-ng &lt;monitormode_name&gt;</a:t>
            </a:r>
          </a:p>
          <a:p>
            <a:pPr>
              <a:buClr>
                <a:schemeClr val="tx1">
                  <a:lumMod val="95000"/>
                  <a:lumOff val="5000"/>
                </a:schemeClr>
              </a:buClr>
              <a:buSzPct val="100000"/>
              <a:buFont typeface="Wingdings" panose="05000000000000000000" pitchFamily="2" charset="2"/>
              <a:buChar char="Ø"/>
            </a:pPr>
            <a:r>
              <a:rPr lang="vi-VN" sz="2400" b="1"/>
              <a:t>Step 3</a:t>
            </a:r>
            <a:r>
              <a:rPr lang="vi-VN" sz="2400"/>
              <a:t>: Xác định AP mục tiêu và bắt các gói tin thuộc AP đó</a:t>
            </a:r>
            <a:r>
              <a:rPr lang="en-US" sz="2400"/>
              <a:t>. (1)</a:t>
            </a:r>
            <a:endParaRPr lang="vi-VN" sz="2400"/>
          </a:p>
          <a:p>
            <a:pPr marL="0" indent="0" algn="ctr">
              <a:lnSpc>
                <a:spcPct val="110000"/>
              </a:lnSpc>
              <a:buClr>
                <a:srgbClr val="5FCBEF"/>
              </a:buClr>
              <a:buNone/>
              <a:defRPr/>
            </a:pPr>
            <a:r>
              <a:rPr lang="vi-VN" sz="2400" i="1">
                <a:solidFill>
                  <a:srgbClr val="FF0000"/>
                </a:solidFill>
                <a:latin typeface="Times New Roman" panose="02020603050405020304" pitchFamily="18" charset="0"/>
                <a:cs typeface="Times New Roman" panose="02020603050405020304" pitchFamily="18" charset="0"/>
              </a:rPr>
              <a:t>airodump-ng --bssid [...] -c [...] -w [.cap_file_export] wlan0mon</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0028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25664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535309"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4</a:t>
            </a:r>
            <a:r>
              <a:rPr lang="vi-VN" sz="2400"/>
              <a:t>: Thực hiện deauthen để bắt được quá trình </a:t>
            </a:r>
            <a:r>
              <a:rPr lang="en-US" sz="2400"/>
              <a:t>4-way </a:t>
            </a:r>
            <a:r>
              <a:rPr lang="vi-VN" sz="2400"/>
              <a:t>handshake</a:t>
            </a:r>
            <a:r>
              <a:rPr lang="en-US" sz="2400"/>
              <a:t>. (2)</a:t>
            </a:r>
            <a:endParaRPr lang="vi-VN" sz="2400"/>
          </a:p>
          <a:p>
            <a:pPr marL="0" indent="0" algn="ctr">
              <a:lnSpc>
                <a:spcPct val="110000"/>
              </a:lnSpc>
              <a:buClr>
                <a:srgbClr val="5FCBEF"/>
              </a:buClr>
              <a:buNone/>
              <a:defRPr/>
            </a:pPr>
            <a:r>
              <a:rPr lang="vi-VN" sz="2400" i="1">
                <a:solidFill>
                  <a:srgbClr val="FF0000"/>
                </a:solidFill>
                <a:latin typeface="Times New Roman" panose="02020603050405020304" pitchFamily="18" charset="0"/>
                <a:cs typeface="Times New Roman" panose="02020603050405020304" pitchFamily="18" charset="0"/>
              </a:rPr>
              <a:t>aireplay-ng -0 </a:t>
            </a:r>
            <a:r>
              <a:rPr lang="en-US" sz="2400" i="1">
                <a:solidFill>
                  <a:srgbClr val="FF0000"/>
                </a:solidFill>
                <a:latin typeface="Times New Roman" panose="02020603050405020304" pitchFamily="18" charset="0"/>
                <a:cs typeface="Times New Roman" panose="02020603050405020304" pitchFamily="18" charset="0"/>
              </a:rPr>
              <a:t>2 </a:t>
            </a:r>
            <a:r>
              <a:rPr lang="vi-VN" sz="2400" i="1">
                <a:solidFill>
                  <a:srgbClr val="FF0000"/>
                </a:solidFill>
                <a:latin typeface="Times New Roman" panose="02020603050405020304" pitchFamily="18" charset="0"/>
                <a:cs typeface="Times New Roman" panose="02020603050405020304" pitchFamily="18" charset="0"/>
              </a:rPr>
              <a:t>-a [bssid_AP]-c [client] wlan0mon</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
        <p:nvSpPr>
          <p:cNvPr id="5" name="TextBox 4">
            <a:extLst>
              <a:ext uri="{FF2B5EF4-FFF2-40B4-BE49-F238E27FC236}">
                <a16:creationId xmlns:a16="http://schemas.microsoft.com/office/drawing/2014/main" id="{E0F98B67-03FB-49DA-817A-0202376DC072}"/>
              </a:ext>
            </a:extLst>
          </p:cNvPr>
          <p:cNvSpPr txBox="1"/>
          <p:nvPr/>
        </p:nvSpPr>
        <p:spPr>
          <a:xfrm>
            <a:off x="386862" y="2644170"/>
            <a:ext cx="7273112" cy="830997"/>
          </a:xfrm>
          <a:prstGeom prst="rect">
            <a:avLst/>
          </a:prstGeom>
          <a:noFill/>
        </p:spPr>
        <p:txBody>
          <a:bodyPr wrap="square" rtlCol="0">
            <a:spAutoFit/>
          </a:bodyPr>
          <a:lstStyle/>
          <a:p>
            <a:pPr marL="342900" indent="-342900">
              <a:buFont typeface="Arial" panose="020B0604020202020204" pitchFamily="34" charset="0"/>
              <a:buChar char="•"/>
            </a:pPr>
            <a:r>
              <a:rPr lang="en-US" sz="2400"/>
              <a:t>-0: gửi gói DeAuth đến các client để ngắt kết nối</a:t>
            </a:r>
          </a:p>
          <a:p>
            <a:pPr marL="342900" indent="-342900">
              <a:buFont typeface="Arial" panose="020B0604020202020204" pitchFamily="34" charset="0"/>
              <a:buChar char="•"/>
            </a:pPr>
            <a:r>
              <a:rPr lang="en-US" sz="2400"/>
              <a:t>2: số lượng gói DeAuth gửi đi</a:t>
            </a:r>
          </a:p>
        </p:txBody>
      </p:sp>
      <p:pic>
        <p:nvPicPr>
          <p:cNvPr id="7" name="Picture 6">
            <a:extLst>
              <a:ext uri="{FF2B5EF4-FFF2-40B4-BE49-F238E27FC236}">
                <a16:creationId xmlns:a16="http://schemas.microsoft.com/office/drawing/2014/main" id="{D9BEB4A7-0DE5-4062-87B7-7561AD352F10}"/>
              </a:ext>
            </a:extLst>
          </p:cNvPr>
          <p:cNvPicPr>
            <a:picLocks noChangeAspect="1"/>
          </p:cNvPicPr>
          <p:nvPr/>
        </p:nvPicPr>
        <p:blipFill>
          <a:blip r:embed="rId2"/>
          <a:stretch>
            <a:fillRect/>
          </a:stretch>
        </p:blipFill>
        <p:spPr>
          <a:xfrm>
            <a:off x="1675350" y="3568249"/>
            <a:ext cx="8239473" cy="2323214"/>
          </a:xfrm>
          <a:prstGeom prst="rect">
            <a:avLst/>
          </a:prstGeom>
        </p:spPr>
      </p:pic>
    </p:spTree>
    <p:extLst>
      <p:ext uri="{BB962C8B-B14F-4D97-AF65-F5344CB8AC3E}">
        <p14:creationId xmlns:p14="http://schemas.microsoft.com/office/powerpoint/2010/main" val="2769727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25664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4</a:t>
            </a:r>
            <a:r>
              <a:rPr lang="vi-VN" sz="2400"/>
              <a:t>:</a:t>
            </a:r>
            <a:r>
              <a:rPr lang="en-US" sz="2400"/>
              <a:t> bắt được quá trình WPA handshake(1)</a:t>
            </a:r>
            <a:endParaRPr lang="vi-VN" sz="2400"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9" name="Picture 8">
            <a:extLst>
              <a:ext uri="{FF2B5EF4-FFF2-40B4-BE49-F238E27FC236}">
                <a16:creationId xmlns:a16="http://schemas.microsoft.com/office/drawing/2014/main" id="{9A93640D-4359-4CB2-8913-5E2ED1E493C7}"/>
              </a:ext>
            </a:extLst>
          </p:cNvPr>
          <p:cNvPicPr>
            <a:picLocks noChangeAspect="1"/>
          </p:cNvPicPr>
          <p:nvPr/>
        </p:nvPicPr>
        <p:blipFill>
          <a:blip r:embed="rId2"/>
          <a:stretch>
            <a:fillRect/>
          </a:stretch>
        </p:blipFill>
        <p:spPr>
          <a:xfrm>
            <a:off x="1002331" y="2343285"/>
            <a:ext cx="9090116" cy="3495020"/>
          </a:xfrm>
          <a:prstGeom prst="rect">
            <a:avLst/>
          </a:prstGeom>
        </p:spPr>
      </p:pic>
    </p:spTree>
    <p:extLst>
      <p:ext uri="{BB962C8B-B14F-4D97-AF65-F5344CB8AC3E}">
        <p14:creationId xmlns:p14="http://schemas.microsoft.com/office/powerpoint/2010/main" val="348721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25664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10235503" cy="493745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b="1"/>
              <a:t>Step 5</a:t>
            </a:r>
            <a:r>
              <a:rPr lang="vi-VN" sz="2400"/>
              <a:t>: Sử dụng wordlist để crack password</a:t>
            </a:r>
            <a:r>
              <a:rPr lang="en-US" sz="2400"/>
              <a:t>. (3)</a:t>
            </a:r>
            <a:endParaRPr lang="vi-VN" sz="2400"/>
          </a:p>
          <a:p>
            <a:pPr marL="0" indent="0" algn="ctr">
              <a:lnSpc>
                <a:spcPct val="110000"/>
              </a:lnSpc>
              <a:buClr>
                <a:srgbClr val="5FCBEF"/>
              </a:buClr>
              <a:buNone/>
              <a:defRPr/>
            </a:pPr>
            <a:r>
              <a:rPr lang="vi-VN" sz="2400" i="1">
                <a:solidFill>
                  <a:srgbClr val="FF0000"/>
                </a:solidFill>
                <a:latin typeface="Times New Roman" panose="02020603050405020304" pitchFamily="18" charset="0"/>
                <a:cs typeface="Times New Roman" panose="02020603050405020304" pitchFamily="18" charset="0"/>
              </a:rPr>
              <a:t>aircrack-ng -a2 -b [bssid]-w [wordlist_addr][.cap_file_export]</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a:extLst>
              <a:ext uri="{FF2B5EF4-FFF2-40B4-BE49-F238E27FC236}">
                <a16:creationId xmlns:a16="http://schemas.microsoft.com/office/drawing/2014/main" id="{9BEE63FA-FC18-417D-8A05-B5174835ACC8}"/>
              </a:ext>
            </a:extLst>
          </p:cNvPr>
          <p:cNvPicPr>
            <a:picLocks noChangeAspect="1"/>
          </p:cNvPicPr>
          <p:nvPr/>
        </p:nvPicPr>
        <p:blipFill>
          <a:blip r:embed="rId2"/>
          <a:stretch>
            <a:fillRect/>
          </a:stretch>
        </p:blipFill>
        <p:spPr>
          <a:xfrm>
            <a:off x="3215288" y="2715872"/>
            <a:ext cx="7519319" cy="3690617"/>
          </a:xfrm>
          <a:prstGeom prst="rect">
            <a:avLst/>
          </a:prstGeom>
        </p:spPr>
      </p:pic>
    </p:spTree>
    <p:extLst>
      <p:ext uri="{BB962C8B-B14F-4D97-AF65-F5344CB8AC3E}">
        <p14:creationId xmlns:p14="http://schemas.microsoft.com/office/powerpoint/2010/main" val="395901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Video Demo: </a:t>
            </a:r>
            <a:r>
              <a:rPr lang="vi-VN" sz="2400" i="1">
                <a:solidFill>
                  <a:srgbClr val="0070C0"/>
                </a:solidFill>
                <a:hlinkClick r:id="rId2">
                  <a:extLst>
                    <a:ext uri="{A12FA001-AC4F-418D-AE19-62706E023703}">
                      <ahyp:hlinkClr xmlns:ahyp="http://schemas.microsoft.com/office/drawing/2018/hyperlinkcolor" val="tx"/>
                    </a:ext>
                  </a:extLst>
                </a:hlinkClick>
              </a:rPr>
              <a:t>Demo 3</a:t>
            </a:r>
            <a:endParaRPr lang="en-US" sz="2400" i="1">
              <a:solidFill>
                <a:srgbClr val="0070C0"/>
              </a:solidFill>
            </a:endParaRPr>
          </a:p>
          <a:p>
            <a:pPr>
              <a:buClr>
                <a:schemeClr val="tx1">
                  <a:lumMod val="95000"/>
                  <a:lumOff val="5000"/>
                </a:schemeClr>
              </a:buClr>
              <a:buSzPct val="100000"/>
              <a:buFont typeface="Wingdings" panose="05000000000000000000" pitchFamily="2" charset="2"/>
              <a:buChar char="Ø"/>
            </a:pPr>
            <a:r>
              <a:rPr lang="en-US" sz="2400"/>
              <a:t>Đánh giá kết quả:</a:t>
            </a:r>
          </a:p>
          <a:p>
            <a:pPr lvl="1">
              <a:buClr>
                <a:schemeClr val="tx1">
                  <a:lumMod val="95000"/>
                  <a:lumOff val="5000"/>
                </a:schemeClr>
              </a:buClr>
              <a:buSzPct val="100000"/>
              <a:buFont typeface="Wingdings" panose="05000000000000000000" pitchFamily="2" charset="2"/>
              <a:buChar char="§"/>
            </a:pPr>
            <a:r>
              <a:rPr lang="en-US" sz="2400"/>
              <a:t>Khả năng bắt được Password phụ thuộc:</a:t>
            </a:r>
          </a:p>
          <a:p>
            <a:pPr lvl="2">
              <a:buClr>
                <a:schemeClr val="tx1">
                  <a:lumMod val="95000"/>
                  <a:lumOff val="5000"/>
                </a:schemeClr>
              </a:buClr>
              <a:buSzPct val="100000"/>
              <a:buFont typeface="Courier New" panose="02070309020205020404" pitchFamily="49" charset="0"/>
              <a:buChar char="o"/>
            </a:pPr>
            <a:r>
              <a:rPr lang="en-US" sz="2400"/>
              <a:t>Độ phức tạp của Password.</a:t>
            </a:r>
          </a:p>
          <a:p>
            <a:pPr lvl="2">
              <a:buClr>
                <a:schemeClr val="tx1">
                  <a:lumMod val="95000"/>
                  <a:lumOff val="5000"/>
                </a:schemeClr>
              </a:buClr>
              <a:buSzPct val="100000"/>
              <a:buFont typeface="Courier New" panose="02070309020205020404" pitchFamily="49" charset="0"/>
              <a:buChar char="o"/>
            </a:pPr>
            <a:r>
              <a:rPr lang="en-US" sz="2400"/>
              <a:t>Wordlist được sử dụng.</a:t>
            </a:r>
            <a:endParaRPr lang="vi-VN" sz="2400"/>
          </a:p>
          <a:p>
            <a:pPr marL="0" indent="0">
              <a:buClr>
                <a:schemeClr val="tx1">
                  <a:lumMod val="95000"/>
                  <a:lumOff val="5000"/>
                </a:schemeClr>
              </a:buClr>
              <a:buSzPct val="100000"/>
              <a:buNone/>
            </a:pPr>
            <a:endParaRPr lang="vi-VN" sz="2400" i="1"/>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1682513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3: Cracking a WPA2 Network</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422426"/>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Giải pháp:</a:t>
            </a:r>
          </a:p>
          <a:p>
            <a:pPr lvl="1">
              <a:buClr>
                <a:schemeClr val="tx1">
                  <a:lumMod val="95000"/>
                  <a:lumOff val="5000"/>
                </a:schemeClr>
              </a:buClr>
              <a:buSzPct val="100000"/>
              <a:buFont typeface="Wingdings" panose="05000000000000000000" pitchFamily="2" charset="2"/>
              <a:buChar char="§"/>
            </a:pPr>
            <a:r>
              <a:rPr lang="en-US" sz="2400"/>
              <a:t>Sử dụng Password phức tạp.</a:t>
            </a:r>
          </a:p>
          <a:p>
            <a:pPr lvl="1">
              <a:buClr>
                <a:schemeClr val="tx1">
                  <a:lumMod val="95000"/>
                  <a:lumOff val="5000"/>
                </a:schemeClr>
              </a:buClr>
              <a:buSzPct val="100000"/>
              <a:buFont typeface="Wingdings" panose="05000000000000000000" pitchFamily="2" charset="2"/>
              <a:buChar char="§"/>
            </a:pPr>
            <a:r>
              <a:rPr lang="en-US" sz="2400"/>
              <a:t>Không sử dụng Password default, phổ biển.</a:t>
            </a:r>
          </a:p>
          <a:p>
            <a:pPr lvl="1">
              <a:buClr>
                <a:schemeClr val="tx1">
                  <a:lumMod val="95000"/>
                  <a:lumOff val="5000"/>
                </a:schemeClr>
              </a:buClr>
              <a:buSzPct val="100000"/>
              <a:buFont typeface="Wingdings" panose="05000000000000000000" pitchFamily="2" charset="2"/>
              <a:buChar char="§"/>
            </a:pPr>
            <a:r>
              <a:rPr lang="en-US" sz="2400"/>
              <a:t>Sử dụng tính năng WPS trên Access Point</a:t>
            </a:r>
          </a:p>
          <a:p>
            <a:pPr lvl="1">
              <a:buClr>
                <a:schemeClr val="tx1">
                  <a:lumMod val="95000"/>
                  <a:lumOff val="5000"/>
                </a:schemeClr>
              </a:buClr>
              <a:buSzPct val="100000"/>
              <a:buFont typeface="Wingdings" panose="05000000000000000000" pitchFamily="2" charset="2"/>
              <a:buChar char="§"/>
            </a:pPr>
            <a:r>
              <a:rPr lang="en-US" sz="2400"/>
              <a:t>Ẩn mạng Wifi</a:t>
            </a:r>
          </a:p>
          <a:p>
            <a:pPr lvl="1">
              <a:buClr>
                <a:schemeClr val="tx1">
                  <a:lumMod val="95000"/>
                  <a:lumOff val="5000"/>
                </a:schemeClr>
              </a:buClr>
              <a:buSzPct val="100000"/>
              <a:buFont typeface="Wingdings" panose="05000000000000000000" pitchFamily="2" charset="2"/>
              <a:buChar char="§"/>
            </a:pPr>
            <a:r>
              <a:rPr lang="en-US" sz="2400"/>
              <a:t>Sử dụng Firewall</a:t>
            </a:r>
          </a:p>
          <a:p>
            <a:pPr lvl="1">
              <a:buClr>
                <a:schemeClr val="tx1">
                  <a:lumMod val="95000"/>
                  <a:lumOff val="5000"/>
                </a:schemeClr>
              </a:buClr>
              <a:buSzPct val="100000"/>
              <a:buFont typeface="Wingdings" panose="05000000000000000000" pitchFamily="2" charset="2"/>
              <a:buChar char="§"/>
            </a:pPr>
            <a:r>
              <a:rPr lang="en-US" sz="2400"/>
              <a:t>Xác thực địa chỉ MAC của user</a:t>
            </a:r>
            <a:endParaRPr lang="vi-VN"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180306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2. Chi tiết các Lab demo</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en-US" sz="4400" b="1">
                <a:solidFill>
                  <a:srgbClr val="FF0000"/>
                </a:solidFill>
              </a:rPr>
              <a:t>Lab 4: Wifi Phishing</a:t>
            </a:r>
          </a:p>
        </p:txBody>
      </p:sp>
    </p:spTree>
    <p:extLst>
      <p:ext uri="{BB962C8B-B14F-4D97-AF65-F5344CB8AC3E}">
        <p14:creationId xmlns:p14="http://schemas.microsoft.com/office/powerpoint/2010/main" val="2581018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Ngữ cảnh: Attacker tạo ra AP giả, đánh lừa user kết nối đến. User không cảnh giác, nhập thông tin username/password </a:t>
            </a:r>
            <a:r>
              <a:rPr lang="en-US" sz="2400">
                <a:sym typeface="Wingdings" panose="05000000000000000000" pitchFamily="2" charset="2"/>
              </a:rPr>
              <a:t> Attacker đánh cắp được thông tin.</a:t>
            </a:r>
            <a:endParaRPr lang="en-US" sz="2400"/>
          </a:p>
          <a:p>
            <a:pPr>
              <a:buClr>
                <a:schemeClr val="tx1">
                  <a:lumMod val="95000"/>
                  <a:lumOff val="5000"/>
                </a:schemeClr>
              </a:buClr>
              <a:buSzPct val="100000"/>
              <a:buFont typeface="Wingdings" panose="05000000000000000000" pitchFamily="2" charset="2"/>
              <a:buChar char="Ø"/>
            </a:pPr>
            <a:r>
              <a:rPr lang="en-US" sz="2400"/>
              <a:t>Mô hình:</a:t>
            </a:r>
          </a:p>
          <a:p>
            <a:pPr lvl="1">
              <a:buClr>
                <a:schemeClr val="tx1">
                  <a:lumMod val="95000"/>
                  <a:lumOff val="5000"/>
                </a:schemeClr>
              </a:buClr>
              <a:buSzPct val="100000"/>
              <a:buFont typeface="Wingdings" panose="05000000000000000000" pitchFamily="2" charset="2"/>
              <a:buChar char="§"/>
            </a:pPr>
            <a:r>
              <a:rPr lang="en-US" sz="2400"/>
              <a:t>Access Point</a:t>
            </a:r>
          </a:p>
          <a:p>
            <a:pPr lvl="1">
              <a:buClr>
                <a:schemeClr val="tx1">
                  <a:lumMod val="95000"/>
                  <a:lumOff val="5000"/>
                </a:schemeClr>
              </a:buClr>
              <a:buSzPct val="100000"/>
              <a:buFont typeface="Wingdings" panose="05000000000000000000" pitchFamily="2" charset="2"/>
              <a:buChar char="§"/>
            </a:pPr>
            <a:r>
              <a:rPr lang="en-US" sz="2400"/>
              <a:t>Kali Linux 2020</a:t>
            </a:r>
          </a:p>
          <a:p>
            <a:pPr lvl="2">
              <a:buClr>
                <a:schemeClr val="tx1">
                  <a:lumMod val="95000"/>
                  <a:lumOff val="5000"/>
                </a:schemeClr>
              </a:buClr>
              <a:buSzPct val="100000"/>
              <a:buFont typeface="Courier New" panose="02070309020205020404" pitchFamily="49" charset="0"/>
              <a:buChar char="o"/>
            </a:pPr>
            <a:r>
              <a:rPr lang="en-US" sz="2400"/>
              <a:t>Wifiphisher</a:t>
            </a:r>
          </a:p>
          <a:p>
            <a:pPr lvl="1">
              <a:buClr>
                <a:schemeClr val="tx1">
                  <a:lumMod val="95000"/>
                  <a:lumOff val="5000"/>
                </a:schemeClr>
              </a:buClr>
              <a:buSzPct val="100000"/>
              <a:buFont typeface="Wingdings" panose="05000000000000000000" pitchFamily="2" charset="2"/>
              <a:buChar char="§"/>
            </a:pPr>
            <a:r>
              <a:rPr lang="en-US" sz="2400"/>
              <a:t>Client</a:t>
            </a:r>
            <a:endParaRPr lang="vi-VN"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descr="Diagram&#10;&#10;Description automatically generated">
            <a:extLst>
              <a:ext uri="{FF2B5EF4-FFF2-40B4-BE49-F238E27FC236}">
                <a16:creationId xmlns:a16="http://schemas.microsoft.com/office/drawing/2014/main" id="{3E08F314-DC53-45C8-893F-2F18A4008E05}"/>
              </a:ext>
            </a:extLst>
          </p:cNvPr>
          <p:cNvPicPr>
            <a:picLocks noChangeAspect="1"/>
          </p:cNvPicPr>
          <p:nvPr/>
        </p:nvPicPr>
        <p:blipFill>
          <a:blip r:embed="rId2"/>
          <a:stretch>
            <a:fillRect/>
          </a:stretch>
        </p:blipFill>
        <p:spPr>
          <a:xfrm>
            <a:off x="3826141" y="2840894"/>
            <a:ext cx="7461452" cy="3407506"/>
          </a:xfrm>
          <a:prstGeom prst="rect">
            <a:avLst/>
          </a:prstGeom>
        </p:spPr>
      </p:pic>
    </p:spTree>
    <p:extLst>
      <p:ext uri="{BB962C8B-B14F-4D97-AF65-F5344CB8AC3E}">
        <p14:creationId xmlns:p14="http://schemas.microsoft.com/office/powerpoint/2010/main" val="4211464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vi-VN" sz="2400"/>
              <a:t>WifiPhisher là công cụ tạo ra một điểm truy cập Wifi giả mạo để phục vụ mục đích kiểm tra bảo mật, hoặc thực hiện cuộc tấn công phishing nhằm đánh cắp thông tin xác thực, các khóa WPA/WPA2, lây nhiễm phần mềm độc hại,...</a:t>
            </a:r>
          </a:p>
          <a:p>
            <a:pPr>
              <a:buClr>
                <a:schemeClr val="tx1">
                  <a:lumMod val="95000"/>
                  <a:lumOff val="5000"/>
                </a:schemeClr>
              </a:buClr>
              <a:buSzPct val="100000"/>
              <a:buFont typeface="Wingdings" panose="05000000000000000000" pitchFamily="2" charset="2"/>
              <a:buChar char="Ø"/>
            </a:pPr>
            <a:r>
              <a:rPr lang="vi-VN" sz="2400"/>
              <a:t>Wifiphisher kết hợp các kỹ thuật tấn công hiện đại (như Evil Twin, KARMA), hỗ trợ nhiều kịch bản tấn công, có thể kết hợp với tập tin malware lây nhiễm cho victim</a:t>
            </a:r>
          </a:p>
          <a:p>
            <a:pPr>
              <a:buClr>
                <a:schemeClr val="tx1">
                  <a:lumMod val="95000"/>
                  <a:lumOff val="5000"/>
                </a:schemeClr>
              </a:buClr>
              <a:buSzPct val="100000"/>
              <a:buFont typeface="Wingdings" panose="05000000000000000000" pitchFamily="2" charset="2"/>
              <a:buChar char="Ø"/>
            </a:pPr>
            <a:endParaRPr lang="en-US"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5" name="Picture 4">
            <a:extLst>
              <a:ext uri="{FF2B5EF4-FFF2-40B4-BE49-F238E27FC236}">
                <a16:creationId xmlns:a16="http://schemas.microsoft.com/office/drawing/2014/main" id="{363D48C0-75FD-48E4-BADE-FFC28AAFFA4B}"/>
              </a:ext>
            </a:extLst>
          </p:cNvPr>
          <p:cNvPicPr>
            <a:picLocks noChangeAspect="1"/>
          </p:cNvPicPr>
          <p:nvPr/>
        </p:nvPicPr>
        <p:blipFill>
          <a:blip r:embed="rId2"/>
          <a:stretch>
            <a:fillRect/>
          </a:stretch>
        </p:blipFill>
        <p:spPr>
          <a:xfrm>
            <a:off x="3119092" y="4475636"/>
            <a:ext cx="6721848" cy="1930853"/>
          </a:xfrm>
          <a:prstGeom prst="rect">
            <a:avLst/>
          </a:prstGeom>
        </p:spPr>
      </p:pic>
    </p:spTree>
    <p:extLst>
      <p:ext uri="{BB962C8B-B14F-4D97-AF65-F5344CB8AC3E}">
        <p14:creationId xmlns:p14="http://schemas.microsoft.com/office/powerpoint/2010/main" val="1071932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Các kịch bản tấn công của WifiPhisher</a:t>
            </a:r>
          </a:p>
          <a:p>
            <a:pPr lvl="1">
              <a:buClr>
                <a:schemeClr val="tx1">
                  <a:lumMod val="95000"/>
                  <a:lumOff val="5000"/>
                </a:schemeClr>
              </a:buClr>
              <a:buSzPct val="100000"/>
              <a:buFont typeface="Arial" panose="020B0604020202020204" pitchFamily="34" charset="0"/>
              <a:buChar char="•"/>
            </a:pPr>
            <a:r>
              <a:rPr lang="vi-VN" sz="2400" i="1"/>
              <a:t>Network Manager Connect</a:t>
            </a:r>
            <a:r>
              <a:rPr lang="en-US" sz="2400"/>
              <a:t>: Giả mạo giao diện quản lý mạng. </a:t>
            </a:r>
            <a:endParaRPr lang="vi-VN" sz="2400"/>
          </a:p>
          <a:p>
            <a:pPr lvl="1">
              <a:buClr>
                <a:schemeClr val="tx1">
                  <a:lumMod val="95000"/>
                  <a:lumOff val="5000"/>
                </a:schemeClr>
              </a:buClr>
              <a:buSzPct val="100000"/>
              <a:buFont typeface="Arial" panose="020B0604020202020204" pitchFamily="34" charset="0"/>
              <a:buChar char="•"/>
            </a:pPr>
            <a:r>
              <a:rPr lang="vi-VN" sz="2400" i="1"/>
              <a:t>Firmware Upgrade Page</a:t>
            </a:r>
            <a:r>
              <a:rPr lang="en-US" sz="2400"/>
              <a:t>: Yêu cầu nâng cấp Firmware để tiếp tục truy cập Internet</a:t>
            </a:r>
            <a:endParaRPr lang="vi-VN" sz="2400"/>
          </a:p>
          <a:p>
            <a:pPr lvl="1">
              <a:buClr>
                <a:schemeClr val="tx1">
                  <a:lumMod val="95000"/>
                  <a:lumOff val="5000"/>
                </a:schemeClr>
              </a:buClr>
              <a:buSzPct val="100000"/>
              <a:buFont typeface="Arial" panose="020B0604020202020204" pitchFamily="34" charset="0"/>
              <a:buChar char="•"/>
            </a:pPr>
            <a:r>
              <a:rPr lang="vi-VN" sz="2400" i="1"/>
              <a:t>OAuth Login Page</a:t>
            </a:r>
            <a:r>
              <a:rPr lang="en-US" sz="2400"/>
              <a:t>: Giao diện yêu cầu nhập username/password Facebook</a:t>
            </a:r>
            <a:endParaRPr lang="vi-VN" sz="2400"/>
          </a:p>
          <a:p>
            <a:pPr lvl="1">
              <a:buClr>
                <a:schemeClr val="tx1">
                  <a:lumMod val="95000"/>
                  <a:lumOff val="5000"/>
                </a:schemeClr>
              </a:buClr>
              <a:buSzPct val="100000"/>
              <a:buFont typeface="Arial" panose="020B0604020202020204" pitchFamily="34" charset="0"/>
              <a:buChar char="•"/>
            </a:pPr>
            <a:r>
              <a:rPr lang="vi-VN" sz="2400" i="1"/>
              <a:t>Browser Plugin Update</a:t>
            </a:r>
            <a:r>
              <a:rPr lang="en-US" sz="2400"/>
              <a:t>: Giao diện yêu cầu cập nhật Plugin cho trình duyệt</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401419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1. Mạng wireless là gì</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6158160" cy="4629462"/>
          </a:xfrm>
        </p:spPr>
        <p:txBody>
          <a:bodyPr>
            <a:noAutofit/>
          </a:bodyPr>
          <a:lstStyle/>
          <a:p>
            <a:pPr algn="just">
              <a:buClr>
                <a:schemeClr val="tx1">
                  <a:lumMod val="95000"/>
                  <a:lumOff val="5000"/>
                </a:schemeClr>
              </a:buClr>
              <a:buSzPct val="100000"/>
              <a:buFont typeface="Wingdings" panose="05000000000000000000" pitchFamily="2" charset="2"/>
              <a:buChar char="Ø"/>
            </a:pPr>
            <a:r>
              <a:rPr lang="en-US" sz="2400">
                <a:latin typeface="+mj-lt"/>
              </a:rPr>
              <a:t>Mạng wireless (không dây) là mạng kết nối các thiết bị trong phạm vi nhất định thông qua sóng vô tuyến.</a:t>
            </a:r>
          </a:p>
          <a:p>
            <a:pPr algn="just">
              <a:buClr>
                <a:schemeClr val="tx1">
                  <a:lumMod val="95000"/>
                  <a:lumOff val="5000"/>
                </a:schemeClr>
              </a:buClr>
              <a:buSzPct val="100000"/>
              <a:buFont typeface="Wingdings" panose="05000000000000000000" pitchFamily="2" charset="2"/>
              <a:buChar char="Ø"/>
            </a:pPr>
            <a:r>
              <a:rPr lang="en-US" sz="2400">
                <a:latin typeface="+mj-lt"/>
              </a:rPr>
              <a:t>Mạng wireless ngày càng được phát triển vì chi phí thấp, phù hợp với thiết bị di động và thân thiện với người dùng. </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6" name="Picture 5" descr="Diagram, icon&#10;&#10;Description automatically generated">
            <a:extLst>
              <a:ext uri="{FF2B5EF4-FFF2-40B4-BE49-F238E27FC236}">
                <a16:creationId xmlns:a16="http://schemas.microsoft.com/office/drawing/2014/main" id="{403D22B0-C698-4E33-A473-50B64B88D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494" y="1320800"/>
            <a:ext cx="4876800" cy="4562475"/>
          </a:xfrm>
          <a:prstGeom prst="rect">
            <a:avLst/>
          </a:prstGeom>
        </p:spPr>
      </p:pic>
    </p:spTree>
    <p:extLst>
      <p:ext uri="{BB962C8B-B14F-4D97-AF65-F5344CB8AC3E}">
        <p14:creationId xmlns:p14="http://schemas.microsoft.com/office/powerpoint/2010/main" val="146719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7" name="Picture 6" descr="Graphical user interface, application, website&#10;&#10;Description automatically generated">
            <a:extLst>
              <a:ext uri="{FF2B5EF4-FFF2-40B4-BE49-F238E27FC236}">
                <a16:creationId xmlns:a16="http://schemas.microsoft.com/office/drawing/2014/main" id="{59590A3D-5EAA-485E-A31C-8F563DF27718}"/>
              </a:ext>
            </a:extLst>
          </p:cNvPr>
          <p:cNvPicPr>
            <a:picLocks noChangeAspect="1"/>
          </p:cNvPicPr>
          <p:nvPr/>
        </p:nvPicPr>
        <p:blipFill>
          <a:blip r:embed="rId2"/>
          <a:stretch>
            <a:fillRect/>
          </a:stretch>
        </p:blipFill>
        <p:spPr>
          <a:xfrm>
            <a:off x="7958925" y="1445498"/>
            <a:ext cx="3800123" cy="4040902"/>
          </a:xfrm>
          <a:prstGeom prst="rect">
            <a:avLst/>
          </a:prstGeom>
          <a:ln>
            <a:solidFill>
              <a:schemeClr val="accent6">
                <a:lumMod val="50000"/>
              </a:schemeClr>
            </a:solidFill>
          </a:ln>
        </p:spPr>
      </p:pic>
      <p:pic>
        <p:nvPicPr>
          <p:cNvPr id="8" name="Picture 7" descr="Text&#10;&#10;Description automatically generated">
            <a:extLst>
              <a:ext uri="{FF2B5EF4-FFF2-40B4-BE49-F238E27FC236}">
                <a16:creationId xmlns:a16="http://schemas.microsoft.com/office/drawing/2014/main" id="{767F3060-50DC-4313-A101-A95BA18E6786}"/>
              </a:ext>
            </a:extLst>
          </p:cNvPr>
          <p:cNvPicPr>
            <a:picLocks noChangeAspect="1"/>
          </p:cNvPicPr>
          <p:nvPr/>
        </p:nvPicPr>
        <p:blipFill rotWithShape="1">
          <a:blip r:embed="rId3"/>
          <a:srcRect t="4455" b="15439"/>
          <a:stretch/>
        </p:blipFill>
        <p:spPr>
          <a:xfrm>
            <a:off x="432952" y="1329817"/>
            <a:ext cx="2767055" cy="4156583"/>
          </a:xfrm>
          <a:prstGeom prst="rect">
            <a:avLst/>
          </a:prstGeom>
          <a:ln>
            <a:solidFill>
              <a:schemeClr val="accent6">
                <a:lumMod val="50000"/>
              </a:schemeClr>
            </a:solidFill>
          </a:ln>
        </p:spPr>
      </p:pic>
      <p:pic>
        <p:nvPicPr>
          <p:cNvPr id="9" name="Picture 8" descr="Graphical user interface, text, application&#10;&#10;Description automatically generated">
            <a:extLst>
              <a:ext uri="{FF2B5EF4-FFF2-40B4-BE49-F238E27FC236}">
                <a16:creationId xmlns:a16="http://schemas.microsoft.com/office/drawing/2014/main" id="{EC959C7F-9D4C-4606-AF98-1265A082A598}"/>
              </a:ext>
            </a:extLst>
          </p:cNvPr>
          <p:cNvPicPr/>
          <p:nvPr/>
        </p:nvPicPr>
        <p:blipFill rotWithShape="1">
          <a:blip r:embed="rId4" cstate="print">
            <a:extLst>
              <a:ext uri="{28A0092B-C50C-407E-A947-70E740481C1C}">
                <a14:useLocalDpi xmlns:a14="http://schemas.microsoft.com/office/drawing/2010/main" val="0"/>
              </a:ext>
            </a:extLst>
          </a:blip>
          <a:srcRect t="4005" b="60389"/>
          <a:stretch/>
        </p:blipFill>
        <p:spPr bwMode="auto">
          <a:xfrm>
            <a:off x="3679405" y="2054615"/>
            <a:ext cx="3680765" cy="3431785"/>
          </a:xfrm>
          <a:prstGeom prst="rect">
            <a:avLst/>
          </a:prstGeom>
          <a:ln>
            <a:solidFill>
              <a:schemeClr val="accent6">
                <a:lumMod val="50000"/>
              </a:schemeClr>
            </a:solid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506CB13-D967-4896-BF6F-9D44571B3F9F}"/>
              </a:ext>
            </a:extLst>
          </p:cNvPr>
          <p:cNvSpPr txBox="1"/>
          <p:nvPr/>
        </p:nvSpPr>
        <p:spPr>
          <a:xfrm>
            <a:off x="308193" y="5617930"/>
            <a:ext cx="3016572" cy="400110"/>
          </a:xfrm>
          <a:prstGeom prst="rect">
            <a:avLst/>
          </a:prstGeom>
          <a:noFill/>
        </p:spPr>
        <p:txBody>
          <a:bodyPr wrap="square" rtlCol="0">
            <a:spAutoFit/>
          </a:bodyPr>
          <a:lstStyle/>
          <a:p>
            <a:pPr marL="0" lvl="0" indent="0" algn="ctr" rtl="0">
              <a:spcBef>
                <a:spcPts val="0"/>
              </a:spcBef>
              <a:spcAft>
                <a:spcPts val="0"/>
              </a:spcAft>
              <a:buNone/>
            </a:pPr>
            <a:r>
              <a:rPr lang="en-US" sz="2000">
                <a:solidFill>
                  <a:schemeClr val="tx1">
                    <a:lumMod val="50000"/>
                  </a:schemeClr>
                </a:solidFill>
              </a:rPr>
              <a:t>Firmware Upgrade Page</a:t>
            </a:r>
          </a:p>
        </p:txBody>
      </p:sp>
      <p:sp>
        <p:nvSpPr>
          <p:cNvPr id="11" name="TextBox 10">
            <a:extLst>
              <a:ext uri="{FF2B5EF4-FFF2-40B4-BE49-F238E27FC236}">
                <a16:creationId xmlns:a16="http://schemas.microsoft.com/office/drawing/2014/main" id="{A57265D0-8E68-48BE-A640-CD8A1A5A1A4F}"/>
              </a:ext>
            </a:extLst>
          </p:cNvPr>
          <p:cNvSpPr txBox="1"/>
          <p:nvPr/>
        </p:nvSpPr>
        <p:spPr>
          <a:xfrm>
            <a:off x="3826141" y="5594605"/>
            <a:ext cx="3295665" cy="400110"/>
          </a:xfrm>
          <a:prstGeom prst="rect">
            <a:avLst/>
          </a:prstGeom>
          <a:noFill/>
        </p:spPr>
        <p:txBody>
          <a:bodyPr wrap="square" rtlCol="0">
            <a:spAutoFit/>
          </a:bodyPr>
          <a:lstStyle/>
          <a:p>
            <a:pPr marL="0" lvl="0" indent="0" algn="ctr" rtl="0">
              <a:spcBef>
                <a:spcPts val="0"/>
              </a:spcBef>
              <a:spcAft>
                <a:spcPts val="0"/>
              </a:spcAft>
              <a:buNone/>
            </a:pPr>
            <a:r>
              <a:rPr lang="en-US" sz="2000">
                <a:solidFill>
                  <a:schemeClr val="tx1">
                    <a:lumMod val="50000"/>
                  </a:schemeClr>
                </a:solidFill>
              </a:rPr>
              <a:t>Network Manager Connect</a:t>
            </a:r>
          </a:p>
        </p:txBody>
      </p:sp>
      <p:sp>
        <p:nvSpPr>
          <p:cNvPr id="12" name="TextBox 11">
            <a:extLst>
              <a:ext uri="{FF2B5EF4-FFF2-40B4-BE49-F238E27FC236}">
                <a16:creationId xmlns:a16="http://schemas.microsoft.com/office/drawing/2014/main" id="{01C9CF08-DAD5-42D0-AC56-C934460960DB}"/>
              </a:ext>
            </a:extLst>
          </p:cNvPr>
          <p:cNvSpPr txBox="1"/>
          <p:nvPr/>
        </p:nvSpPr>
        <p:spPr>
          <a:xfrm>
            <a:off x="8350699" y="5594605"/>
            <a:ext cx="3016574" cy="400110"/>
          </a:xfrm>
          <a:prstGeom prst="rect">
            <a:avLst/>
          </a:prstGeom>
          <a:noFill/>
        </p:spPr>
        <p:txBody>
          <a:bodyPr wrap="square" rtlCol="0">
            <a:spAutoFit/>
          </a:bodyPr>
          <a:lstStyle/>
          <a:p>
            <a:pPr marL="0" lvl="0" indent="0" algn="ctr" rtl="0">
              <a:spcBef>
                <a:spcPts val="0"/>
              </a:spcBef>
              <a:spcAft>
                <a:spcPts val="0"/>
              </a:spcAft>
              <a:buNone/>
            </a:pPr>
            <a:r>
              <a:rPr lang="en-US" sz="2000">
                <a:solidFill>
                  <a:schemeClr val="tx1">
                    <a:lumMod val="50000"/>
                  </a:schemeClr>
                </a:solidFill>
              </a:rPr>
              <a:t>OAuth Login Page</a:t>
            </a:r>
          </a:p>
        </p:txBody>
      </p:sp>
    </p:spTree>
    <p:extLst>
      <p:ext uri="{BB962C8B-B14F-4D97-AF65-F5344CB8AC3E}">
        <p14:creationId xmlns:p14="http://schemas.microsoft.com/office/powerpoint/2010/main" val="1561655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Google Shape;2696;p49">
            <a:extLst>
              <a:ext uri="{FF2B5EF4-FFF2-40B4-BE49-F238E27FC236}">
                <a16:creationId xmlns:a16="http://schemas.microsoft.com/office/drawing/2014/main" id="{F211135F-BCB5-40C0-9BDC-475BECDF7433}"/>
              </a:ext>
            </a:extLst>
          </p:cNvPr>
          <p:cNvSpPr txBox="1"/>
          <p:nvPr/>
        </p:nvSpPr>
        <p:spPr>
          <a:xfrm>
            <a:off x="8395527" y="1859754"/>
            <a:ext cx="2159211" cy="835676"/>
          </a:xfrm>
          <a:prstGeom prst="rect">
            <a:avLst/>
          </a:prstGeom>
          <a:solidFill>
            <a:srgbClr val="D3D3D3"/>
          </a:solidFill>
          <a:ln>
            <a:solidFill>
              <a:schemeClr val="accent6">
                <a:lumMod val="60000"/>
                <a:lumOff val="40000"/>
              </a:schemeClr>
            </a:solidFill>
          </a:ln>
        </p:spPr>
        <p:txBody>
          <a:bodyPr spcFirstLastPara="1" wrap="square" lIns="91425" tIns="91425" rIns="91425" bIns="91425" anchor="ctr" anchorCtr="0">
            <a:noAutofit/>
          </a:bodyPr>
          <a:lstStyle/>
          <a:p>
            <a:pPr algn="ctr"/>
            <a:r>
              <a:rPr lang="en" sz="2000" b="1">
                <a:solidFill>
                  <a:schemeClr val="dk2"/>
                </a:solidFill>
                <a:latin typeface="+mj-lt"/>
                <a:ea typeface="Tahoma" panose="020B0604030504040204" pitchFamily="34" charset="0"/>
                <a:cs typeface="Tahoma" panose="020B0604030504040204" pitchFamily="34" charset="0"/>
                <a:sym typeface="Barlow Semi Condensed"/>
              </a:rPr>
              <a:t>Sử dụng dữ liệu đã đánh cắp</a:t>
            </a:r>
            <a:endParaRPr sz="2000" b="1">
              <a:solidFill>
                <a:schemeClr val="dk2"/>
              </a:solidFill>
              <a:latin typeface="+mj-lt"/>
              <a:ea typeface="Tahoma" panose="020B0604030504040204" pitchFamily="34" charset="0"/>
              <a:cs typeface="Tahoma" panose="020B0604030504040204" pitchFamily="34" charset="0"/>
              <a:sym typeface="Barlow Semi Condensed"/>
            </a:endParaRPr>
          </a:p>
        </p:txBody>
      </p:sp>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
        <p:nvSpPr>
          <p:cNvPr id="5" name="Google Shape;2697;p49">
            <a:extLst>
              <a:ext uri="{FF2B5EF4-FFF2-40B4-BE49-F238E27FC236}">
                <a16:creationId xmlns:a16="http://schemas.microsoft.com/office/drawing/2014/main" id="{C39554F5-8FFF-4688-9EB3-6DFEDAD4373C}"/>
              </a:ext>
            </a:extLst>
          </p:cNvPr>
          <p:cNvSpPr txBox="1"/>
          <p:nvPr/>
        </p:nvSpPr>
        <p:spPr>
          <a:xfrm>
            <a:off x="2833562" y="4980709"/>
            <a:ext cx="2005258" cy="886466"/>
          </a:xfrm>
          <a:prstGeom prst="rect">
            <a:avLst/>
          </a:prstGeom>
          <a:solidFill>
            <a:srgbClr val="D3D3D3"/>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b="1">
                <a:solidFill>
                  <a:schemeClr val="dk2"/>
                </a:solidFill>
                <a:latin typeface="+mj-lt"/>
                <a:ea typeface="Tahoma" panose="020B0604030504040204" pitchFamily="34" charset="0"/>
                <a:cs typeface="Tahoma" panose="020B0604030504040204" pitchFamily="34" charset="0"/>
                <a:sym typeface="Barlow Semi Condensed"/>
              </a:rPr>
              <a:t>Tạo kết nối với Client</a:t>
            </a:r>
            <a:endParaRPr sz="2000" b="1">
              <a:solidFill>
                <a:schemeClr val="dk2"/>
              </a:solidFill>
              <a:latin typeface="+mj-lt"/>
              <a:ea typeface="Tahoma" panose="020B0604030504040204" pitchFamily="34" charset="0"/>
              <a:cs typeface="Tahoma" panose="020B0604030504040204" pitchFamily="34" charset="0"/>
              <a:sym typeface="Barlow Semi Condensed"/>
            </a:endParaRPr>
          </a:p>
        </p:txBody>
      </p:sp>
      <p:sp>
        <p:nvSpPr>
          <p:cNvPr id="6" name="Google Shape;2697;p49">
            <a:extLst>
              <a:ext uri="{FF2B5EF4-FFF2-40B4-BE49-F238E27FC236}">
                <a16:creationId xmlns:a16="http://schemas.microsoft.com/office/drawing/2014/main" id="{6FE49D4B-8AE9-43D9-A5F9-AD83B2369A73}"/>
              </a:ext>
            </a:extLst>
          </p:cNvPr>
          <p:cNvSpPr txBox="1"/>
          <p:nvPr/>
        </p:nvSpPr>
        <p:spPr>
          <a:xfrm>
            <a:off x="6615454" y="4978393"/>
            <a:ext cx="2005255" cy="861799"/>
          </a:xfrm>
          <a:prstGeom prst="rect">
            <a:avLst/>
          </a:prstGeom>
          <a:solidFill>
            <a:srgbClr val="D3D3D3"/>
          </a:solidFill>
          <a:ln>
            <a:solidFill>
              <a:schemeClr val="accent6">
                <a:lumMod val="60000"/>
                <a:lumOff val="40000"/>
              </a:schemeClr>
            </a:solidFill>
          </a:ln>
        </p:spPr>
        <p:txBody>
          <a:bodyPr spcFirstLastPara="1" wrap="square" lIns="91425" tIns="91425" rIns="91425" bIns="91425" anchor="ctr" anchorCtr="0">
            <a:noAutofit/>
          </a:bodyPr>
          <a:lstStyle/>
          <a:p>
            <a:pPr lvl="0" indent="0" algn="ctr">
              <a:lnSpc>
                <a:spcPct val="100000"/>
              </a:lnSpc>
              <a:spcBef>
                <a:spcPts val="0"/>
              </a:spcBef>
              <a:spcAft>
                <a:spcPts val="0"/>
              </a:spcAft>
              <a:buNone/>
            </a:pPr>
            <a:r>
              <a:rPr lang="en" sz="2000" b="1">
                <a:solidFill>
                  <a:schemeClr val="dk2"/>
                </a:solidFill>
                <a:latin typeface="+mj-lt"/>
                <a:ea typeface="Tahoma" panose="020B0604030504040204" pitchFamily="34" charset="0"/>
                <a:cs typeface="Tahoma" panose="020B0604030504040204" pitchFamily="34" charset="0"/>
                <a:sym typeface="Barlow Semi Condensed"/>
              </a:rPr>
              <a:t>Đánh cắp dữ liệu</a:t>
            </a:r>
            <a:endParaRPr sz="2000" b="1">
              <a:solidFill>
                <a:schemeClr val="dk2"/>
              </a:solidFill>
              <a:latin typeface="+mj-lt"/>
              <a:ea typeface="Tahoma" panose="020B0604030504040204" pitchFamily="34" charset="0"/>
              <a:cs typeface="Tahoma" panose="020B0604030504040204" pitchFamily="34" charset="0"/>
              <a:sym typeface="Barlow Semi Condensed"/>
            </a:endParaRPr>
          </a:p>
        </p:txBody>
      </p:sp>
      <p:cxnSp>
        <p:nvCxnSpPr>
          <p:cNvPr id="8" name="Google Shape;2709;p49">
            <a:extLst>
              <a:ext uri="{FF2B5EF4-FFF2-40B4-BE49-F238E27FC236}">
                <a16:creationId xmlns:a16="http://schemas.microsoft.com/office/drawing/2014/main" id="{EF0C38BC-FF9F-4502-9EA5-30EE5F7605A2}"/>
              </a:ext>
            </a:extLst>
          </p:cNvPr>
          <p:cNvCxnSpPr>
            <a:cxnSpLocks/>
          </p:cNvCxnSpPr>
          <p:nvPr/>
        </p:nvCxnSpPr>
        <p:spPr>
          <a:xfrm>
            <a:off x="9452423" y="3559478"/>
            <a:ext cx="1" cy="37921"/>
          </a:xfrm>
          <a:prstGeom prst="straightConnector1">
            <a:avLst/>
          </a:prstGeom>
          <a:noFill/>
          <a:ln w="9525" cap="flat" cmpd="sng">
            <a:solidFill>
              <a:schemeClr val="dk2"/>
            </a:solidFill>
            <a:prstDash val="solid"/>
            <a:round/>
            <a:headEnd type="none" w="med" len="med"/>
            <a:tailEnd type="none" w="med" len="med"/>
          </a:ln>
        </p:spPr>
      </p:cxnSp>
      <p:sp>
        <p:nvSpPr>
          <p:cNvPr id="9" name="Google Shape;2695;p49">
            <a:extLst>
              <a:ext uri="{FF2B5EF4-FFF2-40B4-BE49-F238E27FC236}">
                <a16:creationId xmlns:a16="http://schemas.microsoft.com/office/drawing/2014/main" id="{1C7A8464-9FEC-44C8-AA0B-DAE31233C237}"/>
              </a:ext>
            </a:extLst>
          </p:cNvPr>
          <p:cNvSpPr txBox="1"/>
          <p:nvPr/>
        </p:nvSpPr>
        <p:spPr>
          <a:xfrm>
            <a:off x="948391" y="1980804"/>
            <a:ext cx="2005262" cy="722193"/>
          </a:xfrm>
          <a:prstGeom prst="rect">
            <a:avLst/>
          </a:prstGeom>
          <a:solidFill>
            <a:schemeClr val="bg2">
              <a:lumMod val="9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b="1">
                <a:solidFill>
                  <a:schemeClr val="dk2"/>
                </a:solidFill>
                <a:latin typeface="+mj-lt"/>
                <a:ea typeface="Tahoma" panose="020B0604030504040204" pitchFamily="34" charset="0"/>
                <a:cs typeface="Tahoma" panose="020B0604030504040204" pitchFamily="34" charset="0"/>
                <a:sym typeface="Barlow Semi Condensed"/>
              </a:rPr>
              <a:t>Deauthenticate</a:t>
            </a:r>
            <a:endParaRPr sz="2000" b="1">
              <a:solidFill>
                <a:schemeClr val="dk2"/>
              </a:solidFill>
              <a:latin typeface="+mj-lt"/>
              <a:ea typeface="Tahoma" panose="020B0604030504040204" pitchFamily="34" charset="0"/>
              <a:cs typeface="Tahoma" panose="020B0604030504040204" pitchFamily="34" charset="0"/>
              <a:sym typeface="Barlow Semi Condensed"/>
            </a:endParaRPr>
          </a:p>
        </p:txBody>
      </p:sp>
      <p:sp>
        <p:nvSpPr>
          <p:cNvPr id="10" name="Google Shape;2696;p49">
            <a:extLst>
              <a:ext uri="{FF2B5EF4-FFF2-40B4-BE49-F238E27FC236}">
                <a16:creationId xmlns:a16="http://schemas.microsoft.com/office/drawing/2014/main" id="{87974228-FF75-4FF5-9A62-614FBD10E0BC}"/>
              </a:ext>
            </a:extLst>
          </p:cNvPr>
          <p:cNvSpPr txBox="1"/>
          <p:nvPr/>
        </p:nvSpPr>
        <p:spPr>
          <a:xfrm>
            <a:off x="4666488" y="1857365"/>
            <a:ext cx="2138573" cy="853765"/>
          </a:xfrm>
          <a:prstGeom prst="rect">
            <a:avLst/>
          </a:prstGeom>
          <a:solidFill>
            <a:srgbClr val="D3D3D3"/>
          </a:solidFill>
          <a:ln>
            <a:solidFill>
              <a:schemeClr val="accent6">
                <a:lumMod val="60000"/>
                <a:lumOff val="40000"/>
              </a:schemeClr>
            </a:solidFill>
          </a:ln>
        </p:spPr>
        <p:txBody>
          <a:bodyPr spcFirstLastPara="1" wrap="square" lIns="91425" tIns="91425" rIns="91425" bIns="91425" anchor="ctr" anchorCtr="0">
            <a:noAutofit/>
          </a:bodyPr>
          <a:lstStyle/>
          <a:p>
            <a:pPr algn="ctr"/>
            <a:r>
              <a:rPr lang="en" sz="2000" b="1">
                <a:solidFill>
                  <a:schemeClr val="dk2"/>
                </a:solidFill>
                <a:latin typeface="+mj-lt"/>
                <a:ea typeface="Tahoma" panose="020B0604030504040204" pitchFamily="34" charset="0"/>
                <a:cs typeface="Tahoma" panose="020B0604030504040204" pitchFamily="34" charset="0"/>
                <a:sym typeface="Barlow Semi Condensed"/>
              </a:rPr>
              <a:t>Chọn kịch bản tấn công</a:t>
            </a:r>
            <a:endParaRPr sz="2000" b="1">
              <a:solidFill>
                <a:schemeClr val="dk2"/>
              </a:solidFill>
              <a:latin typeface="+mj-lt"/>
              <a:ea typeface="Tahoma" panose="020B0604030504040204" pitchFamily="34" charset="0"/>
              <a:cs typeface="Tahoma" panose="020B0604030504040204" pitchFamily="34" charset="0"/>
              <a:sym typeface="Barlow Semi Condensed"/>
            </a:endParaRPr>
          </a:p>
        </p:txBody>
      </p:sp>
      <p:sp>
        <p:nvSpPr>
          <p:cNvPr id="38" name="Google Shape;2726;p49">
            <a:extLst>
              <a:ext uri="{FF2B5EF4-FFF2-40B4-BE49-F238E27FC236}">
                <a16:creationId xmlns:a16="http://schemas.microsoft.com/office/drawing/2014/main" id="{E55D99A3-206D-400E-8622-330322360537}"/>
              </a:ext>
            </a:extLst>
          </p:cNvPr>
          <p:cNvSpPr txBox="1"/>
          <p:nvPr/>
        </p:nvSpPr>
        <p:spPr>
          <a:xfrm>
            <a:off x="5927285" y="3936343"/>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Step3</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41" name="Google Shape;2704;p49">
            <a:extLst>
              <a:ext uri="{FF2B5EF4-FFF2-40B4-BE49-F238E27FC236}">
                <a16:creationId xmlns:a16="http://schemas.microsoft.com/office/drawing/2014/main" id="{40519386-D1F0-4490-86B9-3A617503E0DD}"/>
              </a:ext>
            </a:extLst>
          </p:cNvPr>
          <p:cNvSpPr/>
          <p:nvPr/>
        </p:nvSpPr>
        <p:spPr>
          <a:xfrm>
            <a:off x="8856789" y="3233020"/>
            <a:ext cx="1161176" cy="116161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8;p49">
            <a:extLst>
              <a:ext uri="{FF2B5EF4-FFF2-40B4-BE49-F238E27FC236}">
                <a16:creationId xmlns:a16="http://schemas.microsoft.com/office/drawing/2014/main" id="{BCA1D1E6-F4DA-44F2-B467-4BF2C1540B2E}"/>
              </a:ext>
            </a:extLst>
          </p:cNvPr>
          <p:cNvSpPr/>
          <p:nvPr/>
        </p:nvSpPr>
        <p:spPr>
          <a:xfrm>
            <a:off x="9007784" y="3384120"/>
            <a:ext cx="864836" cy="86483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24;p49">
            <a:extLst>
              <a:ext uri="{FF2B5EF4-FFF2-40B4-BE49-F238E27FC236}">
                <a16:creationId xmlns:a16="http://schemas.microsoft.com/office/drawing/2014/main" id="{0917D83E-B791-46CA-9613-971DF94D45A5}"/>
              </a:ext>
            </a:extLst>
          </p:cNvPr>
          <p:cNvSpPr txBox="1"/>
          <p:nvPr/>
        </p:nvSpPr>
        <p:spPr>
          <a:xfrm>
            <a:off x="8823217" y="3568978"/>
            <a:ext cx="1236270" cy="4975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a:solidFill>
                  <a:schemeClr val="lt1"/>
                </a:solidFill>
                <a:latin typeface="Barlow Semi Condensed Medium"/>
                <a:ea typeface="Barlow Semi Condensed Medium"/>
                <a:cs typeface="Barlow Semi Condensed Medium"/>
                <a:sym typeface="Barlow Semi Condensed Medium"/>
              </a:rPr>
              <a:t>5</a:t>
            </a:r>
            <a:endParaRPr sz="2800" b="1">
              <a:solidFill>
                <a:schemeClr val="lt1"/>
              </a:solidFill>
              <a:latin typeface="Barlow Semi Condensed Medium"/>
              <a:ea typeface="Barlow Semi Condensed Medium"/>
              <a:cs typeface="Barlow Semi Condensed Medium"/>
              <a:sym typeface="Barlow Semi Condensed Medium"/>
            </a:endParaRPr>
          </a:p>
        </p:txBody>
      </p:sp>
      <p:cxnSp>
        <p:nvCxnSpPr>
          <p:cNvPr id="50" name="Google Shape;2713;p49">
            <a:extLst>
              <a:ext uri="{FF2B5EF4-FFF2-40B4-BE49-F238E27FC236}">
                <a16:creationId xmlns:a16="http://schemas.microsoft.com/office/drawing/2014/main" id="{005F00C5-A8DB-4D9D-B8FA-A8E162743C6E}"/>
              </a:ext>
            </a:extLst>
          </p:cNvPr>
          <p:cNvCxnSpPr>
            <a:cxnSpLocks/>
            <a:stCxn id="62" idx="4"/>
            <a:endCxn id="41" idx="0"/>
          </p:cNvCxnSpPr>
          <p:nvPr/>
        </p:nvCxnSpPr>
        <p:spPr>
          <a:xfrm flipH="1">
            <a:off x="9437377" y="2767860"/>
            <a:ext cx="483" cy="46516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2709;p49">
            <a:extLst>
              <a:ext uri="{FF2B5EF4-FFF2-40B4-BE49-F238E27FC236}">
                <a16:creationId xmlns:a16="http://schemas.microsoft.com/office/drawing/2014/main" id="{C5CABB18-C63C-45E9-8BD6-42A06E42300F}"/>
              </a:ext>
            </a:extLst>
          </p:cNvPr>
          <p:cNvCxnSpPr>
            <a:cxnSpLocks/>
          </p:cNvCxnSpPr>
          <p:nvPr/>
        </p:nvCxnSpPr>
        <p:spPr>
          <a:xfrm>
            <a:off x="7633129" y="3562002"/>
            <a:ext cx="1" cy="37921"/>
          </a:xfrm>
          <a:prstGeom prst="straightConnector1">
            <a:avLst/>
          </a:prstGeom>
          <a:noFill/>
          <a:ln w="9525" cap="flat" cmpd="sng">
            <a:solidFill>
              <a:schemeClr val="dk2"/>
            </a:solidFill>
            <a:prstDash val="solid"/>
            <a:round/>
            <a:headEnd type="none" w="med" len="med"/>
            <a:tailEnd type="none" w="med" len="med"/>
          </a:ln>
        </p:spPr>
      </p:cxnSp>
      <p:sp>
        <p:nvSpPr>
          <p:cNvPr id="55" name="Google Shape;2704;p49">
            <a:extLst>
              <a:ext uri="{FF2B5EF4-FFF2-40B4-BE49-F238E27FC236}">
                <a16:creationId xmlns:a16="http://schemas.microsoft.com/office/drawing/2014/main" id="{6B8BC117-F077-48AA-AF60-D5800451F985}"/>
              </a:ext>
            </a:extLst>
          </p:cNvPr>
          <p:cNvSpPr/>
          <p:nvPr/>
        </p:nvSpPr>
        <p:spPr>
          <a:xfrm>
            <a:off x="7037495" y="3235544"/>
            <a:ext cx="1161176" cy="1161616"/>
          </a:xfrm>
          <a:prstGeom prst="ellipse">
            <a:avLst/>
          </a:prstGeom>
          <a:solidFill>
            <a:srgbClr val="5FCB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8;p49">
            <a:extLst>
              <a:ext uri="{FF2B5EF4-FFF2-40B4-BE49-F238E27FC236}">
                <a16:creationId xmlns:a16="http://schemas.microsoft.com/office/drawing/2014/main" id="{2FD2B3ED-8F75-4FA3-9E85-708007C51448}"/>
              </a:ext>
            </a:extLst>
          </p:cNvPr>
          <p:cNvSpPr/>
          <p:nvPr/>
        </p:nvSpPr>
        <p:spPr>
          <a:xfrm>
            <a:off x="7188490" y="3386644"/>
            <a:ext cx="864836" cy="864836"/>
          </a:xfrm>
          <a:prstGeom prst="ellipse">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4;p49">
            <a:extLst>
              <a:ext uri="{FF2B5EF4-FFF2-40B4-BE49-F238E27FC236}">
                <a16:creationId xmlns:a16="http://schemas.microsoft.com/office/drawing/2014/main" id="{A93EF590-AEF7-4A09-8360-2727CBCB6FFF}"/>
              </a:ext>
            </a:extLst>
          </p:cNvPr>
          <p:cNvSpPr txBox="1"/>
          <p:nvPr/>
        </p:nvSpPr>
        <p:spPr>
          <a:xfrm>
            <a:off x="7003923" y="3571502"/>
            <a:ext cx="1236270" cy="4975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a:solidFill>
                  <a:srgbClr val="5FCBEF"/>
                </a:solidFill>
                <a:latin typeface="Barlow Semi Condensed Medium"/>
                <a:ea typeface="Barlow Semi Condensed Medium"/>
                <a:cs typeface="Barlow Semi Condensed Medium"/>
                <a:sym typeface="Barlow Semi Condensed Medium"/>
              </a:rPr>
              <a:t>4</a:t>
            </a:r>
            <a:endParaRPr sz="2800" b="1">
              <a:solidFill>
                <a:srgbClr val="5FCBEF"/>
              </a:solidFill>
              <a:latin typeface="Barlow Semi Condensed Medium"/>
              <a:ea typeface="Barlow Semi Condensed Medium"/>
              <a:cs typeface="Barlow Semi Condensed Medium"/>
              <a:sym typeface="Barlow Semi Condensed Medium"/>
            </a:endParaRPr>
          </a:p>
        </p:txBody>
      </p:sp>
      <p:cxnSp>
        <p:nvCxnSpPr>
          <p:cNvPr id="59" name="Google Shape;2713;p49">
            <a:extLst>
              <a:ext uri="{FF2B5EF4-FFF2-40B4-BE49-F238E27FC236}">
                <a16:creationId xmlns:a16="http://schemas.microsoft.com/office/drawing/2014/main" id="{CB0D98B0-2E36-44D2-AAF7-C1FEE7700917}"/>
              </a:ext>
            </a:extLst>
          </p:cNvPr>
          <p:cNvCxnSpPr>
            <a:cxnSpLocks/>
            <a:stCxn id="63" idx="0"/>
            <a:endCxn id="55" idx="4"/>
          </p:cNvCxnSpPr>
          <p:nvPr/>
        </p:nvCxnSpPr>
        <p:spPr>
          <a:xfrm flipV="1">
            <a:off x="7618083" y="4397160"/>
            <a:ext cx="0" cy="511633"/>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2709;p49">
            <a:extLst>
              <a:ext uri="{FF2B5EF4-FFF2-40B4-BE49-F238E27FC236}">
                <a16:creationId xmlns:a16="http://schemas.microsoft.com/office/drawing/2014/main" id="{AD991D91-F92C-4655-BC8C-072BA846AC82}"/>
              </a:ext>
            </a:extLst>
          </p:cNvPr>
          <p:cNvCxnSpPr>
            <a:cxnSpLocks/>
          </p:cNvCxnSpPr>
          <p:nvPr/>
        </p:nvCxnSpPr>
        <p:spPr>
          <a:xfrm>
            <a:off x="5753302" y="3563459"/>
            <a:ext cx="1" cy="37921"/>
          </a:xfrm>
          <a:prstGeom prst="straightConnector1">
            <a:avLst/>
          </a:prstGeom>
          <a:noFill/>
          <a:ln w="9525" cap="flat" cmpd="sng">
            <a:solidFill>
              <a:schemeClr val="dk2"/>
            </a:solidFill>
            <a:prstDash val="solid"/>
            <a:round/>
            <a:headEnd type="none" w="med" len="med"/>
            <a:tailEnd type="none" w="med" len="med"/>
          </a:ln>
        </p:spPr>
      </p:cxnSp>
      <p:sp>
        <p:nvSpPr>
          <p:cNvPr id="65" name="Google Shape;2704;p49">
            <a:extLst>
              <a:ext uri="{FF2B5EF4-FFF2-40B4-BE49-F238E27FC236}">
                <a16:creationId xmlns:a16="http://schemas.microsoft.com/office/drawing/2014/main" id="{19370359-27BB-496B-96E5-8F823DB75DD0}"/>
              </a:ext>
            </a:extLst>
          </p:cNvPr>
          <p:cNvSpPr/>
          <p:nvPr/>
        </p:nvSpPr>
        <p:spPr>
          <a:xfrm>
            <a:off x="5157668" y="3237001"/>
            <a:ext cx="1161176" cy="116161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18;p49">
            <a:extLst>
              <a:ext uri="{FF2B5EF4-FFF2-40B4-BE49-F238E27FC236}">
                <a16:creationId xmlns:a16="http://schemas.microsoft.com/office/drawing/2014/main" id="{55813DF1-04F4-45A4-8C56-3A35BF6D8D9A}"/>
              </a:ext>
            </a:extLst>
          </p:cNvPr>
          <p:cNvSpPr/>
          <p:nvPr/>
        </p:nvSpPr>
        <p:spPr>
          <a:xfrm>
            <a:off x="5308663" y="3388101"/>
            <a:ext cx="864836" cy="86483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24;p49">
            <a:extLst>
              <a:ext uri="{FF2B5EF4-FFF2-40B4-BE49-F238E27FC236}">
                <a16:creationId xmlns:a16="http://schemas.microsoft.com/office/drawing/2014/main" id="{CC5D77CE-CFB3-4341-BC51-70E6402E780A}"/>
              </a:ext>
            </a:extLst>
          </p:cNvPr>
          <p:cNvSpPr txBox="1"/>
          <p:nvPr/>
        </p:nvSpPr>
        <p:spPr>
          <a:xfrm>
            <a:off x="5124096" y="3572959"/>
            <a:ext cx="1236270" cy="4975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a:solidFill>
                  <a:schemeClr val="lt1"/>
                </a:solidFill>
                <a:latin typeface="Barlow Semi Condensed Medium"/>
                <a:ea typeface="Barlow Semi Condensed Medium"/>
                <a:cs typeface="Barlow Semi Condensed Medium"/>
                <a:sym typeface="Barlow Semi Condensed Medium"/>
              </a:rPr>
              <a:t>3</a:t>
            </a:r>
            <a:endParaRPr sz="2800" b="1">
              <a:solidFill>
                <a:schemeClr val="lt1"/>
              </a:solidFill>
              <a:latin typeface="Barlow Semi Condensed Medium"/>
              <a:ea typeface="Barlow Semi Condensed Medium"/>
              <a:cs typeface="Barlow Semi Condensed Medium"/>
              <a:sym typeface="Barlow Semi Condensed Medium"/>
            </a:endParaRPr>
          </a:p>
        </p:txBody>
      </p:sp>
      <p:cxnSp>
        <p:nvCxnSpPr>
          <p:cNvPr id="69" name="Google Shape;2713;p49">
            <a:extLst>
              <a:ext uri="{FF2B5EF4-FFF2-40B4-BE49-F238E27FC236}">
                <a16:creationId xmlns:a16="http://schemas.microsoft.com/office/drawing/2014/main" id="{A61F54C7-14F9-4304-9278-6DD49E42F3DF}"/>
              </a:ext>
            </a:extLst>
          </p:cNvPr>
          <p:cNvCxnSpPr>
            <a:cxnSpLocks/>
            <a:stCxn id="61" idx="4"/>
            <a:endCxn id="65" idx="0"/>
          </p:cNvCxnSpPr>
          <p:nvPr/>
        </p:nvCxnSpPr>
        <p:spPr>
          <a:xfrm>
            <a:off x="5735776" y="2767860"/>
            <a:ext cx="2480" cy="469141"/>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2709;p49">
            <a:extLst>
              <a:ext uri="{FF2B5EF4-FFF2-40B4-BE49-F238E27FC236}">
                <a16:creationId xmlns:a16="http://schemas.microsoft.com/office/drawing/2014/main" id="{4C8816DF-BBF2-4056-BB41-CB0C586BC9F7}"/>
              </a:ext>
            </a:extLst>
          </p:cNvPr>
          <p:cNvCxnSpPr>
            <a:cxnSpLocks/>
          </p:cNvCxnSpPr>
          <p:nvPr/>
        </p:nvCxnSpPr>
        <p:spPr>
          <a:xfrm>
            <a:off x="3851238" y="3563459"/>
            <a:ext cx="1" cy="37921"/>
          </a:xfrm>
          <a:prstGeom prst="straightConnector1">
            <a:avLst/>
          </a:prstGeom>
          <a:noFill/>
          <a:ln w="9525" cap="flat" cmpd="sng">
            <a:solidFill>
              <a:schemeClr val="dk2"/>
            </a:solidFill>
            <a:prstDash val="solid"/>
            <a:round/>
            <a:headEnd type="none" w="med" len="med"/>
            <a:tailEnd type="none" w="med" len="med"/>
          </a:ln>
        </p:spPr>
      </p:cxnSp>
      <p:sp>
        <p:nvSpPr>
          <p:cNvPr id="71" name="Google Shape;2704;p49">
            <a:extLst>
              <a:ext uri="{FF2B5EF4-FFF2-40B4-BE49-F238E27FC236}">
                <a16:creationId xmlns:a16="http://schemas.microsoft.com/office/drawing/2014/main" id="{0CB985D4-1944-447E-9958-2324014A9394}"/>
              </a:ext>
            </a:extLst>
          </p:cNvPr>
          <p:cNvSpPr/>
          <p:nvPr/>
        </p:nvSpPr>
        <p:spPr>
          <a:xfrm>
            <a:off x="3255604" y="3237001"/>
            <a:ext cx="1161176" cy="1161616"/>
          </a:xfrm>
          <a:prstGeom prst="ellipse">
            <a:avLst/>
          </a:prstGeom>
          <a:solidFill>
            <a:srgbClr val="5FCB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18;p49">
            <a:extLst>
              <a:ext uri="{FF2B5EF4-FFF2-40B4-BE49-F238E27FC236}">
                <a16:creationId xmlns:a16="http://schemas.microsoft.com/office/drawing/2014/main" id="{DB60222F-B5C5-465F-85B9-9483D151022D}"/>
              </a:ext>
            </a:extLst>
          </p:cNvPr>
          <p:cNvSpPr/>
          <p:nvPr/>
        </p:nvSpPr>
        <p:spPr>
          <a:xfrm>
            <a:off x="3406599" y="3388101"/>
            <a:ext cx="864836" cy="864836"/>
          </a:xfrm>
          <a:prstGeom prst="ellipse">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24;p49">
            <a:extLst>
              <a:ext uri="{FF2B5EF4-FFF2-40B4-BE49-F238E27FC236}">
                <a16:creationId xmlns:a16="http://schemas.microsoft.com/office/drawing/2014/main" id="{6681424F-11D4-4B6F-BB58-60D9D5F63653}"/>
              </a:ext>
            </a:extLst>
          </p:cNvPr>
          <p:cNvSpPr txBox="1"/>
          <p:nvPr/>
        </p:nvSpPr>
        <p:spPr>
          <a:xfrm>
            <a:off x="3222032" y="3572959"/>
            <a:ext cx="1236270" cy="4975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a:solidFill>
                  <a:srgbClr val="5FCBEF"/>
                </a:solidFill>
                <a:latin typeface="Barlow Semi Condensed Medium"/>
                <a:ea typeface="Barlow Semi Condensed Medium"/>
                <a:cs typeface="Barlow Semi Condensed Medium"/>
                <a:sym typeface="Barlow Semi Condensed Medium"/>
              </a:rPr>
              <a:t>2</a:t>
            </a:r>
            <a:endParaRPr sz="2800" b="1">
              <a:solidFill>
                <a:srgbClr val="5FCBEF"/>
              </a:solidFill>
              <a:latin typeface="Barlow Semi Condensed Medium"/>
              <a:ea typeface="Barlow Semi Condensed Medium"/>
              <a:cs typeface="Barlow Semi Condensed Medium"/>
              <a:sym typeface="Barlow Semi Condensed Medium"/>
            </a:endParaRPr>
          </a:p>
        </p:txBody>
      </p:sp>
      <p:cxnSp>
        <p:nvCxnSpPr>
          <p:cNvPr id="75" name="Google Shape;2713;p49">
            <a:extLst>
              <a:ext uri="{FF2B5EF4-FFF2-40B4-BE49-F238E27FC236}">
                <a16:creationId xmlns:a16="http://schemas.microsoft.com/office/drawing/2014/main" id="{CFE48F89-83A6-4799-8C55-4506D530E74B}"/>
              </a:ext>
            </a:extLst>
          </p:cNvPr>
          <p:cNvCxnSpPr>
            <a:cxnSpLocks/>
            <a:stCxn id="82" idx="0"/>
            <a:endCxn id="71" idx="4"/>
          </p:cNvCxnSpPr>
          <p:nvPr/>
        </p:nvCxnSpPr>
        <p:spPr>
          <a:xfrm flipV="1">
            <a:off x="3836192" y="4398617"/>
            <a:ext cx="0" cy="513358"/>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2709;p49">
            <a:extLst>
              <a:ext uri="{FF2B5EF4-FFF2-40B4-BE49-F238E27FC236}">
                <a16:creationId xmlns:a16="http://schemas.microsoft.com/office/drawing/2014/main" id="{ECF0F5D2-0ED3-451C-980D-436CB29D262C}"/>
              </a:ext>
            </a:extLst>
          </p:cNvPr>
          <p:cNvCxnSpPr>
            <a:cxnSpLocks/>
          </p:cNvCxnSpPr>
          <p:nvPr/>
        </p:nvCxnSpPr>
        <p:spPr>
          <a:xfrm>
            <a:off x="1979012" y="3563459"/>
            <a:ext cx="1" cy="37921"/>
          </a:xfrm>
          <a:prstGeom prst="straightConnector1">
            <a:avLst/>
          </a:prstGeom>
          <a:noFill/>
          <a:ln w="9525" cap="flat" cmpd="sng">
            <a:solidFill>
              <a:schemeClr val="dk2"/>
            </a:solidFill>
            <a:prstDash val="solid"/>
            <a:round/>
            <a:headEnd type="none" w="med" len="med"/>
            <a:tailEnd type="none" w="med" len="med"/>
          </a:ln>
        </p:spPr>
      </p:cxnSp>
      <p:sp>
        <p:nvSpPr>
          <p:cNvPr id="77" name="Google Shape;2704;p49">
            <a:extLst>
              <a:ext uri="{FF2B5EF4-FFF2-40B4-BE49-F238E27FC236}">
                <a16:creationId xmlns:a16="http://schemas.microsoft.com/office/drawing/2014/main" id="{8A736621-E276-4550-83EF-300B31AC9CAC}"/>
              </a:ext>
            </a:extLst>
          </p:cNvPr>
          <p:cNvSpPr/>
          <p:nvPr/>
        </p:nvSpPr>
        <p:spPr>
          <a:xfrm>
            <a:off x="1383378" y="3237001"/>
            <a:ext cx="1161176" cy="116161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18;p49">
            <a:extLst>
              <a:ext uri="{FF2B5EF4-FFF2-40B4-BE49-F238E27FC236}">
                <a16:creationId xmlns:a16="http://schemas.microsoft.com/office/drawing/2014/main" id="{A753C3E9-863E-442F-8FB3-518EBD4DEE12}"/>
              </a:ext>
            </a:extLst>
          </p:cNvPr>
          <p:cNvSpPr/>
          <p:nvPr/>
        </p:nvSpPr>
        <p:spPr>
          <a:xfrm>
            <a:off x="1534373" y="3388101"/>
            <a:ext cx="864836" cy="86483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20;p49">
            <a:extLst>
              <a:ext uri="{FF2B5EF4-FFF2-40B4-BE49-F238E27FC236}">
                <a16:creationId xmlns:a16="http://schemas.microsoft.com/office/drawing/2014/main" id="{2FADF1C0-8B0E-4D1B-BF84-0C9BA4A9559D}"/>
              </a:ext>
            </a:extLst>
          </p:cNvPr>
          <p:cNvSpPr/>
          <p:nvPr/>
        </p:nvSpPr>
        <p:spPr>
          <a:xfrm>
            <a:off x="1896903" y="2630391"/>
            <a:ext cx="137469" cy="13746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1"/>
                </a:solidFill>
              </a:ln>
            </a:endParaRPr>
          </a:p>
        </p:txBody>
      </p:sp>
      <p:sp>
        <p:nvSpPr>
          <p:cNvPr id="80" name="Google Shape;2724;p49">
            <a:extLst>
              <a:ext uri="{FF2B5EF4-FFF2-40B4-BE49-F238E27FC236}">
                <a16:creationId xmlns:a16="http://schemas.microsoft.com/office/drawing/2014/main" id="{1BFD60D8-61C9-46A4-B0FC-2E2767775975}"/>
              </a:ext>
            </a:extLst>
          </p:cNvPr>
          <p:cNvSpPr txBox="1"/>
          <p:nvPr/>
        </p:nvSpPr>
        <p:spPr>
          <a:xfrm>
            <a:off x="1349806" y="3572959"/>
            <a:ext cx="1236270" cy="4975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a:solidFill>
                  <a:schemeClr val="lt1"/>
                </a:solidFill>
                <a:latin typeface="Barlow Semi Condensed Medium"/>
                <a:ea typeface="Barlow Semi Condensed Medium"/>
                <a:cs typeface="Barlow Semi Condensed Medium"/>
                <a:sym typeface="Barlow Semi Condensed Medium"/>
              </a:rPr>
              <a:t>1</a:t>
            </a:r>
            <a:endParaRPr sz="2800" b="1">
              <a:solidFill>
                <a:schemeClr val="lt1"/>
              </a:solidFill>
              <a:latin typeface="Barlow Semi Condensed Medium"/>
              <a:ea typeface="Barlow Semi Condensed Medium"/>
              <a:cs typeface="Barlow Semi Condensed Medium"/>
              <a:sym typeface="Barlow Semi Condensed Medium"/>
            </a:endParaRPr>
          </a:p>
        </p:txBody>
      </p:sp>
      <p:cxnSp>
        <p:nvCxnSpPr>
          <p:cNvPr id="81" name="Google Shape;2713;p49">
            <a:extLst>
              <a:ext uri="{FF2B5EF4-FFF2-40B4-BE49-F238E27FC236}">
                <a16:creationId xmlns:a16="http://schemas.microsoft.com/office/drawing/2014/main" id="{98E9AA86-9058-450F-80DB-2E9E49DA2644}"/>
              </a:ext>
            </a:extLst>
          </p:cNvPr>
          <p:cNvCxnSpPr>
            <a:cxnSpLocks/>
            <a:stCxn id="79" idx="4"/>
            <a:endCxn id="77" idx="0"/>
          </p:cNvCxnSpPr>
          <p:nvPr/>
        </p:nvCxnSpPr>
        <p:spPr>
          <a:xfrm flipH="1">
            <a:off x="1963966" y="2767860"/>
            <a:ext cx="1672" cy="469141"/>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2713;p49">
            <a:extLst>
              <a:ext uri="{FF2B5EF4-FFF2-40B4-BE49-F238E27FC236}">
                <a16:creationId xmlns:a16="http://schemas.microsoft.com/office/drawing/2014/main" id="{180797BD-D38C-42D2-84D4-43FB05E8A7D7}"/>
              </a:ext>
            </a:extLst>
          </p:cNvPr>
          <p:cNvCxnSpPr>
            <a:cxnSpLocks/>
            <a:stCxn id="74" idx="1"/>
            <a:endCxn id="80" idx="3"/>
          </p:cNvCxnSpPr>
          <p:nvPr/>
        </p:nvCxnSpPr>
        <p:spPr>
          <a:xfrm flipH="1">
            <a:off x="2586076" y="3821740"/>
            <a:ext cx="635956"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2713;p49">
            <a:extLst>
              <a:ext uri="{FF2B5EF4-FFF2-40B4-BE49-F238E27FC236}">
                <a16:creationId xmlns:a16="http://schemas.microsoft.com/office/drawing/2014/main" id="{D1032416-DC6F-4CB2-B555-F3519F21FC84}"/>
              </a:ext>
            </a:extLst>
          </p:cNvPr>
          <p:cNvCxnSpPr>
            <a:cxnSpLocks/>
            <a:stCxn id="68" idx="1"/>
            <a:endCxn id="74" idx="3"/>
          </p:cNvCxnSpPr>
          <p:nvPr/>
        </p:nvCxnSpPr>
        <p:spPr>
          <a:xfrm flipH="1">
            <a:off x="4458302" y="3821740"/>
            <a:ext cx="665794"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2713;p49">
            <a:extLst>
              <a:ext uri="{FF2B5EF4-FFF2-40B4-BE49-F238E27FC236}">
                <a16:creationId xmlns:a16="http://schemas.microsoft.com/office/drawing/2014/main" id="{5DF2B6EC-345E-4C29-86EE-BDEAAF6A6491}"/>
              </a:ext>
            </a:extLst>
          </p:cNvPr>
          <p:cNvCxnSpPr>
            <a:cxnSpLocks/>
            <a:stCxn id="58" idx="1"/>
            <a:endCxn id="68" idx="3"/>
          </p:cNvCxnSpPr>
          <p:nvPr/>
        </p:nvCxnSpPr>
        <p:spPr>
          <a:xfrm flipH="1">
            <a:off x="6360366" y="3820283"/>
            <a:ext cx="643557" cy="1457"/>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2713;p49">
            <a:extLst>
              <a:ext uri="{FF2B5EF4-FFF2-40B4-BE49-F238E27FC236}">
                <a16:creationId xmlns:a16="http://schemas.microsoft.com/office/drawing/2014/main" id="{9CDB40BB-3ED2-4B63-8CD9-29487DDA7A02}"/>
              </a:ext>
            </a:extLst>
          </p:cNvPr>
          <p:cNvCxnSpPr>
            <a:cxnSpLocks/>
            <a:stCxn id="45" idx="1"/>
            <a:endCxn id="58" idx="3"/>
          </p:cNvCxnSpPr>
          <p:nvPr/>
        </p:nvCxnSpPr>
        <p:spPr>
          <a:xfrm flipH="1">
            <a:off x="8240193" y="3817759"/>
            <a:ext cx="583024" cy="2524"/>
          </a:xfrm>
          <a:prstGeom prst="straightConnector1">
            <a:avLst/>
          </a:prstGeom>
          <a:noFill/>
          <a:ln w="9525" cap="flat" cmpd="sng">
            <a:solidFill>
              <a:schemeClr val="dk2"/>
            </a:solidFill>
            <a:prstDash val="solid"/>
            <a:round/>
            <a:headEnd type="none" w="med" len="med"/>
            <a:tailEnd type="none" w="med" len="med"/>
          </a:ln>
        </p:spPr>
      </p:cxnSp>
      <p:sp>
        <p:nvSpPr>
          <p:cNvPr id="61" name="Google Shape;2720;p49">
            <a:extLst>
              <a:ext uri="{FF2B5EF4-FFF2-40B4-BE49-F238E27FC236}">
                <a16:creationId xmlns:a16="http://schemas.microsoft.com/office/drawing/2014/main" id="{E90025E2-DB08-4FEA-9626-FB8F1EEFE42E}"/>
              </a:ext>
            </a:extLst>
          </p:cNvPr>
          <p:cNvSpPr/>
          <p:nvPr/>
        </p:nvSpPr>
        <p:spPr>
          <a:xfrm>
            <a:off x="5667041" y="2630391"/>
            <a:ext cx="137469" cy="13746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1"/>
                </a:solidFill>
              </a:ln>
            </a:endParaRPr>
          </a:p>
        </p:txBody>
      </p:sp>
      <p:sp>
        <p:nvSpPr>
          <p:cNvPr id="62" name="Google Shape;2720;p49">
            <a:extLst>
              <a:ext uri="{FF2B5EF4-FFF2-40B4-BE49-F238E27FC236}">
                <a16:creationId xmlns:a16="http://schemas.microsoft.com/office/drawing/2014/main" id="{1866C9BB-6E76-45F4-AAB4-E189B9E3D163}"/>
              </a:ext>
            </a:extLst>
          </p:cNvPr>
          <p:cNvSpPr/>
          <p:nvPr/>
        </p:nvSpPr>
        <p:spPr>
          <a:xfrm>
            <a:off x="9369125" y="2630391"/>
            <a:ext cx="137469" cy="13746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1"/>
                </a:solidFill>
              </a:ln>
            </a:endParaRPr>
          </a:p>
        </p:txBody>
      </p:sp>
      <p:sp>
        <p:nvSpPr>
          <p:cNvPr id="63" name="Google Shape;2720;p49">
            <a:extLst>
              <a:ext uri="{FF2B5EF4-FFF2-40B4-BE49-F238E27FC236}">
                <a16:creationId xmlns:a16="http://schemas.microsoft.com/office/drawing/2014/main" id="{C85B77A8-2BF0-41F3-BA6D-247F7EEE53A2}"/>
              </a:ext>
            </a:extLst>
          </p:cNvPr>
          <p:cNvSpPr/>
          <p:nvPr/>
        </p:nvSpPr>
        <p:spPr>
          <a:xfrm>
            <a:off x="7549348" y="4908793"/>
            <a:ext cx="137469" cy="13746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1"/>
                </a:solidFill>
              </a:ln>
            </a:endParaRPr>
          </a:p>
        </p:txBody>
      </p:sp>
      <p:sp>
        <p:nvSpPr>
          <p:cNvPr id="82" name="Google Shape;2720;p49">
            <a:extLst>
              <a:ext uri="{FF2B5EF4-FFF2-40B4-BE49-F238E27FC236}">
                <a16:creationId xmlns:a16="http://schemas.microsoft.com/office/drawing/2014/main" id="{4D470A14-D86A-4B43-A19A-AB3A859A6311}"/>
              </a:ext>
            </a:extLst>
          </p:cNvPr>
          <p:cNvSpPr/>
          <p:nvPr/>
        </p:nvSpPr>
        <p:spPr>
          <a:xfrm>
            <a:off x="3767457" y="4911975"/>
            <a:ext cx="137469" cy="13746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tx1"/>
                </a:solidFill>
              </a:ln>
            </a:endParaRPr>
          </a:p>
        </p:txBody>
      </p:sp>
    </p:spTree>
    <p:extLst>
      <p:ext uri="{BB962C8B-B14F-4D97-AF65-F5344CB8AC3E}">
        <p14:creationId xmlns:p14="http://schemas.microsoft.com/office/powerpoint/2010/main" val="2510804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Video Demo: </a:t>
            </a:r>
            <a:r>
              <a:rPr lang="vi-VN" sz="2400" i="1">
                <a:solidFill>
                  <a:srgbClr val="0070C0"/>
                </a:solidFill>
                <a:hlinkClick r:id="rId2">
                  <a:extLst>
                    <a:ext uri="{A12FA001-AC4F-418D-AE19-62706E023703}">
                      <ahyp:hlinkClr xmlns:ahyp="http://schemas.microsoft.com/office/drawing/2018/hyperlinkcolor" val="tx"/>
                    </a:ext>
                  </a:extLst>
                </a:hlinkClick>
              </a:rPr>
              <a:t>Demo 4</a:t>
            </a:r>
            <a:endParaRPr lang="en-US" sz="2400" i="1">
              <a:solidFill>
                <a:srgbClr val="0070C0"/>
              </a:solidFill>
            </a:endParaRPr>
          </a:p>
          <a:p>
            <a:pPr>
              <a:buClr>
                <a:schemeClr val="tx1">
                  <a:lumMod val="95000"/>
                  <a:lumOff val="5000"/>
                </a:schemeClr>
              </a:buClr>
              <a:buSzPct val="100000"/>
              <a:buFont typeface="Wingdings" panose="05000000000000000000" pitchFamily="2" charset="2"/>
              <a:buChar char="Ø"/>
            </a:pPr>
            <a:r>
              <a:rPr lang="en-US" sz="2400"/>
              <a:t>Đánh giá kết quả:</a:t>
            </a:r>
          </a:p>
          <a:p>
            <a:pPr lvl="1">
              <a:buClr>
                <a:schemeClr val="tx1">
                  <a:lumMod val="95000"/>
                  <a:lumOff val="5000"/>
                </a:schemeClr>
              </a:buClr>
              <a:buSzPct val="100000"/>
              <a:buFont typeface="Wingdings" panose="05000000000000000000" pitchFamily="2" charset="2"/>
              <a:buChar char="§"/>
            </a:pPr>
            <a:r>
              <a:rPr lang="en-US" sz="2400"/>
              <a:t>Đa phần các kịch bản tấn công không phù hợp với Mobile, vì sau khi kết nối vào AP sẽ xuất hiện cảnh báo bảo mật.</a:t>
            </a:r>
          </a:p>
          <a:p>
            <a:pPr lvl="1">
              <a:buClr>
                <a:schemeClr val="tx1">
                  <a:lumMod val="95000"/>
                  <a:lumOff val="5000"/>
                </a:schemeClr>
              </a:buClr>
              <a:buSzPct val="100000"/>
              <a:buFont typeface="Wingdings" panose="05000000000000000000" pitchFamily="2" charset="2"/>
              <a:buChar char="§"/>
            </a:pPr>
            <a:r>
              <a:rPr lang="en-US" sz="2400"/>
              <a:t>Quá trình DeAuth xảy ra không thường xuyên.</a:t>
            </a:r>
          </a:p>
          <a:p>
            <a:pPr lvl="1">
              <a:buClr>
                <a:schemeClr val="tx1">
                  <a:lumMod val="95000"/>
                  <a:lumOff val="5000"/>
                </a:schemeClr>
              </a:buClr>
              <a:buSzPct val="100000"/>
              <a:buFont typeface="Wingdings" panose="05000000000000000000" pitchFamily="2" charset="2"/>
              <a:buChar char="§"/>
            </a:pPr>
            <a:r>
              <a:rPr lang="en-US" sz="2400"/>
              <a:t>Phù hợp với các địa điểm public (sân bay, quán cà phê, đường phố,...)</a:t>
            </a:r>
          </a:p>
          <a:p>
            <a:pPr lvl="1">
              <a:buClr>
                <a:schemeClr val="tx1">
                  <a:lumMod val="95000"/>
                  <a:lumOff val="5000"/>
                </a:schemeClr>
              </a:buClr>
              <a:buSzPct val="100000"/>
              <a:buFont typeface="Wingdings" panose="05000000000000000000" pitchFamily="2" charset="2"/>
              <a:buChar char="§"/>
            </a:pPr>
            <a:r>
              <a:rPr lang="en-US" sz="2400"/>
              <a:t>Phụ thuộc vào ý thức sử dụng internet của người dùng.</a:t>
            </a:r>
            <a:endParaRPr lang="vi-VN" sz="24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590875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2. Chi tiết các Lab Demo</a:t>
            </a:r>
            <a:br>
              <a:rPr lang="en-US" sz="3200">
                <a:solidFill>
                  <a:schemeClr val="accent2">
                    <a:lumMod val="50000"/>
                  </a:schemeClr>
                </a:solidFill>
              </a:rPr>
            </a:br>
            <a:r>
              <a:rPr lang="en-US" sz="3200" b="1" i="1">
                <a:solidFill>
                  <a:schemeClr val="accent1">
                    <a:lumMod val="50000"/>
                  </a:schemeClr>
                </a:solidFill>
              </a:rPr>
              <a:t>Lab 4: Wifi Phishing</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a:buClr>
                <a:schemeClr val="tx1">
                  <a:lumMod val="95000"/>
                  <a:lumOff val="5000"/>
                </a:schemeClr>
              </a:buClr>
              <a:buSzPct val="100000"/>
              <a:buFont typeface="Wingdings" panose="05000000000000000000" pitchFamily="2" charset="2"/>
              <a:buChar char="Ø"/>
            </a:pPr>
            <a:r>
              <a:rPr lang="en-US" sz="2400"/>
              <a:t>Giải pháp:</a:t>
            </a:r>
          </a:p>
          <a:p>
            <a:pPr lvl="1">
              <a:buClr>
                <a:schemeClr val="tx1">
                  <a:lumMod val="95000"/>
                  <a:lumOff val="5000"/>
                </a:schemeClr>
              </a:buClr>
              <a:buSzPct val="100000"/>
              <a:buFont typeface="Wingdings" panose="05000000000000000000" pitchFamily="2" charset="2"/>
              <a:buChar char="§"/>
            </a:pPr>
            <a:r>
              <a:rPr lang="en-US" sz="2400"/>
              <a:t>Hạn chế truy cập mạng Wifi public</a:t>
            </a:r>
          </a:p>
          <a:p>
            <a:pPr lvl="1">
              <a:buClr>
                <a:schemeClr val="tx1">
                  <a:lumMod val="95000"/>
                  <a:lumOff val="5000"/>
                </a:schemeClr>
              </a:buClr>
              <a:buSzPct val="100000"/>
              <a:buFont typeface="Wingdings" panose="05000000000000000000" pitchFamily="2" charset="2"/>
              <a:buChar char="§"/>
            </a:pPr>
            <a:r>
              <a:rPr lang="en-US" sz="2400"/>
              <a:t>Kiểm tra đường link trước khi cung cấp thông tin.</a:t>
            </a:r>
          </a:p>
          <a:p>
            <a:pPr lvl="1">
              <a:buClr>
                <a:schemeClr val="tx1">
                  <a:lumMod val="95000"/>
                  <a:lumOff val="5000"/>
                </a:schemeClr>
              </a:buClr>
              <a:buSzPct val="100000"/>
              <a:buFont typeface="Wingdings" panose="05000000000000000000" pitchFamily="2" charset="2"/>
              <a:buChar char="§"/>
            </a:pPr>
            <a:r>
              <a:rPr lang="en-US" sz="2400"/>
              <a:t>Không cung cấp bất kỳ thông tin cho các website sử dụng HTTP protocol.</a:t>
            </a:r>
          </a:p>
          <a:p>
            <a:pPr lvl="1">
              <a:buClr>
                <a:schemeClr val="tx1">
                  <a:lumMod val="95000"/>
                  <a:lumOff val="5000"/>
                </a:schemeClr>
              </a:buClr>
              <a:buSzPct val="100000"/>
              <a:buFont typeface="Wingdings" panose="05000000000000000000" pitchFamily="2" charset="2"/>
              <a:buChar char="§"/>
            </a:pPr>
            <a:r>
              <a:rPr lang="en-US" sz="2400"/>
              <a:t>Hạn chế trao đổi thông tin nhạy cảm khi đang kết nối các điểm wifi công cộng.</a:t>
            </a:r>
          </a:p>
          <a:p>
            <a:pPr lvl="1">
              <a:buClr>
                <a:schemeClr val="tx1">
                  <a:lumMod val="95000"/>
                  <a:lumOff val="5000"/>
                </a:schemeClr>
              </a:buClr>
              <a:buSzPct val="100000"/>
              <a:buFont typeface="Wingdings" panose="05000000000000000000" pitchFamily="2" charset="2"/>
              <a:buChar char="§"/>
            </a:pPr>
            <a:r>
              <a:rPr lang="en-US" sz="2400"/>
              <a:t>Vô hiệu tính năng tự động kết nối wifi.</a:t>
            </a:r>
          </a:p>
          <a:p>
            <a:pPr lvl="1">
              <a:buClr>
                <a:schemeClr val="tx1">
                  <a:lumMod val="95000"/>
                  <a:lumOff val="5000"/>
                </a:schemeClr>
              </a:buClr>
              <a:buSzPct val="100000"/>
              <a:buFont typeface="Wingdings" panose="05000000000000000000" pitchFamily="2" charset="2"/>
              <a:buChar char="Ø"/>
            </a:pPr>
            <a:endParaRPr lang="vi-VN" sz="2000"/>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842690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pPr algn="ctr"/>
            <a:r>
              <a:rPr lang="en-US" sz="3200" b="1">
                <a:solidFill>
                  <a:schemeClr val="accent2">
                    <a:lumMod val="50000"/>
                  </a:schemeClr>
                </a:solidFill>
              </a:rPr>
              <a:t>Phần 3. Kết luận</a:t>
            </a:r>
            <a:br>
              <a:rPr lang="en-US" sz="3200" b="1">
                <a:solidFill>
                  <a:schemeClr val="accent2">
                    <a:lumMod val="50000"/>
                  </a:schemeClr>
                </a:solidFill>
              </a:rPr>
            </a:br>
            <a:endParaRPr lang="en-US" sz="3200" b="1">
              <a:solidFill>
                <a:schemeClr val="accent2">
                  <a:lumMod val="50000"/>
                </a:schemeClr>
              </a:solidFill>
            </a:endParaRP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114268"/>
            <a:ext cx="9980672" cy="4927095"/>
          </a:xfrm>
        </p:spPr>
        <p:txBody>
          <a:bodyPr>
            <a:noAutofit/>
          </a:bodyPr>
          <a:lstStyle/>
          <a:p>
            <a:pPr marL="342900" lvl="1" indent="-342900">
              <a:spcBef>
                <a:spcPts val="600"/>
              </a:spcBef>
              <a:buClr>
                <a:schemeClr val="tx1">
                  <a:lumMod val="95000"/>
                  <a:lumOff val="5000"/>
                </a:schemeClr>
              </a:buClr>
              <a:buSzPct val="100000"/>
              <a:buFont typeface="Wingdings" panose="05000000000000000000" pitchFamily="2" charset="2"/>
              <a:buChar char="v"/>
            </a:pPr>
            <a:r>
              <a:rPr lang="en-US" sz="3200"/>
              <a:t>Tổng quát hóa vấn đề</a:t>
            </a:r>
          </a:p>
          <a:p>
            <a:pPr marL="342900" lvl="1" indent="-342900">
              <a:spcBef>
                <a:spcPts val="600"/>
              </a:spcBef>
              <a:buClr>
                <a:schemeClr val="tx1">
                  <a:lumMod val="95000"/>
                  <a:lumOff val="5000"/>
                </a:schemeClr>
              </a:buClr>
              <a:buSzPct val="100000"/>
              <a:buFont typeface="Wingdings" panose="05000000000000000000" pitchFamily="2" charset="2"/>
              <a:buChar char="v"/>
            </a:pPr>
            <a:endParaRPr lang="en-US" sz="3200"/>
          </a:p>
          <a:p>
            <a:pPr marL="342900" lvl="1" indent="-342900">
              <a:spcBef>
                <a:spcPts val="600"/>
              </a:spcBef>
              <a:buClr>
                <a:schemeClr val="tx1">
                  <a:lumMod val="95000"/>
                  <a:lumOff val="5000"/>
                </a:schemeClr>
              </a:buClr>
              <a:buSzPct val="100000"/>
              <a:buFont typeface="Wingdings" panose="05000000000000000000" pitchFamily="2" charset="2"/>
              <a:buChar char="v"/>
            </a:pPr>
            <a:r>
              <a:rPr lang="en-US" sz="3200"/>
              <a:t>Tổng quát hóa giải pháp</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769864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3. Kết luận</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en-US" sz="4400" b="1">
                <a:solidFill>
                  <a:srgbClr val="FF0000"/>
                </a:solidFill>
              </a:rPr>
              <a:t>Tổng quát hóa vấn đề</a:t>
            </a:r>
            <a:endParaRPr lang="vi-VN" sz="4400" b="1">
              <a:solidFill>
                <a:srgbClr val="FF0000"/>
              </a:solidFill>
            </a:endParaRPr>
          </a:p>
        </p:txBody>
      </p:sp>
    </p:spTree>
    <p:extLst>
      <p:ext uri="{BB962C8B-B14F-4D97-AF65-F5344CB8AC3E}">
        <p14:creationId xmlns:p14="http://schemas.microsoft.com/office/powerpoint/2010/main" val="324070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3. Kết luận</a:t>
            </a:r>
            <a:br>
              <a:rPr lang="en-US" sz="3200">
                <a:solidFill>
                  <a:schemeClr val="accent2">
                    <a:lumMod val="50000"/>
                  </a:schemeClr>
                </a:solidFill>
              </a:rPr>
            </a:br>
            <a:r>
              <a:rPr lang="en-US" sz="3200" b="1" i="1">
                <a:solidFill>
                  <a:schemeClr val="accent1">
                    <a:lumMod val="50000"/>
                  </a:schemeClr>
                </a:solidFill>
              </a:rPr>
              <a:t>Tổng quát hóa vấn đề</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5" y="1618938"/>
            <a:ext cx="9980672" cy="4629462"/>
          </a:xfrm>
        </p:spPr>
        <p:txBody>
          <a:bodyPr>
            <a:normAutofit/>
          </a:bodyPr>
          <a:lstStyle/>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rPr>
              <a:t>Mạng Wireless trở nên phổ biến, sử dụng rộng rãi </a:t>
            </a:r>
            <a:r>
              <a:rPr lang="en-US" sz="2400">
                <a:solidFill>
                  <a:prstClr val="black">
                    <a:lumMod val="75000"/>
                    <a:lumOff val="25000"/>
                  </a:prstClr>
                </a:solidFill>
                <a:latin typeface="Arial" panose="020B0604020202020204"/>
                <a:sym typeface="Wingdings" panose="05000000000000000000" pitchFamily="2" charset="2"/>
              </a:rPr>
              <a:t> trở thành mục tiêu tấn công của attacker.</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sym typeface="Wingdings" panose="05000000000000000000" pitchFamily="2" charset="2"/>
              </a:rPr>
              <a:t>Giao tiếp bằng sóng vô tuyến  khó khăn trong việc kiểm soát kết nối, tấn công Man-in-the-middle, scan network,...</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sym typeface="Wingdings" panose="05000000000000000000" pitchFamily="2" charset="2"/>
              </a:rPr>
              <a:t>Môi trường truyền sóng chịu ảnh hưởng bởi nhiều yếu tố: nhiệt độ, giao thoa sóng, mất mát trên đường truyền,...</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sym typeface="Wingdings" panose="05000000000000000000" pitchFamily="2" charset="2"/>
              </a:rPr>
              <a:t>Dễ dàng giả mạo một Rogue Wifi  tấn công Social Engineering.</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sym typeface="Wingdings" panose="05000000000000000000" pitchFamily="2" charset="2"/>
              </a:rPr>
              <a:t>Với những thiết bị sử dụng Bluetooth (chuột, bàn phím,...)  dễ dàng bị scan thông tin, chiếm quyền điều khiển</a:t>
            </a:r>
            <a:endParaRPr lang="en-US" sz="2400">
              <a:solidFill>
                <a:prstClr val="black">
                  <a:lumMod val="75000"/>
                  <a:lumOff val="25000"/>
                </a:prstClr>
              </a:solidFill>
              <a:latin typeface="Arial" panose="020B0604020202020204"/>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40177751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9BDC-7954-4021-AE9B-8AF638F1A101}"/>
              </a:ext>
            </a:extLst>
          </p:cNvPr>
          <p:cNvSpPr>
            <a:spLocks noGrp="1"/>
          </p:cNvSpPr>
          <p:nvPr>
            <p:ph type="title"/>
          </p:nvPr>
        </p:nvSpPr>
        <p:spPr>
          <a:xfrm>
            <a:off x="727158" y="1923963"/>
            <a:ext cx="9891019" cy="920262"/>
          </a:xfrm>
        </p:spPr>
        <p:txBody>
          <a:bodyPr>
            <a:normAutofit/>
          </a:bodyPr>
          <a:lstStyle/>
          <a:p>
            <a:pPr algn="ctr"/>
            <a:r>
              <a:rPr lang="en-US" sz="4800" b="1">
                <a:solidFill>
                  <a:schemeClr val="accent2">
                    <a:lumMod val="50000"/>
                  </a:schemeClr>
                </a:solidFill>
                <a:cs typeface="Times New Roman" panose="02020603050405020304" pitchFamily="18" charset="0"/>
              </a:rPr>
              <a:t>Phần 3. Kết luận</a:t>
            </a:r>
            <a:endParaRPr lang="vi-VN" sz="4800" b="1">
              <a:solidFill>
                <a:schemeClr val="accent2">
                  <a:lumMod val="50000"/>
                </a:schemeClr>
              </a:solidFill>
              <a:cs typeface="Times New Roman" panose="02020603050405020304" pitchFamily="18" charset="0"/>
            </a:endParaRPr>
          </a:p>
        </p:txBody>
      </p:sp>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667771" y="2996244"/>
            <a:ext cx="8009792" cy="769441"/>
          </a:xfrm>
          <a:prstGeom prst="rect">
            <a:avLst/>
          </a:prstGeom>
          <a:noFill/>
        </p:spPr>
        <p:txBody>
          <a:bodyPr wrap="square">
            <a:spAutoFit/>
          </a:bodyPr>
          <a:lstStyle/>
          <a:p>
            <a:pPr algn="ctr"/>
            <a:r>
              <a:rPr lang="en-US" sz="4400" b="1">
                <a:solidFill>
                  <a:srgbClr val="FF0000"/>
                </a:solidFill>
              </a:rPr>
              <a:t>Tổng quát hóa giải pháp</a:t>
            </a:r>
            <a:endParaRPr lang="vi-VN" sz="4400" b="1">
              <a:solidFill>
                <a:srgbClr val="FF0000"/>
              </a:solidFill>
            </a:endParaRPr>
          </a:p>
        </p:txBody>
      </p:sp>
    </p:spTree>
    <p:extLst>
      <p:ext uri="{BB962C8B-B14F-4D97-AF65-F5344CB8AC3E}">
        <p14:creationId xmlns:p14="http://schemas.microsoft.com/office/powerpoint/2010/main" val="196129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3. Kết luận</a:t>
            </a:r>
            <a:br>
              <a:rPr lang="en-US" sz="3200">
                <a:solidFill>
                  <a:schemeClr val="accent2">
                    <a:lumMod val="50000"/>
                  </a:schemeClr>
                </a:solidFill>
              </a:rPr>
            </a:br>
            <a:r>
              <a:rPr lang="en-US" sz="3200" b="1" i="1">
                <a:solidFill>
                  <a:schemeClr val="accent1">
                    <a:lumMod val="50000"/>
                  </a:schemeClr>
                </a:solidFill>
              </a:rPr>
              <a:t>Tổng quát hóa giải pháp</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
        <p:nvSpPr>
          <p:cNvPr id="7" name="Content Placeholder 2">
            <a:extLst>
              <a:ext uri="{FF2B5EF4-FFF2-40B4-BE49-F238E27FC236}">
                <a16:creationId xmlns:a16="http://schemas.microsoft.com/office/drawing/2014/main" id="{ACB442FD-C827-42B7-AE35-93C69F6127E6}"/>
              </a:ext>
            </a:extLst>
          </p:cNvPr>
          <p:cNvSpPr>
            <a:spLocks noGrp="1"/>
          </p:cNvSpPr>
          <p:nvPr>
            <p:ph idx="1"/>
          </p:nvPr>
        </p:nvSpPr>
        <p:spPr>
          <a:xfrm>
            <a:off x="677335" y="1618938"/>
            <a:ext cx="9980672" cy="4629462"/>
          </a:xfrm>
        </p:spPr>
        <p:txBody>
          <a:bodyPr>
            <a:noAutofit/>
          </a:bodyPr>
          <a:lstStyle/>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rPr>
              <a:t>Thực hiện update Firmware, update các phiên bản phần mềm hỗ trợ</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solidFill>
                  <a:prstClr val="black">
                    <a:lumMod val="75000"/>
                    <a:lumOff val="25000"/>
                  </a:prstClr>
                </a:solidFill>
                <a:latin typeface="Arial" panose="020B0604020202020204"/>
              </a:rPr>
              <a:t>Sử dụng các phiên bản cập nhật mới nhất giúp ngăn chặn khả năng khai thác các lỗ hổng đã được phát hiện.</a:t>
            </a:r>
          </a:p>
          <a:p>
            <a:pPr marL="742939" lvl="2" indent="-342900">
              <a:spcBef>
                <a:spcPts val="600"/>
              </a:spcBef>
              <a:buClr>
                <a:prstClr val="black">
                  <a:lumMod val="95000"/>
                  <a:lumOff val="5000"/>
                </a:prstClr>
              </a:buClr>
              <a:buSzPct val="100000"/>
              <a:buFont typeface="Wingdings" panose="05000000000000000000" pitchFamily="2" charset="2"/>
              <a:buChar char="§"/>
              <a:defRPr/>
            </a:pPr>
            <a:endParaRPr lang="en-US" sz="2400">
              <a:solidFill>
                <a:prstClr val="black">
                  <a:lumMod val="75000"/>
                  <a:lumOff val="25000"/>
                </a:prstClr>
              </a:solidFill>
              <a:latin typeface="Arial" panose="020B0604020202020204"/>
            </a:endParaRP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rPr>
              <a:t>Sử dụng, triển khai giải pháp bảo vệ như tường lửa, IDS/IPS: </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solidFill>
                  <a:prstClr val="black">
                    <a:lumMod val="75000"/>
                    <a:lumOff val="25000"/>
                  </a:prstClr>
                </a:solidFill>
                <a:latin typeface="Arial" panose="020B0604020202020204"/>
              </a:rPr>
              <a:t>Quan sát, theo dõi, ngăn chặn những hành động có hại</a:t>
            </a:r>
          </a:p>
          <a:p>
            <a:pPr marL="742939" lvl="2" indent="-342900">
              <a:spcBef>
                <a:spcPts val="600"/>
              </a:spcBef>
              <a:buClr>
                <a:prstClr val="black">
                  <a:lumMod val="95000"/>
                  <a:lumOff val="5000"/>
                </a:prstClr>
              </a:buClr>
              <a:buSzPct val="100000"/>
              <a:buFont typeface="Wingdings" panose="05000000000000000000" pitchFamily="2" charset="2"/>
              <a:buChar char="§"/>
              <a:defRPr/>
            </a:pPr>
            <a:endParaRPr lang="en-US" sz="2400">
              <a:solidFill>
                <a:prstClr val="black">
                  <a:lumMod val="75000"/>
                  <a:lumOff val="25000"/>
                </a:prstClr>
              </a:solidFill>
              <a:latin typeface="Arial" panose="020B0604020202020204"/>
            </a:endParaRP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solidFill>
                  <a:prstClr val="black">
                    <a:lumMod val="75000"/>
                    <a:lumOff val="25000"/>
                  </a:prstClr>
                </a:solidFill>
                <a:latin typeface="Arial" panose="020B0604020202020204"/>
              </a:rPr>
              <a:t>Thường xuyên kiểm tra, đánh giá hệ thống, </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solidFill>
                  <a:prstClr val="black">
                    <a:lumMod val="75000"/>
                    <a:lumOff val="25000"/>
                  </a:prstClr>
                </a:solidFill>
                <a:latin typeface="Arial" panose="020B0604020202020204"/>
              </a:rPr>
              <a:t>Giảm thiểu rủi ro, có được cái nhìn tổng quan về hệ thống. Giúp phát hiện sớm các vấn đề có thể phát sinh.</a:t>
            </a:r>
          </a:p>
        </p:txBody>
      </p:sp>
    </p:spTree>
    <p:extLst>
      <p:ext uri="{BB962C8B-B14F-4D97-AF65-F5344CB8AC3E}">
        <p14:creationId xmlns:p14="http://schemas.microsoft.com/office/powerpoint/2010/main" val="2405670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3. Kết luận</a:t>
            </a:r>
            <a:br>
              <a:rPr lang="en-US" sz="3200">
                <a:solidFill>
                  <a:schemeClr val="accent2">
                    <a:lumMod val="50000"/>
                  </a:schemeClr>
                </a:solidFill>
              </a:rPr>
            </a:br>
            <a:r>
              <a:rPr lang="en-US" sz="3200" b="1" i="1">
                <a:solidFill>
                  <a:schemeClr val="accent1">
                    <a:lumMod val="50000"/>
                  </a:schemeClr>
                </a:solidFill>
              </a:rPr>
              <a:t>Tổng quát hóa giải pháp</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
        <p:nvSpPr>
          <p:cNvPr id="7" name="Content Placeholder 2">
            <a:extLst>
              <a:ext uri="{FF2B5EF4-FFF2-40B4-BE49-F238E27FC236}">
                <a16:creationId xmlns:a16="http://schemas.microsoft.com/office/drawing/2014/main" id="{ACB442FD-C827-42B7-AE35-93C69F6127E6}"/>
              </a:ext>
            </a:extLst>
          </p:cNvPr>
          <p:cNvSpPr>
            <a:spLocks noGrp="1"/>
          </p:cNvSpPr>
          <p:nvPr>
            <p:ph idx="1"/>
          </p:nvPr>
        </p:nvSpPr>
        <p:spPr>
          <a:xfrm>
            <a:off x="677335" y="1618938"/>
            <a:ext cx="9980672" cy="4629462"/>
          </a:xfrm>
        </p:spPr>
        <p:txBody>
          <a:bodyPr>
            <a:normAutofit lnSpcReduction="10000"/>
          </a:bodyPr>
          <a:lstStyle/>
          <a:p>
            <a:pPr marL="342900" lvl="1" indent="-342900">
              <a:spcBef>
                <a:spcPts val="600"/>
              </a:spcBef>
              <a:buClr>
                <a:prstClr val="black">
                  <a:lumMod val="95000"/>
                  <a:lumOff val="5000"/>
                </a:prstClr>
              </a:buClr>
              <a:buSzPct val="100000"/>
              <a:buFont typeface="Wingdings" panose="05000000000000000000" pitchFamily="2" charset="2"/>
              <a:buChar char="v"/>
              <a:defRPr/>
            </a:pPr>
            <a:r>
              <a:rPr lang="en-US" sz="2400">
                <a:solidFill>
                  <a:prstClr val="black">
                    <a:lumMod val="75000"/>
                    <a:lumOff val="25000"/>
                  </a:prstClr>
                </a:solidFill>
                <a:latin typeface="Arial" panose="020B0604020202020204"/>
              </a:rPr>
              <a:t>Doanh nghiệp nên triển khai chính sách sử dụng mạng wireless hợp lý.</a:t>
            </a:r>
            <a:endParaRPr lang="vi-VN" sz="2400"/>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t>Hạn chế user truy cập vào các trang web không an toàn, download file, phần mềm crack.</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t>Nên triển khai hệ thống quản lý phần mềm tập trung, user chỉ được phép sử dụng những phần mềm được cung cấp.</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endParaRPr lang="en-US" sz="2400"/>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r>
              <a:rPr lang="en-US" sz="2400"/>
              <a:t>Người dùng cần có ý thức tự nâng cao cảnh giác, sử dụng Internet hiệu quả và an toàn.</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t>Không bỏ qua các cảnh báo bảo mật.</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t>Hạn chế truy cập vào các điểm Wifi public.</a:t>
            </a:r>
          </a:p>
          <a:p>
            <a:pPr marL="742939" lvl="2" indent="-342900">
              <a:spcBef>
                <a:spcPts val="600"/>
              </a:spcBef>
              <a:buClr>
                <a:prstClr val="black">
                  <a:lumMod val="95000"/>
                  <a:lumOff val="5000"/>
                </a:prstClr>
              </a:buClr>
              <a:buSzPct val="100000"/>
              <a:buFont typeface="Wingdings" panose="05000000000000000000" pitchFamily="2" charset="2"/>
              <a:buChar char="§"/>
              <a:defRPr/>
            </a:pPr>
            <a:r>
              <a:rPr lang="en-US" sz="2400"/>
              <a:t>Hạn chế trao đổi thông tin nhạy cảm khi đang kết nối wifi public.</a:t>
            </a:r>
          </a:p>
          <a:p>
            <a:pPr marL="342900" marR="0" lvl="1" indent="-342900" algn="l" defTabSz="457189" rtl="0" eaLnBrk="1" fontAlgn="auto" latinLnBrk="0" hangingPunct="1">
              <a:lnSpc>
                <a:spcPct val="100000"/>
              </a:lnSpc>
              <a:spcBef>
                <a:spcPts val="600"/>
              </a:spcBef>
              <a:spcAft>
                <a:spcPts val="0"/>
              </a:spcAft>
              <a:buClr>
                <a:prstClr val="black">
                  <a:lumMod val="95000"/>
                  <a:lumOff val="5000"/>
                </a:prstClr>
              </a:buClr>
              <a:buSzPct val="100000"/>
              <a:buFont typeface="Wingdings" panose="05000000000000000000" pitchFamily="2" charset="2"/>
              <a:buChar char="v"/>
              <a:tabLst/>
              <a:defRPr/>
            </a:pPr>
            <a:endParaRPr lang="en-US" sz="2400"/>
          </a:p>
        </p:txBody>
      </p:sp>
    </p:spTree>
    <p:extLst>
      <p:ext uri="{BB962C8B-B14F-4D97-AF65-F5344CB8AC3E}">
        <p14:creationId xmlns:p14="http://schemas.microsoft.com/office/powerpoint/2010/main" val="426875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1. Mạng wireless là gì</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3" y="1618938"/>
            <a:ext cx="5801051" cy="4629462"/>
          </a:xfrm>
        </p:spPr>
        <p:txBody>
          <a:bodyPr>
            <a:noAutofit/>
          </a:bodyPr>
          <a:lstStyle/>
          <a:p>
            <a:pPr algn="just">
              <a:buClr>
                <a:schemeClr val="tx1">
                  <a:lumMod val="95000"/>
                  <a:lumOff val="5000"/>
                </a:schemeClr>
              </a:buClr>
              <a:buSzPct val="100000"/>
              <a:buFont typeface="Wingdings" panose="05000000000000000000" pitchFamily="2" charset="2"/>
              <a:buChar char="Ø"/>
            </a:pPr>
            <a:r>
              <a:rPr lang="en-US" sz="2400">
                <a:latin typeface="+mj-lt"/>
              </a:rPr>
              <a:t>Dựa vào mục đích và phạm vi truyền dữ liệu, có thể phân loại thành</a:t>
            </a:r>
          </a:p>
          <a:p>
            <a:pPr lvl="1" algn="just">
              <a:buClr>
                <a:schemeClr val="tx1">
                  <a:lumMod val="95000"/>
                  <a:lumOff val="5000"/>
                </a:schemeClr>
              </a:buClr>
              <a:buSzPct val="100000"/>
              <a:buFont typeface="Arial" panose="020B0604020202020204" pitchFamily="34" charset="0"/>
              <a:buChar char="•"/>
            </a:pPr>
            <a:r>
              <a:rPr lang="en-US" sz="2400">
                <a:latin typeface="+mj-lt"/>
              </a:rPr>
              <a:t>WPAN</a:t>
            </a:r>
          </a:p>
          <a:p>
            <a:pPr lvl="1" algn="just">
              <a:buClr>
                <a:schemeClr val="tx1">
                  <a:lumMod val="95000"/>
                  <a:lumOff val="5000"/>
                </a:schemeClr>
              </a:buClr>
              <a:buSzPct val="100000"/>
              <a:buFont typeface="Arial" panose="020B0604020202020204" pitchFamily="34" charset="0"/>
              <a:buChar char="•"/>
            </a:pPr>
            <a:r>
              <a:rPr lang="en-US" sz="2400">
                <a:latin typeface="+mj-lt"/>
              </a:rPr>
              <a:t>WLAN</a:t>
            </a:r>
          </a:p>
          <a:p>
            <a:pPr lvl="1" algn="just">
              <a:buClr>
                <a:schemeClr val="tx1">
                  <a:lumMod val="95000"/>
                  <a:lumOff val="5000"/>
                </a:schemeClr>
              </a:buClr>
              <a:buSzPct val="100000"/>
              <a:buFont typeface="Arial" panose="020B0604020202020204" pitchFamily="34" charset="0"/>
              <a:buChar char="•"/>
            </a:pPr>
            <a:r>
              <a:rPr lang="en-US" sz="2400">
                <a:latin typeface="+mj-lt"/>
              </a:rPr>
              <a:t>WMAN</a:t>
            </a:r>
          </a:p>
          <a:p>
            <a:pPr lvl="1" algn="just">
              <a:buClr>
                <a:schemeClr val="tx1">
                  <a:lumMod val="95000"/>
                  <a:lumOff val="5000"/>
                </a:schemeClr>
              </a:buClr>
              <a:buSzPct val="100000"/>
              <a:buFont typeface="Arial" panose="020B0604020202020204" pitchFamily="34" charset="0"/>
              <a:buChar char="•"/>
            </a:pPr>
            <a:r>
              <a:rPr lang="en-US" sz="2400">
                <a:latin typeface="+mj-lt"/>
              </a:rPr>
              <a:t>WWAN</a:t>
            </a:r>
          </a:p>
          <a:p>
            <a:pPr lvl="1" algn="just">
              <a:buClr>
                <a:schemeClr val="tx1">
                  <a:lumMod val="95000"/>
                  <a:lumOff val="5000"/>
                </a:schemeClr>
              </a:buClr>
              <a:buSzPct val="100000"/>
              <a:buFont typeface="Arial" panose="020B0604020202020204" pitchFamily="34" charset="0"/>
              <a:buChar char="•"/>
            </a:pPr>
            <a:r>
              <a:rPr lang="en-US" sz="2400">
                <a:latin typeface="+mj-lt"/>
              </a:rPr>
              <a:t>…</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1028" name="Picture 4" descr="Types of Wireless Networks - CCNA Wireless 640-722 Official Cert Guide  [Book]">
            <a:extLst>
              <a:ext uri="{FF2B5EF4-FFF2-40B4-BE49-F238E27FC236}">
                <a16:creationId xmlns:a16="http://schemas.microsoft.com/office/drawing/2014/main" id="{B0FD5434-D15B-4BE7-81A3-C158E6B24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385" y="1071001"/>
            <a:ext cx="5292436" cy="517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52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364DE-80D6-4E0D-BE36-CBF3631A7C93}"/>
              </a:ext>
            </a:extLst>
          </p:cNvPr>
          <p:cNvSpPr>
            <a:spLocks noGrp="1"/>
          </p:cNvSpPr>
          <p:nvPr>
            <p:ph type="ftr" sz="quarter" idx="11"/>
          </p:nvPr>
        </p:nvSpPr>
        <p:spPr/>
        <p:txBody>
          <a:bodyPr/>
          <a:lstStyle/>
          <a:p>
            <a:r>
              <a:rPr lang="vi-VN"/>
              <a:t>Tấn công mạng - NT205.L11.ANTT</a:t>
            </a:r>
            <a:endParaRPr lang="en-US" dirty="0"/>
          </a:p>
        </p:txBody>
      </p:sp>
      <p:sp>
        <p:nvSpPr>
          <p:cNvPr id="7" name="TextBox 6">
            <a:extLst>
              <a:ext uri="{FF2B5EF4-FFF2-40B4-BE49-F238E27FC236}">
                <a16:creationId xmlns:a16="http://schemas.microsoft.com/office/drawing/2014/main" id="{83FD1C08-0F74-4278-A3EC-C688469469A2}"/>
              </a:ext>
            </a:extLst>
          </p:cNvPr>
          <p:cNvSpPr txBox="1"/>
          <p:nvPr/>
        </p:nvSpPr>
        <p:spPr>
          <a:xfrm>
            <a:off x="1787693" y="1886972"/>
            <a:ext cx="8009792" cy="1200329"/>
          </a:xfrm>
          <a:prstGeom prst="rect">
            <a:avLst/>
          </a:prstGeom>
          <a:noFill/>
        </p:spPr>
        <p:txBody>
          <a:bodyPr wrap="square">
            <a:spAutoFit/>
          </a:bodyPr>
          <a:lstStyle/>
          <a:p>
            <a:pPr algn="ctr"/>
            <a:r>
              <a:rPr lang="en-US" sz="7200" b="1">
                <a:solidFill>
                  <a:srgbClr val="FF0000"/>
                </a:solidFill>
                <a:latin typeface="Times New Roman" panose="02020603050405020304" pitchFamily="18" charset="0"/>
                <a:cs typeface="Times New Roman" panose="02020603050405020304" pitchFamily="18" charset="0"/>
              </a:rPr>
              <a:t>THE END.</a:t>
            </a:r>
            <a:endParaRPr lang="vi-VN" sz="7200" b="1">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87A244-5699-45C2-91EE-2608935B5429}"/>
              </a:ext>
            </a:extLst>
          </p:cNvPr>
          <p:cNvSpPr txBox="1"/>
          <p:nvPr/>
        </p:nvSpPr>
        <p:spPr>
          <a:xfrm>
            <a:off x="1787693" y="3040838"/>
            <a:ext cx="8009792" cy="1015663"/>
          </a:xfrm>
          <a:prstGeom prst="rect">
            <a:avLst/>
          </a:prstGeom>
          <a:noFill/>
        </p:spPr>
        <p:txBody>
          <a:bodyPr wrap="square">
            <a:spAutoFit/>
          </a:bodyPr>
          <a:lstStyle/>
          <a:p>
            <a:pPr algn="ctr"/>
            <a:r>
              <a:rPr lang="en-US" sz="6000" b="1">
                <a:solidFill>
                  <a:srgbClr val="0070C0"/>
                </a:solidFill>
                <a:latin typeface="Times New Roman" panose="02020603050405020304" pitchFamily="18" charset="0"/>
                <a:cs typeface="Times New Roman" panose="02020603050405020304" pitchFamily="18" charset="0"/>
              </a:rPr>
              <a:t>Thanks!</a:t>
            </a:r>
            <a:endParaRPr lang="vi-VN" sz="6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36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1. Mạng wireless là gì</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9740830" cy="4629462"/>
          </a:xfrm>
        </p:spPr>
        <p:txBody>
          <a:bodyPr>
            <a:noAutofit/>
          </a:bodyPr>
          <a:lstStyle/>
          <a:p>
            <a:pPr algn="just">
              <a:buClr>
                <a:schemeClr val="tx1">
                  <a:lumMod val="95000"/>
                  <a:lumOff val="5000"/>
                </a:schemeClr>
              </a:buClr>
              <a:buSzPct val="100000"/>
              <a:buFont typeface="Wingdings" panose="05000000000000000000" pitchFamily="2" charset="2"/>
              <a:buChar char="Ø"/>
            </a:pPr>
            <a:r>
              <a:rPr lang="en-US" sz="2400">
                <a:latin typeface="+mj-lt"/>
              </a:rPr>
              <a:t>Gồm 3 mô hình cơ bản: </a:t>
            </a:r>
          </a:p>
          <a:p>
            <a:pPr lvl="1" algn="just">
              <a:buClr>
                <a:schemeClr val="tx1">
                  <a:lumMod val="95000"/>
                  <a:lumOff val="5000"/>
                </a:schemeClr>
              </a:buClr>
              <a:buSzPct val="100000"/>
              <a:buFont typeface="Arial" panose="020B0604020202020204" pitchFamily="34" charset="0"/>
              <a:buChar char="•"/>
            </a:pPr>
            <a:r>
              <a:rPr lang="en-US" sz="2400" i="1">
                <a:latin typeface="+mj-lt"/>
              </a:rPr>
              <a:t>Ad-hoc</a:t>
            </a:r>
            <a:r>
              <a:rPr lang="en-US" sz="2400">
                <a:latin typeface="+mj-lt"/>
              </a:rPr>
              <a:t>: </a:t>
            </a:r>
            <a:r>
              <a:rPr lang="en-US" sz="2400">
                <a:effectLst/>
                <a:latin typeface="+mn-lt"/>
                <a:ea typeface="Calibri" panose="020F0502020204030204" pitchFamily="34" charset="0"/>
                <a:cs typeface="Times New Roman" panose="02020603050405020304" pitchFamily="18" charset="0"/>
              </a:rPr>
              <a:t>mô hình các máy tính liên lạc trực tiếp với nhau không thông qua Access Point, nhưng phải trong phạm vi cho phép.</a:t>
            </a:r>
            <a:endParaRPr lang="en-US" sz="2400">
              <a:latin typeface="+mj-lt"/>
            </a:endParaRPr>
          </a:p>
          <a:p>
            <a:pPr lvl="1" algn="just">
              <a:buClr>
                <a:schemeClr val="tx1">
                  <a:lumMod val="95000"/>
                  <a:lumOff val="5000"/>
                </a:schemeClr>
              </a:buClr>
              <a:buSzPct val="100000"/>
              <a:buFont typeface="Arial" panose="020B0604020202020204" pitchFamily="34" charset="0"/>
              <a:buChar char="•"/>
            </a:pPr>
            <a:r>
              <a:rPr lang="en-US" sz="2400" i="1">
                <a:latin typeface="+mj-lt"/>
              </a:rPr>
              <a:t>BSSs</a:t>
            </a:r>
            <a:r>
              <a:rPr lang="en-US" sz="2400">
                <a:latin typeface="+mj-lt"/>
              </a:rPr>
              <a:t>: </a:t>
            </a:r>
            <a:r>
              <a:rPr lang="en-US" sz="2400">
                <a:effectLst/>
                <a:latin typeface="+mn-lt"/>
                <a:ea typeface="Calibri" panose="020F0502020204030204" pitchFamily="34" charset="0"/>
                <a:cs typeface="Times New Roman" panose="02020603050405020304" pitchFamily="18" charset="0"/>
              </a:rPr>
              <a:t>kết nối với nhau thông qua thiết bị Access Point</a:t>
            </a:r>
            <a:endParaRPr lang="en-US" sz="2400">
              <a:latin typeface="+mj-lt"/>
            </a:endParaRPr>
          </a:p>
          <a:p>
            <a:pPr lvl="1" algn="just">
              <a:buClr>
                <a:schemeClr val="tx1">
                  <a:lumMod val="95000"/>
                  <a:lumOff val="5000"/>
                </a:schemeClr>
              </a:buClr>
              <a:buSzPct val="100000"/>
              <a:buFont typeface="Arial" panose="020B0604020202020204" pitchFamily="34" charset="0"/>
              <a:buChar char="•"/>
            </a:pPr>
            <a:r>
              <a:rPr lang="en-US" sz="2400" i="1">
                <a:latin typeface="+mj-lt"/>
              </a:rPr>
              <a:t>ESSs</a:t>
            </a:r>
            <a:r>
              <a:rPr lang="en-US" sz="2400">
                <a:latin typeface="+mj-lt"/>
              </a:rPr>
              <a:t>: </a:t>
            </a:r>
            <a:r>
              <a:rPr lang="en-US" sz="2400">
                <a:effectLst/>
                <a:latin typeface="+mn-lt"/>
                <a:ea typeface="Calibri" panose="020F0502020204030204" pitchFamily="34" charset="0"/>
                <a:cs typeface="Times New Roman" panose="02020603050405020304" pitchFamily="18" charset="0"/>
              </a:rPr>
              <a:t>tương tự mô hình BSSs, nhưng khác biệt trong mô hình này là các Access Point ở xa có thể kết nối với nhau thông qua mạng có dây</a:t>
            </a:r>
            <a:r>
              <a:rPr lang="en-US" sz="2400">
                <a:latin typeface="+mn-lt"/>
                <a:ea typeface="Calibri" panose="020F0502020204030204" pitchFamily="34" charset="0"/>
                <a:cs typeface="Times New Roman" panose="02020603050405020304" pitchFamily="18" charset="0"/>
              </a:rPr>
              <a:t>.</a:t>
            </a:r>
            <a:endParaRPr lang="en-US" sz="2400">
              <a:latin typeface="+mj-lt"/>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38623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1. Mạng wireless là gì</a:t>
            </a: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pic>
        <p:nvPicPr>
          <p:cNvPr id="7" name="Picture 6">
            <a:extLst>
              <a:ext uri="{FF2B5EF4-FFF2-40B4-BE49-F238E27FC236}">
                <a16:creationId xmlns:a16="http://schemas.microsoft.com/office/drawing/2014/main" id="{E2D5FB33-1C2A-4195-BFA4-C438A939DC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114" y="1521834"/>
            <a:ext cx="3713211" cy="2597296"/>
          </a:xfrm>
          <a:prstGeom prst="rect">
            <a:avLst/>
          </a:prstGeom>
          <a:noFill/>
          <a:ln>
            <a:solidFill>
              <a:schemeClr val="bg1">
                <a:lumMod val="50000"/>
              </a:schemeClr>
            </a:solidFill>
          </a:ln>
        </p:spPr>
      </p:pic>
      <p:pic>
        <p:nvPicPr>
          <p:cNvPr id="8" name="Picture 7">
            <a:extLst>
              <a:ext uri="{FF2B5EF4-FFF2-40B4-BE49-F238E27FC236}">
                <a16:creationId xmlns:a16="http://schemas.microsoft.com/office/drawing/2014/main" id="{EAE8E43C-3765-491C-B363-F52FCDC1D7DF}"/>
              </a:ext>
            </a:extLst>
          </p:cNvPr>
          <p:cNvPicPr/>
          <p:nvPr/>
        </p:nvPicPr>
        <p:blipFill>
          <a:blip r:embed="rId3"/>
          <a:stretch>
            <a:fillRect/>
          </a:stretch>
        </p:blipFill>
        <p:spPr>
          <a:xfrm>
            <a:off x="7330861" y="301610"/>
            <a:ext cx="4667885" cy="3038475"/>
          </a:xfrm>
          <a:prstGeom prst="rect">
            <a:avLst/>
          </a:prstGeom>
          <a:ln>
            <a:solidFill>
              <a:schemeClr val="bg1">
                <a:lumMod val="50000"/>
              </a:schemeClr>
            </a:solidFill>
          </a:ln>
        </p:spPr>
      </p:pic>
      <p:pic>
        <p:nvPicPr>
          <p:cNvPr id="9" name="Picture 8">
            <a:extLst>
              <a:ext uri="{FF2B5EF4-FFF2-40B4-BE49-F238E27FC236}">
                <a16:creationId xmlns:a16="http://schemas.microsoft.com/office/drawing/2014/main" id="{AB7EB51E-28EB-4D41-B554-EE788D6F2ED8}"/>
              </a:ext>
            </a:extLst>
          </p:cNvPr>
          <p:cNvPicPr/>
          <p:nvPr/>
        </p:nvPicPr>
        <p:blipFill>
          <a:blip r:embed="rId4"/>
          <a:stretch>
            <a:fillRect/>
          </a:stretch>
        </p:blipFill>
        <p:spPr>
          <a:xfrm>
            <a:off x="3852184" y="2771652"/>
            <a:ext cx="3909060" cy="3657600"/>
          </a:xfrm>
          <a:prstGeom prst="rect">
            <a:avLst/>
          </a:prstGeom>
          <a:ln>
            <a:solidFill>
              <a:schemeClr val="bg1">
                <a:lumMod val="50000"/>
              </a:schemeClr>
            </a:solidFill>
          </a:ln>
        </p:spPr>
      </p:pic>
      <p:sp>
        <p:nvSpPr>
          <p:cNvPr id="10" name="TextBox 9">
            <a:extLst>
              <a:ext uri="{FF2B5EF4-FFF2-40B4-BE49-F238E27FC236}">
                <a16:creationId xmlns:a16="http://schemas.microsoft.com/office/drawing/2014/main" id="{D6D0F4C8-D647-4D75-A45F-C276CCD70FB2}"/>
              </a:ext>
            </a:extLst>
          </p:cNvPr>
          <p:cNvSpPr txBox="1"/>
          <p:nvPr/>
        </p:nvSpPr>
        <p:spPr>
          <a:xfrm>
            <a:off x="679499" y="4138787"/>
            <a:ext cx="2863121" cy="461665"/>
          </a:xfrm>
          <a:prstGeom prst="rect">
            <a:avLst/>
          </a:prstGeom>
          <a:noFill/>
        </p:spPr>
        <p:txBody>
          <a:bodyPr wrap="square" rtlCol="0">
            <a:spAutoFit/>
          </a:bodyPr>
          <a:lstStyle/>
          <a:p>
            <a:pPr algn="ctr"/>
            <a:r>
              <a:rPr lang="en-US" sz="2400"/>
              <a:t>Ad-hoc</a:t>
            </a:r>
            <a:endParaRPr lang="vi-VN"/>
          </a:p>
        </p:txBody>
      </p:sp>
      <p:sp>
        <p:nvSpPr>
          <p:cNvPr id="11" name="TextBox 10">
            <a:extLst>
              <a:ext uri="{FF2B5EF4-FFF2-40B4-BE49-F238E27FC236}">
                <a16:creationId xmlns:a16="http://schemas.microsoft.com/office/drawing/2014/main" id="{1C3F085C-EA64-44D5-995A-A70C50FB5A55}"/>
              </a:ext>
            </a:extLst>
          </p:cNvPr>
          <p:cNvSpPr txBox="1"/>
          <p:nvPr/>
        </p:nvSpPr>
        <p:spPr>
          <a:xfrm>
            <a:off x="7761244" y="5506067"/>
            <a:ext cx="3151595" cy="830997"/>
          </a:xfrm>
          <a:prstGeom prst="rect">
            <a:avLst/>
          </a:prstGeom>
          <a:noFill/>
        </p:spPr>
        <p:txBody>
          <a:bodyPr wrap="square" rtlCol="0">
            <a:spAutoFit/>
          </a:bodyPr>
          <a:lstStyle/>
          <a:p>
            <a:pPr algn="ctr"/>
            <a:r>
              <a:rPr lang="en-US" sz="2400"/>
              <a:t>Basic Service Sets -BSSs</a:t>
            </a:r>
            <a:endParaRPr lang="vi-VN" sz="2400"/>
          </a:p>
        </p:txBody>
      </p:sp>
      <p:sp>
        <p:nvSpPr>
          <p:cNvPr id="12" name="TextBox 11">
            <a:extLst>
              <a:ext uri="{FF2B5EF4-FFF2-40B4-BE49-F238E27FC236}">
                <a16:creationId xmlns:a16="http://schemas.microsoft.com/office/drawing/2014/main" id="{1B1C39D0-3C10-4C49-8E74-36256C2E90FC}"/>
              </a:ext>
            </a:extLst>
          </p:cNvPr>
          <p:cNvSpPr txBox="1"/>
          <p:nvPr/>
        </p:nvSpPr>
        <p:spPr>
          <a:xfrm>
            <a:off x="8416768" y="3425252"/>
            <a:ext cx="3411118" cy="830997"/>
          </a:xfrm>
          <a:prstGeom prst="rect">
            <a:avLst/>
          </a:prstGeom>
          <a:noFill/>
        </p:spPr>
        <p:txBody>
          <a:bodyPr wrap="square" rtlCol="0">
            <a:spAutoFit/>
          </a:bodyPr>
          <a:lstStyle/>
          <a:p>
            <a:pPr algn="ctr"/>
            <a:r>
              <a:rPr lang="en-US" sz="2400"/>
              <a:t>Extended Service Sets - ESSs</a:t>
            </a:r>
            <a:endParaRPr lang="vi-VN" sz="2400"/>
          </a:p>
        </p:txBody>
      </p:sp>
    </p:spTree>
    <p:extLst>
      <p:ext uri="{BB962C8B-B14F-4D97-AF65-F5344CB8AC3E}">
        <p14:creationId xmlns:p14="http://schemas.microsoft.com/office/powerpoint/2010/main" val="233917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473E-9254-4B9A-9D01-3438199D869D}"/>
              </a:ext>
            </a:extLst>
          </p:cNvPr>
          <p:cNvSpPr>
            <a:spLocks noGrp="1"/>
          </p:cNvSpPr>
          <p:nvPr>
            <p:ph type="title"/>
          </p:nvPr>
        </p:nvSpPr>
        <p:spPr>
          <a:xfrm>
            <a:off x="677335" y="301610"/>
            <a:ext cx="10235504" cy="1159239"/>
          </a:xfrm>
        </p:spPr>
        <p:txBody>
          <a:bodyPr>
            <a:normAutofit/>
          </a:bodyPr>
          <a:lstStyle/>
          <a:p>
            <a:r>
              <a:rPr lang="en-US" sz="3200" b="1">
                <a:solidFill>
                  <a:schemeClr val="accent2">
                    <a:lumMod val="50000"/>
                  </a:schemeClr>
                </a:solidFill>
              </a:rPr>
              <a:t>Phần 1. Tổng quan đồ án</a:t>
            </a:r>
            <a:br>
              <a:rPr lang="en-US" sz="3200">
                <a:solidFill>
                  <a:schemeClr val="accent2">
                    <a:lumMod val="50000"/>
                  </a:schemeClr>
                </a:solidFill>
              </a:rPr>
            </a:br>
            <a:r>
              <a:rPr lang="en-US" sz="3200" b="1" i="1">
                <a:solidFill>
                  <a:schemeClr val="accent1">
                    <a:lumMod val="50000"/>
                  </a:schemeClr>
                </a:solidFill>
              </a:rPr>
              <a:t>1. Mạng wireless là gì</a:t>
            </a:r>
          </a:p>
        </p:txBody>
      </p:sp>
      <p:sp>
        <p:nvSpPr>
          <p:cNvPr id="3" name="Content Placeholder 2">
            <a:extLst>
              <a:ext uri="{FF2B5EF4-FFF2-40B4-BE49-F238E27FC236}">
                <a16:creationId xmlns:a16="http://schemas.microsoft.com/office/drawing/2014/main" id="{ED247261-ECAB-46F3-B3B4-F1B027108737}"/>
              </a:ext>
            </a:extLst>
          </p:cNvPr>
          <p:cNvSpPr>
            <a:spLocks noGrp="1"/>
          </p:cNvSpPr>
          <p:nvPr>
            <p:ph idx="1"/>
          </p:nvPr>
        </p:nvSpPr>
        <p:spPr>
          <a:xfrm>
            <a:off x="677334" y="1618938"/>
            <a:ext cx="9740830" cy="4629462"/>
          </a:xfrm>
        </p:spPr>
        <p:txBody>
          <a:bodyPr>
            <a:noAutofit/>
          </a:bodyPr>
          <a:lstStyle/>
          <a:p>
            <a:pPr algn="just">
              <a:buClr>
                <a:schemeClr val="tx1">
                  <a:lumMod val="95000"/>
                  <a:lumOff val="5000"/>
                </a:schemeClr>
              </a:buClr>
              <a:buSzPct val="100000"/>
              <a:buFont typeface="Wingdings" panose="05000000000000000000" pitchFamily="2" charset="2"/>
              <a:buChar char="Ø"/>
            </a:pPr>
            <a:r>
              <a:rPr lang="en-US" sz="2400">
                <a:latin typeface="+mj-lt"/>
              </a:rPr>
              <a:t>Điểm vượt trội của mạng Wireless so với mạng Wire:</a:t>
            </a:r>
          </a:p>
          <a:p>
            <a:pPr lvl="1" algn="just">
              <a:buClr>
                <a:schemeClr val="tx1">
                  <a:lumMod val="95000"/>
                  <a:lumOff val="5000"/>
                </a:schemeClr>
              </a:buClr>
              <a:buSzPct val="100000"/>
              <a:buFont typeface="Arial" panose="020B0604020202020204" pitchFamily="34" charset="0"/>
              <a:buChar char="•"/>
            </a:pPr>
            <a:r>
              <a:rPr lang="en-US" sz="2400">
                <a:latin typeface="+mj-lt"/>
              </a:rPr>
              <a:t>Giải quyết các vấn đề về thiết bị vật lý, vị trí lắp đặt.</a:t>
            </a:r>
          </a:p>
          <a:p>
            <a:pPr lvl="1" algn="just">
              <a:buClr>
                <a:schemeClr val="tx1">
                  <a:lumMod val="95000"/>
                  <a:lumOff val="5000"/>
                </a:schemeClr>
              </a:buClr>
              <a:buSzPct val="100000"/>
              <a:buFont typeface="Arial" panose="020B0604020202020204" pitchFamily="34" charset="0"/>
              <a:buChar char="•"/>
            </a:pPr>
            <a:r>
              <a:rPr lang="en-US" sz="2400">
                <a:latin typeface="+mj-lt"/>
              </a:rPr>
              <a:t>Tiết kiệm chi phí đáng kể so với mạng Wire, tuổi thọ sử dụng cao.</a:t>
            </a:r>
          </a:p>
          <a:p>
            <a:pPr lvl="1" algn="just">
              <a:buClr>
                <a:schemeClr val="tx1">
                  <a:lumMod val="95000"/>
                  <a:lumOff val="5000"/>
                </a:schemeClr>
              </a:buClr>
              <a:buSzPct val="100000"/>
              <a:buFont typeface="Arial" panose="020B0604020202020204" pitchFamily="34" charset="0"/>
              <a:buChar char="•"/>
            </a:pPr>
            <a:r>
              <a:rPr lang="en-US" sz="2400">
                <a:latin typeface="+mj-lt"/>
              </a:rPr>
              <a:t>Tính mở rộng nhanh chóng và tiện lợi, dễ dàng đáp ứng khi số lượng truy cập tang nhanh.</a:t>
            </a:r>
          </a:p>
          <a:p>
            <a:pPr lvl="1" algn="just">
              <a:buClr>
                <a:schemeClr val="tx1">
                  <a:lumMod val="95000"/>
                  <a:lumOff val="5000"/>
                </a:schemeClr>
              </a:buClr>
              <a:buSzPct val="100000"/>
              <a:buFont typeface="Arial" panose="020B0604020202020204" pitchFamily="34" charset="0"/>
              <a:buChar char="•"/>
            </a:pPr>
            <a:r>
              <a:rPr lang="en-US" sz="2400">
                <a:latin typeface="+mj-lt"/>
              </a:rPr>
              <a:t>Cấu hình mạng không dây đơn giản, nhanh chóng hơn.</a:t>
            </a:r>
          </a:p>
          <a:p>
            <a:pPr lvl="1" algn="just">
              <a:buClr>
                <a:schemeClr val="tx1">
                  <a:lumMod val="95000"/>
                  <a:lumOff val="5000"/>
                </a:schemeClr>
              </a:buClr>
              <a:buSzPct val="100000"/>
              <a:buFont typeface="Arial" panose="020B0604020202020204" pitchFamily="34" charset="0"/>
              <a:buChar char="•"/>
            </a:pPr>
            <a:r>
              <a:rPr lang="en-US" sz="2400">
                <a:latin typeface="+mj-lt"/>
              </a:rPr>
              <a:t>Có nhiều lựa chọn mô hình mạng để phù hợp với nhu cầu sử dụng.</a:t>
            </a:r>
          </a:p>
          <a:p>
            <a:pPr lvl="1" algn="just">
              <a:buClr>
                <a:schemeClr val="tx1">
                  <a:lumMod val="95000"/>
                  <a:lumOff val="5000"/>
                </a:schemeClr>
              </a:buClr>
              <a:buSzPct val="100000"/>
              <a:buFont typeface="Arial" panose="020B0604020202020204" pitchFamily="34" charset="0"/>
              <a:buChar char="•"/>
            </a:pPr>
            <a:r>
              <a:rPr lang="en-US" sz="2400">
                <a:latin typeface="+mj-lt"/>
              </a:rPr>
              <a:t>...</a:t>
            </a:r>
          </a:p>
          <a:p>
            <a:pPr lvl="1" algn="just">
              <a:buClr>
                <a:schemeClr val="tx1">
                  <a:lumMod val="95000"/>
                  <a:lumOff val="5000"/>
                </a:schemeClr>
              </a:buClr>
              <a:buSzPct val="100000"/>
              <a:buFont typeface="Arial" panose="020B0604020202020204" pitchFamily="34" charset="0"/>
              <a:buChar char="•"/>
            </a:pPr>
            <a:endParaRPr lang="en-US" sz="2400">
              <a:latin typeface="+mj-lt"/>
            </a:endParaRPr>
          </a:p>
        </p:txBody>
      </p:sp>
      <p:sp>
        <p:nvSpPr>
          <p:cNvPr id="4" name="Footer Placeholder 3">
            <a:extLst>
              <a:ext uri="{FF2B5EF4-FFF2-40B4-BE49-F238E27FC236}">
                <a16:creationId xmlns:a16="http://schemas.microsoft.com/office/drawing/2014/main" id="{2E13A3B5-9793-4A67-B279-BC96445FECFD}"/>
              </a:ext>
            </a:extLst>
          </p:cNvPr>
          <p:cNvSpPr>
            <a:spLocks noGrp="1"/>
          </p:cNvSpPr>
          <p:nvPr>
            <p:ph type="ftr" sz="quarter" idx="11"/>
          </p:nvPr>
        </p:nvSpPr>
        <p:spPr/>
        <p:txBody>
          <a:bodyPr/>
          <a:lstStyle/>
          <a:p>
            <a:r>
              <a:rPr lang="vi-VN"/>
              <a:t>Tấn công mạng - NT205.L11.ANTT</a:t>
            </a:r>
            <a:endParaRPr lang="en-US" dirty="0"/>
          </a:p>
        </p:txBody>
      </p:sp>
    </p:spTree>
    <p:extLst>
      <p:ext uri="{BB962C8B-B14F-4D97-AF65-F5344CB8AC3E}">
        <p14:creationId xmlns:p14="http://schemas.microsoft.com/office/powerpoint/2010/main" val="2100671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95770BA2FA15634F8F3E6028FC07CBFE" ma:contentTypeVersion="5" ma:contentTypeDescription="Tạo tài liệu mới." ma:contentTypeScope="" ma:versionID="c605e08e89964b6c1e3f88834e905fb7">
  <xsd:schema xmlns:xsd="http://www.w3.org/2001/XMLSchema" xmlns:xs="http://www.w3.org/2001/XMLSchema" xmlns:p="http://schemas.microsoft.com/office/2006/metadata/properties" xmlns:ns3="7fc60077-f495-4572-907e-4a63bd7925df" xmlns:ns4="018b0d11-b720-46a3-9243-52d330dd0d31" targetNamespace="http://schemas.microsoft.com/office/2006/metadata/properties" ma:root="true" ma:fieldsID="14636d3780a6e04f07efe6339559ebf5" ns3:_="" ns4:_="">
    <xsd:import namespace="7fc60077-f495-4572-907e-4a63bd7925df"/>
    <xsd:import namespace="018b0d11-b720-46a3-9243-52d330dd0d3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60077-f495-4572-907e-4a63bd7925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18b0d11-b720-46a3-9243-52d330dd0d31"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AF9A70-C43B-44BE-BEAC-29ABDD6B8F21}">
  <ds:schemaRef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purl.org/dc/dcmitype/"/>
    <ds:schemaRef ds:uri="7fc60077-f495-4572-907e-4a63bd7925df"/>
    <ds:schemaRef ds:uri="018b0d11-b720-46a3-9243-52d330dd0d3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85A8CCD-A87F-475F-BFDA-D2CF6B5D0D3F}">
  <ds:schemaRefs>
    <ds:schemaRef ds:uri="http://schemas.microsoft.com/sharepoint/v3/contenttype/forms"/>
  </ds:schemaRefs>
</ds:datastoreItem>
</file>

<file path=customXml/itemProps3.xml><?xml version="1.0" encoding="utf-8"?>
<ds:datastoreItem xmlns:ds="http://schemas.openxmlformats.org/officeDocument/2006/customXml" ds:itemID="{B3A22AAB-3B54-4B36-B2A9-AC2D7D6BE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c60077-f495-4572-907e-4a63bd7925df"/>
    <ds:schemaRef ds:uri="018b0d11-b720-46a3-9243-52d330dd0d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1321</TotalTime>
  <Words>4178</Words>
  <Application>Microsoft Office PowerPoint</Application>
  <PresentationFormat>Widescreen</PresentationFormat>
  <Paragraphs>423</Paragraphs>
  <Slides>60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Barlow Semi Condensed Medium</vt:lpstr>
      <vt:lpstr>Calibri</vt:lpstr>
      <vt:lpstr>Courier New</vt:lpstr>
      <vt:lpstr>Helvetica Neue</vt:lpstr>
      <vt:lpstr>Roboto</vt:lpstr>
      <vt:lpstr>Times New Roman</vt:lpstr>
      <vt:lpstr>Wingdings</vt:lpstr>
      <vt:lpstr>Wingdings 3</vt:lpstr>
      <vt:lpstr>Facet</vt:lpstr>
      <vt:lpstr>Báo cáo HACKING WIRELESS NETWORKS  Tấn công mạng</vt:lpstr>
      <vt:lpstr>Nội dung</vt:lpstr>
      <vt:lpstr>Phần 1. Tổng quan đồ án </vt:lpstr>
      <vt:lpstr>Phần 1. Tổng quan đồ án</vt:lpstr>
      <vt:lpstr>Phần 1. Tổng quan đồ án 1. Mạng wireless là gì</vt:lpstr>
      <vt:lpstr>Phần 1. Tổng quan đồ án 1. Mạng wireless là gì</vt:lpstr>
      <vt:lpstr>Phần 1. Tổng quan đồ án 1. Mạng wireless là gì</vt:lpstr>
      <vt:lpstr>Phần 1. Tổng quan đồ án 1. Mạng wireless là gì</vt:lpstr>
      <vt:lpstr>Phần 1. Tổng quan đồ án 1. Mạng wireless là gì</vt:lpstr>
      <vt:lpstr>Phần 1. Tổng quan đồ án 2. Các giao thức mã hóa</vt:lpstr>
      <vt:lpstr>Phần 1. Tổng quan đồ án 2. Các giao thức mã hóa</vt:lpstr>
      <vt:lpstr>Phần 1. Tổng quan đồ án 3. Một số threat trên mạng wireless</vt:lpstr>
      <vt:lpstr>Phần 1. Tổng quan đồ án 4. Kĩ năng khai thác lỗ hổng từ wifi</vt:lpstr>
      <vt:lpstr>Phần 1. Tổng quan đồ án 5. Phòng ngừa Wireless attack</vt:lpstr>
      <vt:lpstr>Phần 1. Tổng quan đồ án</vt:lpstr>
      <vt:lpstr>Phần 1. Tổng quan đồ án Các bài lab</vt:lpstr>
      <vt:lpstr>Phần 1. Tổng quan đồ án Lab Environment</vt:lpstr>
      <vt:lpstr>Phần 2. Chi tiết các Lab demo </vt:lpstr>
      <vt:lpstr>Phần 2. Chi tiết các Lab demo</vt:lpstr>
      <vt:lpstr>Phần 2. Chi tiết các Lab Demo Lab 1: Wifi Packet Sniffing</vt:lpstr>
      <vt:lpstr>Phần 2. Chi tiết các Lab Demo Lab 1: Wifi Packet Sniffing</vt:lpstr>
      <vt:lpstr>Phần 2. Chi tiết các Lab Demo Lab 1: Wifi Packet Sniffing</vt:lpstr>
      <vt:lpstr>Phần 2. Chi tiết các Lab Demo Lab 1: Wifi Packet Sniffing</vt:lpstr>
      <vt:lpstr>Phần 2. Chi tiết các Lab Demo Lab 1: Wifi Packet Sniffing</vt:lpstr>
      <vt:lpstr>Phần 2. Chi tiết các Lab demo</vt:lpstr>
      <vt:lpstr>Phần 2. Chi tiết các Lab Demo Lab 2: Cracking a WEP Network</vt:lpstr>
      <vt:lpstr>Phần 2. Chi tiết các Lab Demo Lab 2: Cracking a WEP Network</vt:lpstr>
      <vt:lpstr>Phần 2. Chi tiết các Lab Demo Lab 2: Cracking a WEP Network</vt:lpstr>
      <vt:lpstr>Phần 2. Chi tiết các Lab Demo Lab 2: Cracking a WEP Network</vt:lpstr>
      <vt:lpstr>Phần 2. Chi tiết các Lab Demo Lab 2: Cracking a WEP Network</vt:lpstr>
      <vt:lpstr>Phần 2. Chi tiết các Lab Demo Lab 2: Cracking a WEP Network</vt:lpstr>
      <vt:lpstr>Phần 2. Chi tiết các Lab Demo Lab 2: Cracking a WEP Network</vt:lpstr>
      <vt:lpstr>Phần 2. Chi tiết các Lab Demo Lab 2: Cracking a WEP Network</vt:lpstr>
      <vt:lpstr>Phần 2. Chi tiết các Lab demo</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 Lab 3: Cracking a WPA2 Network </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 Lab 3: Cracking a WPA2 Network</vt:lpstr>
      <vt:lpstr>Phần 2. Chi tiết các Lab demo</vt:lpstr>
      <vt:lpstr>Phần 2. Chi tiết các Lab Demo Lab 4: Wifi Phishing</vt:lpstr>
      <vt:lpstr>Phần 2. Chi tiết các Lab Demo Lab 4: Wifi Phishing</vt:lpstr>
      <vt:lpstr>Phần 2. Chi tiết các Lab Demo Lab 4: Wifi Phishing</vt:lpstr>
      <vt:lpstr>Phần 2. Chi tiết các Lab Demo Lab 4: Wifi Phishing</vt:lpstr>
      <vt:lpstr>Phần 2. Chi tiết các Lab Demo Lab 4: Wifi Phishing</vt:lpstr>
      <vt:lpstr>Phần 2. Chi tiết các Lab Demo Lab 4: Wifi Phishing</vt:lpstr>
      <vt:lpstr>Phần 2. Chi tiết các Lab Demo Lab 4: Wifi Phishing</vt:lpstr>
      <vt:lpstr>Phần 3. Kết luận </vt:lpstr>
      <vt:lpstr>Phần 3. Kết luận</vt:lpstr>
      <vt:lpstr>Phần 3. Kết luận Tổng quát hóa vấn đề</vt:lpstr>
      <vt:lpstr>Phần 3. Kết luận</vt:lpstr>
      <vt:lpstr>Phần 3. Kết luận Tổng quát hóa giải pháp</vt:lpstr>
      <vt:lpstr>Phần 3. Kết luận Tổng quát hóa giải pháp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CROSS-SITE SCRIPTING (XSS) HỆ THỐNG TÌM KIẾM, PHÁT HIỆN VÀ NGĂN NGỪA XÂM NHẬP</dc:title>
  <dc:creator>Hong Phuc</dc:creator>
  <cp:lastModifiedBy>Trần Lê</cp:lastModifiedBy>
  <cp:revision>116</cp:revision>
  <dcterms:created xsi:type="dcterms:W3CDTF">2020-04-28T05:03:50Z</dcterms:created>
  <dcterms:modified xsi:type="dcterms:W3CDTF">2021-07-17T10:57:38Z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0x01010095770BA2FA15634F8F3E6028FC07CBFE</vt:lpwstr>
  </property>
</Properties>
</file>