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3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54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FFF"/>
    <a:srgbClr val="7BAF79"/>
    <a:srgbClr val="003F64"/>
    <a:srgbClr val="1D4B1B"/>
    <a:srgbClr val="900E13"/>
    <a:srgbClr val="A2201E"/>
    <a:srgbClr val="FFFFFF"/>
    <a:srgbClr val="1945C3"/>
    <a:srgbClr val="1D26DD"/>
    <a:srgbClr val="C3C3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9620" autoAdjust="0"/>
  </p:normalViewPr>
  <p:slideViewPr>
    <p:cSldViewPr snapToGrid="0">
      <p:cViewPr varScale="1">
        <p:scale>
          <a:sx n="119" d="100"/>
          <a:sy n="119" d="100"/>
        </p:scale>
        <p:origin x="200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1FD9D-4390-E145-90E6-A4ADAD328CA9}" type="datetimeFigureOut">
              <a:rPr lang="en-US" smtClean="0"/>
              <a:t>10/18/17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B72E5-3662-284E-A537-7B35FB680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8712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A5BFF5F2-8CC9-AB4B-8737-59CD2A623957}" type="datetimeFigureOut">
              <a:rPr lang="it-IT"/>
              <a:pPr>
                <a:defRPr/>
              </a:pPr>
              <a:t>18/10/17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B71FF672-D7E8-8E4C-BD22-F53663A35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895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83BC08-5EE2-1041-8E70-A46E60B380DC}" type="slidenum">
              <a:rPr lang="it-IT" sz="1200">
                <a:latin typeface="Calibri" charset="0"/>
              </a:rPr>
              <a:pPr eaLnBrk="1" hangingPunct="1"/>
              <a:t>1</a:t>
            </a:fld>
            <a:endParaRPr lang="it-IT" sz="12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0275" y="739775"/>
            <a:ext cx="4938713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687888"/>
            <a:ext cx="4984750" cy="4445000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770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83BC08-5EE2-1041-8E70-A46E60B380DC}" type="slidenum">
              <a:rPr lang="it-IT" sz="1200">
                <a:latin typeface="Calibri" charset="0"/>
              </a:rPr>
              <a:pPr eaLnBrk="1" hangingPunct="1"/>
              <a:t>10</a:t>
            </a:fld>
            <a:endParaRPr lang="it-IT" sz="12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0275" y="739775"/>
            <a:ext cx="4938713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687888"/>
            <a:ext cx="4984750" cy="4445000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72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streamreasoning.org/events/streamapp2017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gif"/><Relationship Id="rId7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1221631_43287804.jpg"/>
          <p:cNvPicPr>
            <a:picLocks noChangeAspect="1"/>
          </p:cNvPicPr>
          <p:nvPr userDrawn="1"/>
        </p:nvPicPr>
        <p:blipFill>
          <a:blip r:embed="rId2" cstate="email">
            <a:duotone>
              <a:prstClr val="black"/>
              <a:srgbClr val="A220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 bwMode="auto">
          <a:xfrm>
            <a:off x="0" y="2286000"/>
            <a:ext cx="3886200" cy="1219200"/>
          </a:xfrm>
          <a:prstGeom prst="rect">
            <a:avLst/>
          </a:prstGeom>
          <a:solidFill>
            <a:schemeClr val="bg1">
              <a:lumMod val="95000"/>
              <a:alpha val="5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r" eaLnBrk="0" hangingPunct="0">
              <a:spcBef>
                <a:spcPct val="50000"/>
              </a:spcBef>
              <a:defRPr/>
            </a:pPr>
            <a:endParaRPr lang="en-US" sz="1200" b="1">
              <a:solidFill>
                <a:srgbClr val="49695D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3962400"/>
            <a:ext cx="9144000" cy="2590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30000"/>
                </a:schemeClr>
              </a:gs>
              <a:gs pos="100000">
                <a:schemeClr val="bg1">
                  <a:alpha val="88000"/>
                </a:schemeClr>
              </a:gs>
            </a:gsLst>
            <a:lin ang="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r" eaLnBrk="0" hangingPunct="0">
              <a:spcBef>
                <a:spcPct val="50000"/>
              </a:spcBef>
              <a:defRPr/>
            </a:pPr>
            <a:endParaRPr lang="en-US" sz="1200" b="1">
              <a:solidFill>
                <a:srgbClr val="49695D"/>
              </a:solidFill>
              <a:cs typeface="Arial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 userDrawn="1"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endParaRPr lang="en-US" sz="1200" b="1">
              <a:solidFill>
                <a:srgbClr val="49695D"/>
              </a:solidFill>
            </a:endParaRPr>
          </a:p>
        </p:txBody>
      </p:sp>
      <p:cxnSp>
        <p:nvCxnSpPr>
          <p:cNvPr id="12" name="Straight Connector 28"/>
          <p:cNvCxnSpPr>
            <a:cxnSpLocks noChangeShapeType="1"/>
          </p:cNvCxnSpPr>
          <p:nvPr userDrawn="1"/>
        </p:nvCxnSpPr>
        <p:spPr bwMode="auto">
          <a:xfrm>
            <a:off x="0" y="3962400"/>
            <a:ext cx="9144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Straight Connector 29"/>
          <p:cNvCxnSpPr>
            <a:cxnSpLocks noChangeShapeType="1"/>
          </p:cNvCxnSpPr>
          <p:nvPr userDrawn="1"/>
        </p:nvCxnSpPr>
        <p:spPr bwMode="auto">
          <a:xfrm>
            <a:off x="0" y="2286000"/>
            <a:ext cx="9144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Straight Connector 30"/>
          <p:cNvCxnSpPr>
            <a:cxnSpLocks noChangeShapeType="1"/>
          </p:cNvCxnSpPr>
          <p:nvPr userDrawn="1"/>
        </p:nvCxnSpPr>
        <p:spPr bwMode="auto">
          <a:xfrm>
            <a:off x="1143000" y="3962400"/>
            <a:ext cx="0" cy="25908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Straight Connector 31"/>
          <p:cNvCxnSpPr>
            <a:cxnSpLocks noChangeShapeType="1"/>
          </p:cNvCxnSpPr>
          <p:nvPr userDrawn="1"/>
        </p:nvCxnSpPr>
        <p:spPr bwMode="auto">
          <a:xfrm>
            <a:off x="3886200" y="152400"/>
            <a:ext cx="0" cy="21336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" name="Rectangle 15"/>
          <p:cNvSpPr/>
          <p:nvPr userDrawn="1"/>
        </p:nvSpPr>
        <p:spPr bwMode="auto">
          <a:xfrm>
            <a:off x="3907140" y="152400"/>
            <a:ext cx="5236860" cy="211266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42000"/>
                </a:schemeClr>
              </a:gs>
              <a:gs pos="100000">
                <a:schemeClr val="bg1">
                  <a:alpha val="87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r" eaLnBrk="0" hangingPunct="0">
              <a:spcBef>
                <a:spcPct val="50000"/>
              </a:spcBef>
              <a:defRPr/>
            </a:pPr>
            <a:endParaRPr lang="en-US" sz="1200" b="1">
              <a:solidFill>
                <a:srgbClr val="49695D"/>
              </a:solidFill>
              <a:cs typeface="Arial" charset="0"/>
            </a:endParaRPr>
          </a:p>
        </p:txBody>
      </p:sp>
      <p:sp>
        <p:nvSpPr>
          <p:cNvPr id="18" name="TextBox 26"/>
          <p:cNvSpPr txBox="1">
            <a:spLocks noChangeArrowheads="1"/>
          </p:cNvSpPr>
          <p:nvPr userDrawn="1"/>
        </p:nvSpPr>
        <p:spPr bwMode="auto">
          <a:xfrm>
            <a:off x="3897834" y="166360"/>
            <a:ext cx="5169203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 b="1" cap="none" baseline="0" dirty="0" smtClean="0">
                <a:solidFill>
                  <a:srgbClr val="800000"/>
                </a:solidFill>
                <a:latin typeface="Arial" pitchFamily="34" charset="0"/>
                <a:ea typeface="ＭＳ Ｐゴシック" charset="0"/>
                <a:cs typeface="ＭＳ Ｐゴシック" charset="0"/>
              </a:rPr>
              <a:t>How to Build a Stream</a:t>
            </a:r>
            <a:br>
              <a:rPr lang="en-US" sz="3600" b="1" cap="none" baseline="0" dirty="0" smtClean="0">
                <a:solidFill>
                  <a:srgbClr val="800000"/>
                </a:solidFill>
                <a:latin typeface="Arial" pitchFamily="34" charset="0"/>
                <a:ea typeface="ＭＳ Ｐゴシック" charset="0"/>
                <a:cs typeface="ＭＳ Ｐゴシック" charset="0"/>
              </a:rPr>
            </a:br>
            <a:r>
              <a:rPr lang="en-US" sz="3600" b="1" cap="none" baseline="0" dirty="0" smtClean="0">
                <a:solidFill>
                  <a:srgbClr val="800000"/>
                </a:solidFill>
                <a:latin typeface="Arial" pitchFamily="34" charset="0"/>
                <a:ea typeface="ＭＳ Ｐゴシック" charset="0"/>
                <a:cs typeface="ＭＳ Ｐゴシック" charset="0"/>
              </a:rPr>
              <a:t>Reasoning Application</a:t>
            </a:r>
          </a:p>
          <a:p>
            <a:pPr eaLnBrk="1" hangingPunct="1"/>
            <a:r>
              <a:rPr lang="en-US" sz="2000" b="1" cap="none" baseline="0" dirty="0" smtClean="0">
                <a:solidFill>
                  <a:srgbClr val="800000"/>
                </a:solidFill>
                <a:latin typeface="Arial" pitchFamily="34" charset="0"/>
                <a:ea typeface="ＭＳ Ｐゴシック" charset="0"/>
                <a:cs typeface="ＭＳ Ｐゴシック" charset="0"/>
              </a:rPr>
              <a:t>D. </a:t>
            </a:r>
            <a:r>
              <a:rPr lang="en-US" sz="2000" b="1" cap="none" baseline="0" dirty="0" err="1" smtClean="0">
                <a:solidFill>
                  <a:srgbClr val="800000"/>
                </a:solidFill>
                <a:latin typeface="Arial" pitchFamily="34" charset="0"/>
                <a:ea typeface="ＭＳ Ｐゴシック" charset="0"/>
                <a:cs typeface="ＭＳ Ｐゴシック" charset="0"/>
              </a:rPr>
              <a:t>Dell'Aglio</a:t>
            </a:r>
            <a:r>
              <a:rPr lang="en-US" sz="2000" b="1" cap="none" baseline="0" dirty="0" smtClean="0">
                <a:solidFill>
                  <a:srgbClr val="800000"/>
                </a:solidFill>
                <a:latin typeface="Arial" pitchFamily="34" charset="0"/>
                <a:ea typeface="ＭＳ Ｐゴシック" charset="0"/>
                <a:cs typeface="ＭＳ Ｐゴシック" charset="0"/>
              </a:rPr>
              <a:t>, E. Della Valle, </a:t>
            </a:r>
            <a:br>
              <a:rPr lang="en-US" sz="2000" b="1" cap="none" baseline="0" dirty="0" smtClean="0">
                <a:solidFill>
                  <a:srgbClr val="800000"/>
                </a:solidFill>
                <a:latin typeface="Arial" pitchFamily="34" charset="0"/>
                <a:ea typeface="ＭＳ Ｐゴシック" charset="0"/>
                <a:cs typeface="ＭＳ Ｐゴシック" charset="0"/>
              </a:rPr>
            </a:br>
            <a:r>
              <a:rPr lang="en-US" sz="2000" b="1" cap="none" baseline="0" dirty="0" smtClean="0">
                <a:solidFill>
                  <a:srgbClr val="800000"/>
                </a:solidFill>
                <a:latin typeface="Arial" pitchFamily="34" charset="0"/>
                <a:ea typeface="ＭＳ Ｐゴシック" charset="0"/>
                <a:cs typeface="ＭＳ Ｐゴシック" charset="0"/>
              </a:rPr>
              <a:t>T. Le-Pham, A. </a:t>
            </a:r>
            <a:r>
              <a:rPr lang="en-US" sz="2000" b="1" cap="none" baseline="0" dirty="0" err="1" smtClean="0">
                <a:solidFill>
                  <a:srgbClr val="800000"/>
                </a:solidFill>
                <a:latin typeface="Arial" pitchFamily="34" charset="0"/>
                <a:ea typeface="ＭＳ Ｐゴシック" charset="0"/>
                <a:cs typeface="ＭＳ Ｐゴシック" charset="0"/>
              </a:rPr>
              <a:t>Mileo</a:t>
            </a:r>
            <a:r>
              <a:rPr lang="en-US" sz="2000" b="1" cap="none" baseline="0" dirty="0" smtClean="0">
                <a:solidFill>
                  <a:srgbClr val="800000"/>
                </a:solidFill>
                <a:latin typeface="Arial" pitchFamily="34" charset="0"/>
                <a:ea typeface="ＭＳ Ｐゴシック" charset="0"/>
                <a:cs typeface="ＭＳ Ｐゴシック" charset="0"/>
              </a:rPr>
              <a:t>, and R. </a:t>
            </a:r>
            <a:r>
              <a:rPr lang="en-US" sz="2000" b="1" cap="none" baseline="0" dirty="0" err="1" smtClean="0">
                <a:solidFill>
                  <a:srgbClr val="800000"/>
                </a:solidFill>
                <a:latin typeface="Arial" pitchFamily="34" charset="0"/>
                <a:ea typeface="ＭＳ Ｐゴシック" charset="0"/>
                <a:cs typeface="ＭＳ Ｐゴシック" charset="0"/>
              </a:rPr>
              <a:t>Tommasini</a:t>
            </a:r>
            <a:endParaRPr lang="en-US" sz="2000" b="1" cap="none" baseline="0" dirty="0" smtClean="0">
              <a:solidFill>
                <a:srgbClr val="800000"/>
              </a:solidFill>
              <a:latin typeface="Arial" pitchFamily="34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1600" b="1" cap="none" baseline="0" dirty="0" smtClean="0">
                <a:solidFill>
                  <a:srgbClr val="800000"/>
                </a:solidFill>
                <a:latin typeface="Arial" pitchFamily="34" charset="0"/>
                <a:ea typeface="ＭＳ Ｐゴシック" charset="0"/>
                <a:cs typeface="ＭＳ Ｐゴシック" charset="0"/>
                <a:hlinkClick r:id="rId3"/>
              </a:rPr>
              <a:t>http://streamreasoning.org/events/streamapp2017</a:t>
            </a:r>
            <a:r>
              <a:rPr lang="en-US" sz="1600" b="1" cap="none" baseline="0" dirty="0" smtClean="0">
                <a:solidFill>
                  <a:srgbClr val="800000"/>
                </a:solidFill>
                <a:latin typeface="Arial" pitchFamily="34" charset="0"/>
                <a:ea typeface="ＭＳ Ｐゴシック" charset="0"/>
                <a:cs typeface="ＭＳ Ｐゴシック" charset="0"/>
              </a:rPr>
              <a:t> </a:t>
            </a:r>
            <a:endParaRPr lang="en-US" sz="1800" b="1" cap="none" baseline="0" dirty="0">
              <a:solidFill>
                <a:srgbClr val="800000"/>
              </a:solidFill>
              <a:latin typeface="Arial" pitchFamily="34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295400" y="4048125"/>
            <a:ext cx="7848600" cy="1285875"/>
          </a:xfrm>
          <a:noFill/>
          <a:ln>
            <a:noFill/>
          </a:ln>
        </p:spPr>
        <p:txBody>
          <a:bodyPr anchor="b"/>
          <a:lstStyle>
            <a:lvl1pPr algn="l">
              <a:defRPr sz="4000" b="1" cap="none" baseline="0">
                <a:solidFill>
                  <a:srgbClr val="800000"/>
                </a:solidFill>
                <a:latin typeface="Arial" pitchFamily="34" charset="0"/>
              </a:defRPr>
            </a:lvl1pPr>
          </a:lstStyle>
          <a:p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334000"/>
            <a:ext cx="7848600" cy="1219200"/>
          </a:xfrm>
          <a:ln>
            <a:noFill/>
          </a:ln>
        </p:spPr>
        <p:txBody>
          <a:bodyPr/>
          <a:lstStyle>
            <a:lvl1pPr marL="0" indent="0">
              <a:buNone/>
              <a:defRPr sz="2000">
                <a:solidFill>
                  <a:srgbClr val="80000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</p:txBody>
      </p:sp>
      <p:cxnSp>
        <p:nvCxnSpPr>
          <p:cNvPr id="17" name="Straight Connector 32"/>
          <p:cNvCxnSpPr>
            <a:cxnSpLocks noChangeShapeType="1"/>
          </p:cNvCxnSpPr>
          <p:nvPr userDrawn="1"/>
        </p:nvCxnSpPr>
        <p:spPr bwMode="auto">
          <a:xfrm>
            <a:off x="3886200" y="2286000"/>
            <a:ext cx="0" cy="12192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1032" name="Picture 8" descr="https://www.insight-centre.org/sites/all/themes/bootstrap_insight/images/logo_rev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9" y="5893650"/>
            <a:ext cx="1012320" cy="49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 userDrawn="1"/>
        </p:nvGrpSpPr>
        <p:grpSpPr>
          <a:xfrm>
            <a:off x="15724" y="4114800"/>
            <a:ext cx="1106686" cy="838200"/>
            <a:chOff x="15724" y="4114800"/>
            <a:chExt cx="1106686" cy="838200"/>
          </a:xfrm>
        </p:grpSpPr>
        <p:sp>
          <p:nvSpPr>
            <p:cNvPr id="23" name="Oval 22"/>
            <p:cNvSpPr/>
            <p:nvPr userDrawn="1"/>
          </p:nvSpPr>
          <p:spPr bwMode="auto">
            <a:xfrm>
              <a:off x="347110" y="4165212"/>
              <a:ext cx="444888" cy="444888"/>
            </a:xfrm>
            <a:prstGeom prst="ellipse">
              <a:avLst/>
            </a:prstGeom>
            <a:solidFill>
              <a:schemeClr val="bg1">
                <a:lumMod val="9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200" b="1" i="0" u="none" strike="noStrike" cap="none" normalizeH="0" baseline="0" smtClean="0">
                <a:ln>
                  <a:noFill/>
                </a:ln>
                <a:solidFill>
                  <a:srgbClr val="49695D"/>
                </a:solidFill>
                <a:effectLst/>
                <a:latin typeface="Arial" charset="0"/>
              </a:endParaRPr>
            </a:p>
          </p:txBody>
        </p:sp>
        <p:pic>
          <p:nvPicPr>
            <p:cNvPr id="22" name="Picture 21" descr="logo-polimi.png"/>
            <p:cNvPicPr>
              <a:picLocks noChangeAspect="1"/>
            </p:cNvPicPr>
            <p:nvPr userDrawn="1"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724" y="4114800"/>
              <a:ext cx="1106686" cy="838200"/>
            </a:xfrm>
            <a:prstGeom prst="rect">
              <a:avLst/>
            </a:prstGeom>
          </p:spPr>
        </p:pic>
      </p:grp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" y="5225414"/>
            <a:ext cx="1107431" cy="37759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7"/>
          <a:srcRect r="64475"/>
          <a:stretch/>
        </p:blipFill>
        <p:spPr>
          <a:xfrm>
            <a:off x="8200" y="2310600"/>
            <a:ext cx="3869267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48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0"/>
              </a:spcBef>
              <a:defRPr smtClean="0"/>
            </a:lvl1pPr>
          </a:lstStyle>
          <a:p>
            <a:pPr>
              <a:defRPr/>
            </a:pPr>
            <a:fld id="{1B31CC0A-4590-6D42-8F3A-0B8CEA1A1C77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0995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796338" y="6613525"/>
            <a:ext cx="13287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1080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7B078C74-AAA0-364A-A59D-18B2B8FA015D}" type="slidenum">
              <a:rPr lang="it-IT" sz="1600" b="1" smtClean="0">
                <a:solidFill>
                  <a:srgbClr val="FF9900"/>
                </a:solidFill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it-IT" sz="1600" b="1" smtClean="0">
              <a:solidFill>
                <a:srgbClr val="FF99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52500"/>
            <a:ext cx="4343400" cy="54483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952500"/>
            <a:ext cx="4267200" cy="54483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9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4268788" cy="650875"/>
          </a:xfrm>
        </p:spPr>
        <p:txBody>
          <a:bodyPr anchor="b"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400" b="1" dirty="0" smtClean="0">
                <a:solidFill>
                  <a:srgbClr val="003F64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676400"/>
            <a:ext cx="4268788" cy="4800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346575" cy="650875"/>
          </a:xfrm>
        </p:spPr>
        <p:txBody>
          <a:bodyPr anchor="b"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400" b="1" dirty="0" smtClean="0">
                <a:solidFill>
                  <a:srgbClr val="003F64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346575" cy="4800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6858000" cy="6096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1328737" cy="304800"/>
          </a:xfrm>
        </p:spPr>
        <p:txBody>
          <a:bodyPr/>
          <a:lstStyle>
            <a:lvl1pPr>
              <a:spcBef>
                <a:spcPct val="0"/>
              </a:spcBef>
              <a:defRPr smtClean="0"/>
            </a:lvl1pPr>
          </a:lstStyle>
          <a:p>
            <a:pPr>
              <a:defRPr/>
            </a:pPr>
            <a:fld id="{1B31CC0A-4590-6D42-8F3A-0B8CEA1A1C77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053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 userDrawn="1"/>
        </p:nvSpPr>
        <p:spPr bwMode="auto">
          <a:xfrm>
            <a:off x="8796338" y="6613525"/>
            <a:ext cx="13287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1080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BF927C27-E79C-674A-B267-300E61C3653C}" type="slidenum">
              <a:rPr lang="it-IT" sz="1600" b="1" smtClean="0">
                <a:solidFill>
                  <a:srgbClr val="FF9900"/>
                </a:solidFill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it-IT" sz="1600" b="1" smtClean="0">
              <a:solidFill>
                <a:srgbClr val="FF99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6858000" cy="6096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19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52500"/>
            <a:ext cx="8839200" cy="2647950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752850"/>
            <a:ext cx="8839200" cy="2647950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0"/>
              </a:spcBef>
              <a:defRPr smtClean="0"/>
            </a:lvl1pPr>
          </a:lstStyle>
          <a:p>
            <a:pPr>
              <a:defRPr/>
            </a:pPr>
            <a:fld id="{763CB080-12DE-AB4D-B21B-B803A8A6F298}" type="slidenum">
              <a:rPr lang="it-IT"/>
              <a:pPr>
                <a:defRPr/>
              </a:pPr>
              <a:t>‹#›</a:t>
            </a:fld>
            <a:endParaRPr lang="it-IT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934200" cy="6096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9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221631_43287804.jpg"/>
          <p:cNvPicPr>
            <a:picLocks noChangeAspect="1"/>
          </p:cNvPicPr>
          <p:nvPr/>
        </p:nvPicPr>
        <p:blipFill>
          <a:blip r:embed="rId8" cstate="email">
            <a:duotone>
              <a:prstClr val="black"/>
              <a:srgbClr val="900E1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0" y="7620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rgbClr val="49695D"/>
              </a:solidFill>
              <a:effectLst/>
              <a:latin typeface="Arial" charset="0"/>
            </a:endParaRP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1328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1080000" bIns="0" numCol="1" anchor="ctr" anchorCtr="0" compatLnSpc="1">
            <a:prstTxWarp prst="textNoShape">
              <a:avLst/>
            </a:prstTxWarp>
            <a:noAutofit/>
          </a:bodyPr>
          <a:lstStyle>
            <a:lvl1pPr algn="r" eaLnBrk="0" hangingPunct="0">
              <a:spcBef>
                <a:spcPct val="50000"/>
              </a:spcBef>
              <a:defRPr sz="1600" b="1" smtClean="0">
                <a:solidFill>
                  <a:srgbClr val="FF9900"/>
                </a:solidFill>
                <a:cs typeface="Arial" charset="0"/>
              </a:defRPr>
            </a:lvl1pPr>
          </a:lstStyle>
          <a:p>
            <a:pPr>
              <a:defRPr/>
            </a:pPr>
            <a:fld id="{8131D42D-CC2F-D846-AE08-54BADED86A5C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  <p:sp>
        <p:nvSpPr>
          <p:cNvPr id="1028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28600" y="76200"/>
            <a:ext cx="6781800" cy="60960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Click to edit Master title style</a:t>
            </a:r>
            <a:endParaRPr lang="it-IT"/>
          </a:p>
        </p:txBody>
      </p:sp>
      <p:sp>
        <p:nvSpPr>
          <p:cNvPr id="1029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52500"/>
            <a:ext cx="8763000" cy="54483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dirty="0" smtClean="0"/>
              <a:t>Click to </a:t>
            </a:r>
            <a:r>
              <a:rPr lang="it-IT" noProof="0" dirty="0" err="1" smtClean="0"/>
              <a:t>edit</a:t>
            </a:r>
            <a:r>
              <a:rPr lang="it-IT" noProof="0" dirty="0" smtClean="0"/>
              <a:t> Master text </a:t>
            </a:r>
            <a:r>
              <a:rPr lang="it-IT" noProof="0" dirty="0" err="1" smtClean="0"/>
              <a:t>styles</a:t>
            </a:r>
            <a:endParaRPr lang="it-IT" noProof="0" dirty="0" smtClean="0"/>
          </a:p>
          <a:p>
            <a:pPr lvl="1"/>
            <a:r>
              <a:rPr lang="it-IT" noProof="0" dirty="0" smtClean="0"/>
              <a:t>Second </a:t>
            </a:r>
            <a:r>
              <a:rPr lang="it-IT" noProof="0" dirty="0" err="1" smtClean="0"/>
              <a:t>level</a:t>
            </a:r>
            <a:endParaRPr lang="it-IT" noProof="0" dirty="0" smtClean="0"/>
          </a:p>
          <a:p>
            <a:pPr lvl="2"/>
            <a:r>
              <a:rPr lang="it-IT" noProof="0" dirty="0" smtClean="0"/>
              <a:t>Third </a:t>
            </a:r>
            <a:r>
              <a:rPr lang="it-IT" noProof="0" dirty="0" err="1" smtClean="0"/>
              <a:t>level</a:t>
            </a:r>
            <a:endParaRPr lang="it-IT" noProof="0" dirty="0" smtClean="0"/>
          </a:p>
          <a:p>
            <a:pPr lvl="3"/>
            <a:r>
              <a:rPr lang="it-IT" noProof="0" dirty="0" err="1" smtClean="0"/>
              <a:t>Fourth</a:t>
            </a:r>
            <a:r>
              <a:rPr lang="it-IT" noProof="0" dirty="0" smtClean="0"/>
              <a:t> </a:t>
            </a:r>
            <a:r>
              <a:rPr lang="it-IT" noProof="0" dirty="0" err="1" smtClean="0"/>
              <a:t>level</a:t>
            </a:r>
            <a:endParaRPr lang="it-IT" noProof="0" dirty="0" smtClean="0"/>
          </a:p>
          <a:p>
            <a:pPr lvl="4"/>
            <a:r>
              <a:rPr lang="it-IT" noProof="0" dirty="0" err="1" smtClean="0"/>
              <a:t>Fifth</a:t>
            </a:r>
            <a:r>
              <a:rPr lang="it-IT" noProof="0" dirty="0" smtClean="0"/>
              <a:t> </a:t>
            </a:r>
            <a:r>
              <a:rPr lang="it-IT" noProof="0" dirty="0" err="1" smtClean="0"/>
              <a:t>level</a:t>
            </a:r>
            <a:endParaRPr lang="en-US" noProof="0" dirty="0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838200" y="6553200"/>
            <a:ext cx="4445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 b="1" cap="none" baseline="0" dirty="0" smtClean="0">
                <a:solidFill>
                  <a:schemeClr val="bg1"/>
                </a:solidFill>
                <a:latin typeface="Arial" pitchFamily="34" charset="0"/>
                <a:ea typeface="ＭＳ Ｐゴシック" charset="0"/>
                <a:cs typeface="ＭＳ Ｐゴシック" charset="0"/>
              </a:rPr>
              <a:t>http://</a:t>
            </a:r>
            <a:r>
              <a:rPr lang="en-US" sz="1400" b="1" cap="none" baseline="0" dirty="0" err="1" smtClean="0">
                <a:solidFill>
                  <a:schemeClr val="bg1"/>
                </a:solidFill>
                <a:latin typeface="Arial" pitchFamily="34" charset="0"/>
                <a:ea typeface="ＭＳ Ｐゴシック" charset="0"/>
                <a:cs typeface="ＭＳ Ｐゴシック" charset="0"/>
              </a:rPr>
              <a:t>streamreasoning.org</a:t>
            </a:r>
            <a:r>
              <a:rPr lang="en-US" sz="1400" b="1" cap="none" baseline="0" dirty="0" smtClean="0">
                <a:solidFill>
                  <a:schemeClr val="bg1"/>
                </a:solidFill>
                <a:latin typeface="Arial" pitchFamily="34" charset="0"/>
                <a:ea typeface="ＭＳ Ｐゴシック" charset="0"/>
                <a:cs typeface="ＭＳ Ｐゴシック" charset="0"/>
              </a:rPr>
              <a:t>/events/streamapp2017</a:t>
            </a:r>
            <a:endParaRPr lang="en-US" sz="1400" b="1" cap="none" baseline="0" dirty="0">
              <a:solidFill>
                <a:schemeClr val="bg1"/>
              </a:solidFill>
              <a:latin typeface="Arial" pitchFamily="34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031" name="Straight Connector 9"/>
          <p:cNvCxnSpPr>
            <a:cxnSpLocks noChangeShapeType="1"/>
          </p:cNvCxnSpPr>
          <p:nvPr/>
        </p:nvCxnSpPr>
        <p:spPr bwMode="auto">
          <a:xfrm>
            <a:off x="0" y="762000"/>
            <a:ext cx="9144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33" name="Straight Connector 15"/>
          <p:cNvCxnSpPr>
            <a:cxnSpLocks noChangeShapeType="1"/>
          </p:cNvCxnSpPr>
          <p:nvPr/>
        </p:nvCxnSpPr>
        <p:spPr bwMode="auto">
          <a:xfrm>
            <a:off x="0" y="6553200"/>
            <a:ext cx="9144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1035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62725"/>
            <a:ext cx="8477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10"/>
          <a:srcRect t="1" r="61075" b="-3235"/>
          <a:stretch/>
        </p:blipFill>
        <p:spPr>
          <a:xfrm>
            <a:off x="7010399" y="72219"/>
            <a:ext cx="2133601" cy="6334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80" r:id="rId3"/>
    <p:sldLayoutId id="2147483881" r:id="rId4"/>
    <p:sldLayoutId id="2147483882" r:id="rId5"/>
    <p:sldLayoutId id="2147483888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F64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F64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F64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F64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F64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5501A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5501A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5501A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5501A"/>
          </a:solidFill>
          <a:latin typeface="Arial" charset="0"/>
        </a:defRPr>
      </a:lvl9pPr>
    </p:titleStyle>
    <p:bodyStyle>
      <a:lvl1pPr marL="381000" indent="-381000" algn="l" rtl="0" eaLnBrk="1" fontAlgn="base" hangingPunct="1">
        <a:spcBef>
          <a:spcPct val="50000"/>
        </a:spcBef>
        <a:spcAft>
          <a:spcPct val="0"/>
        </a:spcAft>
        <a:buClr>
          <a:srgbClr val="0070C0"/>
        </a:buClr>
        <a:buFont typeface="Wingdings" charset="0"/>
        <a:buChar char="§"/>
        <a:defRPr sz="2200">
          <a:solidFill>
            <a:srgbClr val="003F64"/>
          </a:solidFill>
          <a:latin typeface="Verdana" pitchFamily="34" charset="0"/>
          <a:ea typeface="ＭＳ Ｐゴシック" charset="0"/>
          <a:cs typeface="ＭＳ Ｐゴシック" charset="0"/>
        </a:defRPr>
      </a:lvl1pPr>
      <a:lvl2pPr marL="838200" indent="-3810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rgbClr val="0070C0"/>
        </a:buClr>
        <a:buChar char="•"/>
        <a:defRPr sz="2000">
          <a:solidFill>
            <a:srgbClr val="003F64"/>
          </a:solidFill>
          <a:latin typeface="Verdana" pitchFamily="34" charset="0"/>
          <a:ea typeface="ＭＳ Ｐゴシック" charset="0"/>
        </a:defRPr>
      </a:lvl2pPr>
      <a:lvl3pPr marL="12573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Font typeface="Verdana" charset="0"/>
        <a:buChar char="–"/>
        <a:defRPr>
          <a:solidFill>
            <a:srgbClr val="003F64"/>
          </a:solidFill>
          <a:latin typeface="Verdana" pitchFamily="34" charset="0"/>
          <a:ea typeface="ＭＳ Ｐゴシック" charset="0"/>
        </a:defRPr>
      </a:lvl3pPr>
      <a:lvl4pPr marL="17145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Font typeface="Verdana" charset="0"/>
        <a:buChar char="-"/>
        <a:defRPr sz="1600">
          <a:solidFill>
            <a:srgbClr val="003F64"/>
          </a:solidFill>
          <a:latin typeface="Verdana" pitchFamily="34" charset="0"/>
          <a:ea typeface="ＭＳ Ｐゴシック" charset="0"/>
        </a:defRPr>
      </a:lvl4pPr>
      <a:lvl5pPr marL="21717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Font typeface="Verdana" charset="0"/>
        <a:buChar char="-"/>
        <a:defRPr sz="1400">
          <a:solidFill>
            <a:srgbClr val="003F64"/>
          </a:solidFill>
          <a:latin typeface="Verdana" pitchFamily="34" charset="0"/>
          <a:ea typeface="ＭＳ Ｐゴシック" charset="0"/>
        </a:defRPr>
      </a:lvl5pPr>
      <a:lvl6pPr marL="2628900" indent="-342900" algn="l" rtl="0" eaLnBrk="1" fontAlgn="base" hangingPunct="1">
        <a:spcBef>
          <a:spcPct val="20000"/>
        </a:spcBef>
        <a:spcAft>
          <a:spcPct val="0"/>
        </a:spcAft>
        <a:buClr>
          <a:srgbClr val="35501A"/>
        </a:buClr>
        <a:buFont typeface="Times" pitchFamily="18" charset="0"/>
        <a:buChar char="»"/>
        <a:defRPr sz="1400">
          <a:solidFill>
            <a:srgbClr val="35501A"/>
          </a:solidFill>
          <a:latin typeface="+mn-lt"/>
        </a:defRPr>
      </a:lvl6pPr>
      <a:lvl7pPr marL="3086100" indent="-342900" algn="l" rtl="0" eaLnBrk="1" fontAlgn="base" hangingPunct="1">
        <a:spcBef>
          <a:spcPct val="20000"/>
        </a:spcBef>
        <a:spcAft>
          <a:spcPct val="0"/>
        </a:spcAft>
        <a:buClr>
          <a:srgbClr val="35501A"/>
        </a:buClr>
        <a:buFont typeface="Times" pitchFamily="18" charset="0"/>
        <a:buChar char="»"/>
        <a:defRPr sz="1400">
          <a:solidFill>
            <a:srgbClr val="35501A"/>
          </a:solidFill>
          <a:latin typeface="+mn-lt"/>
        </a:defRPr>
      </a:lvl7pPr>
      <a:lvl8pPr marL="3543300" indent="-342900" algn="l" rtl="0" eaLnBrk="1" fontAlgn="base" hangingPunct="1">
        <a:spcBef>
          <a:spcPct val="20000"/>
        </a:spcBef>
        <a:spcAft>
          <a:spcPct val="0"/>
        </a:spcAft>
        <a:buClr>
          <a:srgbClr val="35501A"/>
        </a:buClr>
        <a:buFont typeface="Times" pitchFamily="18" charset="0"/>
        <a:buChar char="»"/>
        <a:defRPr sz="1400">
          <a:solidFill>
            <a:srgbClr val="35501A"/>
          </a:solidFill>
          <a:latin typeface="+mn-lt"/>
        </a:defRPr>
      </a:lvl8pPr>
      <a:lvl9pPr marL="4000500" indent="-342900" algn="l" rtl="0" eaLnBrk="1" fontAlgn="base" hangingPunct="1">
        <a:spcBef>
          <a:spcPct val="20000"/>
        </a:spcBef>
        <a:spcAft>
          <a:spcPct val="0"/>
        </a:spcAft>
        <a:buClr>
          <a:srgbClr val="35501A"/>
        </a:buClr>
        <a:buFont typeface="Times" pitchFamily="18" charset="0"/>
        <a:buChar char="»"/>
        <a:defRPr sz="1400">
          <a:solidFill>
            <a:srgbClr val="35501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reamreasoning.org/events/streamapp2017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Write </a:t>
            </a:r>
            <a:r>
              <a:rPr lang="en-US" dirty="0" err="1" smtClean="0">
                <a:latin typeface="Arial" charset="0"/>
              </a:rPr>
              <a:t>Clingo</a:t>
            </a:r>
            <a:r>
              <a:rPr lang="en-US" dirty="0" smtClean="0">
                <a:latin typeface="Arial" charset="0"/>
              </a:rPr>
              <a:t>-based Query</a:t>
            </a:r>
            <a:endParaRPr lang="en-US" dirty="0">
              <a:latin typeface="Arial" charset="0"/>
            </a:endParaRPr>
          </a:p>
        </p:txBody>
      </p:sp>
      <p:sp>
        <p:nvSpPr>
          <p:cNvPr id="15362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dirty="0" smtClean="0">
                <a:latin typeface="Verdana" charset="0"/>
              </a:rPr>
              <a:t>&lt;&lt; presenter &gt;&gt;</a:t>
            </a:r>
            <a:endParaRPr lang="en-US" dirty="0"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&lt;&lt;Part title&gt;&gt;</a:t>
            </a:r>
            <a:endParaRPr lang="en-US" dirty="0">
              <a:latin typeface="Arial" charset="0"/>
            </a:endParaRPr>
          </a:p>
        </p:txBody>
      </p:sp>
      <p:sp>
        <p:nvSpPr>
          <p:cNvPr id="15362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dirty="0" smtClean="0">
                <a:latin typeface="Verdana" charset="0"/>
              </a:rPr>
              <a:t>&lt;&lt; presenter &gt;&gt;</a:t>
            </a:r>
            <a:endParaRPr lang="en-US" dirty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37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Share, Remix, Reuse — Legally</a:t>
            </a:r>
          </a:p>
        </p:txBody>
      </p:sp>
      <p:sp>
        <p:nvSpPr>
          <p:cNvPr id="17410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Verdana" charset="0"/>
              </a:rPr>
              <a:t>This work is licensed under the Creative Commons Attribution 3.0 </a:t>
            </a:r>
            <a:r>
              <a:rPr lang="en-US" dirty="0" err="1">
                <a:latin typeface="Verdana" charset="0"/>
              </a:rPr>
              <a:t>Unported</a:t>
            </a:r>
            <a:r>
              <a:rPr lang="en-US" dirty="0">
                <a:latin typeface="Verdana" charset="0"/>
              </a:rPr>
              <a:t> License. 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Verdana" charset="0"/>
              </a:rPr>
              <a:t>Your are free:</a:t>
            </a:r>
          </a:p>
          <a:p>
            <a:pPr lvl="1">
              <a:lnSpc>
                <a:spcPct val="70000"/>
              </a:lnSpc>
            </a:pPr>
            <a:endParaRPr lang="en-US" b="1" dirty="0">
              <a:latin typeface="Verdana" charset="0"/>
            </a:endParaRPr>
          </a:p>
          <a:p>
            <a:pPr lvl="1">
              <a:lnSpc>
                <a:spcPct val="70000"/>
              </a:lnSpc>
            </a:pPr>
            <a:r>
              <a:rPr lang="en-US" b="1" dirty="0">
                <a:latin typeface="Verdana" charset="0"/>
              </a:rPr>
              <a:t>to Share</a:t>
            </a:r>
            <a:r>
              <a:rPr lang="en-US" dirty="0">
                <a:latin typeface="Verdana" charset="0"/>
              </a:rPr>
              <a:t> — to copy, distribute and transmit the work</a:t>
            </a:r>
          </a:p>
          <a:p>
            <a:pPr lvl="1">
              <a:lnSpc>
                <a:spcPct val="70000"/>
              </a:lnSpc>
            </a:pPr>
            <a:endParaRPr lang="en-US" dirty="0">
              <a:latin typeface="Verdana" charset="0"/>
            </a:endParaRPr>
          </a:p>
          <a:p>
            <a:pPr lvl="1">
              <a:lnSpc>
                <a:spcPct val="70000"/>
              </a:lnSpc>
            </a:pPr>
            <a:r>
              <a:rPr lang="en-US" b="1" dirty="0">
                <a:latin typeface="Verdana" charset="0"/>
              </a:rPr>
              <a:t>to Remix</a:t>
            </a:r>
            <a:r>
              <a:rPr lang="en-US" dirty="0">
                <a:latin typeface="Verdana" charset="0"/>
              </a:rPr>
              <a:t> — to adapt the work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Verdana" charset="0"/>
              </a:rPr>
              <a:t>Under the following conditions</a:t>
            </a:r>
          </a:p>
          <a:p>
            <a:pPr lvl="1">
              <a:lnSpc>
                <a:spcPct val="70000"/>
              </a:lnSpc>
            </a:pPr>
            <a:endParaRPr lang="en-US" dirty="0">
              <a:latin typeface="Verdana" charset="0"/>
            </a:endParaRPr>
          </a:p>
          <a:p>
            <a:pPr lvl="1">
              <a:lnSpc>
                <a:spcPct val="70000"/>
              </a:lnSpc>
            </a:pPr>
            <a:r>
              <a:rPr lang="en-US" b="1" dirty="0">
                <a:latin typeface="Verdana" charset="0"/>
              </a:rPr>
              <a:t>Attribution</a:t>
            </a:r>
            <a:r>
              <a:rPr lang="en-US" dirty="0">
                <a:latin typeface="Verdana" charset="0"/>
              </a:rPr>
              <a:t> — You must attribute the work by </a:t>
            </a:r>
            <a:r>
              <a:rPr lang="en-US" dirty="0" smtClean="0">
                <a:latin typeface="Verdana" charset="0"/>
              </a:rPr>
              <a:t>inserting a </a:t>
            </a:r>
            <a:r>
              <a:rPr lang="en-US" dirty="0">
                <a:latin typeface="Verdana" charset="0"/>
              </a:rPr>
              <a:t>credits slide </a:t>
            </a:r>
            <a:r>
              <a:rPr lang="en-US" dirty="0" smtClean="0">
                <a:latin typeface="Verdana" charset="0"/>
              </a:rPr>
              <a:t>stating </a:t>
            </a:r>
            <a:endParaRPr lang="it-IT" dirty="0" smtClean="0">
              <a:latin typeface="Verdana" charset="0"/>
            </a:endParaRPr>
          </a:p>
          <a:p>
            <a:pPr lvl="2">
              <a:lnSpc>
                <a:spcPct val="90000"/>
              </a:lnSpc>
            </a:pPr>
            <a:r>
              <a:rPr lang="en-US" altLang="ja-JP" dirty="0" smtClean="0">
                <a:latin typeface="Verdana" charset="0"/>
              </a:rPr>
              <a:t>These </a:t>
            </a:r>
            <a:r>
              <a:rPr lang="en-US" altLang="ja-JP" dirty="0">
                <a:latin typeface="Verdana" charset="0"/>
              </a:rPr>
              <a:t>slides are partially based </a:t>
            </a:r>
            <a:r>
              <a:rPr lang="en-US" altLang="ja-JP" dirty="0" smtClean="0">
                <a:latin typeface="Verdana" charset="0"/>
              </a:rPr>
              <a:t>on </a:t>
            </a:r>
            <a:r>
              <a:rPr lang="ja-JP" altLang="en-US" dirty="0" smtClean="0">
                <a:latin typeface="Verdana" charset="0"/>
              </a:rPr>
              <a:t>“</a:t>
            </a:r>
            <a:r>
              <a:rPr lang="en-US" altLang="ja-JP" dirty="0">
                <a:latin typeface="Verdana" charset="0"/>
              </a:rPr>
              <a:t>How to Build a Stream Reasoning Application </a:t>
            </a:r>
            <a:r>
              <a:rPr lang="en-US" altLang="ja-JP" dirty="0" smtClean="0">
                <a:latin typeface="Verdana" charset="0"/>
              </a:rPr>
              <a:t>2017</a:t>
            </a:r>
            <a:r>
              <a:rPr lang="ja-JP" altLang="en-US" dirty="0" smtClean="0">
                <a:latin typeface="Verdana" charset="0"/>
              </a:rPr>
              <a:t>”</a:t>
            </a:r>
            <a:r>
              <a:rPr lang="en-US" altLang="ja-JP" dirty="0" smtClean="0">
                <a:latin typeface="Verdana" charset="0"/>
              </a:rPr>
              <a:t> </a:t>
            </a:r>
            <a:r>
              <a:rPr lang="en-US" altLang="ja-JP" dirty="0">
                <a:latin typeface="Verdana" charset="0"/>
              </a:rPr>
              <a:t>b</a:t>
            </a:r>
            <a:r>
              <a:rPr lang="en-US" altLang="ja-JP" dirty="0" smtClean="0">
                <a:latin typeface="Verdana" charset="0"/>
              </a:rPr>
              <a:t>y </a:t>
            </a:r>
            <a:r>
              <a:rPr lang="en-US" altLang="ja-JP" dirty="0">
                <a:latin typeface="Verdana" charset="0"/>
              </a:rPr>
              <a:t>D. </a:t>
            </a:r>
            <a:r>
              <a:rPr lang="en-US" altLang="ja-JP" dirty="0" err="1">
                <a:latin typeface="Verdana" charset="0"/>
              </a:rPr>
              <a:t>Dell'Aglio</a:t>
            </a:r>
            <a:r>
              <a:rPr lang="en-US" altLang="ja-JP" dirty="0">
                <a:latin typeface="Verdana" charset="0"/>
              </a:rPr>
              <a:t>, E. Della Valle, </a:t>
            </a:r>
            <a:r>
              <a:rPr lang="en-US" altLang="ja-JP" dirty="0" smtClean="0">
                <a:latin typeface="Verdana" charset="0"/>
              </a:rPr>
              <a:t/>
            </a:r>
            <a:br>
              <a:rPr lang="en-US" altLang="ja-JP" dirty="0" smtClean="0">
                <a:latin typeface="Verdana" charset="0"/>
              </a:rPr>
            </a:br>
            <a:r>
              <a:rPr lang="en-US" altLang="ja-JP" dirty="0" smtClean="0">
                <a:latin typeface="Verdana" charset="0"/>
              </a:rPr>
              <a:t>T</a:t>
            </a:r>
            <a:r>
              <a:rPr lang="en-US" altLang="ja-JP" dirty="0">
                <a:latin typeface="Verdana" charset="0"/>
              </a:rPr>
              <a:t>. Le-Pham, </a:t>
            </a:r>
            <a:r>
              <a:rPr lang="en-US" altLang="ja-JP" dirty="0" err="1">
                <a:latin typeface="Verdana" charset="0"/>
              </a:rPr>
              <a:t>Mileo</a:t>
            </a:r>
            <a:r>
              <a:rPr lang="en-US" altLang="ja-JP" dirty="0">
                <a:latin typeface="Verdana" charset="0"/>
              </a:rPr>
              <a:t>, and R. </a:t>
            </a:r>
            <a:r>
              <a:rPr lang="en-US" altLang="ja-JP" dirty="0" err="1" smtClean="0">
                <a:latin typeface="Verdana" charset="0"/>
              </a:rPr>
              <a:t>Tommasini</a:t>
            </a:r>
            <a:r>
              <a:rPr lang="en-US" altLang="ja-JP" dirty="0" smtClean="0">
                <a:latin typeface="Verdana" charset="0"/>
              </a:rPr>
              <a:t> available online at </a:t>
            </a:r>
            <a:br>
              <a:rPr lang="en-US" altLang="ja-JP" dirty="0" smtClean="0">
                <a:latin typeface="Verdana" charset="0"/>
              </a:rPr>
            </a:br>
            <a:r>
              <a:rPr lang="en-US" altLang="ja-JP" dirty="0" smtClean="0">
                <a:latin typeface="Verdana" charset="0"/>
                <a:hlinkClick r:id="rId2"/>
              </a:rPr>
              <a:t>http</a:t>
            </a:r>
            <a:r>
              <a:rPr lang="en-US" altLang="ja-JP" dirty="0">
                <a:latin typeface="Verdana" charset="0"/>
                <a:hlinkClick r:id="rId2"/>
              </a:rPr>
              <a:t>://streamreasoning.org/events/streamapp2017</a:t>
            </a:r>
            <a:r>
              <a:rPr lang="en-US" altLang="ja-JP" dirty="0">
                <a:latin typeface="Verdana" charset="0"/>
              </a:rPr>
              <a:t> </a:t>
            </a:r>
            <a:endParaRPr lang="en-US" altLang="ja-JP" sz="1400" dirty="0">
              <a:latin typeface="Verdana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Verdana" charset="0"/>
              </a:rPr>
              <a:t>To </a:t>
            </a:r>
            <a:r>
              <a:rPr lang="en-US" dirty="0">
                <a:latin typeface="Verdana" charset="0"/>
              </a:rPr>
              <a:t>view a copy of this license, visit </a:t>
            </a:r>
            <a:r>
              <a:rPr lang="en-US" dirty="0">
                <a:latin typeface="Verdana" charset="0"/>
                <a:hlinkClick r:id="rId3"/>
              </a:rPr>
              <a:t>http://creativecommons.org/licenses/by/3.0/</a:t>
            </a:r>
            <a:endParaRPr lang="en-US" dirty="0">
              <a:latin typeface="Verdana" charset="0"/>
            </a:endParaRPr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2193925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2733675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3767138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1CC0A-4590-6D42-8F3A-0B8CEA1A1C77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Clingo</a:t>
            </a:r>
            <a:r>
              <a:rPr lang="en-US" b="1" dirty="0" smtClean="0"/>
              <a:t>-based Query (</a:t>
            </a:r>
            <a:r>
              <a:rPr lang="en-US" b="1" dirty="0" err="1" smtClean="0"/>
              <a:t>cbQuery</a:t>
            </a:r>
            <a:r>
              <a:rPr lang="en-US" b="1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Prefixes: </a:t>
            </a:r>
            <a:endParaRPr lang="en-US" b="1" dirty="0"/>
          </a:p>
          <a:p>
            <a:pPr marL="457200" lvl="1" indent="0">
              <a:buNone/>
            </a:pPr>
            <a:r>
              <a:rPr lang="en-US" dirty="0" smtClean="0"/>
              <a:t>	</a:t>
            </a:r>
          </a:p>
          <a:p>
            <a:pPr marL="457200" lvl="1" indent="0">
              <a:buNone/>
            </a:pPr>
            <a:r>
              <a:rPr lang="en-US" dirty="0" smtClean="0"/>
              <a:t>	#</a:t>
            </a:r>
            <a:r>
              <a:rPr lang="en-US" dirty="0"/>
              <a:t>prefix ex : &lt;http://</a:t>
            </a:r>
            <a:r>
              <a:rPr lang="en-US" dirty="0" err="1"/>
              <a:t>example.org</a:t>
            </a:r>
            <a:r>
              <a:rPr lang="en-US" dirty="0" smtClean="0"/>
              <a:t>&gt;;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14400" lvl="1" indent="-457200">
              <a:buFont typeface="+mj-lt"/>
              <a:buAutoNum type="arabicPeriod" startAt="2"/>
            </a:pPr>
            <a:r>
              <a:rPr lang="en-US" b="1" dirty="0" smtClean="0"/>
              <a:t>Streams: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#</a:t>
            </a:r>
            <a:r>
              <a:rPr lang="en-US" dirty="0"/>
              <a:t>from stream &lt;http://</a:t>
            </a:r>
            <a:r>
              <a:rPr lang="en-US" dirty="0" err="1"/>
              <a:t>exstream.org</a:t>
            </a:r>
            <a:r>
              <a:rPr lang="en-US" dirty="0"/>
              <a:t>/stream&gt; [time 3s step 1s];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 startAt="3"/>
            </a:pPr>
            <a:r>
              <a:rPr lang="en-US" b="1" dirty="0" smtClean="0"/>
              <a:t>Rules: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ex_friend</a:t>
            </a:r>
            <a:r>
              <a:rPr lang="en-US" dirty="0" smtClean="0"/>
              <a:t>(X,Z</a:t>
            </a:r>
            <a:r>
              <a:rPr lang="en-US" dirty="0"/>
              <a:t>) :- </a:t>
            </a:r>
            <a:r>
              <a:rPr lang="en-US" dirty="0" err="1"/>
              <a:t>ex_friend</a:t>
            </a:r>
            <a:r>
              <a:rPr lang="en-US" dirty="0"/>
              <a:t>(X,Y), </a:t>
            </a:r>
            <a:r>
              <a:rPr lang="en-US" dirty="0" err="1"/>
              <a:t>ex_friend</a:t>
            </a:r>
            <a:r>
              <a:rPr lang="en-US" dirty="0"/>
              <a:t>(Y,X);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14400" lvl="1" indent="-457200">
              <a:buFont typeface="+mj-lt"/>
              <a:buAutoNum type="arabicPeriod" startAt="4"/>
            </a:pPr>
            <a:r>
              <a:rPr lang="en-US" b="1" dirty="0" smtClean="0"/>
              <a:t>Outputs: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 smtClean="0"/>
              <a:t>#</a:t>
            </a:r>
            <a:r>
              <a:rPr lang="en-US" sz="1800" dirty="0"/>
              <a:t>show </a:t>
            </a:r>
            <a:r>
              <a:rPr lang="en-US" sz="1800" dirty="0" err="1" smtClean="0"/>
              <a:t>ex_friend</a:t>
            </a:r>
            <a:r>
              <a:rPr lang="en-US" sz="1800" dirty="0" smtClean="0"/>
              <a:t>/2;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	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1CC0A-4590-6D42-8F3A-0B8CEA1A1C77}" type="slidenum">
              <a:rPr lang="it-IT" smtClean="0"/>
              <a:pPr>
                <a:defRPr/>
              </a:pPr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214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Clingo</a:t>
            </a:r>
            <a:r>
              <a:rPr lang="en-US" b="1" dirty="0" smtClean="0"/>
              <a:t>-based Query (</a:t>
            </a:r>
            <a:r>
              <a:rPr lang="en-US" b="1" dirty="0" err="1" smtClean="0"/>
              <a:t>cbQuery</a:t>
            </a:r>
            <a:r>
              <a:rPr lang="en-US" b="1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Prefixes: </a:t>
            </a:r>
            <a:endParaRPr lang="en-US" dirty="0" smtClean="0"/>
          </a:p>
          <a:p>
            <a:pPr marL="1333500" lvl="2" indent="-457200">
              <a:buFont typeface="Arial" charset="0"/>
              <a:buChar char="•"/>
            </a:pPr>
            <a:r>
              <a:rPr lang="en-US" dirty="0" smtClean="0"/>
              <a:t>Syntax: </a:t>
            </a:r>
            <a:r>
              <a:rPr lang="en-US" dirty="0" smtClean="0">
                <a:solidFill>
                  <a:srgbClr val="FF0000"/>
                </a:solidFill>
              </a:rPr>
              <a:t>#prefix </a:t>
            </a:r>
            <a:r>
              <a:rPr lang="en-US" dirty="0" smtClean="0"/>
              <a:t>&lt;prefix&gt; 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&lt;</a:t>
            </a:r>
            <a:r>
              <a:rPr lang="en-US" dirty="0" err="1" smtClean="0"/>
              <a:t>uri</a:t>
            </a:r>
            <a:r>
              <a:rPr lang="en-US" dirty="0" smtClean="0"/>
              <a:t>&gt;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marL="1333500" lvl="2" indent="-457200">
              <a:buFont typeface="Arial" charset="0"/>
              <a:buChar char="•"/>
            </a:pPr>
            <a:r>
              <a:rPr lang="en-US" dirty="0" smtClean="0"/>
              <a:t>Example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</a:p>
          <a:p>
            <a:pPr marL="1790700" lvl="3" indent="-457200">
              <a:buFont typeface="Arial" charset="0"/>
              <a:buChar char="•"/>
            </a:pPr>
            <a:r>
              <a:rPr lang="en-US" dirty="0"/>
              <a:t>#prefix ex : &lt;http://</a:t>
            </a:r>
            <a:r>
              <a:rPr lang="en-US" dirty="0" err="1"/>
              <a:t>example.org</a:t>
            </a:r>
            <a:r>
              <a:rPr lang="en-US" dirty="0" smtClean="0"/>
              <a:t>&gt;;</a:t>
            </a:r>
          </a:p>
          <a:p>
            <a:pPr marL="1790700" lvl="3" indent="-457200">
              <a:buFont typeface="Arial" charset="0"/>
              <a:buChar char="•"/>
            </a:pPr>
            <a:r>
              <a:rPr lang="en-US" dirty="0" smtClean="0"/>
              <a:t>#prefix </a:t>
            </a:r>
            <a:r>
              <a:rPr lang="en-US" dirty="0" err="1" smtClean="0"/>
              <a:t>rdf</a:t>
            </a:r>
            <a:r>
              <a:rPr lang="en-US" dirty="0"/>
              <a:t> : &lt;http://www.w3.org/1999/02/22-rdf-syntax-ns</a:t>
            </a:r>
            <a:r>
              <a:rPr lang="en-US" dirty="0" smtClean="0"/>
              <a:t>#&gt;;</a:t>
            </a:r>
          </a:p>
          <a:p>
            <a:pPr marL="1790700" lvl="3" indent="-457200">
              <a:buFont typeface="Arial" charset="0"/>
              <a:buChar char="•"/>
            </a:pPr>
            <a:r>
              <a:rPr lang="en-US" dirty="0" smtClean="0"/>
              <a:t>#prefix </a:t>
            </a:r>
            <a:r>
              <a:rPr lang="en-US" dirty="0" err="1" smtClean="0"/>
              <a:t>xsd</a:t>
            </a:r>
            <a:r>
              <a:rPr lang="en-US" dirty="0"/>
              <a:t>: &lt; http://www.w3.org/2001/</a:t>
            </a:r>
            <a:r>
              <a:rPr lang="en-US" dirty="0" err="1"/>
              <a:t>XMLSchema</a:t>
            </a:r>
            <a:r>
              <a:rPr lang="en-US" dirty="0" smtClean="0"/>
              <a:t>#&gt;;</a:t>
            </a:r>
          </a:p>
          <a:p>
            <a:pPr marL="1790700" lvl="3" indent="-45720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1333500" lvl="2" indent="-457200">
              <a:buFont typeface="Arial" charset="0"/>
              <a:buChar char="•"/>
            </a:pPr>
            <a:r>
              <a:rPr lang="en-US" dirty="0" smtClean="0"/>
              <a:t>Note</a:t>
            </a:r>
            <a:r>
              <a:rPr lang="en-US" dirty="0" smtClean="0">
                <a:solidFill>
                  <a:prstClr val="black"/>
                </a:solidFill>
              </a:rPr>
              <a:t>:</a:t>
            </a:r>
          </a:p>
          <a:p>
            <a:pPr marL="1790700" lvl="3" indent="-457200">
              <a:buFont typeface="Arial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Prefixes are used to parse RDF triple (</a:t>
            </a:r>
            <a:r>
              <a:rPr lang="en-US" dirty="0" err="1" smtClean="0">
                <a:solidFill>
                  <a:prstClr val="black"/>
                </a:solidFill>
              </a:rPr>
              <a:t>s,p,o</a:t>
            </a:r>
            <a:r>
              <a:rPr lang="en-US" dirty="0" smtClean="0">
                <a:solidFill>
                  <a:prstClr val="black"/>
                </a:solidFill>
              </a:rPr>
              <a:t>) to atom p(</a:t>
            </a:r>
            <a:r>
              <a:rPr lang="en-US" dirty="0" err="1" smtClean="0">
                <a:solidFill>
                  <a:prstClr val="black"/>
                </a:solidFill>
              </a:rPr>
              <a:t>s,o</a:t>
            </a:r>
            <a:r>
              <a:rPr lang="en-US" dirty="0" smtClean="0">
                <a:solidFill>
                  <a:prstClr val="black"/>
                </a:solidFill>
              </a:rPr>
              <a:t>) and vice versa.</a:t>
            </a:r>
          </a:p>
          <a:p>
            <a:pPr marL="1790700" lvl="3" indent="-457200">
              <a:buFont typeface="Arial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Example: </a:t>
            </a:r>
          </a:p>
          <a:p>
            <a:pPr marL="2247900" lvl="4" indent="-457200">
              <a:buFont typeface="Arial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err="1" smtClean="0">
                <a:solidFill>
                  <a:prstClr val="black"/>
                </a:solidFill>
              </a:rPr>
              <a:t>ex:Mary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ex:friend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ex:Tom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r>
              <a:rPr lang="en-US" dirty="0" smtClean="0">
                <a:solidFill>
                  <a:prstClr val="black"/>
                </a:solidFill>
                <a:sym typeface="Wingdings"/>
              </a:rPr>
              <a:t> </a:t>
            </a:r>
            <a:r>
              <a:rPr lang="en-US" dirty="0" err="1" smtClean="0">
                <a:solidFill>
                  <a:prstClr val="black"/>
                </a:solidFill>
              </a:rPr>
              <a:t>ex_friend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mr-IN" dirty="0" smtClean="0"/>
              <a:t>"</a:t>
            </a:r>
            <a:r>
              <a:rPr lang="en-US" dirty="0" err="1" smtClean="0">
                <a:solidFill>
                  <a:prstClr val="black"/>
                </a:solidFill>
              </a:rPr>
              <a:t>ex_Mary</a:t>
            </a:r>
            <a:r>
              <a:rPr lang="mr-IN" dirty="0" smtClean="0"/>
              <a:t>"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mr-IN" dirty="0" smtClean="0"/>
              <a:t>"</a:t>
            </a:r>
            <a:r>
              <a:rPr lang="en-US" dirty="0" err="1" smtClean="0">
                <a:solidFill>
                  <a:prstClr val="black"/>
                </a:solidFill>
              </a:rPr>
              <a:t>ex_Tom</a:t>
            </a:r>
            <a:r>
              <a:rPr lang="mr-IN" dirty="0" smtClean="0"/>
              <a:t>"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</a:p>
          <a:p>
            <a:pPr marL="2247900" lvl="4" indent="-457200">
              <a:buFont typeface="Arial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err="1" smtClean="0">
                <a:solidFill>
                  <a:prstClr val="black"/>
                </a:solidFill>
              </a:rPr>
              <a:t>ex:Mary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ex:age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mr-IN" dirty="0">
                <a:solidFill>
                  <a:prstClr val="black"/>
                </a:solidFill>
              </a:rPr>
              <a:t>"15"^^</a:t>
            </a:r>
            <a:r>
              <a:rPr lang="mr-IN" dirty="0" err="1" smtClean="0">
                <a:solidFill>
                  <a:prstClr val="black"/>
                </a:solidFill>
              </a:rPr>
              <a:t>xsd</a:t>
            </a:r>
            <a:r>
              <a:rPr lang="mr-IN" dirty="0" smtClean="0">
                <a:solidFill>
                  <a:prstClr val="black"/>
                </a:solidFill>
              </a:rPr>
              <a:t>:</a:t>
            </a:r>
            <a:r>
              <a:rPr lang="en-IE" dirty="0" smtClean="0">
                <a:solidFill>
                  <a:prstClr val="black"/>
                </a:solidFill>
              </a:rPr>
              <a:t>integer</a:t>
            </a:r>
            <a:r>
              <a:rPr lang="en-US" dirty="0" smtClean="0">
                <a:solidFill>
                  <a:prstClr val="black"/>
                </a:solidFill>
              </a:rPr>
              <a:t>) </a:t>
            </a:r>
            <a:r>
              <a:rPr lang="en-US" dirty="0" smtClean="0">
                <a:solidFill>
                  <a:prstClr val="black"/>
                </a:solidFill>
                <a:sym typeface="Wingdings"/>
              </a:rPr>
              <a:t> </a:t>
            </a:r>
            <a:r>
              <a:rPr lang="en-US" dirty="0" err="1" smtClean="0">
                <a:solidFill>
                  <a:prstClr val="black"/>
                </a:solidFill>
                <a:sym typeface="Wingdings"/>
              </a:rPr>
              <a:t>ex_age</a:t>
            </a:r>
            <a:r>
              <a:rPr lang="en-US" dirty="0" smtClean="0">
                <a:solidFill>
                  <a:prstClr val="black"/>
                </a:solidFill>
                <a:sym typeface="Wingdings"/>
              </a:rPr>
              <a:t>(</a:t>
            </a:r>
            <a:r>
              <a:rPr lang="mr-IN" dirty="0"/>
              <a:t>"</a:t>
            </a:r>
            <a:r>
              <a:rPr lang="en-US" dirty="0" err="1" smtClean="0">
                <a:solidFill>
                  <a:prstClr val="black"/>
                </a:solidFill>
              </a:rPr>
              <a:t>ex_Mary</a:t>
            </a:r>
            <a:r>
              <a:rPr lang="mr-IN" dirty="0" smtClean="0"/>
              <a:t>”</a:t>
            </a:r>
            <a:r>
              <a:rPr lang="en-IE" dirty="0" smtClean="0"/>
              <a:t>,</a:t>
            </a:r>
            <a:r>
              <a:rPr lang="mr-IN" dirty="0">
                <a:solidFill>
                  <a:prstClr val="black"/>
                </a:solidFill>
              </a:rPr>
              <a:t> "</a:t>
            </a:r>
            <a:r>
              <a:rPr lang="mr-IN" dirty="0" smtClean="0">
                <a:solidFill>
                  <a:prstClr val="black"/>
                </a:solidFill>
              </a:rPr>
              <a:t>15^^</a:t>
            </a:r>
            <a:r>
              <a:rPr lang="mr-IN" dirty="0" err="1" smtClean="0">
                <a:solidFill>
                  <a:prstClr val="black"/>
                </a:solidFill>
              </a:rPr>
              <a:t>xsd</a:t>
            </a:r>
            <a:r>
              <a:rPr lang="en-IE" dirty="0" smtClean="0">
                <a:solidFill>
                  <a:prstClr val="black"/>
                </a:solidFill>
              </a:rPr>
              <a:t>_integer</a:t>
            </a:r>
            <a:r>
              <a:rPr lang="mr-IN" dirty="0" smtClean="0">
                <a:solidFill>
                  <a:prstClr val="black"/>
                </a:solidFill>
              </a:rPr>
              <a:t> </a:t>
            </a:r>
            <a:r>
              <a:rPr lang="mr-IN" dirty="0">
                <a:solidFill>
                  <a:prstClr val="black"/>
                </a:solidFill>
              </a:rPr>
              <a:t>"</a:t>
            </a:r>
            <a:r>
              <a:rPr lang="en-US" dirty="0" smtClean="0">
                <a:solidFill>
                  <a:prstClr val="black"/>
                </a:solidFill>
                <a:sym typeface="Wingdings"/>
              </a:rPr>
              <a:t>)</a:t>
            </a:r>
            <a:endParaRPr lang="en-US" dirty="0">
              <a:solidFill>
                <a:prstClr val="black"/>
              </a:solidFill>
            </a:endParaRPr>
          </a:p>
          <a:p>
            <a:pPr marL="1790700" lvl="3" indent="-45720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1790700" lvl="3" indent="-457200"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1790700" lvl="3" indent="-45720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	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/>
              <a:t>		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1CC0A-4590-6D42-8F3A-0B8CEA1A1C77}" type="slidenum">
              <a:rPr lang="it-IT" smtClean="0"/>
              <a:pPr>
                <a:defRPr/>
              </a:pPr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786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Clingo</a:t>
            </a:r>
            <a:r>
              <a:rPr lang="en-US" b="1" dirty="0" smtClean="0"/>
              <a:t>-based Query (</a:t>
            </a:r>
            <a:r>
              <a:rPr lang="en-US" b="1" dirty="0" err="1" smtClean="0"/>
              <a:t>cbQuery</a:t>
            </a:r>
            <a:r>
              <a:rPr lang="en-US" b="1" dirty="0" smtClean="0"/>
              <a:t>)</a:t>
            </a:r>
            <a:endParaRPr lang="en-US" dirty="0" smtClean="0"/>
          </a:p>
          <a:p>
            <a:pPr marL="914400" lvl="1" indent="-457200">
              <a:buFont typeface="+mj-lt"/>
              <a:buAutoNum type="arabicPeriod" startAt="2"/>
            </a:pPr>
            <a:r>
              <a:rPr lang="en-US" b="1" dirty="0" smtClean="0"/>
              <a:t>Streams:</a:t>
            </a:r>
          </a:p>
          <a:p>
            <a:pPr marL="1333500" lvl="2" indent="-457200">
              <a:buFont typeface="Arial" charset="0"/>
              <a:buChar char="•"/>
            </a:pPr>
            <a:r>
              <a:rPr lang="en-US" dirty="0"/>
              <a:t>Syntax: </a:t>
            </a:r>
            <a:r>
              <a:rPr lang="en-US" dirty="0" smtClean="0">
                <a:solidFill>
                  <a:srgbClr val="FF0000"/>
                </a:solidFill>
              </a:rPr>
              <a:t>#from stream </a:t>
            </a:r>
            <a:r>
              <a:rPr lang="en-US" dirty="0" smtClean="0"/>
              <a:t>&lt;stream </a:t>
            </a:r>
            <a:r>
              <a:rPr lang="en-US" dirty="0" err="1" smtClean="0"/>
              <a:t>uri</a:t>
            </a:r>
            <a:r>
              <a:rPr lang="en-US" dirty="0" smtClean="0"/>
              <a:t>/name&gt; </a:t>
            </a:r>
            <a:r>
              <a:rPr lang="en-US" dirty="0" smtClean="0">
                <a:solidFill>
                  <a:srgbClr val="FF0000"/>
                </a:solidFill>
              </a:rPr>
              <a:t>window;</a:t>
            </a:r>
          </a:p>
          <a:p>
            <a:pPr marL="1333500" lvl="2" indent="-457200">
              <a:buFont typeface="Arial" charset="0"/>
              <a:buChar char="•"/>
            </a:pPr>
            <a:r>
              <a:rPr lang="en-US" dirty="0" smtClean="0"/>
              <a:t>Window Syntax:</a:t>
            </a:r>
          </a:p>
          <a:p>
            <a:pPr marL="1790700" lvl="3" indent="-457200"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[time </a:t>
            </a:r>
            <a:r>
              <a:rPr lang="en-US" dirty="0" smtClean="0"/>
              <a:t>&lt;number&gt;&lt;unit&gt; </a:t>
            </a:r>
            <a:r>
              <a:rPr lang="en-US" dirty="0" smtClean="0">
                <a:solidFill>
                  <a:srgbClr val="FF0000"/>
                </a:solidFill>
              </a:rPr>
              <a:t>step</a:t>
            </a:r>
            <a:r>
              <a:rPr lang="en-US" dirty="0" smtClean="0"/>
              <a:t> </a:t>
            </a:r>
            <a:r>
              <a:rPr lang="en-US" dirty="0"/>
              <a:t>&lt;number&gt;&lt;unit</a:t>
            </a:r>
            <a:r>
              <a:rPr lang="en-US" dirty="0" smtClean="0"/>
              <a:t>&gt;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r>
              <a:rPr lang="en-US" dirty="0"/>
              <a:t> </a:t>
            </a:r>
            <a:endParaRPr lang="en-US" dirty="0" smtClean="0"/>
          </a:p>
          <a:p>
            <a:pPr marL="2247900" lvl="4" indent="-457200">
              <a:buFont typeface="Arial" charset="0"/>
              <a:buChar char="•"/>
            </a:pPr>
            <a:r>
              <a:rPr lang="en-US" dirty="0" smtClean="0"/>
              <a:t>&lt;unit&gt;: </a:t>
            </a:r>
          </a:p>
          <a:p>
            <a:pPr marL="2705100" lvl="5" indent="-457200">
              <a:buFont typeface="Arial" charset="0"/>
              <a:buChar char="•"/>
            </a:pPr>
            <a:r>
              <a:rPr lang="en-US" dirty="0" smtClean="0"/>
              <a:t>h : hour</a:t>
            </a:r>
          </a:p>
          <a:p>
            <a:pPr marL="2705100" lvl="5" indent="-457200">
              <a:buFont typeface="Arial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: minute</a:t>
            </a:r>
          </a:p>
          <a:p>
            <a:pPr marL="2705100" lvl="5" indent="-457200">
              <a:buFont typeface="Arial" charset="0"/>
              <a:buChar char="•"/>
            </a:pPr>
            <a:r>
              <a:rPr lang="en-US" dirty="0" smtClean="0"/>
              <a:t>s: second</a:t>
            </a:r>
          </a:p>
          <a:p>
            <a:pPr marL="2705100" lvl="5" indent="-457200">
              <a:buFont typeface="Arial" charset="0"/>
              <a:buChar char="•"/>
            </a:pPr>
            <a:r>
              <a:rPr lang="en-US" dirty="0" err="1"/>
              <a:t>m</a:t>
            </a:r>
            <a:r>
              <a:rPr lang="en-US" dirty="0" err="1" smtClean="0"/>
              <a:t>s</a:t>
            </a:r>
            <a:r>
              <a:rPr lang="en-US" dirty="0" smtClean="0"/>
              <a:t>: </a:t>
            </a:r>
            <a:r>
              <a:rPr lang="en-US" dirty="0" err="1" smtClean="0"/>
              <a:t>milisecond</a:t>
            </a:r>
            <a:endParaRPr lang="en-US" dirty="0" smtClean="0"/>
          </a:p>
          <a:p>
            <a:pPr marL="1790700" lvl="3" indent="-457200"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[count </a:t>
            </a:r>
            <a:r>
              <a:rPr lang="en-US" dirty="0" smtClean="0"/>
              <a:t>&lt;number&gt; </a:t>
            </a:r>
            <a:r>
              <a:rPr lang="en-US" dirty="0" smtClean="0">
                <a:solidFill>
                  <a:srgbClr val="FF0000"/>
                </a:solidFill>
              </a:rPr>
              <a:t>step</a:t>
            </a:r>
            <a:r>
              <a:rPr lang="en-US" dirty="0" smtClean="0"/>
              <a:t> &lt;number&gt;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endParaRPr lang="en-US" dirty="0" smtClean="0"/>
          </a:p>
          <a:p>
            <a:pPr marL="1790700" lvl="3" indent="-457200">
              <a:buFont typeface="Arial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1333500" lvl="2" indent="-457200">
              <a:buFont typeface="Arial" charset="0"/>
              <a:buChar char="•"/>
            </a:pPr>
            <a:r>
              <a:rPr lang="en-US" dirty="0"/>
              <a:t>Example</a:t>
            </a:r>
            <a:r>
              <a:rPr lang="en-US" dirty="0">
                <a:solidFill>
                  <a:prstClr val="black"/>
                </a:solidFill>
              </a:rPr>
              <a:t>: </a:t>
            </a:r>
            <a:endParaRPr lang="en-US" dirty="0" smtClean="0">
              <a:solidFill>
                <a:prstClr val="black"/>
              </a:solidFill>
            </a:endParaRPr>
          </a:p>
          <a:p>
            <a:pPr marL="1790700" lvl="3" indent="-457200">
              <a:buFont typeface="Arial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#from stream &lt;http://</a:t>
            </a:r>
            <a:r>
              <a:rPr lang="en-US" dirty="0" err="1" smtClean="0">
                <a:solidFill>
                  <a:prstClr val="black"/>
                </a:solidFill>
              </a:rPr>
              <a:t>ex.org</a:t>
            </a:r>
            <a:r>
              <a:rPr lang="en-US" dirty="0" smtClean="0">
                <a:solidFill>
                  <a:prstClr val="black"/>
                </a:solidFill>
              </a:rPr>
              <a:t>/stream1&gt; [time 3s step 1s];</a:t>
            </a:r>
          </a:p>
          <a:p>
            <a:pPr marL="1790700" lvl="3" indent="-457200">
              <a:buFont typeface="Arial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#from stream &lt;http://</a:t>
            </a:r>
            <a:r>
              <a:rPr lang="en-US" dirty="0" err="1">
                <a:solidFill>
                  <a:prstClr val="black"/>
                </a:solidFill>
              </a:rPr>
              <a:t>ex.org</a:t>
            </a:r>
            <a:r>
              <a:rPr lang="en-US" dirty="0">
                <a:solidFill>
                  <a:prstClr val="black"/>
                </a:solidFill>
              </a:rPr>
              <a:t>/stream1&gt; [time </a:t>
            </a:r>
            <a:r>
              <a:rPr lang="en-US" dirty="0" smtClean="0">
                <a:solidFill>
                  <a:prstClr val="black"/>
                </a:solidFill>
              </a:rPr>
              <a:t>3m </a:t>
            </a:r>
            <a:r>
              <a:rPr lang="en-US" dirty="0">
                <a:solidFill>
                  <a:prstClr val="black"/>
                </a:solidFill>
              </a:rPr>
              <a:t>step </a:t>
            </a:r>
            <a:r>
              <a:rPr lang="en-US" dirty="0" smtClean="0">
                <a:solidFill>
                  <a:prstClr val="black"/>
                </a:solidFill>
              </a:rPr>
              <a:t>1000ms];</a:t>
            </a:r>
          </a:p>
          <a:p>
            <a:pPr marL="1790700" lvl="3" indent="-457200">
              <a:buFont typeface="Arial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#from stream &lt;</a:t>
            </a:r>
            <a:r>
              <a:rPr lang="en-US" dirty="0" err="1" smtClean="0">
                <a:solidFill>
                  <a:prstClr val="black"/>
                </a:solidFill>
              </a:rPr>
              <a:t>http:ex.org</a:t>
            </a:r>
            <a:r>
              <a:rPr lang="en-US" dirty="0" smtClean="0">
                <a:solidFill>
                  <a:prstClr val="black"/>
                </a:solidFill>
              </a:rPr>
              <a:t>/stream2&gt; [count 20 step 5];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1CC0A-4590-6D42-8F3A-0B8CEA1A1C77}" type="slidenum">
              <a:rPr lang="it-IT" smtClean="0"/>
              <a:pPr>
                <a:defRPr/>
              </a:pPr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675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Clingo</a:t>
            </a:r>
            <a:r>
              <a:rPr lang="en-US" b="1" dirty="0" smtClean="0"/>
              <a:t>-based Query (</a:t>
            </a:r>
            <a:r>
              <a:rPr lang="en-US" b="1" dirty="0" err="1" smtClean="0"/>
              <a:t>cbQuery</a:t>
            </a:r>
            <a:r>
              <a:rPr lang="en-US" b="1" dirty="0" smtClean="0"/>
              <a:t>)</a:t>
            </a:r>
            <a:endParaRPr lang="en-US" dirty="0" smtClean="0"/>
          </a:p>
          <a:p>
            <a:pPr marL="914400" lvl="1" indent="-457200">
              <a:buFont typeface="+mj-lt"/>
              <a:buAutoNum type="arabicPeriod" startAt="3"/>
            </a:pPr>
            <a:r>
              <a:rPr lang="en-US" b="1" dirty="0" smtClean="0"/>
              <a:t>Rules:</a:t>
            </a:r>
          </a:p>
          <a:p>
            <a:pPr marL="1333500" lvl="2" indent="-457200">
              <a:buFont typeface="Arial" charset="0"/>
              <a:buChar char="•"/>
            </a:pPr>
            <a:r>
              <a:rPr lang="en-US" dirty="0" smtClean="0"/>
              <a:t>Syntax: </a:t>
            </a:r>
            <a:r>
              <a:rPr lang="en-IE" dirty="0" smtClean="0"/>
              <a:t>&lt;</a:t>
            </a:r>
            <a:r>
              <a:rPr lang="en-IE" dirty="0" err="1" smtClean="0"/>
              <a:t>Clingo</a:t>
            </a:r>
            <a:r>
              <a:rPr lang="en-IE" dirty="0" smtClean="0"/>
              <a:t> rule&gt;</a:t>
            </a:r>
            <a:r>
              <a:rPr lang="en-IE" dirty="0" smtClean="0">
                <a:solidFill>
                  <a:srgbClr val="FF0000"/>
                </a:solidFill>
              </a:rPr>
              <a:t>;</a:t>
            </a:r>
            <a:r>
              <a:rPr lang="en-IE" dirty="0" smtClean="0"/>
              <a:t> </a:t>
            </a:r>
            <a:endParaRPr lang="en-US" dirty="0">
              <a:solidFill>
                <a:srgbClr val="FF0000"/>
              </a:solidFill>
            </a:endParaRPr>
          </a:p>
          <a:p>
            <a:pPr marL="1333500" lvl="2" indent="-457200">
              <a:buFont typeface="Arial" charset="0"/>
              <a:buChar char="•"/>
            </a:pPr>
            <a:r>
              <a:rPr lang="en-US" dirty="0"/>
              <a:t>Example</a:t>
            </a:r>
            <a:r>
              <a:rPr lang="en-US" dirty="0">
                <a:solidFill>
                  <a:prstClr val="black"/>
                </a:solidFill>
              </a:rPr>
              <a:t>: </a:t>
            </a:r>
          </a:p>
          <a:p>
            <a:pPr marL="1790700" lvl="3" indent="-457200">
              <a:buFont typeface="Arial" charset="0"/>
              <a:buChar char="•"/>
            </a:pPr>
            <a:r>
              <a:rPr lang="en-US" dirty="0" err="1" smtClean="0">
                <a:solidFill>
                  <a:prstClr val="black"/>
                </a:solidFill>
              </a:rPr>
              <a:t>ex_friend</a:t>
            </a:r>
            <a:r>
              <a:rPr lang="en-US" dirty="0" smtClean="0">
                <a:solidFill>
                  <a:prstClr val="black"/>
                </a:solidFill>
              </a:rPr>
              <a:t>(X,Z</a:t>
            </a:r>
            <a:r>
              <a:rPr lang="en-US" dirty="0">
                <a:solidFill>
                  <a:prstClr val="black"/>
                </a:solidFill>
              </a:rPr>
              <a:t>) :- </a:t>
            </a:r>
            <a:r>
              <a:rPr lang="en-US" dirty="0" err="1">
                <a:solidFill>
                  <a:prstClr val="black"/>
                </a:solidFill>
              </a:rPr>
              <a:t>ex_friend</a:t>
            </a:r>
            <a:r>
              <a:rPr lang="en-US" dirty="0">
                <a:solidFill>
                  <a:prstClr val="black"/>
                </a:solidFill>
              </a:rPr>
              <a:t>(X,Y), </a:t>
            </a:r>
            <a:r>
              <a:rPr lang="en-US" dirty="0" err="1">
                <a:solidFill>
                  <a:prstClr val="black"/>
                </a:solidFill>
              </a:rPr>
              <a:t>ex_friend</a:t>
            </a:r>
            <a:r>
              <a:rPr lang="en-US" dirty="0">
                <a:solidFill>
                  <a:prstClr val="black"/>
                </a:solidFill>
              </a:rPr>
              <a:t>(Y,X</a:t>
            </a:r>
            <a:r>
              <a:rPr lang="en-US" dirty="0" smtClean="0">
                <a:solidFill>
                  <a:prstClr val="black"/>
                </a:solidFill>
              </a:rPr>
              <a:t>);</a:t>
            </a:r>
          </a:p>
          <a:p>
            <a:pPr marL="1790700" lvl="3" indent="-457200">
              <a:buFont typeface="Arial" charset="0"/>
              <a:buChar char="•"/>
            </a:pPr>
            <a:r>
              <a:rPr lang="en-US" dirty="0" err="1" smtClean="0">
                <a:solidFill>
                  <a:prstClr val="black"/>
                </a:solidFill>
              </a:rPr>
              <a:t>threeStarHotel</a:t>
            </a:r>
            <a:r>
              <a:rPr lang="en-US" dirty="0" smtClean="0">
                <a:solidFill>
                  <a:prstClr val="black"/>
                </a:solidFill>
              </a:rPr>
              <a:t>(X) :- </a:t>
            </a:r>
            <a:r>
              <a:rPr lang="en-US" dirty="0" err="1" smtClean="0">
                <a:solidFill>
                  <a:prstClr val="black"/>
                </a:solidFill>
              </a:rPr>
              <a:t>rdf_type</a:t>
            </a:r>
            <a:r>
              <a:rPr lang="en-US" dirty="0" smtClean="0">
                <a:solidFill>
                  <a:prstClr val="black"/>
                </a:solidFill>
              </a:rPr>
              <a:t>(X,</a:t>
            </a:r>
            <a:r>
              <a:rPr lang="mr-IN" dirty="0"/>
              <a:t> </a:t>
            </a:r>
            <a:r>
              <a:rPr lang="mr-IN" dirty="0" smtClean="0"/>
              <a:t>”</a:t>
            </a:r>
            <a:r>
              <a:rPr lang="en-US" dirty="0" err="1" smtClean="0">
                <a:solidFill>
                  <a:prstClr val="black"/>
                </a:solidFill>
              </a:rPr>
              <a:t>ht_Hotel</a:t>
            </a:r>
            <a:r>
              <a:rPr lang="mr-IN" dirty="0" smtClean="0"/>
              <a:t>"</a:t>
            </a:r>
            <a:r>
              <a:rPr lang="en-US" dirty="0" smtClean="0">
                <a:solidFill>
                  <a:prstClr val="black"/>
                </a:solidFill>
              </a:rPr>
              <a:t>), </a:t>
            </a:r>
            <a:r>
              <a:rPr lang="en-US" dirty="0" err="1" smtClean="0">
                <a:solidFill>
                  <a:prstClr val="black"/>
                </a:solidFill>
              </a:rPr>
              <a:t>ht_star</a:t>
            </a:r>
            <a:r>
              <a:rPr lang="en-US" dirty="0" smtClean="0">
                <a:solidFill>
                  <a:prstClr val="black"/>
                </a:solidFill>
              </a:rPr>
              <a:t>(X,</a:t>
            </a:r>
            <a:r>
              <a:rPr lang="mr-IN" dirty="0"/>
              <a:t> </a:t>
            </a:r>
            <a:r>
              <a:rPr lang="mr-IN" dirty="0" smtClean="0"/>
              <a:t>”</a:t>
            </a:r>
            <a:r>
              <a:rPr lang="en-US" dirty="0" smtClean="0">
                <a:solidFill>
                  <a:prstClr val="black"/>
                </a:solidFill>
              </a:rPr>
              <a:t>3^^</a:t>
            </a:r>
            <a:r>
              <a:rPr lang="en-US" dirty="0" err="1" smtClean="0">
                <a:solidFill>
                  <a:prstClr val="black"/>
                </a:solidFill>
              </a:rPr>
              <a:t>xsd_integer</a:t>
            </a:r>
            <a:r>
              <a:rPr lang="mr-IN" dirty="0" smtClean="0"/>
              <a:t>"</a:t>
            </a:r>
            <a:r>
              <a:rPr lang="en-US" dirty="0" smtClean="0">
                <a:solidFill>
                  <a:prstClr val="black"/>
                </a:solidFill>
              </a:rPr>
              <a:t>);</a:t>
            </a:r>
          </a:p>
          <a:p>
            <a:pPr marL="1790700" lvl="3" indent="-457200">
              <a:buFont typeface="Arial" charset="0"/>
              <a:buChar char="•"/>
            </a:pPr>
            <a:r>
              <a:rPr lang="en-US" dirty="0" err="1" smtClean="0">
                <a:solidFill>
                  <a:prstClr val="black"/>
                </a:solidFill>
              </a:rPr>
              <a:t>goodHotel</a:t>
            </a:r>
            <a:r>
              <a:rPr lang="en-US" dirty="0" smtClean="0">
                <a:solidFill>
                  <a:prstClr val="black"/>
                </a:solidFill>
              </a:rPr>
              <a:t>(X) :- </a:t>
            </a:r>
            <a:r>
              <a:rPr lang="en-US" dirty="0" err="1" smtClean="0">
                <a:solidFill>
                  <a:prstClr val="black"/>
                </a:solidFill>
              </a:rPr>
              <a:t>threeStarHotel</a:t>
            </a:r>
            <a:r>
              <a:rPr lang="en-US" dirty="0" smtClean="0">
                <a:solidFill>
                  <a:prstClr val="black"/>
                </a:solidFill>
              </a:rPr>
              <a:t>(X), </a:t>
            </a:r>
            <a:r>
              <a:rPr lang="en-US" dirty="0" err="1" smtClean="0">
                <a:solidFill>
                  <a:prstClr val="black"/>
                </a:solidFill>
              </a:rPr>
              <a:t>ht_onStreet</a:t>
            </a:r>
            <a:r>
              <a:rPr lang="en-US" dirty="0" smtClean="0">
                <a:solidFill>
                  <a:prstClr val="black"/>
                </a:solidFill>
              </a:rPr>
              <a:t>(X,</a:t>
            </a:r>
            <a:r>
              <a:rPr lang="mr-IN" dirty="0"/>
              <a:t> </a:t>
            </a:r>
            <a:r>
              <a:rPr lang="mr-IN" dirty="0" smtClean="0"/>
              <a:t>”</a:t>
            </a:r>
            <a:r>
              <a:rPr lang="en-US" dirty="0" err="1" smtClean="0">
                <a:solidFill>
                  <a:prstClr val="black"/>
                </a:solidFill>
              </a:rPr>
              <a:t>MainStreet</a:t>
            </a:r>
            <a:r>
              <a:rPr lang="en-US" dirty="0" smtClean="0">
                <a:solidFill>
                  <a:prstClr val="black"/>
                </a:solidFill>
              </a:rPr>
              <a:t>^^</a:t>
            </a:r>
            <a:r>
              <a:rPr lang="en-US" dirty="0" err="1" smtClean="0">
                <a:solidFill>
                  <a:prstClr val="black"/>
                </a:solidFill>
              </a:rPr>
              <a:t>xsd_string</a:t>
            </a:r>
            <a:r>
              <a:rPr lang="mr-IN" dirty="0" smtClean="0"/>
              <a:t>"</a:t>
            </a:r>
            <a:r>
              <a:rPr lang="en-US" dirty="0" smtClean="0">
                <a:solidFill>
                  <a:prstClr val="black"/>
                </a:solidFill>
              </a:rPr>
              <a:t>);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1333500" lvl="2" indent="-457200">
              <a:buFont typeface="Arial" charset="0"/>
              <a:buChar char="•"/>
            </a:pPr>
            <a:r>
              <a:rPr lang="en-US" dirty="0" smtClean="0"/>
              <a:t>Integer/String value support function</a:t>
            </a:r>
            <a:r>
              <a:rPr lang="en-US" dirty="0" smtClean="0">
                <a:solidFill>
                  <a:prstClr val="black"/>
                </a:solidFill>
              </a:rPr>
              <a:t>: </a:t>
            </a:r>
          </a:p>
          <a:p>
            <a:pPr marL="1790700" lvl="3" indent="-457200">
              <a:buFont typeface="Arial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@</a:t>
            </a:r>
            <a:r>
              <a:rPr lang="en-US" dirty="0" err="1" smtClean="0">
                <a:solidFill>
                  <a:prstClr val="black"/>
                </a:solidFill>
              </a:rPr>
              <a:t>getIntegerValue</a:t>
            </a:r>
            <a:r>
              <a:rPr lang="en-US" dirty="0" smtClean="0">
                <a:solidFill>
                  <a:prstClr val="black"/>
                </a:solidFill>
              </a:rPr>
              <a:t>(): return integer value in </a:t>
            </a:r>
            <a:r>
              <a:rPr lang="en-US" dirty="0" err="1" smtClean="0">
                <a:solidFill>
                  <a:prstClr val="black"/>
                </a:solidFill>
              </a:rPr>
              <a:t>Clingo</a:t>
            </a:r>
            <a:endParaRPr lang="en-US" dirty="0" smtClean="0">
              <a:solidFill>
                <a:prstClr val="black"/>
              </a:solidFill>
            </a:endParaRPr>
          </a:p>
          <a:p>
            <a:pPr marL="2247900" lvl="4" indent="-457200">
              <a:buFont typeface="Arial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Ex: </a:t>
            </a:r>
            <a:r>
              <a:rPr lang="en-US" dirty="0">
                <a:solidFill>
                  <a:prstClr val="black"/>
                </a:solidFill>
              </a:rPr>
              <a:t>@</a:t>
            </a:r>
            <a:r>
              <a:rPr lang="en-US" dirty="0" err="1" smtClean="0">
                <a:solidFill>
                  <a:prstClr val="black"/>
                </a:solidFill>
              </a:rPr>
              <a:t>getIntegerValue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mr-IN" dirty="0"/>
              <a:t>" </a:t>
            </a:r>
            <a:r>
              <a:rPr lang="en-US" dirty="0" smtClean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^^</a:t>
            </a:r>
            <a:r>
              <a:rPr lang="en-US" dirty="0" err="1">
                <a:solidFill>
                  <a:prstClr val="black"/>
                </a:solidFill>
              </a:rPr>
              <a:t>xsd_integer</a:t>
            </a:r>
            <a:r>
              <a:rPr lang="mr-IN" dirty="0"/>
              <a:t>"</a:t>
            </a:r>
            <a:r>
              <a:rPr lang="en-US" dirty="0" smtClean="0">
                <a:solidFill>
                  <a:prstClr val="black"/>
                </a:solidFill>
              </a:rPr>
              <a:t>)  = 3</a:t>
            </a:r>
          </a:p>
          <a:p>
            <a:pPr marL="1790700" lvl="3" indent="-457200">
              <a:buFont typeface="Arial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@</a:t>
            </a:r>
            <a:r>
              <a:rPr lang="en-US" dirty="0" err="1" smtClean="0">
                <a:solidFill>
                  <a:prstClr val="black"/>
                </a:solidFill>
              </a:rPr>
              <a:t>getStringValue</a:t>
            </a:r>
            <a:r>
              <a:rPr lang="en-US" dirty="0" smtClean="0">
                <a:solidFill>
                  <a:prstClr val="black"/>
                </a:solidFill>
              </a:rPr>
              <a:t>(): return string value in </a:t>
            </a:r>
            <a:r>
              <a:rPr lang="en-US" dirty="0" err="1" smtClean="0">
                <a:solidFill>
                  <a:prstClr val="black"/>
                </a:solidFill>
              </a:rPr>
              <a:t>Clingo</a:t>
            </a:r>
            <a:endParaRPr lang="en-US" dirty="0" smtClean="0">
              <a:solidFill>
                <a:prstClr val="black"/>
              </a:solidFill>
            </a:endParaRPr>
          </a:p>
          <a:p>
            <a:pPr marL="2247900" lvl="4" indent="-457200">
              <a:buFont typeface="Arial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Ex: @</a:t>
            </a:r>
            <a:r>
              <a:rPr lang="en-US" dirty="0" err="1" smtClean="0">
                <a:solidFill>
                  <a:prstClr val="black"/>
                </a:solidFill>
              </a:rPr>
              <a:t>getIntegerValue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mr-IN" dirty="0" smtClean="0"/>
              <a:t>"</a:t>
            </a:r>
            <a:r>
              <a:rPr lang="en-US" dirty="0" err="1" smtClean="0">
                <a:solidFill>
                  <a:prstClr val="black"/>
                </a:solidFill>
              </a:rPr>
              <a:t>mainStreet</a:t>
            </a:r>
            <a:r>
              <a:rPr lang="en-US" dirty="0">
                <a:solidFill>
                  <a:prstClr val="black"/>
                </a:solidFill>
              </a:rPr>
              <a:t>^^</a:t>
            </a:r>
            <a:r>
              <a:rPr lang="en-US" dirty="0" err="1">
                <a:solidFill>
                  <a:prstClr val="black"/>
                </a:solidFill>
              </a:rPr>
              <a:t>xsd_string</a:t>
            </a:r>
            <a:r>
              <a:rPr lang="mr-IN" dirty="0"/>
              <a:t>"</a:t>
            </a:r>
            <a:r>
              <a:rPr lang="en-US" dirty="0" smtClean="0">
                <a:solidFill>
                  <a:prstClr val="black"/>
                </a:solidFill>
              </a:rPr>
              <a:t>) 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mr-IN" dirty="0" smtClean="0"/>
              <a:t>"</a:t>
            </a:r>
            <a:r>
              <a:rPr lang="en-US" dirty="0" err="1" smtClean="0">
                <a:solidFill>
                  <a:prstClr val="black"/>
                </a:solidFill>
              </a:rPr>
              <a:t>mainStreet</a:t>
            </a:r>
            <a:r>
              <a:rPr lang="mr-IN" dirty="0" smtClean="0"/>
              <a:t>" </a:t>
            </a:r>
            <a:endParaRPr lang="en-US" dirty="0">
              <a:solidFill>
                <a:prstClr val="black"/>
              </a:solidFill>
            </a:endParaRPr>
          </a:p>
          <a:p>
            <a:pPr marL="2247900" lvl="4" indent="-457200">
              <a:buFont typeface="Arial" charset="0"/>
              <a:buChar char="•"/>
            </a:pPr>
            <a:endParaRPr lang="en-US" dirty="0" smtClean="0"/>
          </a:p>
          <a:p>
            <a:pPr marL="0" indent="0">
              <a:buNone/>
            </a:pPr>
            <a:r>
              <a:rPr lang="en-US" sz="1800" dirty="0"/>
              <a:t>		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1CC0A-4590-6D42-8F3A-0B8CEA1A1C77}" type="slidenum">
              <a:rPr lang="it-IT" smtClean="0"/>
              <a:pPr>
                <a:defRPr/>
              </a:pPr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221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Clingo</a:t>
            </a:r>
            <a:r>
              <a:rPr lang="en-US" b="1" dirty="0" smtClean="0"/>
              <a:t>-based Query (</a:t>
            </a:r>
            <a:r>
              <a:rPr lang="en-US" b="1" dirty="0" err="1" smtClean="0"/>
              <a:t>cbQuery</a:t>
            </a:r>
            <a:r>
              <a:rPr lang="en-US" b="1" dirty="0" smtClean="0"/>
              <a:t>)</a:t>
            </a:r>
            <a:endParaRPr lang="en-US" dirty="0" smtClean="0"/>
          </a:p>
          <a:p>
            <a:pPr marL="914400" lvl="1" indent="-457200">
              <a:buFont typeface="+mj-lt"/>
              <a:buAutoNum type="arabicPeriod" startAt="3"/>
            </a:pPr>
            <a:r>
              <a:rPr lang="en-US" b="1" dirty="0" smtClean="0"/>
              <a:t>Rules:</a:t>
            </a:r>
          </a:p>
          <a:p>
            <a:pPr marL="1333500" lvl="2" indent="-457200">
              <a:buFont typeface="Arial" charset="0"/>
              <a:buChar char="•"/>
            </a:pPr>
            <a:r>
              <a:rPr lang="en-US" dirty="0" smtClean="0"/>
              <a:t>Syntax: </a:t>
            </a:r>
            <a:r>
              <a:rPr lang="en-IE" dirty="0" smtClean="0"/>
              <a:t>&lt;</a:t>
            </a:r>
            <a:r>
              <a:rPr lang="en-IE" dirty="0" err="1" smtClean="0"/>
              <a:t>Clingo</a:t>
            </a:r>
            <a:r>
              <a:rPr lang="en-IE" dirty="0" smtClean="0"/>
              <a:t> rule&gt;</a:t>
            </a:r>
            <a:r>
              <a:rPr lang="en-IE" dirty="0" smtClean="0">
                <a:solidFill>
                  <a:srgbClr val="FF0000"/>
                </a:solidFill>
              </a:rPr>
              <a:t>;</a:t>
            </a:r>
            <a:r>
              <a:rPr lang="en-IE" dirty="0" smtClean="0"/>
              <a:t> </a:t>
            </a:r>
            <a:endParaRPr lang="en-US" dirty="0" smtClean="0"/>
          </a:p>
          <a:p>
            <a:pPr marL="1333500" lvl="2" indent="-457200">
              <a:buFont typeface="Arial" charset="0"/>
              <a:buChar char="•"/>
            </a:pPr>
            <a:r>
              <a:rPr lang="en-US" dirty="0" smtClean="0"/>
              <a:t>Integer/String value support function</a:t>
            </a:r>
            <a:r>
              <a:rPr lang="en-US" dirty="0" smtClean="0">
                <a:solidFill>
                  <a:prstClr val="black"/>
                </a:solidFill>
              </a:rPr>
              <a:t>: </a:t>
            </a:r>
          </a:p>
          <a:p>
            <a:pPr marL="1790700" lvl="3" indent="-457200">
              <a:buFont typeface="Arial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@</a:t>
            </a:r>
            <a:r>
              <a:rPr lang="en-US" dirty="0" err="1" smtClean="0">
                <a:solidFill>
                  <a:prstClr val="black"/>
                </a:solidFill>
              </a:rPr>
              <a:t>getIntegerValue</a:t>
            </a:r>
            <a:r>
              <a:rPr lang="en-US" dirty="0" smtClean="0">
                <a:solidFill>
                  <a:prstClr val="black"/>
                </a:solidFill>
              </a:rPr>
              <a:t>(): return integer value in </a:t>
            </a:r>
            <a:r>
              <a:rPr lang="en-US" dirty="0" err="1" smtClean="0">
                <a:solidFill>
                  <a:prstClr val="black"/>
                </a:solidFill>
              </a:rPr>
              <a:t>Clingo</a:t>
            </a:r>
            <a:endParaRPr lang="en-US" dirty="0" smtClean="0">
              <a:solidFill>
                <a:prstClr val="black"/>
              </a:solidFill>
            </a:endParaRPr>
          </a:p>
          <a:p>
            <a:pPr marL="2247900" lvl="4" indent="-457200">
              <a:buFont typeface="Arial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Ex: </a:t>
            </a:r>
            <a:r>
              <a:rPr lang="en-US" dirty="0">
                <a:solidFill>
                  <a:prstClr val="black"/>
                </a:solidFill>
              </a:rPr>
              <a:t>@</a:t>
            </a:r>
            <a:r>
              <a:rPr lang="en-US" dirty="0" err="1" smtClean="0">
                <a:solidFill>
                  <a:prstClr val="black"/>
                </a:solidFill>
              </a:rPr>
              <a:t>getIntegerValue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mr-IN" dirty="0"/>
              <a:t>" </a:t>
            </a:r>
            <a:r>
              <a:rPr lang="en-US" dirty="0" smtClean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^^</a:t>
            </a:r>
            <a:r>
              <a:rPr lang="en-US" dirty="0" err="1">
                <a:solidFill>
                  <a:prstClr val="black"/>
                </a:solidFill>
              </a:rPr>
              <a:t>xsd_integer</a:t>
            </a:r>
            <a:r>
              <a:rPr lang="mr-IN" dirty="0"/>
              <a:t>"</a:t>
            </a:r>
            <a:r>
              <a:rPr lang="en-US" dirty="0" smtClean="0">
                <a:solidFill>
                  <a:prstClr val="black"/>
                </a:solidFill>
              </a:rPr>
              <a:t>)  = 3</a:t>
            </a:r>
          </a:p>
          <a:p>
            <a:pPr marL="1790700" lvl="3" indent="-457200">
              <a:buFont typeface="Arial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@</a:t>
            </a:r>
            <a:r>
              <a:rPr lang="en-US" dirty="0" err="1" smtClean="0">
                <a:solidFill>
                  <a:prstClr val="black"/>
                </a:solidFill>
              </a:rPr>
              <a:t>getStringValue</a:t>
            </a:r>
            <a:r>
              <a:rPr lang="en-US" dirty="0" smtClean="0">
                <a:solidFill>
                  <a:prstClr val="black"/>
                </a:solidFill>
              </a:rPr>
              <a:t>(): return string value in </a:t>
            </a:r>
            <a:r>
              <a:rPr lang="en-US" dirty="0" err="1" smtClean="0">
                <a:solidFill>
                  <a:prstClr val="black"/>
                </a:solidFill>
              </a:rPr>
              <a:t>Clingo</a:t>
            </a:r>
            <a:endParaRPr lang="en-US" dirty="0" smtClean="0">
              <a:solidFill>
                <a:prstClr val="black"/>
              </a:solidFill>
            </a:endParaRPr>
          </a:p>
          <a:p>
            <a:pPr marL="2247900" lvl="4" indent="-457200">
              <a:buFont typeface="Arial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Ex: @</a:t>
            </a:r>
            <a:r>
              <a:rPr lang="en-US" dirty="0" err="1" smtClean="0">
                <a:solidFill>
                  <a:prstClr val="black"/>
                </a:solidFill>
              </a:rPr>
              <a:t>getIntegerValue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mr-IN" dirty="0"/>
              <a:t>" </a:t>
            </a:r>
            <a:r>
              <a:rPr lang="en-US" dirty="0" err="1">
                <a:solidFill>
                  <a:prstClr val="black"/>
                </a:solidFill>
              </a:rPr>
              <a:t>m</a:t>
            </a:r>
            <a:r>
              <a:rPr lang="en-US" dirty="0" err="1" smtClean="0">
                <a:solidFill>
                  <a:prstClr val="black"/>
                </a:solidFill>
              </a:rPr>
              <a:t>ainStreet</a:t>
            </a:r>
            <a:r>
              <a:rPr lang="en-US" dirty="0">
                <a:solidFill>
                  <a:prstClr val="black"/>
                </a:solidFill>
              </a:rPr>
              <a:t>^^</a:t>
            </a:r>
            <a:r>
              <a:rPr lang="en-US" dirty="0" err="1">
                <a:solidFill>
                  <a:prstClr val="black"/>
                </a:solidFill>
              </a:rPr>
              <a:t>xsd_string</a:t>
            </a:r>
            <a:r>
              <a:rPr lang="mr-IN" dirty="0"/>
              <a:t>"</a:t>
            </a:r>
            <a:r>
              <a:rPr lang="en-US" dirty="0" smtClean="0">
                <a:solidFill>
                  <a:prstClr val="black"/>
                </a:solidFill>
              </a:rPr>
              <a:t>) 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dirty="0" err="1" smtClean="0">
                <a:solidFill>
                  <a:prstClr val="black"/>
                </a:solidFill>
              </a:rPr>
              <a:t>mainStreet</a:t>
            </a: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1800" dirty="0" smtClean="0"/>
          </a:p>
          <a:p>
            <a:pPr marL="1333500" lvl="2" indent="-457200">
              <a:buFont typeface="Arial" charset="0"/>
              <a:buChar char="•"/>
            </a:pPr>
            <a:r>
              <a:rPr lang="en-US" sz="1800" dirty="0"/>
              <a:t>	</a:t>
            </a:r>
            <a:r>
              <a:rPr lang="en-US" dirty="0" smtClean="0"/>
              <a:t>Example</a:t>
            </a:r>
            <a:r>
              <a:rPr lang="en-US" dirty="0" smtClean="0">
                <a:solidFill>
                  <a:prstClr val="black"/>
                </a:solidFill>
              </a:rPr>
              <a:t> (with support function) </a:t>
            </a:r>
            <a:endParaRPr lang="en-US" dirty="0">
              <a:solidFill>
                <a:prstClr val="black"/>
              </a:solidFill>
            </a:endParaRPr>
          </a:p>
          <a:p>
            <a:pPr marL="1790700" lvl="3" indent="-457200">
              <a:buFont typeface="Arial" charset="0"/>
              <a:buChar char="•"/>
            </a:pPr>
            <a:r>
              <a:rPr lang="en-US" dirty="0" err="1" smtClean="0">
                <a:solidFill>
                  <a:prstClr val="black"/>
                </a:solidFill>
              </a:rPr>
              <a:t>threeStarHotel</a:t>
            </a:r>
            <a:r>
              <a:rPr lang="en-US" dirty="0" smtClean="0">
                <a:solidFill>
                  <a:prstClr val="black"/>
                </a:solidFill>
              </a:rPr>
              <a:t>(X</a:t>
            </a:r>
            <a:r>
              <a:rPr lang="en-US" dirty="0">
                <a:solidFill>
                  <a:prstClr val="black"/>
                </a:solidFill>
              </a:rPr>
              <a:t>) :- </a:t>
            </a:r>
            <a:r>
              <a:rPr lang="en-US" dirty="0" err="1">
                <a:solidFill>
                  <a:prstClr val="black"/>
                </a:solidFill>
              </a:rPr>
              <a:t>rdf_type</a:t>
            </a:r>
            <a:r>
              <a:rPr lang="en-US" dirty="0">
                <a:solidFill>
                  <a:prstClr val="black"/>
                </a:solidFill>
              </a:rPr>
              <a:t>(X,</a:t>
            </a:r>
            <a:r>
              <a:rPr lang="mr-IN" dirty="0"/>
              <a:t> ”</a:t>
            </a:r>
            <a:r>
              <a:rPr lang="en-US" dirty="0" err="1">
                <a:solidFill>
                  <a:prstClr val="black"/>
                </a:solidFill>
              </a:rPr>
              <a:t>ht_Hotel</a:t>
            </a:r>
            <a:r>
              <a:rPr lang="mr-IN" dirty="0"/>
              <a:t>"</a:t>
            </a:r>
            <a:r>
              <a:rPr lang="en-US" dirty="0">
                <a:solidFill>
                  <a:prstClr val="black"/>
                </a:solidFill>
              </a:rPr>
              <a:t>), </a:t>
            </a:r>
            <a:r>
              <a:rPr lang="en-US" dirty="0" err="1" smtClean="0">
                <a:solidFill>
                  <a:prstClr val="black"/>
                </a:solidFill>
              </a:rPr>
              <a:t>ht_star</a:t>
            </a:r>
            <a:r>
              <a:rPr lang="en-US" dirty="0" smtClean="0">
                <a:solidFill>
                  <a:prstClr val="black"/>
                </a:solidFill>
              </a:rPr>
              <a:t>(X,Y), (@</a:t>
            </a:r>
            <a:r>
              <a:rPr lang="en-US" dirty="0" err="1" smtClean="0">
                <a:solidFill>
                  <a:prstClr val="black"/>
                </a:solidFill>
              </a:rPr>
              <a:t>getIntegerValue</a:t>
            </a:r>
            <a:r>
              <a:rPr lang="en-US" dirty="0" smtClean="0">
                <a:solidFill>
                  <a:prstClr val="black"/>
                </a:solidFill>
              </a:rPr>
              <a:t>(Y)) = 3;</a:t>
            </a:r>
            <a:endParaRPr lang="en-US" dirty="0">
              <a:solidFill>
                <a:prstClr val="black"/>
              </a:solidFill>
            </a:endParaRPr>
          </a:p>
          <a:p>
            <a:pPr marL="1790700" lvl="3" indent="-457200">
              <a:buFont typeface="Arial" charset="0"/>
              <a:buChar char="•"/>
            </a:pPr>
            <a:r>
              <a:rPr lang="en-US" dirty="0" err="1">
                <a:solidFill>
                  <a:prstClr val="black"/>
                </a:solidFill>
              </a:rPr>
              <a:t>goodHotel</a:t>
            </a:r>
            <a:r>
              <a:rPr lang="en-US" dirty="0">
                <a:solidFill>
                  <a:prstClr val="black"/>
                </a:solidFill>
              </a:rPr>
              <a:t>(X) :- </a:t>
            </a:r>
            <a:r>
              <a:rPr lang="en-US" dirty="0" err="1">
                <a:solidFill>
                  <a:prstClr val="black"/>
                </a:solidFill>
              </a:rPr>
              <a:t>threeStarHotel</a:t>
            </a:r>
            <a:r>
              <a:rPr lang="en-US" dirty="0">
                <a:solidFill>
                  <a:prstClr val="black"/>
                </a:solidFill>
              </a:rPr>
              <a:t>(X), </a:t>
            </a:r>
            <a:r>
              <a:rPr lang="en-US" dirty="0" err="1" smtClean="0">
                <a:solidFill>
                  <a:prstClr val="black"/>
                </a:solidFill>
              </a:rPr>
              <a:t>ht_onStreet</a:t>
            </a:r>
            <a:r>
              <a:rPr lang="en-US" dirty="0" smtClean="0">
                <a:solidFill>
                  <a:prstClr val="black"/>
                </a:solidFill>
              </a:rPr>
              <a:t>(X,Y), (@</a:t>
            </a:r>
            <a:r>
              <a:rPr lang="en-US" dirty="0" err="1" smtClean="0">
                <a:solidFill>
                  <a:prstClr val="black"/>
                </a:solidFill>
              </a:rPr>
              <a:t>getStringValue</a:t>
            </a:r>
            <a:r>
              <a:rPr lang="en-US" dirty="0" smtClean="0">
                <a:solidFill>
                  <a:prstClr val="black"/>
                </a:solidFill>
              </a:rPr>
              <a:t>(Y) = </a:t>
            </a:r>
            <a:r>
              <a:rPr lang="mr-IN" dirty="0" smtClean="0"/>
              <a:t>”</a:t>
            </a:r>
            <a:r>
              <a:rPr lang="en-IE" dirty="0" err="1" smtClean="0"/>
              <a:t>mainStreet</a:t>
            </a:r>
            <a:r>
              <a:rPr lang="mr-IN" dirty="0" smtClean="0"/>
              <a:t>"</a:t>
            </a:r>
            <a:r>
              <a:rPr lang="en-US" dirty="0" smtClean="0">
                <a:solidFill>
                  <a:prstClr val="black"/>
                </a:solidFill>
              </a:rPr>
              <a:t>);</a:t>
            </a:r>
            <a:endParaRPr lang="en-US" dirty="0"/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1CC0A-4590-6D42-8F3A-0B8CEA1A1C77}" type="slidenum">
              <a:rPr lang="it-IT" smtClean="0"/>
              <a:pPr>
                <a:defRPr/>
              </a:pPr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0978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Clingo</a:t>
            </a:r>
            <a:r>
              <a:rPr lang="en-US" b="1" dirty="0" smtClean="0"/>
              <a:t>-based Query (</a:t>
            </a:r>
            <a:r>
              <a:rPr lang="en-US" b="1" dirty="0" err="1" smtClean="0"/>
              <a:t>cbQuery</a:t>
            </a:r>
            <a:r>
              <a:rPr lang="en-US" b="1" dirty="0" smtClean="0"/>
              <a:t>)</a:t>
            </a:r>
            <a:endParaRPr lang="en-US" dirty="0" smtClean="0"/>
          </a:p>
          <a:p>
            <a:pPr marL="914400" lvl="1" indent="-457200">
              <a:buFont typeface="+mj-lt"/>
              <a:buAutoNum type="arabicPeriod" startAt="4"/>
            </a:pPr>
            <a:r>
              <a:rPr lang="en-US" b="1" dirty="0" smtClean="0"/>
              <a:t>Outputs:</a:t>
            </a:r>
          </a:p>
          <a:p>
            <a:pPr marL="1333500" lvl="2" indent="-457200">
              <a:buFont typeface="Arial" charset="0"/>
              <a:buChar char="•"/>
            </a:pPr>
            <a:r>
              <a:rPr lang="en-US" dirty="0" smtClean="0"/>
              <a:t>Identify output triples</a:t>
            </a:r>
          </a:p>
          <a:p>
            <a:pPr marL="1333500" lvl="2" indent="-457200">
              <a:buFont typeface="Arial" charset="0"/>
              <a:buChar char="•"/>
            </a:pPr>
            <a:r>
              <a:rPr lang="en-US" dirty="0" smtClean="0"/>
              <a:t>Syntax</a:t>
            </a:r>
            <a:r>
              <a:rPr lang="en-US" dirty="0"/>
              <a:t>: </a:t>
            </a:r>
            <a:r>
              <a:rPr lang="en-US" dirty="0" smtClean="0">
                <a:solidFill>
                  <a:srgbClr val="FF0000"/>
                </a:solidFill>
              </a:rPr>
              <a:t>#show </a:t>
            </a:r>
            <a:r>
              <a:rPr lang="en-US" dirty="0" smtClean="0"/>
              <a:t>&lt;</a:t>
            </a:r>
            <a:r>
              <a:rPr lang="en-US" dirty="0" err="1" smtClean="0"/>
              <a:t>preficateName</a:t>
            </a:r>
            <a:r>
              <a:rPr lang="en-US" dirty="0" smtClean="0"/>
              <a:t>&gt;</a:t>
            </a:r>
            <a:r>
              <a:rPr lang="en-US" dirty="0" smtClean="0">
                <a:solidFill>
                  <a:srgbClr val="FF0000"/>
                </a:solidFill>
              </a:rPr>
              <a:t>/2;</a:t>
            </a:r>
            <a:endParaRPr lang="en-US" dirty="0">
              <a:solidFill>
                <a:srgbClr val="FF0000"/>
              </a:solidFill>
            </a:endParaRPr>
          </a:p>
          <a:p>
            <a:pPr marL="1333500" lvl="2" indent="-457200">
              <a:buFont typeface="Arial" charset="0"/>
              <a:buChar char="•"/>
            </a:pPr>
            <a:r>
              <a:rPr lang="en-US" dirty="0"/>
              <a:t>Example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 marL="1790700" lvl="3" indent="-457200">
              <a:buFont typeface="Arial" charset="0"/>
              <a:buChar char="•"/>
            </a:pPr>
            <a:r>
              <a:rPr lang="en-US" dirty="0"/>
              <a:t>#show </a:t>
            </a:r>
            <a:r>
              <a:rPr lang="en-US" dirty="0" err="1"/>
              <a:t>ex_friend</a:t>
            </a:r>
            <a:r>
              <a:rPr lang="en-US" dirty="0"/>
              <a:t>/2;</a:t>
            </a:r>
          </a:p>
          <a:p>
            <a:pPr marL="1790700" lvl="3" indent="-457200">
              <a:buFont typeface="Arial" charset="0"/>
              <a:buChar char="•"/>
            </a:pPr>
            <a:r>
              <a:rPr lang="en-US" dirty="0" smtClean="0"/>
              <a:t>#show </a:t>
            </a:r>
            <a:r>
              <a:rPr lang="en-US" dirty="0" err="1" smtClean="0"/>
              <a:t>rdf_type</a:t>
            </a:r>
            <a:r>
              <a:rPr lang="en-US" dirty="0" smtClean="0"/>
              <a:t>/2.</a:t>
            </a:r>
            <a:endParaRPr lang="en-US" dirty="0">
              <a:solidFill>
                <a:schemeClr val="tx1"/>
              </a:solidFill>
            </a:endParaRPr>
          </a:p>
          <a:p>
            <a:pPr marL="1333500" lvl="2" indent="-457200">
              <a:buFont typeface="Arial" charset="0"/>
              <a:buChar char="•"/>
            </a:pPr>
            <a:r>
              <a:rPr lang="en-US" dirty="0"/>
              <a:t>Note</a:t>
            </a:r>
            <a:r>
              <a:rPr lang="en-US" dirty="0">
                <a:solidFill>
                  <a:prstClr val="black"/>
                </a:solidFill>
              </a:rPr>
              <a:t>:</a:t>
            </a:r>
          </a:p>
          <a:p>
            <a:pPr marL="1790700" lvl="3" indent="-457200">
              <a:buFont typeface="Arial" charset="0"/>
              <a:buChar char="•"/>
            </a:pPr>
            <a:r>
              <a:rPr lang="en-US" dirty="0" err="1" smtClean="0">
                <a:solidFill>
                  <a:prstClr val="black"/>
                </a:solidFill>
              </a:rPr>
              <a:t>PredicateName</a:t>
            </a:r>
            <a:r>
              <a:rPr lang="en-US" dirty="0" smtClean="0">
                <a:solidFill>
                  <a:prstClr val="black"/>
                </a:solidFill>
              </a:rPr>
              <a:t> must be in Rules and have 2 arguments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1CC0A-4590-6D42-8F3A-0B8CEA1A1C77}" type="slidenum">
              <a:rPr lang="it-IT" smtClean="0"/>
              <a:pPr>
                <a:defRPr/>
              </a:pPr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6952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Hotel Example: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F0FFF"/>
                </a:solidFill>
              </a:rPr>
              <a:t>#</a:t>
            </a:r>
            <a:r>
              <a:rPr lang="en-US" sz="1400" dirty="0">
                <a:solidFill>
                  <a:srgbClr val="0F0FFF"/>
                </a:solidFill>
              </a:rPr>
              <a:t>prefix </a:t>
            </a:r>
            <a:r>
              <a:rPr lang="en-US" sz="1400" dirty="0" err="1">
                <a:solidFill>
                  <a:srgbClr val="0F0FFF"/>
                </a:solidFill>
              </a:rPr>
              <a:t>rdf</a:t>
            </a:r>
            <a:r>
              <a:rPr lang="en-US" sz="1400" dirty="0">
                <a:solidFill>
                  <a:srgbClr val="0F0FFF"/>
                </a:solidFill>
              </a:rPr>
              <a:t> : &lt;http://www.w3.org/1999/02/22-rdf-syntax-ns</a:t>
            </a:r>
            <a:r>
              <a:rPr lang="en-US" sz="1400" dirty="0" smtClean="0">
                <a:solidFill>
                  <a:srgbClr val="0F0FFF"/>
                </a:solidFill>
              </a:rPr>
              <a:t>#&gt;;</a:t>
            </a:r>
            <a:endParaRPr lang="en-US" sz="1400" dirty="0">
              <a:solidFill>
                <a:srgbClr val="0F0FFF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F0FFF"/>
                </a:solidFill>
              </a:rPr>
              <a:t>#</a:t>
            </a:r>
            <a:r>
              <a:rPr lang="en-US" sz="1400" dirty="0">
                <a:solidFill>
                  <a:srgbClr val="0F0FFF"/>
                </a:solidFill>
              </a:rPr>
              <a:t>prefix </a:t>
            </a:r>
            <a:r>
              <a:rPr lang="en-US" sz="1400" dirty="0" err="1" smtClean="0">
                <a:solidFill>
                  <a:srgbClr val="0F0FFF"/>
                </a:solidFill>
              </a:rPr>
              <a:t>ht</a:t>
            </a:r>
            <a:r>
              <a:rPr lang="en-US" sz="1400" dirty="0" smtClean="0">
                <a:solidFill>
                  <a:srgbClr val="0F0FFF"/>
                </a:solidFill>
              </a:rPr>
              <a:t> </a:t>
            </a:r>
            <a:r>
              <a:rPr lang="en-US" sz="1400" dirty="0">
                <a:solidFill>
                  <a:srgbClr val="0F0FFF"/>
                </a:solidFill>
              </a:rPr>
              <a:t>: &lt;http</a:t>
            </a:r>
            <a:r>
              <a:rPr lang="en-US" sz="1400" dirty="0" smtClean="0">
                <a:solidFill>
                  <a:srgbClr val="0F0FFF"/>
                </a:solidFill>
              </a:rPr>
              <a:t>://</a:t>
            </a:r>
            <a:r>
              <a:rPr lang="en-US" sz="1400" dirty="0" err="1" smtClean="0">
                <a:solidFill>
                  <a:srgbClr val="0F0FFF"/>
                </a:solidFill>
              </a:rPr>
              <a:t>hotelexample.org</a:t>
            </a:r>
            <a:r>
              <a:rPr lang="en-US" sz="1400" dirty="0" smtClean="0">
                <a:solidFill>
                  <a:srgbClr val="0F0FFF"/>
                </a:solidFill>
              </a:rPr>
              <a:t>/&gt;;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7030A0"/>
                </a:solidFill>
              </a:rPr>
              <a:t>#</a:t>
            </a:r>
            <a:r>
              <a:rPr lang="en-US" sz="1400" dirty="0">
                <a:solidFill>
                  <a:srgbClr val="7030A0"/>
                </a:solidFill>
              </a:rPr>
              <a:t>from stream &lt;http://hotel.org#stream1&gt; [time 5s step 3s</a:t>
            </a:r>
            <a:r>
              <a:rPr lang="en-US" sz="1400" dirty="0" smtClean="0">
                <a:solidFill>
                  <a:srgbClr val="7030A0"/>
                </a:solidFill>
              </a:rPr>
              <a:t>];</a:t>
            </a:r>
            <a:endParaRPr lang="en-US" sz="14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7030A0"/>
                </a:solidFill>
              </a:rPr>
              <a:t>#</a:t>
            </a:r>
            <a:r>
              <a:rPr lang="en-US" sz="1400" dirty="0">
                <a:solidFill>
                  <a:srgbClr val="7030A0"/>
                </a:solidFill>
              </a:rPr>
              <a:t>from stream &lt;http://hotel.org#stream2&gt; [time 3s step 3s</a:t>
            </a:r>
            <a:r>
              <a:rPr lang="en-US" sz="1400" dirty="0" smtClean="0">
                <a:solidFill>
                  <a:srgbClr val="7030A0"/>
                </a:solidFill>
              </a:rPr>
              <a:t>];</a:t>
            </a:r>
            <a:endParaRPr lang="en-US" sz="14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1 </a:t>
            </a:r>
            <a:r>
              <a:rPr lang="en-US" sz="1400" dirty="0">
                <a:solidFill>
                  <a:srgbClr val="FF0000"/>
                </a:solidFill>
              </a:rPr>
              <a:t>{ hotel(X):</a:t>
            </a:r>
            <a:r>
              <a:rPr lang="en-US" sz="1400" dirty="0" err="1" smtClean="0">
                <a:solidFill>
                  <a:srgbClr val="FF0000"/>
                </a:solidFill>
              </a:rPr>
              <a:t>rdf_type</a:t>
            </a:r>
            <a:r>
              <a:rPr lang="en-US" sz="1400" dirty="0" smtClean="0">
                <a:solidFill>
                  <a:srgbClr val="FF0000"/>
                </a:solidFill>
              </a:rPr>
              <a:t>(X,</a:t>
            </a:r>
            <a:r>
              <a:rPr lang="en-US" sz="1400" dirty="0">
                <a:solidFill>
                  <a:srgbClr val="FF0000"/>
                </a:solidFill>
              </a:rPr>
              <a:t> "</a:t>
            </a:r>
            <a:r>
              <a:rPr lang="en-US" sz="1400" dirty="0" err="1" smtClean="0">
                <a:solidFill>
                  <a:srgbClr val="FF0000"/>
                </a:solidFill>
              </a:rPr>
              <a:t>ht_hotel</a:t>
            </a:r>
            <a:r>
              <a:rPr lang="en-US" sz="1400" dirty="0" smtClean="0">
                <a:solidFill>
                  <a:srgbClr val="FF0000"/>
                </a:solidFill>
              </a:rPr>
              <a:t>")} </a:t>
            </a:r>
            <a:r>
              <a:rPr lang="en-US" sz="1400" dirty="0">
                <a:solidFill>
                  <a:srgbClr val="FF0000"/>
                </a:solidFill>
              </a:rPr>
              <a:t>1</a:t>
            </a:r>
            <a:r>
              <a:rPr lang="en-US" sz="1400" dirty="0" smtClean="0">
                <a:solidFill>
                  <a:srgbClr val="FF0000"/>
                </a:solidFill>
              </a:rPr>
              <a:t>;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smallStreetHotel</a:t>
            </a:r>
            <a:r>
              <a:rPr lang="en-US" sz="1400" dirty="0" smtClean="0">
                <a:solidFill>
                  <a:srgbClr val="FF0000"/>
                </a:solidFill>
              </a:rPr>
              <a:t>(X</a:t>
            </a:r>
            <a:r>
              <a:rPr lang="en-US" sz="1400" dirty="0">
                <a:solidFill>
                  <a:srgbClr val="FF0000"/>
                </a:solidFill>
              </a:rPr>
              <a:t>) :- </a:t>
            </a:r>
            <a:r>
              <a:rPr lang="en-US" sz="1400" dirty="0" err="1" smtClean="0">
                <a:solidFill>
                  <a:srgbClr val="FF0000"/>
                </a:solidFill>
              </a:rPr>
              <a:t>ht_onStreet</a:t>
            </a:r>
            <a:r>
              <a:rPr lang="en-US" sz="1400" dirty="0" smtClean="0">
                <a:solidFill>
                  <a:srgbClr val="FF0000"/>
                </a:solidFill>
              </a:rPr>
              <a:t>(X,Y</a:t>
            </a:r>
            <a:r>
              <a:rPr lang="en-US" sz="1400" dirty="0">
                <a:solidFill>
                  <a:srgbClr val="FF0000"/>
                </a:solidFill>
              </a:rPr>
              <a:t>), (@</a:t>
            </a:r>
            <a:r>
              <a:rPr lang="en-US" sz="1400" dirty="0" err="1">
                <a:solidFill>
                  <a:srgbClr val="FF0000"/>
                </a:solidFill>
              </a:rPr>
              <a:t>getStringValue</a:t>
            </a:r>
            <a:r>
              <a:rPr lang="en-US" sz="1400" dirty="0">
                <a:solidFill>
                  <a:srgbClr val="FF0000"/>
                </a:solidFill>
              </a:rPr>
              <a:t>(Y)) = </a:t>
            </a:r>
            <a:r>
              <a:rPr lang="en-US" sz="1400" dirty="0" smtClean="0">
                <a:solidFill>
                  <a:srgbClr val="FF0000"/>
                </a:solidFill>
              </a:rPr>
              <a:t>"</a:t>
            </a:r>
            <a:r>
              <a:rPr lang="en-US" sz="1400" dirty="0" err="1" smtClean="0">
                <a:solidFill>
                  <a:srgbClr val="FF0000"/>
                </a:solidFill>
              </a:rPr>
              <a:t>smallStreet</a:t>
            </a:r>
            <a:r>
              <a:rPr lang="en-US" sz="1400" dirty="0" smtClean="0">
                <a:solidFill>
                  <a:srgbClr val="FF0000"/>
                </a:solidFill>
              </a:rPr>
              <a:t>";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noisyHotel</a:t>
            </a:r>
            <a:r>
              <a:rPr lang="en-US" sz="1400" dirty="0" smtClean="0">
                <a:solidFill>
                  <a:srgbClr val="FF0000"/>
                </a:solidFill>
              </a:rPr>
              <a:t>(X</a:t>
            </a:r>
            <a:r>
              <a:rPr lang="en-US" sz="1400" dirty="0">
                <a:solidFill>
                  <a:srgbClr val="FF0000"/>
                </a:solidFill>
              </a:rPr>
              <a:t>) :- hotel(X), not </a:t>
            </a:r>
            <a:r>
              <a:rPr lang="en-US" sz="1400" dirty="0" err="1">
                <a:solidFill>
                  <a:srgbClr val="FF0000"/>
                </a:solidFill>
              </a:rPr>
              <a:t>smallStreetHotel</a:t>
            </a:r>
            <a:r>
              <a:rPr lang="en-US" sz="1400" dirty="0">
                <a:solidFill>
                  <a:srgbClr val="FF0000"/>
                </a:solidFill>
              </a:rPr>
              <a:t>(X</a:t>
            </a:r>
            <a:r>
              <a:rPr lang="en-US" sz="1400" dirty="0" smtClean="0">
                <a:solidFill>
                  <a:srgbClr val="FF0000"/>
                </a:solidFill>
              </a:rPr>
              <a:t>);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quiteHotel</a:t>
            </a:r>
            <a:r>
              <a:rPr lang="en-US" sz="1400" dirty="0" smtClean="0">
                <a:solidFill>
                  <a:srgbClr val="FF0000"/>
                </a:solidFill>
              </a:rPr>
              <a:t>(X</a:t>
            </a:r>
            <a:r>
              <a:rPr lang="en-US" sz="1400" dirty="0">
                <a:solidFill>
                  <a:srgbClr val="FF0000"/>
                </a:solidFill>
              </a:rPr>
              <a:t>) :- hotel(X), </a:t>
            </a:r>
            <a:r>
              <a:rPr lang="en-US" sz="1400" dirty="0" err="1">
                <a:solidFill>
                  <a:srgbClr val="FF0000"/>
                </a:solidFill>
              </a:rPr>
              <a:t>smallStreetHotel</a:t>
            </a:r>
            <a:r>
              <a:rPr lang="en-US" sz="1400" dirty="0">
                <a:solidFill>
                  <a:srgbClr val="FF0000"/>
                </a:solidFill>
              </a:rPr>
              <a:t>(X</a:t>
            </a:r>
            <a:r>
              <a:rPr lang="en-US" sz="1400" dirty="0" smtClean="0">
                <a:solidFill>
                  <a:srgbClr val="FF0000"/>
                </a:solidFill>
              </a:rPr>
              <a:t>);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:- </a:t>
            </a:r>
            <a:r>
              <a:rPr lang="en-US" sz="1400" dirty="0" err="1">
                <a:solidFill>
                  <a:srgbClr val="FF0000"/>
                </a:solidFill>
              </a:rPr>
              <a:t>noisyHotel</a:t>
            </a:r>
            <a:r>
              <a:rPr lang="en-US" sz="1400" dirty="0">
                <a:solidFill>
                  <a:srgbClr val="FF0000"/>
                </a:solidFill>
              </a:rPr>
              <a:t>(X</a:t>
            </a:r>
            <a:r>
              <a:rPr lang="en-US" sz="1400" dirty="0" smtClean="0">
                <a:solidFill>
                  <a:srgbClr val="FF0000"/>
                </a:solidFill>
              </a:rPr>
              <a:t>);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#</a:t>
            </a:r>
            <a:r>
              <a:rPr lang="en-US" sz="1400" dirty="0">
                <a:solidFill>
                  <a:srgbClr val="FF0000"/>
                </a:solidFill>
              </a:rPr>
              <a:t>maximize {(@</a:t>
            </a:r>
            <a:r>
              <a:rPr lang="en-US" sz="1400" dirty="0" err="1">
                <a:solidFill>
                  <a:srgbClr val="FF0000"/>
                </a:solidFill>
              </a:rPr>
              <a:t>getIntegerValue</a:t>
            </a:r>
            <a:r>
              <a:rPr lang="en-US" sz="1400" dirty="0">
                <a:solidFill>
                  <a:srgbClr val="FF0000"/>
                </a:solidFill>
              </a:rPr>
              <a:t>(Y))@1 : </a:t>
            </a:r>
            <a:r>
              <a:rPr lang="en-US" sz="1400" dirty="0" err="1" smtClean="0">
                <a:solidFill>
                  <a:srgbClr val="FF0000"/>
                </a:solidFill>
              </a:rPr>
              <a:t>ht_star</a:t>
            </a:r>
            <a:r>
              <a:rPr lang="en-US" sz="1400" dirty="0" smtClean="0">
                <a:solidFill>
                  <a:srgbClr val="FF0000"/>
                </a:solidFill>
              </a:rPr>
              <a:t>(X,Y</a:t>
            </a:r>
            <a:r>
              <a:rPr lang="en-US" sz="1400" dirty="0">
                <a:solidFill>
                  <a:srgbClr val="FF0000"/>
                </a:solidFill>
              </a:rPr>
              <a:t>), hotel(X</a:t>
            </a:r>
            <a:r>
              <a:rPr lang="en-US" sz="1400" dirty="0" smtClean="0">
                <a:solidFill>
                  <a:srgbClr val="FF0000"/>
                </a:solidFill>
              </a:rPr>
              <a:t>)};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#</a:t>
            </a:r>
            <a:r>
              <a:rPr lang="en-US" sz="1400" dirty="0">
                <a:solidFill>
                  <a:srgbClr val="FF0000"/>
                </a:solidFill>
              </a:rPr>
              <a:t>minimize {(@</a:t>
            </a:r>
            <a:r>
              <a:rPr lang="en-US" sz="1400" dirty="0" err="1">
                <a:solidFill>
                  <a:srgbClr val="FF0000"/>
                </a:solidFill>
              </a:rPr>
              <a:t>getIntegerValue</a:t>
            </a:r>
            <a:r>
              <a:rPr lang="en-US" sz="1400" dirty="0">
                <a:solidFill>
                  <a:srgbClr val="FF0000"/>
                </a:solidFill>
              </a:rPr>
              <a:t>(Y))@2 : </a:t>
            </a:r>
            <a:r>
              <a:rPr lang="en-US" sz="1400" dirty="0" err="1" smtClean="0">
                <a:solidFill>
                  <a:srgbClr val="FF0000"/>
                </a:solidFill>
              </a:rPr>
              <a:t>ht_cost</a:t>
            </a:r>
            <a:r>
              <a:rPr lang="en-US" sz="1400" dirty="0" smtClean="0">
                <a:solidFill>
                  <a:srgbClr val="FF0000"/>
                </a:solidFill>
              </a:rPr>
              <a:t>(X,Y</a:t>
            </a:r>
            <a:r>
              <a:rPr lang="en-US" sz="1400" dirty="0">
                <a:solidFill>
                  <a:srgbClr val="FF0000"/>
                </a:solidFill>
              </a:rPr>
              <a:t>), hotel(X</a:t>
            </a:r>
            <a:r>
              <a:rPr lang="en-US" sz="1400" dirty="0" smtClean="0">
                <a:solidFill>
                  <a:srgbClr val="FF0000"/>
                </a:solidFill>
              </a:rPr>
              <a:t>)};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ex_optHotelStar</a:t>
            </a:r>
            <a:r>
              <a:rPr lang="en-US" sz="1400" dirty="0" smtClean="0">
                <a:solidFill>
                  <a:srgbClr val="FF0000"/>
                </a:solidFill>
              </a:rPr>
              <a:t>(X,Y</a:t>
            </a:r>
            <a:r>
              <a:rPr lang="en-US" sz="1400" dirty="0">
                <a:solidFill>
                  <a:srgbClr val="FF0000"/>
                </a:solidFill>
              </a:rPr>
              <a:t>):- hotel(X), </a:t>
            </a:r>
            <a:r>
              <a:rPr lang="en-US" sz="1400" dirty="0" err="1" smtClean="0">
                <a:solidFill>
                  <a:srgbClr val="FF0000"/>
                </a:solidFill>
              </a:rPr>
              <a:t>ht_star</a:t>
            </a:r>
            <a:r>
              <a:rPr lang="en-US" sz="1400" dirty="0" smtClean="0">
                <a:solidFill>
                  <a:srgbClr val="FF0000"/>
                </a:solidFill>
              </a:rPr>
              <a:t>(X,Y);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ex_optHotelCost</a:t>
            </a:r>
            <a:r>
              <a:rPr lang="en-US" sz="1400" dirty="0" smtClean="0">
                <a:solidFill>
                  <a:srgbClr val="FF0000"/>
                </a:solidFill>
              </a:rPr>
              <a:t>(X,Y</a:t>
            </a:r>
            <a:r>
              <a:rPr lang="en-US" sz="1400" dirty="0">
                <a:solidFill>
                  <a:srgbClr val="FF0000"/>
                </a:solidFill>
              </a:rPr>
              <a:t>) :- hotel(X), </a:t>
            </a:r>
            <a:r>
              <a:rPr lang="en-US" sz="1400" dirty="0" err="1" smtClean="0">
                <a:solidFill>
                  <a:srgbClr val="FF0000"/>
                </a:solidFill>
              </a:rPr>
              <a:t>ht_cost</a:t>
            </a:r>
            <a:r>
              <a:rPr lang="en-US" sz="1400" dirty="0" smtClean="0">
                <a:solidFill>
                  <a:srgbClr val="FF0000"/>
                </a:solidFill>
              </a:rPr>
              <a:t>(X,Y);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dirty="0" smtClean="0"/>
              <a:t>#</a:t>
            </a:r>
            <a:r>
              <a:rPr lang="en-US" sz="1400" dirty="0"/>
              <a:t>show </a:t>
            </a:r>
            <a:r>
              <a:rPr lang="en-US" sz="1400" dirty="0" err="1"/>
              <a:t>ex_optHotelStar</a:t>
            </a:r>
            <a:r>
              <a:rPr lang="en-US" sz="1400" dirty="0"/>
              <a:t>/2</a:t>
            </a:r>
            <a:r>
              <a:rPr lang="en-US" sz="1400" dirty="0" smtClean="0"/>
              <a:t>;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#</a:t>
            </a:r>
            <a:r>
              <a:rPr lang="en-US" sz="1400" dirty="0"/>
              <a:t>show </a:t>
            </a:r>
            <a:r>
              <a:rPr lang="en-US" sz="1400" dirty="0" err="1" smtClean="0"/>
              <a:t>ex_optHotelCost</a:t>
            </a:r>
            <a:r>
              <a:rPr lang="en-US" sz="1400" dirty="0" smtClean="0"/>
              <a:t>/2;</a:t>
            </a:r>
          </a:p>
          <a:p>
            <a:r>
              <a:rPr lang="en-US" b="1" dirty="0" smtClean="0"/>
              <a:t> 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1CC0A-4590-6D42-8F3A-0B8CEA1A1C77}" type="slidenum">
              <a:rPr lang="it-IT" smtClean="0"/>
              <a:pPr>
                <a:defRPr/>
              </a:pPr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8570443"/>
      </p:ext>
    </p:extLst>
  </p:cSld>
  <p:clrMapOvr>
    <a:masterClrMapping/>
  </p:clrMapOvr>
</p:sld>
</file>

<file path=ppt/theme/theme1.xml><?xml version="1.0" encoding="utf-8"?>
<a:theme xmlns:a="http://schemas.openxmlformats.org/drawingml/2006/main" name="sr4ld2015-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  <a:alpha val="86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smtClean="0">
            <a:ln>
              <a:noFill/>
            </a:ln>
            <a:solidFill>
              <a:srgbClr val="49695D"/>
            </a:solidFill>
            <a:effectLst/>
            <a:latin typeface="Arial" charset="0"/>
          </a:defRPr>
        </a:defPPr>
      </a:lstStyle>
    </a:spDef>
    <a:lnDef>
      <a:spPr bwMode="auto">
        <a:solidFill>
          <a:srgbClr val="A3C575"/>
        </a:solidFill>
        <a:ln w="28575" cap="flat" cmpd="sng" algn="ctr">
          <a:solidFill>
            <a:srgbClr val="BD1789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000" dirty="0" smtClean="0"/>
        </a:defPPr>
      </a:lstStyle>
    </a:tx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sr4ld2015-template.potx</Template>
  <TotalTime>10064</TotalTime>
  <Words>654</Words>
  <Application>Microsoft Macintosh PowerPoint</Application>
  <PresentationFormat>On-screen Show (4:3)</PresentationFormat>
  <Paragraphs>137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ＭＳ Ｐゴシック</vt:lpstr>
      <vt:lpstr>Times</vt:lpstr>
      <vt:lpstr>Verdana</vt:lpstr>
      <vt:lpstr>Wingdings</vt:lpstr>
      <vt:lpstr>Arial</vt:lpstr>
      <vt:lpstr>sr4ld2015-template</vt:lpstr>
      <vt:lpstr>Write Clingo-based Query</vt:lpstr>
      <vt:lpstr> Share, Remix, Reuse — Legally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&lt;&lt;Part title&gt;&gt;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Emanuele Della Valle</dc:creator>
  <cp:lastModifiedBy>Thu-Le Pham</cp:lastModifiedBy>
  <cp:revision>324</cp:revision>
  <dcterms:created xsi:type="dcterms:W3CDTF">2006-08-16T00:00:00Z</dcterms:created>
  <dcterms:modified xsi:type="dcterms:W3CDTF">2017-10-18T04:11:46Z</dcterms:modified>
</cp:coreProperties>
</file>