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74" r:id="rId1"/>
  </p:sldMasterIdLst>
  <p:notesMasterIdLst>
    <p:notesMasterId r:id="rId20"/>
  </p:notesMasterIdLst>
  <p:sldIdLst>
    <p:sldId id="257" r:id="rId2"/>
    <p:sldId id="323" r:id="rId3"/>
    <p:sldId id="296" r:id="rId4"/>
    <p:sldId id="327" r:id="rId5"/>
    <p:sldId id="328" r:id="rId6"/>
    <p:sldId id="348" r:id="rId7"/>
    <p:sldId id="349" r:id="rId8"/>
    <p:sldId id="350" r:id="rId9"/>
    <p:sldId id="351" r:id="rId10"/>
    <p:sldId id="352" r:id="rId11"/>
    <p:sldId id="347" r:id="rId12"/>
    <p:sldId id="335" r:id="rId13"/>
    <p:sldId id="267" r:id="rId14"/>
    <p:sldId id="336" r:id="rId15"/>
    <p:sldId id="338" r:id="rId16"/>
    <p:sldId id="354" r:id="rId17"/>
    <p:sldId id="337" r:id="rId18"/>
    <p:sldId id="290"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349241-4CA2-4C45-A301-C211D03EE0E3}">
          <p14:sldIdLst>
            <p14:sldId id="257"/>
            <p14:sldId id="323"/>
            <p14:sldId id="296"/>
            <p14:sldId id="327"/>
            <p14:sldId id="328"/>
            <p14:sldId id="348"/>
            <p14:sldId id="349"/>
          </p14:sldIdLst>
        </p14:section>
        <p14:section name="Untitled Section" id="{1E444A78-CDB1-4A2A-9DD7-249EF825A6BF}">
          <p14:sldIdLst>
            <p14:sldId id="350"/>
            <p14:sldId id="351"/>
            <p14:sldId id="352"/>
            <p14:sldId id="347"/>
            <p14:sldId id="335"/>
            <p14:sldId id="267"/>
            <p14:sldId id="336"/>
            <p14:sldId id="338"/>
            <p14:sldId id="354"/>
            <p14:sldId id="337"/>
            <p14:sldId id="2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32" autoAdjust="0"/>
    <p:restoredTop sz="93109" autoAdjust="0"/>
  </p:normalViewPr>
  <p:slideViewPr>
    <p:cSldViewPr>
      <p:cViewPr varScale="1">
        <p:scale>
          <a:sx n="72" d="100"/>
          <a:sy n="72" d="100"/>
        </p:scale>
        <p:origin x="450" y="78"/>
      </p:cViewPr>
      <p:guideLst>
        <p:guide orient="horz" pos="2160"/>
        <p:guide pos="2880"/>
      </p:guideLst>
    </p:cSldViewPr>
  </p:slideViewPr>
  <p:outlineViewPr>
    <p:cViewPr>
      <p:scale>
        <a:sx n="33" d="100"/>
        <a:sy n="33" d="100"/>
      </p:scale>
      <p:origin x="0" y="228"/>
    </p:cViewPr>
  </p:outlineViewPr>
  <p:notesTextViewPr>
    <p:cViewPr>
      <p:scale>
        <a:sx n="1" d="1"/>
        <a:sy n="1" d="1"/>
      </p:scale>
      <p:origin x="0" y="0"/>
    </p:cViewPr>
  </p:notesTextViewPr>
  <p:notesViewPr>
    <p:cSldViewPr>
      <p:cViewPr varScale="1">
        <p:scale>
          <a:sx n="51" d="100"/>
          <a:sy n="51" d="100"/>
        </p:scale>
        <p:origin x="-21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D0C75-1811-42A7-B8D9-E82FA8FBE55F}" type="doc">
      <dgm:prSet loTypeId="urn:microsoft.com/office/officeart/2005/8/layout/orgChart1" loCatId="hierarchy" qsTypeId="urn:microsoft.com/office/officeart/2005/8/quickstyle/simple4" qsCatId="simple" csTypeId="urn:microsoft.com/office/officeart/2005/8/colors/accent6_4" csCatId="accent6" phldr="1"/>
      <dgm:spPr/>
      <dgm:t>
        <a:bodyPr/>
        <a:lstStyle/>
        <a:p>
          <a:endParaRPr lang="en-US"/>
        </a:p>
      </dgm:t>
    </dgm:pt>
    <dgm:pt modelId="{3E3272EF-4C6B-46D0-9BAD-55F0DCEA1535}">
      <dgm:prSet phldrT="[Text]"/>
      <dgm:spPr/>
      <dgm:t>
        <a:bodyPr/>
        <a:lstStyle/>
        <a:p>
          <a:r>
            <a:rPr lang="en-US"/>
            <a:t>Tiến trình</a:t>
          </a:r>
        </a:p>
      </dgm:t>
    </dgm:pt>
    <dgm:pt modelId="{54748F90-3A81-4D00-857F-5B46405B69C3}" type="parTrans" cxnId="{89FF4B73-702B-483C-AA27-B4FEAE342769}">
      <dgm:prSet/>
      <dgm:spPr/>
      <dgm:t>
        <a:bodyPr/>
        <a:lstStyle/>
        <a:p>
          <a:endParaRPr lang="en-US"/>
        </a:p>
      </dgm:t>
    </dgm:pt>
    <dgm:pt modelId="{A7690354-7E22-4821-A575-623E3E254059}" type="sibTrans" cxnId="{89FF4B73-702B-483C-AA27-B4FEAE342769}">
      <dgm:prSet/>
      <dgm:spPr/>
      <dgm:t>
        <a:bodyPr/>
        <a:lstStyle/>
        <a:p>
          <a:endParaRPr lang="en-US"/>
        </a:p>
      </dgm:t>
    </dgm:pt>
    <dgm:pt modelId="{48755EBC-9D78-4B33-A952-B887164F8D47}">
      <dgm:prSet phldrT="[Text]"/>
      <dgm:spPr/>
      <dgm:t>
        <a:bodyPr/>
        <a:lstStyle/>
        <a:p>
          <a:r>
            <a:rPr lang="en-US"/>
            <a:t>Tiến trình tuần tự</a:t>
          </a:r>
        </a:p>
        <a:p>
          <a:r>
            <a:rPr lang="en-US"/>
            <a:t>- MS_DOS</a:t>
          </a:r>
        </a:p>
      </dgm:t>
    </dgm:pt>
    <dgm:pt modelId="{11E49688-8972-4466-ADBE-58477B811592}" type="parTrans" cxnId="{C343ABB6-1EFB-4BAE-9C6B-771B2B9E26E6}">
      <dgm:prSet/>
      <dgm:spPr/>
      <dgm:t>
        <a:bodyPr/>
        <a:lstStyle/>
        <a:p>
          <a:endParaRPr lang="en-US"/>
        </a:p>
      </dgm:t>
    </dgm:pt>
    <dgm:pt modelId="{BA319DFC-CB8B-4A86-8EE9-2A79F282352B}" type="sibTrans" cxnId="{C343ABB6-1EFB-4BAE-9C6B-771B2B9E26E6}">
      <dgm:prSet/>
      <dgm:spPr/>
      <dgm:t>
        <a:bodyPr/>
        <a:lstStyle/>
        <a:p>
          <a:endParaRPr lang="en-US"/>
        </a:p>
      </dgm:t>
    </dgm:pt>
    <dgm:pt modelId="{B32CF87C-6C07-46FF-ADB3-5BE69C00DF56}">
      <dgm:prSet phldrT="[Text]"/>
      <dgm:spPr/>
      <dgm:t>
        <a:bodyPr/>
        <a:lstStyle/>
        <a:p>
          <a:r>
            <a:rPr lang="en-US"/>
            <a:t>Tiến trình song song</a:t>
          </a:r>
        </a:p>
        <a:p>
          <a:r>
            <a:rPr lang="en-US"/>
            <a:t>- Uniprocessor or multiprocessor</a:t>
          </a:r>
        </a:p>
      </dgm:t>
    </dgm:pt>
    <dgm:pt modelId="{B321A967-E445-4F03-AF18-5090FF9FA7E4}" type="parTrans" cxnId="{7E7FD96C-E95A-4563-B0E5-547AFB3BE59E}">
      <dgm:prSet/>
      <dgm:spPr/>
      <dgm:t>
        <a:bodyPr/>
        <a:lstStyle/>
        <a:p>
          <a:endParaRPr lang="en-US"/>
        </a:p>
      </dgm:t>
    </dgm:pt>
    <dgm:pt modelId="{02421715-325A-41D9-959E-30222C5B113F}" type="sibTrans" cxnId="{7E7FD96C-E95A-4563-B0E5-547AFB3BE59E}">
      <dgm:prSet/>
      <dgm:spPr/>
      <dgm:t>
        <a:bodyPr/>
        <a:lstStyle/>
        <a:p>
          <a:endParaRPr lang="en-US"/>
        </a:p>
      </dgm:t>
    </dgm:pt>
    <dgm:pt modelId="{3B9F9D1C-8926-4B76-97C5-585623102DCB}" type="pres">
      <dgm:prSet presAssocID="{E3FD0C75-1811-42A7-B8D9-E82FA8FBE55F}" presName="hierChild1" presStyleCnt="0">
        <dgm:presLayoutVars>
          <dgm:orgChart val="1"/>
          <dgm:chPref val="1"/>
          <dgm:dir/>
          <dgm:animOne val="branch"/>
          <dgm:animLvl val="lvl"/>
          <dgm:resizeHandles/>
        </dgm:presLayoutVars>
      </dgm:prSet>
      <dgm:spPr/>
    </dgm:pt>
    <dgm:pt modelId="{1F4FB250-4E2C-4190-86A8-A0660CECEDBF}" type="pres">
      <dgm:prSet presAssocID="{3E3272EF-4C6B-46D0-9BAD-55F0DCEA1535}" presName="hierRoot1" presStyleCnt="0">
        <dgm:presLayoutVars>
          <dgm:hierBranch val="init"/>
        </dgm:presLayoutVars>
      </dgm:prSet>
      <dgm:spPr/>
    </dgm:pt>
    <dgm:pt modelId="{4333CB93-7DCA-4AF0-9901-A8F3C81017C8}" type="pres">
      <dgm:prSet presAssocID="{3E3272EF-4C6B-46D0-9BAD-55F0DCEA1535}" presName="rootComposite1" presStyleCnt="0"/>
      <dgm:spPr/>
    </dgm:pt>
    <dgm:pt modelId="{296B8AB6-DEC9-4026-AB49-D36C6DC6E39B}" type="pres">
      <dgm:prSet presAssocID="{3E3272EF-4C6B-46D0-9BAD-55F0DCEA1535}" presName="rootText1" presStyleLbl="node0" presStyleIdx="0" presStyleCnt="1" custScaleX="63709" custScaleY="45378">
        <dgm:presLayoutVars>
          <dgm:chPref val="3"/>
        </dgm:presLayoutVars>
      </dgm:prSet>
      <dgm:spPr/>
    </dgm:pt>
    <dgm:pt modelId="{07F4756F-2F67-4BC0-82BE-B8695CC604C2}" type="pres">
      <dgm:prSet presAssocID="{3E3272EF-4C6B-46D0-9BAD-55F0DCEA1535}" presName="rootConnector1" presStyleLbl="node1" presStyleIdx="0" presStyleCnt="0"/>
      <dgm:spPr/>
    </dgm:pt>
    <dgm:pt modelId="{43456290-910B-45E2-945B-6B52EC8A1716}" type="pres">
      <dgm:prSet presAssocID="{3E3272EF-4C6B-46D0-9BAD-55F0DCEA1535}" presName="hierChild2" presStyleCnt="0"/>
      <dgm:spPr/>
    </dgm:pt>
    <dgm:pt modelId="{4D522870-D9E1-4C88-B9A5-65B3C54CAB60}" type="pres">
      <dgm:prSet presAssocID="{11E49688-8972-4466-ADBE-58477B811592}" presName="Name37" presStyleLbl="parChTrans1D2" presStyleIdx="0" presStyleCnt="2"/>
      <dgm:spPr/>
    </dgm:pt>
    <dgm:pt modelId="{DFCE6853-D125-4841-8BC0-82D5B03A6073}" type="pres">
      <dgm:prSet presAssocID="{48755EBC-9D78-4B33-A952-B887164F8D47}" presName="hierRoot2" presStyleCnt="0">
        <dgm:presLayoutVars>
          <dgm:hierBranch val="init"/>
        </dgm:presLayoutVars>
      </dgm:prSet>
      <dgm:spPr/>
    </dgm:pt>
    <dgm:pt modelId="{8C962A29-DF22-4CA1-8E0A-90E65C0E9113}" type="pres">
      <dgm:prSet presAssocID="{48755EBC-9D78-4B33-A952-B887164F8D47}" presName="rootComposite" presStyleCnt="0"/>
      <dgm:spPr/>
    </dgm:pt>
    <dgm:pt modelId="{FFDF27DA-D73A-44AE-9CEA-5C52B9CBD98B}" type="pres">
      <dgm:prSet presAssocID="{48755EBC-9D78-4B33-A952-B887164F8D47}" presName="rootText" presStyleLbl="node2" presStyleIdx="0" presStyleCnt="2">
        <dgm:presLayoutVars>
          <dgm:chPref val="3"/>
        </dgm:presLayoutVars>
      </dgm:prSet>
      <dgm:spPr/>
    </dgm:pt>
    <dgm:pt modelId="{D20F6338-6473-4979-8929-62280586DCD4}" type="pres">
      <dgm:prSet presAssocID="{48755EBC-9D78-4B33-A952-B887164F8D47}" presName="rootConnector" presStyleLbl="node2" presStyleIdx="0" presStyleCnt="2"/>
      <dgm:spPr/>
    </dgm:pt>
    <dgm:pt modelId="{80FF2C48-441D-4834-8FFA-C8C1CEF408ED}" type="pres">
      <dgm:prSet presAssocID="{48755EBC-9D78-4B33-A952-B887164F8D47}" presName="hierChild4" presStyleCnt="0"/>
      <dgm:spPr/>
    </dgm:pt>
    <dgm:pt modelId="{E7270615-6BA1-4B5D-A9C4-A75164711A74}" type="pres">
      <dgm:prSet presAssocID="{48755EBC-9D78-4B33-A952-B887164F8D47}" presName="hierChild5" presStyleCnt="0"/>
      <dgm:spPr/>
    </dgm:pt>
    <dgm:pt modelId="{8E293E48-3792-4CA1-8838-50A288C2DF8F}" type="pres">
      <dgm:prSet presAssocID="{B321A967-E445-4F03-AF18-5090FF9FA7E4}" presName="Name37" presStyleLbl="parChTrans1D2" presStyleIdx="1" presStyleCnt="2"/>
      <dgm:spPr/>
    </dgm:pt>
    <dgm:pt modelId="{1AA0D9B9-9580-4B7E-9EF0-E2736A0030B6}" type="pres">
      <dgm:prSet presAssocID="{B32CF87C-6C07-46FF-ADB3-5BE69C00DF56}" presName="hierRoot2" presStyleCnt="0">
        <dgm:presLayoutVars>
          <dgm:hierBranch val="init"/>
        </dgm:presLayoutVars>
      </dgm:prSet>
      <dgm:spPr/>
    </dgm:pt>
    <dgm:pt modelId="{87996722-DC43-41BF-A5F2-F61A59A5C81F}" type="pres">
      <dgm:prSet presAssocID="{B32CF87C-6C07-46FF-ADB3-5BE69C00DF56}" presName="rootComposite" presStyleCnt="0"/>
      <dgm:spPr/>
    </dgm:pt>
    <dgm:pt modelId="{2DDD3866-4013-49F2-B0E8-8EF5CC4C65BF}" type="pres">
      <dgm:prSet presAssocID="{B32CF87C-6C07-46FF-ADB3-5BE69C00DF56}" presName="rootText" presStyleLbl="node2" presStyleIdx="1" presStyleCnt="2">
        <dgm:presLayoutVars>
          <dgm:chPref val="3"/>
        </dgm:presLayoutVars>
      </dgm:prSet>
      <dgm:spPr/>
    </dgm:pt>
    <dgm:pt modelId="{EC80EA25-74DF-438C-AF0B-4C18D26FD50E}" type="pres">
      <dgm:prSet presAssocID="{B32CF87C-6C07-46FF-ADB3-5BE69C00DF56}" presName="rootConnector" presStyleLbl="node2" presStyleIdx="1" presStyleCnt="2"/>
      <dgm:spPr/>
    </dgm:pt>
    <dgm:pt modelId="{90BD86C6-DC37-476C-9044-97A83BBCAF73}" type="pres">
      <dgm:prSet presAssocID="{B32CF87C-6C07-46FF-ADB3-5BE69C00DF56}" presName="hierChild4" presStyleCnt="0"/>
      <dgm:spPr/>
    </dgm:pt>
    <dgm:pt modelId="{FB49338B-66F6-48F5-B06C-C5299F0163C3}" type="pres">
      <dgm:prSet presAssocID="{B32CF87C-6C07-46FF-ADB3-5BE69C00DF56}" presName="hierChild5" presStyleCnt="0"/>
      <dgm:spPr/>
    </dgm:pt>
    <dgm:pt modelId="{0077ECA4-62F9-4D35-8BCB-C6B6432804DA}" type="pres">
      <dgm:prSet presAssocID="{3E3272EF-4C6B-46D0-9BAD-55F0DCEA1535}" presName="hierChild3" presStyleCnt="0"/>
      <dgm:spPr/>
    </dgm:pt>
  </dgm:ptLst>
  <dgm:cxnLst>
    <dgm:cxn modelId="{7E3EBE4A-D502-411D-84FF-B9664C2198E5}" type="presOf" srcId="{E3FD0C75-1811-42A7-B8D9-E82FA8FBE55F}" destId="{3B9F9D1C-8926-4B76-97C5-585623102DCB}" srcOrd="0" destOrd="0" presId="urn:microsoft.com/office/officeart/2005/8/layout/orgChart1"/>
    <dgm:cxn modelId="{7E7FD96C-E95A-4563-B0E5-547AFB3BE59E}" srcId="{3E3272EF-4C6B-46D0-9BAD-55F0DCEA1535}" destId="{B32CF87C-6C07-46FF-ADB3-5BE69C00DF56}" srcOrd="1" destOrd="0" parTransId="{B321A967-E445-4F03-AF18-5090FF9FA7E4}" sibTransId="{02421715-325A-41D9-959E-30222C5B113F}"/>
    <dgm:cxn modelId="{B4FD9B4F-6F99-48D9-9416-3A7415F6AFCA}" type="presOf" srcId="{48755EBC-9D78-4B33-A952-B887164F8D47}" destId="{D20F6338-6473-4979-8929-62280586DCD4}" srcOrd="1" destOrd="0" presId="urn:microsoft.com/office/officeart/2005/8/layout/orgChart1"/>
    <dgm:cxn modelId="{89FF4B73-702B-483C-AA27-B4FEAE342769}" srcId="{E3FD0C75-1811-42A7-B8D9-E82FA8FBE55F}" destId="{3E3272EF-4C6B-46D0-9BAD-55F0DCEA1535}" srcOrd="0" destOrd="0" parTransId="{54748F90-3A81-4D00-857F-5B46405B69C3}" sibTransId="{A7690354-7E22-4821-A575-623E3E254059}"/>
    <dgm:cxn modelId="{90209954-646C-439B-B10B-BEE771DC418B}" type="presOf" srcId="{48755EBC-9D78-4B33-A952-B887164F8D47}" destId="{FFDF27DA-D73A-44AE-9CEA-5C52B9CBD98B}" srcOrd="0" destOrd="0" presId="urn:microsoft.com/office/officeart/2005/8/layout/orgChart1"/>
    <dgm:cxn modelId="{4A5A4882-48EF-4131-8B34-F07DAAA37FBD}" type="presOf" srcId="{3E3272EF-4C6B-46D0-9BAD-55F0DCEA1535}" destId="{296B8AB6-DEC9-4026-AB49-D36C6DC6E39B}" srcOrd="0" destOrd="0" presId="urn:microsoft.com/office/officeart/2005/8/layout/orgChart1"/>
    <dgm:cxn modelId="{B230CE84-E81C-4A08-8510-38DFD90AC3AE}" type="presOf" srcId="{11E49688-8972-4466-ADBE-58477B811592}" destId="{4D522870-D9E1-4C88-B9A5-65B3C54CAB60}" srcOrd="0" destOrd="0" presId="urn:microsoft.com/office/officeart/2005/8/layout/orgChart1"/>
    <dgm:cxn modelId="{C343ABB6-1EFB-4BAE-9C6B-771B2B9E26E6}" srcId="{3E3272EF-4C6B-46D0-9BAD-55F0DCEA1535}" destId="{48755EBC-9D78-4B33-A952-B887164F8D47}" srcOrd="0" destOrd="0" parTransId="{11E49688-8972-4466-ADBE-58477B811592}" sibTransId="{BA319DFC-CB8B-4A86-8EE9-2A79F282352B}"/>
    <dgm:cxn modelId="{C1C250C1-EBF6-4DB9-BDAC-ADEAD2C78926}" type="presOf" srcId="{B321A967-E445-4F03-AF18-5090FF9FA7E4}" destId="{8E293E48-3792-4CA1-8838-50A288C2DF8F}" srcOrd="0" destOrd="0" presId="urn:microsoft.com/office/officeart/2005/8/layout/orgChart1"/>
    <dgm:cxn modelId="{9237E9CD-7759-4C01-A9B5-A5C6AF4B26E5}" type="presOf" srcId="{B32CF87C-6C07-46FF-ADB3-5BE69C00DF56}" destId="{EC80EA25-74DF-438C-AF0B-4C18D26FD50E}" srcOrd="1" destOrd="0" presId="urn:microsoft.com/office/officeart/2005/8/layout/orgChart1"/>
    <dgm:cxn modelId="{21BF4AD0-63F5-4E30-843C-A756D89BDAB2}" type="presOf" srcId="{3E3272EF-4C6B-46D0-9BAD-55F0DCEA1535}" destId="{07F4756F-2F67-4BC0-82BE-B8695CC604C2}" srcOrd="1" destOrd="0" presId="urn:microsoft.com/office/officeart/2005/8/layout/orgChart1"/>
    <dgm:cxn modelId="{1D0887E2-2246-442F-AD2F-60DE5A961E89}" type="presOf" srcId="{B32CF87C-6C07-46FF-ADB3-5BE69C00DF56}" destId="{2DDD3866-4013-49F2-B0E8-8EF5CC4C65BF}" srcOrd="0" destOrd="0" presId="urn:microsoft.com/office/officeart/2005/8/layout/orgChart1"/>
    <dgm:cxn modelId="{E078D8DF-F308-4374-9BD2-5D980A2D309C}" type="presParOf" srcId="{3B9F9D1C-8926-4B76-97C5-585623102DCB}" destId="{1F4FB250-4E2C-4190-86A8-A0660CECEDBF}" srcOrd="0" destOrd="0" presId="urn:microsoft.com/office/officeart/2005/8/layout/orgChart1"/>
    <dgm:cxn modelId="{04119A0E-C150-4AD0-8594-3FF9487BADBB}" type="presParOf" srcId="{1F4FB250-4E2C-4190-86A8-A0660CECEDBF}" destId="{4333CB93-7DCA-4AF0-9901-A8F3C81017C8}" srcOrd="0" destOrd="0" presId="urn:microsoft.com/office/officeart/2005/8/layout/orgChart1"/>
    <dgm:cxn modelId="{85600216-0B35-4D97-B3CF-A00A97396817}" type="presParOf" srcId="{4333CB93-7DCA-4AF0-9901-A8F3C81017C8}" destId="{296B8AB6-DEC9-4026-AB49-D36C6DC6E39B}" srcOrd="0" destOrd="0" presId="urn:microsoft.com/office/officeart/2005/8/layout/orgChart1"/>
    <dgm:cxn modelId="{74502927-931F-4C57-8DBE-ED5DE845EDD7}" type="presParOf" srcId="{4333CB93-7DCA-4AF0-9901-A8F3C81017C8}" destId="{07F4756F-2F67-4BC0-82BE-B8695CC604C2}" srcOrd="1" destOrd="0" presId="urn:microsoft.com/office/officeart/2005/8/layout/orgChart1"/>
    <dgm:cxn modelId="{1535996F-2AA2-40D5-AC8A-36AB0AA52AF8}" type="presParOf" srcId="{1F4FB250-4E2C-4190-86A8-A0660CECEDBF}" destId="{43456290-910B-45E2-945B-6B52EC8A1716}" srcOrd="1" destOrd="0" presId="urn:microsoft.com/office/officeart/2005/8/layout/orgChart1"/>
    <dgm:cxn modelId="{5B0A7837-F927-48F7-A83E-A0D28D2FEECA}" type="presParOf" srcId="{43456290-910B-45E2-945B-6B52EC8A1716}" destId="{4D522870-D9E1-4C88-B9A5-65B3C54CAB60}" srcOrd="0" destOrd="0" presId="urn:microsoft.com/office/officeart/2005/8/layout/orgChart1"/>
    <dgm:cxn modelId="{EABFA846-0A53-41E7-855A-095A088511F3}" type="presParOf" srcId="{43456290-910B-45E2-945B-6B52EC8A1716}" destId="{DFCE6853-D125-4841-8BC0-82D5B03A6073}" srcOrd="1" destOrd="0" presId="urn:microsoft.com/office/officeart/2005/8/layout/orgChart1"/>
    <dgm:cxn modelId="{07E2585D-EE96-4D5A-A4A1-258AA2E68AE6}" type="presParOf" srcId="{DFCE6853-D125-4841-8BC0-82D5B03A6073}" destId="{8C962A29-DF22-4CA1-8E0A-90E65C0E9113}" srcOrd="0" destOrd="0" presId="urn:microsoft.com/office/officeart/2005/8/layout/orgChart1"/>
    <dgm:cxn modelId="{7FA88FF4-8344-45EF-982B-0BC13078D5C2}" type="presParOf" srcId="{8C962A29-DF22-4CA1-8E0A-90E65C0E9113}" destId="{FFDF27DA-D73A-44AE-9CEA-5C52B9CBD98B}" srcOrd="0" destOrd="0" presId="urn:microsoft.com/office/officeart/2005/8/layout/orgChart1"/>
    <dgm:cxn modelId="{8F65E0CD-EE13-49AC-88C2-59E86D48F9C4}" type="presParOf" srcId="{8C962A29-DF22-4CA1-8E0A-90E65C0E9113}" destId="{D20F6338-6473-4979-8929-62280586DCD4}" srcOrd="1" destOrd="0" presId="urn:microsoft.com/office/officeart/2005/8/layout/orgChart1"/>
    <dgm:cxn modelId="{56FB117A-74D2-4A82-AFA4-DF84E0A1EF5F}" type="presParOf" srcId="{DFCE6853-D125-4841-8BC0-82D5B03A6073}" destId="{80FF2C48-441D-4834-8FFA-C8C1CEF408ED}" srcOrd="1" destOrd="0" presId="urn:microsoft.com/office/officeart/2005/8/layout/orgChart1"/>
    <dgm:cxn modelId="{5CB26457-0408-42E8-A784-9963FADCDDC5}" type="presParOf" srcId="{DFCE6853-D125-4841-8BC0-82D5B03A6073}" destId="{E7270615-6BA1-4B5D-A9C4-A75164711A74}" srcOrd="2" destOrd="0" presId="urn:microsoft.com/office/officeart/2005/8/layout/orgChart1"/>
    <dgm:cxn modelId="{AF96A868-EC0C-4D1D-B6E7-E7B414656C21}" type="presParOf" srcId="{43456290-910B-45E2-945B-6B52EC8A1716}" destId="{8E293E48-3792-4CA1-8838-50A288C2DF8F}" srcOrd="2" destOrd="0" presId="urn:microsoft.com/office/officeart/2005/8/layout/orgChart1"/>
    <dgm:cxn modelId="{3923CCD1-24CB-479F-9C44-2F15E835814A}" type="presParOf" srcId="{43456290-910B-45E2-945B-6B52EC8A1716}" destId="{1AA0D9B9-9580-4B7E-9EF0-E2736A0030B6}" srcOrd="3" destOrd="0" presId="urn:microsoft.com/office/officeart/2005/8/layout/orgChart1"/>
    <dgm:cxn modelId="{96227296-C99C-4E01-803B-5518D328DA3D}" type="presParOf" srcId="{1AA0D9B9-9580-4B7E-9EF0-E2736A0030B6}" destId="{87996722-DC43-41BF-A5F2-F61A59A5C81F}" srcOrd="0" destOrd="0" presId="urn:microsoft.com/office/officeart/2005/8/layout/orgChart1"/>
    <dgm:cxn modelId="{2772219A-6627-4DC6-A07A-26D33D0DD34C}" type="presParOf" srcId="{87996722-DC43-41BF-A5F2-F61A59A5C81F}" destId="{2DDD3866-4013-49F2-B0E8-8EF5CC4C65BF}" srcOrd="0" destOrd="0" presId="urn:microsoft.com/office/officeart/2005/8/layout/orgChart1"/>
    <dgm:cxn modelId="{37140CC8-CCE2-48EA-BED1-0601B13B3F40}" type="presParOf" srcId="{87996722-DC43-41BF-A5F2-F61A59A5C81F}" destId="{EC80EA25-74DF-438C-AF0B-4C18D26FD50E}" srcOrd="1" destOrd="0" presId="urn:microsoft.com/office/officeart/2005/8/layout/orgChart1"/>
    <dgm:cxn modelId="{B7CAF998-2F46-4B7A-8F27-8C09DBB4856C}" type="presParOf" srcId="{1AA0D9B9-9580-4B7E-9EF0-E2736A0030B6}" destId="{90BD86C6-DC37-476C-9044-97A83BBCAF73}" srcOrd="1" destOrd="0" presId="urn:microsoft.com/office/officeart/2005/8/layout/orgChart1"/>
    <dgm:cxn modelId="{02EE1210-501D-4CE2-ACD4-ABBBCBC0DFDA}" type="presParOf" srcId="{1AA0D9B9-9580-4B7E-9EF0-E2736A0030B6}" destId="{FB49338B-66F6-48F5-B06C-C5299F0163C3}" srcOrd="2" destOrd="0" presId="urn:microsoft.com/office/officeart/2005/8/layout/orgChart1"/>
    <dgm:cxn modelId="{1A3D9E5E-09AB-4E90-AC4E-2F4903B51F6F}" type="presParOf" srcId="{1F4FB250-4E2C-4190-86A8-A0660CECEDBF}" destId="{0077ECA4-62F9-4D35-8BCB-C6B6432804D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93E48-3792-4CA1-8838-50A288C2DF8F}">
      <dsp:nvSpPr>
        <dsp:cNvPr id="0" name=""/>
        <dsp:cNvSpPr/>
      </dsp:nvSpPr>
      <dsp:spPr>
        <a:xfrm>
          <a:off x="2247900" y="1147141"/>
          <a:ext cx="1230157" cy="426996"/>
        </a:xfrm>
        <a:custGeom>
          <a:avLst/>
          <a:gdLst/>
          <a:ahLst/>
          <a:cxnLst/>
          <a:rect l="0" t="0" r="0" b="0"/>
          <a:pathLst>
            <a:path>
              <a:moveTo>
                <a:pt x="0" y="0"/>
              </a:moveTo>
              <a:lnTo>
                <a:pt x="0" y="213498"/>
              </a:lnTo>
              <a:lnTo>
                <a:pt x="1230157" y="213498"/>
              </a:lnTo>
              <a:lnTo>
                <a:pt x="1230157" y="426996"/>
              </a:lnTo>
            </a:path>
          </a:pathLst>
        </a:custGeom>
        <a:noFill/>
        <a:ln w="9525" cap="flat" cmpd="sng" algn="ctr">
          <a:solidFill>
            <a:schemeClr val="accent6">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522870-D9E1-4C88-B9A5-65B3C54CAB60}">
      <dsp:nvSpPr>
        <dsp:cNvPr id="0" name=""/>
        <dsp:cNvSpPr/>
      </dsp:nvSpPr>
      <dsp:spPr>
        <a:xfrm>
          <a:off x="1017742" y="1147141"/>
          <a:ext cx="1230157" cy="426996"/>
        </a:xfrm>
        <a:custGeom>
          <a:avLst/>
          <a:gdLst/>
          <a:ahLst/>
          <a:cxnLst/>
          <a:rect l="0" t="0" r="0" b="0"/>
          <a:pathLst>
            <a:path>
              <a:moveTo>
                <a:pt x="1230157" y="0"/>
              </a:moveTo>
              <a:lnTo>
                <a:pt x="1230157" y="213498"/>
              </a:lnTo>
              <a:lnTo>
                <a:pt x="0" y="213498"/>
              </a:lnTo>
              <a:lnTo>
                <a:pt x="0" y="426996"/>
              </a:lnTo>
            </a:path>
          </a:pathLst>
        </a:custGeom>
        <a:noFill/>
        <a:ln w="9525" cap="flat" cmpd="sng" algn="ctr">
          <a:solidFill>
            <a:schemeClr val="accent6">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96B8AB6-DEC9-4026-AB49-D36C6DC6E39B}">
      <dsp:nvSpPr>
        <dsp:cNvPr id="0" name=""/>
        <dsp:cNvSpPr/>
      </dsp:nvSpPr>
      <dsp:spPr>
        <a:xfrm>
          <a:off x="1600196" y="685802"/>
          <a:ext cx="1295406" cy="461339"/>
        </a:xfrm>
        <a:prstGeom prst="rect">
          <a:avLst/>
        </a:prstGeom>
        <a:gradFill rotWithShape="0">
          <a:gsLst>
            <a:gs pos="0">
              <a:schemeClr val="accent6">
                <a:shade val="60000"/>
                <a:hueOff val="0"/>
                <a:satOff val="0"/>
                <a:lumOff val="0"/>
                <a:alphaOff val="0"/>
                <a:shade val="51000"/>
                <a:satMod val="130000"/>
              </a:schemeClr>
            </a:gs>
            <a:gs pos="80000">
              <a:schemeClr val="accent6">
                <a:shade val="60000"/>
                <a:hueOff val="0"/>
                <a:satOff val="0"/>
                <a:lumOff val="0"/>
                <a:alphaOff val="0"/>
                <a:shade val="93000"/>
                <a:satMod val="130000"/>
              </a:schemeClr>
            </a:gs>
            <a:gs pos="100000">
              <a:schemeClr val="accent6">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Tiến trình</a:t>
          </a:r>
        </a:p>
      </dsp:txBody>
      <dsp:txXfrm>
        <a:off x="1600196" y="685802"/>
        <a:ext cx="1295406" cy="461339"/>
      </dsp:txXfrm>
    </dsp:sp>
    <dsp:sp modelId="{FFDF27DA-D73A-44AE-9CEA-5C52B9CBD98B}">
      <dsp:nvSpPr>
        <dsp:cNvPr id="0" name=""/>
        <dsp:cNvSpPr/>
      </dsp:nvSpPr>
      <dsp:spPr>
        <a:xfrm>
          <a:off x="1083" y="1574138"/>
          <a:ext cx="2033317" cy="1016658"/>
        </a:xfrm>
        <a:prstGeom prst="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Tiến trình tuần tự</a:t>
          </a:r>
        </a:p>
        <a:p>
          <a:pPr marL="0" lvl="0" indent="0" algn="ctr" defTabSz="755650">
            <a:lnSpc>
              <a:spcPct val="90000"/>
            </a:lnSpc>
            <a:spcBef>
              <a:spcPct val="0"/>
            </a:spcBef>
            <a:spcAft>
              <a:spcPct val="35000"/>
            </a:spcAft>
            <a:buNone/>
          </a:pPr>
          <a:r>
            <a:rPr lang="en-US" sz="1700" kern="1200"/>
            <a:t>- MS_DOS</a:t>
          </a:r>
        </a:p>
      </dsp:txBody>
      <dsp:txXfrm>
        <a:off x="1083" y="1574138"/>
        <a:ext cx="2033317" cy="1016658"/>
      </dsp:txXfrm>
    </dsp:sp>
    <dsp:sp modelId="{2DDD3866-4013-49F2-B0E8-8EF5CC4C65BF}">
      <dsp:nvSpPr>
        <dsp:cNvPr id="0" name=""/>
        <dsp:cNvSpPr/>
      </dsp:nvSpPr>
      <dsp:spPr>
        <a:xfrm>
          <a:off x="2461398" y="1574138"/>
          <a:ext cx="2033317" cy="1016658"/>
        </a:xfrm>
        <a:prstGeom prst="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Tiến trình song song</a:t>
          </a:r>
        </a:p>
        <a:p>
          <a:pPr marL="0" lvl="0" indent="0" algn="ctr" defTabSz="755650">
            <a:lnSpc>
              <a:spcPct val="90000"/>
            </a:lnSpc>
            <a:spcBef>
              <a:spcPct val="0"/>
            </a:spcBef>
            <a:spcAft>
              <a:spcPct val="35000"/>
            </a:spcAft>
            <a:buNone/>
          </a:pPr>
          <a:r>
            <a:rPr lang="en-US" sz="1700" kern="1200"/>
            <a:t>- Uniprocessor or multiprocessor</a:t>
          </a:r>
        </a:p>
      </dsp:txBody>
      <dsp:txXfrm>
        <a:off x="2461398" y="1574138"/>
        <a:ext cx="2033317" cy="101665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AAF4A27-484B-4D0A-BBE6-B0CC3F94BAF7}" type="datetimeFigureOut">
              <a:rPr lang="en-US" smtClean="0"/>
              <a:pPr/>
              <a:t>31-May-18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15EAE62-2752-47A0-9BCE-201B9412A896}" type="slidenum">
              <a:rPr lang="en-US" smtClean="0"/>
              <a:pPr/>
              <a:t>‹#›</a:t>
            </a:fld>
            <a:endParaRPr lang="en-US"/>
          </a:p>
        </p:txBody>
      </p:sp>
    </p:spTree>
    <p:extLst>
      <p:ext uri="{BB962C8B-B14F-4D97-AF65-F5344CB8AC3E}">
        <p14:creationId xmlns:p14="http://schemas.microsoft.com/office/powerpoint/2010/main" val="146996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68" y="6477001"/>
            <a:ext cx="8979408" cy="2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38126"/>
            <a:ext cx="6477000" cy="868363"/>
          </a:xfrm>
          <a:prstGeom prst="rect">
            <a:avLst/>
          </a:prstGeom>
        </p:spPr>
        <p:txBody>
          <a:bodyPr/>
          <a:lstStyle/>
          <a:p>
            <a:r>
              <a:rPr lang="en-US"/>
              <a:t>Click to edit Master title style</a:t>
            </a:r>
            <a:endParaRPr lang="en-US" dirty="0"/>
          </a:p>
        </p:txBody>
      </p:sp>
      <p:sp>
        <p:nvSpPr>
          <p:cNvPr id="5" name="Footer Placeholder 4"/>
          <p:cNvSpPr>
            <a:spLocks noGrp="1"/>
          </p:cNvSpPr>
          <p:nvPr>
            <p:ph type="ftr" sz="quarter" idx="11"/>
          </p:nvPr>
        </p:nvSpPr>
        <p:spPr>
          <a:xfrm>
            <a:off x="111909" y="6477000"/>
            <a:ext cx="6898491" cy="228600"/>
          </a:xfrm>
          <a:prstGeom prst="rect">
            <a:avLst/>
          </a:prstGeom>
        </p:spPr>
        <p:txBody>
          <a:bodyPr/>
          <a:lstStyle>
            <a:lvl1pPr>
              <a:defRPr sz="1200" i="1">
                <a:solidFill>
                  <a:srgbClr val="800080"/>
                </a:solidFill>
              </a:defRPr>
            </a:lvl1pPr>
          </a:lstStyle>
          <a:p>
            <a:endParaRPr lang="en-US"/>
          </a:p>
        </p:txBody>
      </p:sp>
      <p:sp>
        <p:nvSpPr>
          <p:cNvPr id="3" name="Content Placeholder 2"/>
          <p:cNvSpPr>
            <a:spLocks noGrp="1"/>
          </p:cNvSpPr>
          <p:nvPr>
            <p:ph idx="1"/>
          </p:nvPr>
        </p:nvSpPr>
        <p:spPr>
          <a:xfrm>
            <a:off x="457200" y="1438276"/>
            <a:ext cx="8229600" cy="47339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571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40609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49" name="Freeform 25"/>
          <p:cNvSpPr>
            <a:spLocks/>
          </p:cNvSpPr>
          <p:nvPr/>
        </p:nvSpPr>
        <p:spPr bwMode="gray">
          <a:xfrm>
            <a:off x="95251" y="6446839"/>
            <a:ext cx="8970963" cy="314325"/>
          </a:xfrm>
          <a:custGeom>
            <a:avLst/>
            <a:gdLst>
              <a:gd name="T0" fmla="*/ 4 w 5651"/>
              <a:gd name="T1" fmla="*/ 198 h 198"/>
              <a:gd name="T2" fmla="*/ 5651 w 5651"/>
              <a:gd name="T3" fmla="*/ 198 h 198"/>
              <a:gd name="T4" fmla="*/ 5646 w 5651"/>
              <a:gd name="T5" fmla="*/ 94 h 198"/>
              <a:gd name="T6" fmla="*/ 1491 w 5651"/>
              <a:gd name="T7" fmla="*/ 94 h 198"/>
              <a:gd name="T8" fmla="*/ 1343 w 5651"/>
              <a:gd name="T9" fmla="*/ 2 h 198"/>
              <a:gd name="T10" fmla="*/ 0 w 5651"/>
              <a:gd name="T11" fmla="*/ 0 h 198"/>
              <a:gd name="T12" fmla="*/ 4 w 5651"/>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6"/>
          <p:cNvSpPr>
            <a:spLocks/>
          </p:cNvSpPr>
          <p:nvPr/>
        </p:nvSpPr>
        <p:spPr bwMode="gray">
          <a:xfrm>
            <a:off x="95251" y="6491289"/>
            <a:ext cx="8975725" cy="279400"/>
          </a:xfrm>
          <a:custGeom>
            <a:avLst/>
            <a:gdLst>
              <a:gd name="T0" fmla="*/ 0 w 5650"/>
              <a:gd name="T1" fmla="*/ 176 h 176"/>
              <a:gd name="T2" fmla="*/ 5650 w 5650"/>
              <a:gd name="T3" fmla="*/ 169 h 176"/>
              <a:gd name="T4" fmla="*/ 5646 w 5650"/>
              <a:gd name="T5" fmla="*/ 95 h 176"/>
              <a:gd name="T6" fmla="*/ 1478 w 5650"/>
              <a:gd name="T7" fmla="*/ 95 h 176"/>
              <a:gd name="T8" fmla="*/ 1317 w 5650"/>
              <a:gd name="T9" fmla="*/ 3 h 176"/>
              <a:gd name="T10" fmla="*/ 0 w 5650"/>
              <a:gd name="T11" fmla="*/ 0 h 176"/>
              <a:gd name="T12" fmla="*/ 0 w 565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9"/>
          <p:cNvSpPr>
            <a:spLocks/>
          </p:cNvSpPr>
          <p:nvPr userDrawn="1"/>
        </p:nvSpPr>
        <p:spPr bwMode="gray">
          <a:xfrm>
            <a:off x="112712" y="230188"/>
            <a:ext cx="8955088" cy="836612"/>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Rectangle 32"/>
          <p:cNvSpPr>
            <a:spLocks noChangeArrowheads="1"/>
          </p:cNvSpPr>
          <p:nvPr/>
        </p:nvSpPr>
        <p:spPr bwMode="gray">
          <a:xfrm flipV="1">
            <a:off x="95252" y="6723064"/>
            <a:ext cx="8977313" cy="555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Freeform 35"/>
          <p:cNvSpPr>
            <a:spLocks/>
          </p:cNvSpPr>
          <p:nvPr/>
        </p:nvSpPr>
        <p:spPr bwMode="gray">
          <a:xfrm>
            <a:off x="6896101" y="1047751"/>
            <a:ext cx="2155825"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Lst>
            <a:ahLst/>
            <a:cxnLst>
              <a:cxn ang="0">
                <a:pos x="T0" y="T1"/>
              </a:cxn>
              <a:cxn ang="0">
                <a:pos x="T2" y="T3"/>
              </a:cxn>
              <a:cxn ang="0">
                <a:pos x="T4" y="T5"/>
              </a:cxn>
              <a:cxn ang="0">
                <a:pos x="T6" y="T7"/>
              </a:cxn>
              <a:cxn ang="0">
                <a:pos x="T8" y="T9"/>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1" name="Text Box 37"/>
          <p:cNvSpPr txBox="1">
            <a:spLocks noChangeArrowheads="1"/>
          </p:cNvSpPr>
          <p:nvPr/>
        </p:nvSpPr>
        <p:spPr bwMode="gray">
          <a:xfrm>
            <a:off x="144464" y="6454775"/>
            <a:ext cx="150874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100" i="1">
                <a:solidFill>
                  <a:srgbClr val="FFFFFF"/>
                </a:solidFill>
                <a:latin typeface="Times New Roman" pitchFamily="18" charset="0"/>
              </a:rPr>
              <a:t>www.themegallery.com</a:t>
            </a:r>
          </a:p>
        </p:txBody>
      </p:sp>
      <p:sp>
        <p:nvSpPr>
          <p:cNvPr id="1054" name="Rectangle 30" descr="7"/>
          <p:cNvSpPr>
            <a:spLocks noChangeArrowheads="1"/>
          </p:cNvSpPr>
          <p:nvPr/>
        </p:nvSpPr>
        <p:spPr bwMode="gray">
          <a:xfrm>
            <a:off x="8304212" y="368300"/>
            <a:ext cx="534988" cy="546100"/>
          </a:xfrm>
          <a:prstGeom prst="rect">
            <a:avLst/>
          </a:prstGeom>
          <a:blipFill dpi="0" rotWithShape="1">
            <a:blip r:embed="rId4" cstate="print"/>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Rectangle 31" descr="4"/>
          <p:cNvSpPr>
            <a:spLocks noChangeArrowheads="1"/>
          </p:cNvSpPr>
          <p:nvPr/>
        </p:nvSpPr>
        <p:spPr bwMode="gray">
          <a:xfrm>
            <a:off x="7678738" y="368300"/>
            <a:ext cx="534988" cy="546100"/>
          </a:xfrm>
          <a:prstGeom prst="rect">
            <a:avLst/>
          </a:prstGeom>
          <a:blipFill dpi="0" rotWithShape="1">
            <a:blip r:embed="rId5" cstate="print"/>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Rectangle 36"/>
          <p:cNvSpPr>
            <a:spLocks noChangeArrowheads="1"/>
          </p:cNvSpPr>
          <p:nvPr/>
        </p:nvSpPr>
        <p:spPr bwMode="gray">
          <a:xfrm>
            <a:off x="7059612" y="368300"/>
            <a:ext cx="534988" cy="546100"/>
          </a:xfrm>
          <a:prstGeom prst="rect">
            <a:avLst/>
          </a:prstGeom>
          <a:solidFill>
            <a:srgbClr val="FFFFFF">
              <a:alpha val="30000"/>
            </a:srgbClr>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529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869" y="6520497"/>
            <a:ext cx="1656732" cy="190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5868" y="6477001"/>
            <a:ext cx="8979408" cy="2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Footer Placeholder 4"/>
          <p:cNvSpPr txBox="1">
            <a:spLocks/>
          </p:cNvSpPr>
          <p:nvPr userDrawn="1"/>
        </p:nvSpPr>
        <p:spPr>
          <a:xfrm>
            <a:off x="111909" y="6477000"/>
            <a:ext cx="6898491" cy="228600"/>
          </a:xfrm>
          <a:prstGeom prst="rect">
            <a:avLst/>
          </a:prstGeom>
        </p:spPr>
        <p:txBody>
          <a:bodyPr/>
          <a:lstStyle>
            <a:defPPr>
              <a:defRPr lang="en-US"/>
            </a:defPPr>
            <a:lvl1pPr algn="l" rtl="0" fontAlgn="base">
              <a:spcBef>
                <a:spcPct val="0"/>
              </a:spcBef>
              <a:spcAft>
                <a:spcPct val="0"/>
              </a:spcAft>
              <a:defRPr sz="1200" i="1" kern="1200">
                <a:solidFill>
                  <a:srgbClr val="80008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err="1">
                <a:solidFill>
                  <a:schemeClr val="tx1">
                    <a:lumMod val="20000"/>
                    <a:lumOff val="80000"/>
                  </a:schemeClr>
                </a:solidFill>
              </a:rPr>
              <a:t>Tên</a:t>
            </a:r>
            <a:r>
              <a:rPr lang="en-US" baseline="0" dirty="0">
                <a:solidFill>
                  <a:schemeClr val="tx1">
                    <a:lumMod val="20000"/>
                    <a:lumOff val="80000"/>
                  </a:schemeClr>
                </a:solidFill>
              </a:rPr>
              <a:t> </a:t>
            </a:r>
            <a:r>
              <a:rPr lang="en-US" baseline="0" dirty="0" err="1">
                <a:solidFill>
                  <a:schemeClr val="tx1">
                    <a:lumMod val="20000"/>
                    <a:lumOff val="80000"/>
                  </a:schemeClr>
                </a:solidFill>
              </a:rPr>
              <a:t>đề</a:t>
            </a:r>
            <a:r>
              <a:rPr lang="en-US" baseline="0" dirty="0">
                <a:solidFill>
                  <a:schemeClr val="tx1">
                    <a:lumMod val="20000"/>
                    <a:lumOff val="80000"/>
                  </a:schemeClr>
                </a:solidFill>
              </a:rPr>
              <a:t> tài …………………</a:t>
            </a:r>
            <a:endParaRPr lang="en-US" dirty="0">
              <a:solidFill>
                <a:schemeClr val="tx1">
                  <a:lumMod val="20000"/>
                  <a:lumOff val="80000"/>
                </a:schemeClr>
              </a:solidFill>
            </a:endParaRPr>
          </a:p>
        </p:txBody>
      </p:sp>
      <p:sp>
        <p:nvSpPr>
          <p:cNvPr id="2" name="TextBox 1"/>
          <p:cNvSpPr txBox="1"/>
          <p:nvPr userDrawn="1"/>
        </p:nvSpPr>
        <p:spPr>
          <a:xfrm>
            <a:off x="7493000" y="6451601"/>
            <a:ext cx="1600200" cy="276999"/>
          </a:xfrm>
          <a:prstGeom prst="rect">
            <a:avLst/>
          </a:prstGeom>
          <a:noFill/>
        </p:spPr>
        <p:txBody>
          <a:bodyPr wrap="square" rtlCol="0">
            <a:spAutoFit/>
          </a:bodyPr>
          <a:lstStyle/>
          <a:p>
            <a:pPr algn="r"/>
            <a:fld id="{EE60014C-0A03-468C-BB99-6CFA9613CA8E}" type="slidenum">
              <a:rPr lang="en-US" sz="1200" smtClean="0"/>
              <a:pPr algn="r"/>
              <a:t>‹#›</a:t>
            </a:fld>
            <a:r>
              <a:rPr lang="en-US" sz="1200" dirty="0"/>
              <a:t>/40</a:t>
            </a:r>
          </a:p>
        </p:txBody>
      </p:sp>
    </p:spTree>
    <p:extLst>
      <p:ext uri="{BB962C8B-B14F-4D97-AF65-F5344CB8AC3E}">
        <p14:creationId xmlns:p14="http://schemas.microsoft.com/office/powerpoint/2010/main" val="1341784681"/>
      </p:ext>
    </p:extLst>
  </p:cSld>
  <p:clrMap bg1="dk2" tx1="lt1" bg2="dk1" tx2="lt2" accent1="accent1" accent2="accent2" accent3="accent3" accent4="accent4" accent5="accent5" accent6="accent6" hlink="hlink" folHlink="folHlink"/>
  <p:sldLayoutIdLst>
    <p:sldLayoutId id="2147483675" r:id="rId1"/>
    <p:sldLayoutId id="2147483677" r:id="rId2"/>
  </p:sldLayoutIdLst>
  <p:hf hdr="0" ftr="0" dt="0"/>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st.github.com/Alexey-N-Chernyshov/16198f75b284191bf2406d27eaad6b23" TargetMode="External"/><Relationship Id="rId2" Type="http://schemas.openxmlformats.org/officeDocument/2006/relationships/hyperlink" Target="http://codebyshaukat.blogspot.com/2014/11/dining-philosophers-problem.html" TargetMode="External"/><Relationship Id="rId1" Type="http://schemas.openxmlformats.org/officeDocument/2006/relationships/slideLayout" Target="../slideLayouts/slideLayout2.xml"/><Relationship Id="rId4" Type="http://schemas.openxmlformats.org/officeDocument/2006/relationships/hyperlink" Target="http://blog.vnamct.com/2014/04/he-dieu-hanh-chuong-5-cac-gia-phap-ong.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6561"/>
            <a:ext cx="9144000" cy="870239"/>
          </a:xfrm>
        </p:spPr>
        <p:txBody>
          <a:bodyPr anchor="ctr" anchorCtr="0"/>
          <a:lstStyle/>
          <a:p>
            <a:pPr algn="ctr"/>
            <a:r>
              <a:rPr lang="en-US" sz="1800" dirty="0">
                <a:solidFill>
                  <a:schemeClr val="tx1">
                    <a:lumMod val="20000"/>
                    <a:lumOff val="80000"/>
                  </a:schemeClr>
                </a:solidFill>
                <a:cs typeface="Times New Roman" pitchFamily="18" charset="0"/>
              </a:rPr>
              <a:t>TRƯỜNG ĐẠI HỌC BÁCH KHOA</a:t>
            </a:r>
            <a:br>
              <a:rPr lang="en-US" sz="1800" dirty="0">
                <a:solidFill>
                  <a:schemeClr val="tx1">
                    <a:lumMod val="20000"/>
                    <a:lumOff val="80000"/>
                  </a:schemeClr>
                </a:solidFill>
                <a:cs typeface="Times New Roman" pitchFamily="18" charset="0"/>
              </a:rPr>
            </a:br>
            <a:r>
              <a:rPr lang="en-US" sz="1800" dirty="0">
                <a:solidFill>
                  <a:schemeClr val="tx1">
                    <a:lumMod val="20000"/>
                    <a:lumOff val="80000"/>
                  </a:schemeClr>
                </a:solidFill>
                <a:cs typeface="Times New Roman" pitchFamily="18" charset="0"/>
              </a:rPr>
              <a:t>KHOA CÔNG NGHỆ THÔNG TIN</a:t>
            </a:r>
          </a:p>
        </p:txBody>
      </p:sp>
      <p:sp>
        <p:nvSpPr>
          <p:cNvPr id="6" name="Rectangle 2"/>
          <p:cNvSpPr txBox="1">
            <a:spLocks noChangeArrowheads="1"/>
          </p:cNvSpPr>
          <p:nvPr/>
        </p:nvSpPr>
        <p:spPr bwMode="gray">
          <a:xfrm>
            <a:off x="100610" y="3124199"/>
            <a:ext cx="8877135" cy="1194955"/>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lnSpc>
                <a:spcPct val="110000"/>
              </a:lnSpc>
            </a:pPr>
            <a:endParaRPr lang="en-US" sz="2600" dirty="0">
              <a:solidFill>
                <a:srgbClr val="002060"/>
              </a:solidFill>
              <a:cs typeface="Times New Roman" pitchFamily="18" charset="0"/>
            </a:endParaRPr>
          </a:p>
        </p:txBody>
      </p:sp>
      <p:sp>
        <p:nvSpPr>
          <p:cNvPr id="7" name="Rectangle 3"/>
          <p:cNvSpPr txBox="1">
            <a:spLocks noChangeArrowheads="1"/>
          </p:cNvSpPr>
          <p:nvPr/>
        </p:nvSpPr>
        <p:spPr bwMode="gray">
          <a:xfrm>
            <a:off x="3505200" y="4876800"/>
            <a:ext cx="464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0" indent="0">
              <a:lnSpc>
                <a:spcPct val="80000"/>
              </a:lnSpc>
              <a:spcBef>
                <a:spcPts val="600"/>
              </a:spcBef>
              <a:buFontTx/>
              <a:buNone/>
            </a:pPr>
            <a:r>
              <a:rPr lang="en-US" sz="2000" b="1" dirty="0">
                <a:solidFill>
                  <a:srgbClr val="000099"/>
                </a:solidFill>
                <a:latin typeface="+mj-lt"/>
                <a:cs typeface="Times New Roman" pitchFamily="18" charset="0"/>
              </a:rPr>
              <a:t>Sinh viên :</a:t>
            </a:r>
            <a:r>
              <a:rPr lang="en-US" sz="2000" b="1">
                <a:solidFill>
                  <a:srgbClr val="000099"/>
                </a:solidFill>
                <a:latin typeface="+mj-lt"/>
                <a:cs typeface="Times New Roman" pitchFamily="18" charset="0"/>
              </a:rPr>
              <a:t>	L</a:t>
            </a:r>
            <a:r>
              <a:rPr lang="vi-VN" sz="2000" b="1">
                <a:solidFill>
                  <a:srgbClr val="000099"/>
                </a:solidFill>
                <a:latin typeface="+mj-lt"/>
                <a:cs typeface="Times New Roman" pitchFamily="18" charset="0"/>
              </a:rPr>
              <a:t>ư</a:t>
            </a:r>
            <a:r>
              <a:rPr lang="en-US" sz="2000" b="1">
                <a:solidFill>
                  <a:srgbClr val="000099"/>
                </a:solidFill>
                <a:latin typeface="+mj-lt"/>
                <a:cs typeface="Times New Roman" pitchFamily="18" charset="0"/>
              </a:rPr>
              <a:t>u Thị Ngọc Lan</a:t>
            </a:r>
            <a:endParaRPr lang="en-US" sz="2000" b="1" dirty="0">
              <a:solidFill>
                <a:srgbClr val="000099"/>
              </a:solidFill>
              <a:latin typeface="+mj-lt"/>
              <a:cs typeface="Times New Roman" pitchFamily="18" charset="0"/>
            </a:endParaRPr>
          </a:p>
          <a:p>
            <a:pPr marL="0" indent="0">
              <a:lnSpc>
                <a:spcPct val="80000"/>
              </a:lnSpc>
              <a:spcBef>
                <a:spcPts val="600"/>
              </a:spcBef>
              <a:buFontTx/>
              <a:buNone/>
            </a:pPr>
            <a:r>
              <a:rPr lang="en-US" sz="2000" b="1" dirty="0">
                <a:solidFill>
                  <a:srgbClr val="000099"/>
                </a:solidFill>
                <a:latin typeface="+mj-lt"/>
                <a:cs typeface="Times New Roman" pitchFamily="18" charset="0"/>
              </a:rPr>
              <a:t>Lớp	    :	14T2</a:t>
            </a:r>
          </a:p>
          <a:p>
            <a:pPr marL="0" indent="0">
              <a:lnSpc>
                <a:spcPct val="80000"/>
              </a:lnSpc>
              <a:spcBef>
                <a:spcPts val="600"/>
              </a:spcBef>
              <a:buFontTx/>
              <a:buNone/>
            </a:pPr>
            <a:r>
              <a:rPr lang="en-US" sz="2000" b="1" dirty="0">
                <a:solidFill>
                  <a:srgbClr val="000099"/>
                </a:solidFill>
                <a:latin typeface="+mj-lt"/>
                <a:cs typeface="Times New Roman" pitchFamily="18" charset="0"/>
              </a:rPr>
              <a:t>MSSV	    :</a:t>
            </a:r>
            <a:r>
              <a:rPr lang="en-US" sz="2000" b="1">
                <a:solidFill>
                  <a:srgbClr val="000099"/>
                </a:solidFill>
                <a:latin typeface="+mj-lt"/>
                <a:cs typeface="Times New Roman" pitchFamily="18" charset="0"/>
              </a:rPr>
              <a:t>	102140076</a:t>
            </a:r>
            <a:endParaRPr lang="en-US" sz="2000" b="1" dirty="0">
              <a:solidFill>
                <a:srgbClr val="000099"/>
              </a:solidFill>
              <a:latin typeface="+mj-lt"/>
              <a:cs typeface="Times New Roman" pitchFamily="18" charset="0"/>
            </a:endParaRPr>
          </a:p>
          <a:p>
            <a:pPr marL="0" indent="0">
              <a:lnSpc>
                <a:spcPct val="120000"/>
              </a:lnSpc>
              <a:spcBef>
                <a:spcPts val="600"/>
              </a:spcBef>
              <a:buFontTx/>
              <a:buNone/>
            </a:pPr>
            <a:r>
              <a:rPr lang="en-US" sz="2000" b="1" dirty="0">
                <a:solidFill>
                  <a:srgbClr val="000099"/>
                </a:solidFill>
                <a:latin typeface="+mj-lt"/>
                <a:cs typeface="Times New Roman" pitchFamily="18" charset="0"/>
              </a:rPr>
              <a:t>GVHD       : 	Trần Hồ Thủy Tiên</a:t>
            </a:r>
          </a:p>
        </p:txBody>
      </p:sp>
      <p:sp>
        <p:nvSpPr>
          <p:cNvPr id="8" name="Rectangle 3"/>
          <p:cNvSpPr>
            <a:spLocks noChangeArrowheads="1"/>
          </p:cNvSpPr>
          <p:nvPr/>
        </p:nvSpPr>
        <p:spPr bwMode="auto">
          <a:xfrm>
            <a:off x="0" y="6116785"/>
            <a:ext cx="9144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0000"/>
              </a:lnSpc>
            </a:pPr>
            <a:r>
              <a:rPr lang="en-US" sz="1600" b="1" dirty="0">
                <a:solidFill>
                  <a:srgbClr val="000099"/>
                </a:solidFill>
                <a:latin typeface="+mj-lt"/>
                <a:cs typeface="Times New Roman" pitchFamily="18" charset="0"/>
              </a:rPr>
              <a:t>Đà Nẵng, 06/2018</a:t>
            </a:r>
          </a:p>
        </p:txBody>
      </p:sp>
      <p:sp>
        <p:nvSpPr>
          <p:cNvPr id="10" name="Text Box 6"/>
          <p:cNvSpPr txBox="1">
            <a:spLocks noChangeArrowheads="1"/>
          </p:cNvSpPr>
          <p:nvPr/>
        </p:nvSpPr>
        <p:spPr bwMode="auto">
          <a:xfrm>
            <a:off x="0" y="1752600"/>
            <a:ext cx="9144000" cy="523220"/>
          </a:xfrm>
          <a:prstGeom prst="rect">
            <a:avLst/>
          </a:prstGeom>
          <a:noFill/>
          <a:ln w="9525">
            <a:noFill/>
            <a:miter lim="800000"/>
            <a:headEnd/>
            <a:tailEnd/>
          </a:ln>
          <a:effec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25000"/>
              </a:spcBef>
            </a:pPr>
            <a:r>
              <a:rPr lang="en-US" sz="2800" b="1" dirty="0">
                <a:solidFill>
                  <a:srgbClr val="002060"/>
                </a:solidFill>
                <a:effectLst>
                  <a:outerShdw blurRad="38100" dist="38100" dir="2700000" algn="tl">
                    <a:srgbClr val="C0C0C0"/>
                  </a:outerShdw>
                </a:effectLst>
              </a:rPr>
              <a:t>BÁO CÁO  ĐỒ ÁN CƠ SỞ NGÀNH MẠNG</a:t>
            </a:r>
          </a:p>
        </p:txBody>
      </p:sp>
      <p:sp>
        <p:nvSpPr>
          <p:cNvPr id="12" name="Rectangle 2"/>
          <p:cNvSpPr txBox="1">
            <a:spLocks noChangeArrowheads="1"/>
          </p:cNvSpPr>
          <p:nvPr/>
        </p:nvSpPr>
        <p:spPr bwMode="gray">
          <a:xfrm>
            <a:off x="38100" y="2895600"/>
            <a:ext cx="8915400" cy="1447800"/>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nSpc>
                <a:spcPct val="110000"/>
              </a:lnSpc>
            </a:pPr>
            <a:r>
              <a:rPr lang="en-US" sz="2000" dirty="0">
                <a:solidFill>
                  <a:srgbClr val="FF0000"/>
                </a:solidFill>
                <a:cs typeface="Times New Roman" pitchFamily="18" charset="0"/>
              </a:rPr>
              <a:t>   </a:t>
            </a:r>
            <a:r>
              <a:rPr lang="en-US" sz="2000" u="sng" dirty="0">
                <a:solidFill>
                  <a:srgbClr val="FF0000"/>
                </a:solidFill>
                <a:cs typeface="Times New Roman" pitchFamily="18" charset="0"/>
              </a:rPr>
              <a:t>Đề tài 1</a:t>
            </a:r>
            <a:r>
              <a:rPr lang="en-US" sz="2000">
                <a:solidFill>
                  <a:srgbClr val="FF0000"/>
                </a:solidFill>
                <a:cs typeface="Times New Roman" pitchFamily="18" charset="0"/>
              </a:rPr>
              <a:t>: </a:t>
            </a:r>
            <a:r>
              <a:rPr lang="en-US" sz="2000">
                <a:solidFill>
                  <a:srgbClr val="FF0000"/>
                </a:solidFill>
              </a:rPr>
              <a:t>Bài toán 5 triết gia ăn tối.</a:t>
            </a:r>
            <a:endParaRPr lang="en-US" sz="2000" dirty="0">
              <a:solidFill>
                <a:srgbClr val="FF0000"/>
              </a:solidFill>
            </a:endParaRPr>
          </a:p>
          <a:p>
            <a:pPr>
              <a:lnSpc>
                <a:spcPct val="110000"/>
              </a:lnSpc>
            </a:pPr>
            <a:r>
              <a:rPr lang="en-US" sz="2000" dirty="0">
                <a:solidFill>
                  <a:srgbClr val="FF0000"/>
                </a:solidFill>
                <a:cs typeface="Times New Roman" pitchFamily="18" charset="0"/>
              </a:rPr>
              <a:t>   </a:t>
            </a:r>
            <a:r>
              <a:rPr lang="en-US" sz="2000" u="sng" dirty="0">
                <a:solidFill>
                  <a:srgbClr val="FF0000"/>
                </a:solidFill>
                <a:cs typeface="Times New Roman" pitchFamily="18" charset="0"/>
              </a:rPr>
              <a:t>Đề tài 2</a:t>
            </a:r>
            <a:r>
              <a:rPr lang="en-US" sz="2000">
                <a:solidFill>
                  <a:srgbClr val="FF0000"/>
                </a:solidFill>
                <a:cs typeface="Times New Roman" pitchFamily="18" charset="0"/>
              </a:rPr>
              <a:t>: </a:t>
            </a:r>
            <a:r>
              <a:rPr lang="en-US" sz="2000">
                <a:solidFill>
                  <a:srgbClr val="FF0000"/>
                </a:solidFill>
              </a:rPr>
              <a:t>Sử dụng pipeline trong java xây dựng chư</a:t>
            </a:r>
            <a:r>
              <a:rPr lang="vi-VN" sz="2000">
                <a:solidFill>
                  <a:srgbClr val="FF0000"/>
                </a:solidFill>
              </a:rPr>
              <a:t>ơ</a:t>
            </a:r>
            <a:r>
              <a:rPr lang="en-US" sz="2000">
                <a:solidFill>
                  <a:srgbClr val="FF0000"/>
                </a:solidFill>
              </a:rPr>
              <a:t>ng trình trao đổi thông tin theo mô hình Client-Server.</a:t>
            </a:r>
            <a:endParaRPr lang="en-US" sz="2000" dirty="0">
              <a:solidFill>
                <a:srgbClr val="FF0000"/>
              </a:solidFill>
              <a:cs typeface="Times New Roman" pitchFamily="18" charset="0"/>
            </a:endParaRPr>
          </a:p>
        </p:txBody>
      </p:sp>
      <p:pic>
        <p:nvPicPr>
          <p:cNvPr id="11" name="Picture 10"/>
          <p:cNvPicPr>
            <a:picLocks noChangeAspect="1" noChangeArrowheads="1"/>
          </p:cNvPicPr>
          <p:nvPr/>
        </p:nvPicPr>
        <p:blipFill>
          <a:blip r:embed="rId2"/>
          <a:srcRect/>
          <a:stretch>
            <a:fillRect/>
          </a:stretch>
        </p:blipFill>
        <p:spPr bwMode="auto">
          <a:xfrm>
            <a:off x="146050" y="247650"/>
            <a:ext cx="736979" cy="685800"/>
          </a:xfrm>
          <a:prstGeom prst="rect">
            <a:avLst/>
          </a:prstGeom>
          <a:noFill/>
          <a:effectLst>
            <a:outerShdw blurRad="50800" dist="38100" dir="2700000" algn="tl" rotWithShape="0">
              <a:prstClr val="black">
                <a:alpha val="40000"/>
              </a:prstClr>
            </a:outerShdw>
          </a:effectLst>
        </p:spPr>
      </p:pic>
      <p:sp>
        <p:nvSpPr>
          <p:cNvPr id="13" name="Rectangle 2"/>
          <p:cNvSpPr txBox="1">
            <a:spLocks noChangeArrowheads="1"/>
          </p:cNvSpPr>
          <p:nvPr/>
        </p:nvSpPr>
        <p:spPr bwMode="gray">
          <a:xfrm>
            <a:off x="76200" y="2514600"/>
            <a:ext cx="8915400" cy="457200"/>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lnSpc>
                <a:spcPct val="110000"/>
              </a:lnSpc>
            </a:pPr>
            <a:r>
              <a:rPr lang="en-US" sz="2600" i="1" dirty="0" err="1">
                <a:solidFill>
                  <a:srgbClr val="CC3300"/>
                </a:solidFill>
                <a:latin typeface="Times New Roman" pitchFamily="18" charset="0"/>
                <a:cs typeface="Times New Roman" pitchFamily="18" charset="0"/>
              </a:rPr>
              <a:t>Tên</a:t>
            </a:r>
            <a:r>
              <a:rPr lang="en-US" sz="2600" i="1" dirty="0">
                <a:solidFill>
                  <a:srgbClr val="CC3300"/>
                </a:solidFill>
                <a:latin typeface="Times New Roman" pitchFamily="18" charset="0"/>
                <a:cs typeface="Times New Roman" pitchFamily="18" charset="0"/>
              </a:rPr>
              <a:t> </a:t>
            </a:r>
            <a:r>
              <a:rPr lang="en-US" sz="2600" i="1" dirty="0" err="1">
                <a:solidFill>
                  <a:srgbClr val="CC3300"/>
                </a:solidFill>
                <a:latin typeface="Times New Roman" pitchFamily="18" charset="0"/>
                <a:cs typeface="Times New Roman" pitchFamily="18" charset="0"/>
              </a:rPr>
              <a:t>đề</a:t>
            </a:r>
            <a:r>
              <a:rPr lang="en-US" sz="2600" i="1" dirty="0">
                <a:solidFill>
                  <a:srgbClr val="CC3300"/>
                </a:solidFill>
                <a:latin typeface="Times New Roman" pitchFamily="18" charset="0"/>
                <a:cs typeface="Times New Roman" pitchFamily="18" charset="0"/>
              </a:rPr>
              <a:t> </a:t>
            </a:r>
            <a:r>
              <a:rPr lang="en-US" sz="2600" i="1" dirty="0" err="1">
                <a:solidFill>
                  <a:srgbClr val="CC3300"/>
                </a:solidFill>
                <a:latin typeface="Times New Roman" pitchFamily="18" charset="0"/>
                <a:cs typeface="Times New Roman" pitchFamily="18" charset="0"/>
              </a:rPr>
              <a:t>tài</a:t>
            </a:r>
            <a:r>
              <a:rPr lang="en-US" sz="2600" i="1" dirty="0">
                <a:solidFill>
                  <a:srgbClr val="CC3300"/>
                </a:solidFill>
                <a:latin typeface="Times New Roman" pitchFamily="18" charset="0"/>
                <a:cs typeface="Times New Roman" pitchFamily="18" charset="0"/>
              </a:rPr>
              <a:t>:</a:t>
            </a:r>
          </a:p>
        </p:txBody>
      </p:sp>
    </p:spTree>
    <p:extLst>
      <p:ext uri="{BB962C8B-B14F-4D97-AF65-F5344CB8AC3E}">
        <p14:creationId xmlns:p14="http://schemas.microsoft.com/office/powerpoint/2010/main" val="257058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Thiết kế hệ thống</a:t>
            </a:r>
          </a:p>
        </p:txBody>
      </p:sp>
      <p:grpSp>
        <p:nvGrpSpPr>
          <p:cNvPr id="4" name="Group 3">
            <a:extLst>
              <a:ext uri="{FF2B5EF4-FFF2-40B4-BE49-F238E27FC236}">
                <a16:creationId xmlns:a16="http://schemas.microsoft.com/office/drawing/2014/main" id="{4A6C2AA9-3F9B-4D5E-BB89-AB80A7578B8A}"/>
              </a:ext>
            </a:extLst>
          </p:cNvPr>
          <p:cNvGrpSpPr/>
          <p:nvPr/>
        </p:nvGrpSpPr>
        <p:grpSpPr>
          <a:xfrm>
            <a:off x="5715000" y="1143000"/>
            <a:ext cx="3162300" cy="5214939"/>
            <a:chOff x="0" y="0"/>
            <a:chExt cx="3238500" cy="5791200"/>
          </a:xfrm>
        </p:grpSpPr>
        <p:sp>
          <p:nvSpPr>
            <p:cNvPr id="5" name="Diamond 4">
              <a:extLst>
                <a:ext uri="{FF2B5EF4-FFF2-40B4-BE49-F238E27FC236}">
                  <a16:creationId xmlns:a16="http://schemas.microsoft.com/office/drawing/2014/main" id="{2222BECE-2928-4027-948C-467D12D39205}"/>
                </a:ext>
              </a:extLst>
            </p:cNvPr>
            <p:cNvSpPr/>
            <p:nvPr/>
          </p:nvSpPr>
          <p:spPr>
            <a:xfrm>
              <a:off x="666750" y="0"/>
              <a:ext cx="1962150" cy="800100"/>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200">
                  <a:effectLst/>
                  <a:latin typeface="Times New Roman" panose="02020603050405020304" pitchFamily="18" charset="0"/>
                  <a:ea typeface="Times New Roman" panose="02020603050405020304" pitchFamily="18" charset="0"/>
                </a:rPr>
                <a:t>While(true)</a:t>
              </a:r>
            </a:p>
          </p:txBody>
        </p:sp>
        <p:cxnSp>
          <p:nvCxnSpPr>
            <p:cNvPr id="8" name="Straight Arrow Connector 7">
              <a:extLst>
                <a:ext uri="{FF2B5EF4-FFF2-40B4-BE49-F238E27FC236}">
                  <a16:creationId xmlns:a16="http://schemas.microsoft.com/office/drawing/2014/main" id="{0F9F563F-DF36-46E8-906C-39DE4A8307CC}"/>
                </a:ext>
              </a:extLst>
            </p:cNvPr>
            <p:cNvCxnSpPr/>
            <p:nvPr/>
          </p:nvCxnSpPr>
          <p:spPr>
            <a:xfrm>
              <a:off x="1657350" y="800100"/>
              <a:ext cx="0" cy="619125"/>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sp>
          <p:nvSpPr>
            <p:cNvPr id="9" name="Rectangle 8">
              <a:extLst>
                <a:ext uri="{FF2B5EF4-FFF2-40B4-BE49-F238E27FC236}">
                  <a16:creationId xmlns:a16="http://schemas.microsoft.com/office/drawing/2014/main" id="{3B7EEB99-BC4C-47B2-866F-B659C6AD3C9C}"/>
                </a:ext>
              </a:extLst>
            </p:cNvPr>
            <p:cNvSpPr/>
            <p:nvPr/>
          </p:nvSpPr>
          <p:spPr>
            <a:xfrm>
              <a:off x="1143000" y="1419225"/>
              <a:ext cx="1028700" cy="3619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200">
                  <a:effectLst/>
                  <a:latin typeface="Times New Roman" panose="02020603050405020304" pitchFamily="18" charset="0"/>
                  <a:ea typeface="Times New Roman" panose="02020603050405020304" pitchFamily="18" charset="0"/>
                </a:rPr>
                <a:t>Think()</a:t>
              </a:r>
            </a:p>
          </p:txBody>
        </p:sp>
        <p:sp>
          <p:nvSpPr>
            <p:cNvPr id="10" name="Rectangle 9">
              <a:extLst>
                <a:ext uri="{FF2B5EF4-FFF2-40B4-BE49-F238E27FC236}">
                  <a16:creationId xmlns:a16="http://schemas.microsoft.com/office/drawing/2014/main" id="{C83C6B23-103C-4D92-9647-AB564F77F8ED}"/>
                </a:ext>
              </a:extLst>
            </p:cNvPr>
            <p:cNvSpPr/>
            <p:nvPr/>
          </p:nvSpPr>
          <p:spPr>
            <a:xfrm>
              <a:off x="942975" y="2381250"/>
              <a:ext cx="1466850" cy="3714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200">
                  <a:effectLst/>
                  <a:latin typeface="Times New Roman" panose="02020603050405020304" pitchFamily="18" charset="0"/>
                  <a:ea typeface="Times New Roman" panose="02020603050405020304" pitchFamily="18" charset="0"/>
                </a:rPr>
                <a:t>PickUpChopstick()</a:t>
              </a:r>
            </a:p>
          </p:txBody>
        </p:sp>
        <p:cxnSp>
          <p:nvCxnSpPr>
            <p:cNvPr id="11" name="Straight Arrow Connector 10">
              <a:extLst>
                <a:ext uri="{FF2B5EF4-FFF2-40B4-BE49-F238E27FC236}">
                  <a16:creationId xmlns:a16="http://schemas.microsoft.com/office/drawing/2014/main" id="{FC774E2F-3D2D-4529-BB81-C3451A44BDE7}"/>
                </a:ext>
              </a:extLst>
            </p:cNvPr>
            <p:cNvCxnSpPr/>
            <p:nvPr/>
          </p:nvCxnSpPr>
          <p:spPr>
            <a:xfrm>
              <a:off x="1657350" y="1781175"/>
              <a:ext cx="0" cy="619125"/>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sp>
          <p:nvSpPr>
            <p:cNvPr id="12" name="Diamond 11">
              <a:extLst>
                <a:ext uri="{FF2B5EF4-FFF2-40B4-BE49-F238E27FC236}">
                  <a16:creationId xmlns:a16="http://schemas.microsoft.com/office/drawing/2014/main" id="{2A2C5476-0511-4E38-A60F-F02A1C17D55D}"/>
                </a:ext>
              </a:extLst>
            </p:cNvPr>
            <p:cNvSpPr/>
            <p:nvPr/>
          </p:nvSpPr>
          <p:spPr>
            <a:xfrm>
              <a:off x="504825" y="3143250"/>
              <a:ext cx="2228850" cy="800100"/>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100">
                  <a:effectLst/>
                  <a:latin typeface="Times New Roman" panose="02020603050405020304" pitchFamily="18" charset="0"/>
                  <a:ea typeface="Times New Roman" panose="02020603050405020304" pitchFamily="18" charset="0"/>
                </a:rPr>
                <a:t>Check available chopstick</a:t>
              </a:r>
              <a:endParaRPr lang="en-US" sz="1200">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8B2507E4-615F-44A0-9F1D-9A0F6E5CC69E}"/>
                </a:ext>
              </a:extLst>
            </p:cNvPr>
            <p:cNvSpPr/>
            <p:nvPr/>
          </p:nvSpPr>
          <p:spPr>
            <a:xfrm>
              <a:off x="1143000" y="4448175"/>
              <a:ext cx="981075" cy="3714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200">
                  <a:effectLst/>
                  <a:latin typeface="Times New Roman" panose="02020603050405020304" pitchFamily="18" charset="0"/>
                  <a:ea typeface="Times New Roman" panose="02020603050405020304" pitchFamily="18" charset="0"/>
                </a:rPr>
                <a:t>Eat()</a:t>
              </a:r>
            </a:p>
          </p:txBody>
        </p:sp>
        <p:sp>
          <p:nvSpPr>
            <p:cNvPr id="14" name="Rectangle 13">
              <a:extLst>
                <a:ext uri="{FF2B5EF4-FFF2-40B4-BE49-F238E27FC236}">
                  <a16:creationId xmlns:a16="http://schemas.microsoft.com/office/drawing/2014/main" id="{6A4D3D8A-B0BD-4A84-91EF-B2BE233961EE}"/>
                </a:ext>
              </a:extLst>
            </p:cNvPr>
            <p:cNvSpPr/>
            <p:nvPr/>
          </p:nvSpPr>
          <p:spPr>
            <a:xfrm>
              <a:off x="895350" y="5419725"/>
              <a:ext cx="1514475" cy="3714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200">
                  <a:effectLst/>
                  <a:latin typeface="Times New Roman" panose="02020603050405020304" pitchFamily="18" charset="0"/>
                  <a:ea typeface="Times New Roman" panose="02020603050405020304" pitchFamily="18" charset="0"/>
                </a:rPr>
                <a:t>putDownChopstick()</a:t>
              </a:r>
            </a:p>
          </p:txBody>
        </p:sp>
        <p:cxnSp>
          <p:nvCxnSpPr>
            <p:cNvPr id="15" name="Straight Arrow Connector 14">
              <a:extLst>
                <a:ext uri="{FF2B5EF4-FFF2-40B4-BE49-F238E27FC236}">
                  <a16:creationId xmlns:a16="http://schemas.microsoft.com/office/drawing/2014/main" id="{A062355B-F9EF-4874-844A-850238A3AFC7}"/>
                </a:ext>
              </a:extLst>
            </p:cNvPr>
            <p:cNvCxnSpPr/>
            <p:nvPr/>
          </p:nvCxnSpPr>
          <p:spPr>
            <a:xfrm>
              <a:off x="1638300" y="2752725"/>
              <a:ext cx="0" cy="390525"/>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sp>
          <p:nvSpPr>
            <p:cNvPr id="16" name="Text Box 56">
              <a:extLst>
                <a:ext uri="{FF2B5EF4-FFF2-40B4-BE49-F238E27FC236}">
                  <a16:creationId xmlns:a16="http://schemas.microsoft.com/office/drawing/2014/main" id="{734F15CE-2D5B-4994-92D5-86E9C4B6E8FB}"/>
                </a:ext>
              </a:extLst>
            </p:cNvPr>
            <p:cNvSpPr txBox="1"/>
            <p:nvPr/>
          </p:nvSpPr>
          <p:spPr>
            <a:xfrm>
              <a:off x="1685925" y="971550"/>
              <a:ext cx="485775" cy="2667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200">
                  <a:solidFill>
                    <a:srgbClr val="1F4E79"/>
                  </a:solidFill>
                  <a:effectLst/>
                  <a:latin typeface="Times New Roman" panose="02020603050405020304" pitchFamily="18" charset="0"/>
                  <a:ea typeface="Times New Roman" panose="02020603050405020304" pitchFamily="18" charset="0"/>
                </a:rPr>
                <a:t>T</a:t>
              </a:r>
              <a:endParaRPr lang="en-US" sz="1200">
                <a:effectLst/>
                <a:latin typeface="Times New Roman" panose="02020603050405020304" pitchFamily="18" charset="0"/>
                <a:ea typeface="Times New Roman" panose="02020603050405020304" pitchFamily="18" charset="0"/>
              </a:endParaRPr>
            </a:p>
          </p:txBody>
        </p:sp>
        <p:grpSp>
          <p:nvGrpSpPr>
            <p:cNvPr id="17" name="Group 16">
              <a:extLst>
                <a:ext uri="{FF2B5EF4-FFF2-40B4-BE49-F238E27FC236}">
                  <a16:creationId xmlns:a16="http://schemas.microsoft.com/office/drawing/2014/main" id="{2573C198-3DE4-4190-85C8-4A60833CB6A6}"/>
                </a:ext>
              </a:extLst>
            </p:cNvPr>
            <p:cNvGrpSpPr/>
            <p:nvPr/>
          </p:nvGrpSpPr>
          <p:grpSpPr>
            <a:xfrm>
              <a:off x="1609725" y="3886200"/>
              <a:ext cx="514350" cy="561975"/>
              <a:chOff x="0" y="0"/>
              <a:chExt cx="514350" cy="561975"/>
            </a:xfrm>
          </p:grpSpPr>
          <p:cxnSp>
            <p:nvCxnSpPr>
              <p:cNvPr id="27" name="Straight Arrow Connector 26">
                <a:extLst>
                  <a:ext uri="{FF2B5EF4-FFF2-40B4-BE49-F238E27FC236}">
                    <a16:creationId xmlns:a16="http://schemas.microsoft.com/office/drawing/2014/main" id="{7F1C91D8-1FB1-4E41-984A-9EF32D7EC3A7}"/>
                  </a:ext>
                </a:extLst>
              </p:cNvPr>
              <p:cNvCxnSpPr/>
              <p:nvPr/>
            </p:nvCxnSpPr>
            <p:spPr>
              <a:xfrm>
                <a:off x="0" y="0"/>
                <a:ext cx="0" cy="561975"/>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sp>
            <p:nvSpPr>
              <p:cNvPr id="28" name="Text Box 58">
                <a:extLst>
                  <a:ext uri="{FF2B5EF4-FFF2-40B4-BE49-F238E27FC236}">
                    <a16:creationId xmlns:a16="http://schemas.microsoft.com/office/drawing/2014/main" id="{8CAB617C-52EB-4288-8A7D-C1639BD71916}"/>
                  </a:ext>
                </a:extLst>
              </p:cNvPr>
              <p:cNvSpPr txBox="1"/>
              <p:nvPr/>
            </p:nvSpPr>
            <p:spPr>
              <a:xfrm>
                <a:off x="28575" y="171450"/>
                <a:ext cx="485775" cy="2667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200">
                    <a:solidFill>
                      <a:srgbClr val="1F4E79"/>
                    </a:solidFill>
                    <a:effectLst/>
                    <a:latin typeface="Times New Roman" panose="02020603050405020304" pitchFamily="18" charset="0"/>
                    <a:ea typeface="Times New Roman" panose="02020603050405020304" pitchFamily="18" charset="0"/>
                  </a:rPr>
                  <a:t>T</a:t>
                </a:r>
                <a:endParaRPr lang="en-US" sz="1200">
                  <a:effectLst/>
                  <a:latin typeface="Times New Roman" panose="02020603050405020304" pitchFamily="18" charset="0"/>
                  <a:ea typeface="Times New Roman" panose="02020603050405020304" pitchFamily="18" charset="0"/>
                </a:endParaRPr>
              </a:p>
            </p:txBody>
          </p:sp>
        </p:grpSp>
        <p:cxnSp>
          <p:nvCxnSpPr>
            <p:cNvPr id="18" name="Straight Arrow Connector 17">
              <a:extLst>
                <a:ext uri="{FF2B5EF4-FFF2-40B4-BE49-F238E27FC236}">
                  <a16:creationId xmlns:a16="http://schemas.microsoft.com/office/drawing/2014/main" id="{C58E80D3-4269-4651-8493-2BA0A30664B8}"/>
                </a:ext>
              </a:extLst>
            </p:cNvPr>
            <p:cNvCxnSpPr/>
            <p:nvPr/>
          </p:nvCxnSpPr>
          <p:spPr>
            <a:xfrm>
              <a:off x="1609725" y="4800600"/>
              <a:ext cx="0" cy="619125"/>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grpSp>
          <p:nvGrpSpPr>
            <p:cNvPr id="19" name="Group 18">
              <a:extLst>
                <a:ext uri="{FF2B5EF4-FFF2-40B4-BE49-F238E27FC236}">
                  <a16:creationId xmlns:a16="http://schemas.microsoft.com/office/drawing/2014/main" id="{DEB217FD-EDE6-4CDA-9E65-625C1CE3EFFF}"/>
                </a:ext>
              </a:extLst>
            </p:cNvPr>
            <p:cNvGrpSpPr/>
            <p:nvPr/>
          </p:nvGrpSpPr>
          <p:grpSpPr>
            <a:xfrm>
              <a:off x="2171700" y="1562100"/>
              <a:ext cx="1066800" cy="1990725"/>
              <a:chOff x="0" y="0"/>
              <a:chExt cx="1066800" cy="1990725"/>
            </a:xfrm>
          </p:grpSpPr>
          <p:cxnSp>
            <p:nvCxnSpPr>
              <p:cNvPr id="24" name="Straight Connector 23">
                <a:extLst>
                  <a:ext uri="{FF2B5EF4-FFF2-40B4-BE49-F238E27FC236}">
                    <a16:creationId xmlns:a16="http://schemas.microsoft.com/office/drawing/2014/main" id="{2E2A8EAC-2CAF-4444-BAC9-084D50CF4722}"/>
                  </a:ext>
                </a:extLst>
              </p:cNvPr>
              <p:cNvCxnSpPr/>
              <p:nvPr/>
            </p:nvCxnSpPr>
            <p:spPr>
              <a:xfrm>
                <a:off x="561975" y="1990725"/>
                <a:ext cx="504825"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25" name="Straight Connector 24">
                <a:extLst>
                  <a:ext uri="{FF2B5EF4-FFF2-40B4-BE49-F238E27FC236}">
                    <a16:creationId xmlns:a16="http://schemas.microsoft.com/office/drawing/2014/main" id="{BF3D4D11-92FF-4433-AB75-1F4C63FC9A96}"/>
                  </a:ext>
                </a:extLst>
              </p:cNvPr>
              <p:cNvCxnSpPr/>
              <p:nvPr/>
            </p:nvCxnSpPr>
            <p:spPr>
              <a:xfrm flipV="1">
                <a:off x="1066800" y="0"/>
                <a:ext cx="0" cy="1990725"/>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26" name="Straight Arrow Connector 25">
                <a:extLst>
                  <a:ext uri="{FF2B5EF4-FFF2-40B4-BE49-F238E27FC236}">
                    <a16:creationId xmlns:a16="http://schemas.microsoft.com/office/drawing/2014/main" id="{AD4D2624-8D59-45CA-AD5F-B344C9AA3A1B}"/>
                  </a:ext>
                </a:extLst>
              </p:cNvPr>
              <p:cNvCxnSpPr/>
              <p:nvPr/>
            </p:nvCxnSpPr>
            <p:spPr>
              <a:xfrm flipH="1">
                <a:off x="0" y="0"/>
                <a:ext cx="1066800" cy="0"/>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grpSp>
        <p:grpSp>
          <p:nvGrpSpPr>
            <p:cNvPr id="20" name="Group 19">
              <a:extLst>
                <a:ext uri="{FF2B5EF4-FFF2-40B4-BE49-F238E27FC236}">
                  <a16:creationId xmlns:a16="http://schemas.microsoft.com/office/drawing/2014/main" id="{089012E6-30CB-4E3E-9147-F856C1BADBA9}"/>
                </a:ext>
              </a:extLst>
            </p:cNvPr>
            <p:cNvGrpSpPr/>
            <p:nvPr/>
          </p:nvGrpSpPr>
          <p:grpSpPr>
            <a:xfrm flipH="1">
              <a:off x="0" y="400050"/>
              <a:ext cx="895350" cy="1990725"/>
              <a:chOff x="-365760" y="0"/>
              <a:chExt cx="1432560" cy="1990725"/>
            </a:xfrm>
          </p:grpSpPr>
          <p:cxnSp>
            <p:nvCxnSpPr>
              <p:cNvPr id="21" name="Straight Connector 20">
                <a:extLst>
                  <a:ext uri="{FF2B5EF4-FFF2-40B4-BE49-F238E27FC236}">
                    <a16:creationId xmlns:a16="http://schemas.microsoft.com/office/drawing/2014/main" id="{DFDE2114-F693-46F1-BCB6-1825CF52629D}"/>
                  </a:ext>
                </a:extLst>
              </p:cNvPr>
              <p:cNvCxnSpPr/>
              <p:nvPr/>
            </p:nvCxnSpPr>
            <p:spPr>
              <a:xfrm>
                <a:off x="-365760" y="1990725"/>
                <a:ext cx="1432560"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22" name="Straight Connector 21">
                <a:extLst>
                  <a:ext uri="{FF2B5EF4-FFF2-40B4-BE49-F238E27FC236}">
                    <a16:creationId xmlns:a16="http://schemas.microsoft.com/office/drawing/2014/main" id="{039182CC-87B4-4058-A8CF-0830AEC6983F}"/>
                  </a:ext>
                </a:extLst>
              </p:cNvPr>
              <p:cNvCxnSpPr/>
              <p:nvPr/>
            </p:nvCxnSpPr>
            <p:spPr>
              <a:xfrm flipV="1">
                <a:off x="1066800" y="0"/>
                <a:ext cx="0" cy="1990725"/>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23" name="Straight Arrow Connector 22">
                <a:extLst>
                  <a:ext uri="{FF2B5EF4-FFF2-40B4-BE49-F238E27FC236}">
                    <a16:creationId xmlns:a16="http://schemas.microsoft.com/office/drawing/2014/main" id="{4EC91490-A526-4281-8DF7-94ACF47D1216}"/>
                  </a:ext>
                </a:extLst>
              </p:cNvPr>
              <p:cNvCxnSpPr/>
              <p:nvPr/>
            </p:nvCxnSpPr>
            <p:spPr>
              <a:xfrm flipH="1">
                <a:off x="0" y="0"/>
                <a:ext cx="1066800" cy="0"/>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grpSp>
      </p:grpSp>
      <p:sp>
        <p:nvSpPr>
          <p:cNvPr id="2" name="Rectangle 1">
            <a:extLst>
              <a:ext uri="{FF2B5EF4-FFF2-40B4-BE49-F238E27FC236}">
                <a16:creationId xmlns:a16="http://schemas.microsoft.com/office/drawing/2014/main" id="{1FC43D47-9D3A-4210-8F4E-92A7BD9FC031}"/>
              </a:ext>
            </a:extLst>
          </p:cNvPr>
          <p:cNvSpPr/>
          <p:nvPr/>
        </p:nvSpPr>
        <p:spPr>
          <a:xfrm>
            <a:off x="333823" y="1193994"/>
            <a:ext cx="4572000" cy="3247299"/>
          </a:xfrm>
          <a:prstGeom prst="rect">
            <a:avLst/>
          </a:prstGeom>
        </p:spPr>
        <p:txBody>
          <a:bodyPr>
            <a:spAutoFit/>
          </a:bodyPr>
          <a:lstStyle/>
          <a:p>
            <a:pPr marL="742950" lvl="1" indent="-285750">
              <a:lnSpc>
                <a:spcPct val="120000"/>
              </a:lnSpc>
              <a:spcAft>
                <a:spcPts val="300"/>
              </a:spcAft>
              <a:buFont typeface="+mj-lt"/>
              <a:buAutoNum type="arabicPeriod"/>
            </a:pPr>
            <a:r>
              <a:rPr lang="en-US" b="1">
                <a:solidFill>
                  <a:srgbClr val="000714"/>
                </a:solidFill>
                <a:latin typeface="Times New Roman" panose="02020603050405020304" pitchFamily="18" charset="0"/>
                <a:ea typeface="Times New Roman" panose="02020603050405020304" pitchFamily="18" charset="0"/>
              </a:rPr>
              <a:t>Quản lí vùng găng</a:t>
            </a:r>
            <a:endParaRPr lang="en-US" b="1" i="1">
              <a:solidFill>
                <a:srgbClr val="000714"/>
              </a:solidFill>
              <a:latin typeface="Times New Roman" panose="02020603050405020304" pitchFamily="18" charset="0"/>
              <a:ea typeface="Times New Roman" panose="02020603050405020304" pitchFamily="18" charset="0"/>
            </a:endParaRPr>
          </a:p>
          <a:p>
            <a:pPr>
              <a:lnSpc>
                <a:spcPct val="120000"/>
              </a:lnSpc>
              <a:spcAft>
                <a:spcPts val="300"/>
              </a:spcAft>
            </a:pPr>
            <a:r>
              <a:rPr lang="en-US">
                <a:solidFill>
                  <a:srgbClr val="000714"/>
                </a:solidFill>
                <a:latin typeface="Times New Roman" panose="02020603050405020304" pitchFamily="18" charset="0"/>
                <a:ea typeface="Times New Roman" panose="02020603050405020304" pitchFamily="18" charset="0"/>
              </a:rPr>
              <a:t>- Biến khóa Semaphores mutex để đánh dấu:</a:t>
            </a:r>
            <a:endParaRPr lang="en-US" i="1">
              <a:solidFill>
                <a:srgbClr val="000714"/>
              </a:solidFill>
              <a:latin typeface="Times New Roman" panose="02020603050405020304" pitchFamily="18" charset="0"/>
              <a:ea typeface="Times New Roman" panose="02020603050405020304" pitchFamily="18" charset="0"/>
            </a:endParaRPr>
          </a:p>
          <a:p>
            <a:pPr marL="342900" lvl="0" indent="-342900">
              <a:lnSpc>
                <a:spcPct val="120000"/>
              </a:lnSpc>
              <a:spcAft>
                <a:spcPts val="300"/>
              </a:spcAft>
              <a:buFont typeface="Symbol" panose="05050102010706020507" pitchFamily="18" charset="2"/>
              <a:buChar char=""/>
            </a:pPr>
            <a:r>
              <a:rPr lang="en-US" i="1">
                <a:solidFill>
                  <a:srgbClr val="000714"/>
                </a:solidFill>
                <a:latin typeface="Times New Roman" panose="02020603050405020304" pitchFamily="18" charset="0"/>
                <a:ea typeface="Times New Roman" panose="02020603050405020304" pitchFamily="18" charset="0"/>
              </a:rPr>
              <a:t>mutex.availablePermits()&gt;0:</a:t>
            </a:r>
            <a:r>
              <a:rPr lang="en-US">
                <a:solidFill>
                  <a:srgbClr val="000714"/>
                </a:solidFill>
                <a:latin typeface="Times New Roman" panose="02020603050405020304" pitchFamily="18" charset="0"/>
                <a:ea typeface="Times New Roman" panose="02020603050405020304" pitchFamily="18" charset="0"/>
              </a:rPr>
              <a:t> chopstisk đang ở trạng thái free.</a:t>
            </a:r>
            <a:endParaRPr lang="en-US" i="1">
              <a:solidFill>
                <a:srgbClr val="000714"/>
              </a:solidFill>
              <a:latin typeface="Times New Roman" panose="02020603050405020304" pitchFamily="18" charset="0"/>
              <a:ea typeface="Times New Roman" panose="02020603050405020304" pitchFamily="18" charset="0"/>
            </a:endParaRPr>
          </a:p>
          <a:p>
            <a:pPr marL="342900" lvl="0" indent="-342900">
              <a:lnSpc>
                <a:spcPct val="120000"/>
              </a:lnSpc>
              <a:spcAft>
                <a:spcPts val="300"/>
              </a:spcAft>
              <a:buFont typeface="Symbol" panose="05050102010706020507" pitchFamily="18" charset="2"/>
              <a:buChar char=""/>
            </a:pPr>
            <a:r>
              <a:rPr lang="en-US" i="1">
                <a:solidFill>
                  <a:srgbClr val="000714"/>
                </a:solidFill>
                <a:latin typeface="Times New Roman" panose="02020603050405020304" pitchFamily="18" charset="0"/>
                <a:ea typeface="Times New Roman" panose="02020603050405020304" pitchFamily="18" charset="0"/>
              </a:rPr>
              <a:t>mutex.availablePermits()&lt;0:</a:t>
            </a:r>
            <a:r>
              <a:rPr lang="en-US">
                <a:solidFill>
                  <a:srgbClr val="000714"/>
                </a:solidFill>
                <a:latin typeface="Times New Roman" panose="02020603050405020304" pitchFamily="18" charset="0"/>
                <a:ea typeface="Times New Roman" panose="02020603050405020304" pitchFamily="18" charset="0"/>
              </a:rPr>
              <a:t> chopstisk đang được sử dụng</a:t>
            </a:r>
            <a:endParaRPr lang="en-US" i="1">
              <a:solidFill>
                <a:srgbClr val="000714"/>
              </a:solidFill>
              <a:latin typeface="Times New Roman" panose="02020603050405020304" pitchFamily="18" charset="0"/>
              <a:ea typeface="Times New Roman" panose="02020603050405020304" pitchFamily="18" charset="0"/>
            </a:endParaRPr>
          </a:p>
          <a:p>
            <a:pPr>
              <a:lnSpc>
                <a:spcPct val="120000"/>
              </a:lnSpc>
              <a:spcAft>
                <a:spcPts val="300"/>
              </a:spcAft>
            </a:pPr>
            <a:r>
              <a:rPr lang="en-US">
                <a:solidFill>
                  <a:srgbClr val="000714"/>
                </a:solidFill>
                <a:latin typeface="Times New Roman" panose="02020603050405020304" pitchFamily="18" charset="0"/>
                <a:ea typeface="Times New Roman" panose="02020603050405020304" pitchFamily="18" charset="0"/>
              </a:rPr>
              <a:t>- 2 phương thức synchronized </a:t>
            </a:r>
            <a:r>
              <a:rPr lang="en-US" i="1">
                <a:solidFill>
                  <a:srgbClr val="000714"/>
                </a:solidFill>
                <a:latin typeface="Times New Roman" panose="02020603050405020304" pitchFamily="18" charset="0"/>
                <a:ea typeface="Times New Roman" panose="02020603050405020304" pitchFamily="18" charset="0"/>
              </a:rPr>
              <a:t>acquire() </a:t>
            </a:r>
            <a:r>
              <a:rPr lang="en-US">
                <a:solidFill>
                  <a:srgbClr val="000714"/>
                </a:solidFill>
                <a:latin typeface="Times New Roman" panose="02020603050405020304" pitchFamily="18" charset="0"/>
                <a:ea typeface="Times New Roman" panose="02020603050405020304" pitchFamily="18" charset="0"/>
              </a:rPr>
              <a:t>và </a:t>
            </a:r>
            <a:r>
              <a:rPr lang="en-US" i="1">
                <a:solidFill>
                  <a:srgbClr val="000714"/>
                </a:solidFill>
                <a:latin typeface="Times New Roman" panose="02020603050405020304" pitchFamily="18" charset="0"/>
                <a:ea typeface="Times New Roman" panose="02020603050405020304" pitchFamily="18" charset="0"/>
              </a:rPr>
              <a:t>release()</a:t>
            </a:r>
            <a:r>
              <a:rPr lang="en-US">
                <a:solidFill>
                  <a:srgbClr val="000714"/>
                </a:solidFill>
                <a:latin typeface="Times New Roman" panose="02020603050405020304" pitchFamily="18" charset="0"/>
                <a:ea typeface="Times New Roman" panose="02020603050405020304" pitchFamily="18" charset="0"/>
              </a:rPr>
              <a:t> để đóng và mở vùng găng.</a:t>
            </a:r>
            <a:endParaRPr lang="en-US" i="1">
              <a:solidFill>
                <a:srgbClr val="000714"/>
              </a:solidFill>
              <a:latin typeface="Times New Roman" panose="02020603050405020304" pitchFamily="18" charset="0"/>
              <a:ea typeface="Times New Roman" panose="02020603050405020304" pitchFamily="18" charset="0"/>
            </a:endParaRPr>
          </a:p>
          <a:p>
            <a:pPr lvl="1">
              <a:lnSpc>
                <a:spcPct val="120000"/>
              </a:lnSpc>
              <a:spcAft>
                <a:spcPts val="300"/>
              </a:spcAft>
            </a:pPr>
            <a:r>
              <a:rPr lang="en-US" b="1">
                <a:solidFill>
                  <a:srgbClr val="000714"/>
                </a:solidFill>
                <a:latin typeface="Times New Roman" panose="02020603050405020304" pitchFamily="18" charset="0"/>
                <a:ea typeface="Times New Roman" panose="02020603050405020304" pitchFamily="18" charset="0"/>
              </a:rPr>
              <a:t>2. Ngăn chặn tắc nghẽn</a:t>
            </a:r>
            <a:endParaRPr lang="en-US" b="1" i="1">
              <a:solidFill>
                <a:srgbClr val="000714"/>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887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869C32B-4433-46E8-A559-E2BF3D348DDC}"/>
              </a:ext>
            </a:extLst>
          </p:cNvPr>
          <p:cNvSpPr txBox="1">
            <a:spLocks noChangeArrowheads="1"/>
          </p:cNvSpPr>
          <p:nvPr/>
        </p:nvSpPr>
        <p:spPr>
          <a:xfrm>
            <a:off x="990600" y="24384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a:solidFill>
                  <a:srgbClr val="000714"/>
                </a:solidFill>
                <a:cs typeface="Times New Roman" pitchFamily="18" charset="0"/>
              </a:rPr>
              <a:t>Demo</a:t>
            </a:r>
            <a:endParaRPr lang="en-US" sz="2800" cap="none" dirty="0">
              <a:solidFill>
                <a:srgbClr val="000714"/>
              </a:solidFill>
              <a:cs typeface="Times New Roman" pitchFamily="18" charset="0"/>
            </a:endParaRPr>
          </a:p>
        </p:txBody>
      </p:sp>
    </p:spTree>
    <p:extLst>
      <p:ext uri="{BB962C8B-B14F-4D97-AF65-F5344CB8AC3E}">
        <p14:creationId xmlns:p14="http://schemas.microsoft.com/office/powerpoint/2010/main" val="208773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417972" y="6479700"/>
            <a:ext cx="1616075" cy="254953"/>
          </a:xfrm>
          <a:prstGeom prst="rect">
            <a:avLst/>
          </a:prstGeom>
        </p:spPr>
        <p:txBody>
          <a:bodyPr/>
          <a:lstStyle/>
          <a:p>
            <a:fld id="{469EF50A-1779-4EBB-9513-0FF53CEFFFCB}" type="slidenum">
              <a:rPr lang="en-US" smtClean="0"/>
              <a:pPr/>
              <a:t>12</a:t>
            </a:fld>
            <a:r>
              <a:rPr lang="en-US" dirty="0"/>
              <a:t>/20</a:t>
            </a:r>
          </a:p>
          <a:p>
            <a:endParaRPr lang="en-US" dirty="0"/>
          </a:p>
        </p:txBody>
      </p:sp>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dirty="0">
                <a:cs typeface="Times New Roman" pitchFamily="18" charset="0"/>
              </a:rPr>
              <a:t>Phần 2: lập trình mạng</a:t>
            </a:r>
          </a:p>
        </p:txBody>
      </p:sp>
      <p:sp>
        <p:nvSpPr>
          <p:cNvPr id="7" name="AutoShape 97"/>
          <p:cNvSpPr>
            <a:spLocks noChangeArrowheads="1"/>
          </p:cNvSpPr>
          <p:nvPr/>
        </p:nvSpPr>
        <p:spPr bwMode="gray">
          <a:xfrm>
            <a:off x="1463675" y="2781300"/>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2. </a:t>
            </a:r>
            <a:r>
              <a:rPr lang="fr-FR" sz="2000" b="1" dirty="0" err="1">
                <a:solidFill>
                  <a:srgbClr val="006699"/>
                </a:solidFill>
                <a:cs typeface="Arial" charset="0"/>
              </a:rPr>
              <a:t>Phân</a:t>
            </a:r>
            <a:r>
              <a:rPr lang="fr-FR" sz="2000" b="1" dirty="0">
                <a:solidFill>
                  <a:srgbClr val="006699"/>
                </a:solidFill>
                <a:cs typeface="Arial" charset="0"/>
              </a:rPr>
              <a:t> </a:t>
            </a:r>
            <a:r>
              <a:rPr lang="fr-FR" sz="2000" b="1" dirty="0" err="1">
                <a:solidFill>
                  <a:srgbClr val="006699"/>
                </a:solidFill>
                <a:cs typeface="Arial" charset="0"/>
              </a:rPr>
              <a:t>tích</a:t>
            </a:r>
            <a:r>
              <a:rPr lang="fr-FR" sz="2000" b="1" dirty="0">
                <a:solidFill>
                  <a:srgbClr val="006699"/>
                </a:solidFill>
                <a:cs typeface="Arial" charset="0"/>
              </a:rPr>
              <a:t> </a:t>
            </a:r>
            <a:r>
              <a:rPr lang="fr-FR" sz="2000" b="1" dirty="0" err="1">
                <a:solidFill>
                  <a:srgbClr val="006699"/>
                </a:solidFill>
                <a:cs typeface="Arial" charset="0"/>
              </a:rPr>
              <a:t>thiết</a:t>
            </a:r>
            <a:r>
              <a:rPr lang="fr-FR" sz="2000" b="1" dirty="0">
                <a:solidFill>
                  <a:srgbClr val="006699"/>
                </a:solidFill>
                <a:cs typeface="Arial" charset="0"/>
              </a:rPr>
              <a:t> </a:t>
            </a:r>
            <a:r>
              <a:rPr lang="fr-FR" sz="2000" b="1" dirty="0" err="1">
                <a:solidFill>
                  <a:srgbClr val="006699"/>
                </a:solidFill>
                <a:cs typeface="Arial" charset="0"/>
              </a:rPr>
              <a:t>kế</a:t>
            </a:r>
            <a:r>
              <a:rPr lang="fr-FR" sz="2000" b="1" dirty="0">
                <a:solidFill>
                  <a:srgbClr val="006699"/>
                </a:solidFill>
                <a:cs typeface="Arial" charset="0"/>
              </a:rPr>
              <a:t> </a:t>
            </a:r>
            <a:r>
              <a:rPr lang="fr-FR" sz="2000" b="1" dirty="0" err="1">
                <a:solidFill>
                  <a:srgbClr val="006699"/>
                </a:solidFill>
                <a:cs typeface="Arial" charset="0"/>
              </a:rPr>
              <a:t>hệ</a:t>
            </a:r>
            <a:r>
              <a:rPr lang="fr-FR" sz="2000" b="1" dirty="0">
                <a:solidFill>
                  <a:srgbClr val="006699"/>
                </a:solidFill>
                <a:cs typeface="Arial" charset="0"/>
              </a:rPr>
              <a:t> </a:t>
            </a:r>
            <a:r>
              <a:rPr lang="fr-FR" sz="2000" b="1" dirty="0" err="1">
                <a:solidFill>
                  <a:srgbClr val="006699"/>
                </a:solidFill>
                <a:cs typeface="Arial" charset="0"/>
              </a:rPr>
              <a:t>thống</a:t>
            </a:r>
            <a:endParaRPr lang="en-US" sz="2000" b="1" dirty="0">
              <a:solidFill>
                <a:srgbClr val="006699"/>
              </a:solidFill>
              <a:cs typeface="Arial" charset="0"/>
            </a:endParaRPr>
          </a:p>
        </p:txBody>
      </p:sp>
      <p:sp>
        <p:nvSpPr>
          <p:cNvPr id="8" name="AutoShape 97"/>
          <p:cNvSpPr>
            <a:spLocks noChangeArrowheads="1"/>
          </p:cNvSpPr>
          <p:nvPr/>
        </p:nvSpPr>
        <p:spPr bwMode="gray">
          <a:xfrm>
            <a:off x="1463675" y="2133600"/>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1. </a:t>
            </a:r>
            <a:r>
              <a:rPr lang="fr-FR" sz="2000" b="1" dirty="0" err="1">
                <a:solidFill>
                  <a:srgbClr val="006699"/>
                </a:solidFill>
                <a:cs typeface="Arial" charset="0"/>
              </a:rPr>
              <a:t>Cơ</a:t>
            </a:r>
            <a:r>
              <a:rPr lang="fr-FR" sz="2000" b="1" dirty="0">
                <a:solidFill>
                  <a:srgbClr val="006699"/>
                </a:solidFill>
                <a:cs typeface="Arial" charset="0"/>
              </a:rPr>
              <a:t> </a:t>
            </a:r>
            <a:r>
              <a:rPr lang="fr-FR" sz="2000" b="1" dirty="0" err="1">
                <a:solidFill>
                  <a:srgbClr val="006699"/>
                </a:solidFill>
                <a:cs typeface="Arial" charset="0"/>
              </a:rPr>
              <a:t>sở</a:t>
            </a:r>
            <a:r>
              <a:rPr lang="fr-FR" sz="2000" b="1" dirty="0">
                <a:solidFill>
                  <a:srgbClr val="006699"/>
                </a:solidFill>
                <a:cs typeface="Arial" charset="0"/>
              </a:rPr>
              <a:t> </a:t>
            </a:r>
            <a:r>
              <a:rPr lang="fr-FR" sz="2000" b="1" dirty="0" err="1">
                <a:solidFill>
                  <a:srgbClr val="006699"/>
                </a:solidFill>
                <a:cs typeface="Arial" charset="0"/>
              </a:rPr>
              <a:t>lý</a:t>
            </a:r>
            <a:r>
              <a:rPr lang="fr-FR" sz="2000" b="1" dirty="0">
                <a:solidFill>
                  <a:srgbClr val="006699"/>
                </a:solidFill>
                <a:cs typeface="Arial" charset="0"/>
              </a:rPr>
              <a:t> </a:t>
            </a:r>
            <a:r>
              <a:rPr lang="fr-FR" sz="2000" b="1" dirty="0" err="1">
                <a:solidFill>
                  <a:srgbClr val="006699"/>
                </a:solidFill>
                <a:cs typeface="Arial" charset="0"/>
              </a:rPr>
              <a:t>thuyết</a:t>
            </a:r>
            <a:endParaRPr lang="en-US" sz="2000" b="1" dirty="0">
              <a:solidFill>
                <a:srgbClr val="006699"/>
              </a:solidFill>
              <a:cs typeface="Arial" charset="0"/>
            </a:endParaRPr>
          </a:p>
        </p:txBody>
      </p:sp>
      <p:sp>
        <p:nvSpPr>
          <p:cNvPr id="10" name="AutoShape 97"/>
          <p:cNvSpPr>
            <a:spLocks noChangeArrowheads="1"/>
          </p:cNvSpPr>
          <p:nvPr/>
        </p:nvSpPr>
        <p:spPr bwMode="gray">
          <a:xfrm>
            <a:off x="1463675" y="34290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000" b="1">
                <a:solidFill>
                  <a:srgbClr val="006699"/>
                </a:solidFill>
                <a:cs typeface="Arial" charset="0"/>
              </a:rPr>
              <a:t>3. Demo</a:t>
            </a:r>
            <a:endParaRPr lang="en-US" sz="2000" b="1" dirty="0">
              <a:solidFill>
                <a:srgbClr val="006699"/>
              </a:solidFill>
              <a:cs typeface="Arial" charset="0"/>
            </a:endParaRPr>
          </a:p>
        </p:txBody>
      </p:sp>
    </p:spTree>
    <p:extLst>
      <p:ext uri="{BB962C8B-B14F-4D97-AF65-F5344CB8AC3E}">
        <p14:creationId xmlns:p14="http://schemas.microsoft.com/office/powerpoint/2010/main" val="334866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228600" y="1295400"/>
            <a:ext cx="8686800"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lvl="0" hangingPunct="0"/>
            <a:r>
              <a:rPr lang="x-none" sz="1800" b="1"/>
              <a:t>Kĩ Thuật Ống Dẫn Pipe Line Trong Java</a:t>
            </a:r>
            <a:endParaRPr lang="en-US" sz="1800" b="1"/>
          </a:p>
          <a:p>
            <a:pPr marL="111125" lvl="1" indent="0" algn="just">
              <a:spcBef>
                <a:spcPts val="0"/>
              </a:spcBef>
              <a:spcAft>
                <a:spcPts val="600"/>
              </a:spcAft>
              <a:buClr>
                <a:schemeClr val="accent6"/>
              </a:buClr>
              <a:buNone/>
              <a:defRPr/>
            </a:pPr>
            <a:r>
              <a:rPr lang="en-US" sz="1800">
                <a:solidFill>
                  <a:srgbClr val="000714"/>
                </a:solidFill>
                <a:latin typeface="Arial" pitchFamily="34" charset="0"/>
                <a:cs typeface="Arial" pitchFamily="34" charset="0"/>
              </a:rPr>
              <a:t>	PipedInputStream  </a:t>
            </a:r>
            <a:r>
              <a:rPr lang="en-US" sz="1800"/>
              <a:t>readId </a:t>
            </a:r>
            <a:endParaRPr lang="en-US" sz="1800">
              <a:solidFill>
                <a:srgbClr val="000714"/>
              </a:solidFill>
              <a:latin typeface="Arial" pitchFamily="34" charset="0"/>
              <a:cs typeface="Arial" pitchFamily="34" charset="0"/>
            </a:endParaRPr>
          </a:p>
          <a:p>
            <a:pPr marL="111125" lvl="1" indent="0" algn="just">
              <a:spcBef>
                <a:spcPts val="0"/>
              </a:spcBef>
              <a:spcAft>
                <a:spcPts val="600"/>
              </a:spcAft>
              <a:buClr>
                <a:schemeClr val="accent6"/>
              </a:buClr>
              <a:buNone/>
              <a:defRPr/>
            </a:pPr>
            <a:r>
              <a:rPr lang="en-US" sz="1800">
                <a:solidFill>
                  <a:srgbClr val="000714"/>
                </a:solidFill>
                <a:latin typeface="Arial" pitchFamily="34" charset="0"/>
                <a:cs typeface="Arial" pitchFamily="34" charset="0"/>
              </a:rPr>
              <a:t>	PipedOutputStream writeId</a:t>
            </a:r>
            <a:r>
              <a:rPr lang="en-US" sz="1800" dirty="0">
                <a:solidFill>
                  <a:srgbClr val="000714"/>
                </a:solidFill>
                <a:latin typeface="Arial" pitchFamily="34" charset="0"/>
                <a:cs typeface="Arial" pitchFamily="34" charset="0"/>
              </a:rPr>
              <a:t>	</a:t>
            </a:r>
          </a:p>
          <a:p>
            <a:pPr marL="457200" lvl="1" indent="0" algn="just">
              <a:lnSpc>
                <a:spcPct val="130000"/>
              </a:lnSpc>
              <a:spcBef>
                <a:spcPts val="0"/>
              </a:spcBef>
              <a:spcAft>
                <a:spcPts val="600"/>
              </a:spcAft>
              <a:buClr>
                <a:schemeClr val="accent6"/>
              </a:buClr>
              <a:buNone/>
              <a:defRPr/>
            </a:pPr>
            <a:endParaRPr lang="en-US" sz="1800">
              <a:latin typeface="+mj-lt"/>
              <a:cs typeface="Times New Roman" pitchFamily="18" charset="0"/>
            </a:endParaRPr>
          </a:p>
          <a:p>
            <a:pPr marL="457200" lvl="1" indent="0" algn="just">
              <a:lnSpc>
                <a:spcPct val="130000"/>
              </a:lnSpc>
              <a:spcBef>
                <a:spcPts val="0"/>
              </a:spcBef>
              <a:spcAft>
                <a:spcPts val="600"/>
              </a:spcAft>
              <a:buClr>
                <a:schemeClr val="accent6"/>
              </a:buClr>
              <a:buNone/>
              <a:defRPr/>
            </a:pPr>
            <a:endParaRPr lang="en-US" sz="1800" dirty="0">
              <a:latin typeface="+mj-lt"/>
              <a:cs typeface="Times New Roman" pitchFamily="18" charset="0"/>
            </a:endParaRPr>
          </a:p>
          <a:p>
            <a:pPr marL="457200" lvl="1" indent="0" algn="just">
              <a:lnSpc>
                <a:spcPct val="130000"/>
              </a:lnSpc>
              <a:buNone/>
              <a:defRPr/>
            </a:pPr>
            <a:r>
              <a:rPr lang="en-US" sz="1800" b="1" u="sng">
                <a:latin typeface="Times New Roman" pitchFamily="18" charset="0"/>
                <a:cs typeface="Times New Roman" pitchFamily="18" charset="0"/>
              </a:rPr>
              <a:t>Cách tạo ống dẫn: </a:t>
            </a:r>
            <a:endParaRPr lang="en-US" sz="1800" b="1" u="sng"/>
          </a:p>
          <a:p>
            <a:pPr marL="457200" lvl="1" indent="0" algn="just">
              <a:lnSpc>
                <a:spcPct val="130000"/>
              </a:lnSpc>
              <a:buNone/>
              <a:defRPr/>
            </a:pPr>
            <a:r>
              <a:rPr lang="en-US" sz="1800">
                <a:latin typeface="Times New Roman" panose="02020603050405020304" pitchFamily="18" charset="0"/>
                <a:cs typeface="Times New Roman" panose="02020603050405020304" pitchFamily="18" charset="0"/>
              </a:rPr>
              <a:t>	readId.connect(writeId);</a:t>
            </a:r>
          </a:p>
          <a:p>
            <a:pPr marL="457200" lvl="1" indent="0" algn="just">
              <a:lnSpc>
                <a:spcPct val="130000"/>
              </a:lnSpc>
              <a:buNone/>
              <a:defRPr/>
            </a:pPr>
            <a:r>
              <a:rPr lang="en-US" sz="1800">
                <a:latin typeface="Times New Roman" panose="02020603050405020304" pitchFamily="18" charset="0"/>
                <a:cs typeface="Times New Roman" panose="02020603050405020304" pitchFamily="18" charset="0"/>
              </a:rPr>
              <a:t>Hoặc:</a:t>
            </a:r>
          </a:p>
          <a:p>
            <a:pPr marL="0" indent="0" hangingPunct="0">
              <a:buNone/>
            </a:pPr>
            <a:r>
              <a:rPr lang="en-US" sz="1800">
                <a:latin typeface="Times New Roman" panose="02020603050405020304" pitchFamily="18" charset="0"/>
                <a:cs typeface="Times New Roman" panose="02020603050405020304" pitchFamily="18" charset="0"/>
              </a:rPr>
              <a:t>	PipedInputStream readId = new PipedInputStream();</a:t>
            </a:r>
          </a:p>
          <a:p>
            <a:pPr marL="0" indent="0" hangingPunct="0">
              <a:buNone/>
            </a:pPr>
            <a:r>
              <a:rPr lang="en-US" sz="1800">
                <a:latin typeface="Times New Roman" panose="02020603050405020304" pitchFamily="18" charset="0"/>
                <a:cs typeface="Times New Roman" panose="02020603050405020304" pitchFamily="18" charset="0"/>
              </a:rPr>
              <a:t>	PipedOutputStream writeId = new PipedOutputStream(readId);</a:t>
            </a:r>
          </a:p>
          <a:p>
            <a:pPr marL="457200" lvl="1" indent="0" algn="just">
              <a:lnSpc>
                <a:spcPct val="130000"/>
              </a:lnSpc>
              <a:buNone/>
              <a:defRPr/>
            </a:pPr>
            <a:endParaRPr lang="en-US" sz="1800">
              <a:latin typeface="Times New Roman" panose="02020603050405020304" pitchFamily="18" charset="0"/>
              <a:cs typeface="Times New Roman" panose="02020603050405020304" pitchFamily="18" charset="0"/>
            </a:endParaRPr>
          </a:p>
          <a:p>
            <a:pPr lvl="1" algn="just">
              <a:lnSpc>
                <a:spcPct val="130000"/>
              </a:lnSpc>
              <a:defRPr/>
            </a:pPr>
            <a:endParaRPr lang="en-US" sz="1800" dirty="0">
              <a:latin typeface="Times New Roman" pitchFamily="18" charset="0"/>
              <a:cs typeface="Times New Roman"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Cơ</a:t>
            </a:r>
            <a:r>
              <a:rPr lang="en-US" sz="2800" cap="none" dirty="0">
                <a:cs typeface="Times New Roman" pitchFamily="18" charset="0"/>
              </a:rPr>
              <a:t> </a:t>
            </a:r>
            <a:r>
              <a:rPr lang="en-US" sz="2800" cap="none" dirty="0" err="1">
                <a:cs typeface="Times New Roman" pitchFamily="18" charset="0"/>
              </a:rPr>
              <a:t>sở</a:t>
            </a:r>
            <a:r>
              <a:rPr lang="en-US" sz="2800" cap="none" dirty="0">
                <a:cs typeface="Times New Roman" pitchFamily="18" charset="0"/>
              </a:rPr>
              <a:t> </a:t>
            </a:r>
            <a:r>
              <a:rPr lang="en-US" sz="2800" cap="none" dirty="0" err="1">
                <a:cs typeface="Times New Roman" pitchFamily="18" charset="0"/>
              </a:rPr>
              <a:t>lý</a:t>
            </a:r>
            <a:r>
              <a:rPr lang="en-US" sz="2800" cap="none" dirty="0">
                <a:cs typeface="Times New Roman" pitchFamily="18" charset="0"/>
              </a:rPr>
              <a:t> </a:t>
            </a:r>
            <a:r>
              <a:rPr lang="en-US" sz="2800" cap="none" dirty="0" err="1">
                <a:cs typeface="Times New Roman" pitchFamily="18" charset="0"/>
              </a:rPr>
              <a:t>thuyết</a:t>
            </a:r>
            <a:endParaRPr lang="en-US" sz="2800" cap="none" dirty="0">
              <a:cs typeface="Times New Roman" pitchFamily="18" charset="0"/>
            </a:endParaRPr>
          </a:p>
        </p:txBody>
      </p:sp>
      <p:pic>
        <p:nvPicPr>
          <p:cNvPr id="4" name="Picture 3">
            <a:extLst>
              <a:ext uri="{FF2B5EF4-FFF2-40B4-BE49-F238E27FC236}">
                <a16:creationId xmlns:a16="http://schemas.microsoft.com/office/drawing/2014/main" id="{1845CA78-8EAC-4E26-A385-9CE2373CCD8F}"/>
              </a:ext>
            </a:extLst>
          </p:cNvPr>
          <p:cNvPicPr/>
          <p:nvPr/>
        </p:nvPicPr>
        <p:blipFill>
          <a:blip r:embed="rId2">
            <a:extLst>
              <a:ext uri="{28A0092B-C50C-407E-A947-70E740481C1C}">
                <a14:useLocalDpi xmlns:a14="http://schemas.microsoft.com/office/drawing/2010/main" val="0"/>
              </a:ext>
            </a:extLst>
          </a:blip>
          <a:stretch>
            <a:fillRect/>
          </a:stretch>
        </p:blipFill>
        <p:spPr>
          <a:xfrm>
            <a:off x="2590800" y="2406926"/>
            <a:ext cx="3667125" cy="990600"/>
          </a:xfrm>
          <a:prstGeom prst="rect">
            <a:avLst/>
          </a:prstGeom>
        </p:spPr>
      </p:pic>
    </p:spTree>
    <p:extLst>
      <p:ext uri="{BB962C8B-B14F-4D97-AF65-F5344CB8AC3E}">
        <p14:creationId xmlns:p14="http://schemas.microsoft.com/office/powerpoint/2010/main" val="201037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52400" y="1143000"/>
            <a:ext cx="8686800"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lvl="0" hangingPunct="0"/>
            <a:r>
              <a:rPr lang="x-none" sz="1800" b="1"/>
              <a:t>Mô Hình </a:t>
            </a:r>
            <a:r>
              <a:rPr lang="en-US" sz="1800" b="1"/>
              <a:t>Ứng Dụng </a:t>
            </a:r>
            <a:r>
              <a:rPr lang="x-none" sz="1800" b="1"/>
              <a:t>Client-Server </a:t>
            </a:r>
            <a:endParaRPr lang="en-US" sz="1800" b="1"/>
          </a:p>
          <a:p>
            <a:pPr marL="457200" lvl="1" indent="0" algn="just">
              <a:lnSpc>
                <a:spcPct val="130000"/>
              </a:lnSpc>
              <a:spcBef>
                <a:spcPts val="0"/>
              </a:spcBef>
              <a:spcAft>
                <a:spcPts val="600"/>
              </a:spcAft>
              <a:buClr>
                <a:schemeClr val="accent6"/>
              </a:buClr>
              <a:buNone/>
              <a:defRPr/>
            </a:pPr>
            <a:endParaRPr lang="en-US" sz="2400" b="1" i="1" dirty="0">
              <a:latin typeface="Times New Roman" panose="02020603050405020304" pitchFamily="18" charset="0"/>
              <a:cs typeface="Times New Roman" panose="02020603050405020304" pitchFamily="18" charset="0"/>
            </a:endParaRPr>
          </a:p>
          <a:p>
            <a:pPr marL="457200" lvl="1" indent="0" algn="just">
              <a:lnSpc>
                <a:spcPct val="130000"/>
              </a:lnSpc>
              <a:spcBef>
                <a:spcPts val="0"/>
              </a:spcBef>
              <a:spcAft>
                <a:spcPts val="600"/>
              </a:spcAft>
              <a:buClr>
                <a:schemeClr val="accent6"/>
              </a:buClr>
              <a:buNone/>
              <a:defRPr/>
            </a:pPr>
            <a:r>
              <a:rPr lang="en-US" sz="2000" dirty="0">
                <a:latin typeface="Times New Roman" pitchFamily="18" charset="0"/>
                <a:cs typeface="Times New Roman" pitchFamily="18" charset="0"/>
              </a:rPr>
              <a:t>   </a:t>
            </a:r>
          </a:p>
          <a:p>
            <a:pPr marL="457200" lvl="1" indent="0" algn="just">
              <a:lnSpc>
                <a:spcPct val="130000"/>
              </a:lnSpc>
              <a:spcBef>
                <a:spcPts val="0"/>
              </a:spcBef>
              <a:spcAft>
                <a:spcPts val="600"/>
              </a:spcAft>
              <a:buClr>
                <a:schemeClr val="accent6"/>
              </a:buClr>
              <a:buNone/>
              <a:defRPr/>
            </a:pPr>
            <a:r>
              <a:rPr lang="en-US" dirty="0">
                <a:latin typeface="Times New Roman" pitchFamily="18" charset="0"/>
                <a:cs typeface="Times New Roman" pitchFamily="18" charset="0"/>
              </a:rPr>
              <a:t> </a:t>
            </a:r>
          </a:p>
          <a:p>
            <a:pPr marL="457200" lvl="1" indent="0" algn="just">
              <a:lnSpc>
                <a:spcPct val="130000"/>
              </a:lnSpc>
              <a:spcBef>
                <a:spcPts val="0"/>
              </a:spcBef>
              <a:spcAft>
                <a:spcPts val="600"/>
              </a:spcAft>
              <a:buClr>
                <a:schemeClr val="accent6"/>
              </a:buClr>
              <a:buNone/>
              <a:defRPr/>
            </a:pPr>
            <a:endParaRPr lang="en-US" dirty="0">
              <a:latin typeface="+mj-lt"/>
              <a:cs typeface="Times New Roman" pitchFamily="18" charset="0"/>
            </a:endParaRPr>
          </a:p>
          <a:p>
            <a:pPr lvl="1" algn="just">
              <a:lnSpc>
                <a:spcPct val="130000"/>
              </a:lnSpc>
              <a:defRPr/>
            </a:pPr>
            <a:endParaRPr lang="en-US" dirty="0">
              <a:latin typeface="Times New Roman" pitchFamily="18" charset="0"/>
              <a:cs typeface="Times New Roman"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Cơ</a:t>
            </a:r>
            <a:r>
              <a:rPr lang="en-US" sz="2800" cap="none" dirty="0">
                <a:cs typeface="Times New Roman" pitchFamily="18" charset="0"/>
              </a:rPr>
              <a:t> </a:t>
            </a:r>
            <a:r>
              <a:rPr lang="en-US" sz="2800" cap="none" dirty="0" err="1">
                <a:cs typeface="Times New Roman" pitchFamily="18" charset="0"/>
              </a:rPr>
              <a:t>sở</a:t>
            </a:r>
            <a:r>
              <a:rPr lang="en-US" sz="2800" cap="none" dirty="0">
                <a:cs typeface="Times New Roman" pitchFamily="18" charset="0"/>
              </a:rPr>
              <a:t> </a:t>
            </a:r>
            <a:r>
              <a:rPr lang="en-US" sz="2800" cap="none" dirty="0" err="1">
                <a:cs typeface="Times New Roman" pitchFamily="18" charset="0"/>
              </a:rPr>
              <a:t>lý</a:t>
            </a:r>
            <a:r>
              <a:rPr lang="en-US" sz="2800" cap="none" dirty="0">
                <a:cs typeface="Times New Roman" pitchFamily="18" charset="0"/>
              </a:rPr>
              <a:t> </a:t>
            </a:r>
            <a:r>
              <a:rPr lang="en-US" sz="2800" cap="none" dirty="0" err="1">
                <a:cs typeface="Times New Roman" pitchFamily="18" charset="0"/>
              </a:rPr>
              <a:t>thuyết</a:t>
            </a:r>
            <a:endParaRPr lang="en-US" sz="2800" cap="none" dirty="0">
              <a:cs typeface="Times New Roman" pitchFamily="18" charset="0"/>
            </a:endParaRPr>
          </a:p>
        </p:txBody>
      </p:sp>
      <p:pic>
        <p:nvPicPr>
          <p:cNvPr id="8" name="Picture 7" descr="https://voer.edu.vn/file/37900">
            <a:extLst>
              <a:ext uri="{FF2B5EF4-FFF2-40B4-BE49-F238E27FC236}">
                <a16:creationId xmlns:a16="http://schemas.microsoft.com/office/drawing/2014/main" id="{CE56DEF7-C6BA-4792-A66E-36FEBD618D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49946"/>
            <a:ext cx="3916680" cy="3714750"/>
          </a:xfrm>
          <a:prstGeom prst="rect">
            <a:avLst/>
          </a:prstGeom>
          <a:noFill/>
          <a:ln>
            <a:noFill/>
          </a:ln>
        </p:spPr>
      </p:pic>
    </p:spTree>
    <p:extLst>
      <p:ext uri="{BB962C8B-B14F-4D97-AF65-F5344CB8AC3E}">
        <p14:creationId xmlns:p14="http://schemas.microsoft.com/office/powerpoint/2010/main" val="161413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Thiết kế hệ thống</a:t>
            </a:r>
          </a:p>
        </p:txBody>
      </p:sp>
      <p:grpSp>
        <p:nvGrpSpPr>
          <p:cNvPr id="4" name="Group 3">
            <a:extLst>
              <a:ext uri="{FF2B5EF4-FFF2-40B4-BE49-F238E27FC236}">
                <a16:creationId xmlns:a16="http://schemas.microsoft.com/office/drawing/2014/main" id="{9E747D4A-B6C7-4A72-A588-AD5DCA27F741}"/>
              </a:ext>
            </a:extLst>
          </p:cNvPr>
          <p:cNvGrpSpPr/>
          <p:nvPr/>
        </p:nvGrpSpPr>
        <p:grpSpPr>
          <a:xfrm>
            <a:off x="2895600" y="1447800"/>
            <a:ext cx="4397058" cy="4643447"/>
            <a:chOff x="0" y="0"/>
            <a:chExt cx="4832320" cy="5477159"/>
          </a:xfrm>
        </p:grpSpPr>
        <p:sp>
          <p:nvSpPr>
            <p:cNvPr id="5" name="Text Box 39">
              <a:extLst>
                <a:ext uri="{FF2B5EF4-FFF2-40B4-BE49-F238E27FC236}">
                  <a16:creationId xmlns:a16="http://schemas.microsoft.com/office/drawing/2014/main" id="{991142B5-49D9-4587-B0F6-627FA3341B49}"/>
                </a:ext>
              </a:extLst>
            </p:cNvPr>
            <p:cNvSpPr txBox="1"/>
            <p:nvPr/>
          </p:nvSpPr>
          <p:spPr>
            <a:xfrm>
              <a:off x="2905125" y="5076825"/>
              <a:ext cx="323533" cy="3181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000" b="1">
                  <a:effectLst/>
                  <a:latin typeface="Times New Roman" panose="02020603050405020304" pitchFamily="18" charset="0"/>
                  <a:ea typeface="Times New Roman" panose="02020603050405020304" pitchFamily="18" charset="0"/>
                </a:rPr>
                <a:t>in</a:t>
              </a:r>
              <a:endParaRPr lang="en-US" sz="1200">
                <a:effectLst/>
                <a:latin typeface="Times New Roman" panose="02020603050405020304" pitchFamily="18" charset="0"/>
                <a:ea typeface="Times New Roman" panose="02020603050405020304" pitchFamily="18" charset="0"/>
              </a:endParaRPr>
            </a:p>
          </p:txBody>
        </p:sp>
        <p:grpSp>
          <p:nvGrpSpPr>
            <p:cNvPr id="8" name="Group 7">
              <a:extLst>
                <a:ext uri="{FF2B5EF4-FFF2-40B4-BE49-F238E27FC236}">
                  <a16:creationId xmlns:a16="http://schemas.microsoft.com/office/drawing/2014/main" id="{B7FFE66E-0D60-42B4-956D-50BC47D4DCCE}"/>
                </a:ext>
              </a:extLst>
            </p:cNvPr>
            <p:cNvGrpSpPr/>
            <p:nvPr/>
          </p:nvGrpSpPr>
          <p:grpSpPr>
            <a:xfrm>
              <a:off x="0" y="0"/>
              <a:ext cx="4832320" cy="5477159"/>
              <a:chOff x="0" y="0"/>
              <a:chExt cx="4832320" cy="5477159"/>
            </a:xfrm>
          </p:grpSpPr>
          <p:sp>
            <p:nvSpPr>
              <p:cNvPr id="9" name="Text Box 40">
                <a:extLst>
                  <a:ext uri="{FF2B5EF4-FFF2-40B4-BE49-F238E27FC236}">
                    <a16:creationId xmlns:a16="http://schemas.microsoft.com/office/drawing/2014/main" id="{DD474D0F-80CC-4C3D-A4E7-BBC924EF794C}"/>
                  </a:ext>
                </a:extLst>
              </p:cNvPr>
              <p:cNvSpPr txBox="1"/>
              <p:nvPr/>
            </p:nvSpPr>
            <p:spPr>
              <a:xfrm>
                <a:off x="790735" y="781050"/>
                <a:ext cx="447675" cy="3048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000" b="1">
                    <a:effectLst/>
                    <a:latin typeface="Times New Roman" panose="02020603050405020304" pitchFamily="18" charset="0"/>
                    <a:ea typeface="Times New Roman" panose="02020603050405020304" pitchFamily="18" charset="0"/>
                  </a:rPr>
                  <a:t>out</a:t>
                </a:r>
                <a:endParaRPr lang="en-US" sz="120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423752E8-594B-4C0E-AB58-ACBB85DD7ED7}"/>
                  </a:ext>
                </a:extLst>
              </p:cNvPr>
              <p:cNvSpPr/>
              <p:nvPr/>
            </p:nvSpPr>
            <p:spPr>
              <a:xfrm>
                <a:off x="190660" y="0"/>
                <a:ext cx="781050"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200">
                    <a:effectLst/>
                    <a:latin typeface="Times New Roman" panose="02020603050405020304" pitchFamily="18" charset="0"/>
                    <a:ea typeface="Times New Roman" panose="02020603050405020304" pitchFamily="18" charset="0"/>
                  </a:rPr>
                  <a:t>Client</a:t>
                </a:r>
              </a:p>
            </p:txBody>
          </p:sp>
          <p:sp>
            <p:nvSpPr>
              <p:cNvPr id="11" name="Rectangle 10">
                <a:extLst>
                  <a:ext uri="{FF2B5EF4-FFF2-40B4-BE49-F238E27FC236}">
                    <a16:creationId xmlns:a16="http://schemas.microsoft.com/office/drawing/2014/main" id="{157EC254-2CD6-4D7B-9C70-6C5C20F67FC9}"/>
                  </a:ext>
                </a:extLst>
              </p:cNvPr>
              <p:cNvSpPr/>
              <p:nvPr/>
            </p:nvSpPr>
            <p:spPr>
              <a:xfrm>
                <a:off x="3067210" y="9525"/>
                <a:ext cx="781050"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hangingPunct="0">
                  <a:spcBef>
                    <a:spcPts val="0"/>
                  </a:spcBef>
                  <a:spcAft>
                    <a:spcPts val="0"/>
                  </a:spcAft>
                </a:pPr>
                <a:r>
                  <a:rPr lang="en-US" sz="1200">
                    <a:effectLst/>
                    <a:latin typeface="Times New Roman" panose="02020603050405020304" pitchFamily="18" charset="0"/>
                    <a:ea typeface="Times New Roman" panose="02020603050405020304" pitchFamily="18" charset="0"/>
                  </a:rPr>
                  <a:t>Server</a:t>
                </a:r>
              </a:p>
            </p:txBody>
          </p:sp>
          <p:cxnSp>
            <p:nvCxnSpPr>
              <p:cNvPr id="12" name="Straight Connector 11">
                <a:extLst>
                  <a:ext uri="{FF2B5EF4-FFF2-40B4-BE49-F238E27FC236}">
                    <a16:creationId xmlns:a16="http://schemas.microsoft.com/office/drawing/2014/main" id="{5A297688-2361-456F-B23D-456925AB6BCF}"/>
                  </a:ext>
                </a:extLst>
              </p:cNvPr>
              <p:cNvCxnSpPr/>
              <p:nvPr/>
            </p:nvCxnSpPr>
            <p:spPr>
              <a:xfrm>
                <a:off x="419260" y="809625"/>
                <a:ext cx="0" cy="4667534"/>
              </a:xfrm>
              <a:prstGeom prst="line">
                <a:avLst/>
              </a:prstGeom>
            </p:spPr>
            <p:style>
              <a:lnRef idx="1">
                <a:schemeClr val="dk1"/>
              </a:lnRef>
              <a:fillRef idx="0">
                <a:schemeClr val="dk1"/>
              </a:fillRef>
              <a:effectRef idx="0">
                <a:schemeClr val="dk1"/>
              </a:effectRef>
              <a:fontRef idx="minor">
                <a:schemeClr val="tx1"/>
              </a:fontRef>
            </p:style>
          </p:cxnSp>
          <p:sp>
            <p:nvSpPr>
              <p:cNvPr id="13" name="Text Box 20">
                <a:extLst>
                  <a:ext uri="{FF2B5EF4-FFF2-40B4-BE49-F238E27FC236}">
                    <a16:creationId xmlns:a16="http://schemas.microsoft.com/office/drawing/2014/main" id="{29AF590F-85F0-427F-B554-A39B9BC07996}"/>
                  </a:ext>
                </a:extLst>
              </p:cNvPr>
              <p:cNvSpPr txBox="1"/>
              <p:nvPr/>
            </p:nvSpPr>
            <p:spPr>
              <a:xfrm rot="16200000">
                <a:off x="-671353" y="1700213"/>
                <a:ext cx="1647505" cy="3048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200" b="1">
                    <a:effectLst/>
                    <a:latin typeface="Times New Roman" panose="02020603050405020304" pitchFamily="18" charset="0"/>
                    <a:ea typeface="Times New Roman" panose="02020603050405020304" pitchFamily="18" charset="0"/>
                  </a:rPr>
                  <a:t>readMessage()</a:t>
                </a:r>
                <a:endParaRPr lang="en-US" sz="1200">
                  <a:effectLst/>
                  <a:latin typeface="Times New Roman" panose="02020603050405020304" pitchFamily="18" charset="0"/>
                  <a:ea typeface="Times New Roman" panose="02020603050405020304" pitchFamily="18" charset="0"/>
                </a:endParaRPr>
              </a:p>
            </p:txBody>
          </p:sp>
          <p:cxnSp>
            <p:nvCxnSpPr>
              <p:cNvPr id="14" name="Straight Connector 13">
                <a:extLst>
                  <a:ext uri="{FF2B5EF4-FFF2-40B4-BE49-F238E27FC236}">
                    <a16:creationId xmlns:a16="http://schemas.microsoft.com/office/drawing/2014/main" id="{825A3AAF-CAA8-4D1F-837E-E3C69025CA0A}"/>
                  </a:ext>
                </a:extLst>
              </p:cNvPr>
              <p:cNvCxnSpPr/>
              <p:nvPr/>
            </p:nvCxnSpPr>
            <p:spPr>
              <a:xfrm>
                <a:off x="3248185" y="809625"/>
                <a:ext cx="47625" cy="44481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D0BBA3F-4164-4F03-8CB7-FF356CA2AF23}"/>
                  </a:ext>
                </a:extLst>
              </p:cNvPr>
              <p:cNvCxnSpPr/>
              <p:nvPr/>
            </p:nvCxnSpPr>
            <p:spPr>
              <a:xfrm>
                <a:off x="800260" y="809625"/>
                <a:ext cx="0" cy="150580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C530D3B-B1EE-46A4-A5B7-F2A90F372834}"/>
                  </a:ext>
                </a:extLst>
              </p:cNvPr>
              <p:cNvCxnSpPr/>
              <p:nvPr/>
            </p:nvCxnSpPr>
            <p:spPr>
              <a:xfrm>
                <a:off x="3591085" y="809625"/>
                <a:ext cx="0" cy="187214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7" name="Text Box 24">
                <a:extLst>
                  <a:ext uri="{FF2B5EF4-FFF2-40B4-BE49-F238E27FC236}">
                    <a16:creationId xmlns:a16="http://schemas.microsoft.com/office/drawing/2014/main" id="{80864FD3-E281-4B83-8FA9-3B924B4834A0}"/>
                  </a:ext>
                </a:extLst>
              </p:cNvPr>
              <p:cNvSpPr txBox="1"/>
              <p:nvPr/>
            </p:nvSpPr>
            <p:spPr>
              <a:xfrm>
                <a:off x="3372010" y="3924300"/>
                <a:ext cx="1460310" cy="3181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000" b="1">
                    <a:effectLst/>
                    <a:latin typeface="Times New Roman" panose="02020603050405020304" pitchFamily="18" charset="0"/>
                    <a:ea typeface="Times New Roman" panose="02020603050405020304" pitchFamily="18" charset="0"/>
                  </a:rPr>
                  <a:t>writeMessage(msg)</a:t>
                </a:r>
                <a:endParaRPr lang="en-US" sz="1200">
                  <a:effectLst/>
                  <a:latin typeface="Times New Roman" panose="02020603050405020304" pitchFamily="18" charset="0"/>
                  <a:ea typeface="Times New Roman" panose="02020603050405020304" pitchFamily="18" charset="0"/>
                </a:endParaRPr>
              </a:p>
            </p:txBody>
          </p:sp>
          <p:sp>
            <p:nvSpPr>
              <p:cNvPr id="18" name="Text Box 25">
                <a:extLst>
                  <a:ext uri="{FF2B5EF4-FFF2-40B4-BE49-F238E27FC236}">
                    <a16:creationId xmlns:a16="http://schemas.microsoft.com/office/drawing/2014/main" id="{D4091436-80C6-47FE-8C1E-C75C65804987}"/>
                  </a:ext>
                </a:extLst>
              </p:cNvPr>
              <p:cNvSpPr txBox="1"/>
              <p:nvPr/>
            </p:nvSpPr>
            <p:spPr>
              <a:xfrm rot="413213">
                <a:off x="1495585" y="2066925"/>
                <a:ext cx="875983" cy="3048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200" b="1">
                    <a:effectLst/>
                    <a:latin typeface="Times New Roman" panose="02020603050405020304" pitchFamily="18" charset="0"/>
                    <a:ea typeface="Times New Roman" panose="02020603050405020304" pitchFamily="18" charset="0"/>
                  </a:rPr>
                  <a:t>send()</a:t>
                </a:r>
                <a:endParaRPr lang="en-US" sz="1200">
                  <a:effectLst/>
                  <a:latin typeface="Times New Roman" panose="02020603050405020304" pitchFamily="18" charset="0"/>
                  <a:ea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997747F0-FC5F-4DD3-9FF6-D6076B16A3A5}"/>
                  </a:ext>
                </a:extLst>
              </p:cNvPr>
              <p:cNvCxnSpPr/>
              <p:nvPr/>
            </p:nvCxnSpPr>
            <p:spPr>
              <a:xfrm>
                <a:off x="790735" y="2219325"/>
                <a:ext cx="2457450" cy="25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 Box 28">
                <a:extLst>
                  <a:ext uri="{FF2B5EF4-FFF2-40B4-BE49-F238E27FC236}">
                    <a16:creationId xmlns:a16="http://schemas.microsoft.com/office/drawing/2014/main" id="{5E019FFE-8EB0-4294-9615-73264D1AB52A}"/>
                  </a:ext>
                </a:extLst>
              </p:cNvPr>
              <p:cNvSpPr txBox="1"/>
              <p:nvPr/>
            </p:nvSpPr>
            <p:spPr>
              <a:xfrm rot="16200000">
                <a:off x="3067210" y="3086100"/>
                <a:ext cx="1166813" cy="3524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000">
                    <a:effectLst/>
                    <a:latin typeface="Times New Roman" panose="02020603050405020304" pitchFamily="18" charset="0"/>
                    <a:ea typeface="Times New Roman" panose="02020603050405020304" pitchFamily="18" charset="0"/>
                  </a:rPr>
                  <a:t>toUpperCaseMsg()</a:t>
                </a:r>
                <a:endParaRPr lang="en-US" sz="1200">
                  <a:effectLst/>
                  <a:latin typeface="Times New Roman" panose="02020603050405020304" pitchFamily="18" charset="0"/>
                  <a:ea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8AFCD9FB-15B1-4023-9BDB-4EB7DB61323F}"/>
                  </a:ext>
                </a:extLst>
              </p:cNvPr>
              <p:cNvCxnSpPr/>
              <p:nvPr/>
            </p:nvCxnSpPr>
            <p:spPr>
              <a:xfrm flipH="1">
                <a:off x="419260" y="3838575"/>
                <a:ext cx="3109557" cy="400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 Box 30">
                <a:extLst>
                  <a:ext uri="{FF2B5EF4-FFF2-40B4-BE49-F238E27FC236}">
                    <a16:creationId xmlns:a16="http://schemas.microsoft.com/office/drawing/2014/main" id="{EE70ADD4-5C2F-4975-A88C-79D20025F3E4}"/>
                  </a:ext>
                </a:extLst>
              </p:cNvPr>
              <p:cNvSpPr txBox="1"/>
              <p:nvPr/>
            </p:nvSpPr>
            <p:spPr>
              <a:xfrm>
                <a:off x="533560" y="1704975"/>
                <a:ext cx="1600200" cy="31813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000" b="1">
                    <a:effectLst/>
                    <a:latin typeface="Times New Roman" panose="02020603050405020304" pitchFamily="18" charset="0"/>
                    <a:ea typeface="Times New Roman" panose="02020603050405020304" pitchFamily="18" charset="0"/>
                  </a:rPr>
                  <a:t>writeMessage(msg)</a:t>
                </a:r>
                <a:endParaRPr lang="en-US" sz="1200">
                  <a:effectLst/>
                  <a:latin typeface="Times New Roman" panose="02020603050405020304" pitchFamily="18" charset="0"/>
                  <a:ea typeface="Times New Roman" panose="02020603050405020304" pitchFamily="18" charset="0"/>
                </a:endParaRPr>
              </a:p>
            </p:txBody>
          </p:sp>
          <p:sp>
            <p:nvSpPr>
              <p:cNvPr id="23" name="Text Box 31">
                <a:extLst>
                  <a:ext uri="{FF2B5EF4-FFF2-40B4-BE49-F238E27FC236}">
                    <a16:creationId xmlns:a16="http://schemas.microsoft.com/office/drawing/2014/main" id="{9E504709-8206-4303-8EF3-9AD76B562C9B}"/>
                  </a:ext>
                </a:extLst>
              </p:cNvPr>
              <p:cNvSpPr txBox="1"/>
              <p:nvPr/>
            </p:nvSpPr>
            <p:spPr>
              <a:xfrm rot="21165836">
                <a:off x="1638460" y="3686175"/>
                <a:ext cx="875983" cy="3048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200" b="1">
                    <a:effectLst/>
                    <a:latin typeface="Times New Roman" panose="02020603050405020304" pitchFamily="18" charset="0"/>
                    <a:ea typeface="Times New Roman" panose="02020603050405020304" pitchFamily="18" charset="0"/>
                  </a:rPr>
                  <a:t>send()</a:t>
                </a:r>
                <a:endParaRPr lang="en-US" sz="1200">
                  <a:effectLst/>
                  <a:latin typeface="Times New Roman" panose="02020603050405020304" pitchFamily="18" charset="0"/>
                  <a:ea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0340C63C-A73B-489A-B89C-DD9A24126C85}"/>
                  </a:ext>
                </a:extLst>
              </p:cNvPr>
              <p:cNvCxnSpPr/>
              <p:nvPr/>
            </p:nvCxnSpPr>
            <p:spPr>
              <a:xfrm>
                <a:off x="419260" y="1028700"/>
                <a:ext cx="3171825"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5" name="Text Box 35">
                <a:extLst>
                  <a:ext uri="{FF2B5EF4-FFF2-40B4-BE49-F238E27FC236}">
                    <a16:creationId xmlns:a16="http://schemas.microsoft.com/office/drawing/2014/main" id="{4E434903-32CD-4126-A14E-2CCA8FC56158}"/>
                  </a:ext>
                </a:extLst>
              </p:cNvPr>
              <p:cNvSpPr txBox="1"/>
              <p:nvPr/>
            </p:nvSpPr>
            <p:spPr>
              <a:xfrm>
                <a:off x="1476535" y="714375"/>
                <a:ext cx="847725" cy="3181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000" b="1">
                    <a:effectLst/>
                    <a:latin typeface="Times New Roman" panose="02020603050405020304" pitchFamily="18" charset="0"/>
                    <a:ea typeface="Times New Roman" panose="02020603050405020304" pitchFamily="18" charset="0"/>
                  </a:rPr>
                  <a:t>Connect()</a:t>
                </a:r>
                <a:endParaRPr lang="en-US" sz="1200">
                  <a:effectLst/>
                  <a:latin typeface="Times New Roman" panose="02020603050405020304" pitchFamily="18" charset="0"/>
                  <a:ea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42F2BB01-3004-4E16-A075-72FAB0874B1B}"/>
                  </a:ext>
                </a:extLst>
              </p:cNvPr>
              <p:cNvCxnSpPr/>
              <p:nvPr/>
            </p:nvCxnSpPr>
            <p:spPr>
              <a:xfrm>
                <a:off x="800260" y="1238250"/>
                <a:ext cx="244792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 Box 37">
                <a:extLst>
                  <a:ext uri="{FF2B5EF4-FFF2-40B4-BE49-F238E27FC236}">
                    <a16:creationId xmlns:a16="http://schemas.microsoft.com/office/drawing/2014/main" id="{8B105533-6B91-4C5E-9F27-6856A3D70674}"/>
                  </a:ext>
                </a:extLst>
              </p:cNvPr>
              <p:cNvSpPr txBox="1"/>
              <p:nvPr/>
            </p:nvSpPr>
            <p:spPr>
              <a:xfrm>
                <a:off x="1428910" y="1247775"/>
                <a:ext cx="847725" cy="3181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000" b="1">
                    <a:effectLst/>
                    <a:latin typeface="Times New Roman" panose="02020603050405020304" pitchFamily="18" charset="0"/>
                    <a:ea typeface="Times New Roman" panose="02020603050405020304" pitchFamily="18" charset="0"/>
                  </a:rPr>
                  <a:t>Connect()</a:t>
                </a:r>
                <a:endParaRPr lang="en-US" sz="1200">
                  <a:effectLst/>
                  <a:latin typeface="Times New Roman" panose="02020603050405020304" pitchFamily="18" charset="0"/>
                  <a:ea typeface="Times New Roman" panose="02020603050405020304" pitchFamily="18" charset="0"/>
                </a:endParaRPr>
              </a:p>
            </p:txBody>
          </p:sp>
          <p:sp>
            <p:nvSpPr>
              <p:cNvPr id="28" name="Text Box 38">
                <a:extLst>
                  <a:ext uri="{FF2B5EF4-FFF2-40B4-BE49-F238E27FC236}">
                    <a16:creationId xmlns:a16="http://schemas.microsoft.com/office/drawing/2014/main" id="{5F212E7E-B9E8-45D7-B581-492F75D735B4}"/>
                  </a:ext>
                </a:extLst>
              </p:cNvPr>
              <p:cNvSpPr txBox="1"/>
              <p:nvPr/>
            </p:nvSpPr>
            <p:spPr>
              <a:xfrm>
                <a:off x="66835" y="914400"/>
                <a:ext cx="323533" cy="3181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000" b="1">
                    <a:effectLst/>
                    <a:latin typeface="Times New Roman" panose="02020603050405020304" pitchFamily="18" charset="0"/>
                    <a:ea typeface="Times New Roman" panose="02020603050405020304" pitchFamily="18" charset="0"/>
                  </a:rPr>
                  <a:t>in</a:t>
                </a:r>
                <a:endParaRPr lang="en-US" sz="1200">
                  <a:effectLst/>
                  <a:latin typeface="Times New Roman" panose="02020603050405020304" pitchFamily="18" charset="0"/>
                  <a:ea typeface="Times New Roman" panose="02020603050405020304" pitchFamily="18" charset="0"/>
                </a:endParaRPr>
              </a:p>
            </p:txBody>
          </p:sp>
          <p:sp>
            <p:nvSpPr>
              <p:cNvPr id="29" name="Text Box 41">
                <a:extLst>
                  <a:ext uri="{FF2B5EF4-FFF2-40B4-BE49-F238E27FC236}">
                    <a16:creationId xmlns:a16="http://schemas.microsoft.com/office/drawing/2014/main" id="{64A37951-0A59-418F-B735-D708B4CD30BF}"/>
                  </a:ext>
                </a:extLst>
              </p:cNvPr>
              <p:cNvSpPr txBox="1"/>
              <p:nvPr/>
            </p:nvSpPr>
            <p:spPr>
              <a:xfrm>
                <a:off x="3686335" y="1085850"/>
                <a:ext cx="457200" cy="3181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hangingPunct="0">
                  <a:spcBef>
                    <a:spcPts val="0"/>
                  </a:spcBef>
                  <a:spcAft>
                    <a:spcPts val="0"/>
                  </a:spcAft>
                </a:pPr>
                <a:r>
                  <a:rPr lang="en-US" sz="1000" b="1">
                    <a:effectLst/>
                    <a:latin typeface="Times New Roman" panose="02020603050405020304" pitchFamily="18" charset="0"/>
                    <a:ea typeface="Times New Roman" panose="02020603050405020304" pitchFamily="18" charset="0"/>
                  </a:rPr>
                  <a:t>out</a:t>
                </a:r>
                <a:endParaRPr lang="en-US" sz="1200">
                  <a:effectLst/>
                  <a:latin typeface="Times New Roman" panose="02020603050405020304" pitchFamily="18" charset="0"/>
                  <a:ea typeface="Times New Roman" panose="02020603050405020304" pitchFamily="18" charset="0"/>
                </a:endParaRPr>
              </a:p>
            </p:txBody>
          </p:sp>
        </p:grpSp>
      </p:grpSp>
    </p:spTree>
    <p:extLst>
      <p:ext uri="{BB962C8B-B14F-4D97-AF65-F5344CB8AC3E}">
        <p14:creationId xmlns:p14="http://schemas.microsoft.com/office/powerpoint/2010/main" val="75512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869C32B-4433-46E8-A559-E2BF3D348DDC}"/>
              </a:ext>
            </a:extLst>
          </p:cNvPr>
          <p:cNvSpPr txBox="1">
            <a:spLocks noChangeArrowheads="1"/>
          </p:cNvSpPr>
          <p:nvPr/>
        </p:nvSpPr>
        <p:spPr>
          <a:xfrm>
            <a:off x="990600" y="24384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a:solidFill>
                  <a:srgbClr val="000714"/>
                </a:solidFill>
                <a:cs typeface="Times New Roman" pitchFamily="18" charset="0"/>
              </a:rPr>
              <a:t>Demo</a:t>
            </a:r>
            <a:endParaRPr lang="en-US" sz="2800" cap="none" dirty="0">
              <a:solidFill>
                <a:srgbClr val="000714"/>
              </a:solidFill>
              <a:cs typeface="Times New Roman" pitchFamily="18" charset="0"/>
            </a:endParaRPr>
          </a:p>
        </p:txBody>
      </p:sp>
    </p:spTree>
    <p:extLst>
      <p:ext uri="{BB962C8B-B14F-4D97-AF65-F5344CB8AC3E}">
        <p14:creationId xmlns:p14="http://schemas.microsoft.com/office/powerpoint/2010/main" val="291386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52400" y="1143000"/>
            <a:ext cx="8686800"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hangingPunct="0"/>
            <a:r>
              <a:rPr lang="en-US" sz="1800"/>
              <a:t>[1] Đặng Vũ Tùng, </a:t>
            </a:r>
            <a:r>
              <a:rPr lang="en-US" sz="1800" i="1"/>
              <a:t>Giáo trình nguyên lý hệ điều hành</a:t>
            </a:r>
            <a:r>
              <a:rPr lang="en-US" sz="1800"/>
              <a:t>, NXB Hà Nôi,</a:t>
            </a:r>
            <a:br>
              <a:rPr lang="en-US" sz="1800"/>
            </a:br>
            <a:r>
              <a:rPr lang="en-US" sz="1800"/>
              <a:t>2005.</a:t>
            </a:r>
            <a:br>
              <a:rPr lang="en-US" sz="1800"/>
            </a:br>
            <a:r>
              <a:rPr lang="en-US" sz="1800"/>
              <a:t>[2] Trần Hồ Thuỷ Tiên, </a:t>
            </a:r>
            <a:r>
              <a:rPr lang="en-US" sz="1800" i="1"/>
              <a:t>Bài giảng Nguyên lý hệ điều hành</a:t>
            </a:r>
            <a:r>
              <a:rPr lang="en-US" sz="1800"/>
              <a:t>, Khoa CNTT</a:t>
            </a:r>
            <a:br>
              <a:rPr lang="en-US" sz="1800"/>
            </a:br>
            <a:r>
              <a:rPr lang="en-US" sz="1800"/>
              <a:t>trường Đại học Bách khoa Đà nẵng.</a:t>
            </a:r>
            <a:br>
              <a:rPr lang="en-US"/>
            </a:br>
            <a:r>
              <a:rPr lang="fr-FR" sz="1800" b="1"/>
              <a:t>Internet</a:t>
            </a:r>
            <a:endParaRPr lang="en-US" sz="1800"/>
          </a:p>
          <a:p>
            <a:pPr lvl="0"/>
            <a:r>
              <a:rPr lang="vi-VN" sz="1800" i="1">
                <a:hlinkClick r:id="rId2"/>
              </a:rPr>
              <a:t>http://codebyshaukat.blogspot.com/2014/11/dining-philosophers-problem.html</a:t>
            </a:r>
            <a:endParaRPr lang="en-US" sz="1800"/>
          </a:p>
          <a:p>
            <a:pPr lvl="0"/>
            <a:r>
              <a:rPr lang="vi-VN" sz="1800" i="1">
                <a:hlinkClick r:id="rId3"/>
              </a:rPr>
              <a:t>https://gist.github.com/Alexey-N-Chernyshov/16198f75b284191bf2406d27eaad6b23</a:t>
            </a:r>
            <a:endParaRPr lang="en-US" sz="1800"/>
          </a:p>
          <a:p>
            <a:pPr lvl="0"/>
            <a:r>
              <a:rPr lang="en-US" sz="1800" i="1">
                <a:hlinkClick r:id="rId4"/>
              </a:rPr>
              <a:t>http://blog.vnamct.com/2014/04/he-dieu-hanh-chuong-5-cac-gia-phap-ong.html</a:t>
            </a:r>
            <a:endParaRPr lang="en-US" sz="1800"/>
          </a:p>
          <a:p>
            <a:pPr marL="0" indent="0">
              <a:buNone/>
            </a:pPr>
            <a:br>
              <a:rPr lang="vi-VN" i="1"/>
            </a:br>
            <a:r>
              <a:rPr lang="vi-VN" i="1"/>
              <a:t> </a:t>
            </a:r>
            <a:endParaRPr lang="en-US"/>
          </a:p>
          <a:p>
            <a:pPr hangingPunct="0"/>
            <a:endParaRPr lang="en-US"/>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Tài liệu tham khảo</a:t>
            </a:r>
          </a:p>
        </p:txBody>
      </p:sp>
    </p:spTree>
    <p:extLst>
      <p:ext uri="{BB962C8B-B14F-4D97-AF65-F5344CB8AC3E}">
        <p14:creationId xmlns:p14="http://schemas.microsoft.com/office/powerpoint/2010/main" val="161413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43000" y="2438400"/>
            <a:ext cx="6781800" cy="1066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a:solidFill>
                  <a:schemeClr val="tx2"/>
                </a:solidFill>
                <a:cs typeface="Times New Roman" pitchFamily="18" charset="0"/>
              </a:rPr>
              <a:t>The end!</a:t>
            </a:r>
            <a:endParaRPr lang="en-US" sz="2800" cap="none" dirty="0">
              <a:solidFill>
                <a:schemeClr val="tx2"/>
              </a:solidFill>
              <a:cs typeface="Times New Roman" pitchFamily="18" charset="0"/>
            </a:endParaRPr>
          </a:p>
          <a:p>
            <a:pPr algn="ctr">
              <a:lnSpc>
                <a:spcPct val="150000"/>
              </a:lnSpc>
            </a:pPr>
            <a:r>
              <a:rPr lang="en-US" sz="2800" i="1" cap="none" dirty="0" err="1">
                <a:solidFill>
                  <a:schemeClr val="tx2"/>
                </a:solidFill>
                <a:latin typeface="Times New Roman" pitchFamily="18" charset="0"/>
                <a:cs typeface="Times New Roman" pitchFamily="18" charset="0"/>
              </a:rPr>
              <a:t>Xin</a:t>
            </a:r>
            <a:r>
              <a:rPr lang="en-US" sz="2800" i="1" cap="none" dirty="0">
                <a:solidFill>
                  <a:schemeClr val="tx2"/>
                </a:solidFill>
                <a:latin typeface="Times New Roman" pitchFamily="18" charset="0"/>
                <a:cs typeface="Times New Roman" pitchFamily="18" charset="0"/>
              </a:rPr>
              <a:t> </a:t>
            </a:r>
            <a:r>
              <a:rPr lang="en-US" sz="2800" i="1" cap="none" dirty="0" err="1">
                <a:solidFill>
                  <a:schemeClr val="tx2"/>
                </a:solidFill>
                <a:latin typeface="Times New Roman" pitchFamily="18" charset="0"/>
                <a:cs typeface="Times New Roman" pitchFamily="18" charset="0"/>
              </a:rPr>
              <a:t>chân</a:t>
            </a:r>
            <a:r>
              <a:rPr lang="en-US" sz="2800" i="1" cap="none" dirty="0">
                <a:solidFill>
                  <a:schemeClr val="tx2"/>
                </a:solidFill>
                <a:latin typeface="Times New Roman" pitchFamily="18" charset="0"/>
                <a:cs typeface="Times New Roman" pitchFamily="18" charset="0"/>
              </a:rPr>
              <a:t> </a:t>
            </a:r>
            <a:r>
              <a:rPr lang="en-US" sz="2800" i="1" cap="none" dirty="0" err="1">
                <a:solidFill>
                  <a:schemeClr val="tx2"/>
                </a:solidFill>
                <a:latin typeface="Times New Roman" pitchFamily="18" charset="0"/>
                <a:cs typeface="Times New Roman" pitchFamily="18" charset="0"/>
              </a:rPr>
              <a:t>thành</a:t>
            </a:r>
            <a:r>
              <a:rPr lang="en-US" sz="2800" i="1" cap="none" dirty="0">
                <a:solidFill>
                  <a:schemeClr val="tx2"/>
                </a:solidFill>
                <a:latin typeface="Times New Roman" pitchFamily="18" charset="0"/>
                <a:cs typeface="Times New Roman" pitchFamily="18" charset="0"/>
              </a:rPr>
              <a:t> </a:t>
            </a:r>
            <a:r>
              <a:rPr lang="en-US" sz="2800" i="1" cap="none" dirty="0" err="1">
                <a:solidFill>
                  <a:schemeClr val="tx2"/>
                </a:solidFill>
                <a:latin typeface="Times New Roman" pitchFamily="18" charset="0"/>
                <a:cs typeface="Times New Roman" pitchFamily="18" charset="0"/>
              </a:rPr>
              <a:t>cảm</a:t>
            </a:r>
            <a:r>
              <a:rPr lang="en-US" sz="2800" i="1" cap="none" dirty="0">
                <a:solidFill>
                  <a:schemeClr val="tx2"/>
                </a:solidFill>
                <a:latin typeface="Times New Roman" pitchFamily="18" charset="0"/>
                <a:cs typeface="Times New Roman" pitchFamily="18" charset="0"/>
              </a:rPr>
              <a:t> </a:t>
            </a:r>
            <a:r>
              <a:rPr lang="en-US" sz="2800" i="1" cap="none" dirty="0" err="1">
                <a:solidFill>
                  <a:schemeClr val="tx2"/>
                </a:solidFill>
                <a:latin typeface="Times New Roman" pitchFamily="18" charset="0"/>
                <a:cs typeface="Times New Roman" pitchFamily="18" charset="0"/>
              </a:rPr>
              <a:t>ơn</a:t>
            </a:r>
            <a:r>
              <a:rPr lang="en-US" sz="2800" i="1" cap="none" dirty="0">
                <a:solidFill>
                  <a:schemeClr val="tx2"/>
                </a:solidFill>
                <a:latin typeface="Times New Roman" pitchFamily="18" charset="0"/>
                <a:cs typeface="Times New Roman" pitchFamily="18" charset="0"/>
              </a:rPr>
              <a:t> !</a:t>
            </a:r>
          </a:p>
        </p:txBody>
      </p:sp>
    </p:spTree>
    <p:extLst>
      <p:ext uri="{BB962C8B-B14F-4D97-AF65-F5344CB8AC3E}">
        <p14:creationId xmlns:p14="http://schemas.microsoft.com/office/powerpoint/2010/main" val="177521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417972" y="6479700"/>
            <a:ext cx="1616075" cy="254953"/>
          </a:xfrm>
          <a:prstGeom prst="rect">
            <a:avLst/>
          </a:prstGeom>
        </p:spPr>
        <p:txBody>
          <a:bodyPr/>
          <a:lstStyle/>
          <a:p>
            <a:fld id="{469EF50A-1779-4EBB-9513-0FF53CEFFFCB}" type="slidenum">
              <a:rPr lang="en-US" smtClean="0"/>
              <a:pPr/>
              <a:t>2</a:t>
            </a:fld>
            <a:r>
              <a:rPr lang="en-US" dirty="0"/>
              <a:t>/20</a:t>
            </a:r>
          </a:p>
          <a:p>
            <a:endParaRPr lang="en-US" dirty="0"/>
          </a:p>
        </p:txBody>
      </p:sp>
      <p:sp>
        <p:nvSpPr>
          <p:cNvPr id="11"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dirty="0">
                <a:cs typeface="Times New Roman" pitchFamily="18" charset="0"/>
              </a:rPr>
              <a:t>Phần 1: Hệ Điều Hành</a:t>
            </a:r>
          </a:p>
        </p:txBody>
      </p:sp>
      <p:sp>
        <p:nvSpPr>
          <p:cNvPr id="7" name="AutoShape 97"/>
          <p:cNvSpPr>
            <a:spLocks noChangeArrowheads="1"/>
          </p:cNvSpPr>
          <p:nvPr/>
        </p:nvSpPr>
        <p:spPr bwMode="gray">
          <a:xfrm>
            <a:off x="1463675" y="2781300"/>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2. </a:t>
            </a:r>
            <a:r>
              <a:rPr lang="fr-FR" sz="2000" b="1" dirty="0" err="1">
                <a:solidFill>
                  <a:srgbClr val="006699"/>
                </a:solidFill>
                <a:cs typeface="Arial" charset="0"/>
              </a:rPr>
              <a:t>Phân</a:t>
            </a:r>
            <a:r>
              <a:rPr lang="fr-FR" sz="2000" b="1" dirty="0">
                <a:solidFill>
                  <a:srgbClr val="006699"/>
                </a:solidFill>
                <a:cs typeface="Arial" charset="0"/>
              </a:rPr>
              <a:t> </a:t>
            </a:r>
            <a:r>
              <a:rPr lang="fr-FR" sz="2000" b="1" dirty="0" err="1">
                <a:solidFill>
                  <a:srgbClr val="006699"/>
                </a:solidFill>
                <a:cs typeface="Arial" charset="0"/>
              </a:rPr>
              <a:t>tích</a:t>
            </a:r>
            <a:r>
              <a:rPr lang="fr-FR" sz="2000" b="1" dirty="0">
                <a:solidFill>
                  <a:srgbClr val="006699"/>
                </a:solidFill>
                <a:cs typeface="Arial" charset="0"/>
              </a:rPr>
              <a:t> </a:t>
            </a:r>
            <a:r>
              <a:rPr lang="fr-FR" sz="2000" b="1" dirty="0" err="1">
                <a:solidFill>
                  <a:srgbClr val="006699"/>
                </a:solidFill>
                <a:cs typeface="Arial" charset="0"/>
              </a:rPr>
              <a:t>thiết</a:t>
            </a:r>
            <a:r>
              <a:rPr lang="fr-FR" sz="2000" b="1" dirty="0">
                <a:solidFill>
                  <a:srgbClr val="006699"/>
                </a:solidFill>
                <a:cs typeface="Arial" charset="0"/>
              </a:rPr>
              <a:t> </a:t>
            </a:r>
            <a:r>
              <a:rPr lang="fr-FR" sz="2000" b="1" dirty="0" err="1">
                <a:solidFill>
                  <a:srgbClr val="006699"/>
                </a:solidFill>
                <a:cs typeface="Arial" charset="0"/>
              </a:rPr>
              <a:t>kế</a:t>
            </a:r>
            <a:r>
              <a:rPr lang="fr-FR" sz="2000" b="1" dirty="0">
                <a:solidFill>
                  <a:srgbClr val="006699"/>
                </a:solidFill>
                <a:cs typeface="Arial" charset="0"/>
              </a:rPr>
              <a:t> </a:t>
            </a:r>
            <a:r>
              <a:rPr lang="fr-FR" sz="2000" b="1" dirty="0" err="1">
                <a:solidFill>
                  <a:srgbClr val="006699"/>
                </a:solidFill>
                <a:cs typeface="Arial" charset="0"/>
              </a:rPr>
              <a:t>hệ</a:t>
            </a:r>
            <a:r>
              <a:rPr lang="fr-FR" sz="2000" b="1" dirty="0">
                <a:solidFill>
                  <a:srgbClr val="006699"/>
                </a:solidFill>
                <a:cs typeface="Arial" charset="0"/>
              </a:rPr>
              <a:t> </a:t>
            </a:r>
            <a:r>
              <a:rPr lang="fr-FR" sz="2000" b="1" dirty="0" err="1">
                <a:solidFill>
                  <a:srgbClr val="006699"/>
                </a:solidFill>
                <a:cs typeface="Arial" charset="0"/>
              </a:rPr>
              <a:t>thống</a:t>
            </a:r>
            <a:endParaRPr lang="en-US" sz="2000" b="1" dirty="0">
              <a:solidFill>
                <a:srgbClr val="006699"/>
              </a:solidFill>
              <a:cs typeface="Arial" charset="0"/>
            </a:endParaRPr>
          </a:p>
        </p:txBody>
      </p:sp>
      <p:sp>
        <p:nvSpPr>
          <p:cNvPr id="8" name="AutoShape 97"/>
          <p:cNvSpPr>
            <a:spLocks noChangeArrowheads="1"/>
          </p:cNvSpPr>
          <p:nvPr/>
        </p:nvSpPr>
        <p:spPr bwMode="gray">
          <a:xfrm>
            <a:off x="1463675" y="2133600"/>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1. </a:t>
            </a:r>
            <a:r>
              <a:rPr lang="fr-FR" sz="2000" b="1" dirty="0" err="1">
                <a:solidFill>
                  <a:srgbClr val="006699"/>
                </a:solidFill>
                <a:cs typeface="Arial" charset="0"/>
              </a:rPr>
              <a:t>Cơ</a:t>
            </a:r>
            <a:r>
              <a:rPr lang="fr-FR" sz="2000" b="1" dirty="0">
                <a:solidFill>
                  <a:srgbClr val="006699"/>
                </a:solidFill>
                <a:cs typeface="Arial" charset="0"/>
              </a:rPr>
              <a:t> </a:t>
            </a:r>
            <a:r>
              <a:rPr lang="fr-FR" sz="2000" b="1" dirty="0" err="1">
                <a:solidFill>
                  <a:srgbClr val="006699"/>
                </a:solidFill>
                <a:cs typeface="Arial" charset="0"/>
              </a:rPr>
              <a:t>sở</a:t>
            </a:r>
            <a:r>
              <a:rPr lang="fr-FR" sz="2000" b="1" dirty="0">
                <a:solidFill>
                  <a:srgbClr val="006699"/>
                </a:solidFill>
                <a:cs typeface="Arial" charset="0"/>
              </a:rPr>
              <a:t> </a:t>
            </a:r>
            <a:r>
              <a:rPr lang="fr-FR" sz="2000" b="1" dirty="0" err="1">
                <a:solidFill>
                  <a:srgbClr val="006699"/>
                </a:solidFill>
                <a:cs typeface="Arial" charset="0"/>
              </a:rPr>
              <a:t>lý</a:t>
            </a:r>
            <a:r>
              <a:rPr lang="fr-FR" sz="2000" b="1" dirty="0">
                <a:solidFill>
                  <a:srgbClr val="006699"/>
                </a:solidFill>
                <a:cs typeface="Arial" charset="0"/>
              </a:rPr>
              <a:t> </a:t>
            </a:r>
            <a:r>
              <a:rPr lang="fr-FR" sz="2000" b="1" dirty="0" err="1">
                <a:solidFill>
                  <a:srgbClr val="006699"/>
                </a:solidFill>
                <a:cs typeface="Arial" charset="0"/>
              </a:rPr>
              <a:t>thuyết</a:t>
            </a:r>
            <a:endParaRPr lang="en-US" sz="2000" b="1" dirty="0">
              <a:solidFill>
                <a:srgbClr val="006699"/>
              </a:solidFill>
              <a:cs typeface="Arial" charset="0"/>
            </a:endParaRPr>
          </a:p>
        </p:txBody>
      </p:sp>
      <p:sp>
        <p:nvSpPr>
          <p:cNvPr id="10" name="AutoShape 97"/>
          <p:cNvSpPr>
            <a:spLocks noChangeArrowheads="1"/>
          </p:cNvSpPr>
          <p:nvPr/>
        </p:nvSpPr>
        <p:spPr bwMode="gray">
          <a:xfrm>
            <a:off x="1463675" y="34290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000" b="1" dirty="0">
                <a:solidFill>
                  <a:srgbClr val="006699"/>
                </a:solidFill>
                <a:cs typeface="Arial" charset="0"/>
              </a:rPr>
              <a:t>3</a:t>
            </a:r>
            <a:r>
              <a:rPr lang="fr-FR" sz="2000" b="1">
                <a:solidFill>
                  <a:srgbClr val="006699"/>
                </a:solidFill>
                <a:cs typeface="Arial" charset="0"/>
              </a:rPr>
              <a:t>. Demo</a:t>
            </a:r>
            <a:endParaRPr lang="en-US" sz="2000" b="1" dirty="0">
              <a:solidFill>
                <a:srgbClr val="006699"/>
              </a:solidFill>
              <a:cs typeface="Arial" charset="0"/>
            </a:endParaRPr>
          </a:p>
        </p:txBody>
      </p:sp>
    </p:spTree>
    <p:extLst>
      <p:ext uri="{BB962C8B-B14F-4D97-AF65-F5344CB8AC3E}">
        <p14:creationId xmlns:p14="http://schemas.microsoft.com/office/powerpoint/2010/main" val="93666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342900" y="12192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568325" lvl="1" indent="-457200" algn="just">
              <a:lnSpc>
                <a:spcPct val="130000"/>
              </a:lnSpc>
              <a:spcBef>
                <a:spcPts val="0"/>
              </a:spcBef>
              <a:spcAft>
                <a:spcPts val="600"/>
              </a:spcAft>
              <a:buClr>
                <a:schemeClr val="accent6"/>
              </a:buClr>
              <a:buFont typeface="+mj-lt"/>
              <a:buAutoNum type="arabicPeriod"/>
              <a:defRPr/>
            </a:pPr>
            <a:r>
              <a:rPr lang="en-US" sz="2400" b="1">
                <a:latin typeface="Times New Roman" panose="02020603050405020304" pitchFamily="18" charset="0"/>
                <a:cs typeface="Times New Roman" panose="02020603050405020304" pitchFamily="18" charset="0"/>
              </a:rPr>
              <a:t>Tiến trình</a:t>
            </a:r>
            <a:endParaRPr lang="en-US" sz="2400" b="1" dirty="0">
              <a:latin typeface="Times New Roman" panose="02020603050405020304" pitchFamily="18" charset="0"/>
              <a:cs typeface="Times New Roman" panose="02020603050405020304" pitchFamily="18" charset="0"/>
            </a:endParaRPr>
          </a:p>
          <a:p>
            <a:pPr hangingPunct="0"/>
            <a:r>
              <a:rPr lang="en-US" sz="2000"/>
              <a:t>	Tiến trình là một bộ phận của một chương trình đang thực hiện, đơn vị thực hiện tiến trình là Proccesser.</a:t>
            </a:r>
          </a:p>
          <a:p>
            <a:pPr hangingPunct="0"/>
            <a:endParaRPr lang="en-US" sz="2000"/>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Cơ sở lý thuyết</a:t>
            </a:r>
          </a:p>
        </p:txBody>
      </p:sp>
      <p:graphicFrame>
        <p:nvGraphicFramePr>
          <p:cNvPr id="2" name="Diagram 1">
            <a:extLst>
              <a:ext uri="{FF2B5EF4-FFF2-40B4-BE49-F238E27FC236}">
                <a16:creationId xmlns:a16="http://schemas.microsoft.com/office/drawing/2014/main" id="{51505850-F91C-4850-A56F-CBBD2450DADF}"/>
              </a:ext>
            </a:extLst>
          </p:cNvPr>
          <p:cNvGraphicFramePr/>
          <p:nvPr>
            <p:extLst>
              <p:ext uri="{D42A27DB-BD31-4B8C-83A1-F6EECF244321}">
                <p14:modId xmlns:p14="http://schemas.microsoft.com/office/powerpoint/2010/main" val="1589833559"/>
              </p:ext>
            </p:extLst>
          </p:nvPr>
        </p:nvGraphicFramePr>
        <p:xfrm>
          <a:off x="2324100" y="2514600"/>
          <a:ext cx="44958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43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342900" y="9144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1125" lvl="1" indent="0" algn="just">
              <a:lnSpc>
                <a:spcPct val="130000"/>
              </a:lnSpc>
              <a:spcBef>
                <a:spcPts val="0"/>
              </a:spcBef>
              <a:spcAft>
                <a:spcPts val="600"/>
              </a:spcAft>
              <a:buClr>
                <a:schemeClr val="accent6"/>
              </a:buClr>
              <a:buNone/>
              <a:defRPr/>
            </a:pPr>
            <a:r>
              <a:rPr lang="en-US" sz="2400" b="1">
                <a:solidFill>
                  <a:srgbClr val="7030A0"/>
                </a:solidFill>
                <a:latin typeface="Times New Roman" panose="02020603050405020304" pitchFamily="18" charset="0"/>
                <a:cs typeface="Times New Roman" panose="02020603050405020304" pitchFamily="18" charset="0"/>
              </a:rPr>
              <a:t>2. Tuyến</a:t>
            </a:r>
            <a:endParaRPr lang="en-US" sz="2400" dirty="0">
              <a:latin typeface="Times New Roman" panose="02020603050405020304" pitchFamily="18" charset="0"/>
              <a:cs typeface="Times New Roman" panose="02020603050405020304" pitchFamily="18" charset="0"/>
            </a:endParaRPr>
          </a:p>
          <a:p>
            <a:pPr marL="111125" lvl="1" indent="0" algn="just">
              <a:lnSpc>
                <a:spcPct val="130000"/>
              </a:lnSpc>
              <a:spcBef>
                <a:spcPts val="0"/>
              </a:spcBef>
              <a:spcAft>
                <a:spcPts val="600"/>
              </a:spcAft>
              <a:buClr>
                <a:schemeClr val="accent6"/>
              </a:buClr>
              <a:buNone/>
              <a:defRPr/>
            </a:pPr>
            <a:r>
              <a:rPr lang="en-US" sz="2000">
                <a:latin typeface="Times New Roman" panose="02020603050405020304" pitchFamily="18" charset="0"/>
                <a:cs typeface="Times New Roman" panose="02020603050405020304" pitchFamily="18" charset="0"/>
              </a:rPr>
              <a:t>- </a:t>
            </a:r>
            <a:r>
              <a:rPr lang="en-US" sz="2000"/>
              <a:t>Tuyến là một thành phần của tiến trình sở hữu ngăn xếp và thực thi độc lập ngay trong mã lệnh của tiến trình.</a:t>
            </a:r>
          </a:p>
          <a:p>
            <a:pPr marL="454025" lvl="1" indent="-342900" algn="just">
              <a:lnSpc>
                <a:spcPct val="130000"/>
              </a:lnSpc>
              <a:spcBef>
                <a:spcPts val="0"/>
              </a:spcBef>
              <a:spcAft>
                <a:spcPts val="600"/>
              </a:spcAft>
              <a:buClr>
                <a:schemeClr val="accent6"/>
              </a:buClr>
              <a:buFontTx/>
              <a:buChar char="-"/>
              <a:defRPr/>
            </a:pPr>
            <a:r>
              <a:rPr lang="en-US" sz="2000">
                <a:solidFill>
                  <a:srgbClr val="000714"/>
                </a:solidFill>
                <a:latin typeface="Times New Roman" panose="02020603050405020304" pitchFamily="18" charset="0"/>
                <a:cs typeface="Times New Roman" panose="02020603050405020304" pitchFamily="18" charset="0"/>
              </a:rPr>
              <a:t>Ưu điểm: </a:t>
            </a:r>
            <a:r>
              <a:rPr lang="en-US" sz="2000"/>
              <a:t>hoạt động trong cùng một không gian địa chỉ của tiến trình</a:t>
            </a:r>
          </a:p>
          <a:p>
            <a:pPr marL="111125" lvl="1" indent="0" algn="just">
              <a:lnSpc>
                <a:spcPct val="130000"/>
              </a:lnSpc>
              <a:spcBef>
                <a:spcPts val="0"/>
              </a:spcBef>
              <a:spcAft>
                <a:spcPts val="600"/>
              </a:spcAft>
              <a:buClr>
                <a:schemeClr val="accent6"/>
              </a:buClr>
              <a:buNone/>
              <a:defRPr/>
            </a:pPr>
            <a:r>
              <a:rPr lang="en-US" sz="2000">
                <a:solidFill>
                  <a:srgbClr val="000714"/>
                </a:solidFill>
                <a:latin typeface="Times New Roman" panose="02020603050405020304" pitchFamily="18" charset="0"/>
                <a:cs typeface="Times New Roman" panose="02020603050405020304" pitchFamily="18" charset="0"/>
              </a:rPr>
              <a:t>- So sánh: </a:t>
            </a:r>
            <a:r>
              <a:rPr lang="en-US" sz="2000"/>
              <a:t>Tiến trình có thể chạy trên nhiều máy khác nhau trong khi tuyến chỉ được thực thi trên một máy và trong một tiến trình.</a:t>
            </a:r>
            <a:endParaRPr lang="en-US" sz="2000" i="1"/>
          </a:p>
          <a:p>
            <a:pPr marL="454025" lvl="1" indent="-342900" algn="just">
              <a:lnSpc>
                <a:spcPct val="130000"/>
              </a:lnSpc>
              <a:spcBef>
                <a:spcPts val="0"/>
              </a:spcBef>
              <a:spcAft>
                <a:spcPts val="600"/>
              </a:spcAft>
              <a:buClr>
                <a:schemeClr val="accent6"/>
              </a:buClr>
              <a:buFontTx/>
              <a:buChar char="-"/>
              <a:defRPr/>
            </a:pPr>
            <a:endParaRPr lang="vi-VN" sz="2400" dirty="0">
              <a:solidFill>
                <a:srgbClr val="000714"/>
              </a:solidFill>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Cơ sở lý thuyết</a:t>
            </a:r>
          </a:p>
        </p:txBody>
      </p:sp>
    </p:spTree>
    <p:extLst>
      <p:ext uri="{BB962C8B-B14F-4D97-AF65-F5344CB8AC3E}">
        <p14:creationId xmlns:p14="http://schemas.microsoft.com/office/powerpoint/2010/main" val="380473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381000" y="12192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1125" lvl="1" indent="0" algn="just">
              <a:lnSpc>
                <a:spcPct val="130000"/>
              </a:lnSpc>
              <a:spcBef>
                <a:spcPts val="0"/>
              </a:spcBef>
              <a:spcAft>
                <a:spcPts val="600"/>
              </a:spcAft>
              <a:buClr>
                <a:schemeClr val="accent6"/>
              </a:buClr>
              <a:buNone/>
              <a:defRPr/>
            </a:pPr>
            <a:r>
              <a:rPr lang="en-US" sz="2400" b="1" dirty="0">
                <a:solidFill>
                  <a:srgbClr val="7030A0"/>
                </a:solidFill>
                <a:latin typeface="Times New Roman" panose="02020603050405020304" pitchFamily="18" charset="0"/>
                <a:cs typeface="Times New Roman" panose="02020603050405020304" pitchFamily="18" charset="0"/>
              </a:rPr>
              <a:t>3</a:t>
            </a:r>
            <a:r>
              <a:rPr lang="en-US" sz="2400" b="1">
                <a:latin typeface="Times New Roman" panose="02020603050405020304" pitchFamily="18" charset="0"/>
                <a:cs typeface="Times New Roman" panose="02020603050405020304" pitchFamily="18" charset="0"/>
              </a:rPr>
              <a:t>.   Tài nguyên gang và đoạn găng</a:t>
            </a:r>
            <a:endParaRPr lang="en-US" sz="2400" b="1" dirty="0">
              <a:latin typeface="Times New Roman" panose="02020603050405020304" pitchFamily="18" charset="0"/>
              <a:cs typeface="Times New Roman" panose="02020603050405020304" pitchFamily="18" charset="0"/>
            </a:endParaRPr>
          </a:p>
          <a:p>
            <a:pPr marL="111125" lvl="1" indent="0" algn="just">
              <a:lnSpc>
                <a:spcPct val="130000"/>
              </a:lnSpc>
              <a:spcBef>
                <a:spcPts val="0"/>
              </a:spcBef>
              <a:spcAft>
                <a:spcPts val="600"/>
              </a:spcAft>
              <a:buClr>
                <a:schemeClr val="accent6"/>
              </a:buClr>
              <a:buNone/>
              <a:defRPr/>
            </a:pPr>
            <a:r>
              <a:rPr lang="en-US" sz="2000">
                <a:latin typeface="Times New Roman" panose="02020603050405020304" pitchFamily="18" charset="0"/>
                <a:cs typeface="Times New Roman" panose="02020603050405020304" pitchFamily="18" charset="0"/>
              </a:rPr>
              <a:t>- </a:t>
            </a:r>
            <a:r>
              <a:rPr lang="en-US" sz="2000"/>
              <a:t>Những tài nguyên được hệ điều hành chia sẻ cho nhiều tiến trình hoạt động đồng thời dùng chung, mà có nguy co dẫn đến sự tranh chấp giữa các tiến trình này khi sử dụng chúng, được gọi là tài nguyên găng. VD: tài nguyên phần cứng, phần mềm, …</a:t>
            </a:r>
          </a:p>
          <a:p>
            <a:pPr marL="111125" lvl="1" indent="0" algn="just">
              <a:lnSpc>
                <a:spcPct val="130000"/>
              </a:lnSpc>
              <a:spcBef>
                <a:spcPts val="0"/>
              </a:spcBef>
              <a:spcAft>
                <a:spcPts val="600"/>
              </a:spcAft>
              <a:buClr>
                <a:schemeClr val="accent6"/>
              </a:buClr>
              <a:buNone/>
              <a:defRPr/>
            </a:pPr>
            <a:r>
              <a:rPr lang="en-US" sz="2000">
                <a:solidFill>
                  <a:srgbClr val="000714"/>
                </a:solidFill>
                <a:latin typeface="Times New Roman" panose="02020603050405020304" pitchFamily="18" charset="0"/>
                <a:cs typeface="Times New Roman" panose="02020603050405020304" pitchFamily="18" charset="0"/>
              </a:rPr>
              <a:t>- </a:t>
            </a:r>
            <a:r>
              <a:rPr lang="en-US" sz="2000"/>
              <a:t>Đoạn code trong các tiến trình đồng thời, có tác động đến các tài nguyên có thể trở thành tài nguyên găng được gọi là đoạn găng hay miền găng. </a:t>
            </a:r>
            <a:endParaRPr lang="vi-VN" sz="2000" dirty="0">
              <a:solidFill>
                <a:srgbClr val="000714"/>
              </a:solidFill>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Cơ sở lý thuyết</a:t>
            </a:r>
          </a:p>
        </p:txBody>
      </p:sp>
    </p:spTree>
    <p:extLst>
      <p:ext uri="{BB962C8B-B14F-4D97-AF65-F5344CB8AC3E}">
        <p14:creationId xmlns:p14="http://schemas.microsoft.com/office/powerpoint/2010/main" val="72366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342900" y="9144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568325" lvl="1" indent="-457200" algn="just">
              <a:lnSpc>
                <a:spcPct val="130000"/>
              </a:lnSpc>
              <a:spcBef>
                <a:spcPts val="0"/>
              </a:spcBef>
              <a:spcAft>
                <a:spcPts val="600"/>
              </a:spcAft>
              <a:buClr>
                <a:schemeClr val="accent6"/>
              </a:buClr>
              <a:buAutoNum type="arabicPeriod" startAt="3"/>
              <a:defRPr/>
            </a:pPr>
            <a:r>
              <a:rPr lang="en-US" sz="2000" b="1">
                <a:latin typeface="Times New Roman" panose="02020603050405020304" pitchFamily="18" charset="0"/>
                <a:cs typeface="Times New Roman" panose="02020603050405020304" pitchFamily="18" charset="0"/>
              </a:rPr>
              <a:t>Tài nguyên gang và đoạn găng</a:t>
            </a:r>
          </a:p>
          <a:p>
            <a:pPr marL="111125" lvl="1" indent="0" algn="just">
              <a:lnSpc>
                <a:spcPct val="130000"/>
              </a:lnSpc>
              <a:spcBef>
                <a:spcPts val="0"/>
              </a:spcBef>
              <a:spcAft>
                <a:spcPts val="600"/>
              </a:spcAft>
              <a:buClr>
                <a:schemeClr val="accent6"/>
              </a:buClr>
              <a:buNone/>
              <a:defRPr/>
            </a:pPr>
            <a:r>
              <a:rPr lang="en-US" sz="2000" b="1" u="sng">
                <a:latin typeface="Times New Roman" panose="02020603050405020304" pitchFamily="18" charset="0"/>
                <a:cs typeface="Times New Roman" panose="02020603050405020304" pitchFamily="18" charset="0"/>
              </a:rPr>
              <a:t>Yêu cầu đối với đoạn găng:</a:t>
            </a:r>
          </a:p>
          <a:p>
            <a:pPr hangingPunct="0"/>
            <a:r>
              <a:rPr lang="en-US" sz="2000"/>
              <a:t>Tại một thời điểm không thể có hai tiến trình nằm trong đoạn găng.</a:t>
            </a:r>
          </a:p>
          <a:p>
            <a:pPr hangingPunct="0"/>
            <a:r>
              <a:rPr lang="en-US" sz="2000"/>
              <a:t> Nếu có nhiều tiến trình đồng thời cùng xin được vào đoạn găng thì chỉ có một tiến trình được phép vào đoạn găng, các tiến trình khác phải xếp hàng chờ trong hàng đợi.</a:t>
            </a:r>
          </a:p>
          <a:p>
            <a:pPr hangingPunct="0"/>
            <a:r>
              <a:rPr lang="en-US" sz="2000"/>
              <a:t>Tiến trình chờ ngoài đoạn găng không được ngăn cản các tiến trình khác vào đoạn găng.</a:t>
            </a:r>
          </a:p>
          <a:p>
            <a:pPr hangingPunct="0"/>
            <a:r>
              <a:rPr lang="en-US" sz="2000"/>
              <a:t>Không có tiến trình nào được phép ở lâu vô hạn trong đoạn găng và không có tiến trình phải chờ lâu mới được vào đoạn găng (chờ trong hàng đợi).</a:t>
            </a:r>
          </a:p>
          <a:p>
            <a:pPr hangingPunct="0"/>
            <a:r>
              <a:rPr lang="en-US" sz="2000"/>
              <a:t>Nếu tài nguyên găng được giải phóng thì hệ điều hành có nhiệm vụ đánh thức các tiến trình trong hàng đợi ra để tạo điều kiện cho nó vào đoạn găng.</a:t>
            </a:r>
          </a:p>
          <a:p>
            <a:pPr marL="111125" lvl="1" indent="0" algn="just">
              <a:lnSpc>
                <a:spcPct val="130000"/>
              </a:lnSpc>
              <a:spcBef>
                <a:spcPts val="0"/>
              </a:spcBef>
              <a:spcAft>
                <a:spcPts val="600"/>
              </a:spcAft>
              <a:buClr>
                <a:schemeClr val="accent6"/>
              </a:buClr>
              <a:buNone/>
              <a:defRPr/>
            </a:pPr>
            <a:endParaRPr lang="en-US" sz="2000" b="1"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Cơ sở lý thuyết</a:t>
            </a:r>
          </a:p>
        </p:txBody>
      </p:sp>
    </p:spTree>
    <p:extLst>
      <p:ext uri="{BB962C8B-B14F-4D97-AF65-F5344CB8AC3E}">
        <p14:creationId xmlns:p14="http://schemas.microsoft.com/office/powerpoint/2010/main" val="21678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381000" y="12192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568325" lvl="1" indent="-457200" algn="just">
              <a:lnSpc>
                <a:spcPct val="130000"/>
              </a:lnSpc>
              <a:spcBef>
                <a:spcPts val="0"/>
              </a:spcBef>
              <a:spcAft>
                <a:spcPts val="600"/>
              </a:spcAft>
              <a:buClr>
                <a:schemeClr val="accent6"/>
              </a:buClr>
              <a:buAutoNum type="arabicPeriod" startAt="3"/>
              <a:defRPr/>
            </a:pPr>
            <a:r>
              <a:rPr lang="en-US" sz="2400" b="1">
                <a:latin typeface="Times New Roman" panose="02020603050405020304" pitchFamily="18" charset="0"/>
                <a:cs typeface="Times New Roman" panose="02020603050405020304" pitchFamily="18" charset="0"/>
              </a:rPr>
              <a:t>Tài nguyên gang và đoạn găng</a:t>
            </a:r>
            <a:endParaRPr lang="en-US" sz="2000" b="1" dirty="0">
              <a:solidFill>
                <a:srgbClr val="000714"/>
              </a:solidFill>
              <a:latin typeface="Times New Roman" panose="02020603050405020304" pitchFamily="18" charset="0"/>
              <a:cs typeface="Times New Roman" panose="02020603050405020304" pitchFamily="18" charset="0"/>
            </a:endParaRPr>
          </a:p>
          <a:p>
            <a:pPr marL="111125" lvl="1" indent="0" algn="just">
              <a:lnSpc>
                <a:spcPct val="130000"/>
              </a:lnSpc>
              <a:spcBef>
                <a:spcPts val="0"/>
              </a:spcBef>
              <a:spcAft>
                <a:spcPts val="600"/>
              </a:spcAft>
              <a:buClr>
                <a:schemeClr val="accent6"/>
              </a:buClr>
              <a:buNone/>
              <a:defRPr/>
            </a:pPr>
            <a:r>
              <a:rPr lang="en-US" sz="2000" b="1">
                <a:solidFill>
                  <a:srgbClr val="000714"/>
                </a:solidFill>
                <a:latin typeface="Times New Roman" panose="02020603050405020304" pitchFamily="18" charset="0"/>
                <a:cs typeface="Times New Roman" panose="02020603050405020304" pitchFamily="18" charset="0"/>
              </a:rPr>
              <a:t>Vấn đề gặp phải: </a:t>
            </a:r>
          </a:p>
          <a:p>
            <a:pPr lvl="0" hangingPunct="0"/>
            <a:r>
              <a:rPr lang="en-US" sz="2000"/>
              <a:t>Có thể dẫn đến tắc nghẽn(Deadlock) trong hệ thống.</a:t>
            </a:r>
          </a:p>
          <a:p>
            <a:pPr lvl="0" hangingPunct="0"/>
            <a:r>
              <a:rPr lang="en-US" sz="2000"/>
              <a:t>Các tiến trình có thể bị đói(Stravation) tài nguyên.</a:t>
            </a:r>
          </a:p>
          <a:p>
            <a:pPr marL="111125" lvl="1" indent="0" algn="just">
              <a:lnSpc>
                <a:spcPct val="130000"/>
              </a:lnSpc>
              <a:spcBef>
                <a:spcPts val="0"/>
              </a:spcBef>
              <a:spcAft>
                <a:spcPts val="600"/>
              </a:spcAft>
              <a:buClr>
                <a:schemeClr val="accent6"/>
              </a:buClr>
              <a:buNone/>
              <a:defRPr/>
            </a:pPr>
            <a:endParaRPr lang="en-US" sz="2400" b="1"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Cơ sở lý thuyết</a:t>
            </a:r>
          </a:p>
        </p:txBody>
      </p:sp>
    </p:spTree>
    <p:extLst>
      <p:ext uri="{BB962C8B-B14F-4D97-AF65-F5344CB8AC3E}">
        <p14:creationId xmlns:p14="http://schemas.microsoft.com/office/powerpoint/2010/main" val="184836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457200" y="1295400"/>
            <a:ext cx="46101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1125" lvl="1" indent="0" algn="just">
              <a:lnSpc>
                <a:spcPct val="130000"/>
              </a:lnSpc>
              <a:spcBef>
                <a:spcPts val="0"/>
              </a:spcBef>
              <a:spcAft>
                <a:spcPts val="600"/>
              </a:spcAft>
              <a:buClr>
                <a:schemeClr val="accent6"/>
              </a:buClr>
              <a:buNone/>
              <a:defRPr/>
            </a:pPr>
            <a:r>
              <a:rPr lang="en-US" sz="2400" b="1">
                <a:solidFill>
                  <a:srgbClr val="000714"/>
                </a:solidFill>
                <a:latin typeface="Times New Roman" panose="02020603050405020304" pitchFamily="18" charset="0"/>
                <a:cs typeface="Times New Roman" panose="02020603050405020304" pitchFamily="18" charset="0"/>
              </a:rPr>
              <a:t>4. Giải pháp semaphore</a:t>
            </a:r>
            <a:endParaRPr lang="en-US" sz="2400" b="1" dirty="0">
              <a:solidFill>
                <a:srgbClr val="000714"/>
              </a:solidFill>
              <a:latin typeface="Times New Roman" panose="02020603050405020304" pitchFamily="18" charset="0"/>
              <a:cs typeface="Times New Roman" panose="02020603050405020304" pitchFamily="18" charset="0"/>
            </a:endParaRPr>
          </a:p>
          <a:p>
            <a:pPr hangingPunct="0"/>
            <a:r>
              <a:rPr lang="en-US" sz="1800"/>
              <a:t> Một semaphore s là một biến có các thuộc tính sau:</a:t>
            </a:r>
          </a:p>
          <a:p>
            <a:pPr hangingPunct="0"/>
            <a:r>
              <a:rPr lang="en-US" sz="1800"/>
              <a:t> Một giá trị nguyên dương e(s)</a:t>
            </a:r>
          </a:p>
          <a:p>
            <a:pPr hangingPunct="0"/>
            <a:r>
              <a:rPr lang="en-US" sz="1800"/>
              <a:t> Một hàng đợi f(s) lưu danh sách các tiến trình đang bị khóa (chờ) trên semaphore s</a:t>
            </a:r>
          </a:p>
          <a:p>
            <a:pPr marL="0" indent="0" hangingPunct="0">
              <a:buNone/>
            </a:pPr>
            <a:r>
              <a:rPr lang="en-US" sz="1800"/>
              <a:t> Chỉ có hai thao tác được định nghĩa trên semaphore:</a:t>
            </a:r>
          </a:p>
          <a:p>
            <a:pPr marL="0" indent="0" hangingPunct="0">
              <a:buNone/>
            </a:pPr>
            <a:r>
              <a:rPr lang="en-US" sz="1800"/>
              <a:t>o   </a:t>
            </a:r>
            <a:r>
              <a:rPr lang="en-US" sz="1800" b="1"/>
              <a:t>Down(s)</a:t>
            </a:r>
          </a:p>
          <a:p>
            <a:pPr marL="0" indent="0" hangingPunct="0">
              <a:buNone/>
            </a:pPr>
            <a:r>
              <a:rPr lang="en-US" sz="1800"/>
              <a:t>o   </a:t>
            </a:r>
            <a:r>
              <a:rPr lang="en-US" sz="1800" b="1"/>
              <a:t>Up(s)</a:t>
            </a:r>
          </a:p>
          <a:p>
            <a:pPr marL="0" indent="0">
              <a:buNone/>
            </a:pPr>
            <a:r>
              <a:rPr lang="en-US" sz="1600"/>
              <a:t>}</a:t>
            </a:r>
            <a:endParaRPr lang="en-US" sz="2400" b="1"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Cơ sở lý thuyết</a:t>
            </a:r>
          </a:p>
        </p:txBody>
      </p:sp>
      <p:sp>
        <p:nvSpPr>
          <p:cNvPr id="4" name="Content Placeholder 2">
            <a:extLst>
              <a:ext uri="{FF2B5EF4-FFF2-40B4-BE49-F238E27FC236}">
                <a16:creationId xmlns:a16="http://schemas.microsoft.com/office/drawing/2014/main" id="{208BEEB7-3687-44A6-BBAB-0226C1ACABBD}"/>
              </a:ext>
            </a:extLst>
          </p:cNvPr>
          <p:cNvSpPr txBox="1">
            <a:spLocks/>
          </p:cNvSpPr>
          <p:nvPr/>
        </p:nvSpPr>
        <p:spPr bwMode="gray">
          <a:xfrm>
            <a:off x="5162550" y="1828800"/>
            <a:ext cx="35433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1125" lvl="1" indent="0" algn="just">
              <a:lnSpc>
                <a:spcPct val="130000"/>
              </a:lnSpc>
              <a:spcBef>
                <a:spcPts val="0"/>
              </a:spcBef>
              <a:spcAft>
                <a:spcPts val="600"/>
              </a:spcAft>
              <a:buClr>
                <a:schemeClr val="accent6"/>
              </a:buClr>
              <a:buNone/>
              <a:defRPr/>
            </a:pPr>
            <a:r>
              <a:rPr lang="en-US" sz="1800" b="1"/>
              <a:t>Tổ chức truy xuất độc quyền với Semaphores:</a:t>
            </a:r>
            <a:endParaRPr lang="en-US" sz="1800"/>
          </a:p>
          <a:p>
            <a:pPr marL="0" indent="0" hangingPunct="0">
              <a:buNone/>
            </a:pPr>
            <a:endParaRPr lang="en-US" sz="1600"/>
          </a:p>
          <a:p>
            <a:pPr marL="0" indent="0" hangingPunct="0">
              <a:buNone/>
            </a:pPr>
            <a:r>
              <a:rPr lang="en-US" sz="1600"/>
              <a:t>while (TRUE)</a:t>
            </a:r>
            <a:endParaRPr lang="en-US" sz="1400"/>
          </a:p>
          <a:p>
            <a:pPr marL="0" indent="0" hangingPunct="0">
              <a:buNone/>
            </a:pPr>
            <a:r>
              <a:rPr lang="en-US" sz="1600"/>
              <a:t> {</a:t>
            </a:r>
            <a:endParaRPr lang="en-US" sz="1400"/>
          </a:p>
          <a:p>
            <a:pPr marL="0" indent="0" hangingPunct="0">
              <a:buNone/>
            </a:pPr>
            <a:r>
              <a:rPr lang="en-US" sz="1600"/>
              <a:t>Down(s)</a:t>
            </a:r>
            <a:endParaRPr lang="en-US" sz="1400"/>
          </a:p>
          <a:p>
            <a:pPr marL="0" indent="0" hangingPunct="0">
              <a:buNone/>
            </a:pPr>
            <a:r>
              <a:rPr lang="en-US" sz="1600"/>
              <a:t>critical-section ();</a:t>
            </a:r>
            <a:endParaRPr lang="en-US" sz="1400"/>
          </a:p>
          <a:p>
            <a:pPr marL="0" indent="0" hangingPunct="0">
              <a:buNone/>
            </a:pPr>
            <a:r>
              <a:rPr lang="en-US" sz="1600"/>
              <a:t>Up(s)</a:t>
            </a:r>
            <a:endParaRPr lang="en-US" sz="1400"/>
          </a:p>
          <a:p>
            <a:pPr marL="0" indent="0" hangingPunct="0">
              <a:buNone/>
            </a:pPr>
            <a:r>
              <a:rPr lang="en-US" sz="1600"/>
              <a:t>Noncritical-section ();</a:t>
            </a:r>
            <a:endParaRPr lang="en-US" sz="1400"/>
          </a:p>
          <a:p>
            <a:pPr marL="0" indent="0">
              <a:buNone/>
            </a:pPr>
            <a:r>
              <a:rPr lang="en-US" sz="1600"/>
              <a: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85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457200" y="1295400"/>
            <a:ext cx="46101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1125" lvl="1" indent="0" algn="just">
              <a:lnSpc>
                <a:spcPct val="130000"/>
              </a:lnSpc>
              <a:spcBef>
                <a:spcPts val="0"/>
              </a:spcBef>
              <a:spcAft>
                <a:spcPts val="600"/>
              </a:spcAft>
              <a:buClr>
                <a:schemeClr val="accent6"/>
              </a:buClr>
              <a:buNone/>
              <a:defRPr/>
            </a:pPr>
            <a:r>
              <a:rPr lang="en-US" sz="2000" b="1">
                <a:solidFill>
                  <a:srgbClr val="000714"/>
                </a:solidFill>
                <a:latin typeface="Times New Roman" panose="02020603050405020304" pitchFamily="18" charset="0"/>
                <a:cs typeface="Times New Roman" panose="02020603050405020304" pitchFamily="18" charset="0"/>
              </a:rPr>
              <a:t>5.  Deadlock</a:t>
            </a:r>
            <a:endParaRPr lang="en-US" sz="2000" b="1" dirty="0">
              <a:solidFill>
                <a:srgbClr val="000714"/>
              </a:solidFill>
              <a:latin typeface="Times New Roman" panose="02020603050405020304" pitchFamily="18" charset="0"/>
              <a:cs typeface="Times New Roman" panose="02020603050405020304" pitchFamily="18" charset="0"/>
            </a:endParaRPr>
          </a:p>
          <a:p>
            <a:pPr hangingPunct="0"/>
            <a:r>
              <a:rPr lang="en-US" sz="1800"/>
              <a:t>Một quá trình yêu cầu tài nguyên, nếu tài nguyên không sẵn dùng tại thời điểm đó, quá trình đi vào trạng thái chờ. Qúa trình chờ có thể không bao giờ chuyển trạng thái trở lại vì tài nguyên chúng yêu cầu bị giữ bởi những quá trình đang chờ khác.</a:t>
            </a:r>
            <a:endParaRPr lang="en-US" sz="1800" b="1"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52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Cơ sở lý thuyết</a:t>
            </a:r>
          </a:p>
        </p:txBody>
      </p:sp>
      <p:sp>
        <p:nvSpPr>
          <p:cNvPr id="4" name="Content Placeholder 2">
            <a:extLst>
              <a:ext uri="{FF2B5EF4-FFF2-40B4-BE49-F238E27FC236}">
                <a16:creationId xmlns:a16="http://schemas.microsoft.com/office/drawing/2014/main" id="{208BEEB7-3687-44A6-BBAB-0226C1ACABBD}"/>
              </a:ext>
            </a:extLst>
          </p:cNvPr>
          <p:cNvSpPr txBox="1">
            <a:spLocks/>
          </p:cNvSpPr>
          <p:nvPr/>
        </p:nvSpPr>
        <p:spPr bwMode="gray">
          <a:xfrm>
            <a:off x="5162550" y="1828800"/>
            <a:ext cx="35433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111125" lvl="1" indent="0" algn="just">
              <a:lnSpc>
                <a:spcPct val="130000"/>
              </a:lnSpc>
              <a:spcBef>
                <a:spcPts val="0"/>
              </a:spcBef>
              <a:spcAft>
                <a:spcPts val="600"/>
              </a:spcAft>
              <a:buClr>
                <a:schemeClr val="accent6"/>
              </a:buClr>
              <a:buNone/>
              <a:defRPr/>
            </a:pPr>
            <a:r>
              <a:rPr lang="en-US" sz="1800" b="1"/>
              <a:t>Điều kiện hình thành tắc nghẽn:</a:t>
            </a:r>
          </a:p>
          <a:p>
            <a:pPr lvl="0" hangingPunct="0"/>
            <a:r>
              <a:rPr lang="en-US" sz="1800"/>
              <a:t>Loại trừ lẫn nhau (mutual excution) hay độc quyền sử dụng</a:t>
            </a:r>
          </a:p>
          <a:p>
            <a:pPr lvl="0" hangingPunct="0"/>
            <a:r>
              <a:rPr lang="en-US" sz="1800"/>
              <a:t>Giữ và đợi (hold and wait)</a:t>
            </a:r>
          </a:p>
          <a:p>
            <a:pPr lvl="0" hangingPunct="0"/>
            <a:r>
              <a:rPr lang="en-US" sz="1800"/>
              <a:t>Không ưu tiên (no preemption)</a:t>
            </a:r>
          </a:p>
          <a:p>
            <a:pPr lvl="0" hangingPunct="0"/>
            <a:r>
              <a:rPr lang="en-US" sz="1800"/>
              <a:t>Đợi vòng tròn (Circular wait)</a:t>
            </a:r>
          </a:p>
        </p:txBody>
      </p:sp>
    </p:spTree>
    <p:extLst>
      <p:ext uri="{BB962C8B-B14F-4D97-AF65-F5344CB8AC3E}">
        <p14:creationId xmlns:p14="http://schemas.microsoft.com/office/powerpoint/2010/main" val="304741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theme/theme1.xml><?xml version="1.0" encoding="utf-8"?>
<a:theme xmlns:a="http://schemas.openxmlformats.org/drawingml/2006/main" name="1_Theme2">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993</TotalTime>
  <Words>808</Words>
  <Application>Microsoft Office PowerPoint</Application>
  <PresentationFormat>On-screen Show (4:3)</PresentationFormat>
  <Paragraphs>132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Symbol</vt:lpstr>
      <vt:lpstr>Times New Roman</vt:lpstr>
      <vt:lpstr>1_Theme2</vt:lpstr>
      <vt:lpstr>TRƯỜNG ĐẠI HỌC BÁCH KHOA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ĐẠI HỌC ĐÀ NẴNG TRƯỜNG ĐẠI HỌC BÁCH KHOA KHOA CÔNG NGHỆ THÔNG TIN</dc:title>
  <dc:creator>Vui</dc:creator>
  <cp:lastModifiedBy>Ngọc Lan Lưu</cp:lastModifiedBy>
  <cp:revision>112</cp:revision>
  <dcterms:created xsi:type="dcterms:W3CDTF">2013-05-14T04:07:19Z</dcterms:created>
  <dcterms:modified xsi:type="dcterms:W3CDTF">2018-05-31T17:55:51Z</dcterms:modified>
</cp:coreProperties>
</file>