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74" r:id="rId1"/>
  </p:sldMasterIdLst>
  <p:notesMasterIdLst>
    <p:notesMasterId r:id="rId10"/>
  </p:notesMasterIdLst>
  <p:sldIdLst>
    <p:sldId id="257" r:id="rId2"/>
    <p:sldId id="335" r:id="rId3"/>
    <p:sldId id="267" r:id="rId4"/>
    <p:sldId id="336" r:id="rId5"/>
    <p:sldId id="338" r:id="rId6"/>
    <p:sldId id="354" r:id="rId7"/>
    <p:sldId id="337" r:id="rId8"/>
    <p:sldId id="290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349241-4CA2-4C45-A301-C211D03EE0E3}">
          <p14:sldIdLst>
            <p14:sldId id="257"/>
          </p14:sldIdLst>
        </p14:section>
        <p14:section name="Untitled Section" id="{1E444A78-CDB1-4A2A-9DD7-249EF825A6BF}">
          <p14:sldIdLst>
            <p14:sldId id="335"/>
            <p14:sldId id="267"/>
            <p14:sldId id="336"/>
            <p14:sldId id="338"/>
            <p14:sldId id="354"/>
            <p14:sldId id="337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32" autoAdjust="0"/>
    <p:restoredTop sz="93109" autoAdjust="0"/>
  </p:normalViewPr>
  <p:slideViewPr>
    <p:cSldViewPr>
      <p:cViewPr varScale="1">
        <p:scale>
          <a:sx n="73" d="100"/>
          <a:sy n="73" d="100"/>
        </p:scale>
        <p:origin x="10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1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4A27-484B-4D0A-BBE6-B0CC3F94BAF7}" type="datetimeFigureOut">
              <a:rPr lang="en-US" smtClean="0"/>
              <a:pPr/>
              <a:t>2019-11-30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EAE62-2752-47A0-9BCE-201B9412A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6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8" y="6477001"/>
            <a:ext cx="8979408" cy="2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6"/>
            <a:ext cx="6477000" cy="8683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909" y="6477000"/>
            <a:ext cx="6898491" cy="22860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rgbClr val="80008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276"/>
            <a:ext cx="8229600" cy="4733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1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60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Freeform 25"/>
          <p:cNvSpPr>
            <a:spLocks/>
          </p:cNvSpPr>
          <p:nvPr/>
        </p:nvSpPr>
        <p:spPr bwMode="gray">
          <a:xfrm>
            <a:off x="95251" y="6446839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1" y="6491289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gray">
          <a:xfrm>
            <a:off x="112712" y="2301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2" y="6723064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1" y="1047751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4" y="6454775"/>
            <a:ext cx="150874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100" i="1">
                <a:solidFill>
                  <a:srgbClr val="FFFFFF"/>
                </a:solidFill>
                <a:latin typeface="Times New Roman" pitchFamily="18" charset="0"/>
              </a:rPr>
              <a:t>www.themegallery.com</a:t>
            </a:r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304212" y="368300"/>
            <a:ext cx="534988" cy="54610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78738" y="368300"/>
            <a:ext cx="534988" cy="54610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59612" y="368300"/>
            <a:ext cx="534988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" y="6520497"/>
            <a:ext cx="1656732" cy="19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8" y="6477001"/>
            <a:ext cx="8979408" cy="2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111909" y="6477000"/>
            <a:ext cx="689849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rgbClr val="80008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Tên</a:t>
            </a:r>
            <a:r>
              <a:rPr lang="en-US" baseline="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baseline="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đề</a:t>
            </a:r>
            <a:r>
              <a:rPr lang="en-US" baseline="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tài …………………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7493000" y="64516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E60014C-0A03-468C-BB99-6CFA9613CA8E}" type="slidenum">
              <a:rPr lang="en-US" sz="1200" smtClean="0"/>
              <a:pPr algn="r"/>
              <a:t>‹#›</a:t>
            </a:fld>
            <a:r>
              <a:rPr lang="en-US" sz="1200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4178468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7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196561"/>
            <a:ext cx="9144000" cy="870239"/>
          </a:xfrm>
        </p:spPr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cs typeface="Times New Roman" pitchFamily="18" charset="0"/>
              </a:rPr>
              <a:t>TRƯỜNG ĐẠI HỌC BÁCH KHOA</a:t>
            </a:r>
            <a:b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cs typeface="Times New Roman" pitchFamily="18" charset="0"/>
              </a:rPr>
              <a:t>KHOA CÔNG NGHỆ THÔNG TIN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gray">
          <a:xfrm>
            <a:off x="100610" y="3124199"/>
            <a:ext cx="8877135" cy="1194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</a:pPr>
            <a:endParaRPr lang="en-US" sz="2600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505200" y="4745185"/>
            <a:ext cx="4648200" cy="104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Sinh viên :	</a:t>
            </a:r>
            <a:r>
              <a:rPr lang="en-US" sz="2000" b="1" dirty="0" err="1" smtClean="0">
                <a:solidFill>
                  <a:srgbClr val="000099"/>
                </a:solidFill>
                <a:latin typeface="+mj-lt"/>
                <a:cs typeface="Times New Roman" pitchFamily="18" charset="0"/>
              </a:rPr>
              <a:t>Nguyễn</a:t>
            </a:r>
            <a:r>
              <a:rPr lang="en-US" sz="2000" b="1" dirty="0" smtClean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+mj-lt"/>
                <a:cs typeface="Times New Roman" pitchFamily="18" charset="0"/>
              </a:rPr>
              <a:t>Thị</a:t>
            </a:r>
            <a:r>
              <a:rPr lang="en-US" sz="2000" b="1" dirty="0" smtClean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+mj-lt"/>
                <a:cs typeface="Times New Roman" pitchFamily="18" charset="0"/>
              </a:rPr>
              <a:t>Thư</a:t>
            </a:r>
            <a:endParaRPr lang="en-US" sz="2000" b="1" dirty="0" smtClean="0">
              <a:solidFill>
                <a:srgbClr val="000099"/>
              </a:solidFill>
              <a:latin typeface="+mj-lt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b="1" dirty="0" err="1" smtClean="0">
                <a:solidFill>
                  <a:srgbClr val="000099"/>
                </a:solidFill>
                <a:latin typeface="+mj-lt"/>
                <a:cs typeface="Times New Roman" pitchFamily="18" charset="0"/>
              </a:rPr>
              <a:t>Lớp</a:t>
            </a:r>
            <a:r>
              <a:rPr lang="en-US" sz="2000" b="1" dirty="0" smtClean="0">
                <a:solidFill>
                  <a:srgbClr val="000099"/>
                </a:solidFill>
                <a:latin typeface="+mj-lt"/>
                <a:cs typeface="Times New Roman" pitchFamily="18" charset="0"/>
              </a:rPr>
              <a:t>	    :	16TCLC3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000" b="1" dirty="0" smtClean="0">
                <a:solidFill>
                  <a:srgbClr val="000099"/>
                </a:solidFill>
                <a:latin typeface="+mj-lt"/>
                <a:cs typeface="Times New Roman" pitchFamily="18" charset="0"/>
              </a:rPr>
              <a:t>MSSV</a:t>
            </a:r>
            <a:r>
              <a:rPr lang="en-US" sz="2000" b="1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	    :	</a:t>
            </a:r>
            <a:r>
              <a:rPr lang="en-US" sz="2000" b="1" dirty="0" smtClean="0">
                <a:solidFill>
                  <a:srgbClr val="000099"/>
                </a:solidFill>
                <a:latin typeface="+mj-lt"/>
                <a:cs typeface="Times New Roman" pitchFamily="18" charset="0"/>
              </a:rPr>
              <a:t>102160266</a:t>
            </a:r>
            <a:endParaRPr lang="en-US" sz="2000" b="1" dirty="0">
              <a:solidFill>
                <a:srgbClr val="000099"/>
              </a:solidFill>
              <a:latin typeface="+mj-lt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GVHD       : 	Trần Hồ Thủy Tiên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116785"/>
            <a:ext cx="914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sz="1600" b="1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Đà Nẵng, </a:t>
            </a:r>
            <a:r>
              <a:rPr lang="en-US" sz="1600" b="1" dirty="0" smtClean="0">
                <a:solidFill>
                  <a:srgbClr val="000099"/>
                </a:solidFill>
                <a:latin typeface="+mj-lt"/>
                <a:cs typeface="Times New Roman" pitchFamily="18" charset="0"/>
              </a:rPr>
              <a:t>12</a:t>
            </a:r>
            <a:r>
              <a:rPr lang="en-US" sz="1600" b="1" dirty="0" smtClean="0">
                <a:solidFill>
                  <a:srgbClr val="000099"/>
                </a:solidFill>
                <a:latin typeface="+mj-lt"/>
                <a:cs typeface="Times New Roman" pitchFamily="18" charset="0"/>
              </a:rPr>
              <a:t>/2019</a:t>
            </a:r>
            <a:endParaRPr lang="en-US" sz="1600" b="1" dirty="0">
              <a:solidFill>
                <a:srgbClr val="000099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0" y="1665795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5000"/>
              </a:spcBef>
            </a:pP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BÁO CÁO  ĐỒ ÁN 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gray">
          <a:xfrm>
            <a:off x="38100" y="2895600"/>
            <a:ext cx="8915400" cy="1447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u="sng" dirty="0" err="1" smtClean="0">
                <a:solidFill>
                  <a:srgbClr val="FF0000"/>
                </a:solidFill>
                <a:cs typeface="Times New Roman" pitchFamily="18" charset="0"/>
              </a:rPr>
              <a:t>Đề</a:t>
            </a:r>
            <a:r>
              <a:rPr lang="en-US" sz="2000" u="sng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cs typeface="Times New Roman" pitchFamily="18" charset="0"/>
              </a:rPr>
              <a:t>tài</a:t>
            </a:r>
            <a:r>
              <a:rPr lang="en-US" sz="2000" u="sng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FF0000"/>
                </a:solidFill>
              </a:rPr>
              <a:t>Sử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dụng</a:t>
            </a:r>
            <a:r>
              <a:rPr lang="en-US" sz="2000" dirty="0">
                <a:solidFill>
                  <a:srgbClr val="FF0000"/>
                </a:solidFill>
              </a:rPr>
              <a:t> pipeline </a:t>
            </a:r>
            <a:r>
              <a:rPr lang="en-US" sz="2000" dirty="0" err="1">
                <a:solidFill>
                  <a:srgbClr val="FF0000"/>
                </a:solidFill>
              </a:rPr>
              <a:t>trong</a:t>
            </a:r>
            <a:r>
              <a:rPr lang="en-US" sz="2000" dirty="0">
                <a:solidFill>
                  <a:srgbClr val="FF0000"/>
                </a:solidFill>
              </a:rPr>
              <a:t> java </a:t>
            </a:r>
            <a:r>
              <a:rPr lang="en-US" sz="2000" dirty="0" err="1">
                <a:solidFill>
                  <a:srgbClr val="FF0000"/>
                </a:solidFill>
              </a:rPr>
              <a:t>xây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dựng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chư</a:t>
            </a:r>
            <a:r>
              <a:rPr lang="vi-VN" sz="2000" dirty="0">
                <a:solidFill>
                  <a:srgbClr val="FF0000"/>
                </a:solidFill>
              </a:rPr>
              <a:t>ơ</a:t>
            </a:r>
            <a:r>
              <a:rPr lang="en-US" sz="2000" dirty="0">
                <a:solidFill>
                  <a:srgbClr val="FF0000"/>
                </a:solidFill>
              </a:rPr>
              <a:t>ng </a:t>
            </a:r>
            <a:r>
              <a:rPr lang="en-US" sz="2000" dirty="0" err="1">
                <a:solidFill>
                  <a:srgbClr val="FF0000"/>
                </a:solidFill>
              </a:rPr>
              <a:t>trình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trao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đổi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thông</a:t>
            </a:r>
            <a:r>
              <a:rPr lang="en-US" sz="2000" dirty="0">
                <a:solidFill>
                  <a:srgbClr val="FF0000"/>
                </a:solidFill>
              </a:rPr>
              <a:t> tin </a:t>
            </a:r>
            <a:r>
              <a:rPr lang="en-US" sz="2000" dirty="0" err="1">
                <a:solidFill>
                  <a:srgbClr val="FF0000"/>
                </a:solidFill>
              </a:rPr>
              <a:t>theo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mô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hình</a:t>
            </a:r>
            <a:r>
              <a:rPr lang="en-US" sz="2000" dirty="0">
                <a:solidFill>
                  <a:srgbClr val="FF0000"/>
                </a:solidFill>
              </a:rPr>
              <a:t> Client-Server.</a:t>
            </a:r>
            <a:endParaRPr lang="en-US" sz="20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" y="247650"/>
            <a:ext cx="736979" cy="685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gray">
          <a:xfrm>
            <a:off x="76200" y="2514600"/>
            <a:ext cx="8915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i="1" dirty="0" err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600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600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7058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417972" y="6479700"/>
            <a:ext cx="1616075" cy="254953"/>
          </a:xfrm>
          <a:prstGeom prst="rect">
            <a:avLst/>
          </a:prstGeom>
        </p:spPr>
        <p:txBody>
          <a:bodyPr/>
          <a:lstStyle/>
          <a:p>
            <a:fld id="{469EF50A-1779-4EBB-9513-0FF53CEFFFCB}" type="slidenum">
              <a:rPr lang="en-US" smtClean="0"/>
              <a:pPr/>
              <a:t>2</a:t>
            </a:fld>
            <a:r>
              <a:rPr lang="en-US" dirty="0"/>
              <a:t>/20</a:t>
            </a:r>
          </a:p>
          <a:p>
            <a:endParaRPr 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52400" y="228600"/>
            <a:ext cx="6781800" cy="685800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/>
            <a:r>
              <a:rPr lang="en-US" sz="2800" dirty="0" err="1" smtClean="0">
                <a:cs typeface="Times New Roman" pitchFamily="18" charset="0"/>
              </a:rPr>
              <a:t>lập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trình mạng</a:t>
            </a:r>
          </a:p>
        </p:txBody>
      </p:sp>
      <p:sp>
        <p:nvSpPr>
          <p:cNvPr id="7" name="AutoShape 97"/>
          <p:cNvSpPr>
            <a:spLocks noChangeArrowheads="1"/>
          </p:cNvSpPr>
          <p:nvPr/>
        </p:nvSpPr>
        <p:spPr bwMode="gray">
          <a:xfrm>
            <a:off x="1463675" y="2781300"/>
            <a:ext cx="61833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0" hangingPunct="0"/>
            <a:r>
              <a:rPr lang="fr-FR" sz="2000" b="1" dirty="0">
                <a:solidFill>
                  <a:srgbClr val="006699"/>
                </a:solidFill>
                <a:cs typeface="Arial" charset="0"/>
              </a:rPr>
              <a:t>2. </a:t>
            </a:r>
            <a:r>
              <a:rPr lang="fr-FR" sz="2000" b="1" dirty="0" err="1">
                <a:solidFill>
                  <a:srgbClr val="006699"/>
                </a:solidFill>
                <a:cs typeface="Arial" charset="0"/>
              </a:rPr>
              <a:t>Phân</a:t>
            </a:r>
            <a:r>
              <a:rPr lang="fr-FR" sz="2000" b="1" dirty="0">
                <a:solidFill>
                  <a:srgbClr val="006699"/>
                </a:solidFill>
                <a:cs typeface="Arial" charset="0"/>
              </a:rPr>
              <a:t> </a:t>
            </a:r>
            <a:r>
              <a:rPr lang="fr-FR" sz="2000" b="1" dirty="0" err="1">
                <a:solidFill>
                  <a:srgbClr val="006699"/>
                </a:solidFill>
                <a:cs typeface="Arial" charset="0"/>
              </a:rPr>
              <a:t>tích</a:t>
            </a:r>
            <a:r>
              <a:rPr lang="fr-FR" sz="2000" b="1" dirty="0">
                <a:solidFill>
                  <a:srgbClr val="006699"/>
                </a:solidFill>
                <a:cs typeface="Arial" charset="0"/>
              </a:rPr>
              <a:t> </a:t>
            </a:r>
            <a:r>
              <a:rPr lang="fr-FR" sz="2000" b="1" dirty="0" err="1">
                <a:solidFill>
                  <a:srgbClr val="006699"/>
                </a:solidFill>
                <a:cs typeface="Arial" charset="0"/>
              </a:rPr>
              <a:t>thiết</a:t>
            </a:r>
            <a:r>
              <a:rPr lang="fr-FR" sz="2000" b="1" dirty="0">
                <a:solidFill>
                  <a:srgbClr val="006699"/>
                </a:solidFill>
                <a:cs typeface="Arial" charset="0"/>
              </a:rPr>
              <a:t> </a:t>
            </a:r>
            <a:r>
              <a:rPr lang="fr-FR" sz="2000" b="1" dirty="0" err="1">
                <a:solidFill>
                  <a:srgbClr val="006699"/>
                </a:solidFill>
                <a:cs typeface="Arial" charset="0"/>
              </a:rPr>
              <a:t>kế</a:t>
            </a:r>
            <a:r>
              <a:rPr lang="fr-FR" sz="2000" b="1" dirty="0">
                <a:solidFill>
                  <a:srgbClr val="006699"/>
                </a:solidFill>
                <a:cs typeface="Arial" charset="0"/>
              </a:rPr>
              <a:t> </a:t>
            </a:r>
            <a:r>
              <a:rPr lang="fr-FR" sz="2000" b="1" dirty="0" err="1">
                <a:solidFill>
                  <a:srgbClr val="006699"/>
                </a:solidFill>
                <a:cs typeface="Arial" charset="0"/>
              </a:rPr>
              <a:t>hệ</a:t>
            </a:r>
            <a:r>
              <a:rPr lang="fr-FR" sz="2000" b="1" dirty="0">
                <a:solidFill>
                  <a:srgbClr val="006699"/>
                </a:solidFill>
                <a:cs typeface="Arial" charset="0"/>
              </a:rPr>
              <a:t> </a:t>
            </a:r>
            <a:r>
              <a:rPr lang="fr-FR" sz="2000" b="1" dirty="0" err="1">
                <a:solidFill>
                  <a:srgbClr val="006699"/>
                </a:solidFill>
                <a:cs typeface="Arial" charset="0"/>
              </a:rPr>
              <a:t>thống</a:t>
            </a:r>
            <a:endParaRPr lang="en-US" sz="2000" b="1" dirty="0">
              <a:solidFill>
                <a:srgbClr val="006699"/>
              </a:solidFill>
              <a:cs typeface="Arial" charset="0"/>
            </a:endParaRPr>
          </a:p>
        </p:txBody>
      </p:sp>
      <p:sp>
        <p:nvSpPr>
          <p:cNvPr id="8" name="AutoShape 97"/>
          <p:cNvSpPr>
            <a:spLocks noChangeArrowheads="1"/>
          </p:cNvSpPr>
          <p:nvPr/>
        </p:nvSpPr>
        <p:spPr bwMode="gray">
          <a:xfrm>
            <a:off x="1463675" y="2133600"/>
            <a:ext cx="61833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0" hangingPunct="0"/>
            <a:r>
              <a:rPr lang="fr-FR" sz="2000" b="1" dirty="0">
                <a:solidFill>
                  <a:srgbClr val="006699"/>
                </a:solidFill>
                <a:cs typeface="Arial" charset="0"/>
              </a:rPr>
              <a:t>1. </a:t>
            </a:r>
            <a:r>
              <a:rPr lang="fr-FR" sz="2000" b="1" dirty="0" err="1">
                <a:solidFill>
                  <a:srgbClr val="006699"/>
                </a:solidFill>
                <a:cs typeface="Arial" charset="0"/>
              </a:rPr>
              <a:t>Cơ</a:t>
            </a:r>
            <a:r>
              <a:rPr lang="fr-FR" sz="2000" b="1" dirty="0">
                <a:solidFill>
                  <a:srgbClr val="006699"/>
                </a:solidFill>
                <a:cs typeface="Arial" charset="0"/>
              </a:rPr>
              <a:t> </a:t>
            </a:r>
            <a:r>
              <a:rPr lang="fr-FR" sz="2000" b="1" dirty="0" err="1">
                <a:solidFill>
                  <a:srgbClr val="006699"/>
                </a:solidFill>
                <a:cs typeface="Arial" charset="0"/>
              </a:rPr>
              <a:t>sở</a:t>
            </a:r>
            <a:r>
              <a:rPr lang="fr-FR" sz="2000" b="1" dirty="0">
                <a:solidFill>
                  <a:srgbClr val="006699"/>
                </a:solidFill>
                <a:cs typeface="Arial" charset="0"/>
              </a:rPr>
              <a:t> </a:t>
            </a:r>
            <a:r>
              <a:rPr lang="fr-FR" sz="2000" b="1" dirty="0" err="1">
                <a:solidFill>
                  <a:srgbClr val="006699"/>
                </a:solidFill>
                <a:cs typeface="Arial" charset="0"/>
              </a:rPr>
              <a:t>lý</a:t>
            </a:r>
            <a:r>
              <a:rPr lang="fr-FR" sz="2000" b="1" dirty="0">
                <a:solidFill>
                  <a:srgbClr val="006699"/>
                </a:solidFill>
                <a:cs typeface="Arial" charset="0"/>
              </a:rPr>
              <a:t> </a:t>
            </a:r>
            <a:r>
              <a:rPr lang="fr-FR" sz="2000" b="1" dirty="0" err="1">
                <a:solidFill>
                  <a:srgbClr val="006699"/>
                </a:solidFill>
                <a:cs typeface="Arial" charset="0"/>
              </a:rPr>
              <a:t>thuyết</a:t>
            </a:r>
            <a:endParaRPr lang="en-US" sz="2000" b="1" dirty="0">
              <a:solidFill>
                <a:srgbClr val="006699"/>
              </a:solidFill>
              <a:cs typeface="Arial" charset="0"/>
            </a:endParaRPr>
          </a:p>
        </p:txBody>
      </p:sp>
      <p:sp>
        <p:nvSpPr>
          <p:cNvPr id="10" name="AutoShape 97"/>
          <p:cNvSpPr>
            <a:spLocks noChangeArrowheads="1"/>
          </p:cNvSpPr>
          <p:nvPr/>
        </p:nvSpPr>
        <p:spPr bwMode="gray">
          <a:xfrm>
            <a:off x="1463675" y="3429000"/>
            <a:ext cx="61833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342900" lvl="2" indent="-342900" eaLnBrk="0" hangingPunct="0"/>
            <a:r>
              <a:rPr lang="fr-FR" sz="2000" b="1">
                <a:solidFill>
                  <a:srgbClr val="006699"/>
                </a:solidFill>
                <a:cs typeface="Arial" charset="0"/>
              </a:rPr>
              <a:t>3. Demo</a:t>
            </a:r>
            <a:endParaRPr lang="en-US" sz="2000" b="1" dirty="0">
              <a:solidFill>
                <a:srgbClr val="00669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6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228600" y="1295400"/>
            <a:ext cx="8686800" cy="518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lvl="0" hangingPunct="0"/>
            <a:r>
              <a:rPr lang="x-none" sz="1800" b="1"/>
              <a:t>Kĩ Thuật Ống Dẫn Pipe Line Trong Java</a:t>
            </a:r>
            <a:endParaRPr lang="en-US" sz="1800" b="1"/>
          </a:p>
          <a:p>
            <a:pPr marL="111125" lvl="1" indent="0" algn="just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None/>
              <a:defRPr/>
            </a:pPr>
            <a:r>
              <a:rPr lang="en-US" sz="1800">
                <a:solidFill>
                  <a:srgbClr val="000714"/>
                </a:solidFill>
                <a:latin typeface="Arial" pitchFamily="34" charset="0"/>
                <a:cs typeface="Arial" pitchFamily="34" charset="0"/>
              </a:rPr>
              <a:t>	PipedInputStream  </a:t>
            </a:r>
            <a:r>
              <a:rPr lang="en-US" sz="1800"/>
              <a:t>readId </a:t>
            </a:r>
            <a:endParaRPr lang="en-US" sz="1800">
              <a:solidFill>
                <a:srgbClr val="000714"/>
              </a:solidFill>
              <a:latin typeface="Arial" pitchFamily="34" charset="0"/>
              <a:cs typeface="Arial" pitchFamily="34" charset="0"/>
            </a:endParaRPr>
          </a:p>
          <a:p>
            <a:pPr marL="111125" lvl="1" indent="0" algn="just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None/>
              <a:defRPr/>
            </a:pPr>
            <a:r>
              <a:rPr lang="en-US" sz="1800">
                <a:solidFill>
                  <a:srgbClr val="000714"/>
                </a:solidFill>
                <a:latin typeface="Arial" pitchFamily="34" charset="0"/>
                <a:cs typeface="Arial" pitchFamily="34" charset="0"/>
              </a:rPr>
              <a:t>	PipedOutputStream writeId</a:t>
            </a:r>
            <a:r>
              <a:rPr lang="en-US" sz="1800" dirty="0">
                <a:solidFill>
                  <a:srgbClr val="000714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marL="457200" lvl="1" indent="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None/>
              <a:defRPr/>
            </a:pPr>
            <a:endParaRPr lang="en-US" sz="1800">
              <a:latin typeface="+mj-lt"/>
              <a:cs typeface="Times New Roman" pitchFamily="18" charset="0"/>
            </a:endParaRPr>
          </a:p>
          <a:p>
            <a:pPr marL="457200" lvl="1" indent="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None/>
              <a:defRPr/>
            </a:pPr>
            <a:endParaRPr lang="en-US" sz="1800" dirty="0">
              <a:latin typeface="+mj-lt"/>
              <a:cs typeface="Times New Roman" pitchFamily="18" charset="0"/>
            </a:endParaRPr>
          </a:p>
          <a:p>
            <a:pPr marL="457200" lvl="1" indent="0" algn="just">
              <a:lnSpc>
                <a:spcPct val="130000"/>
              </a:lnSpc>
              <a:buNone/>
              <a:defRPr/>
            </a:pPr>
            <a:r>
              <a:rPr lang="en-US" sz="1800" b="1" u="sng">
                <a:latin typeface="Times New Roman" pitchFamily="18" charset="0"/>
                <a:cs typeface="Times New Roman" pitchFamily="18" charset="0"/>
              </a:rPr>
              <a:t>Cách tạo ống dẫn: </a:t>
            </a:r>
            <a:endParaRPr lang="en-US" sz="1800" b="1" u="sng"/>
          </a:p>
          <a:p>
            <a:pPr marL="457200" lvl="1" indent="0" algn="just">
              <a:lnSpc>
                <a:spcPct val="130000"/>
              </a:lnSpc>
              <a:buNone/>
              <a:defRPr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readId.connect(writeId);</a:t>
            </a:r>
          </a:p>
          <a:p>
            <a:pPr marL="457200" lvl="1" indent="0" algn="just">
              <a:lnSpc>
                <a:spcPct val="130000"/>
              </a:lnSpc>
              <a:buNone/>
              <a:defRPr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Hoặc:</a:t>
            </a:r>
          </a:p>
          <a:p>
            <a:pPr marL="0" indent="0" hangingPunc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PipedInputStream readId = new PipedInputStream();</a:t>
            </a:r>
          </a:p>
          <a:p>
            <a:pPr marL="0" indent="0" hangingPunc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PipedOutputStream writeId = new PipedOutputStream(readId);</a:t>
            </a:r>
          </a:p>
          <a:p>
            <a:pPr marL="457200" lvl="1" indent="0" algn="just">
              <a:lnSpc>
                <a:spcPct val="130000"/>
              </a:lnSpc>
              <a:buNone/>
              <a:defRPr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228600"/>
            <a:ext cx="6781800" cy="685800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/>
            <a:r>
              <a:rPr lang="en-US" sz="2800" cap="none" dirty="0" err="1">
                <a:cs typeface="Times New Roman" pitchFamily="18" charset="0"/>
              </a:rPr>
              <a:t>Cơ</a:t>
            </a:r>
            <a:r>
              <a:rPr lang="en-US" sz="2800" cap="none" dirty="0">
                <a:cs typeface="Times New Roman" pitchFamily="18" charset="0"/>
              </a:rPr>
              <a:t> </a:t>
            </a:r>
            <a:r>
              <a:rPr lang="en-US" sz="2800" cap="none" dirty="0" err="1">
                <a:cs typeface="Times New Roman" pitchFamily="18" charset="0"/>
              </a:rPr>
              <a:t>sở</a:t>
            </a:r>
            <a:r>
              <a:rPr lang="en-US" sz="2800" cap="none" dirty="0">
                <a:cs typeface="Times New Roman" pitchFamily="18" charset="0"/>
              </a:rPr>
              <a:t> </a:t>
            </a:r>
            <a:r>
              <a:rPr lang="en-US" sz="2800" cap="none" dirty="0" err="1">
                <a:cs typeface="Times New Roman" pitchFamily="18" charset="0"/>
              </a:rPr>
              <a:t>lý</a:t>
            </a:r>
            <a:r>
              <a:rPr lang="en-US" sz="2800" cap="none" dirty="0">
                <a:cs typeface="Times New Roman" pitchFamily="18" charset="0"/>
              </a:rPr>
              <a:t> </a:t>
            </a:r>
            <a:r>
              <a:rPr lang="en-US" sz="2800" cap="none" dirty="0" err="1">
                <a:cs typeface="Times New Roman" pitchFamily="18" charset="0"/>
              </a:rPr>
              <a:t>thuyết</a:t>
            </a:r>
            <a:endParaRPr lang="en-US" sz="2800" cap="none" dirty="0"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5CA78-8EAC-4E26-A385-9CE2373CCD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06926"/>
            <a:ext cx="36671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152400" y="1143000"/>
            <a:ext cx="8686800" cy="518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lvl="0" hangingPunct="0"/>
            <a:r>
              <a:rPr lang="x-none" sz="1800" b="1"/>
              <a:t>Mô Hình </a:t>
            </a:r>
            <a:r>
              <a:rPr lang="en-US" sz="1800" b="1"/>
              <a:t>Ứng Dụng </a:t>
            </a:r>
            <a:r>
              <a:rPr lang="x-none" sz="1800" b="1"/>
              <a:t>Client-Server </a:t>
            </a:r>
            <a:endParaRPr lang="en-US" sz="1800" b="1"/>
          </a:p>
          <a:p>
            <a:pPr marL="457200" lvl="1" indent="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None/>
              <a:defRPr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457200" lvl="1" indent="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lvl="1" indent="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None/>
              <a:defRPr/>
            </a:pPr>
            <a:endParaRPr lang="en-US" dirty="0">
              <a:latin typeface="+mj-lt"/>
              <a:cs typeface="Times New Roman" pitchFamily="18" charset="0"/>
            </a:endParaRPr>
          </a:p>
          <a:p>
            <a:pPr lvl="1" algn="just">
              <a:lnSpc>
                <a:spcPct val="130000"/>
              </a:lnSpc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228600"/>
            <a:ext cx="6781800" cy="685800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/>
            <a:r>
              <a:rPr lang="en-US" sz="2800" cap="none" dirty="0" err="1">
                <a:cs typeface="Times New Roman" pitchFamily="18" charset="0"/>
              </a:rPr>
              <a:t>Cơ</a:t>
            </a:r>
            <a:r>
              <a:rPr lang="en-US" sz="2800" cap="none" dirty="0">
                <a:cs typeface="Times New Roman" pitchFamily="18" charset="0"/>
              </a:rPr>
              <a:t> </a:t>
            </a:r>
            <a:r>
              <a:rPr lang="en-US" sz="2800" cap="none" dirty="0" err="1">
                <a:cs typeface="Times New Roman" pitchFamily="18" charset="0"/>
              </a:rPr>
              <a:t>sở</a:t>
            </a:r>
            <a:r>
              <a:rPr lang="en-US" sz="2800" cap="none" dirty="0">
                <a:cs typeface="Times New Roman" pitchFamily="18" charset="0"/>
              </a:rPr>
              <a:t> </a:t>
            </a:r>
            <a:r>
              <a:rPr lang="en-US" sz="2800" cap="none" dirty="0" err="1">
                <a:cs typeface="Times New Roman" pitchFamily="18" charset="0"/>
              </a:rPr>
              <a:t>lý</a:t>
            </a:r>
            <a:r>
              <a:rPr lang="en-US" sz="2800" cap="none" dirty="0">
                <a:cs typeface="Times New Roman" pitchFamily="18" charset="0"/>
              </a:rPr>
              <a:t> </a:t>
            </a:r>
            <a:r>
              <a:rPr lang="en-US" sz="2800" cap="none" dirty="0" err="1">
                <a:cs typeface="Times New Roman" pitchFamily="18" charset="0"/>
              </a:rPr>
              <a:t>thuyết</a:t>
            </a:r>
            <a:endParaRPr lang="en-US" sz="2800" cap="none" dirty="0">
              <a:cs typeface="Times New Roman" pitchFamily="18" charset="0"/>
            </a:endParaRPr>
          </a:p>
        </p:txBody>
      </p:sp>
      <p:pic>
        <p:nvPicPr>
          <p:cNvPr id="8" name="Picture 7" descr="https://voer.edu.vn/file/37900">
            <a:extLst>
              <a:ext uri="{FF2B5EF4-FFF2-40B4-BE49-F238E27FC236}">
                <a16:creationId xmlns:a16="http://schemas.microsoft.com/office/drawing/2014/main" id="{CE56DEF7-C6BA-4792-A66E-36FEBD618D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49946"/>
            <a:ext cx="3916680" cy="371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13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" y="228600"/>
            <a:ext cx="6781800" cy="685800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/>
            <a:r>
              <a:rPr lang="en-US" sz="2800" cap="none" dirty="0">
                <a:cs typeface="Times New Roman" pitchFamily="18" charset="0"/>
              </a:rPr>
              <a:t>Thiết kế hệ thống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747D4A-B6C7-4A72-A588-AD5DCA27F741}"/>
              </a:ext>
            </a:extLst>
          </p:cNvPr>
          <p:cNvGrpSpPr/>
          <p:nvPr/>
        </p:nvGrpSpPr>
        <p:grpSpPr>
          <a:xfrm>
            <a:off x="2895600" y="1447800"/>
            <a:ext cx="4397058" cy="4643447"/>
            <a:chOff x="0" y="0"/>
            <a:chExt cx="4832320" cy="5477159"/>
          </a:xfrm>
        </p:grpSpPr>
        <p:sp>
          <p:nvSpPr>
            <p:cNvPr id="5" name="Text Box 39">
              <a:extLst>
                <a:ext uri="{FF2B5EF4-FFF2-40B4-BE49-F238E27FC236}">
                  <a16:creationId xmlns:a16="http://schemas.microsoft.com/office/drawing/2014/main" id="{991142B5-49D9-4587-B0F6-627FA3341B49}"/>
                </a:ext>
              </a:extLst>
            </p:cNvPr>
            <p:cNvSpPr txBox="1"/>
            <p:nvPr/>
          </p:nvSpPr>
          <p:spPr>
            <a:xfrm>
              <a:off x="2905125" y="5076825"/>
              <a:ext cx="323533" cy="31816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7FFE66E-0D60-42B4-956D-50BC47D4DCCE}"/>
                </a:ext>
              </a:extLst>
            </p:cNvPr>
            <p:cNvGrpSpPr/>
            <p:nvPr/>
          </p:nvGrpSpPr>
          <p:grpSpPr>
            <a:xfrm>
              <a:off x="0" y="0"/>
              <a:ext cx="4832320" cy="5477159"/>
              <a:chOff x="0" y="0"/>
              <a:chExt cx="4832320" cy="5477159"/>
            </a:xfrm>
          </p:grpSpPr>
          <p:sp>
            <p:nvSpPr>
              <p:cNvPr id="9" name="Text Box 40">
                <a:extLst>
                  <a:ext uri="{FF2B5EF4-FFF2-40B4-BE49-F238E27FC236}">
                    <a16:creationId xmlns:a16="http://schemas.microsoft.com/office/drawing/2014/main" id="{DD474D0F-80CC-4C3D-A4E7-BBC924EF794C}"/>
                  </a:ext>
                </a:extLst>
              </p:cNvPr>
              <p:cNvSpPr txBox="1"/>
              <p:nvPr/>
            </p:nvSpPr>
            <p:spPr>
              <a:xfrm>
                <a:off x="790735" y="781050"/>
                <a:ext cx="447675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out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752E8-594B-4C0E-AB58-ACBB85DD7ED7}"/>
                  </a:ext>
                </a:extLst>
              </p:cNvPr>
              <p:cNvSpPr/>
              <p:nvPr/>
            </p:nvSpPr>
            <p:spPr>
              <a:xfrm>
                <a:off x="190660" y="0"/>
                <a:ext cx="781050" cy="809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Client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7EC254-2CD6-4D7B-9C70-6C5C20F67FC9}"/>
                  </a:ext>
                </a:extLst>
              </p:cNvPr>
              <p:cNvSpPr/>
              <p:nvPr/>
            </p:nvSpPr>
            <p:spPr>
              <a:xfrm>
                <a:off x="3067210" y="9525"/>
                <a:ext cx="781050" cy="809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Server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A297688-2361-456F-B23D-456925AB6BCF}"/>
                  </a:ext>
                </a:extLst>
              </p:cNvPr>
              <p:cNvCxnSpPr/>
              <p:nvPr/>
            </p:nvCxnSpPr>
            <p:spPr>
              <a:xfrm>
                <a:off x="419260" y="809625"/>
                <a:ext cx="0" cy="46675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 Box 20">
                <a:extLst>
                  <a:ext uri="{FF2B5EF4-FFF2-40B4-BE49-F238E27FC236}">
                    <a16:creationId xmlns:a16="http://schemas.microsoft.com/office/drawing/2014/main" id="{29AF590F-85F0-427F-B554-A39B9BC07996}"/>
                  </a:ext>
                </a:extLst>
              </p:cNvPr>
              <p:cNvSpPr txBox="1"/>
              <p:nvPr/>
            </p:nvSpPr>
            <p:spPr>
              <a:xfrm rot="16200000">
                <a:off x="-671353" y="1700213"/>
                <a:ext cx="1647505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readMessage()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25A3AAF-CAA8-4D1F-837E-E3C69025CA0A}"/>
                  </a:ext>
                </a:extLst>
              </p:cNvPr>
              <p:cNvCxnSpPr/>
              <p:nvPr/>
            </p:nvCxnSpPr>
            <p:spPr>
              <a:xfrm>
                <a:off x="3248185" y="809625"/>
                <a:ext cx="47625" cy="44481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D0BBA3F-4164-4F03-8CB7-FF356CA2AF23}"/>
                  </a:ext>
                </a:extLst>
              </p:cNvPr>
              <p:cNvCxnSpPr/>
              <p:nvPr/>
            </p:nvCxnSpPr>
            <p:spPr>
              <a:xfrm>
                <a:off x="800260" y="809625"/>
                <a:ext cx="0" cy="150580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C530D3B-B1EE-46A4-A5B7-F2A90F372834}"/>
                  </a:ext>
                </a:extLst>
              </p:cNvPr>
              <p:cNvCxnSpPr/>
              <p:nvPr/>
            </p:nvCxnSpPr>
            <p:spPr>
              <a:xfrm>
                <a:off x="3591085" y="809625"/>
                <a:ext cx="0" cy="187214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24">
                <a:extLst>
                  <a:ext uri="{FF2B5EF4-FFF2-40B4-BE49-F238E27FC236}">
                    <a16:creationId xmlns:a16="http://schemas.microsoft.com/office/drawing/2014/main" id="{80864FD3-E281-4B83-8FA9-3B924B4834A0}"/>
                  </a:ext>
                </a:extLst>
              </p:cNvPr>
              <p:cNvSpPr txBox="1"/>
              <p:nvPr/>
            </p:nvSpPr>
            <p:spPr>
              <a:xfrm>
                <a:off x="3372010" y="3924300"/>
                <a:ext cx="1460310" cy="3181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writeMessage(msg)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" name="Text Box 25">
                <a:extLst>
                  <a:ext uri="{FF2B5EF4-FFF2-40B4-BE49-F238E27FC236}">
                    <a16:creationId xmlns:a16="http://schemas.microsoft.com/office/drawing/2014/main" id="{D4091436-80C6-47FE-8C1E-C75C65804987}"/>
                  </a:ext>
                </a:extLst>
              </p:cNvPr>
              <p:cNvSpPr txBox="1"/>
              <p:nvPr/>
            </p:nvSpPr>
            <p:spPr>
              <a:xfrm rot="413213">
                <a:off x="1495585" y="2066925"/>
                <a:ext cx="875983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send()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97747F0-FC5F-4DD3-9FF6-D6076B16A3A5}"/>
                  </a:ext>
                </a:extLst>
              </p:cNvPr>
              <p:cNvCxnSpPr/>
              <p:nvPr/>
            </p:nvCxnSpPr>
            <p:spPr>
              <a:xfrm>
                <a:off x="790735" y="2219325"/>
                <a:ext cx="2457450" cy="257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28">
                <a:extLst>
                  <a:ext uri="{FF2B5EF4-FFF2-40B4-BE49-F238E27FC236}">
                    <a16:creationId xmlns:a16="http://schemas.microsoft.com/office/drawing/2014/main" id="{5E019FFE-8EB0-4294-9615-73264D1AB52A}"/>
                  </a:ext>
                </a:extLst>
              </p:cNvPr>
              <p:cNvSpPr txBox="1"/>
              <p:nvPr/>
            </p:nvSpPr>
            <p:spPr>
              <a:xfrm rot="16200000">
                <a:off x="3067210" y="3086100"/>
                <a:ext cx="1166813" cy="352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toUpperCaseMsg()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AFCD9FB-15B1-4023-9BDB-4EB7DB61323F}"/>
                  </a:ext>
                </a:extLst>
              </p:cNvPr>
              <p:cNvCxnSpPr/>
              <p:nvPr/>
            </p:nvCxnSpPr>
            <p:spPr>
              <a:xfrm flipH="1">
                <a:off x="419260" y="3838575"/>
                <a:ext cx="3109557" cy="400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 Box 30">
                <a:extLst>
                  <a:ext uri="{FF2B5EF4-FFF2-40B4-BE49-F238E27FC236}">
                    <a16:creationId xmlns:a16="http://schemas.microsoft.com/office/drawing/2014/main" id="{EE70ADD4-5C2F-4975-A88C-79D20025F3E4}"/>
                  </a:ext>
                </a:extLst>
              </p:cNvPr>
              <p:cNvSpPr txBox="1"/>
              <p:nvPr/>
            </p:nvSpPr>
            <p:spPr>
              <a:xfrm>
                <a:off x="533560" y="1704975"/>
                <a:ext cx="1600200" cy="31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writeMessage(msg)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Text Box 31">
                <a:extLst>
                  <a:ext uri="{FF2B5EF4-FFF2-40B4-BE49-F238E27FC236}">
                    <a16:creationId xmlns:a16="http://schemas.microsoft.com/office/drawing/2014/main" id="{9E504709-8206-4303-8EF3-9AD76B562C9B}"/>
                  </a:ext>
                </a:extLst>
              </p:cNvPr>
              <p:cNvSpPr txBox="1"/>
              <p:nvPr/>
            </p:nvSpPr>
            <p:spPr>
              <a:xfrm rot="21165836">
                <a:off x="1638460" y="3686175"/>
                <a:ext cx="875983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send()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340C63C-A73B-489A-B89C-DD9A24126C85}"/>
                  </a:ext>
                </a:extLst>
              </p:cNvPr>
              <p:cNvCxnSpPr/>
              <p:nvPr/>
            </p:nvCxnSpPr>
            <p:spPr>
              <a:xfrm>
                <a:off x="419260" y="1028700"/>
                <a:ext cx="3171825" cy="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 Box 35">
                <a:extLst>
                  <a:ext uri="{FF2B5EF4-FFF2-40B4-BE49-F238E27FC236}">
                    <a16:creationId xmlns:a16="http://schemas.microsoft.com/office/drawing/2014/main" id="{4E434903-32CD-4126-A14E-2CCA8FC56158}"/>
                  </a:ext>
                </a:extLst>
              </p:cNvPr>
              <p:cNvSpPr txBox="1"/>
              <p:nvPr/>
            </p:nvSpPr>
            <p:spPr>
              <a:xfrm>
                <a:off x="1476535" y="714375"/>
                <a:ext cx="847725" cy="3181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Connect()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2F2BB01-3004-4E16-A075-72FAB0874B1B}"/>
                  </a:ext>
                </a:extLst>
              </p:cNvPr>
              <p:cNvCxnSpPr/>
              <p:nvPr/>
            </p:nvCxnSpPr>
            <p:spPr>
              <a:xfrm>
                <a:off x="800260" y="1238250"/>
                <a:ext cx="244792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 Box 37">
                <a:extLst>
                  <a:ext uri="{FF2B5EF4-FFF2-40B4-BE49-F238E27FC236}">
                    <a16:creationId xmlns:a16="http://schemas.microsoft.com/office/drawing/2014/main" id="{8B105533-6B91-4C5E-9F27-6856A3D70674}"/>
                  </a:ext>
                </a:extLst>
              </p:cNvPr>
              <p:cNvSpPr txBox="1"/>
              <p:nvPr/>
            </p:nvSpPr>
            <p:spPr>
              <a:xfrm>
                <a:off x="1428910" y="1247775"/>
                <a:ext cx="847725" cy="3181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Connect()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38">
                <a:extLst>
                  <a:ext uri="{FF2B5EF4-FFF2-40B4-BE49-F238E27FC236}">
                    <a16:creationId xmlns:a16="http://schemas.microsoft.com/office/drawing/2014/main" id="{5F212E7E-B9E8-45D7-B581-492F75D735B4}"/>
                  </a:ext>
                </a:extLst>
              </p:cNvPr>
              <p:cNvSpPr txBox="1"/>
              <p:nvPr/>
            </p:nvSpPr>
            <p:spPr>
              <a:xfrm>
                <a:off x="66835" y="914400"/>
                <a:ext cx="323533" cy="3181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41">
                <a:extLst>
                  <a:ext uri="{FF2B5EF4-FFF2-40B4-BE49-F238E27FC236}">
                    <a16:creationId xmlns:a16="http://schemas.microsoft.com/office/drawing/2014/main" id="{64A37951-0A59-418F-B735-D708B4CD30BF}"/>
                  </a:ext>
                </a:extLst>
              </p:cNvPr>
              <p:cNvSpPr txBox="1"/>
              <p:nvPr/>
            </p:nvSpPr>
            <p:spPr>
              <a:xfrm>
                <a:off x="3686335" y="1085850"/>
                <a:ext cx="457200" cy="3181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out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12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869C32B-4433-46E8-A559-E2BF3D348DDC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2438400"/>
            <a:ext cx="6781800" cy="685800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/>
            <a:r>
              <a:rPr lang="en-US" sz="2800" cap="none">
                <a:solidFill>
                  <a:srgbClr val="000714"/>
                </a:solidFill>
                <a:cs typeface="Times New Roman" pitchFamily="18" charset="0"/>
              </a:rPr>
              <a:t>Demo</a:t>
            </a:r>
            <a:endParaRPr lang="en-US" sz="2800" cap="none" dirty="0">
              <a:solidFill>
                <a:srgbClr val="000714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6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152400" y="1143000"/>
            <a:ext cx="8686800" cy="518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hangingPunct="0"/>
            <a:r>
              <a:rPr lang="en-US" sz="1800" dirty="0"/>
              <a:t>[1] </a:t>
            </a:r>
            <a:r>
              <a:rPr lang="en-US" sz="1800" dirty="0" err="1"/>
              <a:t>Đặng</a:t>
            </a:r>
            <a:r>
              <a:rPr lang="en-US" sz="1800" dirty="0"/>
              <a:t> </a:t>
            </a:r>
            <a:r>
              <a:rPr lang="en-US" sz="1800" dirty="0" err="1"/>
              <a:t>Vũ</a:t>
            </a:r>
            <a:r>
              <a:rPr lang="en-US" sz="1800" dirty="0"/>
              <a:t> </a:t>
            </a:r>
            <a:r>
              <a:rPr lang="en-US" sz="1800" dirty="0" err="1"/>
              <a:t>Tùng</a:t>
            </a:r>
            <a:r>
              <a:rPr lang="en-US" sz="1800" dirty="0"/>
              <a:t>, </a:t>
            </a:r>
            <a:r>
              <a:rPr lang="en-US" sz="1800" i="1" dirty="0" err="1"/>
              <a:t>Giáo</a:t>
            </a:r>
            <a:r>
              <a:rPr lang="en-US" sz="1800" i="1" dirty="0"/>
              <a:t> </a:t>
            </a:r>
            <a:r>
              <a:rPr lang="en-US" sz="1800" i="1" dirty="0" err="1"/>
              <a:t>trình</a:t>
            </a:r>
            <a:r>
              <a:rPr lang="en-US" sz="1800" i="1" dirty="0"/>
              <a:t> </a:t>
            </a:r>
            <a:r>
              <a:rPr lang="en-US" sz="1800" i="1" dirty="0" err="1"/>
              <a:t>nguyên</a:t>
            </a:r>
            <a:r>
              <a:rPr lang="en-US" sz="1800" i="1" dirty="0"/>
              <a:t> </a:t>
            </a:r>
            <a:r>
              <a:rPr lang="en-US" sz="1800" i="1" dirty="0" err="1"/>
              <a:t>lý</a:t>
            </a:r>
            <a:r>
              <a:rPr lang="en-US" sz="1800" i="1" dirty="0"/>
              <a:t> </a:t>
            </a:r>
            <a:r>
              <a:rPr lang="en-US" sz="1800" i="1" dirty="0" err="1"/>
              <a:t>hệ</a:t>
            </a:r>
            <a:r>
              <a:rPr lang="en-US" sz="1800" i="1" dirty="0"/>
              <a:t> </a:t>
            </a:r>
            <a:r>
              <a:rPr lang="en-US" sz="1800" i="1" dirty="0" err="1"/>
              <a:t>điều</a:t>
            </a:r>
            <a:r>
              <a:rPr lang="en-US" sz="1800" i="1" dirty="0"/>
              <a:t> </a:t>
            </a:r>
            <a:r>
              <a:rPr lang="en-US" sz="1800" i="1" dirty="0" err="1"/>
              <a:t>hành</a:t>
            </a:r>
            <a:r>
              <a:rPr lang="en-US" sz="1800" dirty="0"/>
              <a:t>, NXB </a:t>
            </a:r>
            <a:r>
              <a:rPr lang="en-US" sz="1800" dirty="0" err="1"/>
              <a:t>Hà</a:t>
            </a:r>
            <a:r>
              <a:rPr lang="en-US" sz="1800" dirty="0"/>
              <a:t> </a:t>
            </a:r>
            <a:r>
              <a:rPr lang="en-US" sz="1800" dirty="0" err="1"/>
              <a:t>Nôi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2005.</a:t>
            </a:r>
            <a:br>
              <a:rPr lang="en-US" sz="1800" dirty="0"/>
            </a:br>
            <a:r>
              <a:rPr lang="en-US" sz="1800" dirty="0"/>
              <a:t>[2] </a:t>
            </a:r>
            <a:r>
              <a:rPr lang="en-US" sz="1800" dirty="0" err="1"/>
              <a:t>Trần</a:t>
            </a:r>
            <a:r>
              <a:rPr lang="en-US" sz="1800" dirty="0"/>
              <a:t> </a:t>
            </a:r>
            <a:r>
              <a:rPr lang="en-US" sz="1800" dirty="0" err="1"/>
              <a:t>Hồ</a:t>
            </a:r>
            <a:r>
              <a:rPr lang="en-US" sz="1800" dirty="0"/>
              <a:t> </a:t>
            </a:r>
            <a:r>
              <a:rPr lang="en-US" sz="1800" dirty="0" err="1"/>
              <a:t>Thuỷ</a:t>
            </a:r>
            <a:r>
              <a:rPr lang="en-US" sz="1800" dirty="0"/>
              <a:t> </a:t>
            </a:r>
            <a:r>
              <a:rPr lang="en-US" sz="1800" dirty="0" err="1"/>
              <a:t>Tiên</a:t>
            </a:r>
            <a:r>
              <a:rPr lang="en-US" sz="1800" dirty="0"/>
              <a:t>, </a:t>
            </a:r>
            <a:r>
              <a:rPr lang="en-US" sz="1800" i="1" dirty="0" err="1"/>
              <a:t>Bài</a:t>
            </a:r>
            <a:r>
              <a:rPr lang="en-US" sz="1800" i="1" dirty="0"/>
              <a:t> </a:t>
            </a:r>
            <a:r>
              <a:rPr lang="en-US" sz="1800" i="1" dirty="0" err="1"/>
              <a:t>giảng</a:t>
            </a:r>
            <a:r>
              <a:rPr lang="en-US" sz="1800" i="1" dirty="0"/>
              <a:t> </a:t>
            </a:r>
            <a:r>
              <a:rPr lang="en-US" sz="1800" i="1" dirty="0" err="1"/>
              <a:t>Nguyên</a:t>
            </a:r>
            <a:r>
              <a:rPr lang="en-US" sz="1800" i="1" dirty="0"/>
              <a:t> </a:t>
            </a:r>
            <a:r>
              <a:rPr lang="en-US" sz="1800" i="1" dirty="0" err="1"/>
              <a:t>lý</a:t>
            </a:r>
            <a:r>
              <a:rPr lang="en-US" sz="1800" i="1" dirty="0"/>
              <a:t> </a:t>
            </a:r>
            <a:r>
              <a:rPr lang="en-US" sz="1800" i="1" dirty="0" err="1"/>
              <a:t>hệ</a:t>
            </a:r>
            <a:r>
              <a:rPr lang="en-US" sz="1800" i="1" dirty="0"/>
              <a:t> </a:t>
            </a:r>
            <a:r>
              <a:rPr lang="en-US" sz="1800" i="1" dirty="0" err="1"/>
              <a:t>điều</a:t>
            </a:r>
            <a:r>
              <a:rPr lang="en-US" sz="1800" i="1" dirty="0"/>
              <a:t> </a:t>
            </a:r>
            <a:r>
              <a:rPr lang="en-US" sz="1800" i="1" dirty="0" err="1"/>
              <a:t>hành</a:t>
            </a:r>
            <a:r>
              <a:rPr lang="en-US" sz="1800" dirty="0"/>
              <a:t>, </a:t>
            </a:r>
            <a:r>
              <a:rPr lang="en-US" sz="1800" dirty="0" err="1"/>
              <a:t>Khoa</a:t>
            </a:r>
            <a:r>
              <a:rPr lang="en-US" sz="1800" dirty="0"/>
              <a:t> CNTT</a:t>
            </a:r>
            <a:br>
              <a:rPr lang="en-US" sz="1800" dirty="0"/>
            </a:b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Đại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r>
              <a:rPr lang="en-US" sz="1800" dirty="0"/>
              <a:t> </a:t>
            </a:r>
            <a:r>
              <a:rPr lang="en-US" sz="1800" dirty="0" err="1"/>
              <a:t>Bách</a:t>
            </a:r>
            <a:r>
              <a:rPr lang="en-US" sz="1800" dirty="0"/>
              <a:t> </a:t>
            </a:r>
            <a:r>
              <a:rPr lang="en-US" sz="1800" dirty="0" err="1"/>
              <a:t>khoa</a:t>
            </a:r>
            <a:r>
              <a:rPr lang="en-US" sz="1800" dirty="0"/>
              <a:t> </a:t>
            </a:r>
            <a:r>
              <a:rPr lang="en-US" sz="1800" dirty="0" err="1"/>
              <a:t>Đà</a:t>
            </a:r>
            <a:r>
              <a:rPr lang="en-US" sz="1800" dirty="0"/>
              <a:t> </a:t>
            </a:r>
            <a:r>
              <a:rPr lang="en-US" sz="1800" dirty="0" err="1"/>
              <a:t>nẵng</a:t>
            </a:r>
            <a:r>
              <a:rPr lang="en-US" sz="1800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vi-VN" i="1" dirty="0"/>
              <a:t/>
            </a:r>
            <a:br>
              <a:rPr lang="vi-VN" i="1" dirty="0"/>
            </a:br>
            <a:r>
              <a:rPr lang="vi-VN" i="1" dirty="0"/>
              <a:t> </a:t>
            </a:r>
            <a:endParaRPr lang="en-US" dirty="0"/>
          </a:p>
          <a:p>
            <a:pPr hangingPunct="0"/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228600"/>
            <a:ext cx="6781800" cy="685800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/>
            <a:r>
              <a:rPr lang="en-US" sz="2800" cap="none" dirty="0">
                <a:cs typeface="Times New Roman" pitchFamily="18" charset="0"/>
              </a:rPr>
              <a:t>Tài liệu tham khảo</a:t>
            </a:r>
          </a:p>
        </p:txBody>
      </p:sp>
    </p:spTree>
    <p:extLst>
      <p:ext uri="{BB962C8B-B14F-4D97-AF65-F5344CB8AC3E}">
        <p14:creationId xmlns:p14="http://schemas.microsoft.com/office/powerpoint/2010/main" val="161413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43000" y="2438400"/>
            <a:ext cx="6781800" cy="1066800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/>
            <a:r>
              <a:rPr lang="en-US" sz="2800" cap="none">
                <a:solidFill>
                  <a:schemeClr val="tx2"/>
                </a:solidFill>
                <a:cs typeface="Times New Roman" pitchFamily="18" charset="0"/>
              </a:rPr>
              <a:t>The end!</a:t>
            </a:r>
            <a:endParaRPr lang="en-US" sz="2800" cap="none" dirty="0">
              <a:solidFill>
                <a:schemeClr val="tx2"/>
              </a:solidFill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i="1" cap="none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sz="2800" i="1" cap="none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cap="none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800" i="1" cap="none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cap="none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i="1" cap="none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cap="none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2800" i="1" cap="none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cap="none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2800" i="1" cap="none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775219560"/>
      </p:ext>
    </p:extLst>
  </p:cSld>
  <p:clrMapOvr>
    <a:masterClrMapping/>
  </p:clrMapOvr>
</p:sld>
</file>

<file path=ppt/theme/theme1.xml><?xml version="1.0" encoding="utf-8"?>
<a:theme xmlns:a="http://schemas.openxmlformats.org/drawingml/2006/main" name="1_Theme2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147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1_Theme2</vt:lpstr>
      <vt:lpstr>TRƯỜNG ĐẠI HỌC BÁCH KHOA KHOA CÔNG NGHỆ THÔNG 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ĐẠI HỌC ĐÀ NẴNG TRƯỜNG ĐẠI HỌC BÁCH KHOA KHOA CÔNG NGHỆ THÔNG TIN</dc:title>
  <dc:creator>Vui</dc:creator>
  <cp:lastModifiedBy>Admin</cp:lastModifiedBy>
  <cp:revision>113</cp:revision>
  <dcterms:created xsi:type="dcterms:W3CDTF">2013-05-14T04:07:19Z</dcterms:created>
  <dcterms:modified xsi:type="dcterms:W3CDTF">2019-11-30T15:48:44Z</dcterms:modified>
</cp:coreProperties>
</file>