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82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8288000" cy="10287000"/>
  <p:notesSz cx="6858000" cy="9144000"/>
  <p:embeddedFontLst>
    <p:embeddedFont>
      <p:font typeface="Avenir" panose="020B0604020202020204" charset="0"/>
      <p:regular r:id="rId29"/>
    </p:embeddedFont>
    <p:embeddedFont>
      <p:font typeface="Avenir Bold" panose="020B0604020202020204" charset="0"/>
      <p:regular r:id="rId30"/>
    </p:embeddedFont>
    <p:embeddedFont>
      <p:font typeface="Avenir Italics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6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300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81200" y="-94024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393420" y="2445163"/>
            <a:ext cx="15501160" cy="4054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999"/>
              </a:lnSpc>
            </a:pPr>
            <a:r>
              <a:rPr lang="en-US" sz="9999" b="1">
                <a:solidFill>
                  <a:srgbClr val="FFFFFF"/>
                </a:solidFill>
                <a:latin typeface="Avenir Bold"/>
                <a:ea typeface="Avenir Bold"/>
                <a:cs typeface="Avenir Bold"/>
                <a:sym typeface="Avenir Bold"/>
              </a:rPr>
              <a:t>A SMART WEB APP FOR BOOKSTORE MANAGEMENT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92467" y="6461537"/>
            <a:ext cx="5722116" cy="599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70"/>
              </a:lnSpc>
            </a:pPr>
            <a:r>
              <a:rPr lang="en-US" sz="3700" i="1">
                <a:solidFill>
                  <a:srgbClr val="FFFFFF"/>
                </a:solidFill>
                <a:latin typeface="Avenir Italics"/>
                <a:ea typeface="Avenir Italics"/>
                <a:cs typeface="Avenir Italics"/>
                <a:sym typeface="Avenir Italics"/>
              </a:rPr>
              <a:t>Nguyen Thi Kim Thu</a:t>
            </a:r>
          </a:p>
        </p:txBody>
      </p:sp>
      <p:sp>
        <p:nvSpPr>
          <p:cNvPr id="8" name="Freeform 8"/>
          <p:cNvSpPr/>
          <p:nvPr/>
        </p:nvSpPr>
        <p:spPr>
          <a:xfrm>
            <a:off x="1981200" y="6267450"/>
            <a:ext cx="2880360" cy="4114800"/>
          </a:xfrm>
          <a:custGeom>
            <a:avLst/>
            <a:gdLst/>
            <a:ahLst/>
            <a:cxnLst/>
            <a:rect l="l" t="t" r="r" b="b"/>
            <a:pathLst>
              <a:path w="2880360" h="411480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10800000">
            <a:off x="5623560" y="7673106"/>
            <a:ext cx="3422956" cy="2613894"/>
          </a:xfrm>
          <a:custGeom>
            <a:avLst/>
            <a:gdLst/>
            <a:ahLst/>
            <a:cxnLst/>
            <a:rect l="l" t="t" r="r" b="b"/>
            <a:pathLst>
              <a:path w="3422956" h="2613894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7691298" y="7242391"/>
            <a:ext cx="9023285" cy="599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70"/>
              </a:lnSpc>
            </a:pPr>
            <a:r>
              <a:rPr lang="en-US" sz="3700" i="1">
                <a:solidFill>
                  <a:srgbClr val="FFFFFF"/>
                </a:solidFill>
                <a:latin typeface="Avenir Italics"/>
                <a:ea typeface="Avenir Italics"/>
                <a:cs typeface="Avenir Italics"/>
                <a:sym typeface="Avenir Italics"/>
              </a:rPr>
              <a:t>Supervisor: Assoc. Prof. Nguyen Van Sinh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671333" y="2076982"/>
            <a:ext cx="8004032" cy="7181318"/>
          </a:xfrm>
          <a:custGeom>
            <a:avLst/>
            <a:gdLst/>
            <a:ahLst/>
            <a:cxnLst/>
            <a:rect l="l" t="t" r="r" b="b"/>
            <a:pathLst>
              <a:path w="8004032" h="7181318">
                <a:moveTo>
                  <a:pt x="0" y="0"/>
                </a:moveTo>
                <a:lnTo>
                  <a:pt x="8004032" y="0"/>
                </a:lnTo>
                <a:lnTo>
                  <a:pt x="8004032" y="7181318"/>
                </a:lnTo>
                <a:lnTo>
                  <a:pt x="0" y="71813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5400000">
            <a:off x="13482016" y="-2080942"/>
            <a:ext cx="5450085" cy="4161883"/>
          </a:xfrm>
          <a:custGeom>
            <a:avLst/>
            <a:gdLst/>
            <a:ahLst/>
            <a:cxnLst/>
            <a:rect l="l" t="t" r="r" b="b"/>
            <a:pathLst>
              <a:path w="5450085" h="4161883">
                <a:moveTo>
                  <a:pt x="0" y="0"/>
                </a:moveTo>
                <a:lnTo>
                  <a:pt x="5450085" y="0"/>
                </a:lnTo>
                <a:lnTo>
                  <a:pt x="5450085" y="4161884"/>
                </a:lnTo>
                <a:lnTo>
                  <a:pt x="0" y="41618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417556" y="2251549"/>
            <a:ext cx="6726444" cy="73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USE CASE DIAGRAM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17556" y="2961456"/>
            <a:ext cx="5953371" cy="6183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5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Store Owner Use Cases:</a:t>
            </a:r>
          </a:p>
          <a:p>
            <a:pPr marL="755753" lvl="1" indent="-377876" algn="l">
              <a:lnSpc>
                <a:spcPts val="703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Manage Products</a:t>
            </a:r>
          </a:p>
          <a:p>
            <a:pPr marL="755753" lvl="1" indent="-377876" algn="l">
              <a:lnSpc>
                <a:spcPts val="703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View Orders</a:t>
            </a:r>
          </a:p>
          <a:p>
            <a:pPr marL="755753" lvl="1" indent="-377876" algn="l">
              <a:lnSpc>
                <a:spcPts val="703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Receive Notifications (New Orders, Low Stock)</a:t>
            </a:r>
          </a:p>
          <a:p>
            <a:pPr marL="755753" lvl="1" indent="-377876" algn="l">
              <a:lnSpc>
                <a:spcPts val="703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View Dashboard</a:t>
            </a:r>
          </a:p>
          <a:p>
            <a:pPr algn="l">
              <a:lnSpc>
                <a:spcPts val="7035"/>
              </a:lnSpc>
            </a:pPr>
            <a:endParaRPr lang="en-US" sz="3500">
              <a:solidFill>
                <a:srgbClr val="73737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5400000">
            <a:off x="13482016" y="-2080942"/>
            <a:ext cx="5450085" cy="4161883"/>
          </a:xfrm>
          <a:custGeom>
            <a:avLst/>
            <a:gdLst/>
            <a:ahLst/>
            <a:cxnLst/>
            <a:rect l="l" t="t" r="r" b="b"/>
            <a:pathLst>
              <a:path w="5450085" h="4161883">
                <a:moveTo>
                  <a:pt x="0" y="0"/>
                </a:moveTo>
                <a:lnTo>
                  <a:pt x="5450085" y="0"/>
                </a:lnTo>
                <a:lnTo>
                  <a:pt x="5450085" y="4161884"/>
                </a:lnTo>
                <a:lnTo>
                  <a:pt x="0" y="41618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725618" y="2456528"/>
            <a:ext cx="4715981" cy="2844326"/>
          </a:xfrm>
          <a:custGeom>
            <a:avLst/>
            <a:gdLst/>
            <a:ahLst/>
            <a:cxnLst/>
            <a:rect l="l" t="t" r="r" b="b"/>
            <a:pathLst>
              <a:path w="4715981" h="2844326">
                <a:moveTo>
                  <a:pt x="0" y="0"/>
                </a:moveTo>
                <a:lnTo>
                  <a:pt x="4715981" y="0"/>
                </a:lnTo>
                <a:lnTo>
                  <a:pt x="4715981" y="2844326"/>
                </a:lnTo>
                <a:lnTo>
                  <a:pt x="0" y="28443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725618" y="6146636"/>
            <a:ext cx="4715981" cy="1320475"/>
          </a:xfrm>
          <a:custGeom>
            <a:avLst/>
            <a:gdLst/>
            <a:ahLst/>
            <a:cxnLst/>
            <a:rect l="l" t="t" r="r" b="b"/>
            <a:pathLst>
              <a:path w="4715981" h="1320475">
                <a:moveTo>
                  <a:pt x="0" y="0"/>
                </a:moveTo>
                <a:lnTo>
                  <a:pt x="4715981" y="0"/>
                </a:lnTo>
                <a:lnTo>
                  <a:pt x="4715981" y="1320475"/>
                </a:lnTo>
                <a:lnTo>
                  <a:pt x="0" y="13204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751281" y="3319356"/>
            <a:ext cx="5380637" cy="2827280"/>
          </a:xfrm>
          <a:custGeom>
            <a:avLst/>
            <a:gdLst/>
            <a:ahLst/>
            <a:cxnLst/>
            <a:rect l="l" t="t" r="r" b="b"/>
            <a:pathLst>
              <a:path w="5380637" h="2827280">
                <a:moveTo>
                  <a:pt x="0" y="0"/>
                </a:moveTo>
                <a:lnTo>
                  <a:pt x="5380636" y="0"/>
                </a:lnTo>
                <a:lnTo>
                  <a:pt x="5380636" y="2827280"/>
                </a:lnTo>
                <a:lnTo>
                  <a:pt x="0" y="28272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9348560" y="4627556"/>
            <a:ext cx="1931517" cy="1931517"/>
          </a:xfrm>
          <a:custGeom>
            <a:avLst/>
            <a:gdLst/>
            <a:ahLst/>
            <a:cxnLst/>
            <a:rect l="l" t="t" r="r" b="b"/>
            <a:pathLst>
              <a:path w="1931517" h="1931517">
                <a:moveTo>
                  <a:pt x="0" y="0"/>
                </a:moveTo>
                <a:lnTo>
                  <a:pt x="1931517" y="0"/>
                </a:lnTo>
                <a:lnTo>
                  <a:pt x="1931517" y="1931517"/>
                </a:lnTo>
                <a:lnTo>
                  <a:pt x="0" y="193151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979099" y="6403811"/>
            <a:ext cx="1750753" cy="1755141"/>
          </a:xfrm>
          <a:custGeom>
            <a:avLst/>
            <a:gdLst/>
            <a:ahLst/>
            <a:cxnLst/>
            <a:rect l="l" t="t" r="r" b="b"/>
            <a:pathLst>
              <a:path w="1750753" h="1755141">
                <a:moveTo>
                  <a:pt x="0" y="0"/>
                </a:moveTo>
                <a:lnTo>
                  <a:pt x="1750753" y="0"/>
                </a:lnTo>
                <a:lnTo>
                  <a:pt x="1750753" y="1755141"/>
                </a:lnTo>
                <a:lnTo>
                  <a:pt x="0" y="175514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417556" y="2251549"/>
            <a:ext cx="6726444" cy="73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TECHNOLOGY USED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17556" y="2961456"/>
            <a:ext cx="5953371" cy="6183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753" lvl="1" indent="-377876" algn="l">
              <a:lnSpc>
                <a:spcPts val="703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Frontend: Next.js</a:t>
            </a:r>
          </a:p>
          <a:p>
            <a:pPr marL="755753" lvl="1" indent="-377876" algn="l">
              <a:lnSpc>
                <a:spcPts val="703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Backend: Node.js + Express</a:t>
            </a:r>
          </a:p>
          <a:p>
            <a:pPr marL="755753" lvl="1" indent="-377876" algn="l">
              <a:lnSpc>
                <a:spcPts val="703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Database: MySQL</a:t>
            </a:r>
          </a:p>
          <a:p>
            <a:pPr marL="755753" lvl="1" indent="-377876" algn="l">
              <a:lnSpc>
                <a:spcPts val="703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API: Google Books</a:t>
            </a:r>
          </a:p>
          <a:p>
            <a:pPr marL="755753" lvl="1" indent="-377876" algn="l">
              <a:lnSpc>
                <a:spcPts val="703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Auth: JWT, bcrypt</a:t>
            </a:r>
          </a:p>
          <a:p>
            <a:pPr algn="l">
              <a:lnSpc>
                <a:spcPts val="7035"/>
              </a:lnSpc>
            </a:pPr>
            <a:endParaRPr lang="en-US" sz="3500">
              <a:solidFill>
                <a:srgbClr val="73737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5400000">
            <a:off x="13482016" y="-2080942"/>
            <a:ext cx="5450085" cy="4161883"/>
          </a:xfrm>
          <a:custGeom>
            <a:avLst/>
            <a:gdLst/>
            <a:ahLst/>
            <a:cxnLst/>
            <a:rect l="l" t="t" r="r" b="b"/>
            <a:pathLst>
              <a:path w="5450085" h="4161883">
                <a:moveTo>
                  <a:pt x="0" y="0"/>
                </a:moveTo>
                <a:lnTo>
                  <a:pt x="5450085" y="0"/>
                </a:lnTo>
                <a:lnTo>
                  <a:pt x="5450085" y="4161884"/>
                </a:lnTo>
                <a:lnTo>
                  <a:pt x="0" y="41618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581435" y="2642077"/>
            <a:ext cx="8330324" cy="5512310"/>
          </a:xfrm>
          <a:custGeom>
            <a:avLst/>
            <a:gdLst/>
            <a:ahLst/>
            <a:cxnLst/>
            <a:rect l="l" t="t" r="r" b="b"/>
            <a:pathLst>
              <a:path w="8330324" h="5512310">
                <a:moveTo>
                  <a:pt x="0" y="0"/>
                </a:moveTo>
                <a:lnTo>
                  <a:pt x="8330324" y="0"/>
                </a:lnTo>
                <a:lnTo>
                  <a:pt x="8330324" y="5512310"/>
                </a:lnTo>
                <a:lnTo>
                  <a:pt x="0" y="55123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417556" y="2251549"/>
            <a:ext cx="6726444" cy="73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MAIN FEATURES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17556" y="2913831"/>
            <a:ext cx="6523778" cy="998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sz="3999" b="1">
                <a:solidFill>
                  <a:srgbClr val="00618A"/>
                </a:solidFill>
                <a:latin typeface="Avenir Bold"/>
                <a:ea typeface="Avenir Bold"/>
                <a:cs typeface="Avenir Bold"/>
                <a:sym typeface="Avenir Bold"/>
              </a:rPr>
              <a:t>Recommendation System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79602" y="3960544"/>
            <a:ext cx="7501833" cy="5297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753" lvl="1" indent="-377876" algn="l">
              <a:lnSpc>
                <a:spcPts val="703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Based on: Clicks, Sold</a:t>
            </a:r>
          </a:p>
          <a:p>
            <a:pPr marL="755753" lvl="1" indent="-377876" algn="l">
              <a:lnSpc>
                <a:spcPts val="703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Features: Hot Items, Best Sellers, Related Products, Book of the Day</a:t>
            </a:r>
          </a:p>
          <a:p>
            <a:pPr marL="755753" lvl="1" indent="-377876" algn="l">
              <a:lnSpc>
                <a:spcPts val="703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Data: customer_tag_scores table</a:t>
            </a:r>
          </a:p>
          <a:p>
            <a:pPr marL="755753" lvl="1" indent="-377876" algn="l">
              <a:lnSpc>
                <a:spcPts val="703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Future: Integrate AI/ML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BBB72-F999-0C0A-93A4-AB006160D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1172CE8-E69D-2E5F-07A0-7B5F2A9C002C}"/>
              </a:ext>
            </a:extLst>
          </p:cNvPr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E61A6E6-0C6E-8DCD-39BC-0246E926FB6F}"/>
              </a:ext>
            </a:extLst>
          </p:cNvPr>
          <p:cNvSpPr/>
          <p:nvPr/>
        </p:nvSpPr>
        <p:spPr>
          <a:xfrm rot="5400000">
            <a:off x="13482016" y="-2080942"/>
            <a:ext cx="5450085" cy="4161883"/>
          </a:xfrm>
          <a:custGeom>
            <a:avLst/>
            <a:gdLst/>
            <a:ahLst/>
            <a:cxnLst/>
            <a:rect l="l" t="t" r="r" b="b"/>
            <a:pathLst>
              <a:path w="5450085" h="4161883">
                <a:moveTo>
                  <a:pt x="0" y="0"/>
                </a:moveTo>
                <a:lnTo>
                  <a:pt x="5450085" y="0"/>
                </a:lnTo>
                <a:lnTo>
                  <a:pt x="5450085" y="4161884"/>
                </a:lnTo>
                <a:lnTo>
                  <a:pt x="0" y="41618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4854A9F-D974-2272-C3F0-E86570A14F1A}"/>
              </a:ext>
            </a:extLst>
          </p:cNvPr>
          <p:cNvSpPr txBox="1"/>
          <p:nvPr/>
        </p:nvSpPr>
        <p:spPr>
          <a:xfrm>
            <a:off x="2417556" y="2251549"/>
            <a:ext cx="6726444" cy="73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1" dirty="0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MAIN FEATURES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3676FC3-4F4E-B999-FC3B-51EA1FECD277}"/>
              </a:ext>
            </a:extLst>
          </p:cNvPr>
          <p:cNvSpPr txBox="1"/>
          <p:nvPr/>
        </p:nvSpPr>
        <p:spPr>
          <a:xfrm>
            <a:off x="2417556" y="2913831"/>
            <a:ext cx="10536444" cy="8946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39"/>
              </a:lnSpc>
            </a:pPr>
            <a:r>
              <a:rPr lang="en-US" sz="3999" b="1" dirty="0">
                <a:solidFill>
                  <a:srgbClr val="00618A"/>
                </a:solidFill>
                <a:latin typeface="Avenir Bold"/>
              </a:rPr>
              <a:t>Evaluation of the Recommendation System</a:t>
            </a:r>
            <a:endParaRPr lang="en-US" sz="3999" b="1" dirty="0">
              <a:solidFill>
                <a:srgbClr val="00618A"/>
              </a:solidFill>
              <a:latin typeface="Avenir Bold"/>
              <a:sym typeface="Avenir Bold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CF2E00E-235C-0F5F-7C95-9E984099E726}"/>
              </a:ext>
            </a:extLst>
          </p:cNvPr>
          <p:cNvSpPr txBox="1"/>
          <p:nvPr/>
        </p:nvSpPr>
        <p:spPr>
          <a:xfrm>
            <a:off x="2057400" y="3808435"/>
            <a:ext cx="13998598" cy="2578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753" lvl="1" indent="-377876">
              <a:lnSpc>
                <a:spcPts val="7035"/>
              </a:lnSpc>
              <a:buFont typeface="Arial"/>
              <a:buChar char="•"/>
            </a:pPr>
            <a:r>
              <a:rPr lang="en-US" sz="3500" dirty="0">
                <a:solidFill>
                  <a:srgbClr val="737373"/>
                </a:solidFill>
                <a:latin typeface="Avenir"/>
              </a:rPr>
              <a:t>Metrics used: </a:t>
            </a:r>
            <a:r>
              <a:rPr lang="en-US" sz="3500" dirty="0" err="1">
                <a:solidFill>
                  <a:srgbClr val="737373"/>
                </a:solidFill>
                <a:latin typeface="Avenir"/>
              </a:rPr>
              <a:t>Precision@k</a:t>
            </a:r>
            <a:r>
              <a:rPr lang="en-US" sz="3500" dirty="0">
                <a:solidFill>
                  <a:srgbClr val="737373"/>
                </a:solidFill>
                <a:latin typeface="Avenir"/>
              </a:rPr>
              <a:t>, </a:t>
            </a:r>
            <a:r>
              <a:rPr lang="en-US" sz="3500" dirty="0" err="1">
                <a:solidFill>
                  <a:srgbClr val="737373"/>
                </a:solidFill>
                <a:latin typeface="Avenir"/>
              </a:rPr>
              <a:t>Recall@k</a:t>
            </a:r>
            <a:endParaRPr lang="en-US" sz="3500" dirty="0">
              <a:solidFill>
                <a:srgbClr val="73737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755753" lvl="1" indent="-377876">
              <a:lnSpc>
                <a:spcPts val="7035"/>
              </a:lnSpc>
              <a:buFont typeface="Arial"/>
              <a:buChar char="•"/>
            </a:pPr>
            <a:r>
              <a:rPr lang="en-US" sz="3500" dirty="0">
                <a:solidFill>
                  <a:srgbClr val="737373"/>
                </a:solidFill>
                <a:latin typeface="Avenir"/>
              </a:rPr>
              <a:t>Data sources</a:t>
            </a:r>
            <a:r>
              <a:rPr lang="en-US" sz="3500" dirty="0">
                <a:solidFill>
                  <a:srgbClr val="737373"/>
                </a:solidFill>
                <a:latin typeface="Avenir"/>
                <a:sym typeface="Avenir"/>
              </a:rPr>
              <a:t>: </a:t>
            </a:r>
            <a:r>
              <a:rPr lang="en-US" sz="3500" dirty="0" err="1">
                <a:solidFill>
                  <a:srgbClr val="737373"/>
                </a:solidFill>
                <a:latin typeface="Avenir"/>
              </a:rPr>
              <a:t>recommended_logs</a:t>
            </a:r>
            <a:r>
              <a:rPr lang="en-US" sz="3500" dirty="0">
                <a:solidFill>
                  <a:srgbClr val="737373"/>
                </a:solidFill>
                <a:latin typeface="Avenir"/>
              </a:rPr>
              <a:t> (System's predictions), </a:t>
            </a:r>
            <a:r>
              <a:rPr lang="en-US" sz="3500" dirty="0" err="1">
                <a:solidFill>
                  <a:srgbClr val="737373"/>
                </a:solidFill>
                <a:latin typeface="Avenir"/>
              </a:rPr>
              <a:t>ground_truth_logs</a:t>
            </a:r>
            <a:r>
              <a:rPr lang="en-US" sz="3500" dirty="0">
                <a:solidFill>
                  <a:srgbClr val="737373"/>
                </a:solidFill>
                <a:latin typeface="Avenir"/>
              </a:rPr>
              <a:t> (Actual user interactions)</a:t>
            </a:r>
            <a:endParaRPr lang="en-US" sz="3500" dirty="0">
              <a:solidFill>
                <a:srgbClr val="737373"/>
              </a:solidFill>
              <a:latin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767761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033CE-42F9-AB47-95D1-0F1B70659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7269769-DA47-C509-8D06-FC2A73364EC9}"/>
              </a:ext>
            </a:extLst>
          </p:cNvPr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480AEA8-793A-4E59-0E7A-D0A0386CB7BB}"/>
              </a:ext>
            </a:extLst>
          </p:cNvPr>
          <p:cNvSpPr/>
          <p:nvPr/>
        </p:nvSpPr>
        <p:spPr>
          <a:xfrm rot="5400000">
            <a:off x="13482016" y="-2080942"/>
            <a:ext cx="5450085" cy="4161883"/>
          </a:xfrm>
          <a:custGeom>
            <a:avLst/>
            <a:gdLst/>
            <a:ahLst/>
            <a:cxnLst/>
            <a:rect l="l" t="t" r="r" b="b"/>
            <a:pathLst>
              <a:path w="5450085" h="4161883">
                <a:moveTo>
                  <a:pt x="0" y="0"/>
                </a:moveTo>
                <a:lnTo>
                  <a:pt x="5450085" y="0"/>
                </a:lnTo>
                <a:lnTo>
                  <a:pt x="5450085" y="4161884"/>
                </a:lnTo>
                <a:lnTo>
                  <a:pt x="0" y="41618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1FD6B34-EF4E-86CA-DD72-0C91705A7BD9}"/>
              </a:ext>
            </a:extLst>
          </p:cNvPr>
          <p:cNvSpPr txBox="1"/>
          <p:nvPr/>
        </p:nvSpPr>
        <p:spPr>
          <a:xfrm>
            <a:off x="2417556" y="2251549"/>
            <a:ext cx="6726444" cy="73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MAIN FEATURES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5550DB5-DD0D-E516-C8D7-24E7E5132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955940"/>
            <a:ext cx="12801600" cy="4439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55753" marR="0" lvl="1" indent="-377876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3200" dirty="0">
                <a:solidFill>
                  <a:srgbClr val="737373"/>
                </a:solidFill>
                <a:latin typeface="Avenir"/>
              </a:rPr>
              <a:t>For each user:</a:t>
            </a:r>
          </a:p>
          <a:p>
            <a:pPr marL="1212953" lvl="2" indent="-377876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en-US" sz="3200" dirty="0">
                <a:solidFill>
                  <a:srgbClr val="737373"/>
                </a:solidFill>
                <a:latin typeface="Avenir"/>
              </a:rPr>
              <a:t>Get top-k recommended products.</a:t>
            </a:r>
          </a:p>
          <a:p>
            <a:pPr marL="1212953" lvl="2" indent="-377876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en-US" sz="3200" dirty="0">
                <a:solidFill>
                  <a:srgbClr val="737373"/>
                </a:solidFill>
                <a:latin typeface="Avenir"/>
              </a:rPr>
              <a:t>Get real interacted products.</a:t>
            </a:r>
          </a:p>
          <a:p>
            <a:pPr marL="1212953" lvl="2" indent="-377876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en-US" sz="3200" dirty="0">
                <a:solidFill>
                  <a:srgbClr val="737373"/>
                </a:solidFill>
                <a:latin typeface="Avenir"/>
              </a:rPr>
              <a:t>Compute precision &amp; recall.</a:t>
            </a:r>
          </a:p>
          <a:p>
            <a:pPr marL="755753" marR="0" lvl="1" indent="-377876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3200" dirty="0">
                <a:solidFill>
                  <a:srgbClr val="737373"/>
                </a:solidFill>
                <a:latin typeface="Avenir"/>
              </a:rPr>
              <a:t>Average over all users.</a:t>
            </a:r>
          </a:p>
          <a:p>
            <a:pPr marL="755753" marR="0" lvl="1" indent="-377876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3200" dirty="0">
                <a:solidFill>
                  <a:srgbClr val="737373"/>
                </a:solidFill>
                <a:latin typeface="Avenir"/>
              </a:rPr>
              <a:t>Additional action stats from logs.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EC03D-7F1C-B4F6-DDAB-A10C46179930}"/>
              </a:ext>
            </a:extLst>
          </p:cNvPr>
          <p:cNvSpPr txBox="1"/>
          <p:nvPr/>
        </p:nvSpPr>
        <p:spPr>
          <a:xfrm>
            <a:off x="2286000" y="2984980"/>
            <a:ext cx="9601200" cy="986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0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99" b="1" i="0" u="none" strike="noStrike" kern="1200" cap="none" spc="0" normalizeH="0" baseline="0" noProof="0" dirty="0">
                <a:ln>
                  <a:noFill/>
                </a:ln>
                <a:solidFill>
                  <a:srgbClr val="00618A"/>
                </a:solidFill>
                <a:effectLst/>
                <a:uLnTx/>
                <a:uFillTx/>
                <a:latin typeface="Avenir Bold"/>
                <a:ea typeface="+mn-ea"/>
                <a:cs typeface="+mn-cs"/>
              </a:rPr>
              <a:t>Flow</a:t>
            </a:r>
            <a:endParaRPr kumimoji="0" lang="en-US" sz="3999" b="1" i="0" u="none" strike="noStrike" kern="1200" cap="none" spc="0" normalizeH="0" baseline="0" noProof="0" dirty="0">
              <a:ln>
                <a:noFill/>
              </a:ln>
              <a:solidFill>
                <a:srgbClr val="00618A"/>
              </a:solidFill>
              <a:effectLst/>
              <a:uLnTx/>
              <a:uFillTx/>
              <a:latin typeface="Avenir Bold"/>
              <a:ea typeface="+mn-ea"/>
              <a:cs typeface="+mn-cs"/>
              <a:sym typeface="Avenir Bold"/>
            </a:endParaRPr>
          </a:p>
        </p:txBody>
      </p:sp>
    </p:spTree>
    <p:extLst>
      <p:ext uri="{BB962C8B-B14F-4D97-AF65-F5344CB8AC3E}">
        <p14:creationId xmlns:p14="http://schemas.microsoft.com/office/powerpoint/2010/main" val="145115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3482016" y="-2080942"/>
            <a:ext cx="5450085" cy="4161883"/>
          </a:xfrm>
          <a:custGeom>
            <a:avLst/>
            <a:gdLst/>
            <a:ahLst/>
            <a:cxnLst/>
            <a:rect l="l" t="t" r="r" b="b"/>
            <a:pathLst>
              <a:path w="5450085" h="4161883">
                <a:moveTo>
                  <a:pt x="0" y="0"/>
                </a:moveTo>
                <a:lnTo>
                  <a:pt x="5450085" y="0"/>
                </a:lnTo>
                <a:lnTo>
                  <a:pt x="5450085" y="4161884"/>
                </a:lnTo>
                <a:lnTo>
                  <a:pt x="0" y="4161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715265" y="3304356"/>
            <a:ext cx="8141339" cy="5752907"/>
          </a:xfrm>
          <a:custGeom>
            <a:avLst/>
            <a:gdLst/>
            <a:ahLst/>
            <a:cxnLst/>
            <a:rect l="l" t="t" r="r" b="b"/>
            <a:pathLst>
              <a:path w="8141339" h="5752907">
                <a:moveTo>
                  <a:pt x="0" y="0"/>
                </a:moveTo>
                <a:lnTo>
                  <a:pt x="8141340" y="0"/>
                </a:lnTo>
                <a:lnTo>
                  <a:pt x="8141340" y="5752907"/>
                </a:lnTo>
                <a:lnTo>
                  <a:pt x="0" y="57529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417556" y="2251549"/>
            <a:ext cx="6726444" cy="73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MAIN FEATURES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17556" y="2913831"/>
            <a:ext cx="6523778" cy="998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sz="3999" b="1">
                <a:solidFill>
                  <a:srgbClr val="00618A"/>
                </a:solidFill>
                <a:latin typeface="Avenir Bold"/>
                <a:ea typeface="Avenir Bold"/>
                <a:cs typeface="Avenir Bold"/>
                <a:sym typeface="Avenir Bold"/>
              </a:rPr>
              <a:t>Price suggestion system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79602" y="4027219"/>
            <a:ext cx="7635663" cy="5605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753" lvl="1" indent="-377876" algn="l">
              <a:lnSpc>
                <a:spcPts val="6335"/>
              </a:lnSpc>
              <a:buFont typeface="Arial"/>
              <a:buChar char="•"/>
            </a:pPr>
            <a:r>
              <a:rPr lang="en-US" sz="3500" dirty="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Revenue Management, Demand-Based Pricing</a:t>
            </a:r>
          </a:p>
          <a:p>
            <a:pPr marL="755753" lvl="1" indent="-377876" algn="l">
              <a:lnSpc>
                <a:spcPts val="6335"/>
              </a:lnSpc>
              <a:buFont typeface="Arial"/>
              <a:buChar char="•"/>
            </a:pPr>
            <a:r>
              <a:rPr lang="en-US" sz="3500" dirty="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Metrics: Conversion Rate, Revenue Difference</a:t>
            </a:r>
          </a:p>
          <a:p>
            <a:pPr marL="755753" lvl="1" indent="-377876" algn="l">
              <a:lnSpc>
                <a:spcPts val="6335"/>
              </a:lnSpc>
              <a:buFont typeface="Arial"/>
              <a:buChar char="•"/>
            </a:pPr>
            <a:r>
              <a:rPr lang="en-US" sz="3500" dirty="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Auto price suggestion: remove discount</a:t>
            </a:r>
          </a:p>
          <a:p>
            <a:pPr marL="755753" lvl="1" indent="-377876" algn="l">
              <a:lnSpc>
                <a:spcPts val="6335"/>
              </a:lnSpc>
              <a:buFont typeface="Arial"/>
              <a:buChar char="•"/>
            </a:pPr>
            <a:r>
              <a:rPr lang="en-US" sz="3500" dirty="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Saved in </a:t>
            </a:r>
            <a:r>
              <a:rPr lang="en-US" sz="3500" dirty="0" err="1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price_suggestions</a:t>
            </a:r>
            <a:r>
              <a:rPr lang="en-US" sz="3500" dirty="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 table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3482016" y="-2080942"/>
            <a:ext cx="5450085" cy="4161883"/>
          </a:xfrm>
          <a:custGeom>
            <a:avLst/>
            <a:gdLst/>
            <a:ahLst/>
            <a:cxnLst/>
            <a:rect l="l" t="t" r="r" b="b"/>
            <a:pathLst>
              <a:path w="5450085" h="4161883">
                <a:moveTo>
                  <a:pt x="0" y="0"/>
                </a:moveTo>
                <a:lnTo>
                  <a:pt x="5450085" y="0"/>
                </a:lnTo>
                <a:lnTo>
                  <a:pt x="5450085" y="4161884"/>
                </a:lnTo>
                <a:lnTo>
                  <a:pt x="0" y="4161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305250" y="2348510"/>
            <a:ext cx="8538108" cy="3127082"/>
          </a:xfrm>
          <a:custGeom>
            <a:avLst/>
            <a:gdLst/>
            <a:ahLst/>
            <a:cxnLst/>
            <a:rect l="l" t="t" r="r" b="b"/>
            <a:pathLst>
              <a:path w="8538108" h="3127082">
                <a:moveTo>
                  <a:pt x="0" y="0"/>
                </a:moveTo>
                <a:lnTo>
                  <a:pt x="8538108" y="0"/>
                </a:lnTo>
                <a:lnTo>
                  <a:pt x="8538108" y="3127082"/>
                </a:lnTo>
                <a:lnTo>
                  <a:pt x="0" y="31270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305250" y="5598339"/>
            <a:ext cx="8538108" cy="2668159"/>
          </a:xfrm>
          <a:custGeom>
            <a:avLst/>
            <a:gdLst/>
            <a:ahLst/>
            <a:cxnLst/>
            <a:rect l="l" t="t" r="r" b="b"/>
            <a:pathLst>
              <a:path w="8538108" h="2668159">
                <a:moveTo>
                  <a:pt x="0" y="0"/>
                </a:moveTo>
                <a:lnTo>
                  <a:pt x="8538108" y="0"/>
                </a:lnTo>
                <a:lnTo>
                  <a:pt x="8538108" y="2668159"/>
                </a:lnTo>
                <a:lnTo>
                  <a:pt x="0" y="26681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417556" y="2251549"/>
            <a:ext cx="6726444" cy="73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MAIN FEATURES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17556" y="2913831"/>
            <a:ext cx="6523778" cy="998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sz="3999" b="1">
                <a:solidFill>
                  <a:srgbClr val="00618A"/>
                </a:solidFill>
                <a:latin typeface="Avenir Bold"/>
                <a:ea typeface="Avenir Bold"/>
                <a:cs typeface="Avenir Bold"/>
                <a:sym typeface="Avenir Bold"/>
              </a:rPr>
              <a:t>Advanced Search &amp; Filter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79602" y="4027219"/>
            <a:ext cx="7635663" cy="4805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753" lvl="1" indent="-377876" algn="l">
              <a:lnSpc>
                <a:spcPts val="633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Filters: Price, Rating, Clicked, Sold, Tags</a:t>
            </a:r>
          </a:p>
          <a:p>
            <a:pPr marL="755753" lvl="1" indent="-377876" algn="l">
              <a:lnSpc>
                <a:spcPts val="633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Smart search (fallback: Google Books API)</a:t>
            </a:r>
          </a:p>
          <a:p>
            <a:pPr marL="755753" lvl="1" indent="-377876" algn="l">
              <a:lnSpc>
                <a:spcPts val="633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Real-time filter without page reload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893678" y="81355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28700" y="8135576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581070" y="3743322"/>
            <a:ext cx="9125860" cy="226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7500" b="1">
                <a:solidFill>
                  <a:srgbClr val="FFFFFF"/>
                </a:solidFill>
                <a:latin typeface="Avenir Bold"/>
                <a:ea typeface="Avenir Bold"/>
                <a:cs typeface="Avenir Bold"/>
                <a:sym typeface="Avenir Bold"/>
              </a:rPr>
              <a:t>]IMPLEMENTATION </a:t>
            </a:r>
          </a:p>
          <a:p>
            <a:pPr algn="r">
              <a:lnSpc>
                <a:spcPts val="8250"/>
              </a:lnSpc>
            </a:pPr>
            <a:r>
              <a:rPr lang="en-US" sz="7500" b="1">
                <a:solidFill>
                  <a:srgbClr val="FFFFFF"/>
                </a:solidFill>
                <a:latin typeface="Avenir Bold"/>
                <a:ea typeface="Avenir Bold"/>
                <a:cs typeface="Avenir Bold"/>
                <a:sym typeface="Avenir Bold"/>
              </a:rPr>
              <a:t>&amp; RESULTS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60537" y="5972172"/>
            <a:ext cx="6612767" cy="914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00"/>
              </a:lnSpc>
            </a:pPr>
            <a:r>
              <a:rPr lang="en-US" sz="3000" i="1">
                <a:solidFill>
                  <a:srgbClr val="FFFFFF"/>
                </a:solidFill>
                <a:latin typeface="Avenir Italics"/>
                <a:ea typeface="Avenir Italics"/>
                <a:cs typeface="Avenir Italics"/>
                <a:sym typeface="Avenir Italics"/>
              </a:rPr>
              <a:t>Backend: 20+ REST APIs</a:t>
            </a:r>
          </a:p>
          <a:p>
            <a:pPr algn="r">
              <a:lnSpc>
                <a:spcPts val="3300"/>
              </a:lnSpc>
            </a:pPr>
            <a:r>
              <a:rPr lang="en-US" sz="3000" i="1">
                <a:solidFill>
                  <a:srgbClr val="FFFFFF"/>
                </a:solidFill>
                <a:latin typeface="Avenir Italics"/>
                <a:ea typeface="Avenir Italics"/>
                <a:cs typeface="Avenir Italics"/>
                <a:sym typeface="Avenir Italics"/>
              </a:rPr>
              <a:t>Frontend: Next.js, Tailwind CSS, MUI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3543121" y="-308824"/>
            <a:ext cx="7549097" cy="8444400"/>
            <a:chOff x="0" y="0"/>
            <a:chExt cx="10065462" cy="11259200"/>
          </a:xfrm>
        </p:grpSpPr>
        <p:sp>
          <p:nvSpPr>
            <p:cNvPr id="10" name="AutoShape 10"/>
            <p:cNvSpPr/>
            <p:nvPr/>
          </p:nvSpPr>
          <p:spPr>
            <a:xfrm flipV="1">
              <a:off x="23020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11"/>
            <p:cNvSpPr/>
            <p:nvPr/>
          </p:nvSpPr>
          <p:spPr>
            <a:xfrm flipV="1">
              <a:off x="554040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utoShape 12"/>
            <p:cNvSpPr/>
            <p:nvPr/>
          </p:nvSpPr>
          <p:spPr>
            <a:xfrm flipV="1">
              <a:off x="1085061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utoShape 13"/>
            <p:cNvSpPr/>
            <p:nvPr/>
          </p:nvSpPr>
          <p:spPr>
            <a:xfrm flipV="1">
              <a:off x="1616081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utoShape 14"/>
            <p:cNvSpPr/>
            <p:nvPr/>
          </p:nvSpPr>
          <p:spPr>
            <a:xfrm flipV="1">
              <a:off x="2147101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utoShape 15"/>
            <p:cNvSpPr/>
            <p:nvPr/>
          </p:nvSpPr>
          <p:spPr>
            <a:xfrm flipV="1">
              <a:off x="2678121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AutoShape 16"/>
            <p:cNvSpPr/>
            <p:nvPr/>
          </p:nvSpPr>
          <p:spPr>
            <a:xfrm flipV="1">
              <a:off x="3209142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17"/>
            <p:cNvSpPr/>
            <p:nvPr/>
          </p:nvSpPr>
          <p:spPr>
            <a:xfrm flipV="1">
              <a:off x="3740162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4271182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utoShape 19"/>
            <p:cNvSpPr/>
            <p:nvPr/>
          </p:nvSpPr>
          <p:spPr>
            <a:xfrm flipV="1">
              <a:off x="4802202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6322" y="8041552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-160719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417556" y="4810122"/>
            <a:ext cx="6726444" cy="981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CUSTOMER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1765291"/>
            <a:ext cx="6726444" cy="981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600"/>
              </a:lnSpc>
            </a:pPr>
            <a:r>
              <a:rPr lang="en-US" sz="60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STORE OWNER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72784" y="5753103"/>
            <a:ext cx="5953371" cy="3686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753" lvl="1" indent="-377876" algn="l">
              <a:lnSpc>
                <a:spcPts val="584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Account Info Edit</a:t>
            </a:r>
          </a:p>
          <a:p>
            <a:pPr marL="755753" lvl="1" indent="-377876" algn="l">
              <a:lnSpc>
                <a:spcPts val="584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Product Review (after successful order)</a:t>
            </a:r>
          </a:p>
          <a:p>
            <a:pPr marL="755753" lvl="1" indent="-377876" algn="l">
              <a:lnSpc>
                <a:spcPts val="584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Complete purchase flow</a:t>
            </a:r>
          </a:p>
          <a:p>
            <a:pPr algn="l">
              <a:lnSpc>
                <a:spcPts val="5845"/>
              </a:lnSpc>
            </a:pPr>
            <a:endParaRPr lang="en-US" sz="3500">
              <a:solidFill>
                <a:srgbClr val="73737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917073" y="2793997"/>
            <a:ext cx="5953371" cy="2530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753" lvl="1" indent="-377876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CRUD Products</a:t>
            </a:r>
          </a:p>
          <a:p>
            <a:pPr marL="755753" lvl="1" indent="-377876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Notifications: new orders, low/out of stock</a:t>
            </a:r>
          </a:p>
          <a:p>
            <a:pPr marL="755753" lvl="1" indent="-377876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Real-time Dashboard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358004" y="4162545"/>
            <a:ext cx="7571992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7500" b="1" u="sng">
                <a:solidFill>
                  <a:srgbClr val="FFFFFF"/>
                </a:solidFill>
                <a:latin typeface="Avenir Bold"/>
                <a:ea typeface="Avenir Bold"/>
                <a:cs typeface="Avenir Bold"/>
                <a:sym typeface="Avenir Bold"/>
                <a:hlinkClick r:id="rId2" tooltip="http://localhost:3000"/>
              </a:rPr>
              <a:t>DEMO</a:t>
            </a:r>
          </a:p>
        </p:txBody>
      </p:sp>
      <p:sp>
        <p:nvSpPr>
          <p:cNvPr id="6" name="Freeform 6"/>
          <p:cNvSpPr/>
          <p:nvPr/>
        </p:nvSpPr>
        <p:spPr>
          <a:xfrm>
            <a:off x="5893678" y="81355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028700" y="8135576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3543121" y="-308824"/>
            <a:ext cx="7549097" cy="8444400"/>
            <a:chOff x="0" y="0"/>
            <a:chExt cx="10065462" cy="11259200"/>
          </a:xfrm>
        </p:grpSpPr>
        <p:sp>
          <p:nvSpPr>
            <p:cNvPr id="9" name="AutoShape 9"/>
            <p:cNvSpPr/>
            <p:nvPr/>
          </p:nvSpPr>
          <p:spPr>
            <a:xfrm flipV="1">
              <a:off x="23020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10"/>
            <p:cNvSpPr/>
            <p:nvPr/>
          </p:nvSpPr>
          <p:spPr>
            <a:xfrm flipV="1">
              <a:off x="554040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11"/>
            <p:cNvSpPr/>
            <p:nvPr/>
          </p:nvSpPr>
          <p:spPr>
            <a:xfrm flipV="1">
              <a:off x="1085061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utoShape 12"/>
            <p:cNvSpPr/>
            <p:nvPr/>
          </p:nvSpPr>
          <p:spPr>
            <a:xfrm flipV="1">
              <a:off x="1616081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utoShape 13"/>
            <p:cNvSpPr/>
            <p:nvPr/>
          </p:nvSpPr>
          <p:spPr>
            <a:xfrm flipV="1">
              <a:off x="2147101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utoShape 14"/>
            <p:cNvSpPr/>
            <p:nvPr/>
          </p:nvSpPr>
          <p:spPr>
            <a:xfrm flipV="1">
              <a:off x="2678121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utoShape 15"/>
            <p:cNvSpPr/>
            <p:nvPr/>
          </p:nvSpPr>
          <p:spPr>
            <a:xfrm flipV="1">
              <a:off x="3209142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AutoShape 16"/>
            <p:cNvSpPr/>
            <p:nvPr/>
          </p:nvSpPr>
          <p:spPr>
            <a:xfrm flipV="1">
              <a:off x="3740162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17"/>
            <p:cNvSpPr/>
            <p:nvPr/>
          </p:nvSpPr>
          <p:spPr>
            <a:xfrm flipV="1">
              <a:off x="4271182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4802202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6322" y="0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1759210" y="6991350"/>
            <a:ext cx="5500090" cy="226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75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TABLE OF</a:t>
            </a:r>
          </a:p>
          <a:p>
            <a:pPr algn="r">
              <a:lnSpc>
                <a:spcPts val="8250"/>
              </a:lnSpc>
            </a:pPr>
            <a:r>
              <a:rPr lang="en-US" sz="75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CONTENT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589812"/>
            <a:ext cx="1938412" cy="1084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4"/>
              </a:lnSpc>
            </a:pPr>
            <a:r>
              <a:rPr lang="en-US" sz="68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01.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783640"/>
            <a:ext cx="1938412" cy="1084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4"/>
              </a:lnSpc>
            </a:pPr>
            <a:r>
              <a:rPr lang="en-US" sz="68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02.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67112" y="1883500"/>
            <a:ext cx="6726444" cy="526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4"/>
              </a:lnSpc>
            </a:pPr>
            <a:r>
              <a:rPr lang="en-US" sz="3300" b="1">
                <a:solidFill>
                  <a:srgbClr val="737373"/>
                </a:solidFill>
                <a:latin typeface="Avenir Bold"/>
                <a:ea typeface="Avenir Bold"/>
                <a:cs typeface="Avenir Bold"/>
                <a:sym typeface="Avenir Bold"/>
              </a:rPr>
              <a:t>REQUIREMENT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67112" y="3077328"/>
            <a:ext cx="8528011" cy="526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4"/>
              </a:lnSpc>
            </a:pPr>
            <a:r>
              <a:rPr lang="en-US" sz="3300" b="1">
                <a:solidFill>
                  <a:srgbClr val="737373"/>
                </a:solidFill>
                <a:latin typeface="Avenir Bold"/>
                <a:ea typeface="Avenir Bold"/>
                <a:cs typeface="Avenir Bold"/>
                <a:sym typeface="Avenir Bold"/>
              </a:rPr>
              <a:t>PROBLEM STATEMENT &amp; OBJECTIVES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976560"/>
            <a:ext cx="1938412" cy="1084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4"/>
              </a:lnSpc>
            </a:pPr>
            <a:r>
              <a:rPr lang="en-US" sz="68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03.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67112" y="4270249"/>
            <a:ext cx="6726444" cy="526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4"/>
              </a:lnSpc>
            </a:pPr>
            <a:r>
              <a:rPr lang="en-US" sz="3300" b="1">
                <a:solidFill>
                  <a:srgbClr val="737373"/>
                </a:solidFill>
                <a:latin typeface="Avenir Bold"/>
                <a:ea typeface="Avenir Bold"/>
                <a:cs typeface="Avenir Bold"/>
                <a:sym typeface="Avenir Bold"/>
              </a:rPr>
              <a:t>SYSTEM DESIGN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5169481"/>
            <a:ext cx="1938412" cy="1084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4"/>
              </a:lnSpc>
            </a:pPr>
            <a:r>
              <a:rPr lang="en-US" sz="68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04.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67112" y="5463169"/>
            <a:ext cx="6726444" cy="526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4"/>
              </a:lnSpc>
            </a:pPr>
            <a:r>
              <a:rPr lang="en-US" sz="3300" b="1">
                <a:solidFill>
                  <a:srgbClr val="737373"/>
                </a:solidFill>
                <a:latin typeface="Avenir Bold"/>
                <a:ea typeface="Avenir Bold"/>
                <a:cs typeface="Avenir Bold"/>
                <a:sym typeface="Avenir Bold"/>
              </a:rPr>
              <a:t>IMPLEMENTATION AND RESULT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6362401"/>
            <a:ext cx="1938412" cy="1084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4"/>
              </a:lnSpc>
            </a:pPr>
            <a:r>
              <a:rPr lang="en-US" sz="68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05.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967112" y="6656090"/>
            <a:ext cx="6726444" cy="526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4"/>
              </a:lnSpc>
            </a:pPr>
            <a:r>
              <a:rPr lang="en-US" sz="3300" b="1">
                <a:solidFill>
                  <a:srgbClr val="737373"/>
                </a:solidFill>
                <a:latin typeface="Avenir Bold"/>
                <a:ea typeface="Avenir Bold"/>
                <a:cs typeface="Avenir Bold"/>
                <a:sym typeface="Avenir Bold"/>
              </a:rPr>
              <a:t>EVALUATION &amp; FUTURE WORK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7555322"/>
            <a:ext cx="1938412" cy="1084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4"/>
              </a:lnSpc>
            </a:pPr>
            <a:r>
              <a:rPr lang="en-US" sz="68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06.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967112" y="7849010"/>
            <a:ext cx="6726444" cy="526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4"/>
              </a:lnSpc>
            </a:pPr>
            <a:r>
              <a:rPr lang="en-US" sz="3300" b="1">
                <a:solidFill>
                  <a:srgbClr val="737373"/>
                </a:solidFill>
                <a:latin typeface="Avenir Bold"/>
                <a:ea typeface="Avenir Bold"/>
                <a:cs typeface="Avenir Bold"/>
                <a:sym typeface="Avenir Bold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358004" y="3971925"/>
            <a:ext cx="7571992" cy="226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7500" b="1">
                <a:solidFill>
                  <a:srgbClr val="FFFFFF"/>
                </a:solidFill>
                <a:latin typeface="Avenir Bold"/>
                <a:ea typeface="Avenir Bold"/>
                <a:cs typeface="Avenir Bold"/>
                <a:sym typeface="Avenir Bold"/>
              </a:rPr>
              <a:t>EVALUATION &amp; FUTURE WORK</a:t>
            </a:r>
          </a:p>
        </p:txBody>
      </p:sp>
      <p:sp>
        <p:nvSpPr>
          <p:cNvPr id="6" name="Freeform 6"/>
          <p:cNvSpPr/>
          <p:nvPr/>
        </p:nvSpPr>
        <p:spPr>
          <a:xfrm>
            <a:off x="5893678" y="81355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028700" y="8135576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3543121" y="-308824"/>
            <a:ext cx="7549097" cy="8444400"/>
            <a:chOff x="0" y="0"/>
            <a:chExt cx="10065462" cy="11259200"/>
          </a:xfrm>
        </p:grpSpPr>
        <p:sp>
          <p:nvSpPr>
            <p:cNvPr id="9" name="AutoShape 9"/>
            <p:cNvSpPr/>
            <p:nvPr/>
          </p:nvSpPr>
          <p:spPr>
            <a:xfrm flipV="1">
              <a:off x="23020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10"/>
            <p:cNvSpPr/>
            <p:nvPr/>
          </p:nvSpPr>
          <p:spPr>
            <a:xfrm flipV="1">
              <a:off x="554040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11"/>
            <p:cNvSpPr/>
            <p:nvPr/>
          </p:nvSpPr>
          <p:spPr>
            <a:xfrm flipV="1">
              <a:off x="1085061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utoShape 12"/>
            <p:cNvSpPr/>
            <p:nvPr/>
          </p:nvSpPr>
          <p:spPr>
            <a:xfrm flipV="1">
              <a:off x="1616081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utoShape 13"/>
            <p:cNvSpPr/>
            <p:nvPr/>
          </p:nvSpPr>
          <p:spPr>
            <a:xfrm flipV="1">
              <a:off x="2147101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utoShape 14"/>
            <p:cNvSpPr/>
            <p:nvPr/>
          </p:nvSpPr>
          <p:spPr>
            <a:xfrm flipV="1">
              <a:off x="2678121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utoShape 15"/>
            <p:cNvSpPr/>
            <p:nvPr/>
          </p:nvSpPr>
          <p:spPr>
            <a:xfrm flipV="1">
              <a:off x="3209142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AutoShape 16"/>
            <p:cNvSpPr/>
            <p:nvPr/>
          </p:nvSpPr>
          <p:spPr>
            <a:xfrm flipV="1">
              <a:off x="3740162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17"/>
            <p:cNvSpPr/>
            <p:nvPr/>
          </p:nvSpPr>
          <p:spPr>
            <a:xfrm flipV="1">
              <a:off x="4271182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4802202" y="10735"/>
              <a:ext cx="5240240" cy="11237731"/>
            </a:xfrm>
            <a:prstGeom prst="line">
              <a:avLst/>
            </a:prstGeom>
            <a:ln w="50800" cap="flat">
              <a:solidFill>
                <a:srgbClr val="BBCB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893678" y="6115050"/>
            <a:ext cx="8935963" cy="184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753" lvl="1" indent="-377876" algn="l">
              <a:lnSpc>
                <a:spcPts val="4795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90% objectives achieved</a:t>
            </a:r>
          </a:p>
          <a:p>
            <a:pPr marL="755753" lvl="1" indent="-377876" algn="l">
              <a:lnSpc>
                <a:spcPts val="4795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Limitations: No payment gateway yet</a:t>
            </a:r>
          </a:p>
          <a:p>
            <a:pPr algn="l">
              <a:lnSpc>
                <a:spcPts val="4795"/>
              </a:lnSpc>
            </a:pPr>
            <a:endParaRPr lang="en-US" sz="35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439400" y="1028700"/>
            <a:ext cx="10972800" cy="8229600"/>
          </a:xfrm>
          <a:custGeom>
            <a:avLst/>
            <a:gdLst/>
            <a:ahLst/>
            <a:cxnLst/>
            <a:rect l="l" t="t" r="r" b="b"/>
            <a:pathLst>
              <a:path w="10972800" h="8229600">
                <a:moveTo>
                  <a:pt x="0" y="0"/>
                </a:moveTo>
                <a:lnTo>
                  <a:pt x="10972800" y="0"/>
                </a:lnTo>
                <a:lnTo>
                  <a:pt x="109728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417556" y="2251549"/>
            <a:ext cx="6726444" cy="73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Future Plans: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17556" y="3352983"/>
            <a:ext cx="5953371" cy="4863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753" lvl="1" indent="-377876" algn="l">
              <a:lnSpc>
                <a:spcPts val="640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Momo/VNPay Integration</a:t>
            </a:r>
          </a:p>
          <a:p>
            <a:pPr marL="755753" lvl="1" indent="-377876" algn="l">
              <a:lnSpc>
                <a:spcPts val="640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Mobile App</a:t>
            </a:r>
          </a:p>
          <a:p>
            <a:pPr marL="755753" lvl="1" indent="-377876" algn="l">
              <a:lnSpc>
                <a:spcPts val="640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AI Recommendation</a:t>
            </a:r>
          </a:p>
          <a:p>
            <a:pPr marL="755753" lvl="1" indent="-377876" algn="l">
              <a:lnSpc>
                <a:spcPts val="640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Dynamic Pricing Automation</a:t>
            </a:r>
          </a:p>
          <a:p>
            <a:pPr algn="l">
              <a:lnSpc>
                <a:spcPts val="6405"/>
              </a:lnSpc>
            </a:pPr>
            <a:endParaRPr lang="en-US" sz="3500">
              <a:solidFill>
                <a:srgbClr val="73737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9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22482" y="4068762"/>
            <a:ext cx="14643036" cy="202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50"/>
              </a:lnSpc>
            </a:pPr>
            <a:r>
              <a:rPr lang="en-US" sz="12500" b="1">
                <a:solidFill>
                  <a:srgbClr val="FFFFFF"/>
                </a:solidFill>
                <a:latin typeface="Avenir Bold"/>
                <a:ea typeface="Avenir Bold"/>
                <a:cs typeface="Avenir Bold"/>
                <a:sym typeface="Avenir Bold"/>
              </a:rPr>
              <a:t>CONCLUSION</a:t>
            </a:r>
          </a:p>
        </p:txBody>
      </p:sp>
      <p:sp>
        <p:nvSpPr>
          <p:cNvPr id="3" name="Freeform 3"/>
          <p:cNvSpPr/>
          <p:nvPr/>
        </p:nvSpPr>
        <p:spPr>
          <a:xfrm>
            <a:off x="1028700" y="-1122724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V="1">
            <a:off x="13156322" y="7153817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3133183"/>
                </a:moveTo>
                <a:lnTo>
                  <a:pt x="4102978" y="3133183"/>
                </a:lnTo>
                <a:lnTo>
                  <a:pt x="4102978" y="0"/>
                </a:lnTo>
                <a:lnTo>
                  <a:pt x="0" y="0"/>
                </a:lnTo>
                <a:lnTo>
                  <a:pt x="0" y="313318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6322" y="-160719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156322" y="2434622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551962" y="2046629"/>
            <a:ext cx="5953371" cy="568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Extra Features Highlight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51962" y="2750101"/>
            <a:ext cx="9265004" cy="5466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753" lvl="1" indent="-377876" algn="l">
              <a:lnSpc>
                <a:spcPts val="721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Authentic Product Review (post-purchase)</a:t>
            </a:r>
          </a:p>
          <a:p>
            <a:pPr marL="755753" lvl="1" indent="-377876" algn="l">
              <a:lnSpc>
                <a:spcPts val="721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Dynamic Notifications for Store Owner</a:t>
            </a:r>
          </a:p>
          <a:p>
            <a:pPr marL="755753" lvl="1" indent="-377876" algn="l">
              <a:lnSpc>
                <a:spcPts val="721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Account Management (address, phone)</a:t>
            </a:r>
          </a:p>
          <a:p>
            <a:pPr marL="755753" lvl="1" indent="-377876" algn="l">
              <a:lnSpc>
                <a:spcPts val="721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Complete Purchase Workflow</a:t>
            </a:r>
          </a:p>
          <a:p>
            <a:pPr marL="755753" lvl="1" indent="-377876" algn="l">
              <a:lnSpc>
                <a:spcPts val="721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Advanced Filtering &amp; Search</a:t>
            </a:r>
          </a:p>
          <a:p>
            <a:pPr algn="l">
              <a:lnSpc>
                <a:spcPts val="7210"/>
              </a:lnSpc>
            </a:pPr>
            <a:endParaRPr lang="en-US" sz="3500">
              <a:solidFill>
                <a:srgbClr val="73737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71721" y="2640330"/>
            <a:ext cx="17077002" cy="7646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9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1.    Baeldung. (2024). Amazon recommendation system. </a:t>
            </a:r>
          </a:p>
          <a:p>
            <a:pPr algn="l">
              <a:lnSpc>
                <a:spcPts val="549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https://www.baeldung.com/cs/amazon-recommendation-system</a:t>
            </a:r>
          </a:p>
          <a:p>
            <a:pPr algn="l">
              <a:lnSpc>
                <a:spcPts val="549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2.    Amazon Science. (2019). The history of Amazon's recommendation algorithm. </a:t>
            </a:r>
          </a:p>
          <a:p>
            <a:pPr algn="l">
              <a:lnSpc>
                <a:spcPts val="549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https://www.amazon.science/the-history-of-amazons-recommendation-algorithm</a:t>
            </a:r>
          </a:p>
          <a:p>
            <a:pPr algn="l">
              <a:lnSpc>
                <a:spcPts val="549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3.    Stratoflow. (2024). Amazon recommendation system. </a:t>
            </a:r>
          </a:p>
          <a:p>
            <a:pPr algn="l">
              <a:lnSpc>
                <a:spcPts val="549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https://stratoflow.com/amazon-recommendation-system</a:t>
            </a:r>
          </a:p>
          <a:p>
            <a:pPr algn="l">
              <a:lnSpc>
                <a:spcPts val="549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4.    Evdelo. (2020). Amazon’s recommendation algorithm drives 35% of its sales. </a:t>
            </a:r>
          </a:p>
          <a:p>
            <a:pPr algn="l">
              <a:lnSpc>
                <a:spcPts val="549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https://evdelo.com/amazons-recommendation-algorithm-drives-35-of-its-sales</a:t>
            </a:r>
          </a:p>
          <a:p>
            <a:pPr algn="l">
              <a:lnSpc>
                <a:spcPts val="549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5.    Seller Mobile. (2023). Amazon inventory management guide for 2023: Manage stock like a pro. </a:t>
            </a:r>
          </a:p>
          <a:p>
            <a:pPr algn="l">
              <a:lnSpc>
                <a:spcPts val="549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https://sellermobile.com/amazon-inventory-management-guide-for-2023-manage-stock-like-a-pro</a:t>
            </a:r>
          </a:p>
          <a:p>
            <a:pPr algn="l">
              <a:lnSpc>
                <a:spcPts val="549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71721" y="1183144"/>
            <a:ext cx="775011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sz="75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REFERENCES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50211" y="2378699"/>
            <a:ext cx="16387579" cy="6951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0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6.    Business Model Analyst. (2024). Amazon SWOT analysis. </a:t>
            </a:r>
          </a:p>
          <a:p>
            <a:pPr algn="l">
              <a:lnSpc>
                <a:spcPts val="5490"/>
              </a:lnSpc>
            </a:pPr>
            <a:r>
              <a:rPr lang="en-US" sz="30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https://businessmodelanalyst.com/amazon-swot-analysis/</a:t>
            </a:r>
          </a:p>
          <a:p>
            <a:pPr algn="l">
              <a:lnSpc>
                <a:spcPts val="5490"/>
              </a:lnSpc>
            </a:pPr>
            <a:r>
              <a:rPr lang="en-US" sz="30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7.    Wired. (2021). Amazon failed to protect your data: Investigation. </a:t>
            </a:r>
          </a:p>
          <a:p>
            <a:pPr algn="l">
              <a:lnSpc>
                <a:spcPts val="5490"/>
              </a:lnSpc>
            </a:pPr>
            <a:r>
              <a:rPr lang="en-US" sz="30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https://www.wired.com/story/amazon-failed-to-protect-your-data-investigation/</a:t>
            </a:r>
          </a:p>
          <a:p>
            <a:pPr algn="l">
              <a:lnSpc>
                <a:spcPts val="5490"/>
              </a:lnSpc>
            </a:pPr>
            <a:r>
              <a:rPr lang="en-US" sz="30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8.    Tiki Engineering. (2021). Using approximate nearest neighbor for faster retrieval on recommendation system. </a:t>
            </a:r>
          </a:p>
          <a:p>
            <a:pPr algn="l">
              <a:lnSpc>
                <a:spcPts val="5490"/>
              </a:lnSpc>
            </a:pPr>
            <a:r>
              <a:rPr lang="en-US" sz="30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https://engineering.tiki.vn/using-approximate-nearest-neighbor-for-faster-retrieval-on-recommendation-system/</a:t>
            </a:r>
          </a:p>
          <a:p>
            <a:pPr algn="l">
              <a:lnSpc>
                <a:spcPts val="5490"/>
              </a:lnSpc>
            </a:pPr>
            <a:r>
              <a:rPr lang="en-US" sz="30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9.    Google </a:t>
            </a:r>
            <a:r>
              <a:rPr lang="en-US" sz="3000" dirty="0" err="1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Cloud.Tiki</a:t>
            </a:r>
            <a:r>
              <a:rPr lang="en-US" sz="30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: Google Cloud customers. </a:t>
            </a:r>
          </a:p>
          <a:p>
            <a:pPr algn="l">
              <a:lnSpc>
                <a:spcPts val="5490"/>
              </a:lnSpc>
            </a:pPr>
            <a:r>
              <a:rPr lang="en-US" sz="30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https://cloud.google.com/customers/tiki-en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71721" y="1183144"/>
            <a:ext cx="775011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sz="75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REFERENCES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50211" y="2378699"/>
            <a:ext cx="16387579" cy="4865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0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10.    Google Books API: Google. (n.d.). Google Books APIs. </a:t>
            </a:r>
          </a:p>
          <a:p>
            <a:pPr algn="l">
              <a:lnSpc>
                <a:spcPts val="5490"/>
              </a:lnSpc>
            </a:pPr>
            <a:r>
              <a:rPr lang="en-US" sz="30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https://developers.google.com/books</a:t>
            </a:r>
          </a:p>
          <a:p>
            <a:pPr algn="l">
              <a:lnSpc>
                <a:spcPts val="5490"/>
              </a:lnSpc>
            </a:pPr>
            <a:r>
              <a:rPr lang="en-US" sz="30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11.    Amazon: Amazon. (n.d.). Amazon.com Official Site. </a:t>
            </a:r>
          </a:p>
          <a:p>
            <a:pPr algn="l">
              <a:lnSpc>
                <a:spcPts val="5490"/>
              </a:lnSpc>
            </a:pPr>
            <a:r>
              <a:rPr lang="en-US" sz="30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https://www.amazon.com</a:t>
            </a:r>
          </a:p>
          <a:p>
            <a:pPr algn="l">
              <a:lnSpc>
                <a:spcPts val="5490"/>
              </a:lnSpc>
            </a:pPr>
            <a:r>
              <a:rPr lang="en-US" sz="30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12.    Kaggle Dataset - Books Dataset by Saurabh Bagchi: Bagchi, S. (2020). Books Dataset.</a:t>
            </a:r>
          </a:p>
          <a:p>
            <a:pPr algn="l">
              <a:lnSpc>
                <a:spcPts val="5490"/>
              </a:lnSpc>
            </a:pPr>
            <a:r>
              <a:rPr lang="en-US" sz="30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https://www.kaggle.com/datasets/saurabhbagchi/books-dataset</a:t>
            </a:r>
          </a:p>
          <a:p>
            <a:pPr algn="l">
              <a:lnSpc>
                <a:spcPts val="5490"/>
              </a:lnSpc>
            </a:pPr>
            <a:endParaRPr lang="en-US" sz="3000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71721" y="1183144"/>
            <a:ext cx="775011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sz="75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REFERENCES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81200" y="-94024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981200" y="6267450"/>
            <a:ext cx="2880360" cy="4114800"/>
          </a:xfrm>
          <a:custGeom>
            <a:avLst/>
            <a:gdLst/>
            <a:ahLst/>
            <a:cxnLst/>
            <a:rect l="l" t="t" r="r" b="b"/>
            <a:pathLst>
              <a:path w="2880360" h="411480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245946" y="2882894"/>
            <a:ext cx="10620170" cy="1908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500"/>
              </a:lnSpc>
            </a:pPr>
            <a:r>
              <a:rPr lang="en-US" sz="12500" b="1">
                <a:solidFill>
                  <a:srgbClr val="FFFFFF"/>
                </a:solidFill>
                <a:latin typeface="Avenir Bold"/>
                <a:ea typeface="Avenir Bold"/>
                <a:cs typeface="Avenir Bold"/>
                <a:sym typeface="Avenir Bold"/>
              </a:rPr>
              <a:t>THANK YOU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550916" y="4752969"/>
            <a:ext cx="7315200" cy="568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850"/>
              </a:lnSpc>
            </a:pPr>
            <a:r>
              <a:rPr lang="en-US" sz="3500" b="1">
                <a:solidFill>
                  <a:srgbClr val="FFFFFF"/>
                </a:solidFill>
                <a:latin typeface="Avenir Bold"/>
                <a:ea typeface="Avenir Bold"/>
                <a:cs typeface="Avenir Bold"/>
                <a:sym typeface="Avenir Bold"/>
              </a:rPr>
              <a:t>Do you have any question?</a:t>
            </a:r>
          </a:p>
        </p:txBody>
      </p:sp>
      <p:sp>
        <p:nvSpPr>
          <p:cNvPr id="9" name="Freeform 9"/>
          <p:cNvSpPr/>
          <p:nvPr/>
        </p:nvSpPr>
        <p:spPr>
          <a:xfrm rot="-10800000">
            <a:off x="5623560" y="7673106"/>
            <a:ext cx="3422956" cy="2613894"/>
          </a:xfrm>
          <a:custGeom>
            <a:avLst/>
            <a:gdLst/>
            <a:ahLst/>
            <a:cxnLst/>
            <a:rect l="l" t="t" r="r" b="b"/>
            <a:pathLst>
              <a:path w="3422956" h="2613894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9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6322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0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948860" y="3037933"/>
            <a:ext cx="16390279" cy="300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9999" b="1">
                <a:solidFill>
                  <a:srgbClr val="FFFFFF"/>
                </a:solidFill>
                <a:latin typeface="Avenir Bold"/>
                <a:ea typeface="Avenir Bold"/>
                <a:cs typeface="Avenir Bold"/>
                <a:sym typeface="Avenir Bold"/>
              </a:rPr>
              <a:t>PROBLEM STATEMENT </a:t>
            </a:r>
          </a:p>
          <a:p>
            <a:pPr algn="ctr">
              <a:lnSpc>
                <a:spcPts val="10999"/>
              </a:lnSpc>
            </a:pPr>
            <a:r>
              <a:rPr lang="en-US" sz="9999" b="1">
                <a:solidFill>
                  <a:srgbClr val="FFFFFF"/>
                </a:solidFill>
                <a:latin typeface="Avenir Bold"/>
                <a:ea typeface="Avenir Bold"/>
                <a:cs typeface="Avenir Bold"/>
                <a:sym typeface="Avenir Bold"/>
              </a:rPr>
              <a:t>&amp; OBJECTIVES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82001" y="6112526"/>
            <a:ext cx="13123998" cy="1531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931" lvl="1" indent="-399466" algn="l">
              <a:lnSpc>
                <a:spcPts val="5957"/>
              </a:lnSpc>
              <a:buFont typeface="Arial"/>
              <a:buChar char="•"/>
            </a:pPr>
            <a:r>
              <a:rPr lang="en-US" sz="3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Poor personalization in online bookstores</a:t>
            </a:r>
          </a:p>
          <a:p>
            <a:pPr marL="798931" lvl="1" indent="-399466" algn="l">
              <a:lnSpc>
                <a:spcPts val="5957"/>
              </a:lnSpc>
              <a:buFont typeface="Arial"/>
              <a:buChar char="•"/>
            </a:pPr>
            <a:r>
              <a:rPr lang="en-US" sz="3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Inefficient inventory &amp; revenue tracking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419457" y="6125117"/>
            <a:ext cx="5450085" cy="4161883"/>
          </a:xfrm>
          <a:custGeom>
            <a:avLst/>
            <a:gdLst/>
            <a:ahLst/>
            <a:cxnLst/>
            <a:rect l="l" t="t" r="r" b="b"/>
            <a:pathLst>
              <a:path w="5450085" h="4161883">
                <a:moveTo>
                  <a:pt x="0" y="0"/>
                </a:moveTo>
                <a:lnTo>
                  <a:pt x="5450086" y="0"/>
                </a:lnTo>
                <a:lnTo>
                  <a:pt x="5450086" y="4161883"/>
                </a:lnTo>
                <a:lnTo>
                  <a:pt x="0" y="41618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11061889" y="-806818"/>
            <a:ext cx="4165223" cy="5950318"/>
          </a:xfrm>
          <a:custGeom>
            <a:avLst/>
            <a:gdLst/>
            <a:ahLst/>
            <a:cxnLst/>
            <a:rect l="l" t="t" r="r" b="b"/>
            <a:pathLst>
              <a:path w="4165223" h="5950318">
                <a:moveTo>
                  <a:pt x="0" y="0"/>
                </a:moveTo>
                <a:lnTo>
                  <a:pt x="4165222" y="0"/>
                </a:lnTo>
                <a:lnTo>
                  <a:pt x="4165222" y="5950318"/>
                </a:lnTo>
                <a:lnTo>
                  <a:pt x="0" y="59503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029700" y="1028700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417556" y="2251549"/>
            <a:ext cx="6726444" cy="73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OBJECTIVES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65165" y="3221727"/>
            <a:ext cx="5953371" cy="3411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753" lvl="1" indent="-377876" algn="l">
              <a:lnSpc>
                <a:spcPts val="539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Smart recommendation</a:t>
            </a:r>
          </a:p>
          <a:p>
            <a:pPr marL="755753" lvl="1" indent="-377876" algn="l">
              <a:lnSpc>
                <a:spcPts val="539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Automated inventory &amp; order management</a:t>
            </a:r>
          </a:p>
          <a:p>
            <a:pPr marL="755753" lvl="1" indent="-377876" algn="l">
              <a:lnSpc>
                <a:spcPts val="539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Enhanced customer &amp; seller experience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9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6322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0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948860" y="2980783"/>
            <a:ext cx="16390279" cy="258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599"/>
              </a:lnSpc>
            </a:pPr>
            <a:r>
              <a:rPr lang="en-US" sz="15999" b="1">
                <a:solidFill>
                  <a:srgbClr val="FFFFFF"/>
                </a:solidFill>
                <a:latin typeface="Avenir Bold"/>
                <a:ea typeface="Avenir Bold"/>
                <a:cs typeface="Avenir Bold"/>
                <a:sym typeface="Avenir Bold"/>
              </a:rPr>
              <a:t>REQUIREMENT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82001" y="5526402"/>
            <a:ext cx="13123998" cy="111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931" lvl="1" indent="-399466" algn="l">
              <a:lnSpc>
                <a:spcPts val="4070"/>
              </a:lnSpc>
              <a:buFont typeface="Arial"/>
              <a:buChar char="•"/>
            </a:pPr>
            <a:r>
              <a:rPr lang="en-US" sz="3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Funtional requirement</a:t>
            </a:r>
          </a:p>
          <a:p>
            <a:pPr marL="798931" lvl="1" indent="-399466" algn="l">
              <a:lnSpc>
                <a:spcPts val="4070"/>
              </a:lnSpc>
              <a:buFont typeface="Arial"/>
              <a:buChar char="•"/>
            </a:pPr>
            <a:r>
              <a:rPr lang="en-US" sz="3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Non-funtional requirement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39400" y="1028700"/>
            <a:ext cx="10972800" cy="8229600"/>
          </a:xfrm>
          <a:custGeom>
            <a:avLst/>
            <a:gdLst/>
            <a:ahLst/>
            <a:cxnLst/>
            <a:rect l="l" t="t" r="r" b="b"/>
            <a:pathLst>
              <a:path w="10972800" h="8229600">
                <a:moveTo>
                  <a:pt x="0" y="0"/>
                </a:moveTo>
                <a:lnTo>
                  <a:pt x="10972800" y="0"/>
                </a:lnTo>
                <a:lnTo>
                  <a:pt x="109728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571780" y="981075"/>
            <a:ext cx="6726444" cy="1362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FUNTIONAL REQUIREMENT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390186"/>
            <a:ext cx="9693727" cy="6706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753" lvl="1" indent="-377876" algn="l">
              <a:lnSpc>
                <a:spcPts val="532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User registration, login, authentication</a:t>
            </a:r>
          </a:p>
          <a:p>
            <a:pPr marL="755753" lvl="1" indent="-377876" algn="l">
              <a:lnSpc>
                <a:spcPts val="532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Product management (CRUD)</a:t>
            </a:r>
          </a:p>
          <a:p>
            <a:pPr marL="755753" lvl="1" indent="-377876" algn="l">
              <a:lnSpc>
                <a:spcPts val="532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Shopping cart &amp; checkout process</a:t>
            </a:r>
          </a:p>
          <a:p>
            <a:pPr marL="755753" lvl="1" indent="-377876" algn="l">
              <a:lnSpc>
                <a:spcPts val="532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Order management</a:t>
            </a:r>
          </a:p>
          <a:p>
            <a:pPr marL="755753" lvl="1" indent="-377876" algn="l">
              <a:lnSpc>
                <a:spcPts val="532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Product recommendation system</a:t>
            </a:r>
          </a:p>
          <a:p>
            <a:pPr marL="755753" lvl="1" indent="-377876" algn="l">
              <a:lnSpc>
                <a:spcPts val="532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Price suggestion system</a:t>
            </a:r>
          </a:p>
          <a:p>
            <a:pPr marL="755753" lvl="1" indent="-377876" algn="l">
              <a:lnSpc>
                <a:spcPts val="532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Advanced product filtering (price, rating,...)</a:t>
            </a:r>
          </a:p>
          <a:p>
            <a:pPr marL="755753" lvl="1" indent="-377876" algn="l">
              <a:lnSpc>
                <a:spcPts val="532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Notifications for store owners</a:t>
            </a:r>
          </a:p>
          <a:p>
            <a:pPr marL="755753" lvl="1" indent="-377876" algn="l">
              <a:lnSpc>
                <a:spcPts val="532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Customer product reviews</a:t>
            </a:r>
          </a:p>
          <a:p>
            <a:pPr marL="755753" lvl="1" indent="-377876" algn="l">
              <a:lnSpc>
                <a:spcPts val="532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Profile management (address, phone)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39400" y="1028700"/>
            <a:ext cx="10972800" cy="8229600"/>
          </a:xfrm>
          <a:custGeom>
            <a:avLst/>
            <a:gdLst/>
            <a:ahLst/>
            <a:cxnLst/>
            <a:rect l="l" t="t" r="r" b="b"/>
            <a:pathLst>
              <a:path w="10972800" h="8229600">
                <a:moveTo>
                  <a:pt x="0" y="0"/>
                </a:moveTo>
                <a:lnTo>
                  <a:pt x="10972800" y="0"/>
                </a:lnTo>
                <a:lnTo>
                  <a:pt x="109728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571780" y="2023543"/>
            <a:ext cx="6726444" cy="1362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NON-FUNTIONAL REQUIREMENT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924385"/>
            <a:ext cx="9693727" cy="2705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753" lvl="1" indent="-377876" algn="l">
              <a:lnSpc>
                <a:spcPts val="532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Responsive UI (Next.js)</a:t>
            </a:r>
          </a:p>
          <a:p>
            <a:pPr marL="755753" lvl="1" indent="-377876" algn="l">
              <a:lnSpc>
                <a:spcPts val="532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API response time &lt; 300ms</a:t>
            </a:r>
          </a:p>
          <a:p>
            <a:pPr marL="755753" lvl="1" indent="-377876" algn="l">
              <a:lnSpc>
                <a:spcPts val="532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Secure authentication (JWT, bcrypt)</a:t>
            </a:r>
          </a:p>
          <a:p>
            <a:pPr marL="755753" lvl="1" indent="-377876" algn="l">
              <a:lnSpc>
                <a:spcPts val="532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Scalable &amp; maintainable architecture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9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6322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0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948860" y="3037933"/>
            <a:ext cx="16390279" cy="161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9999" b="1">
                <a:solidFill>
                  <a:srgbClr val="FFFFFF"/>
                </a:solidFill>
                <a:latin typeface="Avenir Bold"/>
                <a:ea typeface="Avenir Bold"/>
                <a:cs typeface="Avenir Bold"/>
                <a:sym typeface="Avenir Bold"/>
              </a:rPr>
              <a:t>SYSTEM DESIGN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82001" y="5526402"/>
            <a:ext cx="13123998" cy="111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931" lvl="1" indent="-399466" algn="l">
              <a:lnSpc>
                <a:spcPts val="4070"/>
              </a:lnSpc>
              <a:buFont typeface="Arial"/>
              <a:buChar char="•"/>
            </a:pPr>
            <a:r>
              <a:rPr lang="en-US" sz="3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Funtional requirement</a:t>
            </a:r>
          </a:p>
          <a:p>
            <a:pPr marL="798931" lvl="1" indent="-399466" algn="l">
              <a:lnSpc>
                <a:spcPts val="4070"/>
              </a:lnSpc>
              <a:buFont typeface="Arial"/>
              <a:buChar char="•"/>
            </a:pPr>
            <a:r>
              <a:rPr lang="en-US" sz="3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Non-funtional requirement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671333" y="2076982"/>
            <a:ext cx="8004032" cy="7181318"/>
          </a:xfrm>
          <a:custGeom>
            <a:avLst/>
            <a:gdLst/>
            <a:ahLst/>
            <a:cxnLst/>
            <a:rect l="l" t="t" r="r" b="b"/>
            <a:pathLst>
              <a:path w="8004032" h="7181318">
                <a:moveTo>
                  <a:pt x="0" y="0"/>
                </a:moveTo>
                <a:lnTo>
                  <a:pt x="8004032" y="0"/>
                </a:lnTo>
                <a:lnTo>
                  <a:pt x="8004032" y="7181318"/>
                </a:lnTo>
                <a:lnTo>
                  <a:pt x="0" y="71813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5400000">
            <a:off x="13482016" y="-2080942"/>
            <a:ext cx="5450085" cy="4161883"/>
          </a:xfrm>
          <a:custGeom>
            <a:avLst/>
            <a:gdLst/>
            <a:ahLst/>
            <a:cxnLst/>
            <a:rect l="l" t="t" r="r" b="b"/>
            <a:pathLst>
              <a:path w="5450085" h="4161883">
                <a:moveTo>
                  <a:pt x="0" y="0"/>
                </a:moveTo>
                <a:lnTo>
                  <a:pt x="5450085" y="0"/>
                </a:lnTo>
                <a:lnTo>
                  <a:pt x="5450085" y="4161884"/>
                </a:lnTo>
                <a:lnTo>
                  <a:pt x="0" y="41618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417556" y="2251549"/>
            <a:ext cx="6726444" cy="73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1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USE CASE DIAGRAM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17556" y="2961456"/>
            <a:ext cx="5953371" cy="7069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5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Customer Use Cases:</a:t>
            </a:r>
          </a:p>
          <a:p>
            <a:pPr marL="755753" lvl="1" indent="-377876" algn="l">
              <a:lnSpc>
                <a:spcPts val="703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Register/Login</a:t>
            </a:r>
          </a:p>
          <a:p>
            <a:pPr marL="755753" lvl="1" indent="-377876" algn="l">
              <a:lnSpc>
                <a:spcPts val="703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Search &amp; Filter Products</a:t>
            </a:r>
          </a:p>
          <a:p>
            <a:pPr marL="755753" lvl="1" indent="-377876" algn="l">
              <a:lnSpc>
                <a:spcPts val="703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Add to Cart</a:t>
            </a:r>
          </a:p>
          <a:p>
            <a:pPr marL="755753" lvl="1" indent="-377876" algn="l">
              <a:lnSpc>
                <a:spcPts val="703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Checkout &amp; Place Order</a:t>
            </a:r>
          </a:p>
          <a:p>
            <a:pPr marL="755753" lvl="1" indent="-377876" algn="l">
              <a:lnSpc>
                <a:spcPts val="703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Review Products</a:t>
            </a:r>
          </a:p>
          <a:p>
            <a:pPr marL="755753" lvl="1" indent="-377876" algn="l">
              <a:lnSpc>
                <a:spcPts val="7035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Manage Profile</a:t>
            </a:r>
          </a:p>
          <a:p>
            <a:pPr algn="l">
              <a:lnSpc>
                <a:spcPts val="7035"/>
              </a:lnSpc>
            </a:pPr>
            <a:endParaRPr lang="en-US" sz="3500">
              <a:solidFill>
                <a:srgbClr val="73737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824</Words>
  <Application>Microsoft Office PowerPoint</Application>
  <PresentationFormat>Custom</PresentationFormat>
  <Paragraphs>153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Avenir Bold</vt:lpstr>
      <vt:lpstr>Avenir Italics</vt:lpstr>
      <vt:lpstr>Calibri</vt:lpstr>
      <vt:lpstr>Avenir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Smart</dc:title>
  <cp:lastModifiedBy>Nguyễn Thu</cp:lastModifiedBy>
  <cp:revision>3</cp:revision>
  <dcterms:created xsi:type="dcterms:W3CDTF">2006-08-16T00:00:00Z</dcterms:created>
  <dcterms:modified xsi:type="dcterms:W3CDTF">2025-07-17T04:09:37Z</dcterms:modified>
  <dc:identifier>DAGrISSLx2A</dc:identifier>
</cp:coreProperties>
</file>