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10287000" cx="18288000"/>
  <p:notesSz cx="6858000" cy="9144000"/>
  <p:embeddedFontLst>
    <p:embeddedFont>
      <p:font typeface="Nunito Sans Black"/>
      <p:bold r:id="rId63"/>
      <p:boldItalic r:id="rId64"/>
    </p:embeddedFont>
    <p:embeddedFont>
      <p:font typeface="Nunito Sans SemiBold"/>
      <p:regular r:id="rId65"/>
      <p:bold r:id="rId66"/>
      <p:italic r:id="rId67"/>
      <p:boldItalic r:id="rId68"/>
    </p:embeddedFont>
    <p:embeddedFont>
      <p:font typeface="Nunito Sans"/>
      <p:bold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1" roundtripDataSignature="AMtx7mhE9oUMVwSygmVLOTxuAQibvVP+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555562-2136-4D23-BB63-5D5833FC6430}">
  <a:tblStyle styleId="{B7555562-2136-4D23-BB63-5D5833FC643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customschemas.google.com/relationships/presentationmetadata" Target="metadata"/><Relationship Id="rId70" Type="http://schemas.openxmlformats.org/officeDocument/2006/relationships/font" Target="fonts/NunitoSans-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NunitoSansBlack-boldItalic.fntdata"/><Relationship Id="rId63" Type="http://schemas.openxmlformats.org/officeDocument/2006/relationships/font" Target="fonts/NunitoSansBlack-bold.fntdata"/><Relationship Id="rId22" Type="http://schemas.openxmlformats.org/officeDocument/2006/relationships/slide" Target="slides/slide16.xml"/><Relationship Id="rId66" Type="http://schemas.openxmlformats.org/officeDocument/2006/relationships/font" Target="fonts/NunitoSansSemiBold-bold.fntdata"/><Relationship Id="rId21" Type="http://schemas.openxmlformats.org/officeDocument/2006/relationships/slide" Target="slides/slide15.xml"/><Relationship Id="rId65" Type="http://schemas.openxmlformats.org/officeDocument/2006/relationships/font" Target="fonts/NunitoSansSemiBold-regular.fntdata"/><Relationship Id="rId24" Type="http://schemas.openxmlformats.org/officeDocument/2006/relationships/slide" Target="slides/slide18.xml"/><Relationship Id="rId68" Type="http://schemas.openxmlformats.org/officeDocument/2006/relationships/font" Target="fonts/NunitoSansSemiBold-boldItalic.fntdata"/><Relationship Id="rId23" Type="http://schemas.openxmlformats.org/officeDocument/2006/relationships/slide" Target="slides/slide17.xml"/><Relationship Id="rId67" Type="http://schemas.openxmlformats.org/officeDocument/2006/relationships/font" Target="fonts/NunitoSansSemi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NunitoSans-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72" name="Google Shape;272;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73" name="Google Shape;273;p1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màu xanh lá: đầu vào và đầu ra trong quá trình thực hiện thuật toán.</a:t>
            </a:r>
            <a:endParaRPr/>
          </a:p>
          <a:p>
            <a:pPr indent="0" lvl="0" marL="0" rtl="0" algn="l">
              <a:spcBef>
                <a:spcPts val="0"/>
              </a:spcBef>
              <a:spcAft>
                <a:spcPts val="0"/>
              </a:spcAft>
              <a:buNone/>
            </a:pPr>
            <a:r>
              <a:rPr lang="en-US"/>
              <a:t>màu cam: quá trình xử lý</a:t>
            </a:r>
            <a:endParaRPr/>
          </a:p>
          <a:p>
            <a:pPr indent="0" lvl="0" marL="0" rtl="0" algn="l">
              <a:spcBef>
                <a:spcPts val="0"/>
              </a:spcBef>
              <a:spcAft>
                <a:spcPts val="0"/>
              </a:spcAft>
              <a:buNone/>
            </a:pPr>
            <a:r>
              <a:rPr lang="en-US"/>
              <a:t>màu tím: giá trị trả về</a:t>
            </a:r>
            <a:endParaRPr/>
          </a:p>
          <a:p>
            <a:pPr indent="0" lvl="0" marL="0" rtl="0" algn="l">
              <a:spcBef>
                <a:spcPts val="0"/>
              </a:spcBef>
              <a:spcAft>
                <a:spcPts val="0"/>
              </a:spcAft>
              <a:buNone/>
            </a:pPr>
            <a:r>
              <a:rPr lang="en-US"/>
              <a:t>màu xanh: biến chặn</a:t>
            </a:r>
            <a:endParaRPr/>
          </a:p>
        </p:txBody>
      </p:sp>
      <p:sp>
        <p:nvSpPr>
          <p:cNvPr id="275" name="Google Shape;275;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76" name="Google Shape;276;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89" name="Google Shape;289;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90" name="Google Shape;290;p1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màu xanh lá: đầu vào và đầu ra trong quá trình thực hiện thuật toán.</a:t>
            </a:r>
            <a:endParaRPr/>
          </a:p>
          <a:p>
            <a:pPr indent="0" lvl="0" marL="0" rtl="0" algn="l">
              <a:spcBef>
                <a:spcPts val="0"/>
              </a:spcBef>
              <a:spcAft>
                <a:spcPts val="0"/>
              </a:spcAft>
              <a:buNone/>
            </a:pPr>
            <a:r>
              <a:rPr lang="en-US"/>
              <a:t>màu cam: quá trình xử lý</a:t>
            </a:r>
            <a:endParaRPr/>
          </a:p>
          <a:p>
            <a:pPr indent="0" lvl="0" marL="0" rtl="0" algn="l">
              <a:spcBef>
                <a:spcPts val="0"/>
              </a:spcBef>
              <a:spcAft>
                <a:spcPts val="0"/>
              </a:spcAft>
              <a:buNone/>
            </a:pPr>
            <a:r>
              <a:rPr lang="en-US"/>
              <a:t>màu tím: giá trị trả về</a:t>
            </a:r>
            <a:endParaRPr/>
          </a:p>
          <a:p>
            <a:pPr indent="0" lvl="0" marL="0" rtl="0" algn="l">
              <a:spcBef>
                <a:spcPts val="0"/>
              </a:spcBef>
              <a:spcAft>
                <a:spcPts val="0"/>
              </a:spcAft>
              <a:buNone/>
            </a:pPr>
            <a:r>
              <a:rPr lang="en-US"/>
              <a:t>màu xanh: biến chặn</a:t>
            </a:r>
            <a:endParaRPr/>
          </a:p>
        </p:txBody>
      </p:sp>
      <p:sp>
        <p:nvSpPr>
          <p:cNvPr id="292" name="Google Shape;292;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93" name="Google Shape;293;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06" name="Google Shape;306;p1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07" name="Google Shape;307;p1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màu xanh lá: đầu vào và đầu ra trong quá trình thực hiện thuật toán.</a:t>
            </a:r>
            <a:endParaRPr/>
          </a:p>
          <a:p>
            <a:pPr indent="0" lvl="0" marL="0" rtl="0" algn="l">
              <a:spcBef>
                <a:spcPts val="0"/>
              </a:spcBef>
              <a:spcAft>
                <a:spcPts val="0"/>
              </a:spcAft>
              <a:buNone/>
            </a:pPr>
            <a:r>
              <a:rPr lang="en-US"/>
              <a:t>màu cam: quá trình xử lý</a:t>
            </a:r>
            <a:endParaRPr/>
          </a:p>
          <a:p>
            <a:pPr indent="0" lvl="0" marL="0" rtl="0" algn="l">
              <a:spcBef>
                <a:spcPts val="0"/>
              </a:spcBef>
              <a:spcAft>
                <a:spcPts val="0"/>
              </a:spcAft>
              <a:buNone/>
            </a:pPr>
            <a:r>
              <a:rPr lang="en-US"/>
              <a:t>màu tím: giá trị trả về</a:t>
            </a:r>
            <a:endParaRPr/>
          </a:p>
          <a:p>
            <a:pPr indent="0" lvl="0" marL="0" rtl="0" algn="l">
              <a:spcBef>
                <a:spcPts val="0"/>
              </a:spcBef>
              <a:spcAft>
                <a:spcPts val="0"/>
              </a:spcAft>
              <a:buNone/>
            </a:pPr>
            <a:r>
              <a:rPr lang="en-US"/>
              <a:t>màu xanh: biến chặn</a:t>
            </a:r>
            <a:endParaRPr/>
          </a:p>
        </p:txBody>
      </p:sp>
      <p:sp>
        <p:nvSpPr>
          <p:cNvPr id="309" name="Google Shape;309;p1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10" name="Google Shape;310;p1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23" name="Google Shape;323;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24" name="Google Shape;324;p2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màu xanh lá: đầu vào và đầu ra trong quá trình thực hiện thuật toán.</a:t>
            </a:r>
            <a:endParaRPr/>
          </a:p>
          <a:p>
            <a:pPr indent="0" lvl="0" marL="0" rtl="0" algn="l">
              <a:spcBef>
                <a:spcPts val="0"/>
              </a:spcBef>
              <a:spcAft>
                <a:spcPts val="0"/>
              </a:spcAft>
              <a:buNone/>
            </a:pPr>
            <a:r>
              <a:rPr lang="en-US"/>
              <a:t>màu cam: quá trình xử lý</a:t>
            </a:r>
            <a:endParaRPr/>
          </a:p>
          <a:p>
            <a:pPr indent="0" lvl="0" marL="0" rtl="0" algn="l">
              <a:spcBef>
                <a:spcPts val="0"/>
              </a:spcBef>
              <a:spcAft>
                <a:spcPts val="0"/>
              </a:spcAft>
              <a:buNone/>
            </a:pPr>
            <a:r>
              <a:rPr lang="en-US"/>
              <a:t>màu tím: giá trị trả về</a:t>
            </a:r>
            <a:endParaRPr/>
          </a:p>
          <a:p>
            <a:pPr indent="0" lvl="0" marL="0" rtl="0" algn="l">
              <a:spcBef>
                <a:spcPts val="0"/>
              </a:spcBef>
              <a:spcAft>
                <a:spcPts val="0"/>
              </a:spcAft>
              <a:buNone/>
            </a:pPr>
            <a:r>
              <a:rPr lang="en-US"/>
              <a:t>màu xanh: biến chặn</a:t>
            </a:r>
            <a:endParaRPr/>
          </a:p>
        </p:txBody>
      </p:sp>
      <p:sp>
        <p:nvSpPr>
          <p:cNvPr id="326" name="Google Shape;326;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27" name="Google Shape;327;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40" name="Google Shape;340;p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41" name="Google Shape;341;p2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2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màu xanh lá: đầu vào và đầu ra trong quá trình thực hiện thuật toán.</a:t>
            </a:r>
            <a:endParaRPr/>
          </a:p>
          <a:p>
            <a:pPr indent="0" lvl="0" marL="0" rtl="0" algn="l">
              <a:spcBef>
                <a:spcPts val="0"/>
              </a:spcBef>
              <a:spcAft>
                <a:spcPts val="0"/>
              </a:spcAft>
              <a:buNone/>
            </a:pPr>
            <a:r>
              <a:rPr lang="en-US"/>
              <a:t>màu cam: quá trình xử lý</a:t>
            </a:r>
            <a:endParaRPr/>
          </a:p>
          <a:p>
            <a:pPr indent="0" lvl="0" marL="0" rtl="0" algn="l">
              <a:spcBef>
                <a:spcPts val="0"/>
              </a:spcBef>
              <a:spcAft>
                <a:spcPts val="0"/>
              </a:spcAft>
              <a:buNone/>
            </a:pPr>
            <a:r>
              <a:rPr lang="en-US"/>
              <a:t>màu tím: giá trị trả về</a:t>
            </a:r>
            <a:endParaRPr/>
          </a:p>
          <a:p>
            <a:pPr indent="0" lvl="0" marL="0" rtl="0" algn="l">
              <a:spcBef>
                <a:spcPts val="0"/>
              </a:spcBef>
              <a:spcAft>
                <a:spcPts val="0"/>
              </a:spcAft>
              <a:buNone/>
            </a:pPr>
            <a:r>
              <a:rPr lang="en-US"/>
              <a:t>màu xanh: biến chặn</a:t>
            </a:r>
            <a:endParaRPr/>
          </a:p>
        </p:txBody>
      </p:sp>
      <p:sp>
        <p:nvSpPr>
          <p:cNvPr id="343" name="Google Shape;343;p2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44" name="Google Shape;344;p2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58" name="Google Shape;358;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59" name="Google Shape;359;p2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2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màu xanh lá: đầu vào và đầu ra trong quá trình thực hiện thuật toán.</a:t>
            </a:r>
            <a:endParaRPr/>
          </a:p>
          <a:p>
            <a:pPr indent="0" lvl="0" marL="0" rtl="0" algn="l">
              <a:spcBef>
                <a:spcPts val="0"/>
              </a:spcBef>
              <a:spcAft>
                <a:spcPts val="0"/>
              </a:spcAft>
              <a:buNone/>
            </a:pPr>
            <a:r>
              <a:rPr lang="en-US"/>
              <a:t>màu cam: quá trình xử lý</a:t>
            </a:r>
            <a:endParaRPr/>
          </a:p>
          <a:p>
            <a:pPr indent="0" lvl="0" marL="0" rtl="0" algn="l">
              <a:spcBef>
                <a:spcPts val="0"/>
              </a:spcBef>
              <a:spcAft>
                <a:spcPts val="0"/>
              </a:spcAft>
              <a:buNone/>
            </a:pPr>
            <a:r>
              <a:rPr lang="en-US"/>
              <a:t>màu tím: giá trị trả về</a:t>
            </a:r>
            <a:endParaRPr/>
          </a:p>
          <a:p>
            <a:pPr indent="0" lvl="0" marL="0" rtl="0" algn="l">
              <a:spcBef>
                <a:spcPts val="0"/>
              </a:spcBef>
              <a:spcAft>
                <a:spcPts val="0"/>
              </a:spcAft>
              <a:buNone/>
            </a:pPr>
            <a:r>
              <a:rPr lang="en-US"/>
              <a:t>màu xanh: biến chặn</a:t>
            </a:r>
            <a:endParaRPr/>
          </a:p>
        </p:txBody>
      </p:sp>
      <p:sp>
        <p:nvSpPr>
          <p:cNvPr id="361" name="Google Shape;361;p2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62" name="Google Shape;362;p2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75" name="Google Shape;375;p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76" name="Google Shape;376;p2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2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màu xanh lá: đầu vào và đầu ra trong quá trình thực hiện thuật toán.</a:t>
            </a:r>
            <a:endParaRPr/>
          </a:p>
          <a:p>
            <a:pPr indent="0" lvl="0" marL="0" rtl="0" algn="l">
              <a:spcBef>
                <a:spcPts val="0"/>
              </a:spcBef>
              <a:spcAft>
                <a:spcPts val="0"/>
              </a:spcAft>
              <a:buNone/>
            </a:pPr>
            <a:r>
              <a:rPr lang="en-US"/>
              <a:t>màu cam: quá trình xử lý</a:t>
            </a:r>
            <a:endParaRPr/>
          </a:p>
          <a:p>
            <a:pPr indent="0" lvl="0" marL="0" rtl="0" algn="l">
              <a:spcBef>
                <a:spcPts val="0"/>
              </a:spcBef>
              <a:spcAft>
                <a:spcPts val="0"/>
              </a:spcAft>
              <a:buNone/>
            </a:pPr>
            <a:r>
              <a:rPr lang="en-US"/>
              <a:t>màu tím: giá trị trả về</a:t>
            </a:r>
            <a:endParaRPr/>
          </a:p>
          <a:p>
            <a:pPr indent="0" lvl="0" marL="0" rtl="0" algn="l">
              <a:spcBef>
                <a:spcPts val="0"/>
              </a:spcBef>
              <a:spcAft>
                <a:spcPts val="0"/>
              </a:spcAft>
              <a:buNone/>
            </a:pPr>
            <a:r>
              <a:rPr lang="en-US"/>
              <a:t>màu xanh: biến chặn</a:t>
            </a:r>
            <a:endParaRPr/>
          </a:p>
        </p:txBody>
      </p:sp>
      <p:sp>
        <p:nvSpPr>
          <p:cNvPr id="378" name="Google Shape;378;p2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79" name="Google Shape;379;p2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06" name="Google Shape;406;p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07" name="Google Shape;407;p2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2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Các sinh viên tốt nghiệp đúng hạn thường có điểm rèn luyện loại tốt ở các học kì đầu và giảm mạnh ở các kì sau.</a:t>
            </a:r>
            <a:endParaRPr/>
          </a:p>
        </p:txBody>
      </p:sp>
      <p:sp>
        <p:nvSpPr>
          <p:cNvPr id="409" name="Google Shape;409;p2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10" name="Google Shape;410;p2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25" name="Google Shape;425;p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26" name="Google Shape;426;p2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2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Các sinh viên tốt nghiệp đúng hạn thường có điểm rèn luyện loại tốt ở các học kì đầu và giảm mạnh ở các kì sau.</a:t>
            </a:r>
            <a:endParaRPr/>
          </a:p>
        </p:txBody>
      </p:sp>
      <p:sp>
        <p:nvSpPr>
          <p:cNvPr id="428" name="Google Shape;428;p2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29" name="Google Shape;429;p2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44" name="Google Shape;444;p2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45" name="Google Shape;445;p2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Các sinh viên tốt nghiệp đúng hạn thường có điểm rèn luyện loại tốt ở các học kì đầu và giảm mạnh ở các kì sau.</a:t>
            </a:r>
            <a:endParaRPr/>
          </a:p>
        </p:txBody>
      </p:sp>
      <p:sp>
        <p:nvSpPr>
          <p:cNvPr id="447" name="Google Shape;447;p2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48" name="Google Shape;448;p2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63" name="Google Shape;463;p2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64" name="Google Shape;464;p2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2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Các sinh viên tốt nghiệp đúng hạn thường có điểm rèn luyện loại tốt ở các học kì đầu và giảm mạnh ở các kì sau.</a:t>
            </a:r>
            <a:endParaRPr/>
          </a:p>
        </p:txBody>
      </p:sp>
      <p:sp>
        <p:nvSpPr>
          <p:cNvPr id="466" name="Google Shape;466;p2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67" name="Google Shape;467;p2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2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3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3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3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3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3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3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3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3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3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3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3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3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4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4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4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4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4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4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4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4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4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4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4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4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4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4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4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4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4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4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5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5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5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5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5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5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5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5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5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5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5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5" name="Google Shape;835;p5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5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6" name="Google Shape;846;p5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5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5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6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6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6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6"/>
          <p:cNvSpPr/>
          <p:nvPr>
            <p:ph idx="2" type="pic"/>
          </p:nvPr>
        </p:nvSpPr>
        <p:spPr>
          <a:xfrm>
            <a:off x="1792288" y="612775"/>
            <a:ext cx="5486400" cy="4114800"/>
          </a:xfrm>
          <a:prstGeom prst="rect">
            <a:avLst/>
          </a:prstGeom>
          <a:noFill/>
          <a:ln>
            <a:noFill/>
          </a:ln>
        </p:spPr>
      </p:sp>
      <p:sp>
        <p:nvSpPr>
          <p:cNvPr id="68" name="Google Shape;68;p6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2.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41.png"/><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1"/>
          <p:cNvGrpSpPr/>
          <p:nvPr/>
        </p:nvGrpSpPr>
        <p:grpSpPr>
          <a:xfrm>
            <a:off x="0" y="-987551"/>
            <a:ext cx="18288000" cy="12262104"/>
            <a:chOff x="0" y="0"/>
            <a:chExt cx="24384000" cy="16349471"/>
          </a:xfrm>
        </p:grpSpPr>
        <p:sp>
          <p:nvSpPr>
            <p:cNvPr id="89" name="Google Shape;89;p1"/>
            <p:cNvSpPr/>
            <p:nvPr/>
          </p:nvSpPr>
          <p:spPr>
            <a:xfrm>
              <a:off x="0" y="0"/>
              <a:ext cx="8198458" cy="8198458"/>
            </a:xfrm>
            <a:custGeom>
              <a:rect b="b" l="l" r="r" t="t"/>
              <a:pathLst>
                <a:path extrusionOk="0" h="8198458" w="8198458">
                  <a:moveTo>
                    <a:pt x="0" y="0"/>
                  </a:moveTo>
                  <a:lnTo>
                    <a:pt x="8198458" y="0"/>
                  </a:lnTo>
                  <a:lnTo>
                    <a:pt x="8198458" y="8198458"/>
                  </a:lnTo>
                  <a:lnTo>
                    <a:pt x="0" y="8198458"/>
                  </a:lnTo>
                  <a:lnTo>
                    <a:pt x="0" y="0"/>
                  </a:lnTo>
                  <a:close/>
                </a:path>
              </a:pathLst>
            </a:custGeom>
            <a:blipFill rotWithShape="1">
              <a:blip r:embed="rId3">
                <a:alphaModFix amt="50000"/>
              </a:blip>
              <a:stretch>
                <a:fillRect b="0" l="0" r="0" t="0"/>
              </a:stretch>
            </a:blipFill>
            <a:ln>
              <a:noFill/>
            </a:ln>
          </p:spPr>
        </p:sp>
        <p:sp>
          <p:nvSpPr>
            <p:cNvPr id="90" name="Google Shape;90;p1"/>
            <p:cNvSpPr/>
            <p:nvPr/>
          </p:nvSpPr>
          <p:spPr>
            <a:xfrm>
              <a:off x="0" y="8103568"/>
              <a:ext cx="8198458" cy="8198458"/>
            </a:xfrm>
            <a:custGeom>
              <a:rect b="b" l="l" r="r" t="t"/>
              <a:pathLst>
                <a:path extrusionOk="0" h="8198458" w="8198458">
                  <a:moveTo>
                    <a:pt x="0" y="0"/>
                  </a:moveTo>
                  <a:lnTo>
                    <a:pt x="8198458" y="0"/>
                  </a:lnTo>
                  <a:lnTo>
                    <a:pt x="8198458" y="8198458"/>
                  </a:lnTo>
                  <a:lnTo>
                    <a:pt x="0" y="8198458"/>
                  </a:lnTo>
                  <a:lnTo>
                    <a:pt x="0" y="0"/>
                  </a:lnTo>
                  <a:close/>
                </a:path>
              </a:pathLst>
            </a:custGeom>
            <a:blipFill rotWithShape="1">
              <a:blip r:embed="rId3">
                <a:alphaModFix amt="50000"/>
              </a:blip>
              <a:stretch>
                <a:fillRect b="0" l="0" r="0" t="0"/>
              </a:stretch>
            </a:blipFill>
            <a:ln>
              <a:noFill/>
            </a:ln>
          </p:spPr>
        </p:sp>
        <p:sp>
          <p:nvSpPr>
            <p:cNvPr id="91" name="Google Shape;91;p1"/>
            <p:cNvSpPr/>
            <p:nvPr/>
          </p:nvSpPr>
          <p:spPr>
            <a:xfrm>
              <a:off x="8107869" y="0"/>
              <a:ext cx="8198458" cy="8198458"/>
            </a:xfrm>
            <a:custGeom>
              <a:rect b="b" l="l" r="r" t="t"/>
              <a:pathLst>
                <a:path extrusionOk="0" h="8198458" w="8198458">
                  <a:moveTo>
                    <a:pt x="0" y="0"/>
                  </a:moveTo>
                  <a:lnTo>
                    <a:pt x="8198458" y="0"/>
                  </a:lnTo>
                  <a:lnTo>
                    <a:pt x="8198458" y="8198458"/>
                  </a:lnTo>
                  <a:lnTo>
                    <a:pt x="0" y="8198458"/>
                  </a:lnTo>
                  <a:lnTo>
                    <a:pt x="0" y="0"/>
                  </a:lnTo>
                  <a:close/>
                </a:path>
              </a:pathLst>
            </a:custGeom>
            <a:blipFill rotWithShape="1">
              <a:blip r:embed="rId3">
                <a:alphaModFix amt="50000"/>
              </a:blip>
              <a:stretch>
                <a:fillRect b="0" l="0" r="0" t="0"/>
              </a:stretch>
            </a:blipFill>
            <a:ln>
              <a:noFill/>
            </a:ln>
          </p:spPr>
        </p:sp>
        <p:sp>
          <p:nvSpPr>
            <p:cNvPr id="92" name="Google Shape;92;p1"/>
            <p:cNvSpPr/>
            <p:nvPr/>
          </p:nvSpPr>
          <p:spPr>
            <a:xfrm>
              <a:off x="8107869" y="8103568"/>
              <a:ext cx="8198458" cy="8198458"/>
            </a:xfrm>
            <a:custGeom>
              <a:rect b="b" l="l" r="r" t="t"/>
              <a:pathLst>
                <a:path extrusionOk="0" h="8198458" w="8198458">
                  <a:moveTo>
                    <a:pt x="0" y="0"/>
                  </a:moveTo>
                  <a:lnTo>
                    <a:pt x="8198458" y="0"/>
                  </a:lnTo>
                  <a:lnTo>
                    <a:pt x="8198458" y="8198458"/>
                  </a:lnTo>
                  <a:lnTo>
                    <a:pt x="0" y="8198458"/>
                  </a:lnTo>
                  <a:lnTo>
                    <a:pt x="0" y="0"/>
                  </a:lnTo>
                  <a:close/>
                </a:path>
              </a:pathLst>
            </a:custGeom>
            <a:blipFill rotWithShape="1">
              <a:blip r:embed="rId3">
                <a:alphaModFix amt="50000"/>
              </a:blip>
              <a:stretch>
                <a:fillRect b="0" l="0" r="0" t="0"/>
              </a:stretch>
            </a:blipFill>
            <a:ln>
              <a:noFill/>
            </a:ln>
          </p:spPr>
        </p:sp>
        <p:sp>
          <p:nvSpPr>
            <p:cNvPr id="93" name="Google Shape;93;p1"/>
            <p:cNvSpPr/>
            <p:nvPr/>
          </p:nvSpPr>
          <p:spPr>
            <a:xfrm>
              <a:off x="16185542" y="47445"/>
              <a:ext cx="8198458" cy="8198458"/>
            </a:xfrm>
            <a:custGeom>
              <a:rect b="b" l="l" r="r" t="t"/>
              <a:pathLst>
                <a:path extrusionOk="0" h="8198458" w="8198458">
                  <a:moveTo>
                    <a:pt x="0" y="0"/>
                  </a:moveTo>
                  <a:lnTo>
                    <a:pt x="8198458" y="0"/>
                  </a:lnTo>
                  <a:lnTo>
                    <a:pt x="8198458" y="8198457"/>
                  </a:lnTo>
                  <a:lnTo>
                    <a:pt x="0" y="8198457"/>
                  </a:lnTo>
                  <a:lnTo>
                    <a:pt x="0" y="0"/>
                  </a:lnTo>
                  <a:close/>
                </a:path>
              </a:pathLst>
            </a:custGeom>
            <a:blipFill rotWithShape="1">
              <a:blip r:embed="rId3">
                <a:alphaModFix amt="50000"/>
              </a:blip>
              <a:stretch>
                <a:fillRect b="0" l="0" r="0" t="0"/>
              </a:stretch>
            </a:blipFill>
            <a:ln>
              <a:noFill/>
            </a:ln>
          </p:spPr>
        </p:sp>
        <p:sp>
          <p:nvSpPr>
            <p:cNvPr id="94" name="Google Shape;94;p1"/>
            <p:cNvSpPr/>
            <p:nvPr/>
          </p:nvSpPr>
          <p:spPr>
            <a:xfrm>
              <a:off x="16185542" y="8151013"/>
              <a:ext cx="8198458" cy="8198458"/>
            </a:xfrm>
            <a:custGeom>
              <a:rect b="b" l="l" r="r" t="t"/>
              <a:pathLst>
                <a:path extrusionOk="0" h="8198458" w="8198458">
                  <a:moveTo>
                    <a:pt x="0" y="0"/>
                  </a:moveTo>
                  <a:lnTo>
                    <a:pt x="8198458" y="0"/>
                  </a:lnTo>
                  <a:lnTo>
                    <a:pt x="8198458" y="8198457"/>
                  </a:lnTo>
                  <a:lnTo>
                    <a:pt x="0" y="8198457"/>
                  </a:lnTo>
                  <a:lnTo>
                    <a:pt x="0" y="0"/>
                  </a:lnTo>
                  <a:close/>
                </a:path>
              </a:pathLst>
            </a:custGeom>
            <a:blipFill rotWithShape="1">
              <a:blip r:embed="rId3">
                <a:alphaModFix amt="50000"/>
              </a:blip>
              <a:stretch>
                <a:fillRect b="0" l="0" r="0" t="0"/>
              </a:stretch>
            </a:blipFill>
            <a:ln>
              <a:noFill/>
            </a:ln>
          </p:spPr>
        </p:sp>
      </p:grpSp>
      <p:sp>
        <p:nvSpPr>
          <p:cNvPr id="95" name="Google Shape;95;p1"/>
          <p:cNvSpPr/>
          <p:nvPr/>
        </p:nvSpPr>
        <p:spPr>
          <a:xfrm flipH="1">
            <a:off x="0" y="8618398"/>
            <a:ext cx="5173960" cy="1668602"/>
          </a:xfrm>
          <a:custGeom>
            <a:rect b="b" l="l" r="r" t="t"/>
            <a:pathLst>
              <a:path extrusionOk="0" h="1668602" w="5173960">
                <a:moveTo>
                  <a:pt x="5173960" y="0"/>
                </a:moveTo>
                <a:lnTo>
                  <a:pt x="0" y="0"/>
                </a:lnTo>
                <a:lnTo>
                  <a:pt x="0" y="1668602"/>
                </a:lnTo>
                <a:lnTo>
                  <a:pt x="5173960" y="1668602"/>
                </a:lnTo>
                <a:lnTo>
                  <a:pt x="5173960" y="0"/>
                </a:lnTo>
                <a:close/>
              </a:path>
            </a:pathLst>
          </a:custGeom>
          <a:blipFill rotWithShape="1">
            <a:blip r:embed="rId4">
              <a:alphaModFix/>
            </a:blip>
            <a:stretch>
              <a:fillRect b="0" l="0" r="0" t="0"/>
            </a:stretch>
          </a:blipFill>
          <a:ln>
            <a:noFill/>
          </a:ln>
        </p:spPr>
      </p:sp>
      <p:sp>
        <p:nvSpPr>
          <p:cNvPr id="96" name="Google Shape;96;p1"/>
          <p:cNvSpPr txBox="1"/>
          <p:nvPr/>
        </p:nvSpPr>
        <p:spPr>
          <a:xfrm>
            <a:off x="3521343" y="620940"/>
            <a:ext cx="10502900" cy="104766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4AAD"/>
                </a:solidFill>
                <a:latin typeface="Nunito Sans"/>
                <a:ea typeface="Nunito Sans"/>
                <a:cs typeface="Nunito Sans"/>
                <a:sym typeface="Nunito Sans"/>
              </a:rPr>
              <a:t>TRƯỜNG ĐẠI HỌC CÔNG NGHỆ THÔNG TIN, ĐHQG HCM</a:t>
            </a:r>
            <a:endParaRPr/>
          </a:p>
          <a:p>
            <a:pPr indent="0" lvl="0" marL="0" marR="0" rtl="0" algn="ctr">
              <a:lnSpc>
                <a:spcPct val="140000"/>
              </a:lnSpc>
              <a:spcBef>
                <a:spcPts val="0"/>
              </a:spcBef>
              <a:spcAft>
                <a:spcPts val="0"/>
              </a:spcAft>
              <a:buNone/>
            </a:pPr>
            <a:r>
              <a:rPr b="1" i="0" lang="en-US" sz="3000" u="none" cap="none" strike="noStrike">
                <a:solidFill>
                  <a:srgbClr val="004AAD"/>
                </a:solidFill>
                <a:latin typeface="Nunito Sans"/>
                <a:ea typeface="Nunito Sans"/>
                <a:cs typeface="Nunito Sans"/>
                <a:sym typeface="Nunito Sans"/>
              </a:rPr>
              <a:t>KHOA KHOA HỌC &amp; KĨ THUẬT THÔNG TIN</a:t>
            </a:r>
            <a:endParaRPr/>
          </a:p>
        </p:txBody>
      </p:sp>
      <p:sp>
        <p:nvSpPr>
          <p:cNvPr id="97" name="Google Shape;97;p1"/>
          <p:cNvSpPr/>
          <p:nvPr/>
        </p:nvSpPr>
        <p:spPr>
          <a:xfrm flipH="1" rot="10800000">
            <a:off x="13114040" y="0"/>
            <a:ext cx="5173960" cy="1668602"/>
          </a:xfrm>
          <a:custGeom>
            <a:rect b="b" l="l" r="r" t="t"/>
            <a:pathLst>
              <a:path extrusionOk="0" h="1668602" w="5173960">
                <a:moveTo>
                  <a:pt x="0" y="1668602"/>
                </a:moveTo>
                <a:lnTo>
                  <a:pt x="5173960" y="1668602"/>
                </a:lnTo>
                <a:lnTo>
                  <a:pt x="5173960" y="0"/>
                </a:lnTo>
                <a:lnTo>
                  <a:pt x="0" y="0"/>
                </a:lnTo>
                <a:lnTo>
                  <a:pt x="0" y="1668602"/>
                </a:lnTo>
                <a:close/>
              </a:path>
            </a:pathLst>
          </a:custGeom>
          <a:blipFill rotWithShape="1">
            <a:blip r:embed="rId4">
              <a:alphaModFix/>
            </a:blip>
            <a:stretch>
              <a:fillRect b="0" l="0" r="0" t="0"/>
            </a:stretch>
          </a:blipFill>
          <a:ln>
            <a:noFill/>
          </a:ln>
        </p:spPr>
      </p:sp>
      <p:sp>
        <p:nvSpPr>
          <p:cNvPr id="98" name="Google Shape;98;p1"/>
          <p:cNvSpPr/>
          <p:nvPr/>
        </p:nvSpPr>
        <p:spPr>
          <a:xfrm>
            <a:off x="7805153" y="1756639"/>
            <a:ext cx="1935279" cy="1577997"/>
          </a:xfrm>
          <a:custGeom>
            <a:rect b="b" l="l" r="r" t="t"/>
            <a:pathLst>
              <a:path extrusionOk="0" h="1577997" w="1935279">
                <a:moveTo>
                  <a:pt x="0" y="0"/>
                </a:moveTo>
                <a:lnTo>
                  <a:pt x="1935280" y="0"/>
                </a:lnTo>
                <a:lnTo>
                  <a:pt x="1935280" y="1577997"/>
                </a:lnTo>
                <a:lnTo>
                  <a:pt x="0" y="1577997"/>
                </a:lnTo>
                <a:lnTo>
                  <a:pt x="0" y="0"/>
                </a:lnTo>
                <a:close/>
              </a:path>
            </a:pathLst>
          </a:custGeom>
          <a:blipFill rotWithShape="1">
            <a:blip r:embed="rId5">
              <a:alphaModFix/>
            </a:blip>
            <a:stretch>
              <a:fillRect b="0" l="0" r="0" t="0"/>
            </a:stretch>
          </a:blipFill>
          <a:ln>
            <a:noFill/>
          </a:ln>
        </p:spPr>
      </p:sp>
      <p:sp>
        <p:nvSpPr>
          <p:cNvPr id="99" name="Google Shape;99;p1"/>
          <p:cNvSpPr txBox="1"/>
          <p:nvPr/>
        </p:nvSpPr>
        <p:spPr>
          <a:xfrm>
            <a:off x="1028700" y="3492954"/>
            <a:ext cx="16230600" cy="288931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00" u="none" cap="none" strike="noStrike">
                <a:solidFill>
                  <a:srgbClr val="004AAD"/>
                </a:solidFill>
                <a:latin typeface="Nunito Sans Black"/>
                <a:ea typeface="Nunito Sans Black"/>
                <a:cs typeface="Nunito Sans Black"/>
                <a:sym typeface="Nunito Sans Black"/>
              </a:rPr>
              <a:t>BÁO CÁO ĐỒ ÁN</a:t>
            </a:r>
            <a:endParaRPr/>
          </a:p>
          <a:p>
            <a:pPr indent="0" lvl="0" marL="0" marR="0" rtl="0" algn="ctr">
              <a:lnSpc>
                <a:spcPct val="140000"/>
              </a:lnSpc>
              <a:spcBef>
                <a:spcPts val="0"/>
              </a:spcBef>
              <a:spcAft>
                <a:spcPts val="0"/>
              </a:spcAft>
              <a:buNone/>
            </a:pPr>
            <a:r>
              <a:rPr b="0" i="0" lang="en-US" sz="5500" u="none" cap="none" strike="noStrike">
                <a:solidFill>
                  <a:srgbClr val="004AAD"/>
                </a:solidFill>
                <a:latin typeface="Nunito Sans"/>
                <a:ea typeface="Nunito Sans"/>
                <a:cs typeface="Nunito Sans"/>
                <a:sym typeface="Nunito Sans"/>
              </a:rPr>
              <a:t>Đề tài: DỰ ĐOÁN THỜI HẠN TỐT NGHIỆP </a:t>
            </a:r>
            <a:endParaRPr/>
          </a:p>
          <a:p>
            <a:pPr indent="0" lvl="0" marL="0" marR="0" rtl="0" algn="ctr">
              <a:lnSpc>
                <a:spcPct val="140000"/>
              </a:lnSpc>
              <a:spcBef>
                <a:spcPts val="0"/>
              </a:spcBef>
              <a:spcAft>
                <a:spcPts val="0"/>
              </a:spcAft>
              <a:buNone/>
            </a:pPr>
            <a:r>
              <a:rPr b="0" i="0" lang="en-US" sz="5500" u="none" cap="none" strike="noStrike">
                <a:solidFill>
                  <a:srgbClr val="004AAD"/>
                </a:solidFill>
                <a:latin typeface="Nunito Sans"/>
                <a:ea typeface="Nunito Sans"/>
                <a:cs typeface="Nunito Sans"/>
                <a:sym typeface="Nunito Sans"/>
              </a:rPr>
              <a:t>CỦA SINH VIÊN UIT</a:t>
            </a:r>
            <a:endParaRPr/>
          </a:p>
        </p:txBody>
      </p:sp>
      <p:sp>
        <p:nvSpPr>
          <p:cNvPr id="100" name="Google Shape;100;p1"/>
          <p:cNvSpPr txBox="1"/>
          <p:nvPr/>
        </p:nvSpPr>
        <p:spPr>
          <a:xfrm>
            <a:off x="9597330" y="7523111"/>
            <a:ext cx="8457811" cy="24542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Môn: Mạng xã hội</a:t>
            </a:r>
            <a:endParaRPr/>
          </a:p>
          <a:p>
            <a:pPr indent="0" lvl="0" marL="0" marR="0" rtl="0" algn="l">
              <a:lnSpc>
                <a:spcPct val="14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Lớp: IS353.P12</a:t>
            </a:r>
            <a:endParaRPr/>
          </a:p>
          <a:p>
            <a:pPr indent="0" lvl="0" marL="0" marR="0" rtl="0" algn="l">
              <a:lnSpc>
                <a:spcPct val="14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GVHD: Ths. Nguyễn Thị Anh Thư</a:t>
            </a:r>
            <a:endParaRPr/>
          </a:p>
          <a:p>
            <a:pPr indent="0" lvl="0" marL="0" marR="0" rtl="0" algn="l">
              <a:lnSpc>
                <a:spcPct val="14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Nhóm: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p10"/>
          <p:cNvGrpSpPr/>
          <p:nvPr/>
        </p:nvGrpSpPr>
        <p:grpSpPr>
          <a:xfrm>
            <a:off x="-2038330" y="-2073710"/>
            <a:ext cx="4274506" cy="4274506"/>
            <a:chOff x="0" y="0"/>
            <a:chExt cx="812800" cy="812800"/>
          </a:xfrm>
        </p:grpSpPr>
        <p:sp>
          <p:nvSpPr>
            <p:cNvPr id="197" name="Google Shape;197;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9" name="Google Shape;199;p10"/>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03</a:t>
            </a:r>
            <a:endParaRPr/>
          </a:p>
        </p:txBody>
      </p:sp>
      <p:sp>
        <p:nvSpPr>
          <p:cNvPr id="200" name="Google Shape;200;p10"/>
          <p:cNvSpPr txBox="1"/>
          <p:nvPr/>
        </p:nvSpPr>
        <p:spPr>
          <a:xfrm>
            <a:off x="3423958" y="379347"/>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Tiền xử lý</a:t>
            </a:r>
            <a:endParaRPr/>
          </a:p>
        </p:txBody>
      </p:sp>
      <p:sp>
        <p:nvSpPr>
          <p:cNvPr id="201" name="Google Shape;201;p10"/>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08</a:t>
            </a:r>
            <a:endParaRPr/>
          </a:p>
        </p:txBody>
      </p:sp>
      <p:sp>
        <p:nvSpPr>
          <p:cNvPr id="202" name="Google Shape;202;p10"/>
          <p:cNvSpPr txBox="1"/>
          <p:nvPr/>
        </p:nvSpPr>
        <p:spPr>
          <a:xfrm>
            <a:off x="1673906" y="2314322"/>
            <a:ext cx="15394958" cy="4899334"/>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0000"/>
                </a:solidFill>
                <a:latin typeface="Nunito Sans"/>
                <a:ea typeface="Nunito Sans"/>
                <a:cs typeface="Nunito Sans"/>
                <a:sym typeface="Nunito Sans"/>
              </a:rPr>
              <a:t>Gán nhãn dữ liệu</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Các sinh viên từ khoá 12 trở đi bị loại bỏ.</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Các sinh viên có lớp sinh hoạt có mã 4 số cuối không phải là 0001 và có trong bảng Tốt nghiệp là sinh viên tốt nghiệp đúng hạn.</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Các trường hợp còn lại tạm thời xem như trễ hạn (kể cả các sinh viên có giá trị “tinhtrang” khác thường).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11"/>
          <p:cNvGrpSpPr/>
          <p:nvPr/>
        </p:nvGrpSpPr>
        <p:grpSpPr>
          <a:xfrm>
            <a:off x="-2038330" y="-2073710"/>
            <a:ext cx="4274506" cy="4274506"/>
            <a:chOff x="0" y="0"/>
            <a:chExt cx="812800" cy="812800"/>
          </a:xfrm>
        </p:grpSpPr>
        <p:sp>
          <p:nvSpPr>
            <p:cNvPr id="208" name="Google Shape;208;p1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0" name="Google Shape;210;p11"/>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03</a:t>
            </a:r>
            <a:endParaRPr/>
          </a:p>
        </p:txBody>
      </p:sp>
      <p:sp>
        <p:nvSpPr>
          <p:cNvPr id="211" name="Google Shape;211;p11"/>
          <p:cNvSpPr txBox="1"/>
          <p:nvPr/>
        </p:nvSpPr>
        <p:spPr>
          <a:xfrm>
            <a:off x="3423958" y="379347"/>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Tiền xử lý</a:t>
            </a:r>
            <a:endParaRPr/>
          </a:p>
        </p:txBody>
      </p:sp>
      <p:sp>
        <p:nvSpPr>
          <p:cNvPr id="212" name="Google Shape;212;p11"/>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09</a:t>
            </a:r>
            <a:endParaRPr/>
          </a:p>
        </p:txBody>
      </p:sp>
      <p:graphicFrame>
        <p:nvGraphicFramePr>
          <p:cNvPr id="213" name="Google Shape;213;p11"/>
          <p:cNvGraphicFramePr/>
          <p:nvPr/>
        </p:nvGraphicFramePr>
        <p:xfrm>
          <a:off x="1779349" y="2126395"/>
          <a:ext cx="3000000" cy="3000000"/>
        </p:xfrm>
        <a:graphic>
          <a:graphicData uri="http://schemas.openxmlformats.org/drawingml/2006/table">
            <a:tbl>
              <a:tblPr>
                <a:noFill/>
                <a:tableStyleId>{B7555562-2136-4D23-BB63-5D5833FC6430}</a:tableStyleId>
              </a:tblPr>
              <a:tblGrid>
                <a:gridCol w="1639050"/>
                <a:gridCol w="2606950"/>
                <a:gridCol w="3171575"/>
                <a:gridCol w="7325125"/>
              </a:tblGrid>
              <a:tr h="1074375">
                <a:tc>
                  <a:txBody>
                    <a:bodyPr/>
                    <a:lstStyle/>
                    <a:p>
                      <a:pPr indent="0" lvl="0" marL="0" marR="0" rtl="0" algn="ctr">
                        <a:lnSpc>
                          <a:spcPct val="140018"/>
                        </a:lnSpc>
                        <a:spcBef>
                          <a:spcPts val="0"/>
                        </a:spcBef>
                        <a:spcAft>
                          <a:spcPts val="0"/>
                        </a:spcAft>
                        <a:buNone/>
                      </a:pPr>
                      <a:r>
                        <a:rPr b="1" lang="en-US" sz="2199" u="none" cap="none" strike="noStrike">
                          <a:solidFill>
                            <a:srgbClr val="FFFFFF"/>
                          </a:solidFill>
                          <a:latin typeface="Nunito Sans"/>
                          <a:ea typeface="Nunito Sans"/>
                          <a:cs typeface="Nunito Sans"/>
                          <a:sym typeface="Nunito Sans"/>
                        </a:rPr>
                        <a:t>STT</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solidFill>
                      <a:srgbClr val="004AAD"/>
                    </a:solidFill>
                  </a:tcPr>
                </a:tc>
                <a:tc>
                  <a:txBody>
                    <a:bodyPr/>
                    <a:lstStyle/>
                    <a:p>
                      <a:pPr indent="0" lvl="0" marL="0" marR="0" rtl="0" algn="ctr">
                        <a:lnSpc>
                          <a:spcPct val="140018"/>
                        </a:lnSpc>
                        <a:spcBef>
                          <a:spcPts val="0"/>
                        </a:spcBef>
                        <a:spcAft>
                          <a:spcPts val="0"/>
                        </a:spcAft>
                        <a:buNone/>
                      </a:pPr>
                      <a:r>
                        <a:rPr b="1" lang="en-US" sz="2199" u="none" cap="none" strike="noStrike">
                          <a:solidFill>
                            <a:srgbClr val="FFFFFF"/>
                          </a:solidFill>
                          <a:latin typeface="Nunito Sans"/>
                          <a:ea typeface="Nunito Sans"/>
                          <a:cs typeface="Nunito Sans"/>
                          <a:sym typeface="Nunito Sans"/>
                        </a:rPr>
                        <a:t>Tên cột</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solidFill>
                      <a:srgbClr val="004AAD"/>
                    </a:solidFill>
                  </a:tcPr>
                </a:tc>
                <a:tc>
                  <a:txBody>
                    <a:bodyPr/>
                    <a:lstStyle/>
                    <a:p>
                      <a:pPr indent="0" lvl="0" marL="0" marR="0" rtl="0" algn="ctr">
                        <a:lnSpc>
                          <a:spcPct val="140018"/>
                        </a:lnSpc>
                        <a:spcBef>
                          <a:spcPts val="0"/>
                        </a:spcBef>
                        <a:spcAft>
                          <a:spcPts val="0"/>
                        </a:spcAft>
                        <a:buNone/>
                      </a:pPr>
                      <a:r>
                        <a:rPr b="1" lang="en-US" sz="2199" u="none" cap="none" strike="noStrike">
                          <a:solidFill>
                            <a:srgbClr val="FFFFFF"/>
                          </a:solidFill>
                          <a:latin typeface="Nunito Sans"/>
                          <a:ea typeface="Nunito Sans"/>
                          <a:cs typeface="Nunito Sans"/>
                          <a:sym typeface="Nunito Sans"/>
                        </a:rPr>
                        <a:t>Kiểu dữ liệu</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solidFill>
                      <a:srgbClr val="004AAD"/>
                    </a:solidFill>
                  </a:tcPr>
                </a:tc>
                <a:tc>
                  <a:txBody>
                    <a:bodyPr/>
                    <a:lstStyle/>
                    <a:p>
                      <a:pPr indent="0" lvl="0" marL="0" marR="0" rtl="0" algn="ctr">
                        <a:lnSpc>
                          <a:spcPct val="140018"/>
                        </a:lnSpc>
                        <a:spcBef>
                          <a:spcPts val="0"/>
                        </a:spcBef>
                        <a:spcAft>
                          <a:spcPts val="0"/>
                        </a:spcAft>
                        <a:buNone/>
                      </a:pPr>
                      <a:r>
                        <a:rPr b="1" lang="en-US" sz="2199" u="none" cap="none" strike="noStrike">
                          <a:solidFill>
                            <a:srgbClr val="FFFFFF"/>
                          </a:solidFill>
                          <a:latin typeface="Nunito Sans"/>
                          <a:ea typeface="Nunito Sans"/>
                          <a:cs typeface="Nunito Sans"/>
                          <a:sym typeface="Nunito Sans"/>
                        </a:rPr>
                        <a:t>Mô tả</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solidFill>
                      <a:srgbClr val="004AAD"/>
                    </a:solidFill>
                  </a:tcPr>
                </a:tc>
              </a:tr>
              <a:tr h="107437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1</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mssv</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Mã số sinh viên đã được mã hóa</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37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2</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Label</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Nhãn dữ liệu</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37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3</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namsinh</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Năm sinh (1979 - 2001)</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37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gioitinh</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Giới tính (0 - Nữ, 1 - Nam)</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37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5</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noisinh</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Nơi sinh</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37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6</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lopsh</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Lớp sinh hoạt (Tên ngành + năm nhập học)</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bl>
          </a:graphicData>
        </a:graphic>
      </p:graphicFrame>
      <p:sp>
        <p:nvSpPr>
          <p:cNvPr id="214" name="Google Shape;214;p11"/>
          <p:cNvSpPr txBox="1"/>
          <p:nvPr/>
        </p:nvSpPr>
        <p:spPr>
          <a:xfrm>
            <a:off x="1864342" y="1435445"/>
            <a:ext cx="15394958" cy="596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Kết quả dữ liệu sau tiền xử lý</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pSp>
        <p:nvGrpSpPr>
          <p:cNvPr id="219" name="Google Shape;219;p12"/>
          <p:cNvGrpSpPr/>
          <p:nvPr/>
        </p:nvGrpSpPr>
        <p:grpSpPr>
          <a:xfrm>
            <a:off x="-2038330" y="-2073710"/>
            <a:ext cx="4274506" cy="4274506"/>
            <a:chOff x="0" y="0"/>
            <a:chExt cx="812800" cy="812800"/>
          </a:xfrm>
        </p:grpSpPr>
        <p:sp>
          <p:nvSpPr>
            <p:cNvPr id="220" name="Google Shape;220;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2" name="Google Shape;222;p12"/>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03</a:t>
            </a:r>
            <a:endParaRPr/>
          </a:p>
        </p:txBody>
      </p:sp>
      <p:sp>
        <p:nvSpPr>
          <p:cNvPr id="223" name="Google Shape;223;p12"/>
          <p:cNvSpPr txBox="1"/>
          <p:nvPr/>
        </p:nvSpPr>
        <p:spPr>
          <a:xfrm>
            <a:off x="3423958" y="379347"/>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Tiền xử lý</a:t>
            </a:r>
            <a:endParaRPr/>
          </a:p>
        </p:txBody>
      </p:sp>
      <p:sp>
        <p:nvSpPr>
          <p:cNvPr id="224" name="Google Shape;224;p12"/>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10</a:t>
            </a:r>
            <a:endParaRPr/>
          </a:p>
        </p:txBody>
      </p:sp>
      <p:graphicFrame>
        <p:nvGraphicFramePr>
          <p:cNvPr id="225" name="Google Shape;225;p12"/>
          <p:cNvGraphicFramePr/>
          <p:nvPr/>
        </p:nvGraphicFramePr>
        <p:xfrm>
          <a:off x="2134898" y="1408069"/>
          <a:ext cx="3000000" cy="3000000"/>
        </p:xfrm>
        <a:graphic>
          <a:graphicData uri="http://schemas.openxmlformats.org/drawingml/2006/table">
            <a:tbl>
              <a:tblPr>
                <a:noFill/>
                <a:tableStyleId>{B7555562-2136-4D23-BB63-5D5833FC6430}</a:tableStyleId>
              </a:tblPr>
              <a:tblGrid>
                <a:gridCol w="1527300"/>
                <a:gridCol w="2661975"/>
                <a:gridCol w="2377300"/>
                <a:gridCol w="8176125"/>
              </a:tblGrid>
              <a:tr h="13834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7</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khoa</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Khoa (' CNPM' ' HTTT' ' KHMT' ' MMT&amp;TT' ' KTMT' ' KTTT')</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1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8</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hedt</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Hệ đào tạo (' CQUI' ' CTTT' ' CNTN' ' CLC' ' KSTN')</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1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9</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khoahoc</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Khóa học (8 - 14)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822300">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10</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chuyennganh</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Chuyên ngành (D480103, D480104, D480101, D480201, D480102, D520214, D480299, 7480102, 7480201_KHDL, 7480201_CLCN, 7480109,)</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1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11</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dien_tt</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Diện trúng tuyển: ['thpt', 'tt', 'ưt', 'đgnl']</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1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12</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lop12_matinh</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Mã tỉnh lớp 12 [1 ;  64]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1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13</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truong_thpt</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Loại trường THPT ['thpt', 'gdtx', 'chuyên', 'khác']</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p13"/>
          <p:cNvGrpSpPr/>
          <p:nvPr/>
        </p:nvGrpSpPr>
        <p:grpSpPr>
          <a:xfrm>
            <a:off x="-2038330" y="-2073710"/>
            <a:ext cx="4274506" cy="4274506"/>
            <a:chOff x="0" y="0"/>
            <a:chExt cx="812800" cy="812800"/>
          </a:xfrm>
        </p:grpSpPr>
        <p:sp>
          <p:nvSpPr>
            <p:cNvPr id="231" name="Google Shape;231;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3" name="Google Shape;233;p13"/>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03</a:t>
            </a:r>
            <a:endParaRPr/>
          </a:p>
        </p:txBody>
      </p:sp>
      <p:sp>
        <p:nvSpPr>
          <p:cNvPr id="234" name="Google Shape;234;p13"/>
          <p:cNvSpPr txBox="1"/>
          <p:nvPr/>
        </p:nvSpPr>
        <p:spPr>
          <a:xfrm>
            <a:off x="3423958" y="379347"/>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Tiền xử lý</a:t>
            </a:r>
            <a:endParaRPr/>
          </a:p>
        </p:txBody>
      </p:sp>
      <p:sp>
        <p:nvSpPr>
          <p:cNvPr id="235" name="Google Shape;235;p13"/>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11</a:t>
            </a:r>
            <a:endParaRPr/>
          </a:p>
        </p:txBody>
      </p:sp>
      <p:graphicFrame>
        <p:nvGraphicFramePr>
          <p:cNvPr id="236" name="Google Shape;236;p13"/>
          <p:cNvGraphicFramePr/>
          <p:nvPr/>
        </p:nvGraphicFramePr>
        <p:xfrm>
          <a:off x="1779349" y="2200796"/>
          <a:ext cx="3000000" cy="3000000"/>
        </p:xfrm>
        <a:graphic>
          <a:graphicData uri="http://schemas.openxmlformats.org/drawingml/2006/table">
            <a:tbl>
              <a:tblPr>
                <a:noFill/>
                <a:tableStyleId>{B7555562-2136-4D23-BB63-5D5833FC6430}</a:tableStyleId>
              </a:tblPr>
              <a:tblGrid>
                <a:gridCol w="1810975"/>
                <a:gridCol w="3059100"/>
                <a:gridCol w="2547500"/>
                <a:gridCol w="7325125"/>
              </a:tblGrid>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14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xlhv_1</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Số lần bị xử lí học vụ ở học kỳ 1</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15</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xlhv_2</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Số lần bị xử lí học vụ ở học kỳ 2</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16</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xlhv_3</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Số lần bị xử lí học vụ ở học kỳ 3</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17</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xlhv_4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Số lần bị xử lí học vụ ở học kỳ 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18</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xlhv_5</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Số lần bị xử lí học vụ ở học kỳ 5</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19</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xlhv_6</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Số lần bị xử lí học vụ ở học kỳ 6</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pSp>
        <p:nvGrpSpPr>
          <p:cNvPr id="241" name="Google Shape;241;p14"/>
          <p:cNvGrpSpPr/>
          <p:nvPr/>
        </p:nvGrpSpPr>
        <p:grpSpPr>
          <a:xfrm>
            <a:off x="-2038330" y="-2073710"/>
            <a:ext cx="4274506" cy="4274506"/>
            <a:chOff x="0" y="0"/>
            <a:chExt cx="812800" cy="812800"/>
          </a:xfrm>
        </p:grpSpPr>
        <p:sp>
          <p:nvSpPr>
            <p:cNvPr id="242" name="Google Shape;242;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4" name="Google Shape;244;p14"/>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03</a:t>
            </a:r>
            <a:endParaRPr/>
          </a:p>
        </p:txBody>
      </p:sp>
      <p:sp>
        <p:nvSpPr>
          <p:cNvPr id="245" name="Google Shape;245;p14"/>
          <p:cNvSpPr txBox="1"/>
          <p:nvPr/>
        </p:nvSpPr>
        <p:spPr>
          <a:xfrm>
            <a:off x="3423958" y="379347"/>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Tiền xử lý</a:t>
            </a:r>
            <a:endParaRPr/>
          </a:p>
        </p:txBody>
      </p:sp>
      <p:sp>
        <p:nvSpPr>
          <p:cNvPr id="246" name="Google Shape;246;p14"/>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12</a:t>
            </a:r>
            <a:endParaRPr/>
          </a:p>
        </p:txBody>
      </p:sp>
      <p:graphicFrame>
        <p:nvGraphicFramePr>
          <p:cNvPr id="247" name="Google Shape;247;p14"/>
          <p:cNvGraphicFramePr/>
          <p:nvPr/>
        </p:nvGraphicFramePr>
        <p:xfrm>
          <a:off x="2236177" y="1574550"/>
          <a:ext cx="3000000" cy="3000000"/>
        </p:xfrm>
        <a:graphic>
          <a:graphicData uri="http://schemas.openxmlformats.org/drawingml/2006/table">
            <a:tbl>
              <a:tblPr>
                <a:noFill/>
                <a:tableStyleId>{B7555562-2136-4D23-BB63-5D5833FC6430}</a:tableStyleId>
              </a:tblPr>
              <a:tblGrid>
                <a:gridCol w="1924425"/>
                <a:gridCol w="2066275"/>
                <a:gridCol w="2604225"/>
                <a:gridCol w="8147750"/>
              </a:tblGrid>
              <a:tr h="1383500">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20</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drl_1</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Xếp loại điểm rèn luyện ở học kỳ 1 ['Xuat sac', 'Gioi', 'Kha', 'Trung Binh', 'Yeu', 'Kem']</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383500">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21</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drl_2</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Xếp loại điểm rèn luyện ở học kỳ 2 ['Xuat sac', 'Gioi', 'Kha', 'Trung Binh', 'Yeu', 'Kem']</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383500">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22</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drl_3</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Xếp loại điểm rèn luyện ở học kỳ 3 ['Xuat sac', 'Gioi', 'Kha', 'Trung Binh', 'Yeu', 'Kem']</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383500">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23</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drl_4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Xếp loại điểm rèn luyện ở học kỳ 4 ['Xuat sac', 'Gioi', 'Kha', 'Trung Binh', 'Yeu', 'Kem']</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383500">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24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drl_5</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Xếp loại điểm rèn luyện ở học kỳ 5 ['Xuat sac', 'Gioi', 'Kha', 'Trung Binh', 'Yeu', 'Kem']</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383500">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25</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drl_6</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string</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Xếp loại điểm rèn luyện ở học kỳ 6 ['Xuat sac', 'Gioi', 'Kha', 'Trung Binh', 'Yeu', 'Kem']</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15"/>
          <p:cNvGrpSpPr/>
          <p:nvPr/>
        </p:nvGrpSpPr>
        <p:grpSpPr>
          <a:xfrm>
            <a:off x="-2038330" y="-2073710"/>
            <a:ext cx="4274506" cy="4274506"/>
            <a:chOff x="0" y="0"/>
            <a:chExt cx="812800" cy="812800"/>
          </a:xfrm>
        </p:grpSpPr>
        <p:sp>
          <p:nvSpPr>
            <p:cNvPr id="253" name="Google Shape;253;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15"/>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03</a:t>
            </a:r>
            <a:endParaRPr/>
          </a:p>
        </p:txBody>
      </p:sp>
      <p:sp>
        <p:nvSpPr>
          <p:cNvPr id="256" name="Google Shape;256;p15"/>
          <p:cNvSpPr txBox="1"/>
          <p:nvPr/>
        </p:nvSpPr>
        <p:spPr>
          <a:xfrm>
            <a:off x="3423958" y="379347"/>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Tiền xử lý</a:t>
            </a:r>
            <a:endParaRPr/>
          </a:p>
        </p:txBody>
      </p:sp>
      <p:sp>
        <p:nvSpPr>
          <p:cNvPr id="257" name="Google Shape;257;p15"/>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13</a:t>
            </a:r>
            <a:endParaRPr/>
          </a:p>
        </p:txBody>
      </p:sp>
      <p:graphicFrame>
        <p:nvGraphicFramePr>
          <p:cNvPr id="258" name="Google Shape;258;p15"/>
          <p:cNvGraphicFramePr/>
          <p:nvPr/>
        </p:nvGraphicFramePr>
        <p:xfrm>
          <a:off x="1772661" y="2440291"/>
          <a:ext cx="3000000" cy="3000000"/>
        </p:xfrm>
        <a:graphic>
          <a:graphicData uri="http://schemas.openxmlformats.org/drawingml/2006/table">
            <a:tbl>
              <a:tblPr>
                <a:noFill/>
                <a:tableStyleId>{B7555562-2136-4D23-BB63-5D5833FC6430}</a:tableStyleId>
              </a:tblPr>
              <a:tblGrid>
                <a:gridCol w="2435025"/>
                <a:gridCol w="2435025"/>
                <a:gridCol w="2547500"/>
                <a:gridCol w="7325125"/>
              </a:tblGrid>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26</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dtbhk_1</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Điểm trung bình học kỳ 1</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27</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dtbhk_2</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Điểm trung bình học kỳ 2</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28</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dtbhk_3</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Điểm trung bình học kỳ 3</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29</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dtbhk_4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Điểm trung bình học kỳ 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30</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dtbhk_5</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Điểm trung bình học kỳ 5</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31</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dtbhk_6</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Điểm trung bình học kỳ 6</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16"/>
          <p:cNvGrpSpPr/>
          <p:nvPr/>
        </p:nvGrpSpPr>
        <p:grpSpPr>
          <a:xfrm>
            <a:off x="-2038330" y="-2073710"/>
            <a:ext cx="4274506" cy="4274506"/>
            <a:chOff x="0" y="0"/>
            <a:chExt cx="812800" cy="812800"/>
          </a:xfrm>
        </p:grpSpPr>
        <p:sp>
          <p:nvSpPr>
            <p:cNvPr id="264" name="Google Shape;264;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6" name="Google Shape;266;p16"/>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03</a:t>
            </a:r>
            <a:endParaRPr/>
          </a:p>
        </p:txBody>
      </p:sp>
      <p:sp>
        <p:nvSpPr>
          <p:cNvPr id="267" name="Google Shape;267;p16"/>
          <p:cNvSpPr txBox="1"/>
          <p:nvPr/>
        </p:nvSpPr>
        <p:spPr>
          <a:xfrm>
            <a:off x="3423958" y="379347"/>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Tiền xử lý</a:t>
            </a:r>
            <a:endParaRPr/>
          </a:p>
        </p:txBody>
      </p:sp>
      <p:sp>
        <p:nvSpPr>
          <p:cNvPr id="268" name="Google Shape;268;p16"/>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14</a:t>
            </a:r>
            <a:endParaRPr/>
          </a:p>
        </p:txBody>
      </p:sp>
      <p:graphicFrame>
        <p:nvGraphicFramePr>
          <p:cNvPr id="269" name="Google Shape;269;p16"/>
          <p:cNvGraphicFramePr/>
          <p:nvPr/>
        </p:nvGraphicFramePr>
        <p:xfrm>
          <a:off x="1779349" y="2496969"/>
          <a:ext cx="3000000" cy="3000000"/>
        </p:xfrm>
        <a:graphic>
          <a:graphicData uri="http://schemas.openxmlformats.org/drawingml/2006/table">
            <a:tbl>
              <a:tblPr>
                <a:noFill/>
                <a:tableStyleId>{B7555562-2136-4D23-BB63-5D5833FC6430}</a:tableStyleId>
              </a:tblPr>
              <a:tblGrid>
                <a:gridCol w="2435025"/>
                <a:gridCol w="2435025"/>
                <a:gridCol w="2547500"/>
                <a:gridCol w="7325125"/>
              </a:tblGrid>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32</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sotchk_1</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Số tín chỉ sinh viên đã học ở học kỳ 1</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33</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sotchk_2</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Số tín chỉ sinh viên đã học ở học kỳ 2</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34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sotchk_3</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Số tín chỉ sinh viên đã học ở học kỳ 3</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35</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sotchk_4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Số tín chỉ sinh viên đã học ở học kỳ 4</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36</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sotchk_5</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Số tín chỉ sinh viên đã học ở học kỳ 5</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r h="107472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37</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sotchk_6</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number</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Nunito Sans SemiBold"/>
                          <a:ea typeface="Nunito Sans SemiBold"/>
                          <a:cs typeface="Nunito Sans SemiBold"/>
                          <a:sym typeface="Nunito Sans SemiBold"/>
                        </a:rPr>
                        <a:t>Số tín chỉ sinh viên đã học ở học kỳ 6</a:t>
                      </a:r>
                      <a:endParaRPr sz="1100" u="none" cap="none" strike="noStrike"/>
                    </a:p>
                  </a:txBody>
                  <a:tcPr marT="202325" marB="202325" marR="202325" marL="202325" anchor="ctr">
                    <a:lnL cap="flat" cmpd="sng" w="14275">
                      <a:solidFill>
                        <a:srgbClr val="000000"/>
                      </a:solidFill>
                      <a:prstDash val="solid"/>
                      <a:round/>
                      <a:headEnd len="sm" w="sm" type="none"/>
                      <a:tailEnd len="sm" w="sm" type="none"/>
                    </a:lnL>
                    <a:lnR cap="flat" cmpd="sng" w="14275">
                      <a:solidFill>
                        <a:srgbClr val="000000"/>
                      </a:solidFill>
                      <a:prstDash val="solid"/>
                      <a:round/>
                      <a:headEnd len="sm" w="sm" type="none"/>
                      <a:tailEnd len="sm" w="sm" type="none"/>
                    </a:lnR>
                    <a:lnT cap="flat" cmpd="sng" w="14275">
                      <a:solidFill>
                        <a:srgbClr val="000000"/>
                      </a:solidFill>
                      <a:prstDash val="solid"/>
                      <a:round/>
                      <a:headEnd len="sm" w="sm" type="none"/>
                      <a:tailEnd len="sm" w="sm" type="none"/>
                    </a:lnT>
                    <a:lnB cap="flat" cmpd="sng" w="1427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pSp>
        <p:nvGrpSpPr>
          <p:cNvPr id="278" name="Google Shape;278;p17"/>
          <p:cNvGrpSpPr/>
          <p:nvPr/>
        </p:nvGrpSpPr>
        <p:grpSpPr>
          <a:xfrm>
            <a:off x="-2038330" y="-2073710"/>
            <a:ext cx="4274506" cy="4274506"/>
            <a:chOff x="0" y="0"/>
            <a:chExt cx="812800" cy="812800"/>
          </a:xfrm>
        </p:grpSpPr>
        <p:sp>
          <p:nvSpPr>
            <p:cNvPr id="279" name="Google Shape;279;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1" name="Google Shape;281;p17"/>
          <p:cNvSpPr/>
          <p:nvPr/>
        </p:nvSpPr>
        <p:spPr>
          <a:xfrm>
            <a:off x="7074439" y="2200796"/>
            <a:ext cx="8926487" cy="7057504"/>
          </a:xfrm>
          <a:custGeom>
            <a:rect b="b" l="l" r="r" t="t"/>
            <a:pathLst>
              <a:path extrusionOk="0" h="7057504" w="8926487">
                <a:moveTo>
                  <a:pt x="0" y="0"/>
                </a:moveTo>
                <a:lnTo>
                  <a:pt x="8926486" y="0"/>
                </a:lnTo>
                <a:lnTo>
                  <a:pt x="8926486" y="7057504"/>
                </a:lnTo>
                <a:lnTo>
                  <a:pt x="0" y="7057504"/>
                </a:lnTo>
                <a:lnTo>
                  <a:pt x="0" y="0"/>
                </a:lnTo>
                <a:close/>
              </a:path>
            </a:pathLst>
          </a:custGeom>
          <a:blipFill rotWithShape="1">
            <a:blip r:embed="rId3">
              <a:alphaModFix/>
            </a:blip>
            <a:stretch>
              <a:fillRect b="0" l="0" r="0" t="0"/>
            </a:stretch>
          </a:blipFill>
          <a:ln>
            <a:noFill/>
          </a:ln>
        </p:spPr>
      </p:sp>
      <p:sp>
        <p:nvSpPr>
          <p:cNvPr id="282" name="Google Shape;282;p17"/>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283" name="Google Shape;283;p17"/>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284" name="Google Shape;284;p17"/>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15</a:t>
            </a:r>
            <a:endParaRPr/>
          </a:p>
        </p:txBody>
      </p:sp>
      <p:sp>
        <p:nvSpPr>
          <p:cNvPr id="285" name="Google Shape;285;p17"/>
          <p:cNvSpPr txBox="1"/>
          <p:nvPr/>
        </p:nvSpPr>
        <p:spPr>
          <a:xfrm>
            <a:off x="1028700" y="3507366"/>
            <a:ext cx="5806987" cy="3133901"/>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1" i="0" lang="en-US" sz="3500" u="none" cap="none" strike="noStrike">
                <a:solidFill>
                  <a:srgbClr val="000000"/>
                </a:solidFill>
                <a:latin typeface="Nunito Sans"/>
                <a:ea typeface="Nunito Sans"/>
                <a:cs typeface="Nunito Sans"/>
                <a:sym typeface="Nunito Sans"/>
              </a:rPr>
              <a:t>Giới tính:</a:t>
            </a:r>
            <a:endParaRPr/>
          </a:p>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Tỉ lệ nam sinh ghi nhận khá lớn (89,7%), tỉ lệ nữ sinh khá thấp chưa đến 15%.</a:t>
            </a:r>
            <a:endParaRPr/>
          </a:p>
        </p:txBody>
      </p:sp>
      <p:sp>
        <p:nvSpPr>
          <p:cNvPr id="286" name="Google Shape;286;p17"/>
          <p:cNvSpPr txBox="1"/>
          <p:nvPr/>
        </p:nvSpPr>
        <p:spPr>
          <a:xfrm>
            <a:off x="1028700" y="2387038"/>
            <a:ext cx="5880655" cy="669969"/>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Thống kê mô tả</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pSp>
        <p:nvGrpSpPr>
          <p:cNvPr id="295" name="Google Shape;295;p18"/>
          <p:cNvGrpSpPr/>
          <p:nvPr/>
        </p:nvGrpSpPr>
        <p:grpSpPr>
          <a:xfrm>
            <a:off x="-2038330" y="-2073710"/>
            <a:ext cx="4274506" cy="4274506"/>
            <a:chOff x="0" y="0"/>
            <a:chExt cx="812800" cy="812800"/>
          </a:xfrm>
        </p:grpSpPr>
        <p:sp>
          <p:nvSpPr>
            <p:cNvPr id="296" name="Google Shape;296;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8" name="Google Shape;298;p18"/>
          <p:cNvSpPr/>
          <p:nvPr/>
        </p:nvSpPr>
        <p:spPr>
          <a:xfrm>
            <a:off x="5337896" y="1861954"/>
            <a:ext cx="12091618" cy="7254971"/>
          </a:xfrm>
          <a:custGeom>
            <a:rect b="b" l="l" r="r" t="t"/>
            <a:pathLst>
              <a:path extrusionOk="0" h="7254971" w="12091618">
                <a:moveTo>
                  <a:pt x="0" y="0"/>
                </a:moveTo>
                <a:lnTo>
                  <a:pt x="12091618" y="0"/>
                </a:lnTo>
                <a:lnTo>
                  <a:pt x="12091618" y="7254971"/>
                </a:lnTo>
                <a:lnTo>
                  <a:pt x="0" y="7254971"/>
                </a:lnTo>
                <a:lnTo>
                  <a:pt x="0" y="0"/>
                </a:lnTo>
                <a:close/>
              </a:path>
            </a:pathLst>
          </a:custGeom>
          <a:blipFill rotWithShape="1">
            <a:blip r:embed="rId3">
              <a:alphaModFix/>
            </a:blip>
            <a:stretch>
              <a:fillRect b="0" l="0" r="0" t="0"/>
            </a:stretch>
          </a:blipFill>
          <a:ln>
            <a:noFill/>
          </a:ln>
        </p:spPr>
      </p:sp>
      <p:sp>
        <p:nvSpPr>
          <p:cNvPr id="299" name="Google Shape;299;p18"/>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300" name="Google Shape;300;p18"/>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301" name="Google Shape;301;p18"/>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16</a:t>
            </a:r>
            <a:endParaRPr/>
          </a:p>
        </p:txBody>
      </p:sp>
      <p:sp>
        <p:nvSpPr>
          <p:cNvPr id="302" name="Google Shape;302;p18"/>
          <p:cNvSpPr txBox="1"/>
          <p:nvPr/>
        </p:nvSpPr>
        <p:spPr>
          <a:xfrm>
            <a:off x="590751" y="3370687"/>
            <a:ext cx="4209208" cy="3934045"/>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1" i="0" lang="en-US" sz="3500" u="none" cap="none" strike="noStrike">
                <a:solidFill>
                  <a:srgbClr val="000000"/>
                </a:solidFill>
                <a:latin typeface="Nunito Sans"/>
                <a:ea typeface="Nunito Sans"/>
                <a:cs typeface="Nunito Sans"/>
                <a:sym typeface="Nunito Sans"/>
              </a:rPr>
              <a:t>Nơi sinh:</a:t>
            </a:r>
            <a:endParaRPr/>
          </a:p>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Đa số là miền Trung hoặc miền Nam, trong đó TP.HCM chiếm số lượng lớn.</a:t>
            </a:r>
            <a:endParaRPr/>
          </a:p>
        </p:txBody>
      </p:sp>
      <p:sp>
        <p:nvSpPr>
          <p:cNvPr id="303" name="Google Shape;303;p18"/>
          <p:cNvSpPr txBox="1"/>
          <p:nvPr/>
        </p:nvSpPr>
        <p:spPr>
          <a:xfrm>
            <a:off x="590751" y="2517432"/>
            <a:ext cx="5880655" cy="669969"/>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Thống kê mô tả</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pSp>
        <p:nvGrpSpPr>
          <p:cNvPr id="312" name="Google Shape;312;p19"/>
          <p:cNvGrpSpPr/>
          <p:nvPr/>
        </p:nvGrpSpPr>
        <p:grpSpPr>
          <a:xfrm>
            <a:off x="-2038330" y="-2073710"/>
            <a:ext cx="4274506" cy="4274506"/>
            <a:chOff x="0" y="0"/>
            <a:chExt cx="812800" cy="812800"/>
          </a:xfrm>
        </p:grpSpPr>
        <p:sp>
          <p:nvSpPr>
            <p:cNvPr id="313" name="Google Shape;313;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5" name="Google Shape;315;p19"/>
          <p:cNvSpPr/>
          <p:nvPr/>
        </p:nvSpPr>
        <p:spPr>
          <a:xfrm>
            <a:off x="6929552" y="1604693"/>
            <a:ext cx="9680452" cy="7653607"/>
          </a:xfrm>
          <a:custGeom>
            <a:rect b="b" l="l" r="r" t="t"/>
            <a:pathLst>
              <a:path extrusionOk="0" h="7653607" w="9680452">
                <a:moveTo>
                  <a:pt x="0" y="0"/>
                </a:moveTo>
                <a:lnTo>
                  <a:pt x="9680452" y="0"/>
                </a:lnTo>
                <a:lnTo>
                  <a:pt x="9680452" y="7653607"/>
                </a:lnTo>
                <a:lnTo>
                  <a:pt x="0" y="7653607"/>
                </a:lnTo>
                <a:lnTo>
                  <a:pt x="0" y="0"/>
                </a:lnTo>
                <a:close/>
              </a:path>
            </a:pathLst>
          </a:custGeom>
          <a:blipFill rotWithShape="1">
            <a:blip r:embed="rId3">
              <a:alphaModFix/>
            </a:blip>
            <a:stretch>
              <a:fillRect b="0" l="0" r="0" t="0"/>
            </a:stretch>
          </a:blipFill>
          <a:ln>
            <a:noFill/>
          </a:ln>
        </p:spPr>
      </p:sp>
      <p:sp>
        <p:nvSpPr>
          <p:cNvPr id="316" name="Google Shape;316;p19"/>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317" name="Google Shape;317;p19"/>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318" name="Google Shape;318;p19"/>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17</a:t>
            </a:r>
            <a:endParaRPr/>
          </a:p>
        </p:txBody>
      </p:sp>
      <p:sp>
        <p:nvSpPr>
          <p:cNvPr id="319" name="Google Shape;319;p19"/>
          <p:cNvSpPr txBox="1"/>
          <p:nvPr/>
        </p:nvSpPr>
        <p:spPr>
          <a:xfrm>
            <a:off x="809625" y="3364461"/>
            <a:ext cx="6791919" cy="3934045"/>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1" i="0" lang="en-US" sz="3500" u="none" cap="none" strike="noStrike">
                <a:solidFill>
                  <a:srgbClr val="000000"/>
                </a:solidFill>
                <a:latin typeface="Nunito Sans"/>
                <a:ea typeface="Nunito Sans"/>
                <a:cs typeface="Nunito Sans"/>
                <a:sym typeface="Nunito Sans"/>
              </a:rPr>
              <a:t>Khoa:</a:t>
            </a:r>
            <a:endParaRPr/>
          </a:p>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Sinh viên các khoa phân bố không đồng đều, MMT&amp;TT với CNPM là 2 khoa có số lượng sinh viên đông nhất.</a:t>
            </a:r>
            <a:endParaRPr/>
          </a:p>
        </p:txBody>
      </p:sp>
      <p:sp>
        <p:nvSpPr>
          <p:cNvPr id="320" name="Google Shape;320;p19"/>
          <p:cNvSpPr txBox="1"/>
          <p:nvPr/>
        </p:nvSpPr>
        <p:spPr>
          <a:xfrm>
            <a:off x="722912" y="2415378"/>
            <a:ext cx="5880655" cy="669969"/>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Thống kê mô tả</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p:nvPr/>
        </p:nvSpPr>
        <p:spPr>
          <a:xfrm flipH="1">
            <a:off x="0" y="8618398"/>
            <a:ext cx="5173960" cy="1668602"/>
          </a:xfrm>
          <a:custGeom>
            <a:rect b="b" l="l" r="r" t="t"/>
            <a:pathLst>
              <a:path extrusionOk="0" h="1668602" w="5173960">
                <a:moveTo>
                  <a:pt x="5173960" y="0"/>
                </a:moveTo>
                <a:lnTo>
                  <a:pt x="0" y="0"/>
                </a:lnTo>
                <a:lnTo>
                  <a:pt x="0" y="1668602"/>
                </a:lnTo>
                <a:lnTo>
                  <a:pt x="5173960" y="1668602"/>
                </a:lnTo>
                <a:lnTo>
                  <a:pt x="5173960" y="0"/>
                </a:lnTo>
                <a:close/>
              </a:path>
            </a:pathLst>
          </a:custGeom>
          <a:blipFill rotWithShape="1">
            <a:blip r:embed="rId3">
              <a:alphaModFix/>
            </a:blip>
            <a:stretch>
              <a:fillRect b="0" l="0" r="0" t="0"/>
            </a:stretch>
          </a:blipFill>
          <a:ln>
            <a:noFill/>
          </a:ln>
        </p:spPr>
      </p:sp>
      <p:sp>
        <p:nvSpPr>
          <p:cNvPr id="106" name="Google Shape;106;p2"/>
          <p:cNvSpPr/>
          <p:nvPr/>
        </p:nvSpPr>
        <p:spPr>
          <a:xfrm flipH="1" rot="10800000">
            <a:off x="13114040" y="0"/>
            <a:ext cx="5173960" cy="1668602"/>
          </a:xfrm>
          <a:custGeom>
            <a:rect b="b" l="l" r="r" t="t"/>
            <a:pathLst>
              <a:path extrusionOk="0" h="1668602" w="5173960">
                <a:moveTo>
                  <a:pt x="0" y="1668602"/>
                </a:moveTo>
                <a:lnTo>
                  <a:pt x="5173960" y="1668602"/>
                </a:lnTo>
                <a:lnTo>
                  <a:pt x="5173960" y="0"/>
                </a:lnTo>
                <a:lnTo>
                  <a:pt x="0" y="0"/>
                </a:lnTo>
                <a:lnTo>
                  <a:pt x="0" y="1668602"/>
                </a:lnTo>
                <a:close/>
              </a:path>
            </a:pathLst>
          </a:custGeom>
          <a:blipFill rotWithShape="1">
            <a:blip r:embed="rId3">
              <a:alphaModFix/>
            </a:blip>
            <a:stretch>
              <a:fillRect b="0" l="0" r="0" t="0"/>
            </a:stretch>
          </a:blipFill>
          <a:ln>
            <a:noFill/>
          </a:ln>
        </p:spPr>
      </p:sp>
      <p:sp>
        <p:nvSpPr>
          <p:cNvPr id="107" name="Google Shape;107;p2"/>
          <p:cNvSpPr txBox="1"/>
          <p:nvPr/>
        </p:nvSpPr>
        <p:spPr>
          <a:xfrm>
            <a:off x="2586980" y="141939"/>
            <a:ext cx="13114040" cy="1543050"/>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004AAD"/>
                </a:solidFill>
                <a:latin typeface="Nunito Sans Black"/>
                <a:ea typeface="Nunito Sans Black"/>
                <a:cs typeface="Nunito Sans Black"/>
                <a:sym typeface="Nunito Sans Black"/>
              </a:rPr>
              <a:t>Thành viên</a:t>
            </a:r>
            <a:endParaRPr/>
          </a:p>
        </p:txBody>
      </p:sp>
      <p:graphicFrame>
        <p:nvGraphicFramePr>
          <p:cNvPr id="108" name="Google Shape;108;p2"/>
          <p:cNvGraphicFramePr/>
          <p:nvPr/>
        </p:nvGraphicFramePr>
        <p:xfrm>
          <a:off x="3815850" y="1889936"/>
          <a:ext cx="3000000" cy="3000000"/>
        </p:xfrm>
        <a:graphic>
          <a:graphicData uri="http://schemas.openxmlformats.org/drawingml/2006/table">
            <a:tbl>
              <a:tblPr>
                <a:noFill/>
                <a:tableStyleId>{B7555562-2136-4D23-BB63-5D5833FC6430}</a:tableStyleId>
              </a:tblPr>
              <a:tblGrid>
                <a:gridCol w="5328150"/>
                <a:gridCol w="5328150"/>
              </a:tblGrid>
              <a:tr h="1375150">
                <a:tc>
                  <a:txBody>
                    <a:bodyPr/>
                    <a:lstStyle/>
                    <a:p>
                      <a:pPr indent="0" lvl="0" marL="0" marR="0" rtl="0" algn="l">
                        <a:lnSpc>
                          <a:spcPct val="140000"/>
                        </a:lnSpc>
                        <a:spcBef>
                          <a:spcPts val="0"/>
                        </a:spcBef>
                        <a:spcAft>
                          <a:spcPts val="0"/>
                        </a:spcAft>
                        <a:buNone/>
                      </a:pPr>
                      <a:r>
                        <a:rPr lang="en-US" sz="3500" u="none" cap="none" strike="noStrike">
                          <a:solidFill>
                            <a:srgbClr val="004AAD"/>
                          </a:solidFill>
                          <a:latin typeface="Nunito Sans"/>
                          <a:ea typeface="Nunito Sans"/>
                          <a:cs typeface="Nunito Sans"/>
                          <a:sym typeface="Nunito Sans"/>
                        </a:rPr>
                        <a:t>Đặng Huỳnh Vĩnh Tân</a:t>
                      </a:r>
                      <a:endParaRPr sz="1100" u="none" cap="none" strike="noStrike"/>
                    </a:p>
                  </a:txBody>
                  <a:tcPr marT="190500" marB="190500" marR="190500" marL="190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l">
                        <a:lnSpc>
                          <a:spcPct val="140000"/>
                        </a:lnSpc>
                        <a:spcBef>
                          <a:spcPts val="0"/>
                        </a:spcBef>
                        <a:spcAft>
                          <a:spcPts val="0"/>
                        </a:spcAft>
                        <a:buNone/>
                      </a:pPr>
                      <a:r>
                        <a:rPr lang="en-US" sz="3500" u="none" cap="none" strike="noStrike">
                          <a:solidFill>
                            <a:srgbClr val="004AAD"/>
                          </a:solidFill>
                          <a:latin typeface="Nunito Sans"/>
                          <a:ea typeface="Nunito Sans"/>
                          <a:cs typeface="Nunito Sans"/>
                          <a:sym typeface="Nunito Sans"/>
                        </a:rPr>
                        <a:t>21520442</a:t>
                      </a:r>
                      <a:endParaRPr sz="1100" u="none" cap="none" strike="noStrike"/>
                    </a:p>
                  </a:txBody>
                  <a:tcPr marT="190500" marB="190500" marR="190500" marL="190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1196625">
                <a:tc>
                  <a:txBody>
                    <a:bodyPr/>
                    <a:lstStyle/>
                    <a:p>
                      <a:pPr indent="0" lvl="0" marL="0" marR="0" rtl="0" algn="l">
                        <a:lnSpc>
                          <a:spcPct val="140000"/>
                        </a:lnSpc>
                        <a:spcBef>
                          <a:spcPts val="0"/>
                        </a:spcBef>
                        <a:spcAft>
                          <a:spcPts val="0"/>
                        </a:spcAft>
                        <a:buNone/>
                      </a:pPr>
                      <a:r>
                        <a:rPr lang="en-US" sz="3500" u="none" cap="none" strike="noStrike">
                          <a:solidFill>
                            <a:srgbClr val="004AAD"/>
                          </a:solidFill>
                          <a:latin typeface="Nunito Sans"/>
                          <a:ea typeface="Nunito Sans"/>
                          <a:cs typeface="Nunito Sans"/>
                          <a:sym typeface="Nunito Sans"/>
                        </a:rPr>
                        <a:t>Nguyễn Nhật Tấn</a:t>
                      </a:r>
                      <a:endParaRPr sz="1100" u="none" cap="none" strike="noStrike"/>
                    </a:p>
                  </a:txBody>
                  <a:tcPr marT="190500" marB="190500" marR="190500" marL="190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l">
                        <a:lnSpc>
                          <a:spcPct val="140000"/>
                        </a:lnSpc>
                        <a:spcBef>
                          <a:spcPts val="0"/>
                        </a:spcBef>
                        <a:spcAft>
                          <a:spcPts val="0"/>
                        </a:spcAft>
                        <a:buNone/>
                      </a:pPr>
                      <a:r>
                        <a:rPr lang="en-US" sz="3500" u="none" cap="none" strike="noStrike">
                          <a:solidFill>
                            <a:srgbClr val="004AAD"/>
                          </a:solidFill>
                          <a:latin typeface="Nunito Sans"/>
                          <a:ea typeface="Nunito Sans"/>
                          <a:cs typeface="Nunito Sans"/>
                          <a:sym typeface="Nunito Sans"/>
                        </a:rPr>
                        <a:t>21521415</a:t>
                      </a:r>
                      <a:endParaRPr sz="1100" u="none" cap="none" strike="noStrike"/>
                    </a:p>
                  </a:txBody>
                  <a:tcPr marT="190500" marB="190500" marR="190500" marL="190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1196625">
                <a:tc>
                  <a:txBody>
                    <a:bodyPr/>
                    <a:lstStyle/>
                    <a:p>
                      <a:pPr indent="0" lvl="0" marL="0" marR="0" rtl="0" algn="l">
                        <a:lnSpc>
                          <a:spcPct val="140000"/>
                        </a:lnSpc>
                        <a:spcBef>
                          <a:spcPts val="0"/>
                        </a:spcBef>
                        <a:spcAft>
                          <a:spcPts val="0"/>
                        </a:spcAft>
                        <a:buNone/>
                      </a:pPr>
                      <a:r>
                        <a:rPr lang="en-US" sz="3500" u="none" cap="none" strike="noStrike">
                          <a:solidFill>
                            <a:srgbClr val="004AAD"/>
                          </a:solidFill>
                          <a:latin typeface="Nunito Sans"/>
                          <a:ea typeface="Nunito Sans"/>
                          <a:cs typeface="Nunito Sans"/>
                          <a:sym typeface="Nunito Sans"/>
                        </a:rPr>
                        <a:t>Đỗ Thành Đạt</a:t>
                      </a:r>
                      <a:endParaRPr sz="1100" u="none" cap="none" strike="noStrike"/>
                    </a:p>
                  </a:txBody>
                  <a:tcPr marT="190500" marB="190500" marR="190500" marL="190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l">
                        <a:lnSpc>
                          <a:spcPct val="140000"/>
                        </a:lnSpc>
                        <a:spcBef>
                          <a:spcPts val="0"/>
                        </a:spcBef>
                        <a:spcAft>
                          <a:spcPts val="0"/>
                        </a:spcAft>
                        <a:buNone/>
                      </a:pPr>
                      <a:r>
                        <a:rPr lang="en-US" sz="3500" u="none" cap="none" strike="noStrike">
                          <a:solidFill>
                            <a:srgbClr val="004AAD"/>
                          </a:solidFill>
                          <a:latin typeface="Nunito Sans"/>
                          <a:ea typeface="Nunito Sans"/>
                          <a:cs typeface="Nunito Sans"/>
                          <a:sym typeface="Nunito Sans"/>
                        </a:rPr>
                        <a:t>21520694</a:t>
                      </a:r>
                      <a:endParaRPr sz="1100" u="none" cap="none" strike="noStrike"/>
                    </a:p>
                  </a:txBody>
                  <a:tcPr marT="190500" marB="190500" marR="190500" marL="190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1136500">
                <a:tc>
                  <a:txBody>
                    <a:bodyPr/>
                    <a:lstStyle/>
                    <a:p>
                      <a:pPr indent="0" lvl="0" marL="0" marR="0" rtl="0" algn="l">
                        <a:lnSpc>
                          <a:spcPct val="140000"/>
                        </a:lnSpc>
                        <a:spcBef>
                          <a:spcPts val="0"/>
                        </a:spcBef>
                        <a:spcAft>
                          <a:spcPts val="0"/>
                        </a:spcAft>
                        <a:buNone/>
                      </a:pPr>
                      <a:r>
                        <a:rPr lang="en-US" sz="3500" u="none" cap="none" strike="noStrike">
                          <a:solidFill>
                            <a:srgbClr val="004AAD"/>
                          </a:solidFill>
                          <a:latin typeface="Nunito Sans"/>
                          <a:ea typeface="Nunito Sans"/>
                          <a:cs typeface="Nunito Sans"/>
                          <a:sym typeface="Nunito Sans"/>
                        </a:rPr>
                        <a:t>Vi Thị Hương</a:t>
                      </a:r>
                      <a:endParaRPr sz="1100" u="none" cap="none" strike="noStrike"/>
                    </a:p>
                  </a:txBody>
                  <a:tcPr marT="190500" marB="190500" marR="190500" marL="190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l">
                        <a:lnSpc>
                          <a:spcPct val="140000"/>
                        </a:lnSpc>
                        <a:spcBef>
                          <a:spcPts val="0"/>
                        </a:spcBef>
                        <a:spcAft>
                          <a:spcPts val="0"/>
                        </a:spcAft>
                        <a:buNone/>
                      </a:pPr>
                      <a:r>
                        <a:rPr lang="en-US" sz="3500" u="none" cap="none" strike="noStrike">
                          <a:solidFill>
                            <a:srgbClr val="004AAD"/>
                          </a:solidFill>
                          <a:latin typeface="Nunito Sans"/>
                          <a:ea typeface="Nunito Sans"/>
                          <a:cs typeface="Nunito Sans"/>
                          <a:sym typeface="Nunito Sans"/>
                        </a:rPr>
                        <a:t>21522132</a:t>
                      </a:r>
                      <a:endParaRPr sz="1100" u="none" cap="none" strike="noStrike"/>
                    </a:p>
                  </a:txBody>
                  <a:tcPr marT="190500" marB="190500" marR="190500" marL="190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1136500">
                <a:tc>
                  <a:txBody>
                    <a:bodyPr/>
                    <a:lstStyle/>
                    <a:p>
                      <a:pPr indent="0" lvl="0" marL="0" marR="0" rtl="0" algn="l">
                        <a:lnSpc>
                          <a:spcPct val="140000"/>
                        </a:lnSpc>
                        <a:spcBef>
                          <a:spcPts val="0"/>
                        </a:spcBef>
                        <a:spcAft>
                          <a:spcPts val="0"/>
                        </a:spcAft>
                        <a:buNone/>
                      </a:pPr>
                      <a:r>
                        <a:rPr lang="en-US" sz="3500" u="none" cap="none" strike="noStrike">
                          <a:solidFill>
                            <a:srgbClr val="004AAD"/>
                          </a:solidFill>
                          <a:latin typeface="Nunito Sans"/>
                          <a:ea typeface="Nunito Sans"/>
                          <a:cs typeface="Nunito Sans"/>
                          <a:sym typeface="Nunito Sans"/>
                        </a:rPr>
                        <a:t>Lê Văn Cao Kỳ</a:t>
                      </a:r>
                      <a:endParaRPr sz="1100" u="none" cap="none" strike="noStrike"/>
                    </a:p>
                  </a:txBody>
                  <a:tcPr marT="190500" marB="190500" marR="190500" marL="190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l">
                        <a:lnSpc>
                          <a:spcPct val="140000"/>
                        </a:lnSpc>
                        <a:spcBef>
                          <a:spcPts val="0"/>
                        </a:spcBef>
                        <a:spcAft>
                          <a:spcPts val="0"/>
                        </a:spcAft>
                        <a:buNone/>
                      </a:pPr>
                      <a:r>
                        <a:rPr lang="en-US" sz="3500" u="none" cap="none" strike="noStrike">
                          <a:solidFill>
                            <a:srgbClr val="004AAD"/>
                          </a:solidFill>
                          <a:latin typeface="Nunito Sans"/>
                          <a:ea typeface="Nunito Sans"/>
                          <a:cs typeface="Nunito Sans"/>
                          <a:sym typeface="Nunito Sans"/>
                        </a:rPr>
                        <a:t>21521046</a:t>
                      </a:r>
                      <a:endParaRPr sz="1100" u="none" cap="none" strike="noStrike"/>
                    </a:p>
                  </a:txBody>
                  <a:tcPr marT="190500" marB="190500" marR="190500" marL="190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1136500">
                <a:tc>
                  <a:txBody>
                    <a:bodyPr/>
                    <a:lstStyle/>
                    <a:p>
                      <a:pPr indent="0" lvl="0" marL="0" marR="0" rtl="0" algn="l">
                        <a:lnSpc>
                          <a:spcPct val="140000"/>
                        </a:lnSpc>
                        <a:spcBef>
                          <a:spcPts val="0"/>
                        </a:spcBef>
                        <a:spcAft>
                          <a:spcPts val="0"/>
                        </a:spcAft>
                        <a:buNone/>
                      </a:pPr>
                      <a:r>
                        <a:rPr lang="en-US" sz="3500" u="none" cap="none" strike="noStrike">
                          <a:solidFill>
                            <a:srgbClr val="004AAD"/>
                          </a:solidFill>
                          <a:latin typeface="Nunito Sans"/>
                          <a:ea typeface="Nunito Sans"/>
                          <a:cs typeface="Nunito Sans"/>
                          <a:sym typeface="Nunito Sans"/>
                        </a:rPr>
                        <a:t>Nguyễn Tấn Phát</a:t>
                      </a:r>
                      <a:endParaRPr sz="1100" u="none" cap="none" strike="noStrike"/>
                    </a:p>
                  </a:txBody>
                  <a:tcPr marT="190500" marB="190500" marR="190500" marL="190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l">
                        <a:lnSpc>
                          <a:spcPct val="140000"/>
                        </a:lnSpc>
                        <a:spcBef>
                          <a:spcPts val="0"/>
                        </a:spcBef>
                        <a:spcAft>
                          <a:spcPts val="0"/>
                        </a:spcAft>
                        <a:buNone/>
                      </a:pPr>
                      <a:r>
                        <a:rPr lang="en-US" sz="3500" u="none" cap="none" strike="noStrike">
                          <a:solidFill>
                            <a:srgbClr val="004AAD"/>
                          </a:solidFill>
                          <a:latin typeface="Nunito Sans"/>
                          <a:ea typeface="Nunito Sans"/>
                          <a:cs typeface="Nunito Sans"/>
                          <a:sym typeface="Nunito Sans"/>
                        </a:rPr>
                        <a:t>21521260</a:t>
                      </a:r>
                      <a:endParaRPr sz="1100" u="none" cap="none" strike="noStrike"/>
                    </a:p>
                  </a:txBody>
                  <a:tcPr marT="190500" marB="190500" marR="190500" marL="190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20"/>
          <p:cNvGrpSpPr/>
          <p:nvPr/>
        </p:nvGrpSpPr>
        <p:grpSpPr>
          <a:xfrm>
            <a:off x="-2038330" y="-2073710"/>
            <a:ext cx="4274506" cy="4274506"/>
            <a:chOff x="0" y="0"/>
            <a:chExt cx="812800" cy="812800"/>
          </a:xfrm>
        </p:grpSpPr>
        <p:sp>
          <p:nvSpPr>
            <p:cNvPr id="330" name="Google Shape;330;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2" name="Google Shape;332;p20"/>
          <p:cNvSpPr/>
          <p:nvPr/>
        </p:nvSpPr>
        <p:spPr>
          <a:xfrm>
            <a:off x="7468411" y="1932459"/>
            <a:ext cx="9265885" cy="7325841"/>
          </a:xfrm>
          <a:custGeom>
            <a:rect b="b" l="l" r="r" t="t"/>
            <a:pathLst>
              <a:path extrusionOk="0" h="7325841" w="9265885">
                <a:moveTo>
                  <a:pt x="0" y="0"/>
                </a:moveTo>
                <a:lnTo>
                  <a:pt x="9265886" y="0"/>
                </a:lnTo>
                <a:lnTo>
                  <a:pt x="9265886" y="7325841"/>
                </a:lnTo>
                <a:lnTo>
                  <a:pt x="0" y="7325841"/>
                </a:lnTo>
                <a:lnTo>
                  <a:pt x="0" y="0"/>
                </a:lnTo>
                <a:close/>
              </a:path>
            </a:pathLst>
          </a:custGeom>
          <a:blipFill rotWithShape="1">
            <a:blip r:embed="rId3">
              <a:alphaModFix/>
            </a:blip>
            <a:stretch>
              <a:fillRect b="0" l="0" r="0" t="0"/>
            </a:stretch>
          </a:blipFill>
          <a:ln>
            <a:noFill/>
          </a:ln>
        </p:spPr>
      </p:sp>
      <p:sp>
        <p:nvSpPr>
          <p:cNvPr id="333" name="Google Shape;333;p20"/>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334" name="Google Shape;334;p20"/>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335" name="Google Shape;335;p20"/>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18</a:t>
            </a:r>
            <a:endParaRPr/>
          </a:p>
        </p:txBody>
      </p:sp>
      <p:sp>
        <p:nvSpPr>
          <p:cNvPr id="336" name="Google Shape;336;p20"/>
          <p:cNvSpPr txBox="1"/>
          <p:nvPr/>
        </p:nvSpPr>
        <p:spPr>
          <a:xfrm>
            <a:off x="809625" y="3528345"/>
            <a:ext cx="6791919" cy="3934045"/>
          </a:xfrm>
          <a:prstGeom prst="rect">
            <a:avLst/>
          </a:prstGeom>
          <a:noFill/>
          <a:ln>
            <a:noFill/>
          </a:ln>
        </p:spPr>
        <p:txBody>
          <a:bodyPr anchorCtr="0" anchor="t" bIns="0" lIns="0" spcFirstLastPara="1" rIns="0" wrap="square" tIns="0">
            <a:spAutoFit/>
          </a:bodyPr>
          <a:lstStyle/>
          <a:p>
            <a:pPr indent="0" lvl="0" marL="0" marR="0" rtl="0" algn="l">
              <a:lnSpc>
                <a:spcPct val="180000"/>
              </a:lnSpc>
              <a:spcBef>
                <a:spcPts val="0"/>
              </a:spcBef>
              <a:spcAft>
                <a:spcPts val="0"/>
              </a:spcAft>
              <a:buNone/>
            </a:pPr>
            <a:r>
              <a:rPr b="1" i="0" lang="en-US" sz="3500" u="none" cap="none" strike="noStrike">
                <a:solidFill>
                  <a:srgbClr val="000000"/>
                </a:solidFill>
                <a:latin typeface="Nunito Sans"/>
                <a:ea typeface="Nunito Sans"/>
                <a:cs typeface="Nunito Sans"/>
                <a:sym typeface="Nunito Sans"/>
              </a:rPr>
              <a:t>Diện trúng tuyển:</a:t>
            </a:r>
            <a:endParaRPr/>
          </a:p>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Gần như tất cả các sinh viên đều thông qua phương thức xét tuyển trung học phổ thông, chỉ có một số rất ít là tuyển thẳng và ưu tiên.</a:t>
            </a:r>
            <a:endParaRPr/>
          </a:p>
        </p:txBody>
      </p:sp>
      <p:sp>
        <p:nvSpPr>
          <p:cNvPr id="337" name="Google Shape;337;p20"/>
          <p:cNvSpPr txBox="1"/>
          <p:nvPr/>
        </p:nvSpPr>
        <p:spPr>
          <a:xfrm>
            <a:off x="722912" y="2415378"/>
            <a:ext cx="5880655" cy="669969"/>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Thống kê mô tả</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grpSp>
        <p:nvGrpSpPr>
          <p:cNvPr id="346" name="Google Shape;346;p21"/>
          <p:cNvGrpSpPr/>
          <p:nvPr/>
        </p:nvGrpSpPr>
        <p:grpSpPr>
          <a:xfrm>
            <a:off x="-2038330" y="-2073710"/>
            <a:ext cx="4274506" cy="4274506"/>
            <a:chOff x="0" y="0"/>
            <a:chExt cx="812800" cy="812800"/>
          </a:xfrm>
        </p:grpSpPr>
        <p:sp>
          <p:nvSpPr>
            <p:cNvPr id="347" name="Google Shape;347;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9" name="Google Shape;349;p21"/>
          <p:cNvSpPr/>
          <p:nvPr/>
        </p:nvSpPr>
        <p:spPr>
          <a:xfrm>
            <a:off x="1288003" y="2588728"/>
            <a:ext cx="7869972" cy="6222197"/>
          </a:xfrm>
          <a:custGeom>
            <a:rect b="b" l="l" r="r" t="t"/>
            <a:pathLst>
              <a:path extrusionOk="0" h="6222197" w="7869972">
                <a:moveTo>
                  <a:pt x="0" y="0"/>
                </a:moveTo>
                <a:lnTo>
                  <a:pt x="7869972" y="0"/>
                </a:lnTo>
                <a:lnTo>
                  <a:pt x="7869972" y="6222197"/>
                </a:lnTo>
                <a:lnTo>
                  <a:pt x="0" y="6222197"/>
                </a:lnTo>
                <a:lnTo>
                  <a:pt x="0" y="0"/>
                </a:lnTo>
                <a:close/>
              </a:path>
            </a:pathLst>
          </a:custGeom>
          <a:blipFill rotWithShape="1">
            <a:blip r:embed="rId3">
              <a:alphaModFix/>
            </a:blip>
            <a:stretch>
              <a:fillRect b="0" l="0" r="0" t="0"/>
            </a:stretch>
          </a:blipFill>
          <a:ln>
            <a:noFill/>
          </a:ln>
        </p:spPr>
      </p:sp>
      <p:sp>
        <p:nvSpPr>
          <p:cNvPr id="350" name="Google Shape;350;p21"/>
          <p:cNvSpPr/>
          <p:nvPr/>
        </p:nvSpPr>
        <p:spPr>
          <a:xfrm>
            <a:off x="9356682" y="2588728"/>
            <a:ext cx="7643315" cy="6042996"/>
          </a:xfrm>
          <a:custGeom>
            <a:rect b="b" l="l" r="r" t="t"/>
            <a:pathLst>
              <a:path extrusionOk="0" h="6042996" w="7643315">
                <a:moveTo>
                  <a:pt x="0" y="0"/>
                </a:moveTo>
                <a:lnTo>
                  <a:pt x="7643315" y="0"/>
                </a:lnTo>
                <a:lnTo>
                  <a:pt x="7643315" y="6042996"/>
                </a:lnTo>
                <a:lnTo>
                  <a:pt x="0" y="6042996"/>
                </a:lnTo>
                <a:lnTo>
                  <a:pt x="0" y="0"/>
                </a:lnTo>
                <a:close/>
              </a:path>
            </a:pathLst>
          </a:custGeom>
          <a:blipFill rotWithShape="1">
            <a:blip r:embed="rId4">
              <a:alphaModFix/>
            </a:blip>
            <a:stretch>
              <a:fillRect b="0" l="0" r="0" t="0"/>
            </a:stretch>
          </a:blipFill>
          <a:ln>
            <a:noFill/>
          </a:ln>
        </p:spPr>
      </p:sp>
      <p:sp>
        <p:nvSpPr>
          <p:cNvPr id="351" name="Google Shape;351;p21"/>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352" name="Google Shape;352;p21"/>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353" name="Google Shape;353;p21"/>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19</a:t>
            </a:r>
            <a:endParaRPr/>
          </a:p>
        </p:txBody>
      </p:sp>
      <p:sp>
        <p:nvSpPr>
          <p:cNvPr id="354" name="Google Shape;354;p21"/>
          <p:cNvSpPr txBox="1"/>
          <p:nvPr/>
        </p:nvSpPr>
        <p:spPr>
          <a:xfrm>
            <a:off x="5146138" y="8850764"/>
            <a:ext cx="7995724" cy="796246"/>
          </a:xfrm>
          <a:prstGeom prst="rect">
            <a:avLst/>
          </a:prstGeom>
          <a:noFill/>
          <a:ln>
            <a:noFill/>
          </a:ln>
        </p:spPr>
        <p:txBody>
          <a:bodyPr anchorCtr="0" anchor="t" bIns="0" lIns="0" spcFirstLastPara="1" rIns="0" wrap="square" tIns="0">
            <a:spAutoFit/>
          </a:bodyPr>
          <a:lstStyle/>
          <a:p>
            <a:pPr indent="0" lvl="0" marL="0" marR="0" rtl="0" algn="l">
              <a:lnSpc>
                <a:spcPct val="180000"/>
              </a:lnSpc>
              <a:spcBef>
                <a:spcPts val="0"/>
              </a:spcBef>
              <a:spcAft>
                <a:spcPts val="0"/>
              </a:spcAft>
              <a:buNone/>
            </a:pPr>
            <a:r>
              <a:rPr b="0" i="0" lang="en-US" sz="3800" u="none" cap="none" strike="noStrike">
                <a:solidFill>
                  <a:srgbClr val="000000"/>
                </a:solidFill>
                <a:latin typeface="Nunito Sans"/>
                <a:ea typeface="Nunito Sans"/>
                <a:cs typeface="Nunito Sans"/>
                <a:sym typeface="Nunito Sans"/>
              </a:rPr>
              <a:t>Điểm trung bình theo từng học kỳ</a:t>
            </a:r>
            <a:endParaRPr/>
          </a:p>
        </p:txBody>
      </p:sp>
      <p:sp>
        <p:nvSpPr>
          <p:cNvPr id="355" name="Google Shape;355;p21"/>
          <p:cNvSpPr txBox="1"/>
          <p:nvPr/>
        </p:nvSpPr>
        <p:spPr>
          <a:xfrm>
            <a:off x="6203673" y="1341482"/>
            <a:ext cx="5880655"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Thống kê mô tả</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grpSp>
        <p:nvGrpSpPr>
          <p:cNvPr id="364" name="Google Shape;364;p22"/>
          <p:cNvGrpSpPr/>
          <p:nvPr/>
        </p:nvGrpSpPr>
        <p:grpSpPr>
          <a:xfrm>
            <a:off x="-2038330" y="-2073710"/>
            <a:ext cx="4274506" cy="4274506"/>
            <a:chOff x="0" y="0"/>
            <a:chExt cx="812800" cy="812800"/>
          </a:xfrm>
        </p:grpSpPr>
        <p:sp>
          <p:nvSpPr>
            <p:cNvPr id="365" name="Google Shape;365;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7" name="Google Shape;367;p22"/>
          <p:cNvSpPr/>
          <p:nvPr/>
        </p:nvSpPr>
        <p:spPr>
          <a:xfrm>
            <a:off x="1267831" y="2894302"/>
            <a:ext cx="7876169" cy="6227096"/>
          </a:xfrm>
          <a:custGeom>
            <a:rect b="b" l="l" r="r" t="t"/>
            <a:pathLst>
              <a:path extrusionOk="0" h="6227096" w="7876169">
                <a:moveTo>
                  <a:pt x="0" y="0"/>
                </a:moveTo>
                <a:lnTo>
                  <a:pt x="7876169" y="0"/>
                </a:lnTo>
                <a:lnTo>
                  <a:pt x="7876169" y="6227097"/>
                </a:lnTo>
                <a:lnTo>
                  <a:pt x="0" y="6227097"/>
                </a:lnTo>
                <a:lnTo>
                  <a:pt x="0" y="0"/>
                </a:lnTo>
                <a:close/>
              </a:path>
            </a:pathLst>
          </a:custGeom>
          <a:blipFill rotWithShape="1">
            <a:blip r:embed="rId3">
              <a:alphaModFix/>
            </a:blip>
            <a:stretch>
              <a:fillRect b="0" l="0" r="0" t="0"/>
            </a:stretch>
          </a:blipFill>
          <a:ln>
            <a:noFill/>
          </a:ln>
        </p:spPr>
      </p:sp>
      <p:sp>
        <p:nvSpPr>
          <p:cNvPr id="368" name="Google Shape;368;p22"/>
          <p:cNvSpPr/>
          <p:nvPr/>
        </p:nvSpPr>
        <p:spPr>
          <a:xfrm>
            <a:off x="9144000" y="2894302"/>
            <a:ext cx="7732598" cy="6113585"/>
          </a:xfrm>
          <a:custGeom>
            <a:rect b="b" l="l" r="r" t="t"/>
            <a:pathLst>
              <a:path extrusionOk="0" h="6113585" w="7732598">
                <a:moveTo>
                  <a:pt x="0" y="0"/>
                </a:moveTo>
                <a:lnTo>
                  <a:pt x="7732598" y="0"/>
                </a:lnTo>
                <a:lnTo>
                  <a:pt x="7732598" y="6113586"/>
                </a:lnTo>
                <a:lnTo>
                  <a:pt x="0" y="6113586"/>
                </a:lnTo>
                <a:lnTo>
                  <a:pt x="0" y="0"/>
                </a:lnTo>
                <a:close/>
              </a:path>
            </a:pathLst>
          </a:custGeom>
          <a:blipFill rotWithShape="1">
            <a:blip r:embed="rId4">
              <a:alphaModFix/>
            </a:blip>
            <a:stretch>
              <a:fillRect b="0" l="0" r="0" t="0"/>
            </a:stretch>
          </a:blipFill>
          <a:ln>
            <a:noFill/>
          </a:ln>
        </p:spPr>
      </p:sp>
      <p:sp>
        <p:nvSpPr>
          <p:cNvPr id="369" name="Google Shape;369;p22"/>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370" name="Google Shape;370;p22"/>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371" name="Google Shape;371;p22"/>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20</a:t>
            </a:r>
            <a:endParaRPr/>
          </a:p>
        </p:txBody>
      </p:sp>
      <p:sp>
        <p:nvSpPr>
          <p:cNvPr id="372" name="Google Shape;372;p22"/>
          <p:cNvSpPr txBox="1"/>
          <p:nvPr/>
        </p:nvSpPr>
        <p:spPr>
          <a:xfrm>
            <a:off x="6203673" y="1341482"/>
            <a:ext cx="5880655"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Thống kê mô tả</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grpSp>
        <p:nvGrpSpPr>
          <p:cNvPr id="381" name="Google Shape;381;p23"/>
          <p:cNvGrpSpPr/>
          <p:nvPr/>
        </p:nvGrpSpPr>
        <p:grpSpPr>
          <a:xfrm>
            <a:off x="-2038330" y="-2073710"/>
            <a:ext cx="4274506" cy="4274506"/>
            <a:chOff x="0" y="0"/>
            <a:chExt cx="812800" cy="812800"/>
          </a:xfrm>
        </p:grpSpPr>
        <p:sp>
          <p:nvSpPr>
            <p:cNvPr id="382" name="Google Shape;382;p2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4" name="Google Shape;384;p23"/>
          <p:cNvSpPr/>
          <p:nvPr/>
        </p:nvSpPr>
        <p:spPr>
          <a:xfrm>
            <a:off x="1028700" y="2200796"/>
            <a:ext cx="7558376" cy="5975841"/>
          </a:xfrm>
          <a:custGeom>
            <a:rect b="b" l="l" r="r" t="t"/>
            <a:pathLst>
              <a:path extrusionOk="0" h="5975841" w="7558376">
                <a:moveTo>
                  <a:pt x="0" y="0"/>
                </a:moveTo>
                <a:lnTo>
                  <a:pt x="7558376" y="0"/>
                </a:lnTo>
                <a:lnTo>
                  <a:pt x="7558376" y="5975841"/>
                </a:lnTo>
                <a:lnTo>
                  <a:pt x="0" y="5975841"/>
                </a:lnTo>
                <a:lnTo>
                  <a:pt x="0" y="0"/>
                </a:lnTo>
                <a:close/>
              </a:path>
            </a:pathLst>
          </a:custGeom>
          <a:blipFill rotWithShape="1">
            <a:blip r:embed="rId3">
              <a:alphaModFix/>
            </a:blip>
            <a:stretch>
              <a:fillRect b="0" l="0" r="0" t="0"/>
            </a:stretch>
          </a:blipFill>
          <a:ln>
            <a:noFill/>
          </a:ln>
        </p:spPr>
      </p:sp>
      <p:sp>
        <p:nvSpPr>
          <p:cNvPr id="385" name="Google Shape;385;p23"/>
          <p:cNvSpPr/>
          <p:nvPr/>
        </p:nvSpPr>
        <p:spPr>
          <a:xfrm>
            <a:off x="8667396" y="2200796"/>
            <a:ext cx="7558376" cy="5975841"/>
          </a:xfrm>
          <a:custGeom>
            <a:rect b="b" l="l" r="r" t="t"/>
            <a:pathLst>
              <a:path extrusionOk="0" h="5975841" w="7558376">
                <a:moveTo>
                  <a:pt x="0" y="0"/>
                </a:moveTo>
                <a:lnTo>
                  <a:pt x="7558375" y="0"/>
                </a:lnTo>
                <a:lnTo>
                  <a:pt x="7558375" y="5975841"/>
                </a:lnTo>
                <a:lnTo>
                  <a:pt x="0" y="5975841"/>
                </a:lnTo>
                <a:lnTo>
                  <a:pt x="0" y="0"/>
                </a:lnTo>
                <a:close/>
              </a:path>
            </a:pathLst>
          </a:custGeom>
          <a:blipFill rotWithShape="1">
            <a:blip r:embed="rId4">
              <a:alphaModFix/>
            </a:blip>
            <a:stretch>
              <a:fillRect b="0" l="0" r="0" t="0"/>
            </a:stretch>
          </a:blipFill>
          <a:ln>
            <a:noFill/>
          </a:ln>
        </p:spPr>
      </p:sp>
      <p:sp>
        <p:nvSpPr>
          <p:cNvPr id="386" name="Google Shape;386;p23"/>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387" name="Google Shape;387;p23"/>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388" name="Google Shape;388;p23"/>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21</a:t>
            </a:r>
            <a:endParaRPr/>
          </a:p>
        </p:txBody>
      </p:sp>
      <p:sp>
        <p:nvSpPr>
          <p:cNvPr id="389" name="Google Shape;389;p23"/>
          <p:cNvSpPr txBox="1"/>
          <p:nvPr/>
        </p:nvSpPr>
        <p:spPr>
          <a:xfrm>
            <a:off x="1550053" y="8341997"/>
            <a:ext cx="14675718" cy="1533613"/>
          </a:xfrm>
          <a:prstGeom prst="rect">
            <a:avLst/>
          </a:prstGeom>
          <a:noFill/>
          <a:ln>
            <a:noFill/>
          </a:ln>
        </p:spPr>
        <p:txBody>
          <a:bodyPr anchorCtr="0" anchor="t" bIns="0" lIns="0" spcFirstLastPara="1" rIns="0" wrap="square" tIns="0">
            <a:spAutoFit/>
          </a:bodyPr>
          <a:lstStyle/>
          <a:p>
            <a:pPr indent="0" lvl="0" marL="0" marR="0" rtl="0" algn="l">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Có thể thấy phân bố điểm qua các kỳ ít có thay đổi, đa số đều là điểm từ 6-9 (khoảng 75% sinh viên).</a:t>
            </a:r>
            <a:endParaRPr/>
          </a:p>
        </p:txBody>
      </p:sp>
      <p:sp>
        <p:nvSpPr>
          <p:cNvPr id="390" name="Google Shape;390;p23"/>
          <p:cNvSpPr txBox="1"/>
          <p:nvPr/>
        </p:nvSpPr>
        <p:spPr>
          <a:xfrm>
            <a:off x="6203673" y="1341482"/>
            <a:ext cx="5880655"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Thống kê mô tả</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pSp>
        <p:nvGrpSpPr>
          <p:cNvPr id="395" name="Google Shape;395;p24"/>
          <p:cNvGrpSpPr/>
          <p:nvPr/>
        </p:nvGrpSpPr>
        <p:grpSpPr>
          <a:xfrm>
            <a:off x="-2038330" y="-2073710"/>
            <a:ext cx="4274506" cy="4274506"/>
            <a:chOff x="0" y="0"/>
            <a:chExt cx="812800" cy="812800"/>
          </a:xfrm>
        </p:grpSpPr>
        <p:sp>
          <p:nvSpPr>
            <p:cNvPr id="396" name="Google Shape;396;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8" name="Google Shape;398;p24"/>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399" name="Google Shape;399;p24"/>
          <p:cNvSpPr txBox="1"/>
          <p:nvPr/>
        </p:nvSpPr>
        <p:spPr>
          <a:xfrm>
            <a:off x="4406199" y="303147"/>
            <a:ext cx="947560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400" name="Google Shape;400;p24"/>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22</a:t>
            </a:r>
            <a:endParaRPr/>
          </a:p>
        </p:txBody>
      </p:sp>
      <p:sp>
        <p:nvSpPr>
          <p:cNvPr id="401" name="Google Shape;401;p24"/>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đơn biến</a:t>
            </a:r>
            <a:endParaRPr/>
          </a:p>
        </p:txBody>
      </p:sp>
      <p:graphicFrame>
        <p:nvGraphicFramePr>
          <p:cNvPr id="402" name="Google Shape;402;p24"/>
          <p:cNvGraphicFramePr/>
          <p:nvPr/>
        </p:nvGraphicFramePr>
        <p:xfrm>
          <a:off x="2600851" y="4103914"/>
          <a:ext cx="3000000" cy="3000000"/>
        </p:xfrm>
        <a:graphic>
          <a:graphicData uri="http://schemas.openxmlformats.org/drawingml/2006/table">
            <a:tbl>
              <a:tblPr>
                <a:noFill/>
                <a:tableStyleId>{B7555562-2136-4D23-BB63-5D5833FC6430}</a:tableStyleId>
              </a:tblPr>
              <a:tblGrid>
                <a:gridCol w="3616975"/>
                <a:gridCol w="3902900"/>
                <a:gridCol w="4175200"/>
              </a:tblGrid>
              <a:tr h="1262125">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Loại biến</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Phương pháp</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Biểu đồ trực quan</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543700">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Nunito Sans"/>
                          <a:ea typeface="Nunito Sans"/>
                          <a:cs typeface="Nunito Sans"/>
                          <a:sym typeface="Nunito Sans"/>
                        </a:rPr>
                        <a:t>Biến liên tục</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Nunito Sans"/>
                          <a:ea typeface="Nunito Sans"/>
                          <a:cs typeface="Nunito Sans"/>
                          <a:sym typeface="Nunito Sans"/>
                        </a:rPr>
                        <a:t>ANOVA</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Nunito Sans"/>
                          <a:ea typeface="Nunito Sans"/>
                          <a:cs typeface="Nunito Sans"/>
                          <a:sym typeface="Nunito Sans"/>
                        </a:rPr>
                        <a:t>Box plot</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631725">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Nunito Sans"/>
                          <a:ea typeface="Nunito Sans"/>
                          <a:cs typeface="Nunito Sans"/>
                          <a:sym typeface="Nunito Sans"/>
                        </a:rPr>
                        <a:t>Biến phân loại</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Nunito Sans"/>
                          <a:ea typeface="Nunito Sans"/>
                          <a:cs typeface="Nunito Sans"/>
                          <a:sym typeface="Nunito Sans"/>
                        </a:rPr>
                        <a:t>Kiểm định Chi-square</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3000" u="none" cap="none" strike="noStrike">
                          <a:solidFill>
                            <a:srgbClr val="000000"/>
                          </a:solidFill>
                          <a:latin typeface="Nunito Sans"/>
                          <a:ea typeface="Nunito Sans"/>
                          <a:cs typeface="Nunito Sans"/>
                          <a:sym typeface="Nunito Sans"/>
                        </a:rPr>
                        <a:t>Heat map</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403" name="Google Shape;403;p24"/>
          <p:cNvSpPr txBox="1"/>
          <p:nvPr/>
        </p:nvSpPr>
        <p:spPr>
          <a:xfrm>
            <a:off x="2600851" y="3180646"/>
            <a:ext cx="4708481" cy="58036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Nunito Sans"/>
                <a:ea typeface="Nunito Sans"/>
                <a:cs typeface="Nunito Sans"/>
                <a:sym typeface="Nunito Sans"/>
              </a:rPr>
              <a:t>Phương pháp phân tích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grpSp>
        <p:nvGrpSpPr>
          <p:cNvPr id="412" name="Google Shape;412;p25"/>
          <p:cNvGrpSpPr/>
          <p:nvPr/>
        </p:nvGrpSpPr>
        <p:grpSpPr>
          <a:xfrm>
            <a:off x="-2038330" y="-2073710"/>
            <a:ext cx="4274506" cy="4274506"/>
            <a:chOff x="0" y="0"/>
            <a:chExt cx="812800" cy="812800"/>
          </a:xfrm>
        </p:grpSpPr>
        <p:sp>
          <p:nvSpPr>
            <p:cNvPr id="413" name="Google Shape;413;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5" name="Google Shape;415;p25"/>
          <p:cNvSpPr/>
          <p:nvPr/>
        </p:nvSpPr>
        <p:spPr>
          <a:xfrm>
            <a:off x="8256009" y="2281944"/>
            <a:ext cx="9003291" cy="7191378"/>
          </a:xfrm>
          <a:custGeom>
            <a:rect b="b" l="l" r="r" t="t"/>
            <a:pathLst>
              <a:path extrusionOk="0" h="7191378" w="9003291">
                <a:moveTo>
                  <a:pt x="0" y="0"/>
                </a:moveTo>
                <a:lnTo>
                  <a:pt x="9003291" y="0"/>
                </a:lnTo>
                <a:lnTo>
                  <a:pt x="9003291" y="7191379"/>
                </a:lnTo>
                <a:lnTo>
                  <a:pt x="0" y="7191379"/>
                </a:lnTo>
                <a:lnTo>
                  <a:pt x="0" y="0"/>
                </a:lnTo>
                <a:close/>
              </a:path>
            </a:pathLst>
          </a:custGeom>
          <a:blipFill rotWithShape="1">
            <a:blip r:embed="rId3">
              <a:alphaModFix/>
            </a:blip>
            <a:stretch>
              <a:fillRect b="0" l="0" r="0" t="0"/>
            </a:stretch>
          </a:blipFill>
          <a:ln>
            <a:noFill/>
          </a:ln>
        </p:spPr>
      </p:sp>
      <p:sp>
        <p:nvSpPr>
          <p:cNvPr id="416" name="Google Shape;416;p25"/>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417" name="Google Shape;417;p25"/>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23</a:t>
            </a:r>
            <a:endParaRPr/>
          </a:p>
        </p:txBody>
      </p:sp>
      <p:sp>
        <p:nvSpPr>
          <p:cNvPr id="418" name="Google Shape;418;p25"/>
          <p:cNvSpPr txBox="1"/>
          <p:nvPr/>
        </p:nvSpPr>
        <p:spPr>
          <a:xfrm>
            <a:off x="10352985" y="9551760"/>
            <a:ext cx="5129499" cy="51430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Box plot “drl” qua các học kỳ</a:t>
            </a:r>
            <a:endParaRPr/>
          </a:p>
        </p:txBody>
      </p:sp>
      <p:sp>
        <p:nvSpPr>
          <p:cNvPr id="419" name="Google Shape;419;p25"/>
          <p:cNvSpPr txBox="1"/>
          <p:nvPr/>
        </p:nvSpPr>
        <p:spPr>
          <a:xfrm>
            <a:off x="1171488" y="4417515"/>
            <a:ext cx="6469421" cy="2454275"/>
          </a:xfrm>
          <a:prstGeom prst="rect">
            <a:avLst/>
          </a:prstGeom>
          <a:noFill/>
          <a:ln>
            <a:noFill/>
          </a:ln>
        </p:spPr>
        <p:txBody>
          <a:bodyPr anchorCtr="0" anchor="t" bIns="0" lIns="0" spcFirstLastPara="1" rIns="0" wrap="square" tIns="0">
            <a:spAutoFit/>
          </a:bodyPr>
          <a:lstStyle/>
          <a:p>
            <a:pPr indent="-377825" lvl="1" marL="75565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Với sinh viên trễ hạn thì ổn định ở mức trên trung bình.</a:t>
            </a:r>
            <a:endParaRPr/>
          </a:p>
          <a:p>
            <a:pPr indent="-377825" lvl="1" marL="75565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Sinh viên đúng hạn có sự phân bố rộng hơn.</a:t>
            </a:r>
            <a:endParaRPr/>
          </a:p>
        </p:txBody>
      </p:sp>
      <p:sp>
        <p:nvSpPr>
          <p:cNvPr id="420" name="Google Shape;420;p25"/>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421" name="Google Shape;421;p25"/>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đơn biến</a:t>
            </a:r>
            <a:endParaRPr/>
          </a:p>
        </p:txBody>
      </p:sp>
      <p:sp>
        <p:nvSpPr>
          <p:cNvPr id="422" name="Google Shape;422;p25"/>
          <p:cNvSpPr txBox="1"/>
          <p:nvPr/>
        </p:nvSpPr>
        <p:spPr>
          <a:xfrm>
            <a:off x="1779349" y="2219846"/>
            <a:ext cx="2915488" cy="6464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000000"/>
                </a:solidFill>
                <a:latin typeface="Nunito Sans"/>
                <a:ea typeface="Nunito Sans"/>
                <a:cs typeface="Nunito Sans"/>
                <a:sym typeface="Nunito Sans"/>
              </a:rPr>
              <a:t>Biến liên tục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grpSp>
        <p:nvGrpSpPr>
          <p:cNvPr id="431" name="Google Shape;431;p26"/>
          <p:cNvGrpSpPr/>
          <p:nvPr/>
        </p:nvGrpSpPr>
        <p:grpSpPr>
          <a:xfrm>
            <a:off x="-2038330" y="-2073710"/>
            <a:ext cx="4274506" cy="4274506"/>
            <a:chOff x="0" y="0"/>
            <a:chExt cx="812800" cy="812800"/>
          </a:xfrm>
        </p:grpSpPr>
        <p:sp>
          <p:nvSpPr>
            <p:cNvPr id="432" name="Google Shape;432;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34" name="Google Shape;434;p26"/>
          <p:cNvSpPr/>
          <p:nvPr/>
        </p:nvSpPr>
        <p:spPr>
          <a:xfrm>
            <a:off x="7622209" y="2116071"/>
            <a:ext cx="9637091" cy="7492839"/>
          </a:xfrm>
          <a:custGeom>
            <a:rect b="b" l="l" r="r" t="t"/>
            <a:pathLst>
              <a:path extrusionOk="0" h="7492839" w="9637091">
                <a:moveTo>
                  <a:pt x="0" y="0"/>
                </a:moveTo>
                <a:lnTo>
                  <a:pt x="9637091" y="0"/>
                </a:lnTo>
                <a:lnTo>
                  <a:pt x="9637091" y="7492839"/>
                </a:lnTo>
                <a:lnTo>
                  <a:pt x="0" y="7492839"/>
                </a:lnTo>
                <a:lnTo>
                  <a:pt x="0" y="0"/>
                </a:lnTo>
                <a:close/>
              </a:path>
            </a:pathLst>
          </a:custGeom>
          <a:blipFill rotWithShape="1">
            <a:blip r:embed="rId3">
              <a:alphaModFix/>
            </a:blip>
            <a:stretch>
              <a:fillRect b="0" l="0" r="0" t="0"/>
            </a:stretch>
          </a:blipFill>
          <a:ln>
            <a:noFill/>
          </a:ln>
        </p:spPr>
      </p:sp>
      <p:sp>
        <p:nvSpPr>
          <p:cNvPr id="435" name="Google Shape;435;p26"/>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436" name="Google Shape;436;p26"/>
          <p:cNvSpPr txBox="1"/>
          <p:nvPr/>
        </p:nvSpPr>
        <p:spPr>
          <a:xfrm>
            <a:off x="17259300" y="95517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24</a:t>
            </a:r>
            <a:endParaRPr/>
          </a:p>
        </p:txBody>
      </p:sp>
      <p:sp>
        <p:nvSpPr>
          <p:cNvPr id="437" name="Google Shape;437;p26"/>
          <p:cNvSpPr txBox="1"/>
          <p:nvPr/>
        </p:nvSpPr>
        <p:spPr>
          <a:xfrm>
            <a:off x="1028700" y="4758939"/>
            <a:ext cx="5834281" cy="2454275"/>
          </a:xfrm>
          <a:prstGeom prst="rect">
            <a:avLst/>
          </a:prstGeom>
          <a:noFill/>
          <a:ln>
            <a:noFill/>
          </a:ln>
        </p:spPr>
        <p:txBody>
          <a:bodyPr anchorCtr="0" anchor="t" bIns="0" lIns="0" spcFirstLastPara="1" rIns="0" wrap="square" tIns="0">
            <a:spAutoFit/>
          </a:bodyPr>
          <a:lstStyle/>
          <a:p>
            <a:pPr indent="-377825" lvl="1" marL="75565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Các sinh viên sinh năm 1996 có tỉ lệ tốt nghiệp trễ hạn cao so với các năm khác.</a:t>
            </a:r>
            <a:endParaRPr/>
          </a:p>
        </p:txBody>
      </p:sp>
      <p:sp>
        <p:nvSpPr>
          <p:cNvPr id="438" name="Google Shape;438;p26"/>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439" name="Google Shape;439;p26"/>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đơn biến</a:t>
            </a:r>
            <a:endParaRPr/>
          </a:p>
        </p:txBody>
      </p:sp>
      <p:sp>
        <p:nvSpPr>
          <p:cNvPr id="440" name="Google Shape;440;p26"/>
          <p:cNvSpPr txBox="1"/>
          <p:nvPr/>
        </p:nvSpPr>
        <p:spPr>
          <a:xfrm>
            <a:off x="1779349" y="2219846"/>
            <a:ext cx="2915488" cy="6464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000000"/>
                </a:solidFill>
                <a:latin typeface="Nunito Sans"/>
                <a:ea typeface="Nunito Sans"/>
                <a:cs typeface="Nunito Sans"/>
                <a:sym typeface="Nunito Sans"/>
              </a:rPr>
              <a:t>Biến liên tục</a:t>
            </a:r>
            <a:endParaRPr/>
          </a:p>
        </p:txBody>
      </p:sp>
      <p:sp>
        <p:nvSpPr>
          <p:cNvPr id="441" name="Google Shape;441;p26"/>
          <p:cNvSpPr txBox="1"/>
          <p:nvPr/>
        </p:nvSpPr>
        <p:spPr>
          <a:xfrm>
            <a:off x="11188351" y="9551760"/>
            <a:ext cx="3458766" cy="51430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Box plot “namsinh”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grpSp>
        <p:nvGrpSpPr>
          <p:cNvPr id="450" name="Google Shape;450;p27"/>
          <p:cNvGrpSpPr/>
          <p:nvPr/>
        </p:nvGrpSpPr>
        <p:grpSpPr>
          <a:xfrm>
            <a:off x="-2038330" y="-2073710"/>
            <a:ext cx="4274506" cy="4274506"/>
            <a:chOff x="0" y="0"/>
            <a:chExt cx="812800" cy="812800"/>
          </a:xfrm>
        </p:grpSpPr>
        <p:sp>
          <p:nvSpPr>
            <p:cNvPr id="451" name="Google Shape;451;p2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53" name="Google Shape;453;p27"/>
          <p:cNvSpPr/>
          <p:nvPr/>
        </p:nvSpPr>
        <p:spPr>
          <a:xfrm>
            <a:off x="8127534" y="2279707"/>
            <a:ext cx="9131766" cy="7293998"/>
          </a:xfrm>
          <a:custGeom>
            <a:rect b="b" l="l" r="r" t="t"/>
            <a:pathLst>
              <a:path extrusionOk="0" h="7293998" w="9131766">
                <a:moveTo>
                  <a:pt x="0" y="0"/>
                </a:moveTo>
                <a:lnTo>
                  <a:pt x="9131766" y="0"/>
                </a:lnTo>
                <a:lnTo>
                  <a:pt x="9131766" y="7293998"/>
                </a:lnTo>
                <a:lnTo>
                  <a:pt x="0" y="7293998"/>
                </a:lnTo>
                <a:lnTo>
                  <a:pt x="0" y="0"/>
                </a:lnTo>
                <a:close/>
              </a:path>
            </a:pathLst>
          </a:custGeom>
          <a:blipFill rotWithShape="1">
            <a:blip r:embed="rId3">
              <a:alphaModFix/>
            </a:blip>
            <a:stretch>
              <a:fillRect b="0" l="0" r="0" t="0"/>
            </a:stretch>
          </a:blipFill>
          <a:ln>
            <a:noFill/>
          </a:ln>
        </p:spPr>
      </p:sp>
      <p:sp>
        <p:nvSpPr>
          <p:cNvPr id="454" name="Google Shape;454;p27"/>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455" name="Google Shape;455;p27"/>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25</a:t>
            </a:r>
            <a:endParaRPr/>
          </a:p>
        </p:txBody>
      </p:sp>
      <p:sp>
        <p:nvSpPr>
          <p:cNvPr id="456" name="Google Shape;456;p27"/>
          <p:cNvSpPr txBox="1"/>
          <p:nvPr/>
        </p:nvSpPr>
        <p:spPr>
          <a:xfrm>
            <a:off x="1102953" y="4180354"/>
            <a:ext cx="6287313" cy="4311650"/>
          </a:xfrm>
          <a:prstGeom prst="rect">
            <a:avLst/>
          </a:prstGeom>
          <a:noFill/>
          <a:ln>
            <a:noFill/>
          </a:ln>
        </p:spPr>
        <p:txBody>
          <a:bodyPr anchorCtr="0" anchor="t" bIns="0" lIns="0" spcFirstLastPara="1" rIns="0" wrap="square" tIns="0">
            <a:spAutoFit/>
          </a:bodyPr>
          <a:lstStyle/>
          <a:p>
            <a:pPr indent="-377825" lvl="1" marL="75565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Điểm trung bình học kỳ của các sinh viên đa phần đều ổn định.</a:t>
            </a:r>
            <a:endParaRPr/>
          </a:p>
          <a:p>
            <a:pPr indent="-377825" lvl="1" marL="75565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Nhóm sinh viên tốt nghiệp đúng hạn luôn có điểm trung bình học kỳ cao hơn nhóm sinh viên trễ hạn.</a:t>
            </a:r>
            <a:endParaRPr/>
          </a:p>
        </p:txBody>
      </p:sp>
      <p:sp>
        <p:nvSpPr>
          <p:cNvPr id="457" name="Google Shape;457;p27"/>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458" name="Google Shape;458;p27"/>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đơn biến</a:t>
            </a:r>
            <a:endParaRPr/>
          </a:p>
        </p:txBody>
      </p:sp>
      <p:sp>
        <p:nvSpPr>
          <p:cNvPr id="459" name="Google Shape;459;p27"/>
          <p:cNvSpPr txBox="1"/>
          <p:nvPr/>
        </p:nvSpPr>
        <p:spPr>
          <a:xfrm>
            <a:off x="10083826" y="9551760"/>
            <a:ext cx="5667816" cy="51430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Box plot “dtbhk” qua các học kỳ</a:t>
            </a:r>
            <a:endParaRPr/>
          </a:p>
        </p:txBody>
      </p:sp>
      <p:sp>
        <p:nvSpPr>
          <p:cNvPr id="460" name="Google Shape;460;p27"/>
          <p:cNvSpPr txBox="1"/>
          <p:nvPr/>
        </p:nvSpPr>
        <p:spPr>
          <a:xfrm>
            <a:off x="1779349" y="2219846"/>
            <a:ext cx="2915488" cy="6464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000000"/>
                </a:solidFill>
                <a:latin typeface="Nunito Sans"/>
                <a:ea typeface="Nunito Sans"/>
                <a:cs typeface="Nunito Sans"/>
                <a:sym typeface="Nunito Sans"/>
              </a:rPr>
              <a:t>Biến liên tục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grpSp>
        <p:nvGrpSpPr>
          <p:cNvPr id="469" name="Google Shape;469;p28"/>
          <p:cNvGrpSpPr/>
          <p:nvPr/>
        </p:nvGrpSpPr>
        <p:grpSpPr>
          <a:xfrm>
            <a:off x="-2038330" y="-2073710"/>
            <a:ext cx="4274506" cy="4274506"/>
            <a:chOff x="0" y="0"/>
            <a:chExt cx="812800" cy="812800"/>
          </a:xfrm>
        </p:grpSpPr>
        <p:sp>
          <p:nvSpPr>
            <p:cNvPr id="470" name="Google Shape;470;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72" name="Google Shape;472;p28"/>
          <p:cNvSpPr/>
          <p:nvPr/>
        </p:nvSpPr>
        <p:spPr>
          <a:xfrm>
            <a:off x="8451423" y="2200796"/>
            <a:ext cx="9045701" cy="7225253"/>
          </a:xfrm>
          <a:custGeom>
            <a:rect b="b" l="l" r="r" t="t"/>
            <a:pathLst>
              <a:path extrusionOk="0" h="7225253" w="9045701">
                <a:moveTo>
                  <a:pt x="0" y="0"/>
                </a:moveTo>
                <a:lnTo>
                  <a:pt x="9045700" y="0"/>
                </a:lnTo>
                <a:lnTo>
                  <a:pt x="9045700" y="7225254"/>
                </a:lnTo>
                <a:lnTo>
                  <a:pt x="0" y="7225254"/>
                </a:lnTo>
                <a:lnTo>
                  <a:pt x="0" y="0"/>
                </a:lnTo>
                <a:close/>
              </a:path>
            </a:pathLst>
          </a:custGeom>
          <a:blipFill rotWithShape="1">
            <a:blip r:embed="rId3">
              <a:alphaModFix/>
            </a:blip>
            <a:stretch>
              <a:fillRect b="0" l="0" r="0" t="0"/>
            </a:stretch>
          </a:blipFill>
          <a:ln>
            <a:noFill/>
          </a:ln>
        </p:spPr>
      </p:sp>
      <p:sp>
        <p:nvSpPr>
          <p:cNvPr id="473" name="Google Shape;473;p28"/>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474" name="Google Shape;474;p28"/>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26</a:t>
            </a:r>
            <a:endParaRPr/>
          </a:p>
        </p:txBody>
      </p:sp>
      <p:sp>
        <p:nvSpPr>
          <p:cNvPr id="475" name="Google Shape;475;p28"/>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476" name="Google Shape;476;p28"/>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đơn biến</a:t>
            </a:r>
            <a:endParaRPr/>
          </a:p>
        </p:txBody>
      </p:sp>
      <p:sp>
        <p:nvSpPr>
          <p:cNvPr id="477" name="Google Shape;477;p28"/>
          <p:cNvSpPr txBox="1"/>
          <p:nvPr/>
        </p:nvSpPr>
        <p:spPr>
          <a:xfrm>
            <a:off x="10016192" y="9551760"/>
            <a:ext cx="5803084" cy="51430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Box plot “sotchk” qua các học kỳ</a:t>
            </a:r>
            <a:endParaRPr/>
          </a:p>
        </p:txBody>
      </p:sp>
      <p:sp>
        <p:nvSpPr>
          <p:cNvPr id="478" name="Google Shape;478;p28"/>
          <p:cNvSpPr txBox="1"/>
          <p:nvPr/>
        </p:nvSpPr>
        <p:spPr>
          <a:xfrm>
            <a:off x="1779349" y="2219846"/>
            <a:ext cx="2915488" cy="6464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000000"/>
                </a:solidFill>
                <a:latin typeface="Nunito Sans"/>
                <a:ea typeface="Nunito Sans"/>
                <a:cs typeface="Nunito Sans"/>
                <a:sym typeface="Nunito Sans"/>
              </a:rPr>
              <a:t>Biến liên tục</a:t>
            </a:r>
            <a:endParaRPr/>
          </a:p>
        </p:txBody>
      </p:sp>
      <p:sp>
        <p:nvSpPr>
          <p:cNvPr id="479" name="Google Shape;479;p28"/>
          <p:cNvSpPr txBox="1"/>
          <p:nvPr/>
        </p:nvSpPr>
        <p:spPr>
          <a:xfrm>
            <a:off x="1028700" y="4108289"/>
            <a:ext cx="6985385" cy="4311650"/>
          </a:xfrm>
          <a:prstGeom prst="rect">
            <a:avLst/>
          </a:prstGeom>
          <a:noFill/>
          <a:ln>
            <a:noFill/>
          </a:ln>
        </p:spPr>
        <p:txBody>
          <a:bodyPr anchorCtr="0" anchor="t" bIns="0" lIns="0" spcFirstLastPara="1" rIns="0" wrap="square" tIns="0">
            <a:spAutoFit/>
          </a:bodyPr>
          <a:lstStyle/>
          <a:p>
            <a:pPr indent="-377825" lvl="1" marL="75565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Số tín chỉ học kỳ của nhóm sinh viên tốt nghiệp đúng hạn thường cao  ở các học kì đầu và ổn định ở các học kì sau .</a:t>
            </a:r>
            <a:endParaRPr/>
          </a:p>
          <a:p>
            <a:pPr indent="-377825" lvl="1" marL="75565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Số tín chỉ học kỳ nhóm sinh viên tốt nghiệp trễ hạn có xu hướng tương đối ổn định.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grpSp>
        <p:nvGrpSpPr>
          <p:cNvPr id="484" name="Google Shape;484;p29"/>
          <p:cNvGrpSpPr/>
          <p:nvPr/>
        </p:nvGrpSpPr>
        <p:grpSpPr>
          <a:xfrm>
            <a:off x="-2038330" y="-2073710"/>
            <a:ext cx="4274506" cy="4274506"/>
            <a:chOff x="0" y="0"/>
            <a:chExt cx="812800" cy="812800"/>
          </a:xfrm>
        </p:grpSpPr>
        <p:sp>
          <p:nvSpPr>
            <p:cNvPr id="485" name="Google Shape;485;p2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87" name="Google Shape;487;p29"/>
          <p:cNvSpPr/>
          <p:nvPr/>
        </p:nvSpPr>
        <p:spPr>
          <a:xfrm>
            <a:off x="2294391" y="2541684"/>
            <a:ext cx="6789196" cy="7333926"/>
          </a:xfrm>
          <a:custGeom>
            <a:rect b="b" l="l" r="r" t="t"/>
            <a:pathLst>
              <a:path extrusionOk="0" h="7333926" w="6789196">
                <a:moveTo>
                  <a:pt x="0" y="0"/>
                </a:moveTo>
                <a:lnTo>
                  <a:pt x="6789196" y="0"/>
                </a:lnTo>
                <a:lnTo>
                  <a:pt x="6789196" y="7333926"/>
                </a:lnTo>
                <a:lnTo>
                  <a:pt x="0" y="7333926"/>
                </a:lnTo>
                <a:lnTo>
                  <a:pt x="0" y="0"/>
                </a:lnTo>
                <a:close/>
              </a:path>
            </a:pathLst>
          </a:custGeom>
          <a:blipFill rotWithShape="1">
            <a:blip r:embed="rId3">
              <a:alphaModFix/>
            </a:blip>
            <a:stretch>
              <a:fillRect b="0" l="0" r="0" t="0"/>
            </a:stretch>
          </a:blipFill>
          <a:ln cap="sq" cmpd="sng" w="14275">
            <a:solidFill>
              <a:srgbClr val="000000"/>
            </a:solidFill>
            <a:prstDash val="solid"/>
            <a:miter lim="8000"/>
            <a:headEnd len="sm" w="sm" type="none"/>
            <a:tailEnd len="sm" w="sm" type="none"/>
          </a:ln>
        </p:spPr>
      </p:sp>
      <p:sp>
        <p:nvSpPr>
          <p:cNvPr id="488" name="Google Shape;488;p29"/>
          <p:cNvSpPr/>
          <p:nvPr/>
        </p:nvSpPr>
        <p:spPr>
          <a:xfrm>
            <a:off x="9083587" y="4300519"/>
            <a:ext cx="6910022" cy="4548198"/>
          </a:xfrm>
          <a:custGeom>
            <a:rect b="b" l="l" r="r" t="t"/>
            <a:pathLst>
              <a:path extrusionOk="0" h="4548198" w="6910022">
                <a:moveTo>
                  <a:pt x="0" y="0"/>
                </a:moveTo>
                <a:lnTo>
                  <a:pt x="6910022" y="0"/>
                </a:lnTo>
                <a:lnTo>
                  <a:pt x="6910022" y="4548198"/>
                </a:lnTo>
                <a:lnTo>
                  <a:pt x="0" y="4548198"/>
                </a:lnTo>
                <a:lnTo>
                  <a:pt x="0" y="0"/>
                </a:lnTo>
                <a:close/>
              </a:path>
            </a:pathLst>
          </a:custGeom>
          <a:blipFill rotWithShape="1">
            <a:blip r:embed="rId4">
              <a:alphaModFix/>
            </a:blip>
            <a:stretch>
              <a:fillRect b="0" l="0" r="0" t="0"/>
            </a:stretch>
          </a:blipFill>
          <a:ln cap="sq" cmpd="sng" w="14275">
            <a:solidFill>
              <a:srgbClr val="000000"/>
            </a:solidFill>
            <a:prstDash val="solid"/>
            <a:miter lim="8000"/>
            <a:headEnd len="sm" w="sm" type="none"/>
            <a:tailEnd len="sm" w="sm" type="none"/>
          </a:ln>
        </p:spPr>
      </p:sp>
      <p:sp>
        <p:nvSpPr>
          <p:cNvPr id="489" name="Google Shape;489;p29"/>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490" name="Google Shape;490;p29"/>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27</a:t>
            </a:r>
            <a:endParaRPr/>
          </a:p>
        </p:txBody>
      </p:sp>
      <p:sp>
        <p:nvSpPr>
          <p:cNvPr id="491" name="Google Shape;491;p29"/>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đơn biến</a:t>
            </a:r>
            <a:endParaRPr/>
          </a:p>
        </p:txBody>
      </p:sp>
      <p:sp>
        <p:nvSpPr>
          <p:cNvPr id="492" name="Google Shape;492;p29"/>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493" name="Google Shape;493;p29"/>
          <p:cNvSpPr txBox="1"/>
          <p:nvPr/>
        </p:nvSpPr>
        <p:spPr>
          <a:xfrm>
            <a:off x="1490711" y="1839482"/>
            <a:ext cx="2915488" cy="6464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000000"/>
                </a:solidFill>
                <a:latin typeface="Nunito Sans"/>
                <a:ea typeface="Nunito Sans"/>
                <a:cs typeface="Nunito Sans"/>
                <a:sym typeface="Nunito Sans"/>
              </a:rPr>
              <a:t>Biến liên tục</a:t>
            </a:r>
            <a:endParaRPr/>
          </a:p>
        </p:txBody>
      </p:sp>
      <p:sp>
        <p:nvSpPr>
          <p:cNvPr id="494" name="Google Shape;494;p29"/>
          <p:cNvSpPr txBox="1"/>
          <p:nvPr/>
        </p:nvSpPr>
        <p:spPr>
          <a:xfrm>
            <a:off x="9427393" y="3452070"/>
            <a:ext cx="7391245" cy="596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Kết quả phân tích one-way ANOVA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p:nvPr/>
        </p:nvSpPr>
        <p:spPr>
          <a:xfrm flipH="1">
            <a:off x="0" y="8618398"/>
            <a:ext cx="5173960" cy="1668602"/>
          </a:xfrm>
          <a:custGeom>
            <a:rect b="b" l="l" r="r" t="t"/>
            <a:pathLst>
              <a:path extrusionOk="0" h="1668602" w="5173960">
                <a:moveTo>
                  <a:pt x="5173960" y="0"/>
                </a:moveTo>
                <a:lnTo>
                  <a:pt x="0" y="0"/>
                </a:lnTo>
                <a:lnTo>
                  <a:pt x="0" y="1668602"/>
                </a:lnTo>
                <a:lnTo>
                  <a:pt x="5173960" y="1668602"/>
                </a:lnTo>
                <a:lnTo>
                  <a:pt x="5173960" y="0"/>
                </a:lnTo>
                <a:close/>
              </a:path>
            </a:pathLst>
          </a:custGeom>
          <a:blipFill rotWithShape="1">
            <a:blip r:embed="rId3">
              <a:alphaModFix/>
            </a:blip>
            <a:stretch>
              <a:fillRect b="0" l="0" r="0" t="0"/>
            </a:stretch>
          </a:blipFill>
          <a:ln>
            <a:noFill/>
          </a:ln>
        </p:spPr>
      </p:sp>
      <p:sp>
        <p:nvSpPr>
          <p:cNvPr id="114" name="Google Shape;114;p3"/>
          <p:cNvSpPr/>
          <p:nvPr/>
        </p:nvSpPr>
        <p:spPr>
          <a:xfrm flipH="1" rot="10800000">
            <a:off x="13114040" y="0"/>
            <a:ext cx="5173960" cy="1668602"/>
          </a:xfrm>
          <a:custGeom>
            <a:rect b="b" l="l" r="r" t="t"/>
            <a:pathLst>
              <a:path extrusionOk="0" h="1668602" w="5173960">
                <a:moveTo>
                  <a:pt x="0" y="1668602"/>
                </a:moveTo>
                <a:lnTo>
                  <a:pt x="5173960" y="1668602"/>
                </a:lnTo>
                <a:lnTo>
                  <a:pt x="5173960" y="0"/>
                </a:lnTo>
                <a:lnTo>
                  <a:pt x="0" y="0"/>
                </a:lnTo>
                <a:lnTo>
                  <a:pt x="0" y="1668602"/>
                </a:lnTo>
                <a:close/>
              </a:path>
            </a:pathLst>
          </a:custGeom>
          <a:blipFill rotWithShape="1">
            <a:blip r:embed="rId3">
              <a:alphaModFix/>
            </a:blip>
            <a:stretch>
              <a:fillRect b="0" l="0" r="0" t="0"/>
            </a:stretch>
          </a:blipFill>
          <a:ln>
            <a:noFill/>
          </a:ln>
        </p:spPr>
      </p:sp>
      <p:sp>
        <p:nvSpPr>
          <p:cNvPr id="115" name="Google Shape;115;p3"/>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01</a:t>
            </a:r>
            <a:endParaRPr/>
          </a:p>
        </p:txBody>
      </p:sp>
      <p:sp>
        <p:nvSpPr>
          <p:cNvPr id="116" name="Google Shape;116;p3"/>
          <p:cNvSpPr txBox="1"/>
          <p:nvPr/>
        </p:nvSpPr>
        <p:spPr>
          <a:xfrm>
            <a:off x="2586980" y="171450"/>
            <a:ext cx="13114040" cy="1543050"/>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004AAD"/>
                </a:solidFill>
                <a:latin typeface="Nunito Sans Black"/>
                <a:ea typeface="Nunito Sans Black"/>
                <a:cs typeface="Nunito Sans Black"/>
                <a:sym typeface="Nunito Sans Black"/>
              </a:rPr>
              <a:t>Nội dung</a:t>
            </a:r>
            <a:endParaRPr/>
          </a:p>
        </p:txBody>
      </p:sp>
      <p:sp>
        <p:nvSpPr>
          <p:cNvPr id="117" name="Google Shape;117;p3"/>
          <p:cNvSpPr txBox="1"/>
          <p:nvPr/>
        </p:nvSpPr>
        <p:spPr>
          <a:xfrm>
            <a:off x="3568055" y="2458093"/>
            <a:ext cx="7680196" cy="669969"/>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1. Giới thiệu đề tài </a:t>
            </a:r>
            <a:endParaRPr/>
          </a:p>
        </p:txBody>
      </p:sp>
      <p:sp>
        <p:nvSpPr>
          <p:cNvPr id="118" name="Google Shape;118;p3"/>
          <p:cNvSpPr txBox="1"/>
          <p:nvPr/>
        </p:nvSpPr>
        <p:spPr>
          <a:xfrm>
            <a:off x="3568055" y="3942257"/>
            <a:ext cx="7680196" cy="1374863"/>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2. Giới thiệu dataset</a:t>
            </a:r>
            <a:endParaRPr/>
          </a:p>
          <a:p>
            <a:pPr indent="0" lvl="0" marL="0" marR="0" rtl="0" algn="just">
              <a:lnSpc>
                <a:spcPct val="140010"/>
              </a:lnSpc>
              <a:spcBef>
                <a:spcPts val="0"/>
              </a:spcBef>
              <a:spcAft>
                <a:spcPts val="0"/>
              </a:spcAft>
              <a:buNone/>
            </a:pPr>
            <a:r>
              <a:t/>
            </a:r>
            <a:endParaRPr b="1" i="0" sz="3999" u="none" cap="none" strike="noStrike">
              <a:solidFill>
                <a:srgbClr val="004AAD"/>
              </a:solidFill>
              <a:latin typeface="Nunito Sans Black"/>
              <a:ea typeface="Nunito Sans Black"/>
              <a:cs typeface="Nunito Sans Black"/>
              <a:sym typeface="Nunito Sans Black"/>
            </a:endParaRPr>
          </a:p>
        </p:txBody>
      </p:sp>
      <p:sp>
        <p:nvSpPr>
          <p:cNvPr id="119" name="Google Shape;119;p3"/>
          <p:cNvSpPr txBox="1"/>
          <p:nvPr/>
        </p:nvSpPr>
        <p:spPr>
          <a:xfrm>
            <a:off x="3568055" y="6966666"/>
            <a:ext cx="7680196" cy="1374863"/>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4. Phân tích thăm dò</a:t>
            </a:r>
            <a:endParaRPr/>
          </a:p>
          <a:p>
            <a:pPr indent="0" lvl="0" marL="0" marR="0" rtl="0" algn="just">
              <a:lnSpc>
                <a:spcPct val="140010"/>
              </a:lnSpc>
              <a:spcBef>
                <a:spcPts val="0"/>
              </a:spcBef>
              <a:spcAft>
                <a:spcPts val="0"/>
              </a:spcAft>
              <a:buNone/>
            </a:pPr>
            <a:r>
              <a:t/>
            </a:r>
            <a:endParaRPr b="1" i="0" sz="3999" u="none" cap="none" strike="noStrike">
              <a:solidFill>
                <a:srgbClr val="004AAD"/>
              </a:solidFill>
              <a:latin typeface="Nunito Sans Black"/>
              <a:ea typeface="Nunito Sans Black"/>
              <a:cs typeface="Nunito Sans Black"/>
              <a:sym typeface="Nunito Sans Black"/>
            </a:endParaRPr>
          </a:p>
        </p:txBody>
      </p:sp>
      <p:sp>
        <p:nvSpPr>
          <p:cNvPr id="120" name="Google Shape;120;p3"/>
          <p:cNvSpPr txBox="1"/>
          <p:nvPr/>
        </p:nvSpPr>
        <p:spPr>
          <a:xfrm>
            <a:off x="9579104" y="3339007"/>
            <a:ext cx="7680196" cy="669925"/>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5. Xây dựng đồ thị mạng</a:t>
            </a:r>
            <a:endParaRPr/>
          </a:p>
        </p:txBody>
      </p:sp>
      <p:sp>
        <p:nvSpPr>
          <p:cNvPr id="121" name="Google Shape;121;p3"/>
          <p:cNvSpPr txBox="1"/>
          <p:nvPr/>
        </p:nvSpPr>
        <p:spPr>
          <a:xfrm>
            <a:off x="9579104" y="4775200"/>
            <a:ext cx="7680196" cy="669925"/>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6. Xây dựng mô hình</a:t>
            </a:r>
            <a:endParaRPr/>
          </a:p>
        </p:txBody>
      </p:sp>
      <p:sp>
        <p:nvSpPr>
          <p:cNvPr id="122" name="Google Shape;122;p3"/>
          <p:cNvSpPr txBox="1"/>
          <p:nvPr/>
        </p:nvSpPr>
        <p:spPr>
          <a:xfrm>
            <a:off x="9579104" y="6254750"/>
            <a:ext cx="7680196" cy="669925"/>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7. Kết luận</a:t>
            </a:r>
            <a:endParaRPr/>
          </a:p>
        </p:txBody>
      </p:sp>
      <p:sp>
        <p:nvSpPr>
          <p:cNvPr id="123" name="Google Shape;123;p3"/>
          <p:cNvSpPr txBox="1"/>
          <p:nvPr/>
        </p:nvSpPr>
        <p:spPr>
          <a:xfrm>
            <a:off x="3568055" y="5426421"/>
            <a:ext cx="7680196" cy="1374863"/>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3. Tiền xử lý </a:t>
            </a:r>
            <a:endParaRPr/>
          </a:p>
          <a:p>
            <a:pPr indent="0" lvl="0" marL="0" marR="0" rtl="0" algn="just">
              <a:lnSpc>
                <a:spcPct val="140010"/>
              </a:lnSpc>
              <a:spcBef>
                <a:spcPts val="0"/>
              </a:spcBef>
              <a:spcAft>
                <a:spcPts val="0"/>
              </a:spcAft>
              <a:buNone/>
            </a:pPr>
            <a:r>
              <a:t/>
            </a:r>
            <a:endParaRPr b="1" i="0" sz="3999" u="none" cap="none" strike="noStrike">
              <a:solidFill>
                <a:srgbClr val="004AAD"/>
              </a:solidFill>
              <a:latin typeface="Nunito Sans Black"/>
              <a:ea typeface="Nunito Sans Black"/>
              <a:cs typeface="Nunito Sans Black"/>
              <a:sym typeface="Nunito Sans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grpSp>
        <p:nvGrpSpPr>
          <p:cNvPr id="499" name="Google Shape;499;p30"/>
          <p:cNvGrpSpPr/>
          <p:nvPr/>
        </p:nvGrpSpPr>
        <p:grpSpPr>
          <a:xfrm>
            <a:off x="-2038330" y="-2073710"/>
            <a:ext cx="4274506" cy="4274506"/>
            <a:chOff x="0" y="0"/>
            <a:chExt cx="812800" cy="812800"/>
          </a:xfrm>
        </p:grpSpPr>
        <p:sp>
          <p:nvSpPr>
            <p:cNvPr id="500" name="Google Shape;500;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02" name="Google Shape;502;p30"/>
          <p:cNvSpPr/>
          <p:nvPr/>
        </p:nvSpPr>
        <p:spPr>
          <a:xfrm>
            <a:off x="8983219" y="2261791"/>
            <a:ext cx="8276081" cy="6962254"/>
          </a:xfrm>
          <a:custGeom>
            <a:rect b="b" l="l" r="r" t="t"/>
            <a:pathLst>
              <a:path extrusionOk="0" h="6962254" w="8276081">
                <a:moveTo>
                  <a:pt x="0" y="0"/>
                </a:moveTo>
                <a:lnTo>
                  <a:pt x="8276081" y="0"/>
                </a:lnTo>
                <a:lnTo>
                  <a:pt x="8276081" y="6962253"/>
                </a:lnTo>
                <a:lnTo>
                  <a:pt x="0" y="6962253"/>
                </a:lnTo>
                <a:lnTo>
                  <a:pt x="0" y="0"/>
                </a:lnTo>
                <a:close/>
              </a:path>
            </a:pathLst>
          </a:custGeom>
          <a:blipFill rotWithShape="1">
            <a:blip r:embed="rId3">
              <a:alphaModFix/>
            </a:blip>
            <a:stretch>
              <a:fillRect b="0" l="0" r="0" t="0"/>
            </a:stretch>
          </a:blipFill>
          <a:ln>
            <a:noFill/>
          </a:ln>
        </p:spPr>
      </p:sp>
      <p:sp>
        <p:nvSpPr>
          <p:cNvPr id="503" name="Google Shape;503;p30"/>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504" name="Google Shape;504;p30"/>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28</a:t>
            </a:r>
            <a:endParaRPr/>
          </a:p>
        </p:txBody>
      </p:sp>
      <p:sp>
        <p:nvSpPr>
          <p:cNvPr id="505" name="Google Shape;505;p30"/>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đơn biến</a:t>
            </a:r>
            <a:endParaRPr/>
          </a:p>
        </p:txBody>
      </p:sp>
      <p:sp>
        <p:nvSpPr>
          <p:cNvPr id="506" name="Google Shape;506;p30"/>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507" name="Google Shape;507;p30"/>
          <p:cNvSpPr txBox="1"/>
          <p:nvPr/>
        </p:nvSpPr>
        <p:spPr>
          <a:xfrm>
            <a:off x="1028700" y="3329305"/>
            <a:ext cx="6840905" cy="4921250"/>
          </a:xfrm>
          <a:prstGeom prst="rect">
            <a:avLst/>
          </a:prstGeom>
          <a:noFill/>
          <a:ln>
            <a:noFill/>
          </a:ln>
        </p:spPr>
        <p:txBody>
          <a:bodyPr anchorCtr="0" anchor="t" bIns="0" lIns="0" spcFirstLastPara="1" rIns="0" wrap="square" tIns="0">
            <a:spAutoFit/>
          </a:bodyPr>
          <a:lstStyle/>
          <a:p>
            <a:pPr indent="-377823" lvl="1" marL="755649" marR="0" rtl="0" algn="just">
              <a:lnSpc>
                <a:spcPct val="140011"/>
              </a:lnSpc>
              <a:spcBef>
                <a:spcPts val="0"/>
              </a:spcBef>
              <a:spcAft>
                <a:spcPts val="0"/>
              </a:spcAft>
              <a:buClr>
                <a:srgbClr val="000000"/>
              </a:buClr>
              <a:buSzPts val="3499"/>
              <a:buFont typeface="Arial"/>
              <a:buChar char="•"/>
            </a:pPr>
            <a:r>
              <a:rPr b="0" i="0" lang="en-US" sz="3499" u="none" cap="none" strike="noStrike">
                <a:solidFill>
                  <a:srgbClr val="000000"/>
                </a:solidFill>
                <a:latin typeface="Nunito Sans"/>
                <a:ea typeface="Nunito Sans"/>
                <a:cs typeface="Nunito Sans"/>
                <a:sym typeface="Nunito Sans"/>
              </a:rPr>
              <a:t>Các biến điểm trung bình học kì có sự tương quan với nhau </a:t>
            </a:r>
            <a:endParaRPr/>
          </a:p>
          <a:p>
            <a:pPr indent="-377823" lvl="1" marL="755649" marR="0" rtl="0" algn="just">
              <a:lnSpc>
                <a:spcPct val="140011"/>
              </a:lnSpc>
              <a:spcBef>
                <a:spcPts val="0"/>
              </a:spcBef>
              <a:spcAft>
                <a:spcPts val="0"/>
              </a:spcAft>
              <a:buClr>
                <a:srgbClr val="000000"/>
              </a:buClr>
              <a:buSzPts val="3499"/>
              <a:buFont typeface="Arial"/>
              <a:buChar char="•"/>
            </a:pPr>
            <a:r>
              <a:rPr b="0" i="0" lang="en-US" sz="3499" u="none" cap="none" strike="noStrike">
                <a:solidFill>
                  <a:srgbClr val="000000"/>
                </a:solidFill>
                <a:latin typeface="Nunito Sans"/>
                <a:ea typeface="Nunito Sans"/>
                <a:cs typeface="Nunito Sans"/>
                <a:sym typeface="Nunito Sans"/>
              </a:rPr>
              <a:t>Có sự tương quan giữa số tín chỉ học kì và điểm trun bình học kì tuy nhiên tương quan này khá yếu.</a:t>
            </a:r>
            <a:endParaRPr/>
          </a:p>
          <a:p>
            <a:pPr indent="0" lvl="0" marL="0" marR="0" rtl="0" algn="ctr">
              <a:lnSpc>
                <a:spcPct val="140011"/>
              </a:lnSpc>
              <a:spcBef>
                <a:spcPts val="0"/>
              </a:spcBef>
              <a:spcAft>
                <a:spcPts val="0"/>
              </a:spcAft>
              <a:buNone/>
            </a:pPr>
            <a:r>
              <a:t/>
            </a:r>
            <a:endParaRPr b="0" i="0" sz="3499" u="none" cap="none" strike="noStrike">
              <a:solidFill>
                <a:srgbClr val="000000"/>
              </a:solidFill>
              <a:latin typeface="Nunito Sans"/>
              <a:ea typeface="Nunito Sans"/>
              <a:cs typeface="Nunito Sans"/>
              <a:sym typeface="Nunito Sans"/>
            </a:endParaRPr>
          </a:p>
        </p:txBody>
      </p:sp>
      <p:sp>
        <p:nvSpPr>
          <p:cNvPr id="508" name="Google Shape;508;p30"/>
          <p:cNvSpPr txBox="1"/>
          <p:nvPr/>
        </p:nvSpPr>
        <p:spPr>
          <a:xfrm>
            <a:off x="1779470" y="2219846"/>
            <a:ext cx="2915245" cy="6464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000000"/>
                </a:solidFill>
                <a:latin typeface="Nunito Sans"/>
                <a:ea typeface="Nunito Sans"/>
                <a:cs typeface="Nunito Sans"/>
                <a:sym typeface="Nunito Sans"/>
              </a:rPr>
              <a:t>Biến liên tục</a:t>
            </a:r>
            <a:endParaRPr/>
          </a:p>
        </p:txBody>
      </p:sp>
      <p:sp>
        <p:nvSpPr>
          <p:cNvPr id="509" name="Google Shape;509;p30"/>
          <p:cNvSpPr txBox="1"/>
          <p:nvPr/>
        </p:nvSpPr>
        <p:spPr>
          <a:xfrm>
            <a:off x="11071003" y="9320428"/>
            <a:ext cx="4632246"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Heatmap các biến liên tục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grpSp>
        <p:nvGrpSpPr>
          <p:cNvPr id="514" name="Google Shape;514;p31"/>
          <p:cNvGrpSpPr/>
          <p:nvPr/>
        </p:nvGrpSpPr>
        <p:grpSpPr>
          <a:xfrm>
            <a:off x="-2038330" y="-2073710"/>
            <a:ext cx="4274506" cy="4274506"/>
            <a:chOff x="0" y="0"/>
            <a:chExt cx="812800" cy="812800"/>
          </a:xfrm>
        </p:grpSpPr>
        <p:sp>
          <p:nvSpPr>
            <p:cNvPr id="515" name="Google Shape;515;p3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17" name="Google Shape;517;p31"/>
          <p:cNvSpPr/>
          <p:nvPr/>
        </p:nvSpPr>
        <p:spPr>
          <a:xfrm>
            <a:off x="1028700" y="2961526"/>
            <a:ext cx="7664251" cy="5865281"/>
          </a:xfrm>
          <a:custGeom>
            <a:rect b="b" l="l" r="r" t="t"/>
            <a:pathLst>
              <a:path extrusionOk="0" h="5865281" w="7664251">
                <a:moveTo>
                  <a:pt x="0" y="0"/>
                </a:moveTo>
                <a:lnTo>
                  <a:pt x="7664251" y="0"/>
                </a:lnTo>
                <a:lnTo>
                  <a:pt x="7664251" y="5865282"/>
                </a:lnTo>
                <a:lnTo>
                  <a:pt x="0" y="5865282"/>
                </a:lnTo>
                <a:lnTo>
                  <a:pt x="0" y="0"/>
                </a:lnTo>
                <a:close/>
              </a:path>
            </a:pathLst>
          </a:custGeom>
          <a:blipFill rotWithShape="1">
            <a:blip r:embed="rId3">
              <a:alphaModFix/>
            </a:blip>
            <a:stretch>
              <a:fillRect b="0" l="0" r="0" t="0"/>
            </a:stretch>
          </a:blipFill>
          <a:ln>
            <a:noFill/>
          </a:ln>
        </p:spPr>
      </p:sp>
      <p:sp>
        <p:nvSpPr>
          <p:cNvPr id="518" name="Google Shape;518;p31"/>
          <p:cNvSpPr/>
          <p:nvPr/>
        </p:nvSpPr>
        <p:spPr>
          <a:xfrm>
            <a:off x="9423156" y="2159052"/>
            <a:ext cx="8021697" cy="6660775"/>
          </a:xfrm>
          <a:custGeom>
            <a:rect b="b" l="l" r="r" t="t"/>
            <a:pathLst>
              <a:path extrusionOk="0" h="6660775" w="8021697">
                <a:moveTo>
                  <a:pt x="0" y="0"/>
                </a:moveTo>
                <a:lnTo>
                  <a:pt x="8021697" y="0"/>
                </a:lnTo>
                <a:lnTo>
                  <a:pt x="8021697" y="6660774"/>
                </a:lnTo>
                <a:lnTo>
                  <a:pt x="0" y="6660774"/>
                </a:lnTo>
                <a:lnTo>
                  <a:pt x="0" y="0"/>
                </a:lnTo>
                <a:close/>
              </a:path>
            </a:pathLst>
          </a:custGeom>
          <a:blipFill rotWithShape="1">
            <a:blip r:embed="rId4">
              <a:alphaModFix/>
            </a:blip>
            <a:stretch>
              <a:fillRect b="0" l="0" r="0" t="0"/>
            </a:stretch>
          </a:blipFill>
          <a:ln>
            <a:noFill/>
          </a:ln>
        </p:spPr>
      </p:sp>
      <p:sp>
        <p:nvSpPr>
          <p:cNvPr id="519" name="Google Shape;519;p31"/>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520" name="Google Shape;520;p31"/>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29</a:t>
            </a:r>
            <a:endParaRPr/>
          </a:p>
        </p:txBody>
      </p:sp>
      <p:sp>
        <p:nvSpPr>
          <p:cNvPr id="521" name="Google Shape;521;p31"/>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đơn biến</a:t>
            </a:r>
            <a:endParaRPr/>
          </a:p>
        </p:txBody>
      </p:sp>
      <p:sp>
        <p:nvSpPr>
          <p:cNvPr id="522" name="Google Shape;522;p31"/>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523" name="Google Shape;523;p31"/>
          <p:cNvSpPr txBox="1"/>
          <p:nvPr/>
        </p:nvSpPr>
        <p:spPr>
          <a:xfrm>
            <a:off x="430075" y="9201150"/>
            <a:ext cx="8971836"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Plot của các giá trị của biến noisinh với biến target</a:t>
            </a:r>
            <a:endParaRPr/>
          </a:p>
        </p:txBody>
      </p:sp>
      <p:sp>
        <p:nvSpPr>
          <p:cNvPr id="524" name="Google Shape;524;p31"/>
          <p:cNvSpPr txBox="1"/>
          <p:nvPr/>
        </p:nvSpPr>
        <p:spPr>
          <a:xfrm>
            <a:off x="10063643" y="9201150"/>
            <a:ext cx="6740723"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Plot của giá trị biến gioitinh với target</a:t>
            </a:r>
            <a:endParaRPr/>
          </a:p>
        </p:txBody>
      </p:sp>
      <p:sp>
        <p:nvSpPr>
          <p:cNvPr id="525" name="Google Shape;525;p31"/>
          <p:cNvSpPr txBox="1"/>
          <p:nvPr/>
        </p:nvSpPr>
        <p:spPr>
          <a:xfrm>
            <a:off x="1558192" y="2219846"/>
            <a:ext cx="3357801" cy="6464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000000"/>
                </a:solidFill>
                <a:latin typeface="Nunito Sans"/>
                <a:ea typeface="Nunito Sans"/>
                <a:cs typeface="Nunito Sans"/>
                <a:sym typeface="Nunito Sans"/>
              </a:rPr>
              <a:t>Biến phân loại</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grpSp>
        <p:nvGrpSpPr>
          <p:cNvPr id="530" name="Google Shape;530;p32"/>
          <p:cNvGrpSpPr/>
          <p:nvPr/>
        </p:nvGrpSpPr>
        <p:grpSpPr>
          <a:xfrm>
            <a:off x="-2038330" y="-2073710"/>
            <a:ext cx="4274506" cy="4274506"/>
            <a:chOff x="0" y="0"/>
            <a:chExt cx="812800" cy="812800"/>
          </a:xfrm>
        </p:grpSpPr>
        <p:sp>
          <p:nvSpPr>
            <p:cNvPr id="531" name="Google Shape;531;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33" name="Google Shape;533;p32"/>
          <p:cNvSpPr/>
          <p:nvPr/>
        </p:nvSpPr>
        <p:spPr>
          <a:xfrm>
            <a:off x="9343282" y="2296046"/>
            <a:ext cx="8288397" cy="6962254"/>
          </a:xfrm>
          <a:custGeom>
            <a:rect b="b" l="l" r="r" t="t"/>
            <a:pathLst>
              <a:path extrusionOk="0" h="6962254" w="8288397">
                <a:moveTo>
                  <a:pt x="0" y="0"/>
                </a:moveTo>
                <a:lnTo>
                  <a:pt x="8288397" y="0"/>
                </a:lnTo>
                <a:lnTo>
                  <a:pt x="8288397" y="6962254"/>
                </a:lnTo>
                <a:lnTo>
                  <a:pt x="0" y="6962254"/>
                </a:lnTo>
                <a:lnTo>
                  <a:pt x="0" y="0"/>
                </a:lnTo>
                <a:close/>
              </a:path>
            </a:pathLst>
          </a:custGeom>
          <a:blipFill rotWithShape="1">
            <a:blip r:embed="rId3">
              <a:alphaModFix/>
            </a:blip>
            <a:stretch>
              <a:fillRect b="0" l="0" r="0" t="0"/>
            </a:stretch>
          </a:blipFill>
          <a:ln>
            <a:noFill/>
          </a:ln>
        </p:spPr>
      </p:sp>
      <p:sp>
        <p:nvSpPr>
          <p:cNvPr id="534" name="Google Shape;534;p32"/>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535" name="Google Shape;535;p32"/>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30</a:t>
            </a:r>
            <a:endParaRPr/>
          </a:p>
        </p:txBody>
      </p:sp>
      <p:sp>
        <p:nvSpPr>
          <p:cNvPr id="536" name="Google Shape;536;p32"/>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đơn biến</a:t>
            </a:r>
            <a:endParaRPr/>
          </a:p>
        </p:txBody>
      </p:sp>
      <p:sp>
        <p:nvSpPr>
          <p:cNvPr id="537" name="Google Shape;537;p32"/>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538" name="Google Shape;538;p32"/>
          <p:cNvSpPr txBox="1"/>
          <p:nvPr/>
        </p:nvSpPr>
        <p:spPr>
          <a:xfrm>
            <a:off x="1028700" y="3771151"/>
            <a:ext cx="7195849" cy="4921250"/>
          </a:xfrm>
          <a:prstGeom prst="rect">
            <a:avLst/>
          </a:prstGeom>
          <a:noFill/>
          <a:ln>
            <a:noFill/>
          </a:ln>
        </p:spPr>
        <p:txBody>
          <a:bodyPr anchorCtr="0" anchor="t" bIns="0" lIns="0" spcFirstLastPara="1" rIns="0" wrap="square" tIns="0">
            <a:spAutoFit/>
          </a:bodyPr>
          <a:lstStyle/>
          <a:p>
            <a:pPr indent="-377823" lvl="1" marL="755649" marR="0" rtl="0" algn="just">
              <a:lnSpc>
                <a:spcPct val="140011"/>
              </a:lnSpc>
              <a:spcBef>
                <a:spcPts val="0"/>
              </a:spcBef>
              <a:spcAft>
                <a:spcPts val="0"/>
              </a:spcAft>
              <a:buClr>
                <a:srgbClr val="000000"/>
              </a:buClr>
              <a:buSzPts val="3499"/>
              <a:buFont typeface="Arial"/>
              <a:buChar char="•"/>
            </a:pPr>
            <a:r>
              <a:rPr b="0" i="0" lang="en-US" sz="3499" u="none" cap="none" strike="noStrike">
                <a:solidFill>
                  <a:srgbClr val="000000"/>
                </a:solidFill>
                <a:latin typeface="Nunito Sans"/>
                <a:ea typeface="Nunito Sans"/>
                <a:cs typeface="Nunito Sans"/>
                <a:sym typeface="Nunito Sans"/>
              </a:rPr>
              <a:t>Có sự khác nhau về tỉ lệ trễ hạn ở các khoa.</a:t>
            </a:r>
            <a:endParaRPr/>
          </a:p>
          <a:p>
            <a:pPr indent="-377823" lvl="1" marL="755649" marR="0" rtl="0" algn="just">
              <a:lnSpc>
                <a:spcPct val="140011"/>
              </a:lnSpc>
              <a:spcBef>
                <a:spcPts val="0"/>
              </a:spcBef>
              <a:spcAft>
                <a:spcPts val="0"/>
              </a:spcAft>
              <a:buClr>
                <a:srgbClr val="000000"/>
              </a:buClr>
              <a:buSzPts val="3499"/>
              <a:buFont typeface="Arial"/>
              <a:buChar char="•"/>
            </a:pPr>
            <a:r>
              <a:rPr b="0" i="0" lang="en-US" sz="3499" u="none" cap="none" strike="noStrike">
                <a:solidFill>
                  <a:srgbClr val="000000"/>
                </a:solidFill>
                <a:latin typeface="Nunito Sans"/>
                <a:ea typeface="Nunito Sans"/>
                <a:cs typeface="Nunito Sans"/>
                <a:sym typeface="Nunito Sans"/>
              </a:rPr>
              <a:t> Hệ đào tạo CLC có tỉ lệ trễ hạn tốt nghiệp cao nhất , tiếp đó là cqui (chính quy).  </a:t>
            </a:r>
            <a:endParaRPr/>
          </a:p>
          <a:p>
            <a:pPr indent="-377823" lvl="1" marL="755649" marR="0" rtl="0" algn="just">
              <a:lnSpc>
                <a:spcPct val="140011"/>
              </a:lnSpc>
              <a:spcBef>
                <a:spcPts val="0"/>
              </a:spcBef>
              <a:spcAft>
                <a:spcPts val="0"/>
              </a:spcAft>
              <a:buClr>
                <a:srgbClr val="000000"/>
              </a:buClr>
              <a:buSzPts val="3499"/>
              <a:buFont typeface="Arial"/>
              <a:buChar char="•"/>
            </a:pPr>
            <a:r>
              <a:rPr b="0" i="0" lang="en-US" sz="3499" u="none" cap="none" strike="noStrike">
                <a:solidFill>
                  <a:srgbClr val="000000"/>
                </a:solidFill>
                <a:latin typeface="Nunito Sans"/>
                <a:ea typeface="Nunito Sans"/>
                <a:cs typeface="Nunito Sans"/>
                <a:sym typeface="Nunito Sans"/>
              </a:rPr>
              <a:t>Tỉ lệ đúng/trễ hạn tốt nghiệp ở các ngành cũng khác nhau rõ rệt.</a:t>
            </a:r>
            <a:endParaRPr/>
          </a:p>
        </p:txBody>
      </p:sp>
      <p:sp>
        <p:nvSpPr>
          <p:cNvPr id="539" name="Google Shape;539;p32"/>
          <p:cNvSpPr txBox="1"/>
          <p:nvPr/>
        </p:nvSpPr>
        <p:spPr>
          <a:xfrm>
            <a:off x="1558192" y="2219846"/>
            <a:ext cx="3357801" cy="6464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000000"/>
                </a:solidFill>
                <a:latin typeface="Nunito Sans"/>
                <a:ea typeface="Nunito Sans"/>
                <a:cs typeface="Nunito Sans"/>
                <a:sym typeface="Nunito Sans"/>
              </a:rPr>
              <a:t>Biến phân loại</a:t>
            </a:r>
            <a:endParaRPr/>
          </a:p>
        </p:txBody>
      </p:sp>
      <p:sp>
        <p:nvSpPr>
          <p:cNvPr id="540" name="Google Shape;540;p32"/>
          <p:cNvSpPr txBox="1"/>
          <p:nvPr/>
        </p:nvSpPr>
        <p:spPr>
          <a:xfrm>
            <a:off x="9874019" y="9372600"/>
            <a:ext cx="7157561"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Plot giá trị các biến về đại học với target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grpSp>
        <p:nvGrpSpPr>
          <p:cNvPr id="545" name="Google Shape;545;p33"/>
          <p:cNvGrpSpPr/>
          <p:nvPr/>
        </p:nvGrpSpPr>
        <p:grpSpPr>
          <a:xfrm>
            <a:off x="-2038330" y="-2073710"/>
            <a:ext cx="4274506" cy="4274506"/>
            <a:chOff x="0" y="0"/>
            <a:chExt cx="812800" cy="812800"/>
          </a:xfrm>
        </p:grpSpPr>
        <p:sp>
          <p:nvSpPr>
            <p:cNvPr id="546" name="Google Shape;546;p3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48" name="Google Shape;548;p33"/>
          <p:cNvSpPr/>
          <p:nvPr/>
        </p:nvSpPr>
        <p:spPr>
          <a:xfrm>
            <a:off x="1618386" y="3056776"/>
            <a:ext cx="6595213" cy="5481918"/>
          </a:xfrm>
          <a:custGeom>
            <a:rect b="b" l="l" r="r" t="t"/>
            <a:pathLst>
              <a:path extrusionOk="0" h="5481918" w="6595213">
                <a:moveTo>
                  <a:pt x="0" y="0"/>
                </a:moveTo>
                <a:lnTo>
                  <a:pt x="6595213" y="0"/>
                </a:lnTo>
                <a:lnTo>
                  <a:pt x="6595213" y="5481919"/>
                </a:lnTo>
                <a:lnTo>
                  <a:pt x="0" y="5481919"/>
                </a:lnTo>
                <a:lnTo>
                  <a:pt x="0" y="0"/>
                </a:lnTo>
                <a:close/>
              </a:path>
            </a:pathLst>
          </a:custGeom>
          <a:blipFill rotWithShape="1">
            <a:blip r:embed="rId3">
              <a:alphaModFix/>
            </a:blip>
            <a:stretch>
              <a:fillRect b="0" l="0" r="0" t="0"/>
            </a:stretch>
          </a:blipFill>
          <a:ln>
            <a:noFill/>
          </a:ln>
        </p:spPr>
      </p:sp>
      <p:sp>
        <p:nvSpPr>
          <p:cNvPr id="549" name="Google Shape;549;p33"/>
          <p:cNvSpPr/>
          <p:nvPr/>
        </p:nvSpPr>
        <p:spPr>
          <a:xfrm>
            <a:off x="9757609" y="3130322"/>
            <a:ext cx="6791577" cy="5494623"/>
          </a:xfrm>
          <a:custGeom>
            <a:rect b="b" l="l" r="r" t="t"/>
            <a:pathLst>
              <a:path extrusionOk="0" h="5494623" w="6791577">
                <a:moveTo>
                  <a:pt x="0" y="0"/>
                </a:moveTo>
                <a:lnTo>
                  <a:pt x="6791577" y="0"/>
                </a:lnTo>
                <a:lnTo>
                  <a:pt x="6791577" y="5494623"/>
                </a:lnTo>
                <a:lnTo>
                  <a:pt x="0" y="5494623"/>
                </a:lnTo>
                <a:lnTo>
                  <a:pt x="0" y="0"/>
                </a:lnTo>
                <a:close/>
              </a:path>
            </a:pathLst>
          </a:custGeom>
          <a:blipFill rotWithShape="1">
            <a:blip r:embed="rId4">
              <a:alphaModFix/>
            </a:blip>
            <a:stretch>
              <a:fillRect b="0" l="0" r="0" t="0"/>
            </a:stretch>
          </a:blipFill>
          <a:ln>
            <a:noFill/>
          </a:ln>
        </p:spPr>
      </p:sp>
      <p:sp>
        <p:nvSpPr>
          <p:cNvPr id="550" name="Google Shape;550;p33"/>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551" name="Google Shape;551;p33"/>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31</a:t>
            </a:r>
            <a:endParaRPr/>
          </a:p>
        </p:txBody>
      </p:sp>
      <p:sp>
        <p:nvSpPr>
          <p:cNvPr id="552" name="Google Shape;552;p33"/>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đơn biến</a:t>
            </a:r>
            <a:endParaRPr/>
          </a:p>
        </p:txBody>
      </p:sp>
      <p:sp>
        <p:nvSpPr>
          <p:cNvPr id="553" name="Google Shape;553;p33"/>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554" name="Google Shape;554;p33"/>
          <p:cNvSpPr txBox="1"/>
          <p:nvPr/>
        </p:nvSpPr>
        <p:spPr>
          <a:xfrm>
            <a:off x="1558192" y="2219846"/>
            <a:ext cx="3357801" cy="6464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000000"/>
                </a:solidFill>
                <a:latin typeface="Nunito Sans"/>
                <a:ea typeface="Nunito Sans"/>
                <a:cs typeface="Nunito Sans"/>
                <a:sym typeface="Nunito Sans"/>
              </a:rPr>
              <a:t>Biến phân loại</a:t>
            </a:r>
            <a:endParaRPr/>
          </a:p>
        </p:txBody>
      </p:sp>
      <p:sp>
        <p:nvSpPr>
          <p:cNvPr id="555" name="Google Shape;555;p33"/>
          <p:cNvSpPr txBox="1"/>
          <p:nvPr/>
        </p:nvSpPr>
        <p:spPr>
          <a:xfrm>
            <a:off x="1558192" y="8972550"/>
            <a:ext cx="6420684"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Plot giá trị các biến dientt với target</a:t>
            </a:r>
            <a:endParaRPr/>
          </a:p>
        </p:txBody>
      </p:sp>
      <p:sp>
        <p:nvSpPr>
          <p:cNvPr id="556" name="Google Shape;556;p33"/>
          <p:cNvSpPr txBox="1"/>
          <p:nvPr/>
        </p:nvSpPr>
        <p:spPr>
          <a:xfrm>
            <a:off x="9092781" y="8972550"/>
            <a:ext cx="7831455"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Plot giá trị các biến lop12_matinh với target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grpSp>
        <p:nvGrpSpPr>
          <p:cNvPr id="561" name="Google Shape;561;p34"/>
          <p:cNvGrpSpPr/>
          <p:nvPr/>
        </p:nvGrpSpPr>
        <p:grpSpPr>
          <a:xfrm>
            <a:off x="-2038330" y="-2073710"/>
            <a:ext cx="4274506" cy="4274506"/>
            <a:chOff x="0" y="0"/>
            <a:chExt cx="812800" cy="812800"/>
          </a:xfrm>
        </p:grpSpPr>
        <p:sp>
          <p:nvSpPr>
            <p:cNvPr id="562" name="Google Shape;562;p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64" name="Google Shape;564;p34"/>
          <p:cNvSpPr/>
          <p:nvPr/>
        </p:nvSpPr>
        <p:spPr>
          <a:xfrm>
            <a:off x="8506534" y="2409076"/>
            <a:ext cx="8432548" cy="7009333"/>
          </a:xfrm>
          <a:custGeom>
            <a:rect b="b" l="l" r="r" t="t"/>
            <a:pathLst>
              <a:path extrusionOk="0" h="7009333" w="8432548">
                <a:moveTo>
                  <a:pt x="0" y="0"/>
                </a:moveTo>
                <a:lnTo>
                  <a:pt x="8432548" y="0"/>
                </a:lnTo>
                <a:lnTo>
                  <a:pt x="8432548" y="7009334"/>
                </a:lnTo>
                <a:lnTo>
                  <a:pt x="0" y="7009334"/>
                </a:lnTo>
                <a:lnTo>
                  <a:pt x="0" y="0"/>
                </a:lnTo>
                <a:close/>
              </a:path>
            </a:pathLst>
          </a:custGeom>
          <a:blipFill rotWithShape="1">
            <a:blip r:embed="rId3">
              <a:alphaModFix/>
            </a:blip>
            <a:stretch>
              <a:fillRect b="0" l="0" r="0" t="0"/>
            </a:stretch>
          </a:blipFill>
          <a:ln>
            <a:noFill/>
          </a:ln>
        </p:spPr>
      </p:sp>
      <p:sp>
        <p:nvSpPr>
          <p:cNvPr id="565" name="Google Shape;565;p34"/>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566" name="Google Shape;566;p34"/>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32</a:t>
            </a:r>
            <a:endParaRPr/>
          </a:p>
        </p:txBody>
      </p:sp>
      <p:sp>
        <p:nvSpPr>
          <p:cNvPr id="567" name="Google Shape;567;p34"/>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đơn biến</a:t>
            </a:r>
            <a:endParaRPr/>
          </a:p>
        </p:txBody>
      </p:sp>
      <p:sp>
        <p:nvSpPr>
          <p:cNvPr id="568" name="Google Shape;568;p34"/>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569" name="Google Shape;569;p34"/>
          <p:cNvSpPr txBox="1"/>
          <p:nvPr/>
        </p:nvSpPr>
        <p:spPr>
          <a:xfrm>
            <a:off x="1028700" y="3694951"/>
            <a:ext cx="6766431" cy="4921250"/>
          </a:xfrm>
          <a:prstGeom prst="rect">
            <a:avLst/>
          </a:prstGeom>
          <a:noFill/>
          <a:ln>
            <a:noFill/>
          </a:ln>
        </p:spPr>
        <p:txBody>
          <a:bodyPr anchorCtr="0" anchor="t" bIns="0" lIns="0" spcFirstLastPara="1" rIns="0" wrap="square" tIns="0">
            <a:spAutoFit/>
          </a:bodyPr>
          <a:lstStyle/>
          <a:p>
            <a:pPr indent="-377823" lvl="1" marL="755649" marR="0" rtl="0" algn="just">
              <a:lnSpc>
                <a:spcPct val="140011"/>
              </a:lnSpc>
              <a:spcBef>
                <a:spcPts val="0"/>
              </a:spcBef>
              <a:spcAft>
                <a:spcPts val="0"/>
              </a:spcAft>
              <a:buClr>
                <a:srgbClr val="000000"/>
              </a:buClr>
              <a:buSzPts val="3499"/>
              <a:buFont typeface="Arial"/>
              <a:buChar char="•"/>
            </a:pPr>
            <a:r>
              <a:rPr b="0" i="0" lang="en-US" sz="3499" u="none" cap="none" strike="noStrike">
                <a:solidFill>
                  <a:srgbClr val="000000"/>
                </a:solidFill>
                <a:latin typeface="Nunito Sans"/>
                <a:ea typeface="Nunito Sans"/>
                <a:cs typeface="Nunito Sans"/>
                <a:sym typeface="Nunito Sans"/>
              </a:rPr>
              <a:t>Gần như không có sự khác nhau giữa tỉ lệ đúng /trễ hạn tốt nghiệp giữa các dien__tt (diện trúng tuyển).</a:t>
            </a:r>
            <a:endParaRPr/>
          </a:p>
          <a:p>
            <a:pPr indent="-377823" lvl="1" marL="755649" marR="0" rtl="0" algn="just">
              <a:lnSpc>
                <a:spcPct val="140011"/>
              </a:lnSpc>
              <a:spcBef>
                <a:spcPts val="0"/>
              </a:spcBef>
              <a:spcAft>
                <a:spcPts val="0"/>
              </a:spcAft>
              <a:buClr>
                <a:srgbClr val="000000"/>
              </a:buClr>
              <a:buSzPts val="3499"/>
              <a:buFont typeface="Arial"/>
              <a:buChar char="•"/>
            </a:pPr>
            <a:r>
              <a:rPr b="0" i="0" lang="en-US" sz="3499" u="none" cap="none" strike="noStrike">
                <a:solidFill>
                  <a:srgbClr val="000000"/>
                </a:solidFill>
                <a:latin typeface="Nunito Sans"/>
                <a:ea typeface="Nunito Sans"/>
                <a:cs typeface="Nunito Sans"/>
                <a:sym typeface="Nunito Sans"/>
              </a:rPr>
              <a:t>Với các trường chuyên thì tỉ lệ này khá cân bằng , tuy nhiên các trường khác thì tỉ lệ này khá cao( khoảng 1:3).</a:t>
            </a:r>
            <a:endParaRPr/>
          </a:p>
        </p:txBody>
      </p:sp>
      <p:sp>
        <p:nvSpPr>
          <p:cNvPr id="570" name="Google Shape;570;p34"/>
          <p:cNvSpPr txBox="1"/>
          <p:nvPr/>
        </p:nvSpPr>
        <p:spPr>
          <a:xfrm>
            <a:off x="1558192" y="2219846"/>
            <a:ext cx="3357801" cy="6464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000000"/>
                </a:solidFill>
                <a:latin typeface="Nunito Sans"/>
                <a:ea typeface="Nunito Sans"/>
                <a:cs typeface="Nunito Sans"/>
                <a:sym typeface="Nunito Sans"/>
              </a:rPr>
              <a:t>Biến phân loại</a:t>
            </a:r>
            <a:endParaRPr/>
          </a:p>
        </p:txBody>
      </p:sp>
      <p:sp>
        <p:nvSpPr>
          <p:cNvPr id="571" name="Google Shape;571;p34"/>
          <p:cNvSpPr txBox="1"/>
          <p:nvPr/>
        </p:nvSpPr>
        <p:spPr>
          <a:xfrm>
            <a:off x="9144000" y="9361260"/>
            <a:ext cx="7503438"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Plot giá trị các biến truong_thpt với target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grpSp>
        <p:nvGrpSpPr>
          <p:cNvPr id="576" name="Google Shape;576;p35"/>
          <p:cNvGrpSpPr/>
          <p:nvPr/>
        </p:nvGrpSpPr>
        <p:grpSpPr>
          <a:xfrm>
            <a:off x="-2038330" y="-2073710"/>
            <a:ext cx="4274506" cy="4274506"/>
            <a:chOff x="0" y="0"/>
            <a:chExt cx="812800" cy="812800"/>
          </a:xfrm>
        </p:grpSpPr>
        <p:sp>
          <p:nvSpPr>
            <p:cNvPr id="577" name="Google Shape;577;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79" name="Google Shape;579;p35"/>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580" name="Google Shape;580;p35"/>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33</a:t>
            </a:r>
            <a:endParaRPr/>
          </a:p>
        </p:txBody>
      </p:sp>
      <p:sp>
        <p:nvSpPr>
          <p:cNvPr id="581" name="Google Shape;581;p35"/>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đơn biến</a:t>
            </a:r>
            <a:endParaRPr/>
          </a:p>
        </p:txBody>
      </p:sp>
      <p:sp>
        <p:nvSpPr>
          <p:cNvPr id="582" name="Google Shape;582;p35"/>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583" name="Google Shape;583;p35"/>
          <p:cNvSpPr/>
          <p:nvPr/>
        </p:nvSpPr>
        <p:spPr>
          <a:xfrm>
            <a:off x="8271167" y="2369501"/>
            <a:ext cx="8786849" cy="7506109"/>
          </a:xfrm>
          <a:custGeom>
            <a:rect b="b" l="l" r="r" t="t"/>
            <a:pathLst>
              <a:path extrusionOk="0" h="7506109" w="8786849">
                <a:moveTo>
                  <a:pt x="0" y="0"/>
                </a:moveTo>
                <a:lnTo>
                  <a:pt x="8786849" y="0"/>
                </a:lnTo>
                <a:lnTo>
                  <a:pt x="8786849" y="7506109"/>
                </a:lnTo>
                <a:lnTo>
                  <a:pt x="0" y="7506109"/>
                </a:lnTo>
                <a:lnTo>
                  <a:pt x="0" y="0"/>
                </a:lnTo>
                <a:close/>
              </a:path>
            </a:pathLst>
          </a:custGeom>
          <a:blipFill rotWithShape="1">
            <a:blip r:embed="rId3">
              <a:alphaModFix/>
            </a:blip>
            <a:stretch>
              <a:fillRect b="0" l="0" r="0" t="0"/>
            </a:stretch>
          </a:blipFill>
          <a:ln cap="sq" cmpd="sng" w="14275">
            <a:solidFill>
              <a:srgbClr val="000000"/>
            </a:solidFill>
            <a:prstDash val="solid"/>
            <a:miter lim="8000"/>
            <a:headEnd len="sm" w="sm" type="none"/>
            <a:tailEnd len="sm" w="sm" type="none"/>
          </a:ln>
        </p:spPr>
      </p:sp>
      <p:sp>
        <p:nvSpPr>
          <p:cNvPr id="584" name="Google Shape;584;p35"/>
          <p:cNvSpPr txBox="1"/>
          <p:nvPr/>
        </p:nvSpPr>
        <p:spPr>
          <a:xfrm>
            <a:off x="784185" y="3026981"/>
            <a:ext cx="6835179" cy="596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Kết quả phương pháp chi-square</a:t>
            </a:r>
            <a:endParaRPr/>
          </a:p>
        </p:txBody>
      </p:sp>
      <p:sp>
        <p:nvSpPr>
          <p:cNvPr id="585" name="Google Shape;585;p35"/>
          <p:cNvSpPr txBox="1"/>
          <p:nvPr/>
        </p:nvSpPr>
        <p:spPr>
          <a:xfrm>
            <a:off x="1558091" y="2219846"/>
            <a:ext cx="3358003" cy="6464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800" u="none" cap="none" strike="noStrike">
                <a:solidFill>
                  <a:srgbClr val="000000"/>
                </a:solidFill>
                <a:latin typeface="Nunito Sans"/>
                <a:ea typeface="Nunito Sans"/>
                <a:cs typeface="Nunito Sans"/>
                <a:sym typeface="Nunito Sans"/>
              </a:rPr>
              <a:t>Biến phân loại</a:t>
            </a:r>
            <a:endParaRPr/>
          </a:p>
        </p:txBody>
      </p:sp>
      <p:sp>
        <p:nvSpPr>
          <p:cNvPr id="586" name="Google Shape;586;p35"/>
          <p:cNvSpPr txBox="1"/>
          <p:nvPr/>
        </p:nvSpPr>
        <p:spPr>
          <a:xfrm>
            <a:off x="611250" y="3795331"/>
            <a:ext cx="6809739" cy="5629326"/>
          </a:xfrm>
          <a:prstGeom prst="rect">
            <a:avLst/>
          </a:prstGeom>
          <a:noFill/>
          <a:ln>
            <a:noFill/>
          </a:ln>
        </p:spPr>
        <p:txBody>
          <a:bodyPr anchorCtr="0" anchor="t" bIns="0" lIns="0" spcFirstLastPara="1" rIns="0" wrap="square" tIns="0">
            <a:spAutoFit/>
          </a:bodyPr>
          <a:lstStyle/>
          <a:p>
            <a:pPr indent="-345805" lvl="1" marL="691612" marR="0" rtl="0" algn="just">
              <a:lnSpc>
                <a:spcPct val="139993"/>
              </a:lnSpc>
              <a:spcBef>
                <a:spcPts val="0"/>
              </a:spcBef>
              <a:spcAft>
                <a:spcPts val="0"/>
              </a:spcAft>
              <a:buClr>
                <a:srgbClr val="000000"/>
              </a:buClr>
              <a:buSzPts val="3203"/>
              <a:buFont typeface="Arial"/>
              <a:buChar char="•"/>
            </a:pPr>
            <a:r>
              <a:rPr b="0" i="0" lang="en-US" sz="3203" u="none" cap="none" strike="noStrike">
                <a:solidFill>
                  <a:srgbClr val="000000"/>
                </a:solidFill>
                <a:latin typeface="Nunito Sans"/>
                <a:ea typeface="Nunito Sans"/>
                <a:cs typeface="Nunito Sans"/>
                <a:sym typeface="Nunito Sans"/>
              </a:rPr>
              <a:t>Có sự tương quan giữa các biến phân loại này với biến mục tiêu do p-value &lt; 0.05 , ngoại trừ “dien_tt”.</a:t>
            </a:r>
            <a:endParaRPr/>
          </a:p>
          <a:p>
            <a:pPr indent="-345805" lvl="1" marL="691612" marR="0" rtl="0" algn="just">
              <a:lnSpc>
                <a:spcPct val="139993"/>
              </a:lnSpc>
              <a:spcBef>
                <a:spcPts val="0"/>
              </a:spcBef>
              <a:spcAft>
                <a:spcPts val="0"/>
              </a:spcAft>
              <a:buClr>
                <a:srgbClr val="000000"/>
              </a:buClr>
              <a:buSzPts val="3203"/>
              <a:buFont typeface="Arial"/>
              <a:buChar char="•"/>
            </a:pPr>
            <a:r>
              <a:rPr b="0" i="0" lang="en-US" sz="3203" u="none" cap="none" strike="noStrike">
                <a:solidFill>
                  <a:srgbClr val="000000"/>
                </a:solidFill>
                <a:latin typeface="Nunito Sans"/>
                <a:ea typeface="Nunito Sans"/>
                <a:cs typeface="Nunito Sans"/>
                <a:sym typeface="Nunito Sans"/>
              </a:rPr>
              <a:t>Một số biến như “truong_thpt” , “gioitinh” , “lop12_matinh” có giá trị chi-square rất thấp thể hiện được độ tương quan cao với biến mục tiêu.</a:t>
            </a:r>
            <a:endParaRPr/>
          </a:p>
          <a:p>
            <a:pPr indent="0" lvl="0" marL="0" marR="0" rtl="0" algn="just">
              <a:lnSpc>
                <a:spcPct val="139993"/>
              </a:lnSpc>
              <a:spcBef>
                <a:spcPts val="0"/>
              </a:spcBef>
              <a:spcAft>
                <a:spcPts val="0"/>
              </a:spcAft>
              <a:buNone/>
            </a:pPr>
            <a:r>
              <a:t/>
            </a:r>
            <a:endParaRPr b="0" i="0" sz="3203"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grpSp>
        <p:nvGrpSpPr>
          <p:cNvPr id="591" name="Google Shape;591;p36"/>
          <p:cNvGrpSpPr/>
          <p:nvPr/>
        </p:nvGrpSpPr>
        <p:grpSpPr>
          <a:xfrm>
            <a:off x="-2038330" y="-2073710"/>
            <a:ext cx="4274506" cy="4274506"/>
            <a:chOff x="0" y="0"/>
            <a:chExt cx="812800" cy="812800"/>
          </a:xfrm>
        </p:grpSpPr>
        <p:sp>
          <p:nvSpPr>
            <p:cNvPr id="592" name="Google Shape;592;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594" name="Google Shape;594;p36"/>
          <p:cNvGraphicFramePr/>
          <p:nvPr/>
        </p:nvGraphicFramePr>
        <p:xfrm>
          <a:off x="2258421" y="3073206"/>
          <a:ext cx="3000000" cy="3000000"/>
        </p:xfrm>
        <a:graphic>
          <a:graphicData uri="http://schemas.openxmlformats.org/drawingml/2006/table">
            <a:tbl>
              <a:tblPr>
                <a:noFill/>
                <a:tableStyleId>{B7555562-2136-4D23-BB63-5D5833FC6430}</a:tableStyleId>
              </a:tblPr>
              <a:tblGrid>
                <a:gridCol w="3596100"/>
                <a:gridCol w="2551500"/>
                <a:gridCol w="1217700"/>
                <a:gridCol w="2069075"/>
                <a:gridCol w="2246850"/>
                <a:gridCol w="2089925"/>
              </a:tblGrid>
              <a:tr h="986200">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Factor</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sum_sq</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df</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F</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p-value</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Significant</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0622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C(Label)</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1428.2924</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1.0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175.6568</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1.42e-250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Yes</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75000">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C(HocKy)</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101.5695</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5.0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16.7208</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1.59e-16</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Yes</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9667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C(Label):C(HocKy)</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40.6541</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5.0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6.6926</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3.07e-06</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Yes</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595" name="Google Shape;595;p36"/>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596" name="Google Shape;596;p36"/>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34</a:t>
            </a:r>
            <a:endParaRPr/>
          </a:p>
        </p:txBody>
      </p:sp>
      <p:sp>
        <p:nvSpPr>
          <p:cNvPr id="597" name="Google Shape;597;p36"/>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biến thay đổi theo thời gian</a:t>
            </a:r>
            <a:endParaRPr/>
          </a:p>
        </p:txBody>
      </p:sp>
      <p:sp>
        <p:nvSpPr>
          <p:cNvPr id="598" name="Google Shape;598;p36"/>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599" name="Google Shape;599;p36"/>
          <p:cNvSpPr txBox="1"/>
          <p:nvPr/>
        </p:nvSpPr>
        <p:spPr>
          <a:xfrm>
            <a:off x="2236177" y="2172221"/>
            <a:ext cx="9519770" cy="733469"/>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Biến “</a:t>
            </a:r>
            <a:r>
              <a:rPr b="1" i="0" lang="en-US" sz="3500" u="none" cap="none" strike="noStrike">
                <a:solidFill>
                  <a:srgbClr val="000000"/>
                </a:solidFill>
                <a:latin typeface="Nunito Sans"/>
                <a:ea typeface="Nunito Sans"/>
                <a:cs typeface="Nunito Sans"/>
                <a:sym typeface="Nunito Sans"/>
              </a:rPr>
              <a:t>drl</a:t>
            </a:r>
            <a:r>
              <a:rPr b="0" i="0" lang="en-US" sz="3500" u="none" cap="none" strike="noStrike">
                <a:solidFill>
                  <a:srgbClr val="000000"/>
                </a:solidFill>
                <a:latin typeface="Nunito Sans"/>
                <a:ea typeface="Nunito Sans"/>
                <a:cs typeface="Nunito Sans"/>
                <a:sym typeface="Nunito Sans"/>
              </a:rPr>
              <a:t>” qua từng học kỳ và biến Label</a:t>
            </a:r>
            <a:endParaRPr/>
          </a:p>
        </p:txBody>
      </p:sp>
      <p:sp>
        <p:nvSpPr>
          <p:cNvPr id="600" name="Google Shape;600;p36"/>
          <p:cNvSpPr txBox="1"/>
          <p:nvPr/>
        </p:nvSpPr>
        <p:spPr>
          <a:xfrm>
            <a:off x="4384115" y="7932549"/>
            <a:ext cx="9519770" cy="628672"/>
          </a:xfrm>
          <a:prstGeom prst="rect">
            <a:avLst/>
          </a:prstGeom>
          <a:noFill/>
          <a:ln>
            <a:noFill/>
          </a:ln>
        </p:spPr>
        <p:txBody>
          <a:bodyPr anchorCtr="0" anchor="t" bIns="0" lIns="0" spcFirstLastPara="1" rIns="0" wrap="square" tIns="0">
            <a:spAutoFit/>
          </a:bodyPr>
          <a:lstStyle/>
          <a:p>
            <a:pPr indent="0" lvl="0" marL="0" marR="0" rtl="0" algn="ctr">
              <a:lnSpc>
                <a:spcPct val="18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Bảng kết quả phân tích ANOVA</a:t>
            </a:r>
            <a:endParaRPr/>
          </a:p>
        </p:txBody>
      </p:sp>
      <p:sp>
        <p:nvSpPr>
          <p:cNvPr id="601" name="Google Shape;601;p36"/>
          <p:cNvSpPr txBox="1"/>
          <p:nvPr/>
        </p:nvSpPr>
        <p:spPr>
          <a:xfrm>
            <a:off x="1957643" y="8532646"/>
            <a:ext cx="14071936" cy="2333757"/>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Sự thay đổi điểm rèn luyện qua các học kỳ có ảnh hưởng đến thời hạn tốt nghiệp.</a:t>
            </a:r>
            <a:endParaRPr/>
          </a:p>
          <a:p>
            <a:pPr indent="0" lvl="0" marL="0" marR="0" rtl="0" algn="just">
              <a:lnSpc>
                <a:spcPct val="180000"/>
              </a:lnSpc>
              <a:spcBef>
                <a:spcPts val="0"/>
              </a:spcBef>
              <a:spcAft>
                <a:spcPts val="0"/>
              </a:spcAft>
              <a:buNone/>
            </a:pPr>
            <a:r>
              <a:t/>
            </a:r>
            <a:endParaRPr b="0" i="0" sz="35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grpSp>
        <p:nvGrpSpPr>
          <p:cNvPr id="606" name="Google Shape;606;p37"/>
          <p:cNvGrpSpPr/>
          <p:nvPr/>
        </p:nvGrpSpPr>
        <p:grpSpPr>
          <a:xfrm>
            <a:off x="-2038330" y="-2073710"/>
            <a:ext cx="4274506" cy="4274506"/>
            <a:chOff x="0" y="0"/>
            <a:chExt cx="812800" cy="812800"/>
          </a:xfrm>
        </p:grpSpPr>
        <p:sp>
          <p:nvSpPr>
            <p:cNvPr id="607" name="Google Shape;607;p3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09" name="Google Shape;609;p37"/>
          <p:cNvSpPr/>
          <p:nvPr/>
        </p:nvSpPr>
        <p:spPr>
          <a:xfrm>
            <a:off x="5621627" y="2108257"/>
            <a:ext cx="11466072" cy="8054915"/>
          </a:xfrm>
          <a:custGeom>
            <a:rect b="b" l="l" r="r" t="t"/>
            <a:pathLst>
              <a:path extrusionOk="0" h="8054915" w="11466072">
                <a:moveTo>
                  <a:pt x="0" y="0"/>
                </a:moveTo>
                <a:lnTo>
                  <a:pt x="11466072" y="0"/>
                </a:lnTo>
                <a:lnTo>
                  <a:pt x="11466072" y="8054916"/>
                </a:lnTo>
                <a:lnTo>
                  <a:pt x="0" y="8054916"/>
                </a:lnTo>
                <a:lnTo>
                  <a:pt x="0" y="0"/>
                </a:lnTo>
                <a:close/>
              </a:path>
            </a:pathLst>
          </a:custGeom>
          <a:blipFill rotWithShape="1">
            <a:blip r:embed="rId3">
              <a:alphaModFix/>
            </a:blip>
            <a:stretch>
              <a:fillRect b="0" l="0" r="0" t="0"/>
            </a:stretch>
          </a:blipFill>
          <a:ln>
            <a:noFill/>
          </a:ln>
        </p:spPr>
      </p:sp>
      <p:sp>
        <p:nvSpPr>
          <p:cNvPr id="610" name="Google Shape;610;p37"/>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611" name="Google Shape;611;p37"/>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35</a:t>
            </a:r>
            <a:endParaRPr/>
          </a:p>
        </p:txBody>
      </p:sp>
      <p:sp>
        <p:nvSpPr>
          <p:cNvPr id="612" name="Google Shape;612;p37"/>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biến thay đổi theo thời gian</a:t>
            </a:r>
            <a:endParaRPr/>
          </a:p>
        </p:txBody>
      </p:sp>
      <p:sp>
        <p:nvSpPr>
          <p:cNvPr id="613" name="Google Shape;613;p37"/>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graphicFrame>
        <p:nvGraphicFramePr>
          <p:cNvPr id="614" name="Google Shape;614;p37"/>
          <p:cNvGraphicFramePr/>
          <p:nvPr/>
        </p:nvGraphicFramePr>
        <p:xfrm>
          <a:off x="1078813" y="2980056"/>
          <a:ext cx="3000000" cy="3000000"/>
        </p:xfrm>
        <a:graphic>
          <a:graphicData uri="http://schemas.openxmlformats.org/drawingml/2006/table">
            <a:tbl>
              <a:tblPr>
                <a:noFill/>
                <a:tableStyleId>{B7555562-2136-4D23-BB63-5D5833FC6430}</a:tableStyleId>
              </a:tblPr>
              <a:tblGrid>
                <a:gridCol w="2413525"/>
                <a:gridCol w="1222425"/>
              </a:tblGrid>
              <a:tr h="98522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Xuat Sac</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1</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0607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Gioi</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2</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46350">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Kha</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3</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12487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Trung Binh</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4</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6802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Yeu</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5</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4767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Kem</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6</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grpSp>
        <p:nvGrpSpPr>
          <p:cNvPr id="619" name="Google Shape;619;p38"/>
          <p:cNvGrpSpPr/>
          <p:nvPr/>
        </p:nvGrpSpPr>
        <p:grpSpPr>
          <a:xfrm>
            <a:off x="-2038330" y="-2073710"/>
            <a:ext cx="4274506" cy="4274506"/>
            <a:chOff x="0" y="0"/>
            <a:chExt cx="812800" cy="812800"/>
          </a:xfrm>
        </p:grpSpPr>
        <p:sp>
          <p:nvSpPr>
            <p:cNvPr id="620" name="Google Shape;620;p3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622" name="Google Shape;622;p38"/>
          <p:cNvGraphicFramePr/>
          <p:nvPr/>
        </p:nvGraphicFramePr>
        <p:xfrm>
          <a:off x="2258421" y="3073206"/>
          <a:ext cx="3000000" cy="3000000"/>
        </p:xfrm>
        <a:graphic>
          <a:graphicData uri="http://schemas.openxmlformats.org/drawingml/2006/table">
            <a:tbl>
              <a:tblPr>
                <a:noFill/>
                <a:tableStyleId>{B7555562-2136-4D23-BB63-5D5833FC6430}</a:tableStyleId>
              </a:tblPr>
              <a:tblGrid>
                <a:gridCol w="3596100"/>
                <a:gridCol w="2551500"/>
                <a:gridCol w="1217700"/>
                <a:gridCol w="2069075"/>
                <a:gridCol w="2246850"/>
                <a:gridCol w="2089925"/>
              </a:tblGrid>
              <a:tr h="986200">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Factor</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sum_sq</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df</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F</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p-value</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Significant</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0622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C(Label)</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5236.4197</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1.0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2593.9175</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Yes</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75000">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C(HocKy)</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1163.1409</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5.0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115.2349</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1.45e-120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Yes</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9667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C(Label):C(HocKy)</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318.1090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5.0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31.5157</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4.34e-32</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Yes</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623" name="Google Shape;623;p38"/>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624" name="Google Shape;624;p38"/>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36</a:t>
            </a:r>
            <a:endParaRPr/>
          </a:p>
        </p:txBody>
      </p:sp>
      <p:sp>
        <p:nvSpPr>
          <p:cNvPr id="625" name="Google Shape;625;p38"/>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biến thay đổi theo thời gian</a:t>
            </a:r>
            <a:endParaRPr/>
          </a:p>
        </p:txBody>
      </p:sp>
      <p:sp>
        <p:nvSpPr>
          <p:cNvPr id="626" name="Google Shape;626;p38"/>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627" name="Google Shape;627;p38"/>
          <p:cNvSpPr txBox="1"/>
          <p:nvPr/>
        </p:nvSpPr>
        <p:spPr>
          <a:xfrm>
            <a:off x="2236177" y="2172221"/>
            <a:ext cx="9519770" cy="733469"/>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Biến “</a:t>
            </a:r>
            <a:r>
              <a:rPr b="1" i="0" lang="en-US" sz="3500" u="none" cap="none" strike="noStrike">
                <a:solidFill>
                  <a:srgbClr val="000000"/>
                </a:solidFill>
                <a:latin typeface="Nunito Sans"/>
                <a:ea typeface="Nunito Sans"/>
                <a:cs typeface="Nunito Sans"/>
                <a:sym typeface="Nunito Sans"/>
              </a:rPr>
              <a:t>dtbhk</a:t>
            </a:r>
            <a:r>
              <a:rPr b="0" i="0" lang="en-US" sz="3500" u="none" cap="none" strike="noStrike">
                <a:solidFill>
                  <a:srgbClr val="000000"/>
                </a:solidFill>
                <a:latin typeface="Nunito Sans"/>
                <a:ea typeface="Nunito Sans"/>
                <a:cs typeface="Nunito Sans"/>
                <a:sym typeface="Nunito Sans"/>
              </a:rPr>
              <a:t>” qua từng học kỳ và biến Label</a:t>
            </a:r>
            <a:endParaRPr/>
          </a:p>
        </p:txBody>
      </p:sp>
      <p:sp>
        <p:nvSpPr>
          <p:cNvPr id="628" name="Google Shape;628;p38"/>
          <p:cNvSpPr txBox="1"/>
          <p:nvPr/>
        </p:nvSpPr>
        <p:spPr>
          <a:xfrm>
            <a:off x="4384115" y="7932549"/>
            <a:ext cx="9519770" cy="628672"/>
          </a:xfrm>
          <a:prstGeom prst="rect">
            <a:avLst/>
          </a:prstGeom>
          <a:noFill/>
          <a:ln>
            <a:noFill/>
          </a:ln>
        </p:spPr>
        <p:txBody>
          <a:bodyPr anchorCtr="0" anchor="t" bIns="0" lIns="0" spcFirstLastPara="1" rIns="0" wrap="square" tIns="0">
            <a:spAutoFit/>
          </a:bodyPr>
          <a:lstStyle/>
          <a:p>
            <a:pPr indent="0" lvl="0" marL="0" marR="0" rtl="0" algn="ctr">
              <a:lnSpc>
                <a:spcPct val="18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Bảng kết quả phân tích ANOVA</a:t>
            </a:r>
            <a:endParaRPr/>
          </a:p>
        </p:txBody>
      </p:sp>
      <p:sp>
        <p:nvSpPr>
          <p:cNvPr id="629" name="Google Shape;629;p38"/>
          <p:cNvSpPr txBox="1"/>
          <p:nvPr/>
        </p:nvSpPr>
        <p:spPr>
          <a:xfrm>
            <a:off x="2236177" y="8513596"/>
            <a:ext cx="13793403" cy="2333757"/>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Sự thay đổi điểm trung bình học kỳ qua các học kỳ có ảnh hưởng đến thời hạn tốt nghiệp.</a:t>
            </a:r>
            <a:endParaRPr/>
          </a:p>
          <a:p>
            <a:pPr indent="0" lvl="0" marL="0" marR="0" rtl="0" algn="just">
              <a:lnSpc>
                <a:spcPct val="180000"/>
              </a:lnSpc>
              <a:spcBef>
                <a:spcPts val="0"/>
              </a:spcBef>
              <a:spcAft>
                <a:spcPts val="0"/>
              </a:spcAft>
              <a:buNone/>
            </a:pPr>
            <a:r>
              <a:t/>
            </a:r>
            <a:endParaRPr b="0" i="0" sz="35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grpSp>
        <p:nvGrpSpPr>
          <p:cNvPr id="634" name="Google Shape;634;p39"/>
          <p:cNvGrpSpPr/>
          <p:nvPr/>
        </p:nvGrpSpPr>
        <p:grpSpPr>
          <a:xfrm>
            <a:off x="-2038330" y="-2073710"/>
            <a:ext cx="4274506" cy="4274506"/>
            <a:chOff x="0" y="0"/>
            <a:chExt cx="812800" cy="812800"/>
          </a:xfrm>
        </p:grpSpPr>
        <p:sp>
          <p:nvSpPr>
            <p:cNvPr id="635" name="Google Shape;635;p3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37" name="Google Shape;637;p39"/>
          <p:cNvSpPr/>
          <p:nvPr/>
        </p:nvSpPr>
        <p:spPr>
          <a:xfrm>
            <a:off x="3466176" y="2279707"/>
            <a:ext cx="11253209" cy="7905379"/>
          </a:xfrm>
          <a:custGeom>
            <a:rect b="b" l="l" r="r" t="t"/>
            <a:pathLst>
              <a:path extrusionOk="0" h="7905379" w="11253209">
                <a:moveTo>
                  <a:pt x="0" y="0"/>
                </a:moveTo>
                <a:lnTo>
                  <a:pt x="11253209" y="0"/>
                </a:lnTo>
                <a:lnTo>
                  <a:pt x="11253209" y="7905379"/>
                </a:lnTo>
                <a:lnTo>
                  <a:pt x="0" y="7905379"/>
                </a:lnTo>
                <a:lnTo>
                  <a:pt x="0" y="0"/>
                </a:lnTo>
                <a:close/>
              </a:path>
            </a:pathLst>
          </a:custGeom>
          <a:blipFill rotWithShape="1">
            <a:blip r:embed="rId3">
              <a:alphaModFix/>
            </a:blip>
            <a:stretch>
              <a:fillRect b="0" l="0" r="0" t="0"/>
            </a:stretch>
          </a:blipFill>
          <a:ln>
            <a:noFill/>
          </a:ln>
        </p:spPr>
      </p:sp>
      <p:sp>
        <p:nvSpPr>
          <p:cNvPr id="638" name="Google Shape;638;p39"/>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639" name="Google Shape;639;p39"/>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37</a:t>
            </a:r>
            <a:endParaRPr/>
          </a:p>
        </p:txBody>
      </p:sp>
      <p:sp>
        <p:nvSpPr>
          <p:cNvPr id="640" name="Google Shape;640;p39"/>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biến thay đổi theo thời gian</a:t>
            </a:r>
            <a:endParaRPr/>
          </a:p>
        </p:txBody>
      </p:sp>
      <p:sp>
        <p:nvSpPr>
          <p:cNvPr id="641" name="Google Shape;641;p39"/>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4"/>
          <p:cNvGrpSpPr/>
          <p:nvPr/>
        </p:nvGrpSpPr>
        <p:grpSpPr>
          <a:xfrm>
            <a:off x="-2038330" y="-2073710"/>
            <a:ext cx="4274506" cy="4274506"/>
            <a:chOff x="0" y="0"/>
            <a:chExt cx="812800" cy="812800"/>
          </a:xfrm>
        </p:grpSpPr>
        <p:sp>
          <p:nvSpPr>
            <p:cNvPr id="129" name="Google Shape;129;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1" name="Google Shape;131;p4"/>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01</a:t>
            </a:r>
            <a:endParaRPr/>
          </a:p>
        </p:txBody>
      </p:sp>
      <p:sp>
        <p:nvSpPr>
          <p:cNvPr id="132" name="Google Shape;132;p4"/>
          <p:cNvSpPr txBox="1"/>
          <p:nvPr/>
        </p:nvSpPr>
        <p:spPr>
          <a:xfrm>
            <a:off x="3423958" y="379347"/>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Giới thiệu đề tài</a:t>
            </a:r>
            <a:endParaRPr/>
          </a:p>
        </p:txBody>
      </p:sp>
      <p:sp>
        <p:nvSpPr>
          <p:cNvPr id="133" name="Google Shape;133;p4"/>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02</a:t>
            </a:r>
            <a:endParaRPr/>
          </a:p>
        </p:txBody>
      </p:sp>
      <p:sp>
        <p:nvSpPr>
          <p:cNvPr id="134" name="Google Shape;134;p4"/>
          <p:cNvSpPr txBox="1"/>
          <p:nvPr/>
        </p:nvSpPr>
        <p:spPr>
          <a:xfrm>
            <a:off x="1028700" y="2378235"/>
            <a:ext cx="15567495" cy="5976946"/>
          </a:xfrm>
          <a:prstGeom prst="rect">
            <a:avLst/>
          </a:prstGeom>
          <a:noFill/>
          <a:ln>
            <a:noFill/>
          </a:ln>
        </p:spPr>
        <p:txBody>
          <a:bodyPr anchorCtr="0" anchor="t" bIns="0" lIns="0" spcFirstLastPara="1" rIns="0" wrap="square" tIns="0">
            <a:spAutoFit/>
          </a:bodyPr>
          <a:lstStyle/>
          <a:p>
            <a:pPr indent="-377825" lvl="1" marL="755651" marR="0" rtl="0" algn="just">
              <a:lnSpc>
                <a:spcPct val="196000"/>
              </a:lnSpc>
              <a:spcBef>
                <a:spcPts val="0"/>
              </a:spcBef>
              <a:spcAft>
                <a:spcPts val="0"/>
              </a:spcAft>
              <a:buClr>
                <a:srgbClr val="000000"/>
              </a:buClr>
              <a:buSzPts val="3500"/>
              <a:buFont typeface="Arial"/>
              <a:buChar char="•"/>
            </a:pPr>
            <a:r>
              <a:rPr b="1" i="0" lang="en-US" sz="3500" u="none" cap="none" strike="noStrike">
                <a:solidFill>
                  <a:srgbClr val="000000"/>
                </a:solidFill>
                <a:latin typeface="Nunito Sans"/>
                <a:ea typeface="Nunito Sans"/>
                <a:cs typeface="Nunito Sans"/>
                <a:sym typeface="Nunito Sans"/>
              </a:rPr>
              <a:t>Tên đề tài: </a:t>
            </a:r>
            <a:r>
              <a:rPr b="0" i="0" lang="en-US" sz="3500" u="none" cap="none" strike="noStrike">
                <a:solidFill>
                  <a:srgbClr val="000000"/>
                </a:solidFill>
                <a:latin typeface="Nunito Sans"/>
                <a:ea typeface="Nunito Sans"/>
                <a:cs typeface="Nunito Sans"/>
                <a:sym typeface="Nunito Sans"/>
              </a:rPr>
              <a:t>DỰ ĐOÁN THỜI HẠN TỐT NGHIỆP CỦA SINH VIÊN UIT</a:t>
            </a:r>
            <a:endParaRPr/>
          </a:p>
          <a:p>
            <a:pPr indent="-377825" lvl="1" marL="755651" marR="0" rtl="0" algn="just">
              <a:lnSpc>
                <a:spcPct val="196000"/>
              </a:lnSpc>
              <a:spcBef>
                <a:spcPts val="0"/>
              </a:spcBef>
              <a:spcAft>
                <a:spcPts val="0"/>
              </a:spcAft>
              <a:buClr>
                <a:srgbClr val="000000"/>
              </a:buClr>
              <a:buSzPts val="3500"/>
              <a:buFont typeface="Arial"/>
              <a:buChar char="•"/>
            </a:pPr>
            <a:r>
              <a:rPr b="1" i="0" lang="en-US" sz="3500" u="none" cap="none" strike="noStrike">
                <a:solidFill>
                  <a:srgbClr val="000000"/>
                </a:solidFill>
                <a:latin typeface="Nunito Sans"/>
                <a:ea typeface="Nunito Sans"/>
                <a:cs typeface="Nunito Sans"/>
                <a:sym typeface="Nunito Sans"/>
              </a:rPr>
              <a:t>Loại bài toán: </a:t>
            </a:r>
            <a:r>
              <a:rPr b="0" i="0" lang="en-US" sz="3500" u="none" cap="none" strike="noStrike">
                <a:solidFill>
                  <a:srgbClr val="000000"/>
                </a:solidFill>
                <a:latin typeface="Nunito Sans"/>
                <a:ea typeface="Nunito Sans"/>
                <a:cs typeface="Nunito Sans"/>
                <a:sym typeface="Nunito Sans"/>
              </a:rPr>
              <a:t>Phân loại nhị phân áp dụng phương pháp học có giám sát.</a:t>
            </a:r>
            <a:endParaRPr/>
          </a:p>
          <a:p>
            <a:pPr indent="-377825" lvl="1" marL="755651" marR="0" rtl="0" algn="just">
              <a:lnSpc>
                <a:spcPct val="196000"/>
              </a:lnSpc>
              <a:spcBef>
                <a:spcPts val="0"/>
              </a:spcBef>
              <a:spcAft>
                <a:spcPts val="0"/>
              </a:spcAft>
              <a:buClr>
                <a:srgbClr val="000000"/>
              </a:buClr>
              <a:buSzPts val="3500"/>
              <a:buFont typeface="Arial"/>
              <a:buChar char="•"/>
            </a:pPr>
            <a:r>
              <a:rPr b="1" i="0" lang="en-US" sz="3500" u="none" cap="none" strike="noStrike">
                <a:solidFill>
                  <a:srgbClr val="000000"/>
                </a:solidFill>
                <a:latin typeface="Nunito Sans"/>
                <a:ea typeface="Nunito Sans"/>
                <a:cs typeface="Nunito Sans"/>
                <a:sym typeface="Nunito Sans"/>
              </a:rPr>
              <a:t>Input:  C</a:t>
            </a:r>
            <a:r>
              <a:rPr b="0" i="0" lang="en-US" sz="3500" u="none" cap="none" strike="noStrike">
                <a:solidFill>
                  <a:srgbClr val="000000"/>
                </a:solidFill>
                <a:latin typeface="Nunito Sans"/>
                <a:ea typeface="Nunito Sans"/>
                <a:cs typeface="Nunito Sans"/>
                <a:sym typeface="Nunito Sans"/>
              </a:rPr>
              <a:t>ác thông tin về sinh viên, tình hình học vụ, kết quả học tập và rèn luyện của sinh viên.</a:t>
            </a:r>
            <a:endParaRPr/>
          </a:p>
          <a:p>
            <a:pPr indent="-377825" lvl="1" marL="755651" marR="0" rtl="0" algn="just">
              <a:lnSpc>
                <a:spcPct val="196000"/>
              </a:lnSpc>
              <a:spcBef>
                <a:spcPts val="0"/>
              </a:spcBef>
              <a:spcAft>
                <a:spcPts val="0"/>
              </a:spcAft>
              <a:buClr>
                <a:srgbClr val="000000"/>
              </a:buClr>
              <a:buSzPts val="3500"/>
              <a:buFont typeface="Arial"/>
              <a:buChar char="•"/>
            </a:pPr>
            <a:r>
              <a:rPr b="1" i="0" lang="en-US" sz="3500" u="none" cap="none" strike="noStrike">
                <a:solidFill>
                  <a:srgbClr val="000000"/>
                </a:solidFill>
                <a:latin typeface="Nunito Sans"/>
                <a:ea typeface="Nunito Sans"/>
                <a:cs typeface="Nunito Sans"/>
                <a:sym typeface="Nunito Sans"/>
              </a:rPr>
              <a:t>Output: </a:t>
            </a:r>
            <a:r>
              <a:rPr b="0" i="0" lang="en-US" sz="3500" u="none" cap="none" strike="noStrike">
                <a:solidFill>
                  <a:srgbClr val="000000"/>
                </a:solidFill>
                <a:latin typeface="Nunito Sans"/>
                <a:ea typeface="Nunito Sans"/>
                <a:cs typeface="Nunito Sans"/>
                <a:sym typeface="Nunito Sans"/>
              </a:rPr>
              <a:t>gồm 2 nhãn:</a:t>
            </a:r>
            <a:endParaRPr/>
          </a:p>
          <a:p>
            <a:pPr indent="0" lvl="0" marL="0" marR="0" rtl="0" algn="just">
              <a:lnSpc>
                <a:spcPct val="196000"/>
              </a:lnSpc>
              <a:spcBef>
                <a:spcPts val="0"/>
              </a:spcBef>
              <a:spcAft>
                <a:spcPts val="0"/>
              </a:spcAft>
              <a:buNone/>
            </a:pPr>
            <a:r>
              <a:rPr b="1" i="0" lang="en-US" sz="3500" u="none" cap="none" strike="noStrike">
                <a:solidFill>
                  <a:srgbClr val="000000"/>
                </a:solidFill>
                <a:latin typeface="Nunito Sans"/>
                <a:ea typeface="Nunito Sans"/>
                <a:cs typeface="Nunito Sans"/>
                <a:sym typeface="Nunito Sans"/>
              </a:rPr>
              <a:t>                   0</a:t>
            </a:r>
            <a:r>
              <a:rPr b="0" i="0" lang="en-US" sz="3500" u="none" cap="none" strike="noStrike">
                <a:solidFill>
                  <a:srgbClr val="000000"/>
                </a:solidFill>
                <a:latin typeface="Nunito Sans"/>
                <a:ea typeface="Nunito Sans"/>
                <a:cs typeface="Nunito Sans"/>
                <a:sym typeface="Nunito Sans"/>
              </a:rPr>
              <a:t>: Tốt nghiệp trễ hạn</a:t>
            </a:r>
            <a:endParaRPr/>
          </a:p>
          <a:p>
            <a:pPr indent="0" lvl="0" marL="0" marR="0" rtl="0" algn="just">
              <a:lnSpc>
                <a:spcPct val="196000"/>
              </a:lnSpc>
              <a:spcBef>
                <a:spcPts val="0"/>
              </a:spcBef>
              <a:spcAft>
                <a:spcPts val="0"/>
              </a:spcAft>
              <a:buNone/>
            </a:pPr>
            <a:r>
              <a:rPr b="1" i="0" lang="en-US" sz="3500" u="none" cap="none" strike="noStrike">
                <a:solidFill>
                  <a:srgbClr val="000000"/>
                </a:solidFill>
                <a:latin typeface="Nunito Sans"/>
                <a:ea typeface="Nunito Sans"/>
                <a:cs typeface="Nunito Sans"/>
                <a:sym typeface="Nunito Sans"/>
              </a:rPr>
              <a:t>                   1</a:t>
            </a:r>
            <a:r>
              <a:rPr b="0" i="0" lang="en-US" sz="3500" u="none" cap="none" strike="noStrike">
                <a:solidFill>
                  <a:srgbClr val="000000"/>
                </a:solidFill>
                <a:latin typeface="Nunito Sans"/>
                <a:ea typeface="Nunito Sans"/>
                <a:cs typeface="Nunito Sans"/>
                <a:sym typeface="Nunito Sans"/>
              </a:rPr>
              <a:t>: Tốt nghiệp đúng hạn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grpSp>
        <p:nvGrpSpPr>
          <p:cNvPr id="646" name="Google Shape;646;p40"/>
          <p:cNvGrpSpPr/>
          <p:nvPr/>
        </p:nvGrpSpPr>
        <p:grpSpPr>
          <a:xfrm>
            <a:off x="-2038330" y="-2073710"/>
            <a:ext cx="4274506" cy="4274506"/>
            <a:chOff x="0" y="0"/>
            <a:chExt cx="812800" cy="812800"/>
          </a:xfrm>
        </p:grpSpPr>
        <p:sp>
          <p:nvSpPr>
            <p:cNvPr id="647" name="Google Shape;647;p4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649" name="Google Shape;649;p40"/>
          <p:cNvGraphicFramePr/>
          <p:nvPr/>
        </p:nvGraphicFramePr>
        <p:xfrm>
          <a:off x="2258421" y="3073206"/>
          <a:ext cx="3000000" cy="3000000"/>
        </p:xfrm>
        <a:graphic>
          <a:graphicData uri="http://schemas.openxmlformats.org/drawingml/2006/table">
            <a:tbl>
              <a:tblPr>
                <a:noFill/>
                <a:tableStyleId>{B7555562-2136-4D23-BB63-5D5833FC6430}</a:tableStyleId>
              </a:tblPr>
              <a:tblGrid>
                <a:gridCol w="3596100"/>
                <a:gridCol w="2551500"/>
                <a:gridCol w="1217700"/>
                <a:gridCol w="2069075"/>
                <a:gridCol w="2246850"/>
                <a:gridCol w="2089925"/>
              </a:tblGrid>
              <a:tr h="986200">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Factor</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sum_sq</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df</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F</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p-value</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Significant</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0622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C(Label)</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63.7142</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1.0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4.9607</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2.59e-02</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Yes</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75000">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C(HocKy)</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52747.2488</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5.0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821.3762</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Yes</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9667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C(Label):C(HocKy)</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4406.2210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5.0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68.6133</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2.19e-71</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Yes</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650" name="Google Shape;650;p40"/>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651" name="Google Shape;651;p40"/>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38</a:t>
            </a:r>
            <a:endParaRPr/>
          </a:p>
        </p:txBody>
      </p:sp>
      <p:sp>
        <p:nvSpPr>
          <p:cNvPr id="652" name="Google Shape;652;p40"/>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biến thay đổi theo thời gian</a:t>
            </a:r>
            <a:endParaRPr/>
          </a:p>
        </p:txBody>
      </p:sp>
      <p:sp>
        <p:nvSpPr>
          <p:cNvPr id="653" name="Google Shape;653;p40"/>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654" name="Google Shape;654;p40"/>
          <p:cNvSpPr txBox="1"/>
          <p:nvPr/>
        </p:nvSpPr>
        <p:spPr>
          <a:xfrm>
            <a:off x="2236177" y="2172221"/>
            <a:ext cx="9519770" cy="733469"/>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Biến “</a:t>
            </a:r>
            <a:r>
              <a:rPr b="1" i="0" lang="en-US" sz="3500" u="none" cap="none" strike="noStrike">
                <a:solidFill>
                  <a:srgbClr val="000000"/>
                </a:solidFill>
                <a:latin typeface="Nunito Sans"/>
                <a:ea typeface="Nunito Sans"/>
                <a:cs typeface="Nunito Sans"/>
                <a:sym typeface="Nunito Sans"/>
              </a:rPr>
              <a:t>sotchk</a:t>
            </a:r>
            <a:r>
              <a:rPr b="0" i="0" lang="en-US" sz="3500" u="none" cap="none" strike="noStrike">
                <a:solidFill>
                  <a:srgbClr val="000000"/>
                </a:solidFill>
                <a:latin typeface="Nunito Sans"/>
                <a:ea typeface="Nunito Sans"/>
                <a:cs typeface="Nunito Sans"/>
                <a:sym typeface="Nunito Sans"/>
              </a:rPr>
              <a:t>” qua từng học kỳ và biến Label</a:t>
            </a:r>
            <a:endParaRPr/>
          </a:p>
        </p:txBody>
      </p:sp>
      <p:sp>
        <p:nvSpPr>
          <p:cNvPr id="655" name="Google Shape;655;p40"/>
          <p:cNvSpPr txBox="1"/>
          <p:nvPr/>
        </p:nvSpPr>
        <p:spPr>
          <a:xfrm>
            <a:off x="4384115" y="7932549"/>
            <a:ext cx="9519770" cy="628672"/>
          </a:xfrm>
          <a:prstGeom prst="rect">
            <a:avLst/>
          </a:prstGeom>
          <a:noFill/>
          <a:ln>
            <a:noFill/>
          </a:ln>
        </p:spPr>
        <p:txBody>
          <a:bodyPr anchorCtr="0" anchor="t" bIns="0" lIns="0" spcFirstLastPara="1" rIns="0" wrap="square" tIns="0">
            <a:spAutoFit/>
          </a:bodyPr>
          <a:lstStyle/>
          <a:p>
            <a:pPr indent="0" lvl="0" marL="0" marR="0" rtl="0" algn="ctr">
              <a:lnSpc>
                <a:spcPct val="18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Bảng kết quả phân tích ANOVA</a:t>
            </a:r>
            <a:endParaRPr/>
          </a:p>
        </p:txBody>
      </p:sp>
      <p:sp>
        <p:nvSpPr>
          <p:cNvPr id="656" name="Google Shape;656;p40"/>
          <p:cNvSpPr txBox="1"/>
          <p:nvPr/>
        </p:nvSpPr>
        <p:spPr>
          <a:xfrm>
            <a:off x="1957643" y="8532646"/>
            <a:ext cx="14071936" cy="2333757"/>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Sự thay đổi số tín chỉ học kỳ qua các học kỳ có ảnh hưởng đến thời hạn tốt nghiệp.</a:t>
            </a:r>
            <a:endParaRPr/>
          </a:p>
          <a:p>
            <a:pPr indent="0" lvl="0" marL="0" marR="0" rtl="0" algn="just">
              <a:lnSpc>
                <a:spcPct val="180000"/>
              </a:lnSpc>
              <a:spcBef>
                <a:spcPts val="0"/>
              </a:spcBef>
              <a:spcAft>
                <a:spcPts val="0"/>
              </a:spcAft>
              <a:buNone/>
            </a:pPr>
            <a:r>
              <a:t/>
            </a:r>
            <a:endParaRPr b="0" i="0" sz="35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grpSp>
        <p:nvGrpSpPr>
          <p:cNvPr id="661" name="Google Shape;661;p41"/>
          <p:cNvGrpSpPr/>
          <p:nvPr/>
        </p:nvGrpSpPr>
        <p:grpSpPr>
          <a:xfrm>
            <a:off x="-2038330" y="-2073710"/>
            <a:ext cx="4274506" cy="4274506"/>
            <a:chOff x="0" y="0"/>
            <a:chExt cx="812800" cy="812800"/>
          </a:xfrm>
        </p:grpSpPr>
        <p:sp>
          <p:nvSpPr>
            <p:cNvPr id="662" name="Google Shape;662;p4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64" name="Google Shape;664;p41"/>
          <p:cNvSpPr/>
          <p:nvPr/>
        </p:nvSpPr>
        <p:spPr>
          <a:xfrm>
            <a:off x="3320495" y="2148077"/>
            <a:ext cx="11544572" cy="8138923"/>
          </a:xfrm>
          <a:custGeom>
            <a:rect b="b" l="l" r="r" t="t"/>
            <a:pathLst>
              <a:path extrusionOk="0" h="8138923" w="11544572">
                <a:moveTo>
                  <a:pt x="0" y="0"/>
                </a:moveTo>
                <a:lnTo>
                  <a:pt x="11544572" y="0"/>
                </a:lnTo>
                <a:lnTo>
                  <a:pt x="11544572" y="8138923"/>
                </a:lnTo>
                <a:lnTo>
                  <a:pt x="0" y="8138923"/>
                </a:lnTo>
                <a:lnTo>
                  <a:pt x="0" y="0"/>
                </a:lnTo>
                <a:close/>
              </a:path>
            </a:pathLst>
          </a:custGeom>
          <a:blipFill rotWithShape="1">
            <a:blip r:embed="rId3">
              <a:alphaModFix/>
            </a:blip>
            <a:stretch>
              <a:fillRect b="0" l="0" r="0" t="0"/>
            </a:stretch>
          </a:blipFill>
          <a:ln>
            <a:noFill/>
          </a:ln>
        </p:spPr>
      </p:sp>
      <p:sp>
        <p:nvSpPr>
          <p:cNvPr id="665" name="Google Shape;665;p41"/>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666" name="Google Shape;666;p41"/>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39</a:t>
            </a:r>
            <a:endParaRPr/>
          </a:p>
        </p:txBody>
      </p:sp>
      <p:sp>
        <p:nvSpPr>
          <p:cNvPr id="667" name="Google Shape;667;p41"/>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biến thay đổi theo thời gian</a:t>
            </a:r>
            <a:endParaRPr/>
          </a:p>
        </p:txBody>
      </p:sp>
      <p:sp>
        <p:nvSpPr>
          <p:cNvPr id="668" name="Google Shape;668;p41"/>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grpSp>
        <p:nvGrpSpPr>
          <p:cNvPr id="673" name="Google Shape;673;p42"/>
          <p:cNvGrpSpPr/>
          <p:nvPr/>
        </p:nvGrpSpPr>
        <p:grpSpPr>
          <a:xfrm>
            <a:off x="-2038330" y="-2073710"/>
            <a:ext cx="4274506" cy="4274506"/>
            <a:chOff x="0" y="0"/>
            <a:chExt cx="812800" cy="812800"/>
          </a:xfrm>
        </p:grpSpPr>
        <p:sp>
          <p:nvSpPr>
            <p:cNvPr id="674" name="Google Shape;674;p4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676" name="Google Shape;676;p42"/>
          <p:cNvGraphicFramePr/>
          <p:nvPr/>
        </p:nvGraphicFramePr>
        <p:xfrm>
          <a:off x="2258421" y="3073206"/>
          <a:ext cx="3000000" cy="3000000"/>
        </p:xfrm>
        <a:graphic>
          <a:graphicData uri="http://schemas.openxmlformats.org/drawingml/2006/table">
            <a:tbl>
              <a:tblPr>
                <a:noFill/>
                <a:tableStyleId>{B7555562-2136-4D23-BB63-5D5833FC6430}</a:tableStyleId>
              </a:tblPr>
              <a:tblGrid>
                <a:gridCol w="3596100"/>
                <a:gridCol w="2551500"/>
                <a:gridCol w="1217700"/>
                <a:gridCol w="2069075"/>
                <a:gridCol w="2246850"/>
                <a:gridCol w="2089925"/>
              </a:tblGrid>
              <a:tr h="986200">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Factor</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sum_sq</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df</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  F</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p-value</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3000" u="none" cap="none" strike="noStrike">
                          <a:solidFill>
                            <a:srgbClr val="000000"/>
                          </a:solidFill>
                          <a:latin typeface="Nunito Sans"/>
                          <a:ea typeface="Nunito Sans"/>
                          <a:cs typeface="Nunito Sans"/>
                          <a:sym typeface="Nunito Sans"/>
                        </a:rPr>
                        <a:t>Significant</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0622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C(Label)</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5.0755</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1.0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136.3420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2.11e-31</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Yes</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75000">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C(HocKy)</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52747.2488</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5.0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89.4863</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1.89e-93</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Yes</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96675">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C(Label):C(HocKy)</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4406.2210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5.0</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26.1976</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2.79e-26</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  Yes</a:t>
                      </a:r>
                      <a:endParaRPr sz="1100" u="none" cap="none" strike="noStrike"/>
                    </a:p>
                  </a:txBody>
                  <a:tcPr marT="57150" marB="57150" marR="57150" marL="57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677" name="Google Shape;677;p42"/>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678" name="Google Shape;678;p42"/>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40</a:t>
            </a:r>
            <a:endParaRPr/>
          </a:p>
        </p:txBody>
      </p:sp>
      <p:sp>
        <p:nvSpPr>
          <p:cNvPr id="679" name="Google Shape;679;p42"/>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biến thay đổi theo thời gian</a:t>
            </a:r>
            <a:endParaRPr/>
          </a:p>
        </p:txBody>
      </p:sp>
      <p:sp>
        <p:nvSpPr>
          <p:cNvPr id="680" name="Google Shape;680;p42"/>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
        <p:nvSpPr>
          <p:cNvPr id="681" name="Google Shape;681;p42"/>
          <p:cNvSpPr txBox="1"/>
          <p:nvPr/>
        </p:nvSpPr>
        <p:spPr>
          <a:xfrm>
            <a:off x="2236177" y="2172221"/>
            <a:ext cx="9519770" cy="733469"/>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Biến “</a:t>
            </a:r>
            <a:r>
              <a:rPr b="1" i="0" lang="en-US" sz="3500" u="none" cap="none" strike="noStrike">
                <a:solidFill>
                  <a:srgbClr val="000000"/>
                </a:solidFill>
                <a:latin typeface="Nunito Sans"/>
                <a:ea typeface="Nunito Sans"/>
                <a:cs typeface="Nunito Sans"/>
                <a:sym typeface="Nunito Sans"/>
              </a:rPr>
              <a:t>xlhv</a:t>
            </a:r>
            <a:r>
              <a:rPr b="0" i="0" lang="en-US" sz="3500" u="none" cap="none" strike="noStrike">
                <a:solidFill>
                  <a:srgbClr val="000000"/>
                </a:solidFill>
                <a:latin typeface="Nunito Sans"/>
                <a:ea typeface="Nunito Sans"/>
                <a:cs typeface="Nunito Sans"/>
                <a:sym typeface="Nunito Sans"/>
              </a:rPr>
              <a:t>” qua từng học kỳ và biến Label</a:t>
            </a:r>
            <a:endParaRPr/>
          </a:p>
        </p:txBody>
      </p:sp>
      <p:sp>
        <p:nvSpPr>
          <p:cNvPr id="682" name="Google Shape;682;p42"/>
          <p:cNvSpPr txBox="1"/>
          <p:nvPr/>
        </p:nvSpPr>
        <p:spPr>
          <a:xfrm>
            <a:off x="4384115" y="7932549"/>
            <a:ext cx="9519770" cy="628672"/>
          </a:xfrm>
          <a:prstGeom prst="rect">
            <a:avLst/>
          </a:prstGeom>
          <a:noFill/>
          <a:ln>
            <a:noFill/>
          </a:ln>
        </p:spPr>
        <p:txBody>
          <a:bodyPr anchorCtr="0" anchor="t" bIns="0" lIns="0" spcFirstLastPara="1" rIns="0" wrap="square" tIns="0">
            <a:spAutoFit/>
          </a:bodyPr>
          <a:lstStyle/>
          <a:p>
            <a:pPr indent="0" lvl="0" marL="0" marR="0" rtl="0" algn="ctr">
              <a:lnSpc>
                <a:spcPct val="18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Bảng kết quả phân tích ANOVA</a:t>
            </a:r>
            <a:endParaRPr/>
          </a:p>
        </p:txBody>
      </p:sp>
      <p:sp>
        <p:nvSpPr>
          <p:cNvPr id="683" name="Google Shape;683;p42"/>
          <p:cNvSpPr txBox="1"/>
          <p:nvPr/>
        </p:nvSpPr>
        <p:spPr>
          <a:xfrm>
            <a:off x="1957643" y="8532646"/>
            <a:ext cx="14071936" cy="2333757"/>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Sự thay đổi số lần xử lý học vụ qua các học kỳ có ảnh hưởng đến thời hạn tốt nghiệp.</a:t>
            </a:r>
            <a:endParaRPr/>
          </a:p>
          <a:p>
            <a:pPr indent="0" lvl="0" marL="0" marR="0" rtl="0" algn="just">
              <a:lnSpc>
                <a:spcPct val="180000"/>
              </a:lnSpc>
              <a:spcBef>
                <a:spcPts val="0"/>
              </a:spcBef>
              <a:spcAft>
                <a:spcPts val="0"/>
              </a:spcAft>
              <a:buNone/>
            </a:pPr>
            <a:r>
              <a:t/>
            </a:r>
            <a:endParaRPr b="0" i="0" sz="3500" u="none" cap="none" strike="noStrike">
              <a:solidFill>
                <a:srgbClr val="000000"/>
              </a:solidFill>
              <a:latin typeface="Nunito Sans"/>
              <a:ea typeface="Nunito Sans"/>
              <a:cs typeface="Nunito Sans"/>
              <a:sym typeface="Nunito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grpSp>
        <p:nvGrpSpPr>
          <p:cNvPr id="688" name="Google Shape;688;p43"/>
          <p:cNvGrpSpPr/>
          <p:nvPr/>
        </p:nvGrpSpPr>
        <p:grpSpPr>
          <a:xfrm>
            <a:off x="-2038330" y="-2073710"/>
            <a:ext cx="4274506" cy="4274506"/>
            <a:chOff x="0" y="0"/>
            <a:chExt cx="812800" cy="812800"/>
          </a:xfrm>
        </p:grpSpPr>
        <p:sp>
          <p:nvSpPr>
            <p:cNvPr id="689" name="Google Shape;689;p4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91" name="Google Shape;691;p43"/>
          <p:cNvSpPr/>
          <p:nvPr/>
        </p:nvSpPr>
        <p:spPr>
          <a:xfrm>
            <a:off x="3278664" y="2200796"/>
            <a:ext cx="11628234" cy="8081623"/>
          </a:xfrm>
          <a:custGeom>
            <a:rect b="b" l="l" r="r" t="t"/>
            <a:pathLst>
              <a:path extrusionOk="0" h="8081623" w="11628234">
                <a:moveTo>
                  <a:pt x="0" y="0"/>
                </a:moveTo>
                <a:lnTo>
                  <a:pt x="11628234" y="0"/>
                </a:lnTo>
                <a:lnTo>
                  <a:pt x="11628234" y="8081623"/>
                </a:lnTo>
                <a:lnTo>
                  <a:pt x="0" y="8081623"/>
                </a:lnTo>
                <a:lnTo>
                  <a:pt x="0" y="0"/>
                </a:lnTo>
                <a:close/>
              </a:path>
            </a:pathLst>
          </a:custGeom>
          <a:blipFill rotWithShape="1">
            <a:blip r:embed="rId3">
              <a:alphaModFix/>
            </a:blip>
            <a:stretch>
              <a:fillRect b="0" l="0" r="0" t="0"/>
            </a:stretch>
          </a:blipFill>
          <a:ln>
            <a:noFill/>
          </a:ln>
        </p:spPr>
      </p:sp>
      <p:sp>
        <p:nvSpPr>
          <p:cNvPr id="692" name="Google Shape;692;p43"/>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04</a:t>
            </a:r>
            <a:endParaRPr/>
          </a:p>
        </p:txBody>
      </p:sp>
      <p:sp>
        <p:nvSpPr>
          <p:cNvPr id="693" name="Google Shape;693;p43"/>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41</a:t>
            </a:r>
            <a:endParaRPr/>
          </a:p>
        </p:txBody>
      </p:sp>
      <p:sp>
        <p:nvSpPr>
          <p:cNvPr id="694" name="Google Shape;694;p43"/>
          <p:cNvSpPr txBox="1"/>
          <p:nvPr/>
        </p:nvSpPr>
        <p:spPr>
          <a:xfrm>
            <a:off x="4246610" y="1438288"/>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Black"/>
                <a:ea typeface="Nunito Sans Black"/>
                <a:cs typeface="Nunito Sans Black"/>
                <a:sym typeface="Nunito Sans Black"/>
              </a:rPr>
              <a:t>Phân tích biến thay đổi theo thời gian</a:t>
            </a:r>
            <a:endParaRPr/>
          </a:p>
        </p:txBody>
      </p:sp>
      <p:sp>
        <p:nvSpPr>
          <p:cNvPr id="695" name="Google Shape;695;p43"/>
          <p:cNvSpPr txBox="1"/>
          <p:nvPr/>
        </p:nvSpPr>
        <p:spPr>
          <a:xfrm>
            <a:off x="4406199" y="303147"/>
            <a:ext cx="9475603"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Phân tích thăm dò</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grpSp>
        <p:nvGrpSpPr>
          <p:cNvPr id="700" name="Google Shape;700;p44"/>
          <p:cNvGrpSpPr/>
          <p:nvPr/>
        </p:nvGrpSpPr>
        <p:grpSpPr>
          <a:xfrm>
            <a:off x="-2038330" y="-2073710"/>
            <a:ext cx="4274506" cy="4274506"/>
            <a:chOff x="0" y="0"/>
            <a:chExt cx="812800" cy="812800"/>
          </a:xfrm>
        </p:grpSpPr>
        <p:sp>
          <p:nvSpPr>
            <p:cNvPr id="701" name="Google Shape;701;p4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03" name="Google Shape;703;p44"/>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05</a:t>
            </a:r>
            <a:endParaRPr/>
          </a:p>
        </p:txBody>
      </p:sp>
      <p:sp>
        <p:nvSpPr>
          <p:cNvPr id="704" name="Google Shape;704;p44"/>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42</a:t>
            </a:r>
            <a:endParaRPr/>
          </a:p>
        </p:txBody>
      </p:sp>
      <p:sp>
        <p:nvSpPr>
          <p:cNvPr id="705" name="Google Shape;705;p44"/>
          <p:cNvSpPr txBox="1"/>
          <p:nvPr/>
        </p:nvSpPr>
        <p:spPr>
          <a:xfrm>
            <a:off x="1779349" y="3076465"/>
            <a:ext cx="14926994" cy="3934045"/>
          </a:xfrm>
          <a:prstGeom prst="rect">
            <a:avLst/>
          </a:prstGeom>
          <a:noFill/>
          <a:ln>
            <a:noFill/>
          </a:ln>
        </p:spPr>
        <p:txBody>
          <a:bodyPr anchorCtr="0" anchor="t" bIns="0" lIns="0" spcFirstLastPara="1" rIns="0" wrap="square" tIns="0">
            <a:spAutoFit/>
          </a:bodyPr>
          <a:lstStyle/>
          <a:p>
            <a:pPr indent="-377825" lvl="1" marL="755651" marR="0" rtl="0" algn="just">
              <a:lnSpc>
                <a:spcPct val="18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Temporal network là một dạng mạng (network) mà các cạnh (edges) giữa các đỉnh (nodes) thay đổi theo thời gian. </a:t>
            </a:r>
            <a:endParaRPr/>
          </a:p>
          <a:p>
            <a:pPr indent="-377825" lvl="1" marL="755651" marR="0" rtl="0" algn="just">
              <a:lnSpc>
                <a:spcPct val="18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Không giống như mạng tĩnh, nơi các kết nối giữa các nút được coi là cố định, trong mạng thời gian, các kết nối xuất hiện, biến mất hoặc thay đổi cường độ theo thời gian.</a:t>
            </a:r>
            <a:endParaRPr/>
          </a:p>
        </p:txBody>
      </p:sp>
      <p:sp>
        <p:nvSpPr>
          <p:cNvPr id="706" name="Google Shape;706;p44"/>
          <p:cNvSpPr txBox="1"/>
          <p:nvPr/>
        </p:nvSpPr>
        <p:spPr>
          <a:xfrm>
            <a:off x="4297829" y="1530871"/>
            <a:ext cx="9692341"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Ý tưởng xây dựng</a:t>
            </a:r>
            <a:endParaRPr/>
          </a:p>
        </p:txBody>
      </p:sp>
      <p:sp>
        <p:nvSpPr>
          <p:cNvPr id="707" name="Google Shape;707;p44"/>
          <p:cNvSpPr txBox="1"/>
          <p:nvPr/>
        </p:nvSpPr>
        <p:spPr>
          <a:xfrm>
            <a:off x="4406199" y="303147"/>
            <a:ext cx="947560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Xây dựng đồ thị mạng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grpSp>
        <p:nvGrpSpPr>
          <p:cNvPr id="712" name="Google Shape;712;p45"/>
          <p:cNvGrpSpPr/>
          <p:nvPr/>
        </p:nvGrpSpPr>
        <p:grpSpPr>
          <a:xfrm>
            <a:off x="-2038330" y="-2073710"/>
            <a:ext cx="4274506" cy="4274506"/>
            <a:chOff x="0" y="0"/>
            <a:chExt cx="812800" cy="812800"/>
          </a:xfrm>
        </p:grpSpPr>
        <p:sp>
          <p:nvSpPr>
            <p:cNvPr id="713" name="Google Shape;713;p4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15" name="Google Shape;715;p45"/>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05</a:t>
            </a:r>
            <a:endParaRPr/>
          </a:p>
        </p:txBody>
      </p:sp>
      <p:sp>
        <p:nvSpPr>
          <p:cNvPr id="716" name="Google Shape;716;p45"/>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43</a:t>
            </a:r>
            <a:endParaRPr/>
          </a:p>
        </p:txBody>
      </p:sp>
      <p:sp>
        <p:nvSpPr>
          <p:cNvPr id="717" name="Google Shape;717;p45"/>
          <p:cNvSpPr txBox="1"/>
          <p:nvPr/>
        </p:nvSpPr>
        <p:spPr>
          <a:xfrm>
            <a:off x="1401079" y="2191271"/>
            <a:ext cx="16230600" cy="8734425"/>
          </a:xfrm>
          <a:prstGeom prst="rect">
            <a:avLst/>
          </a:prstGeom>
          <a:noFill/>
          <a:ln>
            <a:noFill/>
          </a:ln>
        </p:spPr>
        <p:txBody>
          <a:bodyPr anchorCtr="0" anchor="t" bIns="0" lIns="0" spcFirstLastPara="1" rIns="0" wrap="square" tIns="0">
            <a:spAutoFit/>
          </a:bodyPr>
          <a:lstStyle/>
          <a:p>
            <a:pPr indent="-377825" lvl="1" marL="755651" marR="0" rtl="0" algn="just">
              <a:lnSpc>
                <a:spcPct val="18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Nodes: Đại diện cho các thực thể, đối tượng, hoặc cá thể. </a:t>
            </a:r>
            <a:endParaRPr/>
          </a:p>
          <a:p>
            <a:pPr indent="-377825" lvl="1" marL="755651" marR="0" rtl="0" algn="just">
              <a:lnSpc>
                <a:spcPct val="18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Temporal Edges: Mỗi cạnh không chỉ mô tả mối quan hệ giữa các đỉnh mà còn gắn liền với một dấu thời gian hoặc một dải thời gian.</a:t>
            </a:r>
            <a:endParaRPr/>
          </a:p>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      + Dấu thời gian: Cho biết khi nào kết nối được tạo ra.</a:t>
            </a:r>
            <a:endParaRPr/>
          </a:p>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      + Dải thời gian: Cho biết kết nối tồn tại trong một khoảng thời gian.</a:t>
            </a:r>
            <a:endParaRPr/>
          </a:p>
          <a:p>
            <a:pPr indent="-377825" lvl="1" marL="755651" marR="0" rtl="0" algn="just">
              <a:lnSpc>
                <a:spcPct val="18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Attributes: Có thể là thuộc tính của các đỉnh, các cạnh hoặc các mối quan hệ, thay đổi theo thời gian.</a:t>
            </a:r>
            <a:endParaRPr/>
          </a:p>
          <a:p>
            <a:pPr indent="-377825" lvl="1" marL="755651" marR="0" rtl="0" algn="just">
              <a:lnSpc>
                <a:spcPct val="18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Dynamics: Nghiên cứu cách các cạnh và đỉnh thay đổi theo thời gian để hiểu các mẫu (patterns) hoặc hiện tượng như sự lan truyền, khuếch tán thông tin, hay tương tác giữa các đối tượng.</a:t>
            </a:r>
            <a:endParaRPr/>
          </a:p>
          <a:p>
            <a:pPr indent="-155575" lvl="1" marL="755651" marR="0" rtl="0" algn="just">
              <a:lnSpc>
                <a:spcPct val="180000"/>
              </a:lnSpc>
              <a:spcBef>
                <a:spcPts val="0"/>
              </a:spcBef>
              <a:spcAft>
                <a:spcPts val="0"/>
              </a:spcAft>
              <a:buClr>
                <a:schemeClr val="dk1"/>
              </a:buClr>
              <a:buSzPts val="3500"/>
              <a:buFont typeface="Arial"/>
              <a:buNone/>
            </a:pPr>
            <a:r>
              <a:t/>
            </a:r>
            <a:endParaRPr b="0" i="0" sz="3500" u="none" cap="none" strike="noStrike">
              <a:solidFill>
                <a:srgbClr val="000000"/>
              </a:solidFill>
              <a:latin typeface="Nunito Sans"/>
              <a:ea typeface="Nunito Sans"/>
              <a:cs typeface="Nunito Sans"/>
              <a:sym typeface="Nunito Sans"/>
            </a:endParaRPr>
          </a:p>
        </p:txBody>
      </p:sp>
      <p:sp>
        <p:nvSpPr>
          <p:cNvPr id="718" name="Google Shape;718;p45"/>
          <p:cNvSpPr txBox="1"/>
          <p:nvPr/>
        </p:nvSpPr>
        <p:spPr>
          <a:xfrm>
            <a:off x="4189460" y="1493272"/>
            <a:ext cx="9692341"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Các yếu tố chính của temporal network</a:t>
            </a:r>
            <a:endParaRPr/>
          </a:p>
        </p:txBody>
      </p:sp>
      <p:sp>
        <p:nvSpPr>
          <p:cNvPr id="719" name="Google Shape;719;p45"/>
          <p:cNvSpPr txBox="1"/>
          <p:nvPr/>
        </p:nvSpPr>
        <p:spPr>
          <a:xfrm>
            <a:off x="4406199" y="303147"/>
            <a:ext cx="947560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Xây dựng đồ thị mạng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grpSp>
        <p:nvGrpSpPr>
          <p:cNvPr id="724" name="Google Shape;724;p46"/>
          <p:cNvGrpSpPr/>
          <p:nvPr/>
        </p:nvGrpSpPr>
        <p:grpSpPr>
          <a:xfrm>
            <a:off x="-2038330" y="-2073710"/>
            <a:ext cx="4274506" cy="4274506"/>
            <a:chOff x="0" y="0"/>
            <a:chExt cx="812800" cy="812800"/>
          </a:xfrm>
        </p:grpSpPr>
        <p:sp>
          <p:nvSpPr>
            <p:cNvPr id="725" name="Google Shape;725;p4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27" name="Google Shape;727;p46"/>
          <p:cNvSpPr txBox="1"/>
          <p:nvPr/>
        </p:nvSpPr>
        <p:spPr>
          <a:xfrm>
            <a:off x="1779349" y="2267471"/>
            <a:ext cx="15140235" cy="1533525"/>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Mạng được mô tả như một đồ thị có hướng có trọng số với các thành phần như sau</a:t>
            </a:r>
            <a:endParaRPr/>
          </a:p>
        </p:txBody>
      </p:sp>
      <p:sp>
        <p:nvSpPr>
          <p:cNvPr id="728" name="Google Shape;728;p46"/>
          <p:cNvSpPr/>
          <p:nvPr/>
        </p:nvSpPr>
        <p:spPr>
          <a:xfrm>
            <a:off x="1779349" y="4272102"/>
            <a:ext cx="15214693" cy="3898765"/>
          </a:xfrm>
          <a:custGeom>
            <a:rect b="b" l="l" r="r" t="t"/>
            <a:pathLst>
              <a:path extrusionOk="0" h="3898765" w="15214693">
                <a:moveTo>
                  <a:pt x="0" y="0"/>
                </a:moveTo>
                <a:lnTo>
                  <a:pt x="15214692" y="0"/>
                </a:lnTo>
                <a:lnTo>
                  <a:pt x="15214692" y="3898765"/>
                </a:lnTo>
                <a:lnTo>
                  <a:pt x="0" y="3898765"/>
                </a:lnTo>
                <a:lnTo>
                  <a:pt x="0" y="0"/>
                </a:lnTo>
                <a:close/>
              </a:path>
            </a:pathLst>
          </a:custGeom>
          <a:blipFill rotWithShape="1">
            <a:blip r:embed="rId3">
              <a:alphaModFix/>
            </a:blip>
            <a:stretch>
              <a:fillRect b="0" l="0" r="0" t="0"/>
            </a:stretch>
          </a:blipFill>
          <a:ln>
            <a:noFill/>
          </a:ln>
        </p:spPr>
      </p:sp>
      <p:sp>
        <p:nvSpPr>
          <p:cNvPr id="729" name="Google Shape;729;p46"/>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05</a:t>
            </a:r>
            <a:endParaRPr/>
          </a:p>
        </p:txBody>
      </p:sp>
      <p:sp>
        <p:nvSpPr>
          <p:cNvPr id="730" name="Google Shape;730;p46"/>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44</a:t>
            </a:r>
            <a:endParaRPr/>
          </a:p>
        </p:txBody>
      </p:sp>
      <p:sp>
        <p:nvSpPr>
          <p:cNvPr id="731" name="Google Shape;731;p46"/>
          <p:cNvSpPr txBox="1"/>
          <p:nvPr/>
        </p:nvSpPr>
        <p:spPr>
          <a:xfrm>
            <a:off x="3815903" y="1530871"/>
            <a:ext cx="9692341"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Định nghĩa đồ thị</a:t>
            </a:r>
            <a:endParaRPr/>
          </a:p>
        </p:txBody>
      </p:sp>
      <p:sp>
        <p:nvSpPr>
          <p:cNvPr id="732" name="Google Shape;732;p46"/>
          <p:cNvSpPr txBox="1"/>
          <p:nvPr/>
        </p:nvSpPr>
        <p:spPr>
          <a:xfrm>
            <a:off x="4406199" y="303147"/>
            <a:ext cx="947560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Xây dựng đồ thị mạng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grpSp>
        <p:nvGrpSpPr>
          <p:cNvPr id="737" name="Google Shape;737;p47"/>
          <p:cNvGrpSpPr/>
          <p:nvPr/>
        </p:nvGrpSpPr>
        <p:grpSpPr>
          <a:xfrm>
            <a:off x="-2038330" y="-2073710"/>
            <a:ext cx="4274506" cy="4274506"/>
            <a:chOff x="0" y="0"/>
            <a:chExt cx="812800" cy="812800"/>
          </a:xfrm>
        </p:grpSpPr>
        <p:sp>
          <p:nvSpPr>
            <p:cNvPr id="738" name="Google Shape;738;p4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40" name="Google Shape;740;p47"/>
          <p:cNvSpPr/>
          <p:nvPr/>
        </p:nvSpPr>
        <p:spPr>
          <a:xfrm>
            <a:off x="1028700" y="4067696"/>
            <a:ext cx="15776592" cy="4876231"/>
          </a:xfrm>
          <a:custGeom>
            <a:rect b="b" l="l" r="r" t="t"/>
            <a:pathLst>
              <a:path extrusionOk="0" h="4876231" w="15776592">
                <a:moveTo>
                  <a:pt x="0" y="0"/>
                </a:moveTo>
                <a:lnTo>
                  <a:pt x="15776592" y="0"/>
                </a:lnTo>
                <a:lnTo>
                  <a:pt x="15776592" y="4876231"/>
                </a:lnTo>
                <a:lnTo>
                  <a:pt x="0" y="4876231"/>
                </a:lnTo>
                <a:lnTo>
                  <a:pt x="0" y="0"/>
                </a:lnTo>
                <a:close/>
              </a:path>
            </a:pathLst>
          </a:custGeom>
          <a:blipFill rotWithShape="1">
            <a:blip r:embed="rId3">
              <a:alphaModFix/>
            </a:blip>
            <a:stretch>
              <a:fillRect b="0" l="0" r="-15916" t="-33607"/>
            </a:stretch>
          </a:blipFill>
          <a:ln>
            <a:noFill/>
          </a:ln>
        </p:spPr>
      </p:sp>
      <p:sp>
        <p:nvSpPr>
          <p:cNvPr id="741" name="Google Shape;741;p47"/>
          <p:cNvSpPr/>
          <p:nvPr/>
        </p:nvSpPr>
        <p:spPr>
          <a:xfrm>
            <a:off x="3658054" y="2467496"/>
            <a:ext cx="1279550" cy="505086"/>
          </a:xfrm>
          <a:custGeom>
            <a:rect b="b" l="l" r="r" t="t"/>
            <a:pathLst>
              <a:path extrusionOk="0" h="505086" w="1279550">
                <a:moveTo>
                  <a:pt x="0" y="0"/>
                </a:moveTo>
                <a:lnTo>
                  <a:pt x="1279551" y="0"/>
                </a:lnTo>
                <a:lnTo>
                  <a:pt x="1279551" y="505086"/>
                </a:lnTo>
                <a:lnTo>
                  <a:pt x="0" y="505086"/>
                </a:lnTo>
                <a:lnTo>
                  <a:pt x="0" y="0"/>
                </a:lnTo>
                <a:close/>
              </a:path>
            </a:pathLst>
          </a:custGeom>
          <a:blipFill rotWithShape="1">
            <a:blip r:embed="rId4">
              <a:alphaModFix/>
            </a:blip>
            <a:stretch>
              <a:fillRect b="0" l="0" r="0" t="0"/>
            </a:stretch>
          </a:blipFill>
          <a:ln>
            <a:noFill/>
          </a:ln>
        </p:spPr>
      </p:sp>
      <p:sp>
        <p:nvSpPr>
          <p:cNvPr id="742" name="Google Shape;742;p47"/>
          <p:cNvSpPr txBox="1"/>
          <p:nvPr/>
        </p:nvSpPr>
        <p:spPr>
          <a:xfrm>
            <a:off x="1779349" y="2267471"/>
            <a:ext cx="15140235" cy="1533525"/>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rPr b="0" i="0" lang="en-US" sz="3500" u="none" cap="none" strike="noStrike">
                <a:solidFill>
                  <a:srgbClr val="000000"/>
                </a:solidFill>
                <a:latin typeface="Nunito Sans"/>
                <a:ea typeface="Nunito Sans"/>
                <a:cs typeface="Nunito Sans"/>
                <a:sym typeface="Nunito Sans"/>
              </a:rPr>
              <a:t>Mỗi đỉnh            chứa thông tin về sinh viên và được gắn với một tọa độ trong không gian 4 chiều:</a:t>
            </a:r>
            <a:endParaRPr/>
          </a:p>
        </p:txBody>
      </p:sp>
      <p:sp>
        <p:nvSpPr>
          <p:cNvPr id="743" name="Google Shape;743;p47"/>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05</a:t>
            </a:r>
            <a:endParaRPr/>
          </a:p>
        </p:txBody>
      </p:sp>
      <p:sp>
        <p:nvSpPr>
          <p:cNvPr id="744" name="Google Shape;744;p47"/>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45</a:t>
            </a:r>
            <a:endParaRPr/>
          </a:p>
        </p:txBody>
      </p:sp>
      <p:sp>
        <p:nvSpPr>
          <p:cNvPr id="745" name="Google Shape;745;p47"/>
          <p:cNvSpPr txBox="1"/>
          <p:nvPr/>
        </p:nvSpPr>
        <p:spPr>
          <a:xfrm>
            <a:off x="4297829" y="1530871"/>
            <a:ext cx="9692341"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Định nghĩa đồ thị</a:t>
            </a:r>
            <a:endParaRPr/>
          </a:p>
        </p:txBody>
      </p:sp>
      <p:sp>
        <p:nvSpPr>
          <p:cNvPr id="746" name="Google Shape;746;p47"/>
          <p:cNvSpPr txBox="1"/>
          <p:nvPr/>
        </p:nvSpPr>
        <p:spPr>
          <a:xfrm>
            <a:off x="4406199" y="303147"/>
            <a:ext cx="947560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Xây dựng đồ thị mạng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grpSp>
        <p:nvGrpSpPr>
          <p:cNvPr id="751" name="Google Shape;751;p48"/>
          <p:cNvGrpSpPr/>
          <p:nvPr/>
        </p:nvGrpSpPr>
        <p:grpSpPr>
          <a:xfrm>
            <a:off x="-2038330" y="-2073710"/>
            <a:ext cx="4274506" cy="4274506"/>
            <a:chOff x="0" y="0"/>
            <a:chExt cx="812800" cy="812800"/>
          </a:xfrm>
        </p:grpSpPr>
        <p:sp>
          <p:nvSpPr>
            <p:cNvPr id="752" name="Google Shape;752;p4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54" name="Google Shape;754;p48"/>
          <p:cNvSpPr/>
          <p:nvPr/>
        </p:nvSpPr>
        <p:spPr>
          <a:xfrm>
            <a:off x="809625" y="2467496"/>
            <a:ext cx="16518975" cy="5579001"/>
          </a:xfrm>
          <a:custGeom>
            <a:rect b="b" l="l" r="r" t="t"/>
            <a:pathLst>
              <a:path extrusionOk="0" h="5579001" w="16518975">
                <a:moveTo>
                  <a:pt x="0" y="0"/>
                </a:moveTo>
                <a:lnTo>
                  <a:pt x="16518975" y="0"/>
                </a:lnTo>
                <a:lnTo>
                  <a:pt x="16518975" y="5579002"/>
                </a:lnTo>
                <a:lnTo>
                  <a:pt x="0" y="5579002"/>
                </a:lnTo>
                <a:lnTo>
                  <a:pt x="0" y="0"/>
                </a:lnTo>
                <a:close/>
              </a:path>
            </a:pathLst>
          </a:custGeom>
          <a:blipFill rotWithShape="1">
            <a:blip r:embed="rId3">
              <a:alphaModFix/>
            </a:blip>
            <a:stretch>
              <a:fillRect b="0" l="-1561" r="-1560" t="0"/>
            </a:stretch>
          </a:blipFill>
          <a:ln>
            <a:noFill/>
          </a:ln>
        </p:spPr>
      </p:sp>
      <p:sp>
        <p:nvSpPr>
          <p:cNvPr id="755" name="Google Shape;755;p48"/>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05</a:t>
            </a:r>
            <a:endParaRPr/>
          </a:p>
        </p:txBody>
      </p:sp>
      <p:sp>
        <p:nvSpPr>
          <p:cNvPr id="756" name="Google Shape;756;p48"/>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46</a:t>
            </a:r>
            <a:endParaRPr/>
          </a:p>
        </p:txBody>
      </p:sp>
      <p:sp>
        <p:nvSpPr>
          <p:cNvPr id="757" name="Google Shape;757;p48"/>
          <p:cNvSpPr txBox="1"/>
          <p:nvPr/>
        </p:nvSpPr>
        <p:spPr>
          <a:xfrm>
            <a:off x="4297829" y="1530871"/>
            <a:ext cx="9692341"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Định nghĩa đồ thị</a:t>
            </a:r>
            <a:endParaRPr/>
          </a:p>
        </p:txBody>
      </p:sp>
      <p:sp>
        <p:nvSpPr>
          <p:cNvPr id="758" name="Google Shape;758;p48"/>
          <p:cNvSpPr txBox="1"/>
          <p:nvPr/>
        </p:nvSpPr>
        <p:spPr>
          <a:xfrm>
            <a:off x="4406199" y="303147"/>
            <a:ext cx="947560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Xây dựng đồ thị mạng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grpSp>
        <p:nvGrpSpPr>
          <p:cNvPr id="763" name="Google Shape;763;p49"/>
          <p:cNvGrpSpPr/>
          <p:nvPr/>
        </p:nvGrpSpPr>
        <p:grpSpPr>
          <a:xfrm>
            <a:off x="-2038330" y="-2073710"/>
            <a:ext cx="4274506" cy="4274506"/>
            <a:chOff x="0" y="0"/>
            <a:chExt cx="812800" cy="812800"/>
          </a:xfrm>
        </p:grpSpPr>
        <p:sp>
          <p:nvSpPr>
            <p:cNvPr id="764" name="Google Shape;764;p4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66" name="Google Shape;766;p49"/>
          <p:cNvSpPr/>
          <p:nvPr/>
        </p:nvSpPr>
        <p:spPr>
          <a:xfrm>
            <a:off x="1028700" y="2733126"/>
            <a:ext cx="16230600" cy="4149779"/>
          </a:xfrm>
          <a:custGeom>
            <a:rect b="b" l="l" r="r" t="t"/>
            <a:pathLst>
              <a:path extrusionOk="0" h="4149779" w="16230600">
                <a:moveTo>
                  <a:pt x="0" y="0"/>
                </a:moveTo>
                <a:lnTo>
                  <a:pt x="16230600" y="0"/>
                </a:lnTo>
                <a:lnTo>
                  <a:pt x="16230600" y="4149780"/>
                </a:lnTo>
                <a:lnTo>
                  <a:pt x="0" y="4149780"/>
                </a:lnTo>
                <a:lnTo>
                  <a:pt x="0" y="0"/>
                </a:lnTo>
                <a:close/>
              </a:path>
            </a:pathLst>
          </a:custGeom>
          <a:blipFill rotWithShape="1">
            <a:blip r:embed="rId3">
              <a:alphaModFix/>
            </a:blip>
            <a:stretch>
              <a:fillRect b="-355" l="0" r="0" t="-355"/>
            </a:stretch>
          </a:blipFill>
          <a:ln>
            <a:noFill/>
          </a:ln>
        </p:spPr>
      </p:sp>
      <p:sp>
        <p:nvSpPr>
          <p:cNvPr id="767" name="Google Shape;767;p49"/>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05</a:t>
            </a:r>
            <a:endParaRPr/>
          </a:p>
        </p:txBody>
      </p:sp>
      <p:sp>
        <p:nvSpPr>
          <p:cNvPr id="768" name="Google Shape;768;p49"/>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47</a:t>
            </a:r>
            <a:endParaRPr/>
          </a:p>
        </p:txBody>
      </p:sp>
      <p:sp>
        <p:nvSpPr>
          <p:cNvPr id="769" name="Google Shape;769;p49"/>
          <p:cNvSpPr txBox="1"/>
          <p:nvPr/>
        </p:nvSpPr>
        <p:spPr>
          <a:xfrm>
            <a:off x="4189460" y="1530871"/>
            <a:ext cx="9692341"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Định nghĩa đồ thị</a:t>
            </a:r>
            <a:endParaRPr/>
          </a:p>
        </p:txBody>
      </p:sp>
      <p:sp>
        <p:nvSpPr>
          <p:cNvPr id="770" name="Google Shape;770;p49"/>
          <p:cNvSpPr txBox="1"/>
          <p:nvPr/>
        </p:nvSpPr>
        <p:spPr>
          <a:xfrm>
            <a:off x="4406199" y="303147"/>
            <a:ext cx="947560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Xây dựng đồ thị mạng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5"/>
          <p:cNvGrpSpPr/>
          <p:nvPr/>
        </p:nvGrpSpPr>
        <p:grpSpPr>
          <a:xfrm>
            <a:off x="-2038330" y="-2073710"/>
            <a:ext cx="4274506" cy="4274506"/>
            <a:chOff x="0" y="0"/>
            <a:chExt cx="812800" cy="812800"/>
          </a:xfrm>
        </p:grpSpPr>
        <p:sp>
          <p:nvSpPr>
            <p:cNvPr id="140" name="Google Shape;140;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2" name="Google Shape;142;p5"/>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01</a:t>
            </a:r>
            <a:endParaRPr/>
          </a:p>
        </p:txBody>
      </p:sp>
      <p:sp>
        <p:nvSpPr>
          <p:cNvPr id="143" name="Google Shape;143;p5"/>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03</a:t>
            </a:r>
            <a:endParaRPr/>
          </a:p>
        </p:txBody>
      </p:sp>
      <p:sp>
        <p:nvSpPr>
          <p:cNvPr id="144" name="Google Shape;144;p5"/>
          <p:cNvSpPr txBox="1"/>
          <p:nvPr/>
        </p:nvSpPr>
        <p:spPr>
          <a:xfrm>
            <a:off x="3423958" y="379347"/>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Giới thiệu đề tài</a:t>
            </a:r>
            <a:endParaRPr/>
          </a:p>
        </p:txBody>
      </p:sp>
      <p:sp>
        <p:nvSpPr>
          <p:cNvPr id="145" name="Google Shape;145;p5"/>
          <p:cNvSpPr txBox="1"/>
          <p:nvPr/>
        </p:nvSpPr>
        <p:spPr>
          <a:xfrm>
            <a:off x="1028700" y="2900155"/>
            <a:ext cx="15805511" cy="4239260"/>
          </a:xfrm>
          <a:prstGeom prst="rect">
            <a:avLst/>
          </a:prstGeom>
          <a:noFill/>
          <a:ln>
            <a:noFill/>
          </a:ln>
        </p:spPr>
        <p:txBody>
          <a:bodyPr anchorCtr="0" anchor="t" bIns="0" lIns="0" spcFirstLastPara="1" rIns="0" wrap="square" tIns="0">
            <a:spAutoFit/>
          </a:bodyPr>
          <a:lstStyle/>
          <a:p>
            <a:pPr indent="-377825" lvl="1" marL="755651" marR="0" rtl="0" algn="just">
              <a:lnSpc>
                <a:spcPct val="197000"/>
              </a:lnSpc>
              <a:spcBef>
                <a:spcPts val="0"/>
              </a:spcBef>
              <a:spcAft>
                <a:spcPts val="0"/>
              </a:spcAft>
              <a:buClr>
                <a:srgbClr val="000000"/>
              </a:buClr>
              <a:buSzPts val="3500"/>
              <a:buFont typeface="Arial"/>
              <a:buChar char="•"/>
            </a:pPr>
            <a:r>
              <a:rPr b="1" i="0" lang="en-US" sz="3500" u="none" cap="none" strike="noStrike">
                <a:solidFill>
                  <a:srgbClr val="000000"/>
                </a:solidFill>
                <a:latin typeface="Nunito Sans"/>
                <a:ea typeface="Nunito Sans"/>
                <a:cs typeface="Nunito Sans"/>
                <a:sym typeface="Nunito Sans"/>
              </a:rPr>
              <a:t>Lý do chọn đề tài: </a:t>
            </a:r>
            <a:r>
              <a:rPr b="0" i="0" lang="en-US" sz="3500" u="none" cap="none" strike="noStrike">
                <a:solidFill>
                  <a:srgbClr val="000000"/>
                </a:solidFill>
                <a:latin typeface="Nunito Sans"/>
                <a:ea typeface="Nunito Sans"/>
                <a:cs typeface="Nunito Sans"/>
                <a:sym typeface="Nunito Sans"/>
              </a:rPr>
              <a:t>Dự đoán thời hạn tốt nghiệp giúp quản lý đào tạo hiệu quả, hỗ trợ sinh viên kịp thời, và nâng cao chất lượng giáo dục.</a:t>
            </a:r>
            <a:endParaRPr/>
          </a:p>
          <a:p>
            <a:pPr indent="0" lvl="0" marL="0" marR="0" rtl="0" algn="just">
              <a:lnSpc>
                <a:spcPct val="197000"/>
              </a:lnSpc>
              <a:spcBef>
                <a:spcPts val="0"/>
              </a:spcBef>
              <a:spcAft>
                <a:spcPts val="0"/>
              </a:spcAft>
              <a:buNone/>
            </a:pPr>
            <a:r>
              <a:t/>
            </a:r>
            <a:endParaRPr b="0" i="0" sz="3500" u="none" cap="none" strike="noStrike">
              <a:solidFill>
                <a:srgbClr val="000000"/>
              </a:solidFill>
              <a:latin typeface="Nunito Sans"/>
              <a:ea typeface="Nunito Sans"/>
              <a:cs typeface="Nunito Sans"/>
              <a:sym typeface="Nunito Sans"/>
            </a:endParaRPr>
          </a:p>
          <a:p>
            <a:pPr indent="-377825" lvl="1" marL="755651" marR="0" rtl="0" algn="just">
              <a:lnSpc>
                <a:spcPct val="197000"/>
              </a:lnSpc>
              <a:spcBef>
                <a:spcPts val="0"/>
              </a:spcBef>
              <a:spcAft>
                <a:spcPts val="0"/>
              </a:spcAft>
              <a:buClr>
                <a:srgbClr val="000000"/>
              </a:buClr>
              <a:buSzPts val="3500"/>
              <a:buFont typeface="Arial"/>
              <a:buChar char="•"/>
            </a:pPr>
            <a:r>
              <a:rPr b="1" i="0" lang="en-US" sz="3500" u="none" cap="none" strike="noStrike">
                <a:solidFill>
                  <a:srgbClr val="000000"/>
                </a:solidFill>
                <a:latin typeface="Nunito Sans"/>
                <a:ea typeface="Nunito Sans"/>
                <a:cs typeface="Nunito Sans"/>
                <a:sym typeface="Nunito Sans"/>
              </a:rPr>
              <a:t>Mục tiêu: </a:t>
            </a:r>
            <a:r>
              <a:rPr b="0" i="0" lang="en-US" sz="3500" u="none" cap="none" strike="noStrike">
                <a:solidFill>
                  <a:srgbClr val="000000"/>
                </a:solidFill>
                <a:latin typeface="Nunito Sans"/>
                <a:ea typeface="Nunito Sans"/>
                <a:cs typeface="Nunito Sans"/>
                <a:sym typeface="Nunito Sans"/>
              </a:rPr>
              <a:t>Xây dựng mô hình phân loại thời hạn tốt nghiệp cho sinh viên UIT và lựa chọn phương pháp tốt nhất.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grpSp>
        <p:nvGrpSpPr>
          <p:cNvPr id="775" name="Google Shape;775;p50"/>
          <p:cNvGrpSpPr/>
          <p:nvPr/>
        </p:nvGrpSpPr>
        <p:grpSpPr>
          <a:xfrm>
            <a:off x="-2038330" y="-2073710"/>
            <a:ext cx="4274506" cy="4274506"/>
            <a:chOff x="0" y="0"/>
            <a:chExt cx="812800" cy="812800"/>
          </a:xfrm>
        </p:grpSpPr>
        <p:sp>
          <p:nvSpPr>
            <p:cNvPr id="776" name="Google Shape;776;p5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78" name="Google Shape;778;p50"/>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06</a:t>
            </a:r>
            <a:endParaRPr/>
          </a:p>
        </p:txBody>
      </p:sp>
      <p:sp>
        <p:nvSpPr>
          <p:cNvPr id="779" name="Google Shape;779;p50"/>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48</a:t>
            </a:r>
            <a:endParaRPr/>
          </a:p>
        </p:txBody>
      </p:sp>
      <p:sp>
        <p:nvSpPr>
          <p:cNvPr id="780" name="Google Shape;780;p50"/>
          <p:cNvSpPr txBox="1"/>
          <p:nvPr/>
        </p:nvSpPr>
        <p:spPr>
          <a:xfrm>
            <a:off x="1358400" y="3046482"/>
            <a:ext cx="15571200" cy="5549900"/>
          </a:xfrm>
          <a:prstGeom prst="rect">
            <a:avLst/>
          </a:prstGeom>
          <a:noFill/>
          <a:ln>
            <a:noFill/>
          </a:ln>
        </p:spPr>
        <p:txBody>
          <a:bodyPr anchorCtr="0" anchor="t" bIns="0" lIns="0" spcFirstLastPara="1" rIns="0" wrap="square" tIns="0">
            <a:spAutoFit/>
          </a:bodyPr>
          <a:lstStyle/>
          <a:p>
            <a:pPr indent="-377825" lvl="1" marL="75565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Dữ liệu được lấy từ bước tiền xử lý bao gồm 4 cột .</a:t>
            </a:r>
            <a:endParaRPr/>
          </a:p>
          <a:p>
            <a:pPr indent="-377825" lvl="1" marL="75565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Các cột này được chuẩn hoá về khoảng giá trị  để xây dựng đồ thị như sau:</a:t>
            </a:r>
            <a:endParaRPr/>
          </a:p>
          <a:p>
            <a:pPr indent="-503766" lvl="2" marL="151130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Điểm trung bình học kỳ sẽ được chuẩn hoá từ khoảng giá trị  về khoảng giá trị </a:t>
            </a:r>
            <a:endParaRPr/>
          </a:p>
          <a:p>
            <a:pPr indent="-503766" lvl="2" marL="151130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Điểm rèn luyện được phân cấp độ từ “Xuất sắc” dần về “Kém” tương đương với từ 5 về 0. Ta dựa vào khoảng giá trị đó để chuẩn hoá về khoảng giá trị </a:t>
            </a:r>
            <a:endParaRPr/>
          </a:p>
          <a:p>
            <a:pPr indent="-503766" lvl="2" marL="1511301" marR="0" rtl="0" algn="just">
              <a:lnSpc>
                <a:spcPct val="140000"/>
              </a:lnSpc>
              <a:spcBef>
                <a:spcPts val="0"/>
              </a:spcBef>
              <a:spcAft>
                <a:spcPts val="0"/>
              </a:spcAft>
              <a:buClr>
                <a:srgbClr val="000000"/>
              </a:buClr>
              <a:buSzPts val="3500"/>
              <a:buFont typeface="Arial"/>
              <a:buChar char="⚬"/>
            </a:pPr>
            <a:r>
              <a:rPr b="0" i="0" lang="en-US" sz="3500" u="none" cap="none" strike="noStrike">
                <a:solidFill>
                  <a:srgbClr val="000000"/>
                </a:solidFill>
                <a:latin typeface="Nunito Sans"/>
                <a:ea typeface="Nunito Sans"/>
                <a:cs typeface="Nunito Sans"/>
                <a:sym typeface="Nunito Sans"/>
              </a:rPr>
              <a:t>Số tín chỉ học kỳ và Số lần bị xử lý học vụ sẽ được chuẩn hoá về khoảng giá trị  nhờ giá trị lớn nhất và giá trị nhỏ nhất trong cột này</a:t>
            </a:r>
            <a:endParaRPr/>
          </a:p>
        </p:txBody>
      </p:sp>
      <p:sp>
        <p:nvSpPr>
          <p:cNvPr id="781" name="Google Shape;781;p50"/>
          <p:cNvSpPr txBox="1"/>
          <p:nvPr/>
        </p:nvSpPr>
        <p:spPr>
          <a:xfrm>
            <a:off x="4406199" y="303147"/>
            <a:ext cx="947560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Xây dựng mô hình</a:t>
            </a:r>
            <a:endParaRPr/>
          </a:p>
        </p:txBody>
      </p:sp>
      <p:sp>
        <p:nvSpPr>
          <p:cNvPr id="782" name="Google Shape;782;p50"/>
          <p:cNvSpPr txBox="1"/>
          <p:nvPr/>
        </p:nvSpPr>
        <p:spPr>
          <a:xfrm>
            <a:off x="4189460" y="1530871"/>
            <a:ext cx="9692341"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Dữ liệu sử dụng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grpSp>
        <p:nvGrpSpPr>
          <p:cNvPr id="787" name="Google Shape;787;p51"/>
          <p:cNvGrpSpPr/>
          <p:nvPr/>
        </p:nvGrpSpPr>
        <p:grpSpPr>
          <a:xfrm>
            <a:off x="-2038330" y="-2073710"/>
            <a:ext cx="4274506" cy="4274506"/>
            <a:chOff x="0" y="0"/>
            <a:chExt cx="812800" cy="812800"/>
          </a:xfrm>
        </p:grpSpPr>
        <p:sp>
          <p:nvSpPr>
            <p:cNvPr id="788" name="Google Shape;788;p5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90" name="Google Shape;790;p51"/>
          <p:cNvSpPr/>
          <p:nvPr/>
        </p:nvSpPr>
        <p:spPr>
          <a:xfrm>
            <a:off x="4102431" y="2998666"/>
            <a:ext cx="9067911" cy="7288334"/>
          </a:xfrm>
          <a:custGeom>
            <a:rect b="b" l="l" r="r" t="t"/>
            <a:pathLst>
              <a:path extrusionOk="0" h="7288334" w="9067911">
                <a:moveTo>
                  <a:pt x="0" y="0"/>
                </a:moveTo>
                <a:lnTo>
                  <a:pt x="9067912" y="0"/>
                </a:lnTo>
                <a:lnTo>
                  <a:pt x="9067912" y="7288334"/>
                </a:lnTo>
                <a:lnTo>
                  <a:pt x="0" y="7288334"/>
                </a:lnTo>
                <a:lnTo>
                  <a:pt x="0" y="0"/>
                </a:lnTo>
                <a:close/>
              </a:path>
            </a:pathLst>
          </a:custGeom>
          <a:blipFill rotWithShape="1">
            <a:blip r:embed="rId3">
              <a:alphaModFix/>
            </a:blip>
            <a:stretch>
              <a:fillRect b="0" l="0" r="0" t="0"/>
            </a:stretch>
          </a:blipFill>
          <a:ln>
            <a:noFill/>
          </a:ln>
        </p:spPr>
      </p:sp>
      <p:sp>
        <p:nvSpPr>
          <p:cNvPr id="791" name="Google Shape;791;p51"/>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06</a:t>
            </a:r>
            <a:endParaRPr/>
          </a:p>
        </p:txBody>
      </p:sp>
      <p:sp>
        <p:nvSpPr>
          <p:cNvPr id="792" name="Google Shape;792;p51"/>
          <p:cNvSpPr txBox="1"/>
          <p:nvPr/>
        </p:nvSpPr>
        <p:spPr>
          <a:xfrm>
            <a:off x="2700509" y="1796934"/>
            <a:ext cx="12489797"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Xây dựng dữ liệu mạng</a:t>
            </a:r>
            <a:endParaRPr/>
          </a:p>
        </p:txBody>
      </p:sp>
      <p:sp>
        <p:nvSpPr>
          <p:cNvPr id="793" name="Google Shape;793;p51"/>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49</a:t>
            </a:r>
            <a:endParaRPr/>
          </a:p>
        </p:txBody>
      </p:sp>
      <p:sp>
        <p:nvSpPr>
          <p:cNvPr id="794" name="Google Shape;794;p51"/>
          <p:cNvSpPr txBox="1"/>
          <p:nvPr/>
        </p:nvSpPr>
        <p:spPr>
          <a:xfrm>
            <a:off x="4406199" y="303147"/>
            <a:ext cx="947560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Xây dựng mô hình</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grpSp>
        <p:nvGrpSpPr>
          <p:cNvPr id="799" name="Google Shape;799;p52"/>
          <p:cNvGrpSpPr/>
          <p:nvPr/>
        </p:nvGrpSpPr>
        <p:grpSpPr>
          <a:xfrm>
            <a:off x="-2038330" y="-2073710"/>
            <a:ext cx="4274506" cy="4274506"/>
            <a:chOff x="0" y="0"/>
            <a:chExt cx="812800" cy="812800"/>
          </a:xfrm>
        </p:grpSpPr>
        <p:sp>
          <p:nvSpPr>
            <p:cNvPr id="800" name="Google Shape;800;p5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02" name="Google Shape;802;p52"/>
          <p:cNvSpPr/>
          <p:nvPr/>
        </p:nvSpPr>
        <p:spPr>
          <a:xfrm>
            <a:off x="2236177" y="3594622"/>
            <a:ext cx="6716367" cy="3761165"/>
          </a:xfrm>
          <a:custGeom>
            <a:rect b="b" l="l" r="r" t="t"/>
            <a:pathLst>
              <a:path extrusionOk="0" h="3761165" w="6716367">
                <a:moveTo>
                  <a:pt x="0" y="0"/>
                </a:moveTo>
                <a:lnTo>
                  <a:pt x="6716366" y="0"/>
                </a:lnTo>
                <a:lnTo>
                  <a:pt x="6716366" y="3761165"/>
                </a:lnTo>
                <a:lnTo>
                  <a:pt x="0" y="3761165"/>
                </a:lnTo>
                <a:lnTo>
                  <a:pt x="0" y="0"/>
                </a:lnTo>
                <a:close/>
              </a:path>
            </a:pathLst>
          </a:custGeom>
          <a:blipFill rotWithShape="1">
            <a:blip r:embed="rId3">
              <a:alphaModFix/>
            </a:blip>
            <a:stretch>
              <a:fillRect b="0" l="0" r="0" t="0"/>
            </a:stretch>
          </a:blipFill>
          <a:ln>
            <a:noFill/>
          </a:ln>
        </p:spPr>
      </p:sp>
      <p:sp>
        <p:nvSpPr>
          <p:cNvPr id="803" name="Google Shape;803;p52"/>
          <p:cNvSpPr/>
          <p:nvPr/>
        </p:nvSpPr>
        <p:spPr>
          <a:xfrm>
            <a:off x="10908368" y="3064050"/>
            <a:ext cx="4960872" cy="4291736"/>
          </a:xfrm>
          <a:custGeom>
            <a:rect b="b" l="l" r="r" t="t"/>
            <a:pathLst>
              <a:path extrusionOk="0" h="4291736" w="4960872">
                <a:moveTo>
                  <a:pt x="0" y="0"/>
                </a:moveTo>
                <a:lnTo>
                  <a:pt x="4960872" y="0"/>
                </a:lnTo>
                <a:lnTo>
                  <a:pt x="4960872" y="4291737"/>
                </a:lnTo>
                <a:lnTo>
                  <a:pt x="0" y="4291737"/>
                </a:lnTo>
                <a:lnTo>
                  <a:pt x="0" y="0"/>
                </a:lnTo>
                <a:close/>
              </a:path>
            </a:pathLst>
          </a:custGeom>
          <a:blipFill rotWithShape="1">
            <a:blip r:embed="rId4">
              <a:alphaModFix/>
            </a:blip>
            <a:stretch>
              <a:fillRect b="-9663" l="0" r="-89742" t="0"/>
            </a:stretch>
          </a:blipFill>
          <a:ln>
            <a:noFill/>
          </a:ln>
        </p:spPr>
      </p:sp>
      <p:sp>
        <p:nvSpPr>
          <p:cNvPr id="804" name="Google Shape;804;p52"/>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06</a:t>
            </a:r>
            <a:endParaRPr/>
          </a:p>
        </p:txBody>
      </p:sp>
      <p:sp>
        <p:nvSpPr>
          <p:cNvPr id="805" name="Google Shape;805;p52"/>
          <p:cNvSpPr txBox="1"/>
          <p:nvPr/>
        </p:nvSpPr>
        <p:spPr>
          <a:xfrm>
            <a:off x="2899101" y="1530827"/>
            <a:ext cx="12489797"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Xây dựng mô hình</a:t>
            </a:r>
            <a:endParaRPr/>
          </a:p>
        </p:txBody>
      </p:sp>
      <p:sp>
        <p:nvSpPr>
          <p:cNvPr id="806" name="Google Shape;806;p52"/>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50</a:t>
            </a:r>
            <a:endParaRPr/>
          </a:p>
        </p:txBody>
      </p:sp>
      <p:sp>
        <p:nvSpPr>
          <p:cNvPr id="807" name="Google Shape;807;p52"/>
          <p:cNvSpPr txBox="1"/>
          <p:nvPr/>
        </p:nvSpPr>
        <p:spPr>
          <a:xfrm>
            <a:off x="4406199" y="303147"/>
            <a:ext cx="947560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Xây dựng mô hình</a:t>
            </a:r>
            <a:endParaRPr/>
          </a:p>
        </p:txBody>
      </p:sp>
      <p:sp>
        <p:nvSpPr>
          <p:cNvPr id="808" name="Google Shape;808;p52"/>
          <p:cNvSpPr txBox="1"/>
          <p:nvPr/>
        </p:nvSpPr>
        <p:spPr>
          <a:xfrm>
            <a:off x="4162225" y="7770675"/>
            <a:ext cx="2168700" cy="10773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000000"/>
                </a:solidFill>
                <a:latin typeface="Nunito Sans Black"/>
                <a:ea typeface="Nunito Sans Black"/>
                <a:cs typeface="Nunito Sans Black"/>
                <a:sym typeface="Nunito Sans Black"/>
              </a:rPr>
              <a:t>SVM</a:t>
            </a:r>
            <a:endParaRPr/>
          </a:p>
        </p:txBody>
      </p:sp>
      <p:sp>
        <p:nvSpPr>
          <p:cNvPr id="809" name="Google Shape;809;p52"/>
          <p:cNvSpPr txBox="1"/>
          <p:nvPr/>
        </p:nvSpPr>
        <p:spPr>
          <a:xfrm>
            <a:off x="12385107" y="7770685"/>
            <a:ext cx="2007300" cy="10773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lang="en-US" sz="6999">
                <a:latin typeface="Nunito Sans Black"/>
                <a:ea typeface="Nunito Sans Black"/>
                <a:cs typeface="Nunito Sans Black"/>
                <a:sym typeface="Nunito Sans Black"/>
              </a:rPr>
              <a:t>R</a:t>
            </a:r>
            <a:r>
              <a:rPr b="1" i="0" lang="en-US" sz="6999" u="none" cap="none" strike="noStrike">
                <a:solidFill>
                  <a:srgbClr val="000000"/>
                </a:solidFill>
                <a:latin typeface="Nunito Sans Black"/>
                <a:ea typeface="Nunito Sans Black"/>
                <a:cs typeface="Nunito Sans Black"/>
                <a:sym typeface="Nunito Sans Black"/>
              </a:rPr>
              <a:t>NN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grpSp>
        <p:nvGrpSpPr>
          <p:cNvPr id="814" name="Google Shape;814;p53"/>
          <p:cNvGrpSpPr/>
          <p:nvPr/>
        </p:nvGrpSpPr>
        <p:grpSpPr>
          <a:xfrm>
            <a:off x="-2038330" y="-2073710"/>
            <a:ext cx="4274506" cy="4274506"/>
            <a:chOff x="0" y="0"/>
            <a:chExt cx="812800" cy="812800"/>
          </a:xfrm>
        </p:grpSpPr>
        <p:sp>
          <p:nvSpPr>
            <p:cNvPr id="815" name="Google Shape;815;p5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817" name="Google Shape;817;p53"/>
          <p:cNvGraphicFramePr/>
          <p:nvPr/>
        </p:nvGraphicFramePr>
        <p:xfrm>
          <a:off x="2236177" y="2172993"/>
          <a:ext cx="3000000" cy="3000000"/>
        </p:xfrm>
        <a:graphic>
          <a:graphicData uri="http://schemas.openxmlformats.org/drawingml/2006/table">
            <a:tbl>
              <a:tblPr>
                <a:noFill/>
                <a:tableStyleId>{B7555562-2136-4D23-BB63-5D5833FC6430}</a:tableStyleId>
              </a:tblPr>
              <a:tblGrid>
                <a:gridCol w="1928350"/>
                <a:gridCol w="6136575"/>
                <a:gridCol w="2266525"/>
                <a:gridCol w="2165150"/>
                <a:gridCol w="2109400"/>
              </a:tblGrid>
              <a:tr h="1080225">
                <a:tc>
                  <a:txBody>
                    <a:bodyPr/>
                    <a:lstStyle/>
                    <a:p>
                      <a:pPr indent="0" lvl="0" marL="0" marR="0" rtl="0" algn="l">
                        <a:lnSpc>
                          <a:spcPct val="111000"/>
                        </a:lnSpc>
                        <a:spcBef>
                          <a:spcPts val="0"/>
                        </a:spcBef>
                        <a:spcAft>
                          <a:spcPts val="0"/>
                        </a:spcAft>
                        <a:buNone/>
                      </a:pPr>
                      <a:r>
                        <a:rPr b="1" lang="en-US" sz="3000" u="none" cap="none" strike="noStrike">
                          <a:solidFill>
                            <a:srgbClr val="FFFFFF"/>
                          </a:solidFill>
                          <a:latin typeface="Nunito Sans"/>
                          <a:ea typeface="Nunito Sans"/>
                          <a:cs typeface="Nunito Sans"/>
                          <a:sym typeface="Nunito Sans"/>
                        </a:rPr>
                        <a:t>Mô hình</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4AAD"/>
                    </a:solidFill>
                  </a:tcPr>
                </a:tc>
                <a:tc>
                  <a:txBody>
                    <a:bodyPr/>
                    <a:lstStyle/>
                    <a:p>
                      <a:pPr indent="0" lvl="0" marL="0" marR="0" rtl="0" algn="l">
                        <a:lnSpc>
                          <a:spcPct val="111000"/>
                        </a:lnSpc>
                        <a:spcBef>
                          <a:spcPts val="0"/>
                        </a:spcBef>
                        <a:spcAft>
                          <a:spcPts val="0"/>
                        </a:spcAft>
                        <a:buNone/>
                      </a:pPr>
                      <a:r>
                        <a:rPr b="1" lang="en-US" sz="3000" u="none" cap="none" strike="noStrike">
                          <a:solidFill>
                            <a:srgbClr val="FFFFFF"/>
                          </a:solidFill>
                          <a:latin typeface="Nunito Sans"/>
                          <a:ea typeface="Nunito Sans"/>
                          <a:cs typeface="Nunito Sans"/>
                          <a:sym typeface="Nunito Sans"/>
                        </a:rPr>
                        <a:t> Dữ liệu sử dụng</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4AAD"/>
                    </a:solidFill>
                  </a:tcPr>
                </a:tc>
                <a:tc>
                  <a:txBody>
                    <a:bodyPr/>
                    <a:lstStyle/>
                    <a:p>
                      <a:pPr indent="0" lvl="0" marL="0" marR="0" rtl="0" algn="l">
                        <a:lnSpc>
                          <a:spcPct val="111000"/>
                        </a:lnSpc>
                        <a:spcBef>
                          <a:spcPts val="0"/>
                        </a:spcBef>
                        <a:spcAft>
                          <a:spcPts val="0"/>
                        </a:spcAft>
                        <a:buNone/>
                      </a:pPr>
                      <a:r>
                        <a:rPr b="1" lang="en-US" sz="3000" u="none" cap="none" strike="noStrike">
                          <a:solidFill>
                            <a:srgbClr val="FFFFFF"/>
                          </a:solidFill>
                          <a:latin typeface="Nunito Sans"/>
                          <a:ea typeface="Nunito Sans"/>
                          <a:cs typeface="Nunito Sans"/>
                          <a:sym typeface="Nunito Sans"/>
                        </a:rPr>
                        <a:t>Accuracy</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4AAD"/>
                    </a:solidFill>
                  </a:tcPr>
                </a:tc>
                <a:tc>
                  <a:txBody>
                    <a:bodyPr/>
                    <a:lstStyle/>
                    <a:p>
                      <a:pPr indent="0" lvl="0" marL="0" marR="0" rtl="0" algn="l">
                        <a:lnSpc>
                          <a:spcPct val="111000"/>
                        </a:lnSpc>
                        <a:spcBef>
                          <a:spcPts val="0"/>
                        </a:spcBef>
                        <a:spcAft>
                          <a:spcPts val="0"/>
                        </a:spcAft>
                        <a:buNone/>
                      </a:pPr>
                      <a:r>
                        <a:rPr b="1" lang="en-US" sz="3000" u="none" cap="none" strike="noStrike">
                          <a:solidFill>
                            <a:srgbClr val="FFFFFF"/>
                          </a:solidFill>
                          <a:latin typeface="Nunito Sans"/>
                          <a:ea typeface="Nunito Sans"/>
                          <a:cs typeface="Nunito Sans"/>
                          <a:sym typeface="Nunito Sans"/>
                        </a:rPr>
                        <a:t>F1 score</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4AAD"/>
                    </a:solidFill>
                  </a:tcPr>
                </a:tc>
                <a:tc>
                  <a:txBody>
                    <a:bodyPr/>
                    <a:lstStyle/>
                    <a:p>
                      <a:pPr indent="0" lvl="0" marL="0" marR="0" rtl="0" algn="l">
                        <a:lnSpc>
                          <a:spcPct val="111000"/>
                        </a:lnSpc>
                        <a:spcBef>
                          <a:spcPts val="0"/>
                        </a:spcBef>
                        <a:spcAft>
                          <a:spcPts val="0"/>
                        </a:spcAft>
                        <a:buNone/>
                      </a:pPr>
                      <a:r>
                        <a:rPr b="1" lang="en-US" sz="3000" u="none" cap="none" strike="noStrike">
                          <a:solidFill>
                            <a:srgbClr val="FFFFFF"/>
                          </a:solidFill>
                          <a:latin typeface="Nunito Sans"/>
                          <a:ea typeface="Nunito Sans"/>
                          <a:cs typeface="Nunito Sans"/>
                          <a:sym typeface="Nunito Sans"/>
                        </a:rPr>
                        <a:t>Recall</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4AAD"/>
                    </a:solidFill>
                  </a:tcPr>
                </a:tc>
              </a:tr>
              <a:tr h="1477950">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SVM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Toàn bộ dữ liệu xây dựng mạng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0.7567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0.5060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0.4615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936525">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RNN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Biến đổi thành từng điểm dữ liệu trong không gian 4 chiều, có timeline</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0.7875</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0.4723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0.3902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477950">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RNN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Thông tin mạng của từng điểm xây dựng mạng với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0.7607</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0.1297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0.0731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729900">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RNN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Kết hợp thông tin của 2 dữ liệu ở trên</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0.7979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0.4645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1000"/>
                        </a:lnSpc>
                        <a:spcBef>
                          <a:spcPts val="0"/>
                        </a:spcBef>
                        <a:spcAft>
                          <a:spcPts val="0"/>
                        </a:spcAft>
                        <a:buNone/>
                      </a:pPr>
                      <a:r>
                        <a:rPr b="1" lang="en-US" sz="3000" u="none" cap="none" strike="noStrike">
                          <a:solidFill>
                            <a:srgbClr val="000000"/>
                          </a:solidFill>
                          <a:latin typeface="Nunito Sans SemiBold"/>
                          <a:ea typeface="Nunito Sans SemiBold"/>
                          <a:cs typeface="Nunito Sans SemiBold"/>
                          <a:sym typeface="Nunito Sans SemiBold"/>
                        </a:rPr>
                        <a:t>0.3597  </a:t>
                      </a:r>
                      <a:endParaRPr sz="1100" u="none" cap="none" strike="noStrike"/>
                    </a:p>
                  </a:txBody>
                  <a:tcPr marT="152400" marB="152400" marR="152400" marL="152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818" name="Google Shape;818;p53"/>
          <p:cNvSpPr txBox="1"/>
          <p:nvPr/>
        </p:nvSpPr>
        <p:spPr>
          <a:xfrm>
            <a:off x="-160099" y="214357"/>
            <a:ext cx="1939447" cy="119369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06</a:t>
            </a:r>
            <a:endParaRPr/>
          </a:p>
        </p:txBody>
      </p:sp>
      <p:sp>
        <p:nvSpPr>
          <p:cNvPr id="819" name="Google Shape;819;p53"/>
          <p:cNvSpPr txBox="1"/>
          <p:nvPr/>
        </p:nvSpPr>
        <p:spPr>
          <a:xfrm>
            <a:off x="2899101" y="1265172"/>
            <a:ext cx="12489797" cy="669969"/>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4AAD"/>
                </a:solidFill>
                <a:latin typeface="Nunito Sans"/>
                <a:ea typeface="Nunito Sans"/>
                <a:cs typeface="Nunito Sans"/>
                <a:sym typeface="Nunito Sans"/>
              </a:rPr>
              <a:t>Kết quả thực nghiệm</a:t>
            </a:r>
            <a:endParaRPr/>
          </a:p>
        </p:txBody>
      </p:sp>
      <p:sp>
        <p:nvSpPr>
          <p:cNvPr id="820" name="Google Shape;820;p53"/>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51</a:t>
            </a:r>
            <a:endParaRPr/>
          </a:p>
        </p:txBody>
      </p:sp>
      <p:sp>
        <p:nvSpPr>
          <p:cNvPr id="821" name="Google Shape;821;p53"/>
          <p:cNvSpPr txBox="1"/>
          <p:nvPr/>
        </p:nvSpPr>
        <p:spPr>
          <a:xfrm>
            <a:off x="4406199" y="303147"/>
            <a:ext cx="947560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Xây dựng mô hình</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grpSp>
        <p:nvGrpSpPr>
          <p:cNvPr id="826" name="Google Shape;826;p54"/>
          <p:cNvGrpSpPr/>
          <p:nvPr/>
        </p:nvGrpSpPr>
        <p:grpSpPr>
          <a:xfrm>
            <a:off x="-2038330" y="-2073710"/>
            <a:ext cx="4274506" cy="4274506"/>
            <a:chOff x="0" y="0"/>
            <a:chExt cx="812800" cy="812800"/>
          </a:xfrm>
        </p:grpSpPr>
        <p:sp>
          <p:nvSpPr>
            <p:cNvPr id="827" name="Google Shape;827;p5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29" name="Google Shape;829;p54"/>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07</a:t>
            </a:r>
            <a:endParaRPr/>
          </a:p>
        </p:txBody>
      </p:sp>
      <p:sp>
        <p:nvSpPr>
          <p:cNvPr id="830" name="Google Shape;830;p54"/>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52</a:t>
            </a:r>
            <a:endParaRPr/>
          </a:p>
        </p:txBody>
      </p:sp>
      <p:sp>
        <p:nvSpPr>
          <p:cNvPr id="831" name="Google Shape;831;p54"/>
          <p:cNvSpPr txBox="1"/>
          <p:nvPr/>
        </p:nvSpPr>
        <p:spPr>
          <a:xfrm>
            <a:off x="1028700" y="1914614"/>
            <a:ext cx="16224710" cy="7732395"/>
          </a:xfrm>
          <a:prstGeom prst="rect">
            <a:avLst/>
          </a:prstGeom>
          <a:noFill/>
          <a:ln>
            <a:noFill/>
          </a:ln>
        </p:spPr>
        <p:txBody>
          <a:bodyPr anchorCtr="0" anchor="t" bIns="0" lIns="0" spcFirstLastPara="1" rIns="0" wrap="square" tIns="0">
            <a:spAutoFit/>
          </a:bodyPr>
          <a:lstStyle/>
          <a:p>
            <a:pPr indent="0" lvl="0" marL="0" marR="0" rtl="0" algn="just">
              <a:lnSpc>
                <a:spcPct val="171017"/>
              </a:lnSpc>
              <a:spcBef>
                <a:spcPts val="0"/>
              </a:spcBef>
              <a:spcAft>
                <a:spcPts val="0"/>
              </a:spcAft>
              <a:buNone/>
            </a:pPr>
            <a:r>
              <a:rPr b="1" i="0" lang="en-US" sz="3999" u="none" cap="none" strike="noStrike">
                <a:solidFill>
                  <a:srgbClr val="000000"/>
                </a:solidFill>
                <a:latin typeface="Nunito Sans"/>
                <a:ea typeface="Nunito Sans"/>
                <a:cs typeface="Nunito Sans"/>
                <a:sym typeface="Nunito Sans"/>
              </a:rPr>
              <a:t>Kết quả đạt được</a:t>
            </a:r>
            <a:endParaRPr/>
          </a:p>
          <a:p>
            <a:pPr indent="-431800" lvl="1" marL="863599" marR="0" rtl="0" algn="just">
              <a:lnSpc>
                <a:spcPct val="171017"/>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Tiếp cận dữ liệu học tập của UIT, nâng cao kỹ năng tiền xử lý và phân tích dữ liệu.</a:t>
            </a:r>
            <a:endParaRPr/>
          </a:p>
          <a:p>
            <a:pPr indent="-431800" lvl="1" marL="863599" marR="0" rtl="0" algn="just">
              <a:lnSpc>
                <a:spcPct val="171017"/>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Xây dựng dữ liệu dưới dạng biểu đồ thời gian, sử dụng cho mô hình dự đoán nguy cơ trễ tốt nghiệp.</a:t>
            </a:r>
            <a:endParaRPr/>
          </a:p>
          <a:p>
            <a:pPr indent="0" lvl="0" marL="0" marR="0" rtl="0" algn="just">
              <a:lnSpc>
                <a:spcPct val="171017"/>
              </a:lnSpc>
              <a:spcBef>
                <a:spcPts val="0"/>
              </a:spcBef>
              <a:spcAft>
                <a:spcPts val="0"/>
              </a:spcAft>
              <a:buNone/>
            </a:pPr>
            <a:r>
              <a:rPr b="1" i="0" lang="en-US" sz="3999" u="none" cap="none" strike="noStrike">
                <a:solidFill>
                  <a:srgbClr val="000000"/>
                </a:solidFill>
                <a:latin typeface="Nunito Sans"/>
                <a:ea typeface="Nunito Sans"/>
                <a:cs typeface="Nunito Sans"/>
                <a:sym typeface="Nunito Sans"/>
              </a:rPr>
              <a:t>Hạn chế</a:t>
            </a:r>
            <a:endParaRPr/>
          </a:p>
          <a:p>
            <a:pPr indent="-431800" lvl="1" marL="863599" marR="0" rtl="0" algn="just">
              <a:lnSpc>
                <a:spcPct val="171017"/>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Hiệu quả mô hình chưa cao do thiếu kinh nghiệm xử lý dữ liệu dạng biểu đồ.</a:t>
            </a:r>
            <a:endParaRPr/>
          </a:p>
          <a:p>
            <a:pPr indent="0" lvl="0" marL="0" marR="0" rtl="0" algn="just">
              <a:lnSpc>
                <a:spcPct val="171017"/>
              </a:lnSpc>
              <a:spcBef>
                <a:spcPts val="0"/>
              </a:spcBef>
              <a:spcAft>
                <a:spcPts val="0"/>
              </a:spcAft>
              <a:buNone/>
            </a:pPr>
            <a:r>
              <a:t/>
            </a:r>
            <a:endParaRPr b="0" i="0" sz="3999" u="none" cap="none" strike="noStrike">
              <a:solidFill>
                <a:srgbClr val="000000"/>
              </a:solidFill>
              <a:latin typeface="Nunito Sans"/>
              <a:ea typeface="Nunito Sans"/>
              <a:cs typeface="Nunito Sans"/>
              <a:sym typeface="Nunito Sans"/>
            </a:endParaRPr>
          </a:p>
        </p:txBody>
      </p:sp>
      <p:sp>
        <p:nvSpPr>
          <p:cNvPr id="832" name="Google Shape;832;p54"/>
          <p:cNvSpPr txBox="1"/>
          <p:nvPr/>
        </p:nvSpPr>
        <p:spPr>
          <a:xfrm>
            <a:off x="2440821" y="457200"/>
            <a:ext cx="1411818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Kết luận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grpSp>
        <p:nvGrpSpPr>
          <p:cNvPr id="837" name="Google Shape;837;p55"/>
          <p:cNvGrpSpPr/>
          <p:nvPr/>
        </p:nvGrpSpPr>
        <p:grpSpPr>
          <a:xfrm>
            <a:off x="-2038330" y="-2073710"/>
            <a:ext cx="4274506" cy="4274506"/>
            <a:chOff x="0" y="0"/>
            <a:chExt cx="812800" cy="812800"/>
          </a:xfrm>
        </p:grpSpPr>
        <p:sp>
          <p:nvSpPr>
            <p:cNvPr id="838" name="Google Shape;838;p5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40" name="Google Shape;840;p55"/>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07</a:t>
            </a:r>
            <a:endParaRPr/>
          </a:p>
        </p:txBody>
      </p:sp>
      <p:sp>
        <p:nvSpPr>
          <p:cNvPr id="841" name="Google Shape;841;p55"/>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53</a:t>
            </a:r>
            <a:endParaRPr/>
          </a:p>
        </p:txBody>
      </p:sp>
      <p:sp>
        <p:nvSpPr>
          <p:cNvPr id="842" name="Google Shape;842;p55"/>
          <p:cNvSpPr txBox="1"/>
          <p:nvPr/>
        </p:nvSpPr>
        <p:spPr>
          <a:xfrm>
            <a:off x="1028700" y="1914614"/>
            <a:ext cx="16224710" cy="3398520"/>
          </a:xfrm>
          <a:prstGeom prst="rect">
            <a:avLst/>
          </a:prstGeom>
          <a:noFill/>
          <a:ln>
            <a:noFill/>
          </a:ln>
        </p:spPr>
        <p:txBody>
          <a:bodyPr anchorCtr="0" anchor="t" bIns="0" lIns="0" spcFirstLastPara="1" rIns="0" wrap="square" tIns="0">
            <a:spAutoFit/>
          </a:bodyPr>
          <a:lstStyle/>
          <a:p>
            <a:pPr indent="0" lvl="0" marL="0" marR="0" rtl="0" algn="just">
              <a:lnSpc>
                <a:spcPct val="171017"/>
              </a:lnSpc>
              <a:spcBef>
                <a:spcPts val="0"/>
              </a:spcBef>
              <a:spcAft>
                <a:spcPts val="0"/>
              </a:spcAft>
              <a:buNone/>
            </a:pPr>
            <a:r>
              <a:rPr b="1" i="0" lang="en-US" sz="3999" u="none" cap="none" strike="noStrike">
                <a:solidFill>
                  <a:srgbClr val="000000"/>
                </a:solidFill>
                <a:latin typeface="Nunito Sans"/>
                <a:ea typeface="Nunito Sans"/>
                <a:cs typeface="Nunito Sans"/>
                <a:sym typeface="Nunito Sans"/>
              </a:rPr>
              <a:t>Hướng phát triển</a:t>
            </a:r>
            <a:endParaRPr/>
          </a:p>
          <a:p>
            <a:pPr indent="-431800" lvl="1" marL="863599" marR="0" rtl="0" algn="just">
              <a:lnSpc>
                <a:spcPct val="171017"/>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Nghiên cứu phương pháp tạo liên kết hiệu quả hơn.</a:t>
            </a:r>
            <a:endParaRPr/>
          </a:p>
          <a:p>
            <a:pPr indent="-431800" lvl="1" marL="863599" marR="0" rtl="0" algn="just">
              <a:lnSpc>
                <a:spcPct val="171017"/>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Bổ sung dữ liệu về trình độ tiếng Anh.</a:t>
            </a:r>
            <a:endParaRPr/>
          </a:p>
          <a:p>
            <a:pPr indent="-431800" lvl="1" marL="863599" marR="0" rtl="0" algn="just">
              <a:lnSpc>
                <a:spcPct val="171017"/>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Thử nghiệm nhiều mô hình để tối ưu kết quả.</a:t>
            </a:r>
            <a:endParaRPr/>
          </a:p>
        </p:txBody>
      </p:sp>
      <p:sp>
        <p:nvSpPr>
          <p:cNvPr id="843" name="Google Shape;843;p55"/>
          <p:cNvSpPr txBox="1"/>
          <p:nvPr/>
        </p:nvSpPr>
        <p:spPr>
          <a:xfrm>
            <a:off x="3141117" y="306432"/>
            <a:ext cx="14118183"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Kết luận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grpSp>
        <p:nvGrpSpPr>
          <p:cNvPr id="848" name="Google Shape;848;p56"/>
          <p:cNvGrpSpPr/>
          <p:nvPr/>
        </p:nvGrpSpPr>
        <p:grpSpPr>
          <a:xfrm>
            <a:off x="0" y="-987551"/>
            <a:ext cx="18288000" cy="12262104"/>
            <a:chOff x="0" y="0"/>
            <a:chExt cx="24384000" cy="16349471"/>
          </a:xfrm>
        </p:grpSpPr>
        <p:sp>
          <p:nvSpPr>
            <p:cNvPr id="849" name="Google Shape;849;p56"/>
            <p:cNvSpPr/>
            <p:nvPr/>
          </p:nvSpPr>
          <p:spPr>
            <a:xfrm>
              <a:off x="0" y="0"/>
              <a:ext cx="8198458" cy="8198458"/>
            </a:xfrm>
            <a:custGeom>
              <a:rect b="b" l="l" r="r" t="t"/>
              <a:pathLst>
                <a:path extrusionOk="0" h="8198458" w="8198458">
                  <a:moveTo>
                    <a:pt x="0" y="0"/>
                  </a:moveTo>
                  <a:lnTo>
                    <a:pt x="8198458" y="0"/>
                  </a:lnTo>
                  <a:lnTo>
                    <a:pt x="8198458" y="8198458"/>
                  </a:lnTo>
                  <a:lnTo>
                    <a:pt x="0" y="8198458"/>
                  </a:lnTo>
                  <a:lnTo>
                    <a:pt x="0" y="0"/>
                  </a:lnTo>
                  <a:close/>
                </a:path>
              </a:pathLst>
            </a:custGeom>
            <a:blipFill rotWithShape="1">
              <a:blip r:embed="rId3">
                <a:alphaModFix amt="50000"/>
              </a:blip>
              <a:stretch>
                <a:fillRect b="0" l="0" r="0" t="0"/>
              </a:stretch>
            </a:blipFill>
            <a:ln>
              <a:noFill/>
            </a:ln>
          </p:spPr>
        </p:sp>
        <p:sp>
          <p:nvSpPr>
            <p:cNvPr id="850" name="Google Shape;850;p56"/>
            <p:cNvSpPr/>
            <p:nvPr/>
          </p:nvSpPr>
          <p:spPr>
            <a:xfrm>
              <a:off x="0" y="8103568"/>
              <a:ext cx="8198458" cy="8198458"/>
            </a:xfrm>
            <a:custGeom>
              <a:rect b="b" l="l" r="r" t="t"/>
              <a:pathLst>
                <a:path extrusionOk="0" h="8198458" w="8198458">
                  <a:moveTo>
                    <a:pt x="0" y="0"/>
                  </a:moveTo>
                  <a:lnTo>
                    <a:pt x="8198458" y="0"/>
                  </a:lnTo>
                  <a:lnTo>
                    <a:pt x="8198458" y="8198458"/>
                  </a:lnTo>
                  <a:lnTo>
                    <a:pt x="0" y="8198458"/>
                  </a:lnTo>
                  <a:lnTo>
                    <a:pt x="0" y="0"/>
                  </a:lnTo>
                  <a:close/>
                </a:path>
              </a:pathLst>
            </a:custGeom>
            <a:blipFill rotWithShape="1">
              <a:blip r:embed="rId3">
                <a:alphaModFix amt="50000"/>
              </a:blip>
              <a:stretch>
                <a:fillRect b="0" l="0" r="0" t="0"/>
              </a:stretch>
            </a:blipFill>
            <a:ln>
              <a:noFill/>
            </a:ln>
          </p:spPr>
        </p:sp>
        <p:sp>
          <p:nvSpPr>
            <p:cNvPr id="851" name="Google Shape;851;p56"/>
            <p:cNvSpPr/>
            <p:nvPr/>
          </p:nvSpPr>
          <p:spPr>
            <a:xfrm>
              <a:off x="8107869" y="0"/>
              <a:ext cx="8198458" cy="8198458"/>
            </a:xfrm>
            <a:custGeom>
              <a:rect b="b" l="l" r="r" t="t"/>
              <a:pathLst>
                <a:path extrusionOk="0" h="8198458" w="8198458">
                  <a:moveTo>
                    <a:pt x="0" y="0"/>
                  </a:moveTo>
                  <a:lnTo>
                    <a:pt x="8198458" y="0"/>
                  </a:lnTo>
                  <a:lnTo>
                    <a:pt x="8198458" y="8198458"/>
                  </a:lnTo>
                  <a:lnTo>
                    <a:pt x="0" y="8198458"/>
                  </a:lnTo>
                  <a:lnTo>
                    <a:pt x="0" y="0"/>
                  </a:lnTo>
                  <a:close/>
                </a:path>
              </a:pathLst>
            </a:custGeom>
            <a:blipFill rotWithShape="1">
              <a:blip r:embed="rId3">
                <a:alphaModFix amt="50000"/>
              </a:blip>
              <a:stretch>
                <a:fillRect b="0" l="0" r="0" t="0"/>
              </a:stretch>
            </a:blipFill>
            <a:ln>
              <a:noFill/>
            </a:ln>
          </p:spPr>
        </p:sp>
        <p:sp>
          <p:nvSpPr>
            <p:cNvPr id="852" name="Google Shape;852;p56"/>
            <p:cNvSpPr/>
            <p:nvPr/>
          </p:nvSpPr>
          <p:spPr>
            <a:xfrm>
              <a:off x="8107869" y="8103568"/>
              <a:ext cx="8198458" cy="8198458"/>
            </a:xfrm>
            <a:custGeom>
              <a:rect b="b" l="l" r="r" t="t"/>
              <a:pathLst>
                <a:path extrusionOk="0" h="8198458" w="8198458">
                  <a:moveTo>
                    <a:pt x="0" y="0"/>
                  </a:moveTo>
                  <a:lnTo>
                    <a:pt x="8198458" y="0"/>
                  </a:lnTo>
                  <a:lnTo>
                    <a:pt x="8198458" y="8198458"/>
                  </a:lnTo>
                  <a:lnTo>
                    <a:pt x="0" y="8198458"/>
                  </a:lnTo>
                  <a:lnTo>
                    <a:pt x="0" y="0"/>
                  </a:lnTo>
                  <a:close/>
                </a:path>
              </a:pathLst>
            </a:custGeom>
            <a:blipFill rotWithShape="1">
              <a:blip r:embed="rId3">
                <a:alphaModFix amt="50000"/>
              </a:blip>
              <a:stretch>
                <a:fillRect b="0" l="0" r="0" t="0"/>
              </a:stretch>
            </a:blipFill>
            <a:ln>
              <a:noFill/>
            </a:ln>
          </p:spPr>
        </p:sp>
        <p:sp>
          <p:nvSpPr>
            <p:cNvPr id="853" name="Google Shape;853;p56"/>
            <p:cNvSpPr/>
            <p:nvPr/>
          </p:nvSpPr>
          <p:spPr>
            <a:xfrm>
              <a:off x="16185542" y="47445"/>
              <a:ext cx="8198458" cy="8198458"/>
            </a:xfrm>
            <a:custGeom>
              <a:rect b="b" l="l" r="r" t="t"/>
              <a:pathLst>
                <a:path extrusionOk="0" h="8198458" w="8198458">
                  <a:moveTo>
                    <a:pt x="0" y="0"/>
                  </a:moveTo>
                  <a:lnTo>
                    <a:pt x="8198458" y="0"/>
                  </a:lnTo>
                  <a:lnTo>
                    <a:pt x="8198458" y="8198457"/>
                  </a:lnTo>
                  <a:lnTo>
                    <a:pt x="0" y="8198457"/>
                  </a:lnTo>
                  <a:lnTo>
                    <a:pt x="0" y="0"/>
                  </a:lnTo>
                  <a:close/>
                </a:path>
              </a:pathLst>
            </a:custGeom>
            <a:blipFill rotWithShape="1">
              <a:blip r:embed="rId3">
                <a:alphaModFix amt="50000"/>
              </a:blip>
              <a:stretch>
                <a:fillRect b="0" l="0" r="0" t="0"/>
              </a:stretch>
            </a:blipFill>
            <a:ln>
              <a:noFill/>
            </a:ln>
          </p:spPr>
        </p:sp>
        <p:sp>
          <p:nvSpPr>
            <p:cNvPr id="854" name="Google Shape;854;p56"/>
            <p:cNvSpPr/>
            <p:nvPr/>
          </p:nvSpPr>
          <p:spPr>
            <a:xfrm>
              <a:off x="16185542" y="8151013"/>
              <a:ext cx="8198458" cy="8198458"/>
            </a:xfrm>
            <a:custGeom>
              <a:rect b="b" l="l" r="r" t="t"/>
              <a:pathLst>
                <a:path extrusionOk="0" h="8198458" w="8198458">
                  <a:moveTo>
                    <a:pt x="0" y="0"/>
                  </a:moveTo>
                  <a:lnTo>
                    <a:pt x="8198458" y="0"/>
                  </a:lnTo>
                  <a:lnTo>
                    <a:pt x="8198458" y="8198457"/>
                  </a:lnTo>
                  <a:lnTo>
                    <a:pt x="0" y="8198457"/>
                  </a:lnTo>
                  <a:lnTo>
                    <a:pt x="0" y="0"/>
                  </a:lnTo>
                  <a:close/>
                </a:path>
              </a:pathLst>
            </a:custGeom>
            <a:blipFill rotWithShape="1">
              <a:blip r:embed="rId3">
                <a:alphaModFix amt="50000"/>
              </a:blip>
              <a:stretch>
                <a:fillRect b="0" l="0" r="0" t="0"/>
              </a:stretch>
            </a:blipFill>
            <a:ln>
              <a:noFill/>
            </a:ln>
          </p:spPr>
        </p:sp>
      </p:grpSp>
      <p:sp>
        <p:nvSpPr>
          <p:cNvPr id="855" name="Google Shape;855;p56"/>
          <p:cNvSpPr txBox="1"/>
          <p:nvPr/>
        </p:nvSpPr>
        <p:spPr>
          <a:xfrm>
            <a:off x="2586980" y="3954463"/>
            <a:ext cx="13114040" cy="213994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2500" u="none" cap="none" strike="noStrike">
                <a:solidFill>
                  <a:srgbClr val="004AAD"/>
                </a:solidFill>
                <a:latin typeface="Nunito Sans Black"/>
                <a:ea typeface="Nunito Sans Black"/>
                <a:cs typeface="Nunito Sans Black"/>
                <a:sym typeface="Nunito Sans Black"/>
              </a:rPr>
              <a:t>Thank You</a:t>
            </a:r>
            <a:endParaRPr/>
          </a:p>
        </p:txBody>
      </p:sp>
      <p:sp>
        <p:nvSpPr>
          <p:cNvPr id="856" name="Google Shape;856;p56"/>
          <p:cNvSpPr/>
          <p:nvPr/>
        </p:nvSpPr>
        <p:spPr>
          <a:xfrm flipH="1">
            <a:off x="0" y="8618398"/>
            <a:ext cx="5173960" cy="1668602"/>
          </a:xfrm>
          <a:custGeom>
            <a:rect b="b" l="l" r="r" t="t"/>
            <a:pathLst>
              <a:path extrusionOk="0" h="1668602" w="5173960">
                <a:moveTo>
                  <a:pt x="5173960" y="0"/>
                </a:moveTo>
                <a:lnTo>
                  <a:pt x="0" y="0"/>
                </a:lnTo>
                <a:lnTo>
                  <a:pt x="0" y="1668602"/>
                </a:lnTo>
                <a:lnTo>
                  <a:pt x="5173960" y="1668602"/>
                </a:lnTo>
                <a:lnTo>
                  <a:pt x="5173960" y="0"/>
                </a:lnTo>
                <a:close/>
              </a:path>
            </a:pathLst>
          </a:custGeom>
          <a:blipFill rotWithShape="1">
            <a:blip r:embed="rId4">
              <a:alphaModFix/>
            </a:blip>
            <a:stretch>
              <a:fillRect b="0" l="0" r="0" t="0"/>
            </a:stretch>
          </a:blipFill>
          <a:ln>
            <a:noFill/>
          </a:ln>
        </p:spPr>
      </p:sp>
      <p:sp>
        <p:nvSpPr>
          <p:cNvPr id="857" name="Google Shape;857;p56"/>
          <p:cNvSpPr/>
          <p:nvPr/>
        </p:nvSpPr>
        <p:spPr>
          <a:xfrm flipH="1" rot="10800000">
            <a:off x="13114040" y="0"/>
            <a:ext cx="5173960" cy="1668602"/>
          </a:xfrm>
          <a:custGeom>
            <a:rect b="b" l="l" r="r" t="t"/>
            <a:pathLst>
              <a:path extrusionOk="0" h="1668602" w="5173960">
                <a:moveTo>
                  <a:pt x="0" y="1668602"/>
                </a:moveTo>
                <a:lnTo>
                  <a:pt x="5173960" y="1668602"/>
                </a:lnTo>
                <a:lnTo>
                  <a:pt x="5173960" y="0"/>
                </a:lnTo>
                <a:lnTo>
                  <a:pt x="0" y="0"/>
                </a:lnTo>
                <a:lnTo>
                  <a:pt x="0" y="1668602"/>
                </a:lnTo>
                <a:close/>
              </a:path>
            </a:pathLst>
          </a:custGeom>
          <a:blipFill rotWithShape="1">
            <a:blip r:embed="rId4">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6"/>
          <p:cNvGrpSpPr/>
          <p:nvPr/>
        </p:nvGrpSpPr>
        <p:grpSpPr>
          <a:xfrm>
            <a:off x="-2038330" y="-2073710"/>
            <a:ext cx="4274506" cy="4274506"/>
            <a:chOff x="0" y="0"/>
            <a:chExt cx="812800" cy="812800"/>
          </a:xfrm>
        </p:grpSpPr>
        <p:sp>
          <p:nvSpPr>
            <p:cNvPr id="151" name="Google Shape;151;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3" name="Google Shape;153;p6"/>
          <p:cNvSpPr/>
          <p:nvPr/>
        </p:nvSpPr>
        <p:spPr>
          <a:xfrm>
            <a:off x="10789265" y="2047527"/>
            <a:ext cx="4538080" cy="7599482"/>
          </a:xfrm>
          <a:custGeom>
            <a:rect b="b" l="l" r="r" t="t"/>
            <a:pathLst>
              <a:path extrusionOk="0" h="7599482" w="4538080">
                <a:moveTo>
                  <a:pt x="0" y="0"/>
                </a:moveTo>
                <a:lnTo>
                  <a:pt x="4538079" y="0"/>
                </a:lnTo>
                <a:lnTo>
                  <a:pt x="4538079" y="7599483"/>
                </a:lnTo>
                <a:lnTo>
                  <a:pt x="0" y="7599483"/>
                </a:lnTo>
                <a:lnTo>
                  <a:pt x="0" y="0"/>
                </a:lnTo>
                <a:close/>
              </a:path>
            </a:pathLst>
          </a:custGeom>
          <a:blipFill rotWithShape="1">
            <a:blip r:embed="rId3">
              <a:alphaModFix/>
            </a:blip>
            <a:stretch>
              <a:fillRect b="0" l="0" r="0" t="0"/>
            </a:stretch>
          </a:blipFill>
          <a:ln cap="sq" cmpd="sng" w="14275">
            <a:solidFill>
              <a:srgbClr val="000000"/>
            </a:solidFill>
            <a:prstDash val="solid"/>
            <a:miter lim="8000"/>
            <a:headEnd len="sm" w="sm" type="none"/>
            <a:tailEnd len="sm" w="sm" type="none"/>
          </a:ln>
        </p:spPr>
      </p:sp>
      <p:sp>
        <p:nvSpPr>
          <p:cNvPr id="154" name="Google Shape;154;p6"/>
          <p:cNvSpPr/>
          <p:nvPr/>
        </p:nvSpPr>
        <p:spPr>
          <a:xfrm>
            <a:off x="1929276" y="5181360"/>
            <a:ext cx="6827008" cy="4548494"/>
          </a:xfrm>
          <a:custGeom>
            <a:rect b="b" l="l" r="r" t="t"/>
            <a:pathLst>
              <a:path extrusionOk="0" h="4548494" w="6827008">
                <a:moveTo>
                  <a:pt x="0" y="0"/>
                </a:moveTo>
                <a:lnTo>
                  <a:pt x="6827008" y="0"/>
                </a:lnTo>
                <a:lnTo>
                  <a:pt x="6827008" y="4548494"/>
                </a:lnTo>
                <a:lnTo>
                  <a:pt x="0" y="4548494"/>
                </a:lnTo>
                <a:lnTo>
                  <a:pt x="0" y="0"/>
                </a:lnTo>
                <a:close/>
              </a:path>
            </a:pathLst>
          </a:custGeom>
          <a:blipFill rotWithShape="1">
            <a:blip r:embed="rId4">
              <a:alphaModFix/>
            </a:blip>
            <a:stretch>
              <a:fillRect b="0" l="0" r="0" t="0"/>
            </a:stretch>
          </a:blipFill>
          <a:ln>
            <a:noFill/>
          </a:ln>
        </p:spPr>
      </p:sp>
      <p:sp>
        <p:nvSpPr>
          <p:cNvPr id="155" name="Google Shape;155;p6"/>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02</a:t>
            </a:r>
            <a:endParaRPr/>
          </a:p>
        </p:txBody>
      </p:sp>
      <p:sp>
        <p:nvSpPr>
          <p:cNvPr id="156" name="Google Shape;156;p6"/>
          <p:cNvSpPr txBox="1"/>
          <p:nvPr/>
        </p:nvSpPr>
        <p:spPr>
          <a:xfrm>
            <a:off x="3423958" y="379347"/>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Giới thiệu dataset</a:t>
            </a:r>
            <a:endParaRPr/>
          </a:p>
        </p:txBody>
      </p:sp>
      <p:sp>
        <p:nvSpPr>
          <p:cNvPr id="157" name="Google Shape;157;p6"/>
          <p:cNvSpPr txBox="1"/>
          <p:nvPr/>
        </p:nvSpPr>
        <p:spPr>
          <a:xfrm>
            <a:off x="17259300" y="9589860"/>
            <a:ext cx="744759" cy="51430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04</a:t>
            </a:r>
            <a:endParaRPr/>
          </a:p>
        </p:txBody>
      </p:sp>
      <p:sp>
        <p:nvSpPr>
          <p:cNvPr id="158" name="Google Shape;158;p6"/>
          <p:cNvSpPr txBox="1"/>
          <p:nvPr/>
        </p:nvSpPr>
        <p:spPr>
          <a:xfrm>
            <a:off x="1929276" y="1790587"/>
            <a:ext cx="7893965" cy="2733548"/>
          </a:xfrm>
          <a:prstGeom prst="rect">
            <a:avLst/>
          </a:prstGeom>
          <a:noFill/>
          <a:ln>
            <a:noFill/>
          </a:ln>
        </p:spPr>
        <p:txBody>
          <a:bodyPr anchorCtr="0" anchor="t" bIns="0" lIns="0" spcFirstLastPara="1" rIns="0" wrap="square" tIns="0">
            <a:spAutoFit/>
          </a:bodyPr>
          <a:lstStyle/>
          <a:p>
            <a:pPr indent="0" lvl="0" marL="0" marR="0" rtl="0" algn="just">
              <a:lnSpc>
                <a:spcPct val="197025"/>
              </a:lnSpc>
              <a:spcBef>
                <a:spcPts val="0"/>
              </a:spcBef>
              <a:spcAft>
                <a:spcPts val="0"/>
              </a:spcAft>
              <a:buNone/>
            </a:pPr>
            <a:r>
              <a:rPr b="1" i="0" lang="en-US" sz="3799" u="none" cap="none" strike="noStrike">
                <a:solidFill>
                  <a:srgbClr val="000000"/>
                </a:solidFill>
                <a:latin typeface="Nunito Sans"/>
                <a:ea typeface="Nunito Sans"/>
                <a:cs typeface="Nunito Sans"/>
                <a:sym typeface="Nunito Sans"/>
              </a:rPr>
              <a:t>Tên bộ dataset</a:t>
            </a:r>
            <a:r>
              <a:rPr b="0" i="0" lang="en-US" sz="3799" u="none" cap="none" strike="noStrike">
                <a:solidFill>
                  <a:srgbClr val="000000"/>
                </a:solidFill>
                <a:latin typeface="Nunito Sans"/>
                <a:ea typeface="Nunito Sans"/>
                <a:cs typeface="Nunito Sans"/>
                <a:sym typeface="Nunito Sans"/>
              </a:rPr>
              <a:t>: Bộ dataset UIT</a:t>
            </a:r>
            <a:endParaRPr/>
          </a:p>
          <a:p>
            <a:pPr indent="0" lvl="0" marL="0" marR="0" rtl="0" algn="just">
              <a:lnSpc>
                <a:spcPct val="197025"/>
              </a:lnSpc>
              <a:spcBef>
                <a:spcPts val="0"/>
              </a:spcBef>
              <a:spcAft>
                <a:spcPts val="0"/>
              </a:spcAft>
              <a:buNone/>
            </a:pPr>
            <a:r>
              <a:rPr b="0" i="0" lang="en-US" sz="3799" u="none" cap="none" strike="noStrike">
                <a:solidFill>
                  <a:srgbClr val="000000"/>
                </a:solidFill>
                <a:latin typeface="Nunito Sans"/>
                <a:ea typeface="Nunito Sans"/>
                <a:cs typeface="Nunito Sans"/>
                <a:sym typeface="Nunito Sans"/>
              </a:rPr>
              <a:t>Gồm: 15 file dữ liệu</a:t>
            </a:r>
            <a:endParaRPr/>
          </a:p>
          <a:p>
            <a:pPr indent="0" lvl="0" marL="0" marR="0" rtl="0" algn="just">
              <a:lnSpc>
                <a:spcPct val="197025"/>
              </a:lnSpc>
              <a:spcBef>
                <a:spcPts val="0"/>
              </a:spcBef>
              <a:spcAft>
                <a:spcPts val="0"/>
              </a:spcAft>
              <a:buNone/>
            </a:pPr>
            <a:r>
              <a:rPr b="0" i="0" lang="en-US" sz="3799" u="none" cap="none" strike="noStrike">
                <a:solidFill>
                  <a:srgbClr val="000000"/>
                </a:solidFill>
                <a:latin typeface="Nunito Sans"/>
                <a:ea typeface="Nunito Sans"/>
                <a:cs typeface="Nunito Sans"/>
                <a:sym typeface="Nunito Sans"/>
              </a:rPr>
              <a:t>Thời gian: 2013-2022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7"/>
          <p:cNvGrpSpPr/>
          <p:nvPr/>
        </p:nvGrpSpPr>
        <p:grpSpPr>
          <a:xfrm>
            <a:off x="-2038330" y="-2073710"/>
            <a:ext cx="4274506" cy="4274506"/>
            <a:chOff x="0" y="0"/>
            <a:chExt cx="812800" cy="812800"/>
          </a:xfrm>
        </p:grpSpPr>
        <p:sp>
          <p:nvSpPr>
            <p:cNvPr id="164" name="Google Shape;164;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166" name="Google Shape;166;p7"/>
          <p:cNvGraphicFramePr/>
          <p:nvPr/>
        </p:nvGraphicFramePr>
        <p:xfrm>
          <a:off x="2023375" y="1408157"/>
          <a:ext cx="3000000" cy="3000000"/>
        </p:xfrm>
        <a:graphic>
          <a:graphicData uri="http://schemas.openxmlformats.org/drawingml/2006/table">
            <a:tbl>
              <a:tblPr>
                <a:noFill/>
                <a:tableStyleId>{B7555562-2136-4D23-BB63-5D5833FC6430}</a:tableStyleId>
              </a:tblPr>
              <a:tblGrid>
                <a:gridCol w="953750"/>
                <a:gridCol w="3226725"/>
                <a:gridCol w="1185350"/>
                <a:gridCol w="1427025"/>
                <a:gridCol w="1389650"/>
                <a:gridCol w="6058750"/>
              </a:tblGrid>
              <a:tr h="488950">
                <a:tc>
                  <a:txBody>
                    <a:bodyPr/>
                    <a:lstStyle/>
                    <a:p>
                      <a:pPr indent="0" lvl="0" marL="0" marR="0" rtl="0" algn="ctr">
                        <a:lnSpc>
                          <a:spcPct val="140000"/>
                        </a:lnSpc>
                        <a:spcBef>
                          <a:spcPts val="0"/>
                        </a:spcBef>
                        <a:spcAft>
                          <a:spcPts val="0"/>
                        </a:spcAft>
                        <a:buNone/>
                      </a:pPr>
                      <a:r>
                        <a:rPr b="1" lang="en-US" sz="1800" u="none" cap="none" strike="noStrike">
                          <a:solidFill>
                            <a:srgbClr val="ECF2FE"/>
                          </a:solidFill>
                          <a:latin typeface="Nunito Sans"/>
                          <a:ea typeface="Nunito Sans"/>
                          <a:cs typeface="Nunito Sans"/>
                          <a:sym typeface="Nunito Sans"/>
                        </a:rPr>
                        <a:t>STT</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4AAD"/>
                    </a:solidFill>
                  </a:tcPr>
                </a:tc>
                <a:tc>
                  <a:txBody>
                    <a:bodyPr/>
                    <a:lstStyle/>
                    <a:p>
                      <a:pPr indent="0" lvl="0" marL="0" marR="0" rtl="0" algn="ctr">
                        <a:lnSpc>
                          <a:spcPct val="140000"/>
                        </a:lnSpc>
                        <a:spcBef>
                          <a:spcPts val="0"/>
                        </a:spcBef>
                        <a:spcAft>
                          <a:spcPts val="0"/>
                        </a:spcAft>
                        <a:buNone/>
                      </a:pPr>
                      <a:r>
                        <a:rPr b="1" lang="en-US" sz="1800" u="none" cap="none" strike="noStrike">
                          <a:solidFill>
                            <a:srgbClr val="ECF2FE"/>
                          </a:solidFill>
                          <a:latin typeface="Nunito Sans"/>
                          <a:ea typeface="Nunito Sans"/>
                          <a:cs typeface="Nunito Sans"/>
                          <a:sym typeface="Nunito Sans"/>
                        </a:rPr>
                        <a:t>File dữ liệu</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4AAD"/>
                    </a:solidFill>
                  </a:tcPr>
                </a:tc>
                <a:tc>
                  <a:txBody>
                    <a:bodyPr/>
                    <a:lstStyle/>
                    <a:p>
                      <a:pPr indent="0" lvl="0" marL="0" marR="0" rtl="0" algn="ctr">
                        <a:lnSpc>
                          <a:spcPct val="140000"/>
                        </a:lnSpc>
                        <a:spcBef>
                          <a:spcPts val="0"/>
                        </a:spcBef>
                        <a:spcAft>
                          <a:spcPts val="0"/>
                        </a:spcAft>
                        <a:buNone/>
                      </a:pPr>
                      <a:r>
                        <a:rPr b="1" lang="en-US" sz="1800" u="none" cap="none" strike="noStrike">
                          <a:solidFill>
                            <a:srgbClr val="ECF2FE"/>
                          </a:solidFill>
                          <a:latin typeface="Nunito Sans"/>
                          <a:ea typeface="Nunito Sans"/>
                          <a:cs typeface="Nunito Sans"/>
                          <a:sym typeface="Nunito Sans"/>
                        </a:rPr>
                        <a:t>Số dòng</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4AAD"/>
                    </a:solidFill>
                  </a:tcPr>
                </a:tc>
                <a:tc>
                  <a:txBody>
                    <a:bodyPr/>
                    <a:lstStyle/>
                    <a:p>
                      <a:pPr indent="0" lvl="0" marL="0" marR="0" rtl="0" algn="ctr">
                        <a:lnSpc>
                          <a:spcPct val="140000"/>
                        </a:lnSpc>
                        <a:spcBef>
                          <a:spcPts val="0"/>
                        </a:spcBef>
                        <a:spcAft>
                          <a:spcPts val="0"/>
                        </a:spcAft>
                        <a:buNone/>
                      </a:pPr>
                      <a:r>
                        <a:rPr b="1" lang="en-US" sz="1800" u="none" cap="none" strike="noStrike">
                          <a:solidFill>
                            <a:srgbClr val="ECF2FE"/>
                          </a:solidFill>
                          <a:latin typeface="Nunito Sans"/>
                          <a:ea typeface="Nunito Sans"/>
                          <a:cs typeface="Nunito Sans"/>
                          <a:sym typeface="Nunito Sans"/>
                        </a:rPr>
                        <a:t>Số cột gốc</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4AAD"/>
                    </a:solidFill>
                  </a:tcPr>
                </a:tc>
                <a:tc>
                  <a:txBody>
                    <a:bodyPr/>
                    <a:lstStyle/>
                    <a:p>
                      <a:pPr indent="0" lvl="0" marL="0" marR="0" rtl="0" algn="ctr">
                        <a:lnSpc>
                          <a:spcPct val="140000"/>
                        </a:lnSpc>
                        <a:spcBef>
                          <a:spcPts val="0"/>
                        </a:spcBef>
                        <a:spcAft>
                          <a:spcPts val="0"/>
                        </a:spcAft>
                        <a:buNone/>
                      </a:pPr>
                      <a:r>
                        <a:rPr b="1" lang="en-US" sz="1800" u="none" cap="none" strike="noStrike">
                          <a:solidFill>
                            <a:srgbClr val="ECF2FE"/>
                          </a:solidFill>
                          <a:latin typeface="Nunito Sans"/>
                          <a:ea typeface="Nunito Sans"/>
                          <a:cs typeface="Nunito Sans"/>
                          <a:sym typeface="Nunito Sans"/>
                        </a:rPr>
                        <a:t>Số cột sau</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4AAD"/>
                    </a:solidFill>
                  </a:tcPr>
                </a:tc>
                <a:tc>
                  <a:txBody>
                    <a:bodyPr/>
                    <a:lstStyle/>
                    <a:p>
                      <a:pPr indent="0" lvl="0" marL="0" marR="0" rtl="0" algn="ctr">
                        <a:lnSpc>
                          <a:spcPct val="140000"/>
                        </a:lnSpc>
                        <a:spcBef>
                          <a:spcPts val="0"/>
                        </a:spcBef>
                        <a:spcAft>
                          <a:spcPts val="0"/>
                        </a:spcAft>
                        <a:buNone/>
                      </a:pPr>
                      <a:r>
                        <a:rPr b="1" lang="en-US" sz="1800" u="none" cap="none" strike="noStrike">
                          <a:solidFill>
                            <a:srgbClr val="ECF2FE"/>
                          </a:solidFill>
                          <a:latin typeface="Nunito Sans"/>
                          <a:ea typeface="Nunito Sans"/>
                          <a:cs typeface="Nunito Sans"/>
                          <a:sym typeface="Nunito Sans"/>
                        </a:rPr>
                        <a:t>Ý nghĩa</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4AAD"/>
                    </a:solidFill>
                  </a:tcPr>
                </a:tc>
              </a:tr>
              <a:tr h="528050">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01.sinhvien</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8295</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69</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12</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Thông tin sinh viên</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28050">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2</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02.diem</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99099</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10</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10</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Điểm sinh viên</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28050">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3</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03.sinhvien_chungchi</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3400</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16</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16</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Chứng chỉ anh văn của sinh viên</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28050">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4</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04.xeploaiav</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6349</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7</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7</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Xếp loại Anh Văn đầu vào</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28050">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5</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05.ThiSinh</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8234</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6</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6</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Thông tin thí sinh thi vào trường</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28050">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6</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06.giayxacnhan</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27192</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25</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17</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Hồ sơ xin giấy xác nhận</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28050">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7</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08.XLHV</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3452</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9</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9</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Xử lý học vụ</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28050">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8</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10.diemrl</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54057</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7</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7</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Thông tin điểm rèn luyện của sinh viên</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28050">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9</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12.baoluu</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1880</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8</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8</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Hồ sơ bảo lưu</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28050">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10</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14.totnghiep</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1847</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5</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5</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Hồ sơ tốt nghiệp</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15525">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11</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diemrl</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111978</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7</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7</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Điểm rèn luyện bản đầy đủ hơn file 10.diemrl</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15525">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12</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diem_Thu</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674273</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14</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14</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Điểm từng môn học của sinh viên</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15525">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13</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sinhvien_dtb_hocky</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84952</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5</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5</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Điểm trung bình mỗi học kỳ của sinh viên</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21275">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14</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sinhvien_dtb_toankhoa</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13970</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4</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4</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Điểm trung bình toàn khóa học của sinh viên</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15525">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15</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uit_hocphi_miengiam</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5652</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7</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7</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Nunito Sans"/>
                          <a:ea typeface="Nunito Sans"/>
                          <a:cs typeface="Nunito Sans"/>
                          <a:sym typeface="Nunito Sans"/>
                        </a:rPr>
                        <a:t>Miễn giảm học phí cho sinh viên</a:t>
                      </a:r>
                      <a:endParaRPr sz="1100" u="none" cap="none" strike="noStrike"/>
                    </a:p>
                  </a:txBody>
                  <a:tcPr marT="38100" marB="38100" marR="38100" marL="381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67" name="Google Shape;167;p7"/>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02</a:t>
            </a:r>
            <a:endParaRPr/>
          </a:p>
        </p:txBody>
      </p:sp>
      <p:sp>
        <p:nvSpPr>
          <p:cNvPr id="168" name="Google Shape;168;p7"/>
          <p:cNvSpPr txBox="1"/>
          <p:nvPr/>
        </p:nvSpPr>
        <p:spPr>
          <a:xfrm>
            <a:off x="3423958" y="306421"/>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Giới thiệu dataset</a:t>
            </a:r>
            <a:endParaRPr/>
          </a:p>
        </p:txBody>
      </p:sp>
      <p:sp>
        <p:nvSpPr>
          <p:cNvPr id="169" name="Google Shape;169;p7"/>
          <p:cNvSpPr txBox="1"/>
          <p:nvPr/>
        </p:nvSpPr>
        <p:spPr>
          <a:xfrm>
            <a:off x="17259300" y="9589860"/>
            <a:ext cx="744759" cy="51430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05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pSp>
        <p:nvGrpSpPr>
          <p:cNvPr id="174" name="Google Shape;174;p8"/>
          <p:cNvGrpSpPr/>
          <p:nvPr/>
        </p:nvGrpSpPr>
        <p:grpSpPr>
          <a:xfrm>
            <a:off x="-2038330" y="-2073710"/>
            <a:ext cx="4274506" cy="4274506"/>
            <a:chOff x="0" y="0"/>
            <a:chExt cx="812800" cy="812800"/>
          </a:xfrm>
        </p:grpSpPr>
        <p:sp>
          <p:nvSpPr>
            <p:cNvPr id="175" name="Google Shape;175;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7" name="Google Shape;177;p8"/>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03</a:t>
            </a:r>
            <a:endParaRPr/>
          </a:p>
        </p:txBody>
      </p:sp>
      <p:sp>
        <p:nvSpPr>
          <p:cNvPr id="178" name="Google Shape;178;p8"/>
          <p:cNvSpPr txBox="1"/>
          <p:nvPr/>
        </p:nvSpPr>
        <p:spPr>
          <a:xfrm>
            <a:off x="3423958" y="379347"/>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Tiền xử lý</a:t>
            </a:r>
            <a:endParaRPr/>
          </a:p>
        </p:txBody>
      </p:sp>
      <p:sp>
        <p:nvSpPr>
          <p:cNvPr id="179" name="Google Shape;179;p8"/>
          <p:cNvSpPr txBox="1"/>
          <p:nvPr/>
        </p:nvSpPr>
        <p:spPr>
          <a:xfrm>
            <a:off x="17259300" y="9589860"/>
            <a:ext cx="744759" cy="51430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06</a:t>
            </a:r>
            <a:endParaRPr/>
          </a:p>
        </p:txBody>
      </p:sp>
      <p:sp>
        <p:nvSpPr>
          <p:cNvPr id="180" name="Google Shape;180;p8"/>
          <p:cNvSpPr txBox="1"/>
          <p:nvPr/>
        </p:nvSpPr>
        <p:spPr>
          <a:xfrm>
            <a:off x="1779349" y="2338470"/>
            <a:ext cx="6246376" cy="6308726"/>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0000"/>
                </a:solidFill>
                <a:latin typeface="Nunito Sans"/>
                <a:ea typeface="Nunito Sans"/>
                <a:cs typeface="Nunito Sans"/>
                <a:sym typeface="Nunito Sans"/>
              </a:rPr>
              <a:t>Các file được sử dụng</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01.sinhvien </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02.diem </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05.ThiSinh </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08.XLHV </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14.totnghiep </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diemrl </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sinhvien_dtb_hocky </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sinhvien_dtb_toankhoa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9"/>
          <p:cNvGrpSpPr/>
          <p:nvPr/>
        </p:nvGrpSpPr>
        <p:grpSpPr>
          <a:xfrm>
            <a:off x="-2038330" y="-2073710"/>
            <a:ext cx="4274506" cy="4274506"/>
            <a:chOff x="0" y="0"/>
            <a:chExt cx="812800" cy="812800"/>
          </a:xfrm>
        </p:grpSpPr>
        <p:sp>
          <p:nvSpPr>
            <p:cNvPr id="186" name="Google Shape;186;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8" name="Google Shape;188;p9"/>
          <p:cNvSpPr txBox="1"/>
          <p:nvPr/>
        </p:nvSpPr>
        <p:spPr>
          <a:xfrm>
            <a:off x="-160099" y="214357"/>
            <a:ext cx="1939447" cy="1193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6999" u="none" cap="none" strike="noStrike">
                <a:solidFill>
                  <a:srgbClr val="FFFFFF"/>
                </a:solidFill>
                <a:latin typeface="Nunito Sans Black"/>
                <a:ea typeface="Nunito Sans Black"/>
                <a:cs typeface="Nunito Sans Black"/>
                <a:sym typeface="Nunito Sans Black"/>
              </a:rPr>
              <a:t>03</a:t>
            </a:r>
            <a:endParaRPr/>
          </a:p>
        </p:txBody>
      </p:sp>
      <p:sp>
        <p:nvSpPr>
          <p:cNvPr id="189" name="Google Shape;189;p9"/>
          <p:cNvSpPr txBox="1"/>
          <p:nvPr/>
        </p:nvSpPr>
        <p:spPr>
          <a:xfrm>
            <a:off x="3423958" y="379347"/>
            <a:ext cx="11440084" cy="1028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4AAD"/>
                </a:solidFill>
                <a:latin typeface="Nunito Sans Black"/>
                <a:ea typeface="Nunito Sans Black"/>
                <a:cs typeface="Nunito Sans Black"/>
                <a:sym typeface="Nunito Sans Black"/>
              </a:rPr>
              <a:t>Tiền xử lý</a:t>
            </a:r>
            <a:endParaRPr/>
          </a:p>
        </p:txBody>
      </p:sp>
      <p:sp>
        <p:nvSpPr>
          <p:cNvPr id="190" name="Google Shape;190;p9"/>
          <p:cNvSpPr txBox="1"/>
          <p:nvPr/>
        </p:nvSpPr>
        <p:spPr>
          <a:xfrm>
            <a:off x="17259300" y="9589860"/>
            <a:ext cx="744759"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Nunito Sans"/>
                <a:ea typeface="Nunito Sans"/>
                <a:cs typeface="Nunito Sans"/>
                <a:sym typeface="Nunito Sans"/>
              </a:rPr>
              <a:t>07</a:t>
            </a:r>
            <a:endParaRPr/>
          </a:p>
        </p:txBody>
      </p:sp>
      <p:sp>
        <p:nvSpPr>
          <p:cNvPr id="191" name="Google Shape;191;p9"/>
          <p:cNvSpPr txBox="1"/>
          <p:nvPr/>
        </p:nvSpPr>
        <p:spPr>
          <a:xfrm>
            <a:off x="1957847" y="2290173"/>
            <a:ext cx="15669340" cy="4899026"/>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0000"/>
                </a:solidFill>
                <a:latin typeface="Nunito Sans"/>
                <a:ea typeface="Nunito Sans"/>
                <a:cs typeface="Nunito Sans"/>
                <a:sym typeface="Nunito Sans"/>
              </a:rPr>
              <a:t>Các phương pháp được sử dụng</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Loại bỏ bản ghi và các cột không cần thiết</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Thêm cột mới</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Chuẩn hoá, định dạng dữ liệu</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Chuyển đổi dữ liệu sang định dạng dòng thời gian (Timeline Data)</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Loại bỏ giá trị ngoại lệ hoặc không phù hợp</a:t>
            </a:r>
            <a:endParaRPr/>
          </a:p>
          <a:p>
            <a:pPr indent="-431797" lvl="1" marL="863594" marR="0" rtl="0" algn="l">
              <a:lnSpc>
                <a:spcPct val="140010"/>
              </a:lnSpc>
              <a:spcBef>
                <a:spcPts val="0"/>
              </a:spcBef>
              <a:spcAft>
                <a:spcPts val="0"/>
              </a:spcAft>
              <a:buClr>
                <a:srgbClr val="000000"/>
              </a:buClr>
              <a:buSzPts val="3999"/>
              <a:buFont typeface="Arial"/>
              <a:buChar char="•"/>
            </a:pPr>
            <a:r>
              <a:rPr b="0" i="0" lang="en-US" sz="3999" u="none" cap="none" strike="noStrike">
                <a:solidFill>
                  <a:srgbClr val="000000"/>
                </a:solidFill>
                <a:latin typeface="Nunito Sans"/>
                <a:ea typeface="Nunito Sans"/>
                <a:cs typeface="Nunito Sans"/>
                <a:sym typeface="Nunito Sans"/>
              </a:rPr>
              <a:t>Gán nhãn dữ liệu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