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306" r:id="rId6"/>
    <p:sldId id="268" r:id="rId7"/>
    <p:sldId id="311" r:id="rId8"/>
    <p:sldId id="312" r:id="rId9"/>
    <p:sldId id="313" r:id="rId10"/>
    <p:sldId id="314" r:id="rId11"/>
    <p:sldId id="315" r:id="rId12"/>
    <p:sldId id="307" r:id="rId13"/>
    <p:sldId id="280" r:id="rId14"/>
    <p:sldId id="309" r:id="rId15"/>
    <p:sldId id="273" r:id="rId16"/>
    <p:sldId id="310" r:id="rId17"/>
    <p:sldId id="282" r:id="rId18"/>
    <p:sldId id="316" r:id="rId19"/>
  </p:sldIdLst>
  <p:sldSz cx="9144000" cy="5143500" type="screen16x9"/>
  <p:notesSz cx="6858000" cy="9144000"/>
  <p:embeddedFontLst>
    <p:embeddedFont>
      <p:font typeface="Average Sans" panose="020B060402020202020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Commissioner" panose="020B0604020202020204" charset="0"/>
      <p:regular r:id="rId23"/>
      <p:bold r:id="rId24"/>
    </p:embeddedFont>
    <p:embeddedFont>
      <p:font typeface="Bebas Neu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5B773-886A-4CF8-BC39-82842CEA2EDD}">
  <a:tblStyle styleId="{8315B773-886A-4CF8-BC39-82842CEA2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3T14:18:27.97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d8d08ee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d8d08ee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60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8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87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219bfa93e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219bfa93e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5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19bfa93e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19bfa93e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833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219bfa93e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219bfa93e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219bfa93e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219bfa93e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3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d8d08ee1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3d8d08ee1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80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39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0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17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7270529">
            <a:off x="-1656915" y="271416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90775" y="1648050"/>
            <a:ext cx="67626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085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96718">
            <a:off x="-640532" y="-7551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927788">
            <a:off x="7365167" y="3388973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208816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28625" y="4360850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559738" y="4269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308011" y="2445815"/>
            <a:ext cx="4506196" cy="3078308"/>
            <a:chOff x="-717998" y="2363140"/>
            <a:chExt cx="4506196" cy="3078308"/>
          </a:xfrm>
        </p:grpSpPr>
        <p:sp>
          <p:nvSpPr>
            <p:cNvPr id="20" name="Google Shape;20;p2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4994600" y="-740125"/>
            <a:ext cx="4358946" cy="2760182"/>
            <a:chOff x="5516575" y="-222725"/>
            <a:chExt cx="4358946" cy="2760182"/>
          </a:xfrm>
        </p:grpSpPr>
        <p:sp>
          <p:nvSpPr>
            <p:cNvPr id="23" name="Google Shape;23;p2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/>
          <p:nvPr/>
        </p:nvSpPr>
        <p:spPr>
          <a:xfrm>
            <a:off x="7361100" y="-198706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 rot="696718">
            <a:off x="-1231082" y="-12504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 rot="8100000">
            <a:off x="-2014501" y="34952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0" y="-2219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7515025" y="39292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5"/>
          <p:cNvGrpSpPr/>
          <p:nvPr/>
        </p:nvGrpSpPr>
        <p:grpSpPr>
          <a:xfrm>
            <a:off x="5756838" y="-581075"/>
            <a:ext cx="4358946" cy="2760182"/>
            <a:chOff x="5516575" y="-222725"/>
            <a:chExt cx="4358946" cy="2760182"/>
          </a:xfrm>
        </p:grpSpPr>
        <p:sp>
          <p:nvSpPr>
            <p:cNvPr id="300" name="Google Shape;300;p25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5"/>
          <p:cNvSpPr/>
          <p:nvPr/>
        </p:nvSpPr>
        <p:spPr>
          <a:xfrm rot="2927788">
            <a:off x="507167" y="44729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-4506186" y="-740135"/>
            <a:ext cx="4506196" cy="3078308"/>
            <a:chOff x="-717998" y="2363140"/>
            <a:chExt cx="4506196" cy="3078308"/>
          </a:xfrm>
        </p:grpSpPr>
        <p:sp>
          <p:nvSpPr>
            <p:cNvPr id="304" name="Google Shape;304;p25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-2282587" y="-221951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696718">
            <a:off x="8296431" y="2039582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rot="8100000">
            <a:off x="8470399" y="30201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15100" y="-1795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 rot="9719693">
            <a:off x="7361066" y="4309120"/>
            <a:ext cx="2943706" cy="2410952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-701112" y="3608400"/>
            <a:ext cx="4303035" cy="2760182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 rot="2927788">
            <a:off x="-2064583" y="2557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 rot="-10384621">
            <a:off x="6304935" y="-201494"/>
            <a:ext cx="4247937" cy="2724936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035500" y="1421700"/>
            <a:ext cx="5073000" cy="23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7" name="Google Shape;87;p8"/>
          <p:cNvSpPr/>
          <p:nvPr/>
        </p:nvSpPr>
        <p:spPr>
          <a:xfrm rot="-3008152">
            <a:off x="-2203371" y="624108"/>
            <a:ext cx="2711284" cy="2319807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7270529">
            <a:off x="523860" y="4470189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777049">
            <a:off x="-1052495" y="3488614"/>
            <a:ext cx="4358665" cy="2760004"/>
            <a:chOff x="5516575" y="-222725"/>
            <a:chExt cx="4358946" cy="2760182"/>
          </a:xfrm>
        </p:grpSpPr>
        <p:sp>
          <p:nvSpPr>
            <p:cNvPr id="90" name="Google Shape;90;p8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/>
          <p:nvPr/>
        </p:nvSpPr>
        <p:spPr>
          <a:xfrm flipH="1">
            <a:off x="-1666704" y="-207098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flipH="1">
            <a:off x="-1066800" y="-7384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2927788">
            <a:off x="7872217" y="-1740889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rot="9763900">
            <a:off x="7056967" y="3448632"/>
            <a:ext cx="3162939" cy="2319740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7765388" y="28629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 rot="3855602" flipH="1">
            <a:off x="6306193" y="-100140"/>
            <a:ext cx="4359070" cy="2760261"/>
            <a:chOff x="5516575" y="-222725"/>
            <a:chExt cx="4358946" cy="2760182"/>
          </a:xfrm>
        </p:grpSpPr>
        <p:sp>
          <p:nvSpPr>
            <p:cNvPr id="98" name="Google Shape;98;p8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54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914750" y="3341725"/>
            <a:ext cx="331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2927788">
            <a:off x="-766258" y="-1233677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7270561">
            <a:off x="-1441441" y="3096360"/>
            <a:ext cx="3614516" cy="4407369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6485500" y="4294075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9187" y="-1670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3890970" flipH="1">
            <a:off x="-965354" y="2380961"/>
            <a:ext cx="4506224" cy="3078327"/>
            <a:chOff x="-717998" y="2363140"/>
            <a:chExt cx="4506196" cy="3078308"/>
          </a:xfrm>
        </p:grpSpPr>
        <p:sp>
          <p:nvSpPr>
            <p:cNvPr id="36" name="Google Shape;36;p3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-6766462" flipH="1">
            <a:off x="5952003" y="-186306"/>
            <a:ext cx="3837404" cy="2420112"/>
          </a:xfrm>
          <a:custGeom>
            <a:avLst/>
            <a:gdLst/>
            <a:ahLst/>
            <a:cxnLst/>
            <a:rect l="l" t="t" r="r" b="b"/>
            <a:pathLst>
              <a:path w="78327" h="49398" extrusionOk="0">
                <a:moveTo>
                  <a:pt x="407" y="0"/>
                </a:moveTo>
                <a:cubicBezTo>
                  <a:pt x="206" y="0"/>
                  <a:pt x="1" y="214"/>
                  <a:pt x="130" y="445"/>
                </a:cubicBezTo>
                <a:cubicBezTo>
                  <a:pt x="2073" y="3934"/>
                  <a:pt x="4970" y="6874"/>
                  <a:pt x="8444" y="8853"/>
                </a:cubicBezTo>
                <a:cubicBezTo>
                  <a:pt x="10318" y="9920"/>
                  <a:pt x="12396" y="10619"/>
                  <a:pt x="14191" y="11829"/>
                </a:cubicBezTo>
                <a:cubicBezTo>
                  <a:pt x="15602" y="12779"/>
                  <a:pt x="16700" y="14087"/>
                  <a:pt x="17668" y="15469"/>
                </a:cubicBezTo>
                <a:cubicBezTo>
                  <a:pt x="19463" y="18036"/>
                  <a:pt x="20938" y="21084"/>
                  <a:pt x="23610" y="22880"/>
                </a:cubicBezTo>
                <a:cubicBezTo>
                  <a:pt x="24910" y="23754"/>
                  <a:pt x="26343" y="24129"/>
                  <a:pt x="27787" y="24129"/>
                </a:cubicBezTo>
                <a:cubicBezTo>
                  <a:pt x="30027" y="24129"/>
                  <a:pt x="32297" y="23227"/>
                  <a:pt x="34148" y="21880"/>
                </a:cubicBezTo>
                <a:cubicBezTo>
                  <a:pt x="37619" y="19353"/>
                  <a:pt x="39834" y="15541"/>
                  <a:pt x="43040" y="12729"/>
                </a:cubicBezTo>
                <a:cubicBezTo>
                  <a:pt x="44573" y="11383"/>
                  <a:pt x="46356" y="10246"/>
                  <a:pt x="48364" y="9786"/>
                </a:cubicBezTo>
                <a:cubicBezTo>
                  <a:pt x="48991" y="9642"/>
                  <a:pt x="49627" y="9574"/>
                  <a:pt x="50261" y="9574"/>
                </a:cubicBezTo>
                <a:cubicBezTo>
                  <a:pt x="51657" y="9574"/>
                  <a:pt x="53045" y="9904"/>
                  <a:pt x="54324" y="10485"/>
                </a:cubicBezTo>
                <a:cubicBezTo>
                  <a:pt x="58261" y="12272"/>
                  <a:pt x="60741" y="15938"/>
                  <a:pt x="62233" y="19866"/>
                </a:cubicBezTo>
                <a:cubicBezTo>
                  <a:pt x="63003" y="21889"/>
                  <a:pt x="63553" y="23987"/>
                  <a:pt x="64058" y="26088"/>
                </a:cubicBezTo>
                <a:cubicBezTo>
                  <a:pt x="64632" y="28481"/>
                  <a:pt x="65142" y="30888"/>
                  <a:pt x="65590" y="33307"/>
                </a:cubicBezTo>
                <a:cubicBezTo>
                  <a:pt x="66042" y="35761"/>
                  <a:pt x="66430" y="38223"/>
                  <a:pt x="66753" y="40695"/>
                </a:cubicBezTo>
                <a:cubicBezTo>
                  <a:pt x="66989" y="42505"/>
                  <a:pt x="67129" y="44373"/>
                  <a:pt x="67811" y="46080"/>
                </a:cubicBezTo>
                <a:cubicBezTo>
                  <a:pt x="68423" y="47619"/>
                  <a:pt x="69560" y="48957"/>
                  <a:pt x="71244" y="49307"/>
                </a:cubicBezTo>
                <a:cubicBezTo>
                  <a:pt x="71543" y="49369"/>
                  <a:pt x="71842" y="49398"/>
                  <a:pt x="72138" y="49398"/>
                </a:cubicBezTo>
                <a:cubicBezTo>
                  <a:pt x="73604" y="49398"/>
                  <a:pt x="75015" y="48691"/>
                  <a:pt x="76164" y="47809"/>
                </a:cubicBezTo>
                <a:cubicBezTo>
                  <a:pt x="76939" y="47208"/>
                  <a:pt x="77638" y="46512"/>
                  <a:pt x="78244" y="45742"/>
                </a:cubicBezTo>
                <a:cubicBezTo>
                  <a:pt x="78326" y="45640"/>
                  <a:pt x="78240" y="45505"/>
                  <a:pt x="78143" y="45505"/>
                </a:cubicBezTo>
                <a:cubicBezTo>
                  <a:pt x="78113" y="45505"/>
                  <a:pt x="78082" y="45518"/>
                  <a:pt x="78055" y="45550"/>
                </a:cubicBezTo>
                <a:cubicBezTo>
                  <a:pt x="76790" y="47016"/>
                  <a:pt x="75155" y="48394"/>
                  <a:pt x="73232" y="48858"/>
                </a:cubicBezTo>
                <a:cubicBezTo>
                  <a:pt x="72890" y="48940"/>
                  <a:pt x="72551" y="48980"/>
                  <a:pt x="72220" y="48980"/>
                </a:cubicBezTo>
                <a:cubicBezTo>
                  <a:pt x="70747" y="48980"/>
                  <a:pt x="69426" y="48192"/>
                  <a:pt x="68648" y="46853"/>
                </a:cubicBezTo>
                <a:cubicBezTo>
                  <a:pt x="67753" y="45320"/>
                  <a:pt x="67517" y="43481"/>
                  <a:pt x="67301" y="41753"/>
                </a:cubicBezTo>
                <a:cubicBezTo>
                  <a:pt x="67010" y="39395"/>
                  <a:pt x="66657" y="37043"/>
                  <a:pt x="66249" y="34700"/>
                </a:cubicBezTo>
                <a:cubicBezTo>
                  <a:pt x="65832" y="32325"/>
                  <a:pt x="65360" y="29964"/>
                  <a:pt x="64827" y="27612"/>
                </a:cubicBezTo>
                <a:cubicBezTo>
                  <a:pt x="64337" y="25441"/>
                  <a:pt x="63821" y="23267"/>
                  <a:pt x="63125" y="21149"/>
                </a:cubicBezTo>
                <a:cubicBezTo>
                  <a:pt x="61860" y="17310"/>
                  <a:pt x="59893" y="13595"/>
                  <a:pt x="56504" y="11237"/>
                </a:cubicBezTo>
                <a:cubicBezTo>
                  <a:pt x="54962" y="10167"/>
                  <a:pt x="53187" y="9419"/>
                  <a:pt x="51316" y="9197"/>
                </a:cubicBezTo>
                <a:cubicBezTo>
                  <a:pt x="50973" y="9157"/>
                  <a:pt x="50629" y="9137"/>
                  <a:pt x="50287" y="9137"/>
                </a:cubicBezTo>
                <a:cubicBezTo>
                  <a:pt x="48710" y="9137"/>
                  <a:pt x="47163" y="9556"/>
                  <a:pt x="45750" y="10284"/>
                </a:cubicBezTo>
                <a:cubicBezTo>
                  <a:pt x="41999" y="12222"/>
                  <a:pt x="39615" y="15812"/>
                  <a:pt x="36812" y="18826"/>
                </a:cubicBezTo>
                <a:cubicBezTo>
                  <a:pt x="34534" y="21273"/>
                  <a:pt x="31360" y="23717"/>
                  <a:pt x="27900" y="23717"/>
                </a:cubicBezTo>
                <a:cubicBezTo>
                  <a:pt x="27260" y="23717"/>
                  <a:pt x="26611" y="23633"/>
                  <a:pt x="25956" y="23451"/>
                </a:cubicBezTo>
                <a:cubicBezTo>
                  <a:pt x="22750" y="22556"/>
                  <a:pt x="20964" y="19517"/>
                  <a:pt x="19288" y="16894"/>
                </a:cubicBezTo>
                <a:cubicBezTo>
                  <a:pt x="18440" y="15562"/>
                  <a:pt x="17566" y="14227"/>
                  <a:pt x="16493" y="13061"/>
                </a:cubicBezTo>
                <a:cubicBezTo>
                  <a:pt x="15179" y="11630"/>
                  <a:pt x="13550" y="10683"/>
                  <a:pt x="11804" y="9859"/>
                </a:cubicBezTo>
                <a:cubicBezTo>
                  <a:pt x="9936" y="8978"/>
                  <a:pt x="8112" y="8090"/>
                  <a:pt x="6457" y="6839"/>
                </a:cubicBezTo>
                <a:cubicBezTo>
                  <a:pt x="4836" y="5621"/>
                  <a:pt x="3402" y="4176"/>
                  <a:pt x="2190" y="2549"/>
                </a:cubicBezTo>
                <a:cubicBezTo>
                  <a:pt x="1622" y="1783"/>
                  <a:pt x="1106" y="979"/>
                  <a:pt x="643" y="145"/>
                </a:cubicBezTo>
                <a:cubicBezTo>
                  <a:pt x="585" y="43"/>
                  <a:pt x="496" y="0"/>
                  <a:pt x="4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698200" y="3459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5100" y="837100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15100" y="2186000"/>
            <a:ext cx="3547200" cy="2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2467146" y="438268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696718">
            <a:off x="5476981" y="-1731818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9763900">
            <a:off x="-1506808" y="-1367180"/>
            <a:ext cx="3162939" cy="2319740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2193550" y="467176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1014487" y="-18991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3078532">
            <a:off x="5920461" y="4041380"/>
            <a:ext cx="4358794" cy="2760086"/>
            <a:chOff x="5516575" y="-222725"/>
            <a:chExt cx="4358946" cy="2760182"/>
          </a:xfrm>
        </p:grpSpPr>
        <p:sp>
          <p:nvSpPr>
            <p:cNvPr id="82" name="Google Shape;82;p7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7"/>
          <p:cNvSpPr/>
          <p:nvPr/>
        </p:nvSpPr>
        <p:spPr>
          <a:xfrm rot="7270529">
            <a:off x="7544235" y="-28293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941550" y="1418275"/>
            <a:ext cx="3246300" cy="13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936654" y="2781775"/>
            <a:ext cx="3246300" cy="11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 rot="-3065956">
            <a:off x="5498837" y="-1876231"/>
            <a:ext cx="2711309" cy="2319828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3325151">
            <a:off x="-1884863" y="4327202"/>
            <a:ext cx="4209745" cy="3602542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2927788">
            <a:off x="615705" y="47512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7270561">
            <a:off x="6862309" y="-2859553"/>
            <a:ext cx="3614516" cy="4407369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3057393">
            <a:off x="-1237875" y="-1848559"/>
            <a:ext cx="2610558" cy="2754517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rot="-157138" flipH="1">
            <a:off x="5122432" y="3430647"/>
            <a:ext cx="4247750" cy="27248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8707100" y="-926277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78455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2" hasCustomPrompt="1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3"/>
          </p:nvPr>
        </p:nvSpPr>
        <p:spPr>
          <a:xfrm>
            <a:off x="34038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4" hasCustomPrompt="1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5"/>
          </p:nvPr>
        </p:nvSpPr>
        <p:spPr>
          <a:xfrm>
            <a:off x="60230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6" hasCustomPrompt="1"/>
          </p:nvPr>
        </p:nvSpPr>
        <p:spPr>
          <a:xfrm>
            <a:off x="16385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7"/>
          </p:nvPr>
        </p:nvSpPr>
        <p:spPr>
          <a:xfrm>
            <a:off x="78455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>
            <a:off x="42577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34038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3" hasCustomPrompt="1"/>
          </p:nvPr>
        </p:nvSpPr>
        <p:spPr>
          <a:xfrm>
            <a:off x="68769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60230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6"/>
          </p:nvPr>
        </p:nvSpPr>
        <p:spPr>
          <a:xfrm>
            <a:off x="7151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7"/>
          </p:nvPr>
        </p:nvSpPr>
        <p:spPr>
          <a:xfrm>
            <a:off x="333435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8"/>
          </p:nvPr>
        </p:nvSpPr>
        <p:spPr>
          <a:xfrm>
            <a:off x="59536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9"/>
          </p:nvPr>
        </p:nvSpPr>
        <p:spPr>
          <a:xfrm>
            <a:off x="7151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0"/>
          </p:nvPr>
        </p:nvSpPr>
        <p:spPr>
          <a:xfrm>
            <a:off x="333435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1"/>
          </p:nvPr>
        </p:nvSpPr>
        <p:spPr>
          <a:xfrm>
            <a:off x="59536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 rot="7270529">
            <a:off x="7296585" y="-26769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687825" y="476061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 rot="294436">
            <a:off x="-2416822" y="2793486"/>
            <a:ext cx="4247906" cy="27249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6723588" y="-24091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 rot="7744923">
            <a:off x="-1742276" y="-195102"/>
            <a:ext cx="3162867" cy="2319687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-1300450" y="-13588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/>
          <p:nvPr/>
        </p:nvSpPr>
        <p:spPr>
          <a:xfrm rot="7270529">
            <a:off x="-2639090" y="365351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10506359">
            <a:off x="-520147" y="-1785427"/>
            <a:ext cx="3162801" cy="2319638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2161904" flipH="1">
            <a:off x="5753121" y="-1605838"/>
            <a:ext cx="4247720" cy="272479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rot="1771797">
            <a:off x="-1886949" y="-1588451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rot="2927788">
            <a:off x="6492442" y="4639373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8290650" y="41940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988650" y="1347675"/>
            <a:ext cx="716670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/>
          <p:nvPr/>
        </p:nvSpPr>
        <p:spPr>
          <a:xfrm rot="10012288">
            <a:off x="-1559074" y="-780699"/>
            <a:ext cx="3162835" cy="231966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2927788">
            <a:off x="-1324095" y="425239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1771797">
            <a:off x="-2547274" y="187849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7270529">
            <a:off x="7658535" y="-2511611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 rot="2927788">
            <a:off x="-1070633" y="-1503802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989650" y="2526038"/>
            <a:ext cx="2712000" cy="12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989650" y="1349663"/>
            <a:ext cx="3255300" cy="11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1799850" y="42991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 rot="-584345">
            <a:off x="7178748" y="-1500727"/>
            <a:ext cx="2711230" cy="231976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4058438" y="47563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913625" y="-20815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-1974450" y="1073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defRPr sz="35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5" r:id="rId9"/>
    <p:sldLayoutId id="2147483671" r:id="rId10"/>
    <p:sldLayoutId id="2147483672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ctrTitle"/>
          </p:nvPr>
        </p:nvSpPr>
        <p:spPr>
          <a:xfrm>
            <a:off x="1190775" y="1648050"/>
            <a:ext cx="67626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</a:t>
            </a:r>
            <a:r>
              <a:rPr lang="vi-VN" dirty="0" smtClean="0"/>
              <a:t>Classification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1"/>
          </p:nvPr>
        </p:nvSpPr>
        <p:spPr>
          <a:xfrm>
            <a:off x="2392500" y="3085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988650" y="564196"/>
            <a:ext cx="716670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For example (continue): </a:t>
            </a:r>
          </a:p>
          <a:p>
            <a:pPr marL="596900" lvl="1" indent="0">
              <a:buNone/>
            </a:pPr>
            <a:r>
              <a:rPr lang="en-US" dirty="0" smtClean="0"/>
              <a:t>How to choose threshold: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Get 1 decision score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smtClean="0"/>
              <a:t>- Compute precision and recall  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smtClean="0"/>
              <a:t>- Plot precision and recall to make decision</a:t>
            </a:r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Precision/Recall Trade-of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42" y="2479235"/>
            <a:ext cx="4527783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Google Shape;555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88650" y="564196"/>
                <a:ext cx="7166700" cy="290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/>
                <a:r>
                  <a:rPr lang="en-US" sz="1800" dirty="0" smtClean="0"/>
                  <a:t>The ROC (Receiver Operating Characteristic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Curve is </a:t>
                </a:r>
                <a:r>
                  <a:rPr lang="en-US" sz="1800" dirty="0"/>
                  <a:t>another common tool used with binary classifiers</a:t>
                </a:r>
                <a:r>
                  <a:rPr lang="en-US" sz="1800" dirty="0" smtClean="0"/>
                  <a:t>.</a:t>
                </a:r>
              </a:p>
              <a:p>
                <a:pPr lvl="1"/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plots the true positive rate (Recall ) against the false positive rate (FPR)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96900" lvl="1" indent="0">
                  <a:buNone/>
                </a:pP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FPR = 1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5" name="Google Shape;55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8650" y="564196"/>
                <a:ext cx="7166700" cy="290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accent3"/>
                </a:solidFill>
                <a:latin typeface="+mj-lt"/>
              </a:rPr>
              <a:t>The ROC Curve</a:t>
            </a:r>
            <a:endParaRPr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624" y="2724777"/>
            <a:ext cx="4196836" cy="22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03</a:t>
            </a:r>
            <a:endParaRPr dirty="0"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82190" y="287685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Multiclass Classification</a:t>
            </a:r>
            <a:endParaRPr dirty="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Multiclass Classification</a:t>
            </a:r>
            <a:endParaRPr dirty="0"/>
          </a:p>
        </p:txBody>
      </p:sp>
      <p:sp>
        <p:nvSpPr>
          <p:cNvPr id="838" name="Google Shape;838;p54"/>
          <p:cNvSpPr txBox="1"/>
          <p:nvPr/>
        </p:nvSpPr>
        <p:spPr>
          <a:xfrm>
            <a:off x="720000" y="1543286"/>
            <a:ext cx="3513600" cy="2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Distinguish between more than two classes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Strategies that we can use to perform multiclass classification with multiple binary classifiers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                                               If we have N classes:</a:t>
            </a:r>
          </a:p>
        </p:txBody>
      </p:sp>
      <p:sp>
        <p:nvSpPr>
          <p:cNvPr id="839" name="Google Shape;839;p54"/>
          <p:cNvSpPr txBox="1"/>
          <p:nvPr/>
        </p:nvSpPr>
        <p:spPr>
          <a:xfrm>
            <a:off x="215868" y="1069094"/>
            <a:ext cx="441282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What is Multiclass Classification ?</a:t>
            </a:r>
            <a:endParaRPr sz="24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840" name="Google Shape;840;p54"/>
          <p:cNvSpPr txBox="1"/>
          <p:nvPr/>
        </p:nvSpPr>
        <p:spPr>
          <a:xfrm>
            <a:off x="5652900" y="1292251"/>
            <a:ext cx="388734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/>
              <a:t>One-versus-the-rest </a:t>
            </a:r>
            <a:r>
              <a:rPr lang="en-US" sz="2000" dirty="0"/>
              <a:t>(</a:t>
            </a:r>
            <a:r>
              <a:rPr lang="en-US" sz="2000" dirty="0" err="1"/>
              <a:t>OvR</a:t>
            </a:r>
            <a:r>
              <a:rPr lang="en-US" sz="2000" dirty="0"/>
              <a:t>) </a:t>
            </a:r>
            <a:endParaRPr lang="en-US" sz="2000" dirty="0"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41" name="Google Shape;841;p54"/>
          <p:cNvSpPr txBox="1"/>
          <p:nvPr/>
        </p:nvSpPr>
        <p:spPr>
          <a:xfrm>
            <a:off x="5681895" y="3312373"/>
            <a:ext cx="3178742" cy="44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smtClean="0"/>
              <a:t>One-versus-one (</a:t>
            </a:r>
            <a:r>
              <a:rPr lang="en-US" sz="2000" dirty="0" err="1" smtClean="0"/>
              <a:t>OvO</a:t>
            </a:r>
            <a:r>
              <a:rPr lang="en-US" sz="2000" dirty="0" smtClean="0"/>
              <a:t>)</a:t>
            </a:r>
            <a:endParaRPr sz="2000" dirty="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842" name="Google Shape;842;p54"/>
          <p:cNvSpPr txBox="1"/>
          <p:nvPr/>
        </p:nvSpPr>
        <p:spPr>
          <a:xfrm>
            <a:off x="5481419" y="1887900"/>
            <a:ext cx="3395882" cy="132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classifiers, one for each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class. Then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you want to classify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get the decision score from each classifier for that observation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you select the class whose classifier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score</a:t>
            </a:r>
            <a:r>
              <a:rPr lang="en-US" dirty="0"/>
              <a:t>. </a:t>
            </a:r>
            <a:endParaRPr dirty="0"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43" name="Google Shape;843;p54"/>
          <p:cNvSpPr txBox="1"/>
          <p:nvPr/>
        </p:nvSpPr>
        <p:spPr>
          <a:xfrm>
            <a:off x="5681895" y="3760328"/>
            <a:ext cx="3068221" cy="80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Training a binary classifier to every pair of class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missioner"/>
                <a:ea typeface="Commissioner"/>
                <a:cs typeface="Commissioner"/>
                <a:sym typeface="Commissioner"/>
              </a:rPr>
              <a:t>          (need N * (N-1) / 2 classifier)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844" name="Google Shape;844;p54"/>
          <p:cNvSpPr/>
          <p:nvPr/>
        </p:nvSpPr>
        <p:spPr>
          <a:xfrm>
            <a:off x="4739217" y="1230095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54"/>
          <p:cNvSpPr/>
          <p:nvPr/>
        </p:nvSpPr>
        <p:spPr>
          <a:xfrm rot="10800000">
            <a:off x="4737732" y="3215494"/>
            <a:ext cx="803162" cy="607812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54"/>
          <p:cNvGrpSpPr/>
          <p:nvPr/>
        </p:nvGrpSpPr>
        <p:grpSpPr>
          <a:xfrm>
            <a:off x="4992154" y="3435502"/>
            <a:ext cx="355271" cy="294945"/>
            <a:chOff x="4515800" y="4097325"/>
            <a:chExt cx="263750" cy="236975"/>
          </a:xfrm>
        </p:grpSpPr>
        <p:sp>
          <p:nvSpPr>
            <p:cNvPr id="847" name="Google Shape;847;p54"/>
            <p:cNvSpPr/>
            <p:nvPr/>
          </p:nvSpPr>
          <p:spPr>
            <a:xfrm>
              <a:off x="4655700" y="4136500"/>
              <a:ext cx="92900" cy="7875"/>
            </a:xfrm>
            <a:custGeom>
              <a:avLst/>
              <a:gdLst/>
              <a:ahLst/>
              <a:cxnLst/>
              <a:rect l="l" t="t" r="r" b="b"/>
              <a:pathLst>
                <a:path w="3716" h="315" extrusionOk="0">
                  <a:moveTo>
                    <a:pt x="131" y="0"/>
                  </a:moveTo>
                  <a:cubicBezTo>
                    <a:pt x="60" y="0"/>
                    <a:pt x="21" y="62"/>
                    <a:pt x="0" y="124"/>
                  </a:cubicBezTo>
                  <a:cubicBezTo>
                    <a:pt x="0" y="219"/>
                    <a:pt x="72" y="315"/>
                    <a:pt x="167" y="315"/>
                  </a:cubicBezTo>
                  <a:lnTo>
                    <a:pt x="3549" y="315"/>
                  </a:lnTo>
                  <a:cubicBezTo>
                    <a:pt x="3620" y="315"/>
                    <a:pt x="3692" y="243"/>
                    <a:pt x="3716" y="172"/>
                  </a:cubicBezTo>
                  <a:cubicBezTo>
                    <a:pt x="3716" y="87"/>
                    <a:pt x="3658" y="1"/>
                    <a:pt x="3578" y="1"/>
                  </a:cubicBezTo>
                  <a:cubicBezTo>
                    <a:pt x="3569" y="1"/>
                    <a:pt x="3559" y="3"/>
                    <a:pt x="3549" y="5"/>
                  </a:cubicBezTo>
                  <a:lnTo>
                    <a:pt x="167" y="5"/>
                  </a:lnTo>
                  <a:cubicBezTo>
                    <a:pt x="154" y="2"/>
                    <a:pt x="143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4655700" y="4151500"/>
              <a:ext cx="92900" cy="7775"/>
            </a:xfrm>
            <a:custGeom>
              <a:avLst/>
              <a:gdLst/>
              <a:ahLst/>
              <a:cxnLst/>
              <a:rect l="l" t="t" r="r" b="b"/>
              <a:pathLst>
                <a:path w="3716" h="311" extrusionOk="0">
                  <a:moveTo>
                    <a:pt x="167" y="1"/>
                  </a:moveTo>
                  <a:cubicBezTo>
                    <a:pt x="96" y="1"/>
                    <a:pt x="24" y="48"/>
                    <a:pt x="0" y="120"/>
                  </a:cubicBezTo>
                  <a:cubicBezTo>
                    <a:pt x="0" y="215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39"/>
                    <a:pt x="3716" y="167"/>
                  </a:cubicBezTo>
                  <a:cubicBezTo>
                    <a:pt x="3716" y="72"/>
                    <a:pt x="3644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4546150" y="4133875"/>
              <a:ext cx="94700" cy="89825"/>
            </a:xfrm>
            <a:custGeom>
              <a:avLst/>
              <a:gdLst/>
              <a:ahLst/>
              <a:cxnLst/>
              <a:rect l="l" t="t" r="r" b="b"/>
              <a:pathLst>
                <a:path w="3788" h="3593" extrusionOk="0">
                  <a:moveTo>
                    <a:pt x="1040" y="319"/>
                  </a:moveTo>
                  <a:cubicBezTo>
                    <a:pt x="1203" y="319"/>
                    <a:pt x="1370" y="384"/>
                    <a:pt x="1501" y="515"/>
                  </a:cubicBezTo>
                  <a:lnTo>
                    <a:pt x="1668" y="682"/>
                  </a:lnTo>
                  <a:lnTo>
                    <a:pt x="763" y="1563"/>
                  </a:lnTo>
                  <a:lnTo>
                    <a:pt x="596" y="1396"/>
                  </a:lnTo>
                  <a:cubicBezTo>
                    <a:pt x="477" y="1277"/>
                    <a:pt x="405" y="1134"/>
                    <a:pt x="405" y="967"/>
                  </a:cubicBezTo>
                  <a:cubicBezTo>
                    <a:pt x="405" y="777"/>
                    <a:pt x="477" y="634"/>
                    <a:pt x="596" y="515"/>
                  </a:cubicBezTo>
                  <a:cubicBezTo>
                    <a:pt x="715" y="384"/>
                    <a:pt x="876" y="319"/>
                    <a:pt x="1040" y="319"/>
                  </a:cubicBezTo>
                  <a:close/>
                  <a:moveTo>
                    <a:pt x="2751" y="319"/>
                  </a:moveTo>
                  <a:cubicBezTo>
                    <a:pt x="2918" y="319"/>
                    <a:pt x="3085" y="384"/>
                    <a:pt x="3216" y="515"/>
                  </a:cubicBezTo>
                  <a:cubicBezTo>
                    <a:pt x="3454" y="753"/>
                    <a:pt x="3454" y="1158"/>
                    <a:pt x="3216" y="1396"/>
                  </a:cubicBezTo>
                  <a:lnTo>
                    <a:pt x="3192" y="1420"/>
                  </a:lnTo>
                  <a:lnTo>
                    <a:pt x="3025" y="1587"/>
                  </a:lnTo>
                  <a:lnTo>
                    <a:pt x="2120" y="682"/>
                  </a:lnTo>
                  <a:lnTo>
                    <a:pt x="2287" y="515"/>
                  </a:lnTo>
                  <a:cubicBezTo>
                    <a:pt x="2418" y="384"/>
                    <a:pt x="2584" y="319"/>
                    <a:pt x="2751" y="319"/>
                  </a:cubicBezTo>
                  <a:close/>
                  <a:moveTo>
                    <a:pt x="763" y="2015"/>
                  </a:moveTo>
                  <a:lnTo>
                    <a:pt x="1668" y="2920"/>
                  </a:lnTo>
                  <a:lnTo>
                    <a:pt x="1501" y="3111"/>
                  </a:lnTo>
                  <a:cubicBezTo>
                    <a:pt x="1370" y="3230"/>
                    <a:pt x="1203" y="3289"/>
                    <a:pt x="1040" y="3289"/>
                  </a:cubicBezTo>
                  <a:cubicBezTo>
                    <a:pt x="876" y="3289"/>
                    <a:pt x="715" y="3230"/>
                    <a:pt x="596" y="3111"/>
                  </a:cubicBezTo>
                  <a:cubicBezTo>
                    <a:pt x="477" y="2968"/>
                    <a:pt x="405" y="2825"/>
                    <a:pt x="405" y="2658"/>
                  </a:cubicBezTo>
                  <a:cubicBezTo>
                    <a:pt x="405" y="2468"/>
                    <a:pt x="477" y="2301"/>
                    <a:pt x="596" y="2206"/>
                  </a:cubicBezTo>
                  <a:lnTo>
                    <a:pt x="763" y="2015"/>
                  </a:lnTo>
                  <a:close/>
                  <a:moveTo>
                    <a:pt x="1882" y="920"/>
                  </a:moveTo>
                  <a:lnTo>
                    <a:pt x="3192" y="2206"/>
                  </a:lnTo>
                  <a:cubicBezTo>
                    <a:pt x="3311" y="2325"/>
                    <a:pt x="3382" y="2492"/>
                    <a:pt x="3382" y="2658"/>
                  </a:cubicBezTo>
                  <a:cubicBezTo>
                    <a:pt x="3382" y="2825"/>
                    <a:pt x="3311" y="2968"/>
                    <a:pt x="3192" y="3111"/>
                  </a:cubicBezTo>
                  <a:cubicBezTo>
                    <a:pt x="3073" y="3230"/>
                    <a:pt x="2912" y="3289"/>
                    <a:pt x="2748" y="3289"/>
                  </a:cubicBezTo>
                  <a:cubicBezTo>
                    <a:pt x="2584" y="3289"/>
                    <a:pt x="2418" y="3230"/>
                    <a:pt x="2287" y="3111"/>
                  </a:cubicBezTo>
                  <a:lnTo>
                    <a:pt x="2120" y="2920"/>
                  </a:lnTo>
                  <a:lnTo>
                    <a:pt x="2763" y="2277"/>
                  </a:lnTo>
                  <a:cubicBezTo>
                    <a:pt x="2811" y="2230"/>
                    <a:pt x="2811" y="2111"/>
                    <a:pt x="2763" y="2063"/>
                  </a:cubicBezTo>
                  <a:cubicBezTo>
                    <a:pt x="2727" y="2027"/>
                    <a:pt x="2686" y="2009"/>
                    <a:pt x="2647" y="2009"/>
                  </a:cubicBezTo>
                  <a:cubicBezTo>
                    <a:pt x="2608" y="2009"/>
                    <a:pt x="2573" y="2027"/>
                    <a:pt x="2549" y="2063"/>
                  </a:cubicBezTo>
                  <a:lnTo>
                    <a:pt x="1882" y="2706"/>
                  </a:lnTo>
                  <a:lnTo>
                    <a:pt x="977" y="1801"/>
                  </a:lnTo>
                  <a:lnTo>
                    <a:pt x="1882" y="920"/>
                  </a:lnTo>
                  <a:close/>
                  <a:moveTo>
                    <a:pt x="2729" y="0"/>
                  </a:moveTo>
                  <a:cubicBezTo>
                    <a:pt x="2498" y="0"/>
                    <a:pt x="2263" y="86"/>
                    <a:pt x="2072" y="277"/>
                  </a:cubicBezTo>
                  <a:lnTo>
                    <a:pt x="1882" y="467"/>
                  </a:lnTo>
                  <a:lnTo>
                    <a:pt x="1715" y="277"/>
                  </a:lnTo>
                  <a:cubicBezTo>
                    <a:pt x="1525" y="98"/>
                    <a:pt x="1281" y="9"/>
                    <a:pt x="1037" y="9"/>
                  </a:cubicBezTo>
                  <a:cubicBezTo>
                    <a:pt x="792" y="9"/>
                    <a:pt x="548" y="98"/>
                    <a:pt x="358" y="277"/>
                  </a:cubicBezTo>
                  <a:cubicBezTo>
                    <a:pt x="1" y="658"/>
                    <a:pt x="1" y="1253"/>
                    <a:pt x="358" y="1634"/>
                  </a:cubicBezTo>
                  <a:lnTo>
                    <a:pt x="548" y="1801"/>
                  </a:lnTo>
                  <a:lnTo>
                    <a:pt x="358" y="1968"/>
                  </a:lnTo>
                  <a:cubicBezTo>
                    <a:pt x="1" y="2349"/>
                    <a:pt x="1" y="2944"/>
                    <a:pt x="358" y="3325"/>
                  </a:cubicBezTo>
                  <a:cubicBezTo>
                    <a:pt x="548" y="3504"/>
                    <a:pt x="792" y="3593"/>
                    <a:pt x="1037" y="3593"/>
                  </a:cubicBezTo>
                  <a:cubicBezTo>
                    <a:pt x="1281" y="3593"/>
                    <a:pt x="1525" y="3504"/>
                    <a:pt x="1715" y="3325"/>
                  </a:cubicBezTo>
                  <a:lnTo>
                    <a:pt x="1882" y="3135"/>
                  </a:lnTo>
                  <a:lnTo>
                    <a:pt x="2072" y="3325"/>
                  </a:lnTo>
                  <a:cubicBezTo>
                    <a:pt x="2239" y="3492"/>
                    <a:pt x="2477" y="3587"/>
                    <a:pt x="2739" y="3587"/>
                  </a:cubicBezTo>
                  <a:cubicBezTo>
                    <a:pt x="3001" y="3587"/>
                    <a:pt x="3239" y="3492"/>
                    <a:pt x="3406" y="3325"/>
                  </a:cubicBezTo>
                  <a:cubicBezTo>
                    <a:pt x="3787" y="2944"/>
                    <a:pt x="3787" y="2349"/>
                    <a:pt x="3406" y="1968"/>
                  </a:cubicBezTo>
                  <a:lnTo>
                    <a:pt x="3239" y="1801"/>
                  </a:lnTo>
                  <a:lnTo>
                    <a:pt x="3406" y="1634"/>
                  </a:lnTo>
                  <a:cubicBezTo>
                    <a:pt x="3597" y="1444"/>
                    <a:pt x="3692" y="1206"/>
                    <a:pt x="3692" y="967"/>
                  </a:cubicBezTo>
                  <a:cubicBezTo>
                    <a:pt x="3692" y="385"/>
                    <a:pt x="3219" y="0"/>
                    <a:pt x="2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4666275" y="4184100"/>
              <a:ext cx="81125" cy="32525"/>
            </a:xfrm>
            <a:custGeom>
              <a:avLst/>
              <a:gdLst/>
              <a:ahLst/>
              <a:cxnLst/>
              <a:rect l="l" t="t" r="r" b="b"/>
              <a:pathLst>
                <a:path w="3245" h="1301" extrusionOk="0">
                  <a:moveTo>
                    <a:pt x="3079" y="0"/>
                  </a:moveTo>
                  <a:cubicBezTo>
                    <a:pt x="3007" y="0"/>
                    <a:pt x="2955" y="46"/>
                    <a:pt x="2935" y="125"/>
                  </a:cubicBezTo>
                  <a:lnTo>
                    <a:pt x="2888" y="268"/>
                  </a:lnTo>
                  <a:cubicBezTo>
                    <a:pt x="2840" y="411"/>
                    <a:pt x="2697" y="506"/>
                    <a:pt x="2554" y="506"/>
                  </a:cubicBezTo>
                  <a:lnTo>
                    <a:pt x="721" y="506"/>
                  </a:lnTo>
                  <a:cubicBezTo>
                    <a:pt x="435" y="506"/>
                    <a:pt x="173" y="673"/>
                    <a:pt x="78" y="935"/>
                  </a:cubicBezTo>
                  <a:lnTo>
                    <a:pt x="30" y="1102"/>
                  </a:lnTo>
                  <a:cubicBezTo>
                    <a:pt x="1" y="1220"/>
                    <a:pt x="98" y="1301"/>
                    <a:pt x="194" y="1301"/>
                  </a:cubicBezTo>
                  <a:cubicBezTo>
                    <a:pt x="254" y="1301"/>
                    <a:pt x="312" y="1270"/>
                    <a:pt x="340" y="1197"/>
                  </a:cubicBezTo>
                  <a:lnTo>
                    <a:pt x="387" y="1054"/>
                  </a:lnTo>
                  <a:cubicBezTo>
                    <a:pt x="435" y="911"/>
                    <a:pt x="554" y="816"/>
                    <a:pt x="721" y="816"/>
                  </a:cubicBezTo>
                  <a:lnTo>
                    <a:pt x="1102" y="816"/>
                  </a:lnTo>
                  <a:cubicBezTo>
                    <a:pt x="1078" y="840"/>
                    <a:pt x="1054" y="887"/>
                    <a:pt x="1054" y="935"/>
                  </a:cubicBezTo>
                  <a:lnTo>
                    <a:pt x="983" y="1102"/>
                  </a:lnTo>
                  <a:cubicBezTo>
                    <a:pt x="959" y="1173"/>
                    <a:pt x="1006" y="1245"/>
                    <a:pt x="1078" y="1292"/>
                  </a:cubicBezTo>
                  <a:lnTo>
                    <a:pt x="1149" y="1292"/>
                  </a:lnTo>
                  <a:cubicBezTo>
                    <a:pt x="1197" y="1292"/>
                    <a:pt x="1268" y="1245"/>
                    <a:pt x="1292" y="1173"/>
                  </a:cubicBezTo>
                  <a:lnTo>
                    <a:pt x="1340" y="1030"/>
                  </a:lnTo>
                  <a:cubicBezTo>
                    <a:pt x="1387" y="887"/>
                    <a:pt x="1506" y="792"/>
                    <a:pt x="1673" y="792"/>
                  </a:cubicBezTo>
                  <a:lnTo>
                    <a:pt x="2554" y="792"/>
                  </a:lnTo>
                  <a:cubicBezTo>
                    <a:pt x="2840" y="792"/>
                    <a:pt x="3078" y="625"/>
                    <a:pt x="3173" y="340"/>
                  </a:cubicBezTo>
                  <a:lnTo>
                    <a:pt x="3221" y="197"/>
                  </a:lnTo>
                  <a:cubicBezTo>
                    <a:pt x="3245" y="102"/>
                    <a:pt x="3197" y="30"/>
                    <a:pt x="3126" y="6"/>
                  </a:cubicBezTo>
                  <a:cubicBezTo>
                    <a:pt x="3109" y="2"/>
                    <a:pt x="3094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4574725" y="4165200"/>
              <a:ext cx="32775" cy="27700"/>
            </a:xfrm>
            <a:custGeom>
              <a:avLst/>
              <a:gdLst/>
              <a:ahLst/>
              <a:cxnLst/>
              <a:rect l="l" t="t" r="r" b="b"/>
              <a:pathLst>
                <a:path w="1311" h="1108" extrusionOk="0">
                  <a:moveTo>
                    <a:pt x="742" y="334"/>
                  </a:moveTo>
                  <a:cubicBezTo>
                    <a:pt x="858" y="334"/>
                    <a:pt x="977" y="405"/>
                    <a:pt x="1001" y="548"/>
                  </a:cubicBezTo>
                  <a:cubicBezTo>
                    <a:pt x="1001" y="691"/>
                    <a:pt x="882" y="786"/>
                    <a:pt x="739" y="786"/>
                  </a:cubicBezTo>
                  <a:cubicBezTo>
                    <a:pt x="620" y="786"/>
                    <a:pt x="501" y="691"/>
                    <a:pt x="501" y="548"/>
                  </a:cubicBezTo>
                  <a:cubicBezTo>
                    <a:pt x="513" y="405"/>
                    <a:pt x="626" y="334"/>
                    <a:pt x="742" y="334"/>
                  </a:cubicBezTo>
                  <a:close/>
                  <a:moveTo>
                    <a:pt x="739" y="0"/>
                  </a:moveTo>
                  <a:cubicBezTo>
                    <a:pt x="263" y="0"/>
                    <a:pt x="1" y="596"/>
                    <a:pt x="358" y="953"/>
                  </a:cubicBezTo>
                  <a:cubicBezTo>
                    <a:pt x="472" y="1059"/>
                    <a:pt x="610" y="1107"/>
                    <a:pt x="746" y="1107"/>
                  </a:cubicBezTo>
                  <a:cubicBezTo>
                    <a:pt x="1035" y="1107"/>
                    <a:pt x="1311" y="888"/>
                    <a:pt x="1311" y="548"/>
                  </a:cubicBezTo>
                  <a:cubicBezTo>
                    <a:pt x="1311" y="238"/>
                    <a:pt x="1049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4515800" y="4097325"/>
              <a:ext cx="263750" cy="236975"/>
            </a:xfrm>
            <a:custGeom>
              <a:avLst/>
              <a:gdLst/>
              <a:ahLst/>
              <a:cxnLst/>
              <a:rect l="l" t="t" r="r" b="b"/>
              <a:pathLst>
                <a:path w="10550" h="9479" extrusionOk="0">
                  <a:moveTo>
                    <a:pt x="3715" y="5859"/>
                  </a:moveTo>
                  <a:lnTo>
                    <a:pt x="3715" y="5906"/>
                  </a:lnTo>
                  <a:cubicBezTo>
                    <a:pt x="3715" y="6002"/>
                    <a:pt x="3739" y="6073"/>
                    <a:pt x="3787" y="6145"/>
                  </a:cubicBezTo>
                  <a:lnTo>
                    <a:pt x="548" y="6145"/>
                  </a:lnTo>
                  <a:cubicBezTo>
                    <a:pt x="405" y="6145"/>
                    <a:pt x="310" y="6049"/>
                    <a:pt x="286" y="5906"/>
                  </a:cubicBezTo>
                  <a:cubicBezTo>
                    <a:pt x="286" y="5883"/>
                    <a:pt x="310" y="5859"/>
                    <a:pt x="333" y="5859"/>
                  </a:cubicBezTo>
                  <a:close/>
                  <a:moveTo>
                    <a:pt x="9788" y="310"/>
                  </a:moveTo>
                  <a:cubicBezTo>
                    <a:pt x="9812" y="310"/>
                    <a:pt x="9812" y="334"/>
                    <a:pt x="9812" y="358"/>
                  </a:cubicBezTo>
                  <a:lnTo>
                    <a:pt x="9812" y="596"/>
                  </a:lnTo>
                  <a:lnTo>
                    <a:pt x="8764" y="596"/>
                  </a:lnTo>
                  <a:cubicBezTo>
                    <a:pt x="8669" y="596"/>
                    <a:pt x="8621" y="667"/>
                    <a:pt x="8597" y="739"/>
                  </a:cubicBezTo>
                  <a:cubicBezTo>
                    <a:pt x="8597" y="834"/>
                    <a:pt x="8669" y="905"/>
                    <a:pt x="8740" y="905"/>
                  </a:cubicBezTo>
                  <a:lnTo>
                    <a:pt x="9812" y="905"/>
                  </a:lnTo>
                  <a:lnTo>
                    <a:pt x="9812" y="5549"/>
                  </a:lnTo>
                  <a:lnTo>
                    <a:pt x="8430" y="5549"/>
                  </a:lnTo>
                  <a:lnTo>
                    <a:pt x="8430" y="5359"/>
                  </a:lnTo>
                  <a:cubicBezTo>
                    <a:pt x="8430" y="5263"/>
                    <a:pt x="8407" y="5168"/>
                    <a:pt x="8335" y="5097"/>
                  </a:cubicBezTo>
                  <a:cubicBezTo>
                    <a:pt x="8264" y="5025"/>
                    <a:pt x="8168" y="4978"/>
                    <a:pt x="8073" y="4978"/>
                  </a:cubicBezTo>
                  <a:lnTo>
                    <a:pt x="5311" y="4978"/>
                  </a:lnTo>
                  <a:cubicBezTo>
                    <a:pt x="5215" y="5001"/>
                    <a:pt x="5120" y="5049"/>
                    <a:pt x="5049" y="5120"/>
                  </a:cubicBezTo>
                  <a:cubicBezTo>
                    <a:pt x="5001" y="5192"/>
                    <a:pt x="4953" y="5287"/>
                    <a:pt x="4953" y="5382"/>
                  </a:cubicBezTo>
                  <a:lnTo>
                    <a:pt x="5001" y="6168"/>
                  </a:lnTo>
                  <a:lnTo>
                    <a:pt x="4287" y="6168"/>
                  </a:lnTo>
                  <a:cubicBezTo>
                    <a:pt x="4144" y="6168"/>
                    <a:pt x="4025" y="6049"/>
                    <a:pt x="4025" y="5930"/>
                  </a:cubicBezTo>
                  <a:cubicBezTo>
                    <a:pt x="4025" y="5906"/>
                    <a:pt x="4049" y="5883"/>
                    <a:pt x="4072" y="5883"/>
                  </a:cubicBezTo>
                  <a:lnTo>
                    <a:pt x="4572" y="5883"/>
                  </a:lnTo>
                  <a:cubicBezTo>
                    <a:pt x="4644" y="5883"/>
                    <a:pt x="4715" y="5811"/>
                    <a:pt x="4715" y="5740"/>
                  </a:cubicBezTo>
                  <a:cubicBezTo>
                    <a:pt x="4739" y="5644"/>
                    <a:pt x="4668" y="5573"/>
                    <a:pt x="4572" y="5573"/>
                  </a:cubicBezTo>
                  <a:lnTo>
                    <a:pt x="715" y="5573"/>
                  </a:lnTo>
                  <a:lnTo>
                    <a:pt x="715" y="929"/>
                  </a:lnTo>
                  <a:lnTo>
                    <a:pt x="8121" y="929"/>
                  </a:lnTo>
                  <a:cubicBezTo>
                    <a:pt x="8216" y="929"/>
                    <a:pt x="8288" y="858"/>
                    <a:pt x="8288" y="786"/>
                  </a:cubicBezTo>
                  <a:cubicBezTo>
                    <a:pt x="8311" y="691"/>
                    <a:pt x="8240" y="620"/>
                    <a:pt x="8145" y="620"/>
                  </a:cubicBezTo>
                  <a:lnTo>
                    <a:pt x="738" y="620"/>
                  </a:lnTo>
                  <a:lnTo>
                    <a:pt x="738" y="358"/>
                  </a:lnTo>
                  <a:cubicBezTo>
                    <a:pt x="738" y="334"/>
                    <a:pt x="762" y="310"/>
                    <a:pt x="786" y="310"/>
                  </a:cubicBezTo>
                  <a:close/>
                  <a:moveTo>
                    <a:pt x="10193" y="5883"/>
                  </a:moveTo>
                  <a:cubicBezTo>
                    <a:pt x="10216" y="5883"/>
                    <a:pt x="10216" y="5906"/>
                    <a:pt x="10216" y="5930"/>
                  </a:cubicBezTo>
                  <a:cubicBezTo>
                    <a:pt x="10216" y="6049"/>
                    <a:pt x="10121" y="6145"/>
                    <a:pt x="10002" y="6145"/>
                  </a:cubicBezTo>
                  <a:lnTo>
                    <a:pt x="9978" y="6168"/>
                  </a:lnTo>
                  <a:lnTo>
                    <a:pt x="9645" y="6168"/>
                  </a:lnTo>
                  <a:cubicBezTo>
                    <a:pt x="9621" y="6073"/>
                    <a:pt x="9574" y="5978"/>
                    <a:pt x="9502" y="5883"/>
                  </a:cubicBezTo>
                  <a:close/>
                  <a:moveTo>
                    <a:pt x="8835" y="5859"/>
                  </a:moveTo>
                  <a:cubicBezTo>
                    <a:pt x="9002" y="5859"/>
                    <a:pt x="9145" y="5930"/>
                    <a:pt x="9240" y="6049"/>
                  </a:cubicBezTo>
                  <a:cubicBezTo>
                    <a:pt x="9359" y="6145"/>
                    <a:pt x="9407" y="6311"/>
                    <a:pt x="9407" y="6454"/>
                  </a:cubicBezTo>
                  <a:lnTo>
                    <a:pt x="9383" y="6478"/>
                  </a:lnTo>
                  <a:lnTo>
                    <a:pt x="9312" y="7264"/>
                  </a:lnTo>
                  <a:cubicBezTo>
                    <a:pt x="9288" y="7573"/>
                    <a:pt x="9145" y="7859"/>
                    <a:pt x="8931" y="8050"/>
                  </a:cubicBezTo>
                  <a:cubicBezTo>
                    <a:pt x="8740" y="8216"/>
                    <a:pt x="8526" y="8312"/>
                    <a:pt x="8288" y="8359"/>
                  </a:cubicBezTo>
                  <a:lnTo>
                    <a:pt x="8288" y="8050"/>
                  </a:lnTo>
                  <a:cubicBezTo>
                    <a:pt x="8669" y="7978"/>
                    <a:pt x="8978" y="7645"/>
                    <a:pt x="9002" y="7240"/>
                  </a:cubicBezTo>
                  <a:lnTo>
                    <a:pt x="9073" y="6430"/>
                  </a:lnTo>
                  <a:cubicBezTo>
                    <a:pt x="9097" y="6359"/>
                    <a:pt x="9073" y="6287"/>
                    <a:pt x="9026" y="6240"/>
                  </a:cubicBezTo>
                  <a:cubicBezTo>
                    <a:pt x="8978" y="6192"/>
                    <a:pt x="8907" y="6168"/>
                    <a:pt x="8835" y="6168"/>
                  </a:cubicBezTo>
                  <a:lnTo>
                    <a:pt x="8407" y="6168"/>
                  </a:lnTo>
                  <a:lnTo>
                    <a:pt x="8407" y="5859"/>
                  </a:lnTo>
                  <a:close/>
                  <a:moveTo>
                    <a:pt x="8073" y="5311"/>
                  </a:moveTo>
                  <a:cubicBezTo>
                    <a:pt x="8073" y="5311"/>
                    <a:pt x="8097" y="5335"/>
                    <a:pt x="8097" y="5335"/>
                  </a:cubicBezTo>
                  <a:cubicBezTo>
                    <a:pt x="8097" y="5335"/>
                    <a:pt x="8097" y="5359"/>
                    <a:pt x="8097" y="5359"/>
                  </a:cubicBezTo>
                  <a:lnTo>
                    <a:pt x="8049" y="6621"/>
                  </a:lnTo>
                  <a:cubicBezTo>
                    <a:pt x="8026" y="6716"/>
                    <a:pt x="8097" y="6788"/>
                    <a:pt x="8192" y="6788"/>
                  </a:cubicBezTo>
                  <a:cubicBezTo>
                    <a:pt x="8264" y="6788"/>
                    <a:pt x="8335" y="6716"/>
                    <a:pt x="8359" y="6645"/>
                  </a:cubicBezTo>
                  <a:lnTo>
                    <a:pt x="8359" y="6478"/>
                  </a:lnTo>
                  <a:lnTo>
                    <a:pt x="8764" y="6478"/>
                  </a:lnTo>
                  <a:lnTo>
                    <a:pt x="8692" y="7216"/>
                  </a:lnTo>
                  <a:cubicBezTo>
                    <a:pt x="8669" y="7454"/>
                    <a:pt x="8502" y="7645"/>
                    <a:pt x="8288" y="7716"/>
                  </a:cubicBezTo>
                  <a:lnTo>
                    <a:pt x="8311" y="7240"/>
                  </a:lnTo>
                  <a:cubicBezTo>
                    <a:pt x="8335" y="7145"/>
                    <a:pt x="8264" y="7073"/>
                    <a:pt x="8192" y="7049"/>
                  </a:cubicBezTo>
                  <a:lnTo>
                    <a:pt x="8192" y="7073"/>
                  </a:lnTo>
                  <a:cubicBezTo>
                    <a:pt x="8121" y="7073"/>
                    <a:pt x="8049" y="7121"/>
                    <a:pt x="8026" y="7216"/>
                  </a:cubicBezTo>
                  <a:lnTo>
                    <a:pt x="7978" y="8431"/>
                  </a:lnTo>
                  <a:cubicBezTo>
                    <a:pt x="7954" y="8574"/>
                    <a:pt x="7906" y="8740"/>
                    <a:pt x="7787" y="8859"/>
                  </a:cubicBezTo>
                  <a:cubicBezTo>
                    <a:pt x="7740" y="8883"/>
                    <a:pt x="7740" y="8907"/>
                    <a:pt x="7740" y="8955"/>
                  </a:cubicBezTo>
                  <a:cubicBezTo>
                    <a:pt x="7740" y="9097"/>
                    <a:pt x="7621" y="9193"/>
                    <a:pt x="7502" y="9193"/>
                  </a:cubicBezTo>
                  <a:lnTo>
                    <a:pt x="5882" y="9193"/>
                  </a:lnTo>
                  <a:cubicBezTo>
                    <a:pt x="5763" y="9193"/>
                    <a:pt x="5668" y="9097"/>
                    <a:pt x="5668" y="8955"/>
                  </a:cubicBezTo>
                  <a:cubicBezTo>
                    <a:pt x="5668" y="8907"/>
                    <a:pt x="5644" y="8883"/>
                    <a:pt x="5620" y="8859"/>
                  </a:cubicBezTo>
                  <a:cubicBezTo>
                    <a:pt x="5501" y="8740"/>
                    <a:pt x="5430" y="8574"/>
                    <a:pt x="5430" y="8431"/>
                  </a:cubicBezTo>
                  <a:lnTo>
                    <a:pt x="5263" y="5359"/>
                  </a:lnTo>
                  <a:cubicBezTo>
                    <a:pt x="5263" y="5359"/>
                    <a:pt x="5263" y="5335"/>
                    <a:pt x="5263" y="5335"/>
                  </a:cubicBezTo>
                  <a:cubicBezTo>
                    <a:pt x="5263" y="5335"/>
                    <a:pt x="5287" y="5311"/>
                    <a:pt x="5311" y="5311"/>
                  </a:cubicBezTo>
                  <a:close/>
                  <a:moveTo>
                    <a:pt x="762" y="0"/>
                  </a:moveTo>
                  <a:cubicBezTo>
                    <a:pt x="572" y="0"/>
                    <a:pt x="405" y="167"/>
                    <a:pt x="405" y="358"/>
                  </a:cubicBezTo>
                  <a:lnTo>
                    <a:pt x="405" y="5549"/>
                  </a:lnTo>
                  <a:lnTo>
                    <a:pt x="357" y="5549"/>
                  </a:lnTo>
                  <a:cubicBezTo>
                    <a:pt x="167" y="5549"/>
                    <a:pt x="0" y="5692"/>
                    <a:pt x="0" y="5906"/>
                  </a:cubicBezTo>
                  <a:cubicBezTo>
                    <a:pt x="0" y="6192"/>
                    <a:pt x="262" y="6454"/>
                    <a:pt x="548" y="6454"/>
                  </a:cubicBezTo>
                  <a:lnTo>
                    <a:pt x="5025" y="6454"/>
                  </a:lnTo>
                  <a:lnTo>
                    <a:pt x="5120" y="8407"/>
                  </a:lnTo>
                  <a:cubicBezTo>
                    <a:pt x="5120" y="8645"/>
                    <a:pt x="5215" y="8836"/>
                    <a:pt x="5358" y="9002"/>
                  </a:cubicBezTo>
                  <a:cubicBezTo>
                    <a:pt x="5406" y="9288"/>
                    <a:pt x="5620" y="9479"/>
                    <a:pt x="5906" y="9479"/>
                  </a:cubicBezTo>
                  <a:lnTo>
                    <a:pt x="7502" y="9479"/>
                  </a:lnTo>
                  <a:cubicBezTo>
                    <a:pt x="7787" y="9479"/>
                    <a:pt x="8002" y="9288"/>
                    <a:pt x="8049" y="9002"/>
                  </a:cubicBezTo>
                  <a:cubicBezTo>
                    <a:pt x="8145" y="8907"/>
                    <a:pt x="8216" y="8788"/>
                    <a:pt x="8240" y="8645"/>
                  </a:cubicBezTo>
                  <a:cubicBezTo>
                    <a:pt x="8978" y="8574"/>
                    <a:pt x="9574" y="8002"/>
                    <a:pt x="9645" y="7264"/>
                  </a:cubicBezTo>
                  <a:lnTo>
                    <a:pt x="9716" y="6478"/>
                  </a:lnTo>
                  <a:lnTo>
                    <a:pt x="9716" y="6454"/>
                  </a:lnTo>
                  <a:lnTo>
                    <a:pt x="10002" y="6454"/>
                  </a:lnTo>
                  <a:cubicBezTo>
                    <a:pt x="10312" y="6454"/>
                    <a:pt x="10550" y="6216"/>
                    <a:pt x="10550" y="5906"/>
                  </a:cubicBezTo>
                  <a:cubicBezTo>
                    <a:pt x="10550" y="5692"/>
                    <a:pt x="10383" y="5549"/>
                    <a:pt x="10193" y="5549"/>
                  </a:cubicBezTo>
                  <a:lnTo>
                    <a:pt x="10097" y="5549"/>
                  </a:lnTo>
                  <a:lnTo>
                    <a:pt x="10097" y="358"/>
                  </a:lnTo>
                  <a:cubicBezTo>
                    <a:pt x="10097" y="167"/>
                    <a:pt x="9955" y="0"/>
                    <a:pt x="9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4655700" y="4166375"/>
              <a:ext cx="82775" cy="7775"/>
            </a:xfrm>
            <a:custGeom>
              <a:avLst/>
              <a:gdLst/>
              <a:ahLst/>
              <a:cxnLst/>
              <a:rect l="l" t="t" r="r" b="b"/>
              <a:pathLst>
                <a:path w="3311" h="311" extrusionOk="0">
                  <a:moveTo>
                    <a:pt x="167" y="1"/>
                  </a:moveTo>
                  <a:cubicBezTo>
                    <a:pt x="72" y="1"/>
                    <a:pt x="0" y="49"/>
                    <a:pt x="0" y="120"/>
                  </a:cubicBezTo>
                  <a:cubicBezTo>
                    <a:pt x="0" y="215"/>
                    <a:pt x="72" y="310"/>
                    <a:pt x="167" y="310"/>
                  </a:cubicBezTo>
                  <a:lnTo>
                    <a:pt x="3144" y="310"/>
                  </a:lnTo>
                  <a:cubicBezTo>
                    <a:pt x="3215" y="310"/>
                    <a:pt x="3287" y="239"/>
                    <a:pt x="3287" y="168"/>
                  </a:cubicBezTo>
                  <a:cubicBezTo>
                    <a:pt x="3311" y="72"/>
                    <a:pt x="3239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54"/>
          <p:cNvGrpSpPr/>
          <p:nvPr/>
        </p:nvGrpSpPr>
        <p:grpSpPr>
          <a:xfrm>
            <a:off x="4984819" y="1381444"/>
            <a:ext cx="311965" cy="355103"/>
            <a:chOff x="2808300" y="3659725"/>
            <a:chExt cx="231600" cy="263625"/>
          </a:xfrm>
        </p:grpSpPr>
        <p:sp>
          <p:nvSpPr>
            <p:cNvPr id="855" name="Google Shape;855;p54"/>
            <p:cNvSpPr/>
            <p:nvPr/>
          </p:nvSpPr>
          <p:spPr>
            <a:xfrm>
              <a:off x="2857700" y="3734750"/>
              <a:ext cx="28025" cy="7775"/>
            </a:xfrm>
            <a:custGeom>
              <a:avLst/>
              <a:gdLst/>
              <a:ahLst/>
              <a:cxnLst/>
              <a:rect l="l" t="t" r="r" b="b"/>
              <a:pathLst>
                <a:path w="1121" h="311" extrusionOk="0">
                  <a:moveTo>
                    <a:pt x="167" y="0"/>
                  </a:moveTo>
                  <a:cubicBezTo>
                    <a:pt x="96" y="0"/>
                    <a:pt x="25" y="72"/>
                    <a:pt x="1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953" y="310"/>
                  </a:lnTo>
                  <a:cubicBezTo>
                    <a:pt x="1025" y="310"/>
                    <a:pt x="1096" y="262"/>
                    <a:pt x="1120" y="191"/>
                  </a:cubicBezTo>
                  <a:cubicBezTo>
                    <a:pt x="1120" y="96"/>
                    <a:pt x="1049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2857700" y="3709750"/>
              <a:ext cx="47650" cy="7750"/>
            </a:xfrm>
            <a:custGeom>
              <a:avLst/>
              <a:gdLst/>
              <a:ahLst/>
              <a:cxnLst/>
              <a:rect l="l" t="t" r="r" b="b"/>
              <a:pathLst>
                <a:path w="1906" h="310" extrusionOk="0">
                  <a:moveTo>
                    <a:pt x="167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15"/>
                    <a:pt x="72" y="310"/>
                    <a:pt x="167" y="310"/>
                  </a:cubicBezTo>
                  <a:lnTo>
                    <a:pt x="1739" y="310"/>
                  </a:lnTo>
                  <a:cubicBezTo>
                    <a:pt x="1811" y="310"/>
                    <a:pt x="1882" y="262"/>
                    <a:pt x="1906" y="167"/>
                  </a:cubicBezTo>
                  <a:cubicBezTo>
                    <a:pt x="1906" y="72"/>
                    <a:pt x="1834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2857700" y="3765000"/>
              <a:ext cx="92300" cy="7275"/>
            </a:xfrm>
            <a:custGeom>
              <a:avLst/>
              <a:gdLst/>
              <a:ahLst/>
              <a:cxnLst/>
              <a:rect l="l" t="t" r="r" b="b"/>
              <a:pathLst>
                <a:path w="3692" h="291" extrusionOk="0">
                  <a:moveTo>
                    <a:pt x="139" y="0"/>
                  </a:moveTo>
                  <a:cubicBezTo>
                    <a:pt x="78" y="0"/>
                    <a:pt x="21" y="62"/>
                    <a:pt x="1" y="124"/>
                  </a:cubicBezTo>
                  <a:cubicBezTo>
                    <a:pt x="1" y="219"/>
                    <a:pt x="72" y="291"/>
                    <a:pt x="167" y="291"/>
                  </a:cubicBezTo>
                  <a:lnTo>
                    <a:pt x="3525" y="291"/>
                  </a:lnTo>
                  <a:cubicBezTo>
                    <a:pt x="3597" y="291"/>
                    <a:pt x="3668" y="243"/>
                    <a:pt x="3692" y="172"/>
                  </a:cubicBezTo>
                  <a:cubicBezTo>
                    <a:pt x="3692" y="86"/>
                    <a:pt x="3635" y="1"/>
                    <a:pt x="3555" y="1"/>
                  </a:cubicBezTo>
                  <a:cubicBezTo>
                    <a:pt x="3545" y="1"/>
                    <a:pt x="3535" y="2"/>
                    <a:pt x="3525" y="5"/>
                  </a:cubicBezTo>
                  <a:lnTo>
                    <a:pt x="167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2857700" y="3694850"/>
              <a:ext cx="92300" cy="7775"/>
            </a:xfrm>
            <a:custGeom>
              <a:avLst/>
              <a:gdLst/>
              <a:ahLst/>
              <a:cxnLst/>
              <a:rect l="l" t="t" r="r" b="b"/>
              <a:pathLst>
                <a:path w="3692" h="311" extrusionOk="0">
                  <a:moveTo>
                    <a:pt x="167" y="1"/>
                  </a:moveTo>
                  <a:cubicBezTo>
                    <a:pt x="96" y="1"/>
                    <a:pt x="25" y="49"/>
                    <a:pt x="1" y="144"/>
                  </a:cubicBezTo>
                  <a:cubicBezTo>
                    <a:pt x="1" y="215"/>
                    <a:pt x="72" y="310"/>
                    <a:pt x="167" y="310"/>
                  </a:cubicBezTo>
                  <a:lnTo>
                    <a:pt x="3525" y="310"/>
                  </a:lnTo>
                  <a:cubicBezTo>
                    <a:pt x="3597" y="310"/>
                    <a:pt x="3668" y="239"/>
                    <a:pt x="3692" y="168"/>
                  </a:cubicBezTo>
                  <a:cubicBezTo>
                    <a:pt x="3692" y="72"/>
                    <a:pt x="3621" y="1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808300" y="3659725"/>
              <a:ext cx="231600" cy="263625"/>
            </a:xfrm>
            <a:custGeom>
              <a:avLst/>
              <a:gdLst/>
              <a:ahLst/>
              <a:cxnLst/>
              <a:rect l="l" t="t" r="r" b="b"/>
              <a:pathLst>
                <a:path w="9264" h="10545" extrusionOk="0">
                  <a:moveTo>
                    <a:pt x="7526" y="310"/>
                  </a:moveTo>
                  <a:cubicBezTo>
                    <a:pt x="7549" y="310"/>
                    <a:pt x="7573" y="310"/>
                    <a:pt x="7573" y="334"/>
                  </a:cubicBezTo>
                  <a:lnTo>
                    <a:pt x="7573" y="1192"/>
                  </a:lnTo>
                  <a:lnTo>
                    <a:pt x="6692" y="1192"/>
                  </a:lnTo>
                  <a:lnTo>
                    <a:pt x="6692" y="358"/>
                  </a:lnTo>
                  <a:cubicBezTo>
                    <a:pt x="6692" y="334"/>
                    <a:pt x="6716" y="310"/>
                    <a:pt x="6740" y="310"/>
                  </a:cubicBezTo>
                  <a:close/>
                  <a:moveTo>
                    <a:pt x="8097" y="1501"/>
                  </a:moveTo>
                  <a:cubicBezTo>
                    <a:pt x="8121" y="1501"/>
                    <a:pt x="8145" y="1525"/>
                    <a:pt x="8121" y="1549"/>
                  </a:cubicBezTo>
                  <a:lnTo>
                    <a:pt x="8145" y="1549"/>
                  </a:lnTo>
                  <a:lnTo>
                    <a:pt x="8145" y="1787"/>
                  </a:lnTo>
                  <a:lnTo>
                    <a:pt x="6692" y="1787"/>
                  </a:lnTo>
                  <a:lnTo>
                    <a:pt x="6692" y="1501"/>
                  </a:lnTo>
                  <a:close/>
                  <a:moveTo>
                    <a:pt x="750" y="912"/>
                  </a:moveTo>
                  <a:cubicBezTo>
                    <a:pt x="971" y="912"/>
                    <a:pt x="1191" y="1061"/>
                    <a:pt x="1191" y="1358"/>
                  </a:cubicBezTo>
                  <a:lnTo>
                    <a:pt x="1191" y="2811"/>
                  </a:lnTo>
                  <a:lnTo>
                    <a:pt x="310" y="2811"/>
                  </a:lnTo>
                  <a:lnTo>
                    <a:pt x="310" y="1358"/>
                  </a:lnTo>
                  <a:cubicBezTo>
                    <a:pt x="310" y="1061"/>
                    <a:pt x="530" y="912"/>
                    <a:pt x="750" y="912"/>
                  </a:cubicBezTo>
                  <a:close/>
                  <a:moveTo>
                    <a:pt x="7502" y="9360"/>
                  </a:moveTo>
                  <a:lnTo>
                    <a:pt x="7240" y="10146"/>
                  </a:lnTo>
                  <a:cubicBezTo>
                    <a:pt x="7228" y="10205"/>
                    <a:pt x="7180" y="10235"/>
                    <a:pt x="7133" y="10235"/>
                  </a:cubicBezTo>
                  <a:cubicBezTo>
                    <a:pt x="7085" y="10235"/>
                    <a:pt x="7037" y="10205"/>
                    <a:pt x="7025" y="10146"/>
                  </a:cubicBezTo>
                  <a:lnTo>
                    <a:pt x="6763" y="9360"/>
                  </a:lnTo>
                  <a:close/>
                  <a:moveTo>
                    <a:pt x="6740" y="1"/>
                  </a:moveTo>
                  <a:cubicBezTo>
                    <a:pt x="6549" y="1"/>
                    <a:pt x="6382" y="168"/>
                    <a:pt x="6382" y="358"/>
                  </a:cubicBezTo>
                  <a:lnTo>
                    <a:pt x="6382" y="9241"/>
                  </a:lnTo>
                  <a:lnTo>
                    <a:pt x="6382" y="9265"/>
                  </a:lnTo>
                  <a:lnTo>
                    <a:pt x="6501" y="9622"/>
                  </a:lnTo>
                  <a:lnTo>
                    <a:pt x="1548" y="9622"/>
                  </a:lnTo>
                  <a:cubicBezTo>
                    <a:pt x="1500" y="9622"/>
                    <a:pt x="1500" y="9598"/>
                    <a:pt x="1500" y="9574"/>
                  </a:cubicBezTo>
                  <a:lnTo>
                    <a:pt x="1500" y="1358"/>
                  </a:lnTo>
                  <a:cubicBezTo>
                    <a:pt x="1500" y="1192"/>
                    <a:pt x="1429" y="1049"/>
                    <a:pt x="1358" y="906"/>
                  </a:cubicBezTo>
                  <a:lnTo>
                    <a:pt x="5906" y="906"/>
                  </a:lnTo>
                  <a:cubicBezTo>
                    <a:pt x="5978" y="906"/>
                    <a:pt x="6049" y="858"/>
                    <a:pt x="6073" y="787"/>
                  </a:cubicBezTo>
                  <a:cubicBezTo>
                    <a:pt x="6097" y="691"/>
                    <a:pt x="6025" y="596"/>
                    <a:pt x="5906" y="596"/>
                  </a:cubicBezTo>
                  <a:lnTo>
                    <a:pt x="738" y="596"/>
                  </a:lnTo>
                  <a:cubicBezTo>
                    <a:pt x="334" y="596"/>
                    <a:pt x="0" y="930"/>
                    <a:pt x="0" y="1358"/>
                  </a:cubicBezTo>
                  <a:lnTo>
                    <a:pt x="0" y="2954"/>
                  </a:lnTo>
                  <a:cubicBezTo>
                    <a:pt x="0" y="3049"/>
                    <a:pt x="48" y="3121"/>
                    <a:pt x="143" y="3121"/>
                  </a:cubicBezTo>
                  <a:lnTo>
                    <a:pt x="1191" y="3121"/>
                  </a:lnTo>
                  <a:lnTo>
                    <a:pt x="1191" y="9550"/>
                  </a:lnTo>
                  <a:cubicBezTo>
                    <a:pt x="1191" y="9741"/>
                    <a:pt x="1334" y="9908"/>
                    <a:pt x="1548" y="9908"/>
                  </a:cubicBezTo>
                  <a:lnTo>
                    <a:pt x="6597" y="9908"/>
                  </a:lnTo>
                  <a:lnTo>
                    <a:pt x="6716" y="10241"/>
                  </a:lnTo>
                  <a:cubicBezTo>
                    <a:pt x="6775" y="10443"/>
                    <a:pt x="6948" y="10545"/>
                    <a:pt x="7121" y="10545"/>
                  </a:cubicBezTo>
                  <a:cubicBezTo>
                    <a:pt x="7293" y="10545"/>
                    <a:pt x="7466" y="10443"/>
                    <a:pt x="7526" y="10241"/>
                  </a:cubicBezTo>
                  <a:lnTo>
                    <a:pt x="7859" y="9241"/>
                  </a:lnTo>
                  <a:cubicBezTo>
                    <a:pt x="7859" y="9241"/>
                    <a:pt x="7859" y="9217"/>
                    <a:pt x="7859" y="9217"/>
                  </a:cubicBezTo>
                  <a:cubicBezTo>
                    <a:pt x="7859" y="9193"/>
                    <a:pt x="7859" y="9193"/>
                    <a:pt x="7859" y="9193"/>
                  </a:cubicBezTo>
                  <a:lnTo>
                    <a:pt x="7859" y="7336"/>
                  </a:lnTo>
                  <a:cubicBezTo>
                    <a:pt x="7859" y="7264"/>
                    <a:pt x="7787" y="7193"/>
                    <a:pt x="7716" y="7169"/>
                  </a:cubicBezTo>
                  <a:cubicBezTo>
                    <a:pt x="7621" y="7169"/>
                    <a:pt x="7549" y="7240"/>
                    <a:pt x="7549" y="7336"/>
                  </a:cubicBezTo>
                  <a:lnTo>
                    <a:pt x="7549" y="9026"/>
                  </a:lnTo>
                  <a:lnTo>
                    <a:pt x="6692" y="9026"/>
                  </a:lnTo>
                  <a:lnTo>
                    <a:pt x="6692" y="2120"/>
                  </a:lnTo>
                  <a:lnTo>
                    <a:pt x="7549" y="2120"/>
                  </a:lnTo>
                  <a:lnTo>
                    <a:pt x="7549" y="6764"/>
                  </a:lnTo>
                  <a:cubicBezTo>
                    <a:pt x="7549" y="6859"/>
                    <a:pt x="7597" y="6931"/>
                    <a:pt x="7668" y="6931"/>
                  </a:cubicBezTo>
                  <a:cubicBezTo>
                    <a:pt x="7681" y="6934"/>
                    <a:pt x="7693" y="6935"/>
                    <a:pt x="7706" y="6935"/>
                  </a:cubicBezTo>
                  <a:cubicBezTo>
                    <a:pt x="7787" y="6935"/>
                    <a:pt x="7859" y="6871"/>
                    <a:pt x="7859" y="6788"/>
                  </a:cubicBezTo>
                  <a:lnTo>
                    <a:pt x="7859" y="2120"/>
                  </a:lnTo>
                  <a:lnTo>
                    <a:pt x="8121" y="2120"/>
                  </a:lnTo>
                  <a:lnTo>
                    <a:pt x="8121" y="4764"/>
                  </a:lnTo>
                  <a:cubicBezTo>
                    <a:pt x="8121" y="4859"/>
                    <a:pt x="8192" y="4930"/>
                    <a:pt x="8288" y="4930"/>
                  </a:cubicBezTo>
                  <a:cubicBezTo>
                    <a:pt x="8359" y="4930"/>
                    <a:pt x="8430" y="4859"/>
                    <a:pt x="8430" y="4764"/>
                  </a:cubicBezTo>
                  <a:lnTo>
                    <a:pt x="8430" y="1573"/>
                  </a:lnTo>
                  <a:cubicBezTo>
                    <a:pt x="8430" y="1358"/>
                    <a:pt x="8073" y="1192"/>
                    <a:pt x="8073" y="1192"/>
                  </a:cubicBezTo>
                  <a:lnTo>
                    <a:pt x="7859" y="1192"/>
                  </a:lnTo>
                  <a:lnTo>
                    <a:pt x="7859" y="906"/>
                  </a:lnTo>
                  <a:lnTo>
                    <a:pt x="8526" y="906"/>
                  </a:lnTo>
                  <a:cubicBezTo>
                    <a:pt x="8764" y="906"/>
                    <a:pt x="8954" y="1096"/>
                    <a:pt x="8954" y="1334"/>
                  </a:cubicBezTo>
                  <a:lnTo>
                    <a:pt x="8954" y="9550"/>
                  </a:lnTo>
                  <a:cubicBezTo>
                    <a:pt x="8954" y="9574"/>
                    <a:pt x="8931" y="9598"/>
                    <a:pt x="8931" y="9598"/>
                  </a:cubicBezTo>
                  <a:lnTo>
                    <a:pt x="8049" y="9598"/>
                  </a:lnTo>
                  <a:cubicBezTo>
                    <a:pt x="7978" y="9598"/>
                    <a:pt x="7907" y="9646"/>
                    <a:pt x="7883" y="9717"/>
                  </a:cubicBezTo>
                  <a:cubicBezTo>
                    <a:pt x="7883" y="9812"/>
                    <a:pt x="7954" y="9908"/>
                    <a:pt x="8049" y="9908"/>
                  </a:cubicBezTo>
                  <a:lnTo>
                    <a:pt x="8907" y="9908"/>
                  </a:lnTo>
                  <a:cubicBezTo>
                    <a:pt x="9097" y="9908"/>
                    <a:pt x="9264" y="9741"/>
                    <a:pt x="9264" y="9550"/>
                  </a:cubicBezTo>
                  <a:lnTo>
                    <a:pt x="9264" y="1358"/>
                  </a:lnTo>
                  <a:cubicBezTo>
                    <a:pt x="9264" y="930"/>
                    <a:pt x="8931" y="596"/>
                    <a:pt x="8526" y="596"/>
                  </a:cubicBezTo>
                  <a:lnTo>
                    <a:pt x="7883" y="596"/>
                  </a:lnTo>
                  <a:lnTo>
                    <a:pt x="7883" y="358"/>
                  </a:lnTo>
                  <a:cubicBezTo>
                    <a:pt x="7883" y="168"/>
                    <a:pt x="7716" y="1"/>
                    <a:pt x="7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2857700" y="3859650"/>
              <a:ext cx="44025" cy="7375"/>
            </a:xfrm>
            <a:custGeom>
              <a:avLst/>
              <a:gdLst/>
              <a:ahLst/>
              <a:cxnLst/>
              <a:rect l="l" t="t" r="r" b="b"/>
              <a:pathLst>
                <a:path w="1761" h="295" extrusionOk="0">
                  <a:moveTo>
                    <a:pt x="139" y="1"/>
                  </a:moveTo>
                  <a:cubicBezTo>
                    <a:pt x="78" y="1"/>
                    <a:pt x="21" y="63"/>
                    <a:pt x="1" y="125"/>
                  </a:cubicBezTo>
                  <a:cubicBezTo>
                    <a:pt x="1" y="210"/>
                    <a:pt x="58" y="295"/>
                    <a:pt x="138" y="295"/>
                  </a:cubicBezTo>
                  <a:cubicBezTo>
                    <a:pt x="148" y="295"/>
                    <a:pt x="157" y="294"/>
                    <a:pt x="167" y="291"/>
                  </a:cubicBezTo>
                  <a:lnTo>
                    <a:pt x="1596" y="291"/>
                  </a:lnTo>
                  <a:cubicBezTo>
                    <a:pt x="1606" y="294"/>
                    <a:pt x="1616" y="295"/>
                    <a:pt x="1626" y="295"/>
                  </a:cubicBezTo>
                  <a:cubicBezTo>
                    <a:pt x="1706" y="295"/>
                    <a:pt x="1760" y="210"/>
                    <a:pt x="1739" y="125"/>
                  </a:cubicBezTo>
                  <a:cubicBezTo>
                    <a:pt x="1739" y="63"/>
                    <a:pt x="1686" y="1"/>
                    <a:pt x="1609" y="1"/>
                  </a:cubicBezTo>
                  <a:cubicBezTo>
                    <a:pt x="1598" y="1"/>
                    <a:pt x="1585" y="2"/>
                    <a:pt x="1572" y="5"/>
                  </a:cubicBezTo>
                  <a:lnTo>
                    <a:pt x="167" y="5"/>
                  </a:lnTo>
                  <a:cubicBezTo>
                    <a:pt x="158" y="2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857700" y="3794875"/>
              <a:ext cx="92300" cy="7775"/>
            </a:xfrm>
            <a:custGeom>
              <a:avLst/>
              <a:gdLst/>
              <a:ahLst/>
              <a:cxnLst/>
              <a:rect l="l" t="t" r="r" b="b"/>
              <a:pathLst>
                <a:path w="3692" h="311" extrusionOk="0">
                  <a:moveTo>
                    <a:pt x="167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7" y="310"/>
                  </a:cubicBezTo>
                  <a:lnTo>
                    <a:pt x="3525" y="310"/>
                  </a:lnTo>
                  <a:cubicBezTo>
                    <a:pt x="3621" y="310"/>
                    <a:pt x="3692" y="215"/>
                    <a:pt x="3692" y="120"/>
                  </a:cubicBezTo>
                  <a:cubicBezTo>
                    <a:pt x="3668" y="48"/>
                    <a:pt x="3597" y="1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2857700" y="3779875"/>
              <a:ext cx="92300" cy="7875"/>
            </a:xfrm>
            <a:custGeom>
              <a:avLst/>
              <a:gdLst/>
              <a:ahLst/>
              <a:cxnLst/>
              <a:rect l="l" t="t" r="r" b="b"/>
              <a:pathLst>
                <a:path w="3692" h="315" extrusionOk="0">
                  <a:moveTo>
                    <a:pt x="139" y="1"/>
                  </a:moveTo>
                  <a:cubicBezTo>
                    <a:pt x="78" y="1"/>
                    <a:pt x="21" y="63"/>
                    <a:pt x="1" y="124"/>
                  </a:cubicBezTo>
                  <a:cubicBezTo>
                    <a:pt x="1" y="220"/>
                    <a:pt x="72" y="315"/>
                    <a:pt x="167" y="315"/>
                  </a:cubicBezTo>
                  <a:lnTo>
                    <a:pt x="3525" y="315"/>
                  </a:lnTo>
                  <a:cubicBezTo>
                    <a:pt x="3597" y="315"/>
                    <a:pt x="3668" y="244"/>
                    <a:pt x="3692" y="172"/>
                  </a:cubicBezTo>
                  <a:cubicBezTo>
                    <a:pt x="3692" y="87"/>
                    <a:pt x="3635" y="2"/>
                    <a:pt x="3555" y="2"/>
                  </a:cubicBezTo>
                  <a:cubicBezTo>
                    <a:pt x="3545" y="2"/>
                    <a:pt x="3535" y="3"/>
                    <a:pt x="3525" y="5"/>
                  </a:cubicBezTo>
                  <a:lnTo>
                    <a:pt x="167" y="5"/>
                  </a:lnTo>
                  <a:cubicBezTo>
                    <a:pt x="158" y="2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2857700" y="3874650"/>
              <a:ext cx="28025" cy="7775"/>
            </a:xfrm>
            <a:custGeom>
              <a:avLst/>
              <a:gdLst/>
              <a:ahLst/>
              <a:cxnLst/>
              <a:rect l="l" t="t" r="r" b="b"/>
              <a:pathLst>
                <a:path w="1121" h="311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25" y="239"/>
                    <a:pt x="96" y="310"/>
                    <a:pt x="167" y="310"/>
                  </a:cubicBezTo>
                  <a:lnTo>
                    <a:pt x="953" y="310"/>
                  </a:lnTo>
                  <a:cubicBezTo>
                    <a:pt x="1025" y="310"/>
                    <a:pt x="1096" y="239"/>
                    <a:pt x="1120" y="168"/>
                  </a:cubicBezTo>
                  <a:cubicBezTo>
                    <a:pt x="1120" y="72"/>
                    <a:pt x="104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04</a:t>
            </a:r>
            <a:endParaRPr dirty="0"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82190" y="287685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Multilabel Classification</a:t>
            </a:r>
            <a:endParaRPr dirty="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941550" y="1418275"/>
            <a:ext cx="3246300" cy="13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dirty="0"/>
              <a:t>Multilabel Classification</a:t>
            </a:r>
          </a:p>
        </p:txBody>
      </p:sp>
      <p:sp>
        <p:nvSpPr>
          <p:cNvPr id="670" name="Google Shape;670;p47"/>
          <p:cNvSpPr txBox="1">
            <a:spLocks noGrp="1"/>
          </p:cNvSpPr>
          <p:nvPr>
            <p:ph type="subTitle" idx="1"/>
          </p:nvPr>
        </p:nvSpPr>
        <p:spPr>
          <a:xfrm>
            <a:off x="936654" y="2781774"/>
            <a:ext cx="3246300" cy="1531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some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cases, we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want your classifier to output multiple classes for each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instance</a:t>
            </a:r>
          </a:p>
          <a:p>
            <a:pPr marL="0" lvl="0" indent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 We classify image as  5 and odd number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1" name="Google Shape;671;p47"/>
          <p:cNvPicPr preferRelativeResize="0"/>
          <p:nvPr/>
        </p:nvPicPr>
        <p:blipFill rotWithShape="1">
          <a:blip r:embed="rId3">
            <a:alphaModFix/>
          </a:blip>
          <a:srcRect l="9682" t="14432" r="37379" b="9568"/>
          <a:stretch/>
        </p:blipFill>
        <p:spPr>
          <a:xfrm>
            <a:off x="4836054" y="1067100"/>
            <a:ext cx="3144900" cy="3009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7"/>
          <p:cNvSpPr/>
          <p:nvPr/>
        </p:nvSpPr>
        <p:spPr>
          <a:xfrm>
            <a:off x="5014779" y="1268150"/>
            <a:ext cx="3192567" cy="280824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05</a:t>
            </a:r>
            <a:endParaRPr dirty="0"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82190" y="287685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Multioutput</a:t>
            </a:r>
            <a:br>
              <a:rPr lang="vi-VN" dirty="0" smtClean="0"/>
            </a:br>
            <a:r>
              <a:rPr lang="vi-VN" dirty="0"/>
              <a:t>Classification</a:t>
            </a:r>
            <a:endParaRPr dirty="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89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6"/>
          <p:cNvSpPr txBox="1">
            <a:spLocks noGrp="1"/>
          </p:cNvSpPr>
          <p:nvPr>
            <p:ph type="subTitle" idx="1"/>
          </p:nvPr>
        </p:nvSpPr>
        <p:spPr>
          <a:xfrm>
            <a:off x="989650" y="2526038"/>
            <a:ext cx="2712000" cy="12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simply 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generalization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multilabel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classification where each label can be multiclass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4" name="Google Shape;914;p56"/>
          <p:cNvSpPr txBox="1">
            <a:spLocks noGrp="1"/>
          </p:cNvSpPr>
          <p:nvPr>
            <p:ph type="title"/>
          </p:nvPr>
        </p:nvSpPr>
        <p:spPr>
          <a:xfrm>
            <a:off x="989650" y="1349663"/>
            <a:ext cx="3255300" cy="11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Multioutput</a:t>
            </a:r>
            <a:br>
              <a:rPr lang="vi-VN" dirty="0"/>
            </a:br>
            <a:r>
              <a:rPr lang="vi-VN" dirty="0"/>
              <a:t>Classification</a:t>
            </a:r>
          </a:p>
        </p:txBody>
      </p:sp>
      <p:pic>
        <p:nvPicPr>
          <p:cNvPr id="915" name="Google Shape;915;p56"/>
          <p:cNvPicPr preferRelativeResize="0"/>
          <p:nvPr/>
        </p:nvPicPr>
        <p:blipFill rotWithShape="1">
          <a:blip r:embed="rId3">
            <a:alphaModFix/>
          </a:blip>
          <a:srcRect l="3720" r="3720"/>
          <a:stretch/>
        </p:blipFill>
        <p:spPr>
          <a:xfrm>
            <a:off x="5226805" y="1487311"/>
            <a:ext cx="2815008" cy="1710797"/>
          </a:xfrm>
          <a:prstGeom prst="rect">
            <a:avLst/>
          </a:prstGeom>
          <a:noFill/>
          <a:ln w="9525" cap="flat" cmpd="sng">
            <a:solidFill>
              <a:srgbClr val="FDF9C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6" name="Google Shape;916;p56"/>
          <p:cNvSpPr/>
          <p:nvPr/>
        </p:nvSpPr>
        <p:spPr>
          <a:xfrm>
            <a:off x="5131275" y="1378023"/>
            <a:ext cx="3023082" cy="238746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6"/>
          <p:cNvSpPr/>
          <p:nvPr/>
        </p:nvSpPr>
        <p:spPr>
          <a:xfrm rot="8836066">
            <a:off x="404521" y="-1511516"/>
            <a:ext cx="4302260" cy="2759685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"/>
          <p:cNvSpPr txBox="1">
            <a:spLocks noGrp="1"/>
          </p:cNvSpPr>
          <p:nvPr>
            <p:ph type="title"/>
          </p:nvPr>
        </p:nvSpPr>
        <p:spPr>
          <a:xfrm>
            <a:off x="541020" y="1421700"/>
            <a:ext cx="8397240" cy="23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Thanks for Watching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subTitle" idx="16"/>
          </p:nvPr>
        </p:nvSpPr>
        <p:spPr>
          <a:xfrm>
            <a:off x="752350" y="1905150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Trainning the Binary Classifier</a:t>
            </a:r>
            <a:endParaRPr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title" idx="2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title" idx="4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title" idx="6"/>
          </p:nvPr>
        </p:nvSpPr>
        <p:spPr>
          <a:xfrm>
            <a:off x="1675800" y="3196944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 idx="8"/>
          </p:nvPr>
        </p:nvSpPr>
        <p:spPr>
          <a:xfrm>
            <a:off x="4396570" y="300572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accent3"/>
                </a:solidFill>
              </a:rPr>
              <a:t>Classification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7"/>
          </p:nvPr>
        </p:nvSpPr>
        <p:spPr>
          <a:xfrm>
            <a:off x="3366470" y="192189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Performance Measure</a:t>
            </a:r>
            <a:endParaRPr dirty="0"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18"/>
          </p:nvPr>
        </p:nvSpPr>
        <p:spPr>
          <a:xfrm>
            <a:off x="5980590" y="195840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Multicalss Classification</a:t>
            </a:r>
            <a:endParaRPr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9"/>
          </p:nvPr>
        </p:nvSpPr>
        <p:spPr>
          <a:xfrm>
            <a:off x="752350" y="3795740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Error Analysis</a:t>
            </a:r>
            <a:endParaRPr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20"/>
          </p:nvPr>
        </p:nvSpPr>
        <p:spPr>
          <a:xfrm>
            <a:off x="3505290" y="3775060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mtClean="0"/>
              <a:t>Multilabel Classification</a:t>
            </a:r>
            <a:endParaRPr dirty="0"/>
          </a:p>
        </p:txBody>
      </p:sp>
      <p:sp>
        <p:nvSpPr>
          <p:cNvPr id="359" name="Google Shape;359;p32"/>
          <p:cNvSpPr/>
          <p:nvPr/>
        </p:nvSpPr>
        <p:spPr>
          <a:xfrm>
            <a:off x="15511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4309236" y="300572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 flipH="1">
            <a:off x="1588416" y="3196950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 flipH="1">
            <a:off x="41703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78961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49;p32"/>
          <p:cNvSpPr txBox="1">
            <a:spLocks noGrp="1"/>
          </p:cNvSpPr>
          <p:nvPr>
            <p:ph type="title" idx="8"/>
          </p:nvPr>
        </p:nvSpPr>
        <p:spPr>
          <a:xfrm>
            <a:off x="6871870" y="300572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06</a:t>
            </a:r>
            <a:endParaRPr dirty="0"/>
          </a:p>
        </p:txBody>
      </p:sp>
      <p:sp>
        <p:nvSpPr>
          <p:cNvPr id="30" name="Google Shape;357;p32"/>
          <p:cNvSpPr txBox="1">
            <a:spLocks noGrp="1"/>
          </p:cNvSpPr>
          <p:nvPr>
            <p:ph type="subTitle" idx="20"/>
          </p:nvPr>
        </p:nvSpPr>
        <p:spPr>
          <a:xfrm>
            <a:off x="5980590" y="3775060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Multioutput Classification</a:t>
            </a:r>
            <a:endParaRPr dirty="0"/>
          </a:p>
        </p:txBody>
      </p:sp>
      <p:sp>
        <p:nvSpPr>
          <p:cNvPr id="31" name="Google Shape;361;p32"/>
          <p:cNvSpPr/>
          <p:nvPr/>
        </p:nvSpPr>
        <p:spPr>
          <a:xfrm>
            <a:off x="6784536" y="300572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82190" y="287685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Training the Binary Classifier</a:t>
            </a:r>
            <a:endParaRPr dirty="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15100" y="837100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accent3"/>
                </a:solidFill>
              </a:rPr>
              <a:t>Training the binary calssifier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715100" y="2186000"/>
            <a:ext cx="3628300" cy="243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 machine learning, binary classification is a supervised learning algorithm that categorizes new observations into one of 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two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 classes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vi-V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lvl="0" indent="0">
              <a:buNone/>
            </a:pPr>
            <a:endParaRPr lang="vi-V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lvl="0" indent="0">
              <a:buNone/>
            </a:pP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vi-VN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Ex:</a:t>
            </a:r>
          </a:p>
          <a:p>
            <a:pPr marL="0" lvl="0" indent="0">
              <a:buNone/>
            </a:pPr>
            <a:r>
              <a:rPr lang="vi-V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vi-V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We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identify one digit, the number 5. Then, we build “5 detector” will be capable of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distinguishing between just two classes, 5 and not-5</a:t>
            </a:r>
            <a:endParaRPr u="sng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379" name="Google Shape;379;p34"/>
          <p:cNvPicPr preferRelativeResize="0"/>
          <p:nvPr/>
        </p:nvPicPr>
        <p:blipFill rotWithShape="1">
          <a:blip r:embed="rId3">
            <a:alphaModFix/>
          </a:blip>
          <a:srcRect l="40373"/>
          <a:stretch/>
        </p:blipFill>
        <p:spPr>
          <a:xfrm>
            <a:off x="4986200" y="1156025"/>
            <a:ext cx="2976600" cy="280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>
            <a:off x="5236325" y="1369725"/>
            <a:ext cx="3192567" cy="280824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02</a:t>
            </a:r>
            <a:endParaRPr dirty="0"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82190" y="287685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Performance Measure</a:t>
            </a:r>
            <a:endParaRPr dirty="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53690" y="3918412"/>
            <a:ext cx="343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 are many ways to measure the model’s performance.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8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Google Shape;555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88650" y="1347675"/>
                <a:ext cx="7166700" cy="290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Cross-Validation: randomly splitting the training set into k distinct subset(folds), then training and evaluating k times ( 1  folder for evaluation and other for training)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Measuring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 </a:t>
                </a:r>
              </a:p>
              <a:p>
                <a:pPr marL="596900" lvl="1" indent="0">
                  <a:buNone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n: the number of observations predicted correctly.</a:t>
                </a:r>
              </a:p>
              <a:p>
                <a:pPr marL="596900" lvl="1" indent="0">
                  <a:buNone/>
                </a:pP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p: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the number of observations predicted.</a:t>
                </a:r>
              </a:p>
              <a:p>
                <a:pPr lvl="0"/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, 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ccuracy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is generally not the preferred performance measure for classifiers, especially when you are dealing with skewed datasets</a:t>
                </a:r>
                <a:endPara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sz="1800" dirty="0"/>
              </a:p>
              <a:p>
                <a:pPr marL="596900" lvl="1" indent="0">
                  <a:buNone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5" name="Google Shape;55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8650" y="1347675"/>
                <a:ext cx="7166700" cy="290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Measuring Accuracy Using Cross-Validation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988650" y="1347674"/>
            <a:ext cx="7166700" cy="4451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much better way to evaluate the performance of a classifier is to look at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matrix.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general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idea: counting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times instances of class A are classified as class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row in a confusion matrix represents an actual class, while each column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predicted class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</a:t>
            </a:r>
          </a:p>
          <a:p>
            <a:pPr lvl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9700" lv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53892: correctly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calssified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non-5s (True Negative – TN)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687: wrongly classified as 5s (False Positive  -  FP)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1891: wrongly classified as non-5s (False Negative - FN)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3530: correctly classified as 5s (True Positive - TP)</a:t>
            </a:r>
          </a:p>
          <a:p>
            <a:pPr marL="139700" lvl="0" indent="0">
              <a:buNone/>
            </a:pPr>
            <a:r>
              <a:rPr lang="en-US" sz="1800" dirty="0"/>
              <a:t>	</a:t>
            </a:r>
          </a:p>
          <a:p>
            <a:pPr marL="5969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Confusing Matrix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920385" y="4609815"/>
            <a:ext cx="4214162" cy="3639293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87604"/>
              </p:ext>
            </p:extLst>
          </p:nvPr>
        </p:nvGraphicFramePr>
        <p:xfrm>
          <a:off x="3387090" y="2990971"/>
          <a:ext cx="2369820" cy="1004253"/>
        </p:xfrm>
        <a:graphic>
          <a:graphicData uri="http://schemas.openxmlformats.org/drawingml/2006/table">
            <a:tbl>
              <a:tblPr firstRow="1" bandRow="1">
                <a:tableStyleId>{8315B773-886A-4CF8-BC39-82842CEA2EDD}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1686432184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22274535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3528144669"/>
                    </a:ext>
                  </a:extLst>
                </a:gridCol>
              </a:tblGrid>
              <a:tr h="3347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non-5s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557722"/>
                  </a:ext>
                </a:extLst>
              </a:tr>
              <a:tr h="334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non-5s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53892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687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5427"/>
                  </a:ext>
                </a:extLst>
              </a:tr>
              <a:tr h="334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5s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1891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3530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9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6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5" name="Google Shape;555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88650" y="1347674"/>
                <a:ext cx="7166700" cy="31176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800" dirty="0" smtClean="0"/>
                  <a:t>Precision: the accuracy of the positive predictions.</a:t>
                </a:r>
              </a:p>
              <a:p>
                <a:pPr marL="5969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Precision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marL="596900" lvl="1" indent="0">
                  <a:buNone/>
                </a:pPr>
                <a:endParaRPr lang="en-US" sz="1800" dirty="0" smtClean="0"/>
              </a:p>
              <a:p>
                <a:pPr lvl="0"/>
                <a:r>
                  <a:rPr lang="en-US" sz="1800" dirty="0" smtClean="0"/>
                  <a:t>Recall: </a:t>
                </a:r>
                <a:r>
                  <a:rPr lang="en-US" sz="1800" dirty="0"/>
                  <a:t>the ratio of positive instances that are correctly detected by the </a:t>
                </a:r>
                <a:r>
                  <a:rPr lang="en-US" sz="1800" dirty="0" smtClean="0"/>
                  <a:t>classifier.</a:t>
                </a:r>
              </a:p>
              <a:p>
                <a:pPr marL="5969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Recall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596900" lvl="1" indent="0">
                  <a:buNone/>
                </a:pPr>
                <a:endParaRPr lang="en-US" sz="1800" dirty="0" smtClean="0"/>
              </a:p>
              <a:p>
                <a:pPr lvl="0"/>
                <a:r>
                  <a:rPr lang="en-US" sz="1800" dirty="0"/>
                  <a:t>F1 score: the harmonic mean of precision and </a:t>
                </a:r>
                <a:r>
                  <a:rPr lang="en-US" sz="1800" dirty="0" smtClean="0"/>
                  <a:t>recall.</a:t>
                </a:r>
              </a:p>
              <a:p>
                <a:pPr marL="596900" lvl="1" indent="0">
                  <a:buNone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F1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</m:den>
                        </m:f>
                      </m:den>
                    </m:f>
                  </m:oMath>
                </a14:m>
                <a:endParaRPr lang="en-US" sz="1800" dirty="0"/>
              </a:p>
              <a:p>
                <a:pPr marL="596900" lvl="1" indent="0">
                  <a:buNone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5" name="Google Shape;55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8650" y="1347674"/>
                <a:ext cx="7166700" cy="3117645"/>
              </a:xfrm>
              <a:prstGeom prst="rect">
                <a:avLst/>
              </a:prstGeom>
              <a:blipFill>
                <a:blip r:embed="rId3"/>
                <a:stretch>
                  <a:fillRect t="-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</a:rPr>
              <a:t>Precision and Recall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988650" y="1586460"/>
            <a:ext cx="716670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Unfortunately, you can’t have it both ways: increasing precision reduces recall, and vice versa. This is called the precision/recall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trade-of</a:t>
            </a:r>
          </a:p>
          <a:p>
            <a:pPr lv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use Stochastic Gradient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Descent to train model. Then  we find how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Stochastic Gradient Descent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classification: 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instance, it computes a score based on a decision function:</a:t>
            </a:r>
          </a:p>
          <a:p>
            <a:pPr marL="596900" lvl="1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Score  &gt; threshold =&gt; positive class</a:t>
            </a:r>
          </a:p>
          <a:p>
            <a:pPr marL="596900" lvl="1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  &gt; threshold =&gt; positive class</a:t>
            </a:r>
          </a:p>
          <a:p>
            <a:pPr marL="596900" lvl="1" indent="0">
              <a:buNone/>
            </a:pPr>
            <a:endParaRPr lang="en-US" dirty="0" smtClean="0"/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Precision/Recall Trade-of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30" y="2259435"/>
            <a:ext cx="4476980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Waves Master's Thesis by Slidesgo">
  <a:themeElements>
    <a:clrScheme name="Simple Light">
      <a:dk1>
        <a:srgbClr val="191919"/>
      </a:dk1>
      <a:lt1>
        <a:srgbClr val="FFFFFF"/>
      </a:lt1>
      <a:dk2>
        <a:srgbClr val="CED6CE"/>
      </a:dk2>
      <a:lt2>
        <a:srgbClr val="E4EBE4"/>
      </a:lt2>
      <a:accent1>
        <a:srgbClr val="E6B18D"/>
      </a:accent1>
      <a:accent2>
        <a:srgbClr val="FFEBDC"/>
      </a:accent2>
      <a:accent3>
        <a:srgbClr val="616361"/>
      </a:accent3>
      <a:accent4>
        <a:srgbClr val="FFF9F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501</Words>
  <Application>Microsoft Office PowerPoint</Application>
  <PresentationFormat>On-screen Show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Average Sans</vt:lpstr>
      <vt:lpstr>Arial</vt:lpstr>
      <vt:lpstr>Cambria Math</vt:lpstr>
      <vt:lpstr>Wingdings</vt:lpstr>
      <vt:lpstr>Commissioner</vt:lpstr>
      <vt:lpstr>Bebas Neue</vt:lpstr>
      <vt:lpstr>Abstract Waves Master's Thesis by Slidesgo</vt:lpstr>
      <vt:lpstr> Classification</vt:lpstr>
      <vt:lpstr>01</vt:lpstr>
      <vt:lpstr>01</vt:lpstr>
      <vt:lpstr>Training the binary calssifier</vt:lpstr>
      <vt:lpstr>02</vt:lpstr>
      <vt:lpstr>Measuring Accuracy Using Cross-Validation</vt:lpstr>
      <vt:lpstr>Confusing Matrix</vt:lpstr>
      <vt:lpstr>Precision and Recall</vt:lpstr>
      <vt:lpstr>Precision/Recall Trade-of</vt:lpstr>
      <vt:lpstr>Precision/Recall Trade-of</vt:lpstr>
      <vt:lpstr>The ROC Curve</vt:lpstr>
      <vt:lpstr>03</vt:lpstr>
      <vt:lpstr>Multiclass Classification</vt:lpstr>
      <vt:lpstr>04</vt:lpstr>
      <vt:lpstr>Multilabel Classification</vt:lpstr>
      <vt:lpstr>05</vt:lpstr>
      <vt:lpstr>Multioutput Classification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FPT</dc:creator>
  <cp:lastModifiedBy>DELL</cp:lastModifiedBy>
  <cp:revision>19</cp:revision>
  <dcterms:modified xsi:type="dcterms:W3CDTF">2022-10-23T16:23:28Z</dcterms:modified>
</cp:coreProperties>
</file>