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2"/>
  </p:notesMasterIdLst>
  <p:sldIdLst>
    <p:sldId id="256" r:id="rId2"/>
    <p:sldId id="258" r:id="rId3"/>
    <p:sldId id="259" r:id="rId4"/>
    <p:sldId id="316" r:id="rId5"/>
    <p:sldId id="260" r:id="rId6"/>
    <p:sldId id="317" r:id="rId7"/>
    <p:sldId id="306" r:id="rId8"/>
    <p:sldId id="268" r:id="rId9"/>
    <p:sldId id="311" r:id="rId10"/>
    <p:sldId id="312" r:id="rId11"/>
    <p:sldId id="318" r:id="rId12"/>
    <p:sldId id="313" r:id="rId13"/>
    <p:sldId id="307" r:id="rId14"/>
    <p:sldId id="319" r:id="rId15"/>
    <p:sldId id="308" r:id="rId16"/>
    <p:sldId id="320" r:id="rId17"/>
    <p:sldId id="321" r:id="rId18"/>
    <p:sldId id="309" r:id="rId19"/>
    <p:sldId id="273" r:id="rId20"/>
    <p:sldId id="322" r:id="rId21"/>
    <p:sldId id="323" r:id="rId22"/>
    <p:sldId id="324" r:id="rId23"/>
    <p:sldId id="325" r:id="rId24"/>
    <p:sldId id="310" r:id="rId25"/>
    <p:sldId id="282" r:id="rId26"/>
    <p:sldId id="261" r:id="rId27"/>
    <p:sldId id="326" r:id="rId28"/>
    <p:sldId id="327" r:id="rId29"/>
    <p:sldId id="328" r:id="rId30"/>
    <p:sldId id="272" r:id="rId31"/>
  </p:sldIdLst>
  <p:sldSz cx="9144000" cy="5143500" type="screen16x9"/>
  <p:notesSz cx="6858000" cy="9144000"/>
  <p:embeddedFontLst>
    <p:embeddedFont>
      <p:font typeface="Average Sans" panose="020B0604020202020204" charset="0"/>
      <p:regular r:id="rId33"/>
    </p:embeddedFont>
    <p:embeddedFont>
      <p:font typeface="Cambria Math" panose="02040503050406030204" pitchFamily="18" charset="0"/>
      <p:regular r:id="rId34"/>
    </p:embeddedFont>
    <p:embeddedFont>
      <p:font typeface="Commissioner" panose="020B0604020202020204" charset="0"/>
      <p:regular r:id="rId35"/>
      <p:bold r:id="rId36"/>
    </p:embeddedFont>
    <p:embeddedFont>
      <p:font typeface="Bebas Neue"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15B773-886A-4CF8-BC39-82842CEA2EDD}">
  <a:tblStyle styleId="{8315B773-886A-4CF8-BC39-82842CEA2E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23T14:18:27.979"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3d8d08ee1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f3d8d08ee1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20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963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17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87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45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61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62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790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759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219bfa93eb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219bfa93e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3d8d08ee1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3d8d08ee1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63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731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352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173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833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219bfa93eb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219bfa93e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3d8d08ee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3d8d08ee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3d8d08ee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3d8d08ee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81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3d8d08ee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3d8d08ee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18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3d8d08ee1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3d8d08ee1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20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219bfa93e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219bfa93e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157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f3d8d08ee1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f3d8d08ee1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f3d8d08ee1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f3d8d08ee1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799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806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3d8d08ee1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3d8d08ee1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39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270529">
            <a:off x="-1656915" y="2714164"/>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190775" y="1648050"/>
            <a:ext cx="6762600" cy="1437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92500" y="30859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65127">
            <a:off x="4609515" y="-1990619"/>
            <a:ext cx="3858447" cy="3050825"/>
          </a:xfrm>
          <a:custGeom>
            <a:avLst/>
            <a:gdLst/>
            <a:ahLst/>
            <a:cxnLst/>
            <a:rect l="l" t="t" r="r" b="b"/>
            <a:pathLst>
              <a:path w="81008" h="64052" extrusionOk="0">
                <a:moveTo>
                  <a:pt x="33793" y="1"/>
                </a:moveTo>
                <a:cubicBezTo>
                  <a:pt x="30318" y="1"/>
                  <a:pt x="26819" y="506"/>
                  <a:pt x="23602" y="1821"/>
                </a:cubicBezTo>
                <a:cubicBezTo>
                  <a:pt x="21451" y="2740"/>
                  <a:pt x="19454" y="3892"/>
                  <a:pt x="17597" y="5201"/>
                </a:cubicBezTo>
                <a:cubicBezTo>
                  <a:pt x="15129" y="6682"/>
                  <a:pt x="12928" y="8523"/>
                  <a:pt x="11436" y="10758"/>
                </a:cubicBezTo>
                <a:cubicBezTo>
                  <a:pt x="10349" y="11603"/>
                  <a:pt x="8860" y="12055"/>
                  <a:pt x="7892" y="13054"/>
                </a:cubicBezTo>
                <a:cubicBezTo>
                  <a:pt x="6924" y="14057"/>
                  <a:pt x="5007" y="14876"/>
                  <a:pt x="5626" y="16364"/>
                </a:cubicBezTo>
                <a:cubicBezTo>
                  <a:pt x="4031" y="17574"/>
                  <a:pt x="3204" y="19223"/>
                  <a:pt x="2661" y="20911"/>
                </a:cubicBezTo>
                <a:cubicBezTo>
                  <a:pt x="2064" y="22139"/>
                  <a:pt x="1451" y="23368"/>
                  <a:pt x="1072" y="24654"/>
                </a:cubicBezTo>
                <a:cubicBezTo>
                  <a:pt x="732" y="25683"/>
                  <a:pt x="341" y="26709"/>
                  <a:pt x="154" y="27765"/>
                </a:cubicBezTo>
                <a:cubicBezTo>
                  <a:pt x="1" y="30276"/>
                  <a:pt x="1616" y="32403"/>
                  <a:pt x="2488" y="34681"/>
                </a:cubicBezTo>
                <a:cubicBezTo>
                  <a:pt x="3686" y="37815"/>
                  <a:pt x="4693" y="41083"/>
                  <a:pt x="6932" y="43804"/>
                </a:cubicBezTo>
                <a:cubicBezTo>
                  <a:pt x="8171" y="45771"/>
                  <a:pt x="10070" y="47333"/>
                  <a:pt x="11467" y="49204"/>
                </a:cubicBezTo>
                <a:cubicBezTo>
                  <a:pt x="12569" y="50559"/>
                  <a:pt x="13591" y="52032"/>
                  <a:pt x="15355" y="52851"/>
                </a:cubicBezTo>
                <a:cubicBezTo>
                  <a:pt x="16698" y="53923"/>
                  <a:pt x="18439" y="54478"/>
                  <a:pt x="20047" y="55197"/>
                </a:cubicBezTo>
                <a:cubicBezTo>
                  <a:pt x="22397" y="56985"/>
                  <a:pt x="24540" y="59181"/>
                  <a:pt x="27689" y="60016"/>
                </a:cubicBezTo>
                <a:cubicBezTo>
                  <a:pt x="30728" y="60712"/>
                  <a:pt x="33476" y="62009"/>
                  <a:pt x="36205" y="63246"/>
                </a:cubicBezTo>
                <a:cubicBezTo>
                  <a:pt x="37521" y="63460"/>
                  <a:pt x="38880" y="63575"/>
                  <a:pt x="40104" y="64049"/>
                </a:cubicBezTo>
                <a:cubicBezTo>
                  <a:pt x="40176" y="64051"/>
                  <a:pt x="40247" y="64051"/>
                  <a:pt x="40319" y="64051"/>
                </a:cubicBezTo>
                <a:cubicBezTo>
                  <a:pt x="41303" y="64051"/>
                  <a:pt x="42282" y="63929"/>
                  <a:pt x="43239" y="63690"/>
                </a:cubicBezTo>
                <a:cubicBezTo>
                  <a:pt x="47112" y="62959"/>
                  <a:pt x="51142" y="62848"/>
                  <a:pt x="54877" y="61554"/>
                </a:cubicBezTo>
                <a:cubicBezTo>
                  <a:pt x="55784" y="61236"/>
                  <a:pt x="56675" y="60869"/>
                  <a:pt x="57632" y="60708"/>
                </a:cubicBezTo>
                <a:cubicBezTo>
                  <a:pt x="60372" y="60188"/>
                  <a:pt x="62623" y="58630"/>
                  <a:pt x="64984" y="57402"/>
                </a:cubicBezTo>
                <a:cubicBezTo>
                  <a:pt x="66549" y="56376"/>
                  <a:pt x="67980" y="55205"/>
                  <a:pt x="69634" y="54275"/>
                </a:cubicBezTo>
                <a:cubicBezTo>
                  <a:pt x="71850" y="53012"/>
                  <a:pt x="73380" y="51125"/>
                  <a:pt x="75214" y="49518"/>
                </a:cubicBezTo>
                <a:cubicBezTo>
                  <a:pt x="76155" y="48703"/>
                  <a:pt x="77242" y="47869"/>
                  <a:pt x="77571" y="46732"/>
                </a:cubicBezTo>
                <a:cubicBezTo>
                  <a:pt x="77808" y="45656"/>
                  <a:pt x="77805" y="44562"/>
                  <a:pt x="78057" y="43487"/>
                </a:cubicBezTo>
                <a:cubicBezTo>
                  <a:pt x="79144" y="41275"/>
                  <a:pt x="79243" y="38883"/>
                  <a:pt x="79909" y="36586"/>
                </a:cubicBezTo>
                <a:cubicBezTo>
                  <a:pt x="80005" y="34470"/>
                  <a:pt x="80786" y="32415"/>
                  <a:pt x="81008" y="30310"/>
                </a:cubicBezTo>
                <a:cubicBezTo>
                  <a:pt x="80763" y="27241"/>
                  <a:pt x="80112" y="24122"/>
                  <a:pt x="78294" y="21473"/>
                </a:cubicBezTo>
                <a:cubicBezTo>
                  <a:pt x="76499" y="18599"/>
                  <a:pt x="75719" y="15362"/>
                  <a:pt x="74219" y="12380"/>
                </a:cubicBezTo>
                <a:cubicBezTo>
                  <a:pt x="72986" y="9916"/>
                  <a:pt x="70181" y="8519"/>
                  <a:pt x="67736" y="7007"/>
                </a:cubicBezTo>
                <a:cubicBezTo>
                  <a:pt x="65608" y="5844"/>
                  <a:pt x="63507" y="4585"/>
                  <a:pt x="61023" y="3957"/>
                </a:cubicBezTo>
                <a:cubicBezTo>
                  <a:pt x="58206" y="3310"/>
                  <a:pt x="55279" y="3031"/>
                  <a:pt x="52435" y="2453"/>
                </a:cubicBezTo>
                <a:cubicBezTo>
                  <a:pt x="51536" y="2239"/>
                  <a:pt x="50621" y="2055"/>
                  <a:pt x="49703" y="1879"/>
                </a:cubicBezTo>
                <a:cubicBezTo>
                  <a:pt x="45722" y="1098"/>
                  <a:pt x="41654" y="589"/>
                  <a:pt x="37571" y="187"/>
                </a:cubicBezTo>
                <a:cubicBezTo>
                  <a:pt x="36325" y="68"/>
                  <a:pt x="35061" y="1"/>
                  <a:pt x="337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056300" y="-1290036"/>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96718">
            <a:off x="-640532" y="-755143"/>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927788">
            <a:off x="7365167" y="3388973"/>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208816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28625" y="4360850"/>
            <a:ext cx="3162902" cy="2319712"/>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559738" y="42696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08011" y="2445815"/>
            <a:ext cx="4506196" cy="3078308"/>
            <a:chOff x="-717998" y="2363140"/>
            <a:chExt cx="4506196" cy="3078308"/>
          </a:xfrm>
        </p:grpSpPr>
        <p:sp>
          <p:nvSpPr>
            <p:cNvPr id="20" name="Google Shape;20;p2"/>
            <p:cNvSpPr/>
            <p:nvPr/>
          </p:nvSpPr>
          <p:spPr>
            <a:xfrm rot="294436">
              <a:off x="-622745" y="2685375"/>
              <a:ext cx="3788465" cy="2389344"/>
            </a:xfrm>
            <a:custGeom>
              <a:avLst/>
              <a:gdLst/>
              <a:ahLst/>
              <a:cxnLst/>
              <a:rect l="l" t="t" r="r" b="b"/>
              <a:pathLst>
                <a:path w="78327" h="49400" extrusionOk="0">
                  <a:moveTo>
                    <a:pt x="6187" y="0"/>
                  </a:moveTo>
                  <a:cubicBezTo>
                    <a:pt x="4723" y="0"/>
                    <a:pt x="3311" y="707"/>
                    <a:pt x="2164" y="1589"/>
                  </a:cubicBezTo>
                  <a:cubicBezTo>
                    <a:pt x="1386" y="2190"/>
                    <a:pt x="687" y="2886"/>
                    <a:pt x="80" y="3658"/>
                  </a:cubicBezTo>
                  <a:cubicBezTo>
                    <a:pt x="1" y="3758"/>
                    <a:pt x="86" y="3893"/>
                    <a:pt x="183" y="3893"/>
                  </a:cubicBezTo>
                  <a:cubicBezTo>
                    <a:pt x="213" y="3893"/>
                    <a:pt x="245" y="3880"/>
                    <a:pt x="273" y="3848"/>
                  </a:cubicBezTo>
                  <a:cubicBezTo>
                    <a:pt x="1537" y="2385"/>
                    <a:pt x="3172" y="1004"/>
                    <a:pt x="5096" y="540"/>
                  </a:cubicBezTo>
                  <a:cubicBezTo>
                    <a:pt x="5438" y="458"/>
                    <a:pt x="5777" y="418"/>
                    <a:pt x="6108" y="418"/>
                  </a:cubicBezTo>
                  <a:cubicBezTo>
                    <a:pt x="7579" y="418"/>
                    <a:pt x="8900" y="1206"/>
                    <a:pt x="9680" y="2545"/>
                  </a:cubicBezTo>
                  <a:cubicBezTo>
                    <a:pt x="10572" y="4078"/>
                    <a:pt x="10808" y="5917"/>
                    <a:pt x="11024" y="7645"/>
                  </a:cubicBezTo>
                  <a:cubicBezTo>
                    <a:pt x="11318" y="10003"/>
                    <a:pt x="11668" y="12355"/>
                    <a:pt x="12078" y="14698"/>
                  </a:cubicBezTo>
                  <a:cubicBezTo>
                    <a:pt x="12492" y="17073"/>
                    <a:pt x="12967" y="19434"/>
                    <a:pt x="13498" y="21785"/>
                  </a:cubicBezTo>
                  <a:cubicBezTo>
                    <a:pt x="13990" y="23959"/>
                    <a:pt x="14506" y="26131"/>
                    <a:pt x="15203" y="28249"/>
                  </a:cubicBezTo>
                  <a:cubicBezTo>
                    <a:pt x="16465" y="32087"/>
                    <a:pt x="18435" y="35806"/>
                    <a:pt x="21824" y="38161"/>
                  </a:cubicBezTo>
                  <a:cubicBezTo>
                    <a:pt x="23366" y="39230"/>
                    <a:pt x="25140" y="39979"/>
                    <a:pt x="27008" y="40201"/>
                  </a:cubicBezTo>
                  <a:cubicBezTo>
                    <a:pt x="27353" y="40241"/>
                    <a:pt x="27696" y="40261"/>
                    <a:pt x="28039" y="40261"/>
                  </a:cubicBezTo>
                  <a:cubicBezTo>
                    <a:pt x="29617" y="40261"/>
                    <a:pt x="31164" y="39842"/>
                    <a:pt x="32575" y="39114"/>
                  </a:cubicBezTo>
                  <a:cubicBezTo>
                    <a:pt x="36328" y="37179"/>
                    <a:pt x="38712" y="33582"/>
                    <a:pt x="41516" y="30569"/>
                  </a:cubicBezTo>
                  <a:cubicBezTo>
                    <a:pt x="43793" y="28122"/>
                    <a:pt x="46967" y="25681"/>
                    <a:pt x="50428" y="25681"/>
                  </a:cubicBezTo>
                  <a:cubicBezTo>
                    <a:pt x="51068" y="25681"/>
                    <a:pt x="51718" y="25765"/>
                    <a:pt x="52374" y="25947"/>
                  </a:cubicBezTo>
                  <a:cubicBezTo>
                    <a:pt x="55580" y="26839"/>
                    <a:pt x="57364" y="29881"/>
                    <a:pt x="59039" y="32507"/>
                  </a:cubicBezTo>
                  <a:cubicBezTo>
                    <a:pt x="59890" y="33836"/>
                    <a:pt x="60765" y="35171"/>
                    <a:pt x="61834" y="36337"/>
                  </a:cubicBezTo>
                  <a:cubicBezTo>
                    <a:pt x="63151" y="37770"/>
                    <a:pt x="64781" y="38717"/>
                    <a:pt x="66523" y="39539"/>
                  </a:cubicBezTo>
                  <a:cubicBezTo>
                    <a:pt x="68391" y="40419"/>
                    <a:pt x="70216" y="41308"/>
                    <a:pt x="71874" y="42559"/>
                  </a:cubicBezTo>
                  <a:cubicBezTo>
                    <a:pt x="73491" y="43780"/>
                    <a:pt x="74925" y="45222"/>
                    <a:pt x="76138" y="46848"/>
                  </a:cubicBezTo>
                  <a:cubicBezTo>
                    <a:pt x="76706" y="47615"/>
                    <a:pt x="77222" y="48419"/>
                    <a:pt x="77685" y="49253"/>
                  </a:cubicBezTo>
                  <a:cubicBezTo>
                    <a:pt x="77743" y="49357"/>
                    <a:pt x="77832" y="49400"/>
                    <a:pt x="77922" y="49400"/>
                  </a:cubicBezTo>
                  <a:cubicBezTo>
                    <a:pt x="78122" y="49400"/>
                    <a:pt x="78327" y="49186"/>
                    <a:pt x="78198" y="48953"/>
                  </a:cubicBezTo>
                  <a:cubicBezTo>
                    <a:pt x="76254" y="45464"/>
                    <a:pt x="73357" y="42524"/>
                    <a:pt x="69883" y="40548"/>
                  </a:cubicBezTo>
                  <a:cubicBezTo>
                    <a:pt x="68007" y="39478"/>
                    <a:pt x="65932" y="38779"/>
                    <a:pt x="64134" y="37569"/>
                  </a:cubicBezTo>
                  <a:cubicBezTo>
                    <a:pt x="62726" y="36619"/>
                    <a:pt x="61627" y="35311"/>
                    <a:pt x="60660" y="33929"/>
                  </a:cubicBezTo>
                  <a:cubicBezTo>
                    <a:pt x="58865" y="31362"/>
                    <a:pt x="57387" y="28313"/>
                    <a:pt x="54718" y="26518"/>
                  </a:cubicBezTo>
                  <a:cubicBezTo>
                    <a:pt x="53416" y="25644"/>
                    <a:pt x="51983" y="25269"/>
                    <a:pt x="50539" y="25269"/>
                  </a:cubicBezTo>
                  <a:cubicBezTo>
                    <a:pt x="48299" y="25269"/>
                    <a:pt x="46031" y="26171"/>
                    <a:pt x="44179" y="27518"/>
                  </a:cubicBezTo>
                  <a:cubicBezTo>
                    <a:pt x="40706" y="30045"/>
                    <a:pt x="38491" y="33856"/>
                    <a:pt x="35285" y="36669"/>
                  </a:cubicBezTo>
                  <a:cubicBezTo>
                    <a:pt x="33752" y="38015"/>
                    <a:pt x="31971" y="39152"/>
                    <a:pt x="29964" y="39612"/>
                  </a:cubicBezTo>
                  <a:cubicBezTo>
                    <a:pt x="29335" y="39756"/>
                    <a:pt x="28699" y="39824"/>
                    <a:pt x="28065" y="39824"/>
                  </a:cubicBezTo>
                  <a:cubicBezTo>
                    <a:pt x="26670" y="39824"/>
                    <a:pt x="25282" y="39494"/>
                    <a:pt x="24004" y="38913"/>
                  </a:cubicBezTo>
                  <a:cubicBezTo>
                    <a:pt x="20067" y="37129"/>
                    <a:pt x="17587" y="33460"/>
                    <a:pt x="16091" y="29532"/>
                  </a:cubicBezTo>
                  <a:cubicBezTo>
                    <a:pt x="15322" y="27509"/>
                    <a:pt x="14771" y="25411"/>
                    <a:pt x="14267" y="23310"/>
                  </a:cubicBezTo>
                  <a:cubicBezTo>
                    <a:pt x="13693" y="20917"/>
                    <a:pt x="13183" y="18510"/>
                    <a:pt x="12734" y="16091"/>
                  </a:cubicBezTo>
                  <a:cubicBezTo>
                    <a:pt x="12282" y="13637"/>
                    <a:pt x="11895" y="11174"/>
                    <a:pt x="11571" y="8703"/>
                  </a:cubicBezTo>
                  <a:cubicBezTo>
                    <a:pt x="11338" y="6896"/>
                    <a:pt x="11198" y="5025"/>
                    <a:pt x="10516" y="3317"/>
                  </a:cubicBezTo>
                  <a:cubicBezTo>
                    <a:pt x="9902" y="1779"/>
                    <a:pt x="8768" y="441"/>
                    <a:pt x="7080" y="91"/>
                  </a:cubicBezTo>
                  <a:cubicBezTo>
                    <a:pt x="6782" y="29"/>
                    <a:pt x="6483" y="0"/>
                    <a:pt x="6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94436">
              <a:off x="-568472" y="253983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4994600" y="-740125"/>
            <a:ext cx="4358946" cy="2760182"/>
            <a:chOff x="5516575" y="-222725"/>
            <a:chExt cx="4358946" cy="2760182"/>
          </a:xfrm>
        </p:grpSpPr>
        <p:sp>
          <p:nvSpPr>
            <p:cNvPr id="23" name="Google Shape;23;p2"/>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09"/>
        <p:cNvGrpSpPr/>
        <p:nvPr/>
      </p:nvGrpSpPr>
      <p:grpSpPr>
        <a:xfrm>
          <a:off x="0" y="0"/>
          <a:ext cx="0" cy="0"/>
          <a:chOff x="0" y="0"/>
          <a:chExt cx="0" cy="0"/>
        </a:xfrm>
      </p:grpSpPr>
      <p:sp>
        <p:nvSpPr>
          <p:cNvPr id="210" name="Google Shape;210;p20"/>
          <p:cNvSpPr txBox="1">
            <a:spLocks noGrp="1"/>
          </p:cNvSpPr>
          <p:nvPr>
            <p:ph type="subTitle" idx="1"/>
          </p:nvPr>
        </p:nvSpPr>
        <p:spPr>
          <a:xfrm>
            <a:off x="1476300" y="1215146"/>
            <a:ext cx="6191400" cy="557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1" name="Google Shape;211;p20"/>
          <p:cNvSpPr txBox="1">
            <a:spLocks noGrp="1"/>
          </p:cNvSpPr>
          <p:nvPr>
            <p:ph type="subTitle" idx="2"/>
          </p:nvPr>
        </p:nvSpPr>
        <p:spPr>
          <a:xfrm>
            <a:off x="1476300" y="1658258"/>
            <a:ext cx="6191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0"/>
          <p:cNvSpPr txBox="1">
            <a:spLocks noGrp="1"/>
          </p:cNvSpPr>
          <p:nvPr>
            <p:ph type="subTitle" idx="3"/>
          </p:nvPr>
        </p:nvSpPr>
        <p:spPr>
          <a:xfrm>
            <a:off x="1476300" y="2782032"/>
            <a:ext cx="6191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0"/>
          <p:cNvSpPr txBox="1">
            <a:spLocks noGrp="1"/>
          </p:cNvSpPr>
          <p:nvPr>
            <p:ph type="subTitle" idx="4"/>
          </p:nvPr>
        </p:nvSpPr>
        <p:spPr>
          <a:xfrm>
            <a:off x="1476300" y="3905808"/>
            <a:ext cx="6191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5" name="Google Shape;215;p20"/>
          <p:cNvSpPr txBox="1">
            <a:spLocks noGrp="1"/>
          </p:cNvSpPr>
          <p:nvPr>
            <p:ph type="subTitle" idx="5"/>
          </p:nvPr>
        </p:nvSpPr>
        <p:spPr>
          <a:xfrm>
            <a:off x="1476300" y="2338922"/>
            <a:ext cx="6191400" cy="557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6" name="Google Shape;216;p20"/>
          <p:cNvSpPr txBox="1">
            <a:spLocks noGrp="1"/>
          </p:cNvSpPr>
          <p:nvPr>
            <p:ph type="subTitle" idx="6"/>
          </p:nvPr>
        </p:nvSpPr>
        <p:spPr>
          <a:xfrm>
            <a:off x="1476300" y="3462695"/>
            <a:ext cx="6191400" cy="557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7" name="Google Shape;217;p20"/>
          <p:cNvSpPr/>
          <p:nvPr/>
        </p:nvSpPr>
        <p:spPr>
          <a:xfrm rot="9788290">
            <a:off x="-2194792" y="1908537"/>
            <a:ext cx="3162906" cy="2319715"/>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2294675" y="445025"/>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rot="4329248" flipH="1">
            <a:off x="-1508693" y="2272786"/>
            <a:ext cx="4247900" cy="2724913"/>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rot="7270529">
            <a:off x="8524635" y="966189"/>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rot="1404608">
            <a:off x="7625347" y="454052"/>
            <a:ext cx="4248058" cy="2725014"/>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8004313" y="390581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3"/>
        <p:cNvGrpSpPr/>
        <p:nvPr/>
      </p:nvGrpSpPr>
      <p:grpSpPr>
        <a:xfrm>
          <a:off x="0" y="0"/>
          <a:ext cx="0" cy="0"/>
          <a:chOff x="0" y="0"/>
          <a:chExt cx="0" cy="0"/>
        </a:xfrm>
      </p:grpSpPr>
      <p:sp>
        <p:nvSpPr>
          <p:cNvPr id="294" name="Google Shape;294;p25"/>
          <p:cNvSpPr/>
          <p:nvPr/>
        </p:nvSpPr>
        <p:spPr>
          <a:xfrm>
            <a:off x="7361100" y="-1987061"/>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rot="696718">
            <a:off x="-1231082" y="-1250443"/>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rot="8100000">
            <a:off x="-2014501" y="3495206"/>
            <a:ext cx="3897074" cy="4751784"/>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0" y="-221949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7515025" y="39292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5756838" y="-581075"/>
            <a:ext cx="4358946" cy="2760182"/>
            <a:chOff x="5516575" y="-222725"/>
            <a:chExt cx="4358946" cy="2760182"/>
          </a:xfrm>
        </p:grpSpPr>
        <p:sp>
          <p:nvSpPr>
            <p:cNvPr id="300" name="Google Shape;300;p25"/>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5"/>
          <p:cNvSpPr/>
          <p:nvPr/>
        </p:nvSpPr>
        <p:spPr>
          <a:xfrm rot="2927788">
            <a:off x="507167" y="4472948"/>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5"/>
          <p:cNvGrpSpPr/>
          <p:nvPr/>
        </p:nvGrpSpPr>
        <p:grpSpPr>
          <a:xfrm>
            <a:off x="-4506186" y="-740135"/>
            <a:ext cx="4506196" cy="3078308"/>
            <a:chOff x="-717998" y="2363140"/>
            <a:chExt cx="4506196" cy="3078308"/>
          </a:xfrm>
        </p:grpSpPr>
        <p:sp>
          <p:nvSpPr>
            <p:cNvPr id="304" name="Google Shape;304;p25"/>
            <p:cNvSpPr/>
            <p:nvPr/>
          </p:nvSpPr>
          <p:spPr>
            <a:xfrm rot="294436">
              <a:off x="-622745" y="2685375"/>
              <a:ext cx="3788465" cy="2389344"/>
            </a:xfrm>
            <a:custGeom>
              <a:avLst/>
              <a:gdLst/>
              <a:ahLst/>
              <a:cxnLst/>
              <a:rect l="l" t="t" r="r" b="b"/>
              <a:pathLst>
                <a:path w="78327" h="49400" extrusionOk="0">
                  <a:moveTo>
                    <a:pt x="6187" y="0"/>
                  </a:moveTo>
                  <a:cubicBezTo>
                    <a:pt x="4723" y="0"/>
                    <a:pt x="3311" y="707"/>
                    <a:pt x="2164" y="1589"/>
                  </a:cubicBezTo>
                  <a:cubicBezTo>
                    <a:pt x="1386" y="2190"/>
                    <a:pt x="687" y="2886"/>
                    <a:pt x="80" y="3658"/>
                  </a:cubicBezTo>
                  <a:cubicBezTo>
                    <a:pt x="1" y="3758"/>
                    <a:pt x="86" y="3893"/>
                    <a:pt x="183" y="3893"/>
                  </a:cubicBezTo>
                  <a:cubicBezTo>
                    <a:pt x="213" y="3893"/>
                    <a:pt x="245" y="3880"/>
                    <a:pt x="273" y="3848"/>
                  </a:cubicBezTo>
                  <a:cubicBezTo>
                    <a:pt x="1537" y="2385"/>
                    <a:pt x="3172" y="1004"/>
                    <a:pt x="5096" y="540"/>
                  </a:cubicBezTo>
                  <a:cubicBezTo>
                    <a:pt x="5438" y="458"/>
                    <a:pt x="5777" y="418"/>
                    <a:pt x="6108" y="418"/>
                  </a:cubicBezTo>
                  <a:cubicBezTo>
                    <a:pt x="7579" y="418"/>
                    <a:pt x="8900" y="1206"/>
                    <a:pt x="9680" y="2545"/>
                  </a:cubicBezTo>
                  <a:cubicBezTo>
                    <a:pt x="10572" y="4078"/>
                    <a:pt x="10808" y="5917"/>
                    <a:pt x="11024" y="7645"/>
                  </a:cubicBezTo>
                  <a:cubicBezTo>
                    <a:pt x="11318" y="10003"/>
                    <a:pt x="11668" y="12355"/>
                    <a:pt x="12078" y="14698"/>
                  </a:cubicBezTo>
                  <a:cubicBezTo>
                    <a:pt x="12492" y="17073"/>
                    <a:pt x="12967" y="19434"/>
                    <a:pt x="13498" y="21785"/>
                  </a:cubicBezTo>
                  <a:cubicBezTo>
                    <a:pt x="13990" y="23959"/>
                    <a:pt x="14506" y="26131"/>
                    <a:pt x="15203" y="28249"/>
                  </a:cubicBezTo>
                  <a:cubicBezTo>
                    <a:pt x="16465" y="32087"/>
                    <a:pt x="18435" y="35806"/>
                    <a:pt x="21824" y="38161"/>
                  </a:cubicBezTo>
                  <a:cubicBezTo>
                    <a:pt x="23366" y="39230"/>
                    <a:pt x="25140" y="39979"/>
                    <a:pt x="27008" y="40201"/>
                  </a:cubicBezTo>
                  <a:cubicBezTo>
                    <a:pt x="27353" y="40241"/>
                    <a:pt x="27696" y="40261"/>
                    <a:pt x="28039" y="40261"/>
                  </a:cubicBezTo>
                  <a:cubicBezTo>
                    <a:pt x="29617" y="40261"/>
                    <a:pt x="31164" y="39842"/>
                    <a:pt x="32575" y="39114"/>
                  </a:cubicBezTo>
                  <a:cubicBezTo>
                    <a:pt x="36328" y="37179"/>
                    <a:pt x="38712" y="33582"/>
                    <a:pt x="41516" y="30569"/>
                  </a:cubicBezTo>
                  <a:cubicBezTo>
                    <a:pt x="43793" y="28122"/>
                    <a:pt x="46967" y="25681"/>
                    <a:pt x="50428" y="25681"/>
                  </a:cubicBezTo>
                  <a:cubicBezTo>
                    <a:pt x="51068" y="25681"/>
                    <a:pt x="51718" y="25765"/>
                    <a:pt x="52374" y="25947"/>
                  </a:cubicBezTo>
                  <a:cubicBezTo>
                    <a:pt x="55580" y="26839"/>
                    <a:pt x="57364" y="29881"/>
                    <a:pt x="59039" y="32507"/>
                  </a:cubicBezTo>
                  <a:cubicBezTo>
                    <a:pt x="59890" y="33836"/>
                    <a:pt x="60765" y="35171"/>
                    <a:pt x="61834" y="36337"/>
                  </a:cubicBezTo>
                  <a:cubicBezTo>
                    <a:pt x="63151" y="37770"/>
                    <a:pt x="64781" y="38717"/>
                    <a:pt x="66523" y="39539"/>
                  </a:cubicBezTo>
                  <a:cubicBezTo>
                    <a:pt x="68391" y="40419"/>
                    <a:pt x="70216" y="41308"/>
                    <a:pt x="71874" y="42559"/>
                  </a:cubicBezTo>
                  <a:cubicBezTo>
                    <a:pt x="73491" y="43780"/>
                    <a:pt x="74925" y="45222"/>
                    <a:pt x="76138" y="46848"/>
                  </a:cubicBezTo>
                  <a:cubicBezTo>
                    <a:pt x="76706" y="47615"/>
                    <a:pt x="77222" y="48419"/>
                    <a:pt x="77685" y="49253"/>
                  </a:cubicBezTo>
                  <a:cubicBezTo>
                    <a:pt x="77743" y="49357"/>
                    <a:pt x="77832" y="49400"/>
                    <a:pt x="77922" y="49400"/>
                  </a:cubicBezTo>
                  <a:cubicBezTo>
                    <a:pt x="78122" y="49400"/>
                    <a:pt x="78327" y="49186"/>
                    <a:pt x="78198" y="48953"/>
                  </a:cubicBezTo>
                  <a:cubicBezTo>
                    <a:pt x="76254" y="45464"/>
                    <a:pt x="73357" y="42524"/>
                    <a:pt x="69883" y="40548"/>
                  </a:cubicBezTo>
                  <a:cubicBezTo>
                    <a:pt x="68007" y="39478"/>
                    <a:pt x="65932" y="38779"/>
                    <a:pt x="64134" y="37569"/>
                  </a:cubicBezTo>
                  <a:cubicBezTo>
                    <a:pt x="62726" y="36619"/>
                    <a:pt x="61627" y="35311"/>
                    <a:pt x="60660" y="33929"/>
                  </a:cubicBezTo>
                  <a:cubicBezTo>
                    <a:pt x="58865" y="31362"/>
                    <a:pt x="57387" y="28313"/>
                    <a:pt x="54718" y="26518"/>
                  </a:cubicBezTo>
                  <a:cubicBezTo>
                    <a:pt x="53416" y="25644"/>
                    <a:pt x="51983" y="25269"/>
                    <a:pt x="50539" y="25269"/>
                  </a:cubicBezTo>
                  <a:cubicBezTo>
                    <a:pt x="48299" y="25269"/>
                    <a:pt x="46031" y="26171"/>
                    <a:pt x="44179" y="27518"/>
                  </a:cubicBezTo>
                  <a:cubicBezTo>
                    <a:pt x="40706" y="30045"/>
                    <a:pt x="38491" y="33856"/>
                    <a:pt x="35285" y="36669"/>
                  </a:cubicBezTo>
                  <a:cubicBezTo>
                    <a:pt x="33752" y="38015"/>
                    <a:pt x="31971" y="39152"/>
                    <a:pt x="29964" y="39612"/>
                  </a:cubicBezTo>
                  <a:cubicBezTo>
                    <a:pt x="29335" y="39756"/>
                    <a:pt x="28699" y="39824"/>
                    <a:pt x="28065" y="39824"/>
                  </a:cubicBezTo>
                  <a:cubicBezTo>
                    <a:pt x="26670" y="39824"/>
                    <a:pt x="25282" y="39494"/>
                    <a:pt x="24004" y="38913"/>
                  </a:cubicBezTo>
                  <a:cubicBezTo>
                    <a:pt x="20067" y="37129"/>
                    <a:pt x="17587" y="33460"/>
                    <a:pt x="16091" y="29532"/>
                  </a:cubicBezTo>
                  <a:cubicBezTo>
                    <a:pt x="15322" y="27509"/>
                    <a:pt x="14771" y="25411"/>
                    <a:pt x="14267" y="23310"/>
                  </a:cubicBezTo>
                  <a:cubicBezTo>
                    <a:pt x="13693" y="20917"/>
                    <a:pt x="13183" y="18510"/>
                    <a:pt x="12734" y="16091"/>
                  </a:cubicBezTo>
                  <a:cubicBezTo>
                    <a:pt x="12282" y="13637"/>
                    <a:pt x="11895" y="11174"/>
                    <a:pt x="11571" y="8703"/>
                  </a:cubicBezTo>
                  <a:cubicBezTo>
                    <a:pt x="11338" y="6896"/>
                    <a:pt x="11198" y="5025"/>
                    <a:pt x="10516" y="3317"/>
                  </a:cubicBezTo>
                  <a:cubicBezTo>
                    <a:pt x="9902" y="1779"/>
                    <a:pt x="8768" y="441"/>
                    <a:pt x="7080" y="91"/>
                  </a:cubicBezTo>
                  <a:cubicBezTo>
                    <a:pt x="6782" y="29"/>
                    <a:pt x="6483" y="0"/>
                    <a:pt x="6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rot="294436">
              <a:off x="-568472" y="253983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6"/>
        <p:cNvGrpSpPr/>
        <p:nvPr/>
      </p:nvGrpSpPr>
      <p:grpSpPr>
        <a:xfrm>
          <a:off x="0" y="0"/>
          <a:ext cx="0" cy="0"/>
          <a:chOff x="0" y="0"/>
          <a:chExt cx="0" cy="0"/>
        </a:xfrm>
      </p:grpSpPr>
      <p:sp>
        <p:nvSpPr>
          <p:cNvPr id="307" name="Google Shape;307;p26"/>
          <p:cNvSpPr/>
          <p:nvPr/>
        </p:nvSpPr>
        <p:spPr>
          <a:xfrm>
            <a:off x="-2282587" y="-2219511"/>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696718">
            <a:off x="8296431" y="2039582"/>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8100000">
            <a:off x="8470399" y="3020106"/>
            <a:ext cx="3897074" cy="4751784"/>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715100" y="-179549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rot="9719693">
            <a:off x="7361066" y="4309120"/>
            <a:ext cx="2943706" cy="2410952"/>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701112" y="3608400"/>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rot="2927788">
            <a:off x="-2064583" y="255748"/>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rot="-10384621">
            <a:off x="6304935" y="-201494"/>
            <a:ext cx="4247937" cy="2724936"/>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228850" y="2617775"/>
            <a:ext cx="46863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448050" y="1226475"/>
            <a:ext cx="2247900" cy="10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1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2914750" y="3341725"/>
            <a:ext cx="3314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3"/>
          <p:cNvSpPr/>
          <p:nvPr/>
        </p:nvSpPr>
        <p:spPr>
          <a:xfrm rot="-1065127">
            <a:off x="4609515" y="-1990619"/>
            <a:ext cx="3858447" cy="3050825"/>
          </a:xfrm>
          <a:custGeom>
            <a:avLst/>
            <a:gdLst/>
            <a:ahLst/>
            <a:cxnLst/>
            <a:rect l="l" t="t" r="r" b="b"/>
            <a:pathLst>
              <a:path w="81008" h="64052" extrusionOk="0">
                <a:moveTo>
                  <a:pt x="33793" y="1"/>
                </a:moveTo>
                <a:cubicBezTo>
                  <a:pt x="30318" y="1"/>
                  <a:pt x="26819" y="506"/>
                  <a:pt x="23602" y="1821"/>
                </a:cubicBezTo>
                <a:cubicBezTo>
                  <a:pt x="21451" y="2740"/>
                  <a:pt x="19454" y="3892"/>
                  <a:pt x="17597" y="5201"/>
                </a:cubicBezTo>
                <a:cubicBezTo>
                  <a:pt x="15129" y="6682"/>
                  <a:pt x="12928" y="8523"/>
                  <a:pt x="11436" y="10758"/>
                </a:cubicBezTo>
                <a:cubicBezTo>
                  <a:pt x="10349" y="11603"/>
                  <a:pt x="8860" y="12055"/>
                  <a:pt x="7892" y="13054"/>
                </a:cubicBezTo>
                <a:cubicBezTo>
                  <a:pt x="6924" y="14057"/>
                  <a:pt x="5007" y="14876"/>
                  <a:pt x="5626" y="16364"/>
                </a:cubicBezTo>
                <a:cubicBezTo>
                  <a:pt x="4031" y="17574"/>
                  <a:pt x="3204" y="19223"/>
                  <a:pt x="2661" y="20911"/>
                </a:cubicBezTo>
                <a:cubicBezTo>
                  <a:pt x="2064" y="22139"/>
                  <a:pt x="1451" y="23368"/>
                  <a:pt x="1072" y="24654"/>
                </a:cubicBezTo>
                <a:cubicBezTo>
                  <a:pt x="732" y="25683"/>
                  <a:pt x="341" y="26709"/>
                  <a:pt x="154" y="27765"/>
                </a:cubicBezTo>
                <a:cubicBezTo>
                  <a:pt x="1" y="30276"/>
                  <a:pt x="1616" y="32403"/>
                  <a:pt x="2488" y="34681"/>
                </a:cubicBezTo>
                <a:cubicBezTo>
                  <a:pt x="3686" y="37815"/>
                  <a:pt x="4693" y="41083"/>
                  <a:pt x="6932" y="43804"/>
                </a:cubicBezTo>
                <a:cubicBezTo>
                  <a:pt x="8171" y="45771"/>
                  <a:pt x="10070" y="47333"/>
                  <a:pt x="11467" y="49204"/>
                </a:cubicBezTo>
                <a:cubicBezTo>
                  <a:pt x="12569" y="50559"/>
                  <a:pt x="13591" y="52032"/>
                  <a:pt x="15355" y="52851"/>
                </a:cubicBezTo>
                <a:cubicBezTo>
                  <a:pt x="16698" y="53923"/>
                  <a:pt x="18439" y="54478"/>
                  <a:pt x="20047" y="55197"/>
                </a:cubicBezTo>
                <a:cubicBezTo>
                  <a:pt x="22397" y="56985"/>
                  <a:pt x="24540" y="59181"/>
                  <a:pt x="27689" y="60016"/>
                </a:cubicBezTo>
                <a:cubicBezTo>
                  <a:pt x="30728" y="60712"/>
                  <a:pt x="33476" y="62009"/>
                  <a:pt x="36205" y="63246"/>
                </a:cubicBezTo>
                <a:cubicBezTo>
                  <a:pt x="37521" y="63460"/>
                  <a:pt x="38880" y="63575"/>
                  <a:pt x="40104" y="64049"/>
                </a:cubicBezTo>
                <a:cubicBezTo>
                  <a:pt x="40176" y="64051"/>
                  <a:pt x="40247" y="64051"/>
                  <a:pt x="40319" y="64051"/>
                </a:cubicBezTo>
                <a:cubicBezTo>
                  <a:pt x="41303" y="64051"/>
                  <a:pt x="42282" y="63929"/>
                  <a:pt x="43239" y="63690"/>
                </a:cubicBezTo>
                <a:cubicBezTo>
                  <a:pt x="47112" y="62959"/>
                  <a:pt x="51142" y="62848"/>
                  <a:pt x="54877" y="61554"/>
                </a:cubicBezTo>
                <a:cubicBezTo>
                  <a:pt x="55784" y="61236"/>
                  <a:pt x="56675" y="60869"/>
                  <a:pt x="57632" y="60708"/>
                </a:cubicBezTo>
                <a:cubicBezTo>
                  <a:pt x="60372" y="60188"/>
                  <a:pt x="62623" y="58630"/>
                  <a:pt x="64984" y="57402"/>
                </a:cubicBezTo>
                <a:cubicBezTo>
                  <a:pt x="66549" y="56376"/>
                  <a:pt x="67980" y="55205"/>
                  <a:pt x="69634" y="54275"/>
                </a:cubicBezTo>
                <a:cubicBezTo>
                  <a:pt x="71850" y="53012"/>
                  <a:pt x="73380" y="51125"/>
                  <a:pt x="75214" y="49518"/>
                </a:cubicBezTo>
                <a:cubicBezTo>
                  <a:pt x="76155" y="48703"/>
                  <a:pt x="77242" y="47869"/>
                  <a:pt x="77571" y="46732"/>
                </a:cubicBezTo>
                <a:cubicBezTo>
                  <a:pt x="77808" y="45656"/>
                  <a:pt x="77805" y="44562"/>
                  <a:pt x="78057" y="43487"/>
                </a:cubicBezTo>
                <a:cubicBezTo>
                  <a:pt x="79144" y="41275"/>
                  <a:pt x="79243" y="38883"/>
                  <a:pt x="79909" y="36586"/>
                </a:cubicBezTo>
                <a:cubicBezTo>
                  <a:pt x="80005" y="34470"/>
                  <a:pt x="80786" y="32415"/>
                  <a:pt x="81008" y="30310"/>
                </a:cubicBezTo>
                <a:cubicBezTo>
                  <a:pt x="80763" y="27241"/>
                  <a:pt x="80112" y="24122"/>
                  <a:pt x="78294" y="21473"/>
                </a:cubicBezTo>
                <a:cubicBezTo>
                  <a:pt x="76499" y="18599"/>
                  <a:pt x="75719" y="15362"/>
                  <a:pt x="74219" y="12380"/>
                </a:cubicBezTo>
                <a:cubicBezTo>
                  <a:pt x="72986" y="9916"/>
                  <a:pt x="70181" y="8519"/>
                  <a:pt x="67736" y="7007"/>
                </a:cubicBezTo>
                <a:cubicBezTo>
                  <a:pt x="65608" y="5844"/>
                  <a:pt x="63507" y="4585"/>
                  <a:pt x="61023" y="3957"/>
                </a:cubicBezTo>
                <a:cubicBezTo>
                  <a:pt x="58206" y="3310"/>
                  <a:pt x="55279" y="3031"/>
                  <a:pt x="52435" y="2453"/>
                </a:cubicBezTo>
                <a:cubicBezTo>
                  <a:pt x="51536" y="2239"/>
                  <a:pt x="50621" y="2055"/>
                  <a:pt x="49703" y="1879"/>
                </a:cubicBezTo>
                <a:cubicBezTo>
                  <a:pt x="45722" y="1098"/>
                  <a:pt x="41654" y="589"/>
                  <a:pt x="37571" y="187"/>
                </a:cubicBezTo>
                <a:cubicBezTo>
                  <a:pt x="36325" y="68"/>
                  <a:pt x="35061" y="1"/>
                  <a:pt x="337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056300" y="-1290036"/>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2927788">
            <a:off x="-766258" y="-1233677"/>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7270561">
            <a:off x="-1441441" y="3096360"/>
            <a:ext cx="3614516" cy="4407369"/>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485500" y="4294075"/>
            <a:ext cx="3162902" cy="2319712"/>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9187" y="-16706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rot="3890970" flipH="1">
            <a:off x="-965354" y="2380961"/>
            <a:ext cx="4506224" cy="3078327"/>
            <a:chOff x="-717998" y="2363140"/>
            <a:chExt cx="4506196" cy="3078308"/>
          </a:xfrm>
        </p:grpSpPr>
        <p:sp>
          <p:nvSpPr>
            <p:cNvPr id="36" name="Google Shape;36;p3"/>
            <p:cNvSpPr/>
            <p:nvPr/>
          </p:nvSpPr>
          <p:spPr>
            <a:xfrm rot="294436">
              <a:off x="-622745" y="2685375"/>
              <a:ext cx="3788465" cy="2389344"/>
            </a:xfrm>
            <a:custGeom>
              <a:avLst/>
              <a:gdLst/>
              <a:ahLst/>
              <a:cxnLst/>
              <a:rect l="l" t="t" r="r" b="b"/>
              <a:pathLst>
                <a:path w="78327" h="49400" extrusionOk="0">
                  <a:moveTo>
                    <a:pt x="6187" y="0"/>
                  </a:moveTo>
                  <a:cubicBezTo>
                    <a:pt x="4723" y="0"/>
                    <a:pt x="3311" y="707"/>
                    <a:pt x="2164" y="1589"/>
                  </a:cubicBezTo>
                  <a:cubicBezTo>
                    <a:pt x="1386" y="2190"/>
                    <a:pt x="687" y="2886"/>
                    <a:pt x="80" y="3658"/>
                  </a:cubicBezTo>
                  <a:cubicBezTo>
                    <a:pt x="1" y="3758"/>
                    <a:pt x="86" y="3893"/>
                    <a:pt x="183" y="3893"/>
                  </a:cubicBezTo>
                  <a:cubicBezTo>
                    <a:pt x="213" y="3893"/>
                    <a:pt x="245" y="3880"/>
                    <a:pt x="273" y="3848"/>
                  </a:cubicBezTo>
                  <a:cubicBezTo>
                    <a:pt x="1537" y="2385"/>
                    <a:pt x="3172" y="1004"/>
                    <a:pt x="5096" y="540"/>
                  </a:cubicBezTo>
                  <a:cubicBezTo>
                    <a:pt x="5438" y="458"/>
                    <a:pt x="5777" y="418"/>
                    <a:pt x="6108" y="418"/>
                  </a:cubicBezTo>
                  <a:cubicBezTo>
                    <a:pt x="7579" y="418"/>
                    <a:pt x="8900" y="1206"/>
                    <a:pt x="9680" y="2545"/>
                  </a:cubicBezTo>
                  <a:cubicBezTo>
                    <a:pt x="10572" y="4078"/>
                    <a:pt x="10808" y="5917"/>
                    <a:pt x="11024" y="7645"/>
                  </a:cubicBezTo>
                  <a:cubicBezTo>
                    <a:pt x="11318" y="10003"/>
                    <a:pt x="11668" y="12355"/>
                    <a:pt x="12078" y="14698"/>
                  </a:cubicBezTo>
                  <a:cubicBezTo>
                    <a:pt x="12492" y="17073"/>
                    <a:pt x="12967" y="19434"/>
                    <a:pt x="13498" y="21785"/>
                  </a:cubicBezTo>
                  <a:cubicBezTo>
                    <a:pt x="13990" y="23959"/>
                    <a:pt x="14506" y="26131"/>
                    <a:pt x="15203" y="28249"/>
                  </a:cubicBezTo>
                  <a:cubicBezTo>
                    <a:pt x="16465" y="32087"/>
                    <a:pt x="18435" y="35806"/>
                    <a:pt x="21824" y="38161"/>
                  </a:cubicBezTo>
                  <a:cubicBezTo>
                    <a:pt x="23366" y="39230"/>
                    <a:pt x="25140" y="39979"/>
                    <a:pt x="27008" y="40201"/>
                  </a:cubicBezTo>
                  <a:cubicBezTo>
                    <a:pt x="27353" y="40241"/>
                    <a:pt x="27696" y="40261"/>
                    <a:pt x="28039" y="40261"/>
                  </a:cubicBezTo>
                  <a:cubicBezTo>
                    <a:pt x="29617" y="40261"/>
                    <a:pt x="31164" y="39842"/>
                    <a:pt x="32575" y="39114"/>
                  </a:cubicBezTo>
                  <a:cubicBezTo>
                    <a:pt x="36328" y="37179"/>
                    <a:pt x="38712" y="33582"/>
                    <a:pt x="41516" y="30569"/>
                  </a:cubicBezTo>
                  <a:cubicBezTo>
                    <a:pt x="43793" y="28122"/>
                    <a:pt x="46967" y="25681"/>
                    <a:pt x="50428" y="25681"/>
                  </a:cubicBezTo>
                  <a:cubicBezTo>
                    <a:pt x="51068" y="25681"/>
                    <a:pt x="51718" y="25765"/>
                    <a:pt x="52374" y="25947"/>
                  </a:cubicBezTo>
                  <a:cubicBezTo>
                    <a:pt x="55580" y="26839"/>
                    <a:pt x="57364" y="29881"/>
                    <a:pt x="59039" y="32507"/>
                  </a:cubicBezTo>
                  <a:cubicBezTo>
                    <a:pt x="59890" y="33836"/>
                    <a:pt x="60765" y="35171"/>
                    <a:pt x="61834" y="36337"/>
                  </a:cubicBezTo>
                  <a:cubicBezTo>
                    <a:pt x="63151" y="37770"/>
                    <a:pt x="64781" y="38717"/>
                    <a:pt x="66523" y="39539"/>
                  </a:cubicBezTo>
                  <a:cubicBezTo>
                    <a:pt x="68391" y="40419"/>
                    <a:pt x="70216" y="41308"/>
                    <a:pt x="71874" y="42559"/>
                  </a:cubicBezTo>
                  <a:cubicBezTo>
                    <a:pt x="73491" y="43780"/>
                    <a:pt x="74925" y="45222"/>
                    <a:pt x="76138" y="46848"/>
                  </a:cubicBezTo>
                  <a:cubicBezTo>
                    <a:pt x="76706" y="47615"/>
                    <a:pt x="77222" y="48419"/>
                    <a:pt x="77685" y="49253"/>
                  </a:cubicBezTo>
                  <a:cubicBezTo>
                    <a:pt x="77743" y="49357"/>
                    <a:pt x="77832" y="49400"/>
                    <a:pt x="77922" y="49400"/>
                  </a:cubicBezTo>
                  <a:cubicBezTo>
                    <a:pt x="78122" y="49400"/>
                    <a:pt x="78327" y="49186"/>
                    <a:pt x="78198" y="48953"/>
                  </a:cubicBezTo>
                  <a:cubicBezTo>
                    <a:pt x="76254" y="45464"/>
                    <a:pt x="73357" y="42524"/>
                    <a:pt x="69883" y="40548"/>
                  </a:cubicBezTo>
                  <a:cubicBezTo>
                    <a:pt x="68007" y="39478"/>
                    <a:pt x="65932" y="38779"/>
                    <a:pt x="64134" y="37569"/>
                  </a:cubicBezTo>
                  <a:cubicBezTo>
                    <a:pt x="62726" y="36619"/>
                    <a:pt x="61627" y="35311"/>
                    <a:pt x="60660" y="33929"/>
                  </a:cubicBezTo>
                  <a:cubicBezTo>
                    <a:pt x="58865" y="31362"/>
                    <a:pt x="57387" y="28313"/>
                    <a:pt x="54718" y="26518"/>
                  </a:cubicBezTo>
                  <a:cubicBezTo>
                    <a:pt x="53416" y="25644"/>
                    <a:pt x="51983" y="25269"/>
                    <a:pt x="50539" y="25269"/>
                  </a:cubicBezTo>
                  <a:cubicBezTo>
                    <a:pt x="48299" y="25269"/>
                    <a:pt x="46031" y="26171"/>
                    <a:pt x="44179" y="27518"/>
                  </a:cubicBezTo>
                  <a:cubicBezTo>
                    <a:pt x="40706" y="30045"/>
                    <a:pt x="38491" y="33856"/>
                    <a:pt x="35285" y="36669"/>
                  </a:cubicBezTo>
                  <a:cubicBezTo>
                    <a:pt x="33752" y="38015"/>
                    <a:pt x="31971" y="39152"/>
                    <a:pt x="29964" y="39612"/>
                  </a:cubicBezTo>
                  <a:cubicBezTo>
                    <a:pt x="29335" y="39756"/>
                    <a:pt x="28699" y="39824"/>
                    <a:pt x="28065" y="39824"/>
                  </a:cubicBezTo>
                  <a:cubicBezTo>
                    <a:pt x="26670" y="39824"/>
                    <a:pt x="25282" y="39494"/>
                    <a:pt x="24004" y="38913"/>
                  </a:cubicBezTo>
                  <a:cubicBezTo>
                    <a:pt x="20067" y="37129"/>
                    <a:pt x="17587" y="33460"/>
                    <a:pt x="16091" y="29532"/>
                  </a:cubicBezTo>
                  <a:cubicBezTo>
                    <a:pt x="15322" y="27509"/>
                    <a:pt x="14771" y="25411"/>
                    <a:pt x="14267" y="23310"/>
                  </a:cubicBezTo>
                  <a:cubicBezTo>
                    <a:pt x="13693" y="20917"/>
                    <a:pt x="13183" y="18510"/>
                    <a:pt x="12734" y="16091"/>
                  </a:cubicBezTo>
                  <a:cubicBezTo>
                    <a:pt x="12282" y="13637"/>
                    <a:pt x="11895" y="11174"/>
                    <a:pt x="11571" y="8703"/>
                  </a:cubicBezTo>
                  <a:cubicBezTo>
                    <a:pt x="11338" y="6896"/>
                    <a:pt x="11198" y="5025"/>
                    <a:pt x="10516" y="3317"/>
                  </a:cubicBezTo>
                  <a:cubicBezTo>
                    <a:pt x="9902" y="1779"/>
                    <a:pt x="8768" y="441"/>
                    <a:pt x="7080" y="91"/>
                  </a:cubicBezTo>
                  <a:cubicBezTo>
                    <a:pt x="6782" y="29"/>
                    <a:pt x="6483" y="0"/>
                    <a:pt x="6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94436">
              <a:off x="-568472" y="253983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p:nvPr/>
        </p:nvSpPr>
        <p:spPr>
          <a:xfrm rot="-6766462" flipH="1">
            <a:off x="5952003" y="-186306"/>
            <a:ext cx="3837404" cy="2420112"/>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698200" y="3459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715100" y="837100"/>
            <a:ext cx="4945200" cy="1272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7"/>
          <p:cNvSpPr txBox="1">
            <a:spLocks noGrp="1"/>
          </p:cNvSpPr>
          <p:nvPr>
            <p:ph type="body" idx="1"/>
          </p:nvPr>
        </p:nvSpPr>
        <p:spPr>
          <a:xfrm>
            <a:off x="715100" y="2186000"/>
            <a:ext cx="3547200" cy="212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76" name="Google Shape;76;p7"/>
          <p:cNvSpPr/>
          <p:nvPr/>
        </p:nvSpPr>
        <p:spPr>
          <a:xfrm flipH="1">
            <a:off x="2467146" y="438268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696718">
            <a:off x="5476981" y="-1731818"/>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9763900">
            <a:off x="-1506808" y="-1367180"/>
            <a:ext cx="3162939" cy="2319740"/>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flipH="1">
            <a:off x="2193550" y="467176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014487" y="-1899175"/>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7"/>
          <p:cNvGrpSpPr/>
          <p:nvPr/>
        </p:nvGrpSpPr>
        <p:grpSpPr>
          <a:xfrm rot="-3078532">
            <a:off x="5920461" y="4041380"/>
            <a:ext cx="4358794" cy="2760086"/>
            <a:chOff x="5516575" y="-222725"/>
            <a:chExt cx="4358946" cy="2760182"/>
          </a:xfrm>
        </p:grpSpPr>
        <p:sp>
          <p:nvSpPr>
            <p:cNvPr id="82" name="Google Shape;82;p7"/>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7"/>
          <p:cNvSpPr/>
          <p:nvPr/>
        </p:nvSpPr>
        <p:spPr>
          <a:xfrm rot="7270529">
            <a:off x="7544235" y="-2829386"/>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035500" y="1421700"/>
            <a:ext cx="5073000" cy="2300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1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87" name="Google Shape;87;p8"/>
          <p:cNvSpPr/>
          <p:nvPr/>
        </p:nvSpPr>
        <p:spPr>
          <a:xfrm rot="-3008152">
            <a:off x="-2203371" y="624108"/>
            <a:ext cx="2711284" cy="2319807"/>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7270529">
            <a:off x="523860" y="4470189"/>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rot="777049">
            <a:off x="-1052495" y="3488614"/>
            <a:ext cx="4358665" cy="2760004"/>
            <a:chOff x="5516575" y="-222725"/>
            <a:chExt cx="4358946" cy="2760182"/>
          </a:xfrm>
        </p:grpSpPr>
        <p:sp>
          <p:nvSpPr>
            <p:cNvPr id="90" name="Google Shape;90;p8"/>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p:nvPr/>
        </p:nvSpPr>
        <p:spPr>
          <a:xfrm flipH="1">
            <a:off x="-1666704" y="-2070986"/>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flipH="1">
            <a:off x="-1066800" y="-73844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2927788">
            <a:off x="7872217" y="-1740889"/>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rot="9763900">
            <a:off x="7056967" y="3448632"/>
            <a:ext cx="3162939" cy="2319740"/>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7765388" y="2862975"/>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8"/>
          <p:cNvGrpSpPr/>
          <p:nvPr/>
        </p:nvGrpSpPr>
        <p:grpSpPr>
          <a:xfrm rot="3855602" flipH="1">
            <a:off x="6306193" y="-100140"/>
            <a:ext cx="4359070" cy="2760261"/>
            <a:chOff x="5516575" y="-222725"/>
            <a:chExt cx="4358946" cy="2760182"/>
          </a:xfrm>
        </p:grpSpPr>
        <p:sp>
          <p:nvSpPr>
            <p:cNvPr id="98" name="Google Shape;98;p8"/>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41550" y="1418275"/>
            <a:ext cx="3246300" cy="1363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936654" y="2781775"/>
            <a:ext cx="3246300" cy="11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 name="Google Shape;103;p9"/>
          <p:cNvSpPr/>
          <p:nvPr/>
        </p:nvSpPr>
        <p:spPr>
          <a:xfrm rot="-3065956">
            <a:off x="5498837" y="-1876231"/>
            <a:ext cx="2711309" cy="2319828"/>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rot="3325151">
            <a:off x="-1884863" y="4327202"/>
            <a:ext cx="4209745" cy="3602542"/>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rot="2927788">
            <a:off x="615705" y="4751248"/>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rot="7270561">
            <a:off x="6862309" y="-2859553"/>
            <a:ext cx="3614516" cy="4407369"/>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rot="3057393">
            <a:off x="-1237875" y="-1848559"/>
            <a:ext cx="2610558" cy="2754517"/>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157138" flipH="1">
            <a:off x="5122432" y="3430647"/>
            <a:ext cx="4247750" cy="27248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8707100" y="-926277"/>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4"/>
        <p:cNvGrpSpPr/>
        <p:nvPr/>
      </p:nvGrpSpPr>
      <p:grpSpPr>
        <a:xfrm>
          <a:off x="0" y="0"/>
          <a:ext cx="0" cy="0"/>
          <a:chOff x="0" y="0"/>
          <a:chExt cx="0" cy="0"/>
        </a:xfrm>
      </p:grpSpPr>
      <p:sp>
        <p:nvSpPr>
          <p:cNvPr id="135" name="Google Shape;135;p13"/>
          <p:cNvSpPr txBox="1">
            <a:spLocks noGrp="1"/>
          </p:cNvSpPr>
          <p:nvPr>
            <p:ph type="title" hasCustomPrompt="1"/>
          </p:nvPr>
        </p:nvSpPr>
        <p:spPr>
          <a:xfrm>
            <a:off x="1638550" y="1237000"/>
            <a:ext cx="628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subTitle" idx="1"/>
          </p:nvPr>
        </p:nvSpPr>
        <p:spPr>
          <a:xfrm>
            <a:off x="784550" y="228145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7" name="Google Shape;137;p13"/>
          <p:cNvSpPr txBox="1">
            <a:spLocks noGrp="1"/>
          </p:cNvSpPr>
          <p:nvPr>
            <p:ph type="title" idx="2" hasCustomPrompt="1"/>
          </p:nvPr>
        </p:nvSpPr>
        <p:spPr>
          <a:xfrm>
            <a:off x="4257750" y="1237000"/>
            <a:ext cx="628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subTitle" idx="3"/>
          </p:nvPr>
        </p:nvSpPr>
        <p:spPr>
          <a:xfrm>
            <a:off x="3403800" y="228145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title" idx="4" hasCustomPrompt="1"/>
          </p:nvPr>
        </p:nvSpPr>
        <p:spPr>
          <a:xfrm>
            <a:off x="6876950" y="1237000"/>
            <a:ext cx="628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5"/>
          </p:nvPr>
        </p:nvSpPr>
        <p:spPr>
          <a:xfrm>
            <a:off x="6023000" y="228145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1" name="Google Shape;141;p13"/>
          <p:cNvSpPr txBox="1">
            <a:spLocks noGrp="1"/>
          </p:cNvSpPr>
          <p:nvPr>
            <p:ph type="title" idx="6" hasCustomPrompt="1"/>
          </p:nvPr>
        </p:nvSpPr>
        <p:spPr>
          <a:xfrm>
            <a:off x="1638550" y="3026400"/>
            <a:ext cx="628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a:spLocks noGrp="1"/>
          </p:cNvSpPr>
          <p:nvPr>
            <p:ph type="subTitle" idx="7"/>
          </p:nvPr>
        </p:nvSpPr>
        <p:spPr>
          <a:xfrm>
            <a:off x="784550" y="408209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3" name="Google Shape;143;p13"/>
          <p:cNvSpPr txBox="1">
            <a:spLocks noGrp="1"/>
          </p:cNvSpPr>
          <p:nvPr>
            <p:ph type="title" idx="8" hasCustomPrompt="1"/>
          </p:nvPr>
        </p:nvSpPr>
        <p:spPr>
          <a:xfrm>
            <a:off x="4257750" y="3026400"/>
            <a:ext cx="628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subTitle" idx="9"/>
          </p:nvPr>
        </p:nvSpPr>
        <p:spPr>
          <a:xfrm>
            <a:off x="3403800" y="408209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3"/>
          <p:cNvSpPr txBox="1">
            <a:spLocks noGrp="1"/>
          </p:cNvSpPr>
          <p:nvPr>
            <p:ph type="title" idx="13" hasCustomPrompt="1"/>
          </p:nvPr>
        </p:nvSpPr>
        <p:spPr>
          <a:xfrm>
            <a:off x="6876950" y="3026400"/>
            <a:ext cx="6285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subTitle" idx="14"/>
          </p:nvPr>
        </p:nvSpPr>
        <p:spPr>
          <a:xfrm>
            <a:off x="6023000" y="4082090"/>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7" name="Google Shape;147;p13"/>
          <p:cNvSpPr txBox="1">
            <a:spLocks noGrp="1"/>
          </p:cNvSpPr>
          <p:nvPr>
            <p:ph type="title" idx="15"/>
          </p:nvPr>
        </p:nvSpPr>
        <p:spPr>
          <a:xfrm>
            <a:off x="720000" y="45511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3"/>
          <p:cNvSpPr txBox="1">
            <a:spLocks noGrp="1"/>
          </p:cNvSpPr>
          <p:nvPr>
            <p:ph type="subTitle" idx="16"/>
          </p:nvPr>
        </p:nvSpPr>
        <p:spPr>
          <a:xfrm>
            <a:off x="715100" y="1829106"/>
            <a:ext cx="24753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9" name="Google Shape;149;p13"/>
          <p:cNvSpPr txBox="1">
            <a:spLocks noGrp="1"/>
          </p:cNvSpPr>
          <p:nvPr>
            <p:ph type="subTitle" idx="17"/>
          </p:nvPr>
        </p:nvSpPr>
        <p:spPr>
          <a:xfrm>
            <a:off x="3334350" y="1829106"/>
            <a:ext cx="24753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0" name="Google Shape;150;p13"/>
          <p:cNvSpPr txBox="1">
            <a:spLocks noGrp="1"/>
          </p:cNvSpPr>
          <p:nvPr>
            <p:ph type="subTitle" idx="18"/>
          </p:nvPr>
        </p:nvSpPr>
        <p:spPr>
          <a:xfrm>
            <a:off x="5953600" y="1829106"/>
            <a:ext cx="24753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1" name="Google Shape;151;p13"/>
          <p:cNvSpPr txBox="1">
            <a:spLocks noGrp="1"/>
          </p:cNvSpPr>
          <p:nvPr>
            <p:ph type="subTitle" idx="19"/>
          </p:nvPr>
        </p:nvSpPr>
        <p:spPr>
          <a:xfrm>
            <a:off x="715100" y="3625196"/>
            <a:ext cx="24753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2" name="Google Shape;152;p13"/>
          <p:cNvSpPr txBox="1">
            <a:spLocks noGrp="1"/>
          </p:cNvSpPr>
          <p:nvPr>
            <p:ph type="subTitle" idx="20"/>
          </p:nvPr>
        </p:nvSpPr>
        <p:spPr>
          <a:xfrm>
            <a:off x="3334350" y="3625196"/>
            <a:ext cx="24753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3" name="Google Shape;153;p13"/>
          <p:cNvSpPr txBox="1">
            <a:spLocks noGrp="1"/>
          </p:cNvSpPr>
          <p:nvPr>
            <p:ph type="subTitle" idx="21"/>
          </p:nvPr>
        </p:nvSpPr>
        <p:spPr>
          <a:xfrm>
            <a:off x="5953600" y="3625196"/>
            <a:ext cx="24753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13"/>
          <p:cNvSpPr/>
          <p:nvPr/>
        </p:nvSpPr>
        <p:spPr>
          <a:xfrm rot="7270529">
            <a:off x="7296585" y="-2676986"/>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687825" y="476061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294436">
            <a:off x="-2416822" y="279348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723588" y="-240914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rot="7744923">
            <a:off x="-1742276" y="-195102"/>
            <a:ext cx="3162867" cy="2319687"/>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300450" y="-1358875"/>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87"/>
        <p:cNvGrpSpPr/>
        <p:nvPr/>
      </p:nvGrpSpPr>
      <p:grpSpPr>
        <a:xfrm>
          <a:off x="0" y="0"/>
          <a:ext cx="0" cy="0"/>
          <a:chOff x="0" y="0"/>
          <a:chExt cx="0" cy="0"/>
        </a:xfrm>
      </p:grpSpPr>
      <p:sp>
        <p:nvSpPr>
          <p:cNvPr id="188" name="Google Shape;188;p17"/>
          <p:cNvSpPr txBox="1">
            <a:spLocks noGrp="1"/>
          </p:cNvSpPr>
          <p:nvPr>
            <p:ph type="subTitle" idx="1"/>
          </p:nvPr>
        </p:nvSpPr>
        <p:spPr>
          <a:xfrm>
            <a:off x="988650" y="1347675"/>
            <a:ext cx="7166700" cy="290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89" name="Google Shape;189;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17"/>
          <p:cNvSpPr/>
          <p:nvPr/>
        </p:nvSpPr>
        <p:spPr>
          <a:xfrm rot="10012288">
            <a:off x="-1559074" y="-780699"/>
            <a:ext cx="3162835" cy="2319663"/>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rot="2927788">
            <a:off x="-1324095" y="4252398"/>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rot="1771797">
            <a:off x="-2547274" y="187849"/>
            <a:ext cx="2943643" cy="2410901"/>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rot="7270529">
            <a:off x="7658535" y="-2511611"/>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200"/>
        <p:cNvGrpSpPr/>
        <p:nvPr/>
      </p:nvGrpSpPr>
      <p:grpSpPr>
        <a:xfrm>
          <a:off x="0" y="0"/>
          <a:ext cx="0" cy="0"/>
          <a:chOff x="0" y="0"/>
          <a:chExt cx="0" cy="0"/>
        </a:xfrm>
      </p:grpSpPr>
      <p:sp>
        <p:nvSpPr>
          <p:cNvPr id="201" name="Google Shape;201;p19"/>
          <p:cNvSpPr/>
          <p:nvPr/>
        </p:nvSpPr>
        <p:spPr>
          <a:xfrm rot="2927788">
            <a:off x="-1070633" y="-1503802"/>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txBox="1">
            <a:spLocks noGrp="1"/>
          </p:cNvSpPr>
          <p:nvPr>
            <p:ph type="subTitle" idx="1"/>
          </p:nvPr>
        </p:nvSpPr>
        <p:spPr>
          <a:xfrm>
            <a:off x="989650" y="2526038"/>
            <a:ext cx="2712000" cy="12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03" name="Google Shape;203;p19"/>
          <p:cNvSpPr txBox="1">
            <a:spLocks noGrp="1"/>
          </p:cNvSpPr>
          <p:nvPr>
            <p:ph type="title"/>
          </p:nvPr>
        </p:nvSpPr>
        <p:spPr>
          <a:xfrm>
            <a:off x="989650" y="1349663"/>
            <a:ext cx="3255300" cy="11091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19"/>
          <p:cNvSpPr/>
          <p:nvPr/>
        </p:nvSpPr>
        <p:spPr>
          <a:xfrm>
            <a:off x="1799850" y="42991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rot="-584345">
            <a:off x="7178748" y="-1500727"/>
            <a:ext cx="2711230" cy="231976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4058438" y="47563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5913625" y="-208159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1974450" y="1073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verage Sans"/>
              <a:buNone/>
              <a:defRPr sz="3500">
                <a:solidFill>
                  <a:schemeClr val="dk1"/>
                </a:solidFill>
                <a:latin typeface="Average Sans"/>
                <a:ea typeface="Average Sans"/>
                <a:cs typeface="Average Sans"/>
                <a:sym typeface="Average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1pPr>
            <a:lvl2pPr marL="914400" lvl="1"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2pPr>
            <a:lvl3pPr marL="1371600" lvl="2"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3pPr>
            <a:lvl4pPr marL="1828800" lvl="3"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4pPr>
            <a:lvl5pPr marL="2286000" lvl="4"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5pPr>
            <a:lvl6pPr marL="2743200" lvl="5"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6pPr>
            <a:lvl7pPr marL="3200400" lvl="6"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7pPr>
            <a:lvl8pPr marL="3657600" lvl="7"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8pPr>
            <a:lvl9pPr marL="4114800" lvl="8" indent="-317500">
              <a:lnSpc>
                <a:spcPct val="100000"/>
              </a:lnSpc>
              <a:spcBef>
                <a:spcPts val="1600"/>
              </a:spcBef>
              <a:spcAft>
                <a:spcPts val="1600"/>
              </a:spcAft>
              <a:buClr>
                <a:schemeClr val="accent3"/>
              </a:buClr>
              <a:buSzPts val="1400"/>
              <a:buFont typeface="Commissioner"/>
              <a:buChar char="■"/>
              <a:defRPr>
                <a:solidFill>
                  <a:schemeClr val="accent3"/>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3" r:id="rId8"/>
    <p:sldLayoutId id="2147483665" r:id="rId9"/>
    <p:sldLayoutId id="2147483666"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24"/>
        <p:cNvGrpSpPr/>
        <p:nvPr/>
      </p:nvGrpSpPr>
      <p:grpSpPr>
        <a:xfrm>
          <a:off x="0" y="0"/>
          <a:ext cx="0" cy="0"/>
          <a:chOff x="0" y="0"/>
          <a:chExt cx="0" cy="0"/>
        </a:xfrm>
      </p:grpSpPr>
      <p:sp>
        <p:nvSpPr>
          <p:cNvPr id="325" name="Google Shape;325;p30"/>
          <p:cNvSpPr txBox="1">
            <a:spLocks noGrp="1"/>
          </p:cNvSpPr>
          <p:nvPr>
            <p:ph type="ctrTitle"/>
          </p:nvPr>
        </p:nvSpPr>
        <p:spPr>
          <a:xfrm>
            <a:off x="1190775" y="1648050"/>
            <a:ext cx="6762600" cy="143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 </a:t>
            </a:r>
            <a:r>
              <a:rPr lang="es" dirty="0" smtClean="0"/>
              <a:t>Training Models</a:t>
            </a:r>
            <a:endParaRPr dirty="0">
              <a:solidFill>
                <a:schemeClr val="accent3"/>
              </a:solidFill>
            </a:endParaRPr>
          </a:p>
        </p:txBody>
      </p:sp>
      <p:sp>
        <p:nvSpPr>
          <p:cNvPr id="326" name="Google Shape;326;p30"/>
          <p:cNvSpPr txBox="1">
            <a:spLocks noGrp="1"/>
          </p:cNvSpPr>
          <p:nvPr>
            <p:ph type="subTitle" idx="1"/>
          </p:nvPr>
        </p:nvSpPr>
        <p:spPr>
          <a:xfrm>
            <a:off x="2392500" y="3085950"/>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331883"/>
            <a:ext cx="7166700" cy="3117645"/>
          </a:xfrm>
          <a:prstGeom prst="rect">
            <a:avLst/>
          </a:prstGeom>
        </p:spPr>
        <p:txBody>
          <a:bodyPr spcFirstLastPara="1" wrap="square" lIns="91425" tIns="91425" rIns="91425" bIns="91425" anchor="ctr" anchorCtr="0">
            <a:noAutofit/>
          </a:bodyPr>
          <a:lstStyle/>
          <a:p>
            <a:pPr lvl="0"/>
            <a:r>
              <a:rPr lang="en-US" sz="1600" dirty="0" smtClean="0"/>
              <a:t>Batch Gradient Descent use whole training set to compute the gradients at every step -&gt; slow when training set is large. </a:t>
            </a:r>
          </a:p>
          <a:p>
            <a:pPr lvl="0"/>
            <a:endParaRPr lang="en-US" sz="1600" dirty="0" smtClean="0"/>
          </a:p>
          <a:p>
            <a:pPr lvl="0"/>
            <a:r>
              <a:rPr lang="en-US" sz="1600" dirty="0" smtClean="0"/>
              <a:t>On the other hand, </a:t>
            </a:r>
            <a:r>
              <a:rPr lang="en-US" sz="1600" dirty="0"/>
              <a:t>Stochastic Gradient </a:t>
            </a:r>
            <a:r>
              <a:rPr lang="en-US" sz="1600" dirty="0" smtClean="0"/>
              <a:t>Descent pick a random instance in the training set at every step and compute the gradients base on a single instance.</a:t>
            </a:r>
          </a:p>
          <a:p>
            <a:pPr lvl="0"/>
            <a:endParaRPr lang="en-US" sz="1600" dirty="0" smtClean="0"/>
          </a:p>
          <a:p>
            <a:pPr lvl="0"/>
            <a:r>
              <a:rPr lang="en-US" sz="1600" dirty="0" smtClean="0"/>
              <a:t>Advantage:  make algorithm much faster</a:t>
            </a:r>
          </a:p>
          <a:p>
            <a:pPr marL="139700" lvl="0" indent="0">
              <a:buNone/>
            </a:pPr>
            <a:endParaRPr lang="en-US" sz="1800" dirty="0"/>
          </a:p>
          <a:p>
            <a:pPr marL="596900" lvl="1" indent="0">
              <a:buNone/>
            </a:pPr>
            <a:endParaRPr lang="en-US" dirty="0">
              <a:solidFill>
                <a:schemeClr val="tx1">
                  <a:lumMod val="75000"/>
                  <a:lumOff val="25000"/>
                </a:schemeClr>
              </a:solidFill>
            </a:endParaRP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t>Stochastic Gradient Descent</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408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331883"/>
            <a:ext cx="7166700" cy="3117645"/>
          </a:xfrm>
          <a:prstGeom prst="rect">
            <a:avLst/>
          </a:prstGeom>
        </p:spPr>
        <p:txBody>
          <a:bodyPr spcFirstLastPara="1" wrap="square" lIns="91425" tIns="91425" rIns="91425" bIns="91425" anchor="ctr" anchorCtr="0">
            <a:noAutofit/>
          </a:bodyPr>
          <a:lstStyle/>
          <a:p>
            <a:pPr lvl="0"/>
            <a:r>
              <a:rPr lang="en-US" sz="1600" dirty="0"/>
              <a:t>Disadvantage: due to its stochastic nature the cost function will bounce up and down. Over time it will end up close to minimum but once it gets there, it still bounce up and down</a:t>
            </a:r>
          </a:p>
          <a:p>
            <a:pPr marL="139700" lvl="0" indent="0">
              <a:buNone/>
            </a:pPr>
            <a:r>
              <a:rPr lang="en-US" sz="1600" dirty="0"/>
              <a:t>        -&gt; the final parameter values are good, but not </a:t>
            </a:r>
            <a:r>
              <a:rPr lang="en-US" sz="1600" dirty="0" smtClean="0"/>
              <a:t>optimal</a:t>
            </a:r>
          </a:p>
          <a:p>
            <a:pPr marL="139700" lvl="0" indent="0">
              <a:buNone/>
            </a:pPr>
            <a:endParaRPr lang="en-US" sz="1600" dirty="0" smtClean="0"/>
          </a:p>
          <a:p>
            <a:pPr lvl="0"/>
            <a:r>
              <a:rPr lang="en-US" sz="1600" dirty="0" smtClean="0"/>
              <a:t>Solve problem: gradually reducing the learning rate (The function that determine the learning rate at each iteration is the learning schedule</a:t>
            </a:r>
            <a:r>
              <a:rPr lang="en-US" sz="1600" dirty="0" smtClean="0"/>
              <a:t>)</a:t>
            </a:r>
          </a:p>
          <a:p>
            <a:pPr lvl="0"/>
            <a:endParaRPr lang="en-US" sz="1600" dirty="0" smtClean="0"/>
          </a:p>
          <a:p>
            <a:pPr lvl="0"/>
            <a:r>
              <a:rPr lang="en-US" sz="1600" dirty="0" smtClean="0"/>
              <a:t>Because instances are picked randomly , some instance may not be picked at all. If we want to algorithm goes through every instance, another approach is to shuffle the training set.</a:t>
            </a:r>
            <a:endParaRPr lang="en-US" sz="1600" dirty="0"/>
          </a:p>
          <a:p>
            <a:pPr marL="596900" lvl="1" indent="0">
              <a:buNone/>
            </a:pPr>
            <a:endParaRPr lang="en-US" sz="1200" dirty="0">
              <a:solidFill>
                <a:schemeClr val="tx1">
                  <a:lumMod val="75000"/>
                  <a:lumOff val="25000"/>
                </a:schemeClr>
              </a:solidFill>
            </a:endParaRP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t>Stochastic Gradient Descent</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68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586460"/>
            <a:ext cx="7166700" cy="2904000"/>
          </a:xfrm>
          <a:prstGeom prst="rect">
            <a:avLst/>
          </a:prstGeom>
        </p:spPr>
        <p:txBody>
          <a:bodyPr spcFirstLastPara="1" wrap="square" lIns="91425" tIns="91425" rIns="91425" bIns="91425" anchor="ctr" anchorCtr="0">
            <a:noAutofit/>
          </a:bodyPr>
          <a:lstStyle/>
          <a:p>
            <a:pPr lvl="0"/>
            <a:r>
              <a:rPr lang="en-US" sz="2000" dirty="0" smtClean="0">
                <a:solidFill>
                  <a:schemeClr val="tx1">
                    <a:lumMod val="75000"/>
                    <a:lumOff val="25000"/>
                  </a:schemeClr>
                </a:solidFill>
              </a:rPr>
              <a:t>Compute the gradient on small random sets of instance (Mini-Batch) </a:t>
            </a:r>
            <a:endParaRPr lang="en-US" sz="2000" dirty="0" smtClean="0"/>
          </a:p>
          <a:p>
            <a:pPr lvl="1"/>
            <a:endParaRPr lang="en-US" sz="1800" dirty="0"/>
          </a:p>
          <a:p>
            <a:pPr marL="596900" lvl="1" indent="0">
              <a:buNone/>
            </a:pPr>
            <a:endParaRPr lang="en-US" dirty="0">
              <a:solidFill>
                <a:schemeClr val="tx1">
                  <a:lumMod val="75000"/>
                  <a:lumOff val="25000"/>
                </a:schemeClr>
              </a:solidFill>
            </a:endParaRP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Mini-Batch Gradient Descent</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07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idx="2"/>
          </p:nvPr>
        </p:nvSpPr>
        <p:spPr>
          <a:xfrm>
            <a:off x="3448050" y="1226475"/>
            <a:ext cx="2247900" cy="10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03</a:t>
            </a:r>
            <a:endParaRPr dirty="0"/>
          </a:p>
        </p:txBody>
      </p:sp>
      <p:sp>
        <p:nvSpPr>
          <p:cNvPr id="371" name="Google Shape;371;p33"/>
          <p:cNvSpPr txBox="1">
            <a:spLocks noGrp="1"/>
          </p:cNvSpPr>
          <p:nvPr>
            <p:ph type="title"/>
          </p:nvPr>
        </p:nvSpPr>
        <p:spPr>
          <a:xfrm>
            <a:off x="2282190" y="2876855"/>
            <a:ext cx="4686300" cy="841800"/>
          </a:xfrm>
          <a:prstGeom prst="rect">
            <a:avLst/>
          </a:prstGeom>
        </p:spPr>
        <p:txBody>
          <a:bodyPr spcFirstLastPara="1" wrap="square" lIns="91425" tIns="91425" rIns="91425" bIns="91425" anchor="ctr" anchorCtr="0">
            <a:noAutofit/>
          </a:bodyPr>
          <a:lstStyle/>
          <a:p>
            <a:pPr lvl="0"/>
            <a:r>
              <a:rPr lang="en-US" dirty="0"/>
              <a:t>Polynomial Regression</a:t>
            </a:r>
            <a:endParaRPr dirty="0"/>
          </a:p>
        </p:txBody>
      </p:sp>
      <p:sp>
        <p:nvSpPr>
          <p:cNvPr id="372" name="Google Shape;372;p33"/>
          <p:cNvSpPr/>
          <p:nvPr/>
        </p:nvSpPr>
        <p:spPr>
          <a:xfrm>
            <a:off x="3638576" y="994176"/>
            <a:ext cx="1866908" cy="152903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021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337586"/>
            <a:ext cx="7166700" cy="2553120"/>
          </a:xfrm>
          <a:prstGeom prst="rect">
            <a:avLst/>
          </a:prstGeom>
        </p:spPr>
        <p:txBody>
          <a:bodyPr spcFirstLastPara="1" wrap="square" lIns="91425" tIns="91425" rIns="91425" bIns="91425" anchor="ctr" anchorCtr="0">
            <a:noAutofit/>
          </a:bodyPr>
          <a:lstStyle/>
          <a:p>
            <a:pPr lvl="0"/>
            <a:r>
              <a:rPr lang="en-US" sz="2000" dirty="0" smtClean="0">
                <a:solidFill>
                  <a:schemeClr val="tx1">
                    <a:lumMod val="75000"/>
                    <a:lumOff val="25000"/>
                  </a:schemeClr>
                </a:solidFill>
              </a:rPr>
              <a:t>If our data is more complex than a straight line, add power of each feature as new feature, then training a linear model on this extended set</a:t>
            </a:r>
            <a:endParaRPr lang="en-US" sz="2000" dirty="0" smtClean="0"/>
          </a:p>
          <a:p>
            <a:pPr lvl="1"/>
            <a:endParaRPr lang="en-US" sz="1800" dirty="0"/>
          </a:p>
          <a:p>
            <a:pPr marL="596900" lvl="1" indent="0">
              <a:buNone/>
            </a:pPr>
            <a:endParaRPr lang="en-US" dirty="0">
              <a:solidFill>
                <a:schemeClr val="tx1">
                  <a:lumMod val="75000"/>
                  <a:lumOff val="25000"/>
                </a:schemeClr>
              </a:solidFill>
            </a:endParaRP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dirty="0"/>
              <a:t>Polynomial Regression</a:t>
            </a:r>
            <a:br>
              <a:rPr lang="en-US" dirty="0"/>
            </a:b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556840" y="1913723"/>
            <a:ext cx="4457929" cy="2260716"/>
          </a:xfrm>
          <a:prstGeom prst="rect">
            <a:avLst/>
          </a:prstGeom>
        </p:spPr>
      </p:pic>
    </p:spTree>
    <p:extLst>
      <p:ext uri="{BB962C8B-B14F-4D97-AF65-F5344CB8AC3E}">
        <p14:creationId xmlns:p14="http://schemas.microsoft.com/office/powerpoint/2010/main" val="3520969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idx="2"/>
          </p:nvPr>
        </p:nvSpPr>
        <p:spPr>
          <a:xfrm>
            <a:off x="3448050" y="1226475"/>
            <a:ext cx="2247900" cy="10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04</a:t>
            </a:r>
            <a:endParaRPr dirty="0"/>
          </a:p>
        </p:txBody>
      </p:sp>
      <p:sp>
        <p:nvSpPr>
          <p:cNvPr id="371" name="Google Shape;371;p33"/>
          <p:cNvSpPr txBox="1">
            <a:spLocks noGrp="1"/>
          </p:cNvSpPr>
          <p:nvPr>
            <p:ph type="title"/>
          </p:nvPr>
        </p:nvSpPr>
        <p:spPr>
          <a:xfrm>
            <a:off x="2282190" y="2876855"/>
            <a:ext cx="4686300" cy="841800"/>
          </a:xfrm>
          <a:prstGeom prst="rect">
            <a:avLst/>
          </a:prstGeom>
        </p:spPr>
        <p:txBody>
          <a:bodyPr spcFirstLastPara="1" wrap="square" lIns="91425" tIns="91425" rIns="91425" bIns="91425" anchor="ctr" anchorCtr="0">
            <a:noAutofit/>
          </a:bodyPr>
          <a:lstStyle/>
          <a:p>
            <a:pPr lvl="0"/>
            <a:r>
              <a:rPr lang="en-US" dirty="0"/>
              <a:t>Learning Curve</a:t>
            </a:r>
          </a:p>
        </p:txBody>
      </p:sp>
      <p:sp>
        <p:nvSpPr>
          <p:cNvPr id="372" name="Google Shape;372;p33"/>
          <p:cNvSpPr/>
          <p:nvPr/>
        </p:nvSpPr>
        <p:spPr>
          <a:xfrm>
            <a:off x="3638576" y="994176"/>
            <a:ext cx="1866908" cy="152903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17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586460"/>
            <a:ext cx="7166700" cy="2904000"/>
          </a:xfrm>
          <a:prstGeom prst="rect">
            <a:avLst/>
          </a:prstGeom>
        </p:spPr>
        <p:txBody>
          <a:bodyPr spcFirstLastPara="1" wrap="square" lIns="91425" tIns="91425" rIns="91425" bIns="91425" anchor="ctr" anchorCtr="0">
            <a:noAutofit/>
          </a:bodyPr>
          <a:lstStyle/>
          <a:p>
            <a:pPr lvl="0"/>
            <a:r>
              <a:rPr lang="en-US" sz="2000" dirty="0" smtClean="0">
                <a:solidFill>
                  <a:schemeClr val="tx1">
                    <a:lumMod val="75000"/>
                    <a:lumOff val="25000"/>
                  </a:schemeClr>
                </a:solidFill>
              </a:rPr>
              <a:t>To get estimate of a model’s generalization performance </a:t>
            </a:r>
          </a:p>
          <a:p>
            <a:pPr marL="139700" indent="0">
              <a:buNone/>
            </a:pPr>
            <a:r>
              <a:rPr lang="en-US" sz="2000" dirty="0" smtClean="0">
                <a:solidFill>
                  <a:schemeClr val="tx1">
                    <a:lumMod val="75000"/>
                    <a:lumOff val="25000"/>
                  </a:schemeClr>
                </a:solidFill>
              </a:rPr>
              <a:t>(</a:t>
            </a:r>
            <a:r>
              <a:rPr lang="en-US" sz="2000" dirty="0"/>
              <a:t>Polynomial </a:t>
            </a:r>
            <a:r>
              <a:rPr lang="en-US" sz="2000" dirty="0" smtClean="0"/>
              <a:t>Regression)</a:t>
            </a:r>
            <a:endParaRPr lang="en-US" sz="2000" dirty="0" smtClean="0">
              <a:solidFill>
                <a:schemeClr val="tx1">
                  <a:lumMod val="75000"/>
                  <a:lumOff val="25000"/>
                </a:schemeClr>
              </a:solidFill>
            </a:endParaRPr>
          </a:p>
          <a:p>
            <a:pPr lvl="1"/>
            <a:r>
              <a:rPr lang="en-US" sz="2000" dirty="0" smtClean="0">
                <a:solidFill>
                  <a:schemeClr val="tx1">
                    <a:lumMod val="75000"/>
                    <a:lumOff val="25000"/>
                  </a:schemeClr>
                </a:solidFill>
              </a:rPr>
              <a:t>Using the cross-validation: </a:t>
            </a:r>
          </a:p>
          <a:p>
            <a:pPr marL="596900" lvl="1" indent="0">
              <a:buNone/>
            </a:pPr>
            <a:r>
              <a:rPr lang="en-US" sz="2000" dirty="0">
                <a:solidFill>
                  <a:schemeClr val="tx1">
                    <a:lumMod val="75000"/>
                    <a:lumOff val="25000"/>
                  </a:schemeClr>
                </a:solidFill>
              </a:rPr>
              <a:t>	</a:t>
            </a:r>
            <a:r>
              <a:rPr lang="en-US" sz="2000" dirty="0" smtClean="0">
                <a:solidFill>
                  <a:schemeClr val="tx1">
                    <a:lumMod val="75000"/>
                    <a:lumOff val="25000"/>
                  </a:schemeClr>
                </a:solidFill>
              </a:rPr>
              <a:t>-  Good at training data, poor in the cross validation =&gt; overfitting.</a:t>
            </a:r>
          </a:p>
          <a:p>
            <a:pPr marL="596900" lvl="1" indent="0">
              <a:buNone/>
            </a:pPr>
            <a:r>
              <a:rPr lang="en-US" sz="2000" dirty="0">
                <a:solidFill>
                  <a:schemeClr val="tx1">
                    <a:lumMod val="75000"/>
                    <a:lumOff val="25000"/>
                  </a:schemeClr>
                </a:solidFill>
              </a:rPr>
              <a:t>	-  </a:t>
            </a:r>
            <a:r>
              <a:rPr lang="en-US" sz="2000" dirty="0" smtClean="0">
                <a:solidFill>
                  <a:schemeClr val="tx1">
                    <a:lumMod val="75000"/>
                    <a:lumOff val="25000"/>
                  </a:schemeClr>
                </a:solidFill>
              </a:rPr>
              <a:t>Poor </a:t>
            </a:r>
            <a:r>
              <a:rPr lang="en-US" sz="2000" dirty="0">
                <a:solidFill>
                  <a:schemeClr val="tx1">
                    <a:lumMod val="75000"/>
                    <a:lumOff val="25000"/>
                  </a:schemeClr>
                </a:solidFill>
              </a:rPr>
              <a:t>at training data, poor in the cross validation =&gt; </a:t>
            </a:r>
            <a:r>
              <a:rPr lang="en-US" sz="2000" dirty="0" err="1" smtClean="0">
                <a:solidFill>
                  <a:schemeClr val="tx1">
                    <a:lumMod val="75000"/>
                    <a:lumOff val="25000"/>
                  </a:schemeClr>
                </a:solidFill>
              </a:rPr>
              <a:t>underfitting</a:t>
            </a:r>
            <a:r>
              <a:rPr lang="en-US" sz="2000" dirty="0" smtClean="0">
                <a:solidFill>
                  <a:schemeClr val="tx1">
                    <a:lumMod val="75000"/>
                    <a:lumOff val="25000"/>
                  </a:schemeClr>
                </a:solidFill>
              </a:rPr>
              <a:t>.</a:t>
            </a:r>
          </a:p>
          <a:p>
            <a:pPr lvl="1"/>
            <a:r>
              <a:rPr lang="en-US" sz="2000" dirty="0" smtClean="0">
                <a:solidFill>
                  <a:schemeClr val="tx1">
                    <a:lumMod val="75000"/>
                    <a:lumOff val="25000"/>
                  </a:schemeClr>
                </a:solidFill>
              </a:rPr>
              <a:t>Looking at </a:t>
            </a:r>
            <a:r>
              <a:rPr lang="en-US" sz="2000" b="1" dirty="0" smtClean="0">
                <a:solidFill>
                  <a:schemeClr val="tx1">
                    <a:lumMod val="75000"/>
                    <a:lumOff val="25000"/>
                  </a:schemeClr>
                </a:solidFill>
              </a:rPr>
              <a:t>Learning Curve: </a:t>
            </a:r>
            <a:r>
              <a:rPr lang="en-US" sz="2000" dirty="0" smtClean="0">
                <a:solidFill>
                  <a:schemeClr val="tx1">
                    <a:lumMod val="75000"/>
                    <a:lumOff val="25000"/>
                  </a:schemeClr>
                </a:solidFill>
              </a:rPr>
              <a:t>plot of model performance on the training set and the validation set.</a:t>
            </a:r>
            <a:endParaRPr lang="en-US" sz="2000" dirty="0">
              <a:solidFill>
                <a:schemeClr val="tx1">
                  <a:lumMod val="75000"/>
                  <a:lumOff val="25000"/>
                </a:schemeClr>
              </a:solidFill>
            </a:endParaRPr>
          </a:p>
          <a:p>
            <a:pPr marL="139700" lvl="0" indent="0">
              <a:buNone/>
            </a:pPr>
            <a:endParaRPr lang="en-US" sz="1800" dirty="0"/>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Learning Curve</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080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586460"/>
            <a:ext cx="7166700" cy="2904000"/>
          </a:xfrm>
          <a:prstGeom prst="rect">
            <a:avLst/>
          </a:prstGeom>
        </p:spPr>
        <p:txBody>
          <a:bodyPr spcFirstLastPara="1" wrap="square" lIns="91425" tIns="91425" rIns="91425" bIns="91425" anchor="ctr" anchorCtr="0">
            <a:noAutofit/>
          </a:bodyPr>
          <a:lstStyle/>
          <a:p>
            <a:pPr lvl="0"/>
            <a:r>
              <a:rPr lang="en-US" sz="2000" dirty="0" smtClean="0">
                <a:solidFill>
                  <a:schemeClr val="tx1">
                    <a:lumMod val="75000"/>
                    <a:lumOff val="25000"/>
                  </a:schemeClr>
                </a:solidFill>
              </a:rPr>
              <a:t>Bias: due to wrong assumption. A high bias model is most likely </a:t>
            </a:r>
            <a:r>
              <a:rPr lang="en-US" sz="2000" dirty="0" err="1" smtClean="0">
                <a:solidFill>
                  <a:schemeClr val="tx1">
                    <a:lumMod val="75000"/>
                    <a:lumOff val="25000"/>
                  </a:schemeClr>
                </a:solidFill>
              </a:rPr>
              <a:t>underfitting</a:t>
            </a:r>
            <a:r>
              <a:rPr lang="en-US" sz="2000" dirty="0" smtClean="0">
                <a:solidFill>
                  <a:schemeClr val="tx1">
                    <a:lumMod val="75000"/>
                    <a:lumOff val="25000"/>
                  </a:schemeClr>
                </a:solidFill>
              </a:rPr>
              <a:t> of training data.</a:t>
            </a:r>
          </a:p>
          <a:p>
            <a:pPr lvl="0"/>
            <a:r>
              <a:rPr lang="en-US" sz="2000" dirty="0" smtClean="0">
                <a:solidFill>
                  <a:schemeClr val="tx1">
                    <a:lumMod val="75000"/>
                    <a:lumOff val="25000"/>
                  </a:schemeClr>
                </a:solidFill>
              </a:rPr>
              <a:t>Variance: due to the model’s excessive sensitivity to small variations in the training data. A model with many degrees of freedom is likely to have high variance and this overfitting training data.</a:t>
            </a:r>
          </a:p>
          <a:p>
            <a:pPr lvl="0"/>
            <a:r>
              <a:rPr lang="en-US" sz="2000" dirty="0" smtClean="0">
                <a:solidFill>
                  <a:schemeClr val="tx1">
                    <a:lumMod val="75000"/>
                    <a:lumOff val="25000"/>
                  </a:schemeClr>
                </a:solidFill>
              </a:rPr>
              <a:t>Irreducible error due to the noise of the data. To solve this clean up the data.  </a:t>
            </a: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The Bias and Variance Trade-Of</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819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idx="2"/>
          </p:nvPr>
        </p:nvSpPr>
        <p:spPr>
          <a:xfrm>
            <a:off x="3448050" y="1226475"/>
            <a:ext cx="2247900" cy="10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05</a:t>
            </a:r>
            <a:endParaRPr dirty="0"/>
          </a:p>
        </p:txBody>
      </p:sp>
      <p:sp>
        <p:nvSpPr>
          <p:cNvPr id="371" name="Google Shape;371;p33"/>
          <p:cNvSpPr txBox="1">
            <a:spLocks noGrp="1"/>
          </p:cNvSpPr>
          <p:nvPr>
            <p:ph type="title"/>
          </p:nvPr>
        </p:nvSpPr>
        <p:spPr>
          <a:xfrm>
            <a:off x="2282190" y="2876855"/>
            <a:ext cx="4686300" cy="841800"/>
          </a:xfrm>
          <a:prstGeom prst="rect">
            <a:avLst/>
          </a:prstGeom>
        </p:spPr>
        <p:txBody>
          <a:bodyPr spcFirstLastPara="1" wrap="square" lIns="91425" tIns="91425" rIns="91425" bIns="91425" anchor="ctr" anchorCtr="0">
            <a:noAutofit/>
          </a:bodyPr>
          <a:lstStyle/>
          <a:p>
            <a:pPr lvl="0"/>
            <a:r>
              <a:rPr lang="en-US" dirty="0"/>
              <a:t>Regularized Linear Models</a:t>
            </a:r>
          </a:p>
        </p:txBody>
      </p:sp>
      <p:sp>
        <p:nvSpPr>
          <p:cNvPr id="372" name="Google Shape;372;p33"/>
          <p:cNvSpPr/>
          <p:nvPr/>
        </p:nvSpPr>
        <p:spPr>
          <a:xfrm>
            <a:off x="3638576" y="994176"/>
            <a:ext cx="1866908" cy="152903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8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7"/>
          <p:cNvSpPr txBox="1">
            <a:spLocks noGrp="1"/>
          </p:cNvSpPr>
          <p:nvPr>
            <p:ph type="title"/>
          </p:nvPr>
        </p:nvSpPr>
        <p:spPr>
          <a:xfrm>
            <a:off x="936654" y="709615"/>
            <a:ext cx="3246300" cy="1363500"/>
          </a:xfrm>
          <a:prstGeom prst="rect">
            <a:avLst/>
          </a:prstGeom>
        </p:spPr>
        <p:txBody>
          <a:bodyPr spcFirstLastPara="1" wrap="square" lIns="91425" tIns="91425" rIns="91425" bIns="91425" anchor="ctr" anchorCtr="0">
            <a:noAutofit/>
          </a:bodyPr>
          <a:lstStyle/>
          <a:p>
            <a:pPr lvl="0" algn="ctr"/>
            <a:r>
              <a:rPr lang="vi-VN" dirty="0" smtClean="0"/>
              <a:t>R</a:t>
            </a:r>
            <a:r>
              <a:rPr lang="en-US" dirty="0" err="1" smtClean="0"/>
              <a:t>eg</a:t>
            </a:r>
            <a:r>
              <a:rPr lang="vi-VN" dirty="0" smtClean="0"/>
              <a:t>ularized </a:t>
            </a:r>
            <a:r>
              <a:rPr lang="en-US" dirty="0" smtClean="0"/>
              <a:t>Linear Model</a:t>
            </a:r>
            <a:endParaRPr lang="vi-VN" dirty="0"/>
          </a:p>
        </p:txBody>
      </p:sp>
      <p:sp>
        <p:nvSpPr>
          <p:cNvPr id="670" name="Google Shape;670;p47"/>
          <p:cNvSpPr txBox="1">
            <a:spLocks noGrp="1"/>
          </p:cNvSpPr>
          <p:nvPr>
            <p:ph type="subTitle" idx="1"/>
          </p:nvPr>
        </p:nvSpPr>
        <p:spPr>
          <a:xfrm>
            <a:off x="936654" y="2286474"/>
            <a:ext cx="3246300" cy="1531145"/>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a:t>A simple way to regularize a polynomial model is to reduce the number of polynomial degrees</a:t>
            </a:r>
            <a:r>
              <a:rPr lang="en-US" dirty="0" smtClean="0"/>
              <a:t>.</a:t>
            </a:r>
          </a:p>
          <a:p>
            <a:pPr marL="285750" lvl="0" indent="-285750">
              <a:buFont typeface="Arial" panose="020B0604020202020204" pitchFamily="34" charset="0"/>
              <a:buChar char="•"/>
            </a:pPr>
            <a:r>
              <a:rPr lang="en-US" dirty="0"/>
              <a:t>For a linear model, regularization is typically achieved by constraining the weights of the model</a:t>
            </a:r>
            <a:endParaRPr dirty="0">
              <a:solidFill>
                <a:schemeClr val="tx1">
                  <a:lumMod val="75000"/>
                  <a:lumOff val="25000"/>
                </a:schemeClr>
              </a:solidFill>
            </a:endParaRPr>
          </a:p>
        </p:txBody>
      </p:sp>
      <p:pic>
        <p:nvPicPr>
          <p:cNvPr id="671" name="Google Shape;671;p47"/>
          <p:cNvPicPr preferRelativeResize="0"/>
          <p:nvPr/>
        </p:nvPicPr>
        <p:blipFill rotWithShape="1">
          <a:blip r:embed="rId3">
            <a:alphaModFix/>
          </a:blip>
          <a:srcRect l="9682" t="14432" r="37379" b="9568"/>
          <a:stretch/>
        </p:blipFill>
        <p:spPr>
          <a:xfrm>
            <a:off x="4836054" y="1067100"/>
            <a:ext cx="3144900" cy="3009300"/>
          </a:xfrm>
          <a:prstGeom prst="ellipse">
            <a:avLst/>
          </a:prstGeom>
          <a:noFill/>
          <a:ln>
            <a:noFill/>
          </a:ln>
        </p:spPr>
      </p:pic>
      <p:sp>
        <p:nvSpPr>
          <p:cNvPr id="672" name="Google Shape;672;p47"/>
          <p:cNvSpPr/>
          <p:nvPr/>
        </p:nvSpPr>
        <p:spPr>
          <a:xfrm>
            <a:off x="5014779" y="1268150"/>
            <a:ext cx="3192567" cy="2808246"/>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subTitle" idx="16"/>
          </p:nvPr>
        </p:nvSpPr>
        <p:spPr>
          <a:xfrm>
            <a:off x="752350" y="1905150"/>
            <a:ext cx="2475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Linear Regression</a:t>
            </a:r>
            <a:endParaRPr dirty="0"/>
          </a:p>
        </p:txBody>
      </p:sp>
      <p:sp>
        <p:nvSpPr>
          <p:cNvPr id="341" name="Google Shape;341;p32"/>
          <p:cNvSpPr txBox="1">
            <a:spLocks noGrp="1"/>
          </p:cNvSpPr>
          <p:nvPr>
            <p:ph type="title"/>
          </p:nvPr>
        </p:nvSpPr>
        <p:spPr>
          <a:xfrm>
            <a:off x="1638550" y="1237000"/>
            <a:ext cx="628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343" name="Google Shape;343;p32"/>
          <p:cNvSpPr txBox="1">
            <a:spLocks noGrp="1"/>
          </p:cNvSpPr>
          <p:nvPr>
            <p:ph type="title" idx="2"/>
          </p:nvPr>
        </p:nvSpPr>
        <p:spPr>
          <a:xfrm>
            <a:off x="4257750" y="1237000"/>
            <a:ext cx="628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345" name="Google Shape;345;p32"/>
          <p:cNvSpPr txBox="1">
            <a:spLocks noGrp="1"/>
          </p:cNvSpPr>
          <p:nvPr>
            <p:ph type="title" idx="4"/>
          </p:nvPr>
        </p:nvSpPr>
        <p:spPr>
          <a:xfrm>
            <a:off x="6876950" y="1237000"/>
            <a:ext cx="628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347" name="Google Shape;347;p32"/>
          <p:cNvSpPr txBox="1">
            <a:spLocks noGrp="1"/>
          </p:cNvSpPr>
          <p:nvPr>
            <p:ph type="title" idx="6"/>
          </p:nvPr>
        </p:nvSpPr>
        <p:spPr>
          <a:xfrm>
            <a:off x="1675800" y="3196944"/>
            <a:ext cx="628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349" name="Google Shape;349;p32"/>
          <p:cNvSpPr txBox="1">
            <a:spLocks noGrp="1"/>
          </p:cNvSpPr>
          <p:nvPr>
            <p:ph type="title" idx="8"/>
          </p:nvPr>
        </p:nvSpPr>
        <p:spPr>
          <a:xfrm>
            <a:off x="4396570" y="3005720"/>
            <a:ext cx="628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05</a:t>
            </a:r>
            <a:endParaRPr/>
          </a:p>
        </p:txBody>
      </p:sp>
      <p:sp>
        <p:nvSpPr>
          <p:cNvPr id="353" name="Google Shape;353;p32"/>
          <p:cNvSpPr txBox="1">
            <a:spLocks noGrp="1"/>
          </p:cNvSpPr>
          <p:nvPr>
            <p:ph type="title" idx="15"/>
          </p:nvPr>
        </p:nvSpPr>
        <p:spPr>
          <a:xfrm>
            <a:off x="720000" y="45511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solidFill>
                  <a:schemeClr val="accent3"/>
                </a:solidFill>
              </a:rPr>
              <a:t>Classification</a:t>
            </a:r>
            <a:endParaRPr dirty="0">
              <a:solidFill>
                <a:schemeClr val="accent3"/>
              </a:solidFill>
            </a:endParaRPr>
          </a:p>
        </p:txBody>
      </p:sp>
      <p:sp>
        <p:nvSpPr>
          <p:cNvPr id="354" name="Google Shape;354;p32"/>
          <p:cNvSpPr txBox="1">
            <a:spLocks noGrp="1"/>
          </p:cNvSpPr>
          <p:nvPr>
            <p:ph type="subTitle" idx="17"/>
          </p:nvPr>
        </p:nvSpPr>
        <p:spPr>
          <a:xfrm>
            <a:off x="3366470" y="1921896"/>
            <a:ext cx="2475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Gradient Descent</a:t>
            </a:r>
            <a:endParaRPr dirty="0"/>
          </a:p>
        </p:txBody>
      </p:sp>
      <p:sp>
        <p:nvSpPr>
          <p:cNvPr id="355" name="Google Shape;355;p32"/>
          <p:cNvSpPr txBox="1">
            <a:spLocks noGrp="1"/>
          </p:cNvSpPr>
          <p:nvPr>
            <p:ph type="subTitle" idx="18"/>
          </p:nvPr>
        </p:nvSpPr>
        <p:spPr>
          <a:xfrm>
            <a:off x="5980590" y="1958406"/>
            <a:ext cx="2475300" cy="572700"/>
          </a:xfrm>
          <a:prstGeom prst="rect">
            <a:avLst/>
          </a:prstGeom>
        </p:spPr>
        <p:txBody>
          <a:bodyPr spcFirstLastPara="1" wrap="square" lIns="91425" tIns="91425" rIns="91425" bIns="91425" anchor="ctr" anchorCtr="0">
            <a:noAutofit/>
          </a:bodyPr>
          <a:lstStyle/>
          <a:p>
            <a:pPr marL="0" lvl="0" indent="0"/>
            <a:r>
              <a:rPr lang="en-US" dirty="0"/>
              <a:t>Polynomial Regression</a:t>
            </a:r>
            <a:endParaRPr dirty="0"/>
          </a:p>
        </p:txBody>
      </p:sp>
      <p:sp>
        <p:nvSpPr>
          <p:cNvPr id="356" name="Google Shape;356;p32"/>
          <p:cNvSpPr txBox="1">
            <a:spLocks noGrp="1"/>
          </p:cNvSpPr>
          <p:nvPr>
            <p:ph type="subTitle" idx="19"/>
          </p:nvPr>
        </p:nvSpPr>
        <p:spPr>
          <a:xfrm>
            <a:off x="752350" y="3795740"/>
            <a:ext cx="2475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Learning Curve</a:t>
            </a:r>
            <a:endParaRPr dirty="0"/>
          </a:p>
        </p:txBody>
      </p:sp>
      <p:sp>
        <p:nvSpPr>
          <p:cNvPr id="357" name="Google Shape;357;p32"/>
          <p:cNvSpPr txBox="1">
            <a:spLocks noGrp="1"/>
          </p:cNvSpPr>
          <p:nvPr>
            <p:ph type="subTitle" idx="20"/>
          </p:nvPr>
        </p:nvSpPr>
        <p:spPr>
          <a:xfrm>
            <a:off x="3505290" y="3775060"/>
            <a:ext cx="2475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Regularized Linear Models</a:t>
            </a:r>
            <a:endParaRPr dirty="0"/>
          </a:p>
        </p:txBody>
      </p:sp>
      <p:sp>
        <p:nvSpPr>
          <p:cNvPr id="359" name="Google Shape;359;p32"/>
          <p:cNvSpPr/>
          <p:nvPr/>
        </p:nvSpPr>
        <p:spPr>
          <a:xfrm>
            <a:off x="1551166" y="1204806"/>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309236" y="3005726"/>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flipH="1">
            <a:off x="1588416" y="3196950"/>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flipH="1">
            <a:off x="4170366" y="1204806"/>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789616" y="1204806"/>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9;p32"/>
          <p:cNvSpPr txBox="1">
            <a:spLocks noGrp="1"/>
          </p:cNvSpPr>
          <p:nvPr>
            <p:ph type="title" idx="8"/>
          </p:nvPr>
        </p:nvSpPr>
        <p:spPr>
          <a:xfrm>
            <a:off x="6871870" y="3005720"/>
            <a:ext cx="628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06</a:t>
            </a:r>
            <a:endParaRPr dirty="0"/>
          </a:p>
        </p:txBody>
      </p:sp>
      <p:sp>
        <p:nvSpPr>
          <p:cNvPr id="30" name="Google Shape;357;p32"/>
          <p:cNvSpPr txBox="1">
            <a:spLocks noGrp="1"/>
          </p:cNvSpPr>
          <p:nvPr>
            <p:ph type="subTitle" idx="20"/>
          </p:nvPr>
        </p:nvSpPr>
        <p:spPr>
          <a:xfrm>
            <a:off x="5980590" y="3775060"/>
            <a:ext cx="2475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Logistic Regression</a:t>
            </a:r>
            <a:endParaRPr dirty="0"/>
          </a:p>
        </p:txBody>
      </p:sp>
      <p:sp>
        <p:nvSpPr>
          <p:cNvPr id="31" name="Google Shape;361;p32"/>
          <p:cNvSpPr/>
          <p:nvPr/>
        </p:nvSpPr>
        <p:spPr>
          <a:xfrm>
            <a:off x="6784536" y="3005726"/>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144082"/>
            <a:ext cx="7166700" cy="2904000"/>
          </a:xfrm>
          <a:prstGeom prst="rect">
            <a:avLst/>
          </a:prstGeom>
        </p:spPr>
        <p:txBody>
          <a:bodyPr spcFirstLastPara="1" wrap="square" lIns="91425" tIns="91425" rIns="91425" bIns="91425" anchor="ctr" anchorCtr="0">
            <a:noAutofit/>
          </a:bodyPr>
          <a:lstStyle/>
          <a:p>
            <a:pPr lvl="0"/>
            <a:r>
              <a:rPr lang="en-US" dirty="0"/>
              <a:t>Ridge Regression </a:t>
            </a:r>
            <a:r>
              <a:rPr lang="en-US" dirty="0" smtClean="0"/>
              <a:t>(Tikhonov </a:t>
            </a:r>
            <a:r>
              <a:rPr lang="en-US" dirty="0"/>
              <a:t>regularization) is a regularized version of </a:t>
            </a:r>
            <a:r>
              <a:rPr lang="en-US" dirty="0" smtClean="0"/>
              <a:t>Linear Regression.</a:t>
            </a:r>
            <a:endParaRPr lang="en-US" dirty="0"/>
          </a:p>
          <a:p>
            <a:pPr lvl="0"/>
            <a:r>
              <a:rPr lang="en-US" dirty="0" smtClean="0"/>
              <a:t>Ridge Regression </a:t>
            </a:r>
            <a:r>
              <a:rPr lang="en-US" dirty="0"/>
              <a:t>forces the learning algorithm to not only fit the data but also keep the model weights as small as </a:t>
            </a:r>
            <a:r>
              <a:rPr lang="en-US" dirty="0" smtClean="0"/>
              <a:t>possible.</a:t>
            </a:r>
          </a:p>
          <a:p>
            <a:pPr lvl="0"/>
            <a:r>
              <a:rPr lang="en-US" dirty="0"/>
              <a:t> </a:t>
            </a:r>
            <a:r>
              <a:rPr lang="en-US" dirty="0"/>
              <a:t>Ridge Regression cost </a:t>
            </a:r>
            <a:r>
              <a:rPr lang="en-US" dirty="0" smtClean="0"/>
              <a:t>function:</a:t>
            </a:r>
          </a:p>
          <a:p>
            <a:pPr lvl="0"/>
            <a:endParaRPr lang="en-US" dirty="0"/>
          </a:p>
          <a:p>
            <a:pPr lvl="0"/>
            <a:endParaRPr lang="en-US" dirty="0" smtClean="0"/>
          </a:p>
          <a:p>
            <a:pPr lvl="0"/>
            <a:endParaRPr lang="en-US" dirty="0"/>
          </a:p>
          <a:p>
            <a:pPr lvl="0"/>
            <a:r>
              <a:rPr lang="en-US" dirty="0"/>
              <a:t>The </a:t>
            </a:r>
            <a:r>
              <a:rPr lang="en-US" dirty="0" err="1"/>
              <a:t>hyperparameter</a:t>
            </a:r>
            <a:r>
              <a:rPr lang="en-US" dirty="0"/>
              <a:t> α controls how much you want to regularize the model</a:t>
            </a:r>
            <a:r>
              <a:rPr lang="en-US" dirty="0" smtClean="0"/>
              <a:t>.</a:t>
            </a:r>
          </a:p>
          <a:p>
            <a:pPr lvl="1"/>
            <a:r>
              <a:rPr lang="en-US" dirty="0"/>
              <a:t>Small: Ridge Regression is just Linear </a:t>
            </a:r>
            <a:r>
              <a:rPr lang="en-US" dirty="0" smtClean="0"/>
              <a:t>Regression</a:t>
            </a:r>
          </a:p>
          <a:p>
            <a:pPr lvl="1"/>
            <a:r>
              <a:rPr lang="en-US" dirty="0" smtClean="0"/>
              <a:t>Large: </a:t>
            </a:r>
            <a:r>
              <a:rPr lang="en-US" dirty="0"/>
              <a:t>all weights -&gt; 0 and the result is a flat </a:t>
            </a:r>
            <a:r>
              <a:rPr lang="en-US" dirty="0" smtClean="0"/>
              <a:t>line.</a:t>
            </a:r>
          </a:p>
          <a:p>
            <a:pPr lvl="0"/>
            <a:r>
              <a:rPr lang="en-US" dirty="0" smtClean="0"/>
              <a:t>Ridge Regression closed-form Solution</a:t>
            </a:r>
          </a:p>
          <a:p>
            <a:pPr lvl="0"/>
            <a:endParaRPr lang="en-US" sz="1800" dirty="0"/>
          </a:p>
          <a:p>
            <a:pPr lvl="0"/>
            <a:endParaRPr lang="en-US" sz="1800" dirty="0"/>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Ridge Regression</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853510" y="2202803"/>
            <a:ext cx="2114659" cy="463574"/>
          </a:xfrm>
          <a:prstGeom prst="rect">
            <a:avLst/>
          </a:prstGeom>
        </p:spPr>
      </p:pic>
      <p:pic>
        <p:nvPicPr>
          <p:cNvPr id="3" name="Picture 2"/>
          <p:cNvPicPr>
            <a:picLocks noChangeAspect="1"/>
          </p:cNvPicPr>
          <p:nvPr/>
        </p:nvPicPr>
        <p:blipFill>
          <a:blip r:embed="rId4"/>
          <a:stretch>
            <a:fillRect/>
          </a:stretch>
        </p:blipFill>
        <p:spPr>
          <a:xfrm>
            <a:off x="1897379" y="3813120"/>
            <a:ext cx="2330570" cy="469924"/>
          </a:xfrm>
          <a:prstGeom prst="rect">
            <a:avLst/>
          </a:prstGeom>
        </p:spPr>
      </p:pic>
    </p:spTree>
    <p:extLst>
      <p:ext uri="{BB962C8B-B14F-4D97-AF65-F5344CB8AC3E}">
        <p14:creationId xmlns:p14="http://schemas.microsoft.com/office/powerpoint/2010/main" val="1517306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144082"/>
            <a:ext cx="7370490" cy="2904000"/>
          </a:xfrm>
          <a:prstGeom prst="rect">
            <a:avLst/>
          </a:prstGeom>
        </p:spPr>
        <p:txBody>
          <a:bodyPr spcFirstLastPara="1" wrap="square" lIns="91425" tIns="91425" rIns="91425" bIns="91425" anchor="ctr" anchorCtr="0">
            <a:noAutofit/>
          </a:bodyPr>
          <a:lstStyle/>
          <a:p>
            <a:pPr lvl="0"/>
            <a:r>
              <a:rPr lang="en-US" dirty="0"/>
              <a:t>Least Absolute Shrinkage and Selection Operator Regression (usually simply called Lasso Regression) is another regularized version of Linear </a:t>
            </a:r>
            <a:r>
              <a:rPr lang="en-US" dirty="0" smtClean="0"/>
              <a:t>Regression.</a:t>
            </a:r>
          </a:p>
          <a:p>
            <a:pPr lvl="0"/>
            <a:r>
              <a:rPr lang="en-US" dirty="0" smtClean="0"/>
              <a:t>It is similar to Ridge Regression.</a:t>
            </a:r>
          </a:p>
          <a:p>
            <a:pPr lvl="0"/>
            <a:r>
              <a:rPr lang="en-US" dirty="0" smtClean="0"/>
              <a:t>Lasso Regression cost function:</a:t>
            </a:r>
          </a:p>
          <a:p>
            <a:pPr lvl="0"/>
            <a:endParaRPr lang="en-US" dirty="0"/>
          </a:p>
          <a:p>
            <a:pPr lvl="0"/>
            <a:endParaRPr lang="en-US" dirty="0" smtClean="0"/>
          </a:p>
          <a:p>
            <a:pPr marL="139700" lvl="0" indent="0">
              <a:buNone/>
            </a:pPr>
            <a:endParaRPr lang="en-US" dirty="0" smtClean="0"/>
          </a:p>
          <a:p>
            <a:pPr lvl="0"/>
            <a:r>
              <a:rPr lang="en-US" dirty="0" smtClean="0"/>
              <a:t>An importance characteristic of Lasso Regression ( Ridge Regression do not have):  it tend to eliminate the weight of least importance feature.</a:t>
            </a:r>
          </a:p>
          <a:p>
            <a:pPr lvl="0"/>
            <a:endParaRPr lang="en-US" sz="1800" dirty="0"/>
          </a:p>
          <a:p>
            <a:pPr lvl="0"/>
            <a:endParaRPr lang="en-US" sz="1800" dirty="0"/>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Lasso</a:t>
            </a:r>
            <a:r>
              <a:rPr lang="en-US" dirty="0" smtClean="0">
                <a:solidFill>
                  <a:schemeClr val="accent3"/>
                </a:solidFill>
              </a:rPr>
              <a:t> Regression</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2219382" y="2282569"/>
            <a:ext cx="2063856" cy="476274"/>
          </a:xfrm>
          <a:prstGeom prst="rect">
            <a:avLst/>
          </a:prstGeom>
        </p:spPr>
      </p:pic>
    </p:spTree>
    <p:extLst>
      <p:ext uri="{BB962C8B-B14F-4D97-AF65-F5344CB8AC3E}">
        <p14:creationId xmlns:p14="http://schemas.microsoft.com/office/powerpoint/2010/main" val="1659362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144082"/>
            <a:ext cx="7166700" cy="2904000"/>
          </a:xfrm>
          <a:prstGeom prst="rect">
            <a:avLst/>
          </a:prstGeom>
        </p:spPr>
        <p:txBody>
          <a:bodyPr spcFirstLastPara="1" wrap="square" lIns="91425" tIns="91425" rIns="91425" bIns="91425" anchor="ctr" anchorCtr="0">
            <a:noAutofit/>
          </a:bodyPr>
          <a:lstStyle/>
          <a:p>
            <a:pPr lvl="0"/>
            <a:r>
              <a:rPr lang="en-US" dirty="0" smtClean="0"/>
              <a:t>The middle ground between Ridge Regression and Lasso Regression.</a:t>
            </a:r>
          </a:p>
          <a:p>
            <a:pPr lvl="0"/>
            <a:r>
              <a:rPr lang="en-US" dirty="0" smtClean="0"/>
              <a:t>Elastic Net cost function</a:t>
            </a:r>
            <a:endParaRPr lang="en-US" dirty="0"/>
          </a:p>
          <a:p>
            <a:pPr lvl="0"/>
            <a:endParaRPr lang="en-US" sz="1800" dirty="0" smtClean="0"/>
          </a:p>
          <a:p>
            <a:pPr lvl="0"/>
            <a:endParaRPr lang="en-US" sz="1800" dirty="0"/>
          </a:p>
          <a:p>
            <a:pPr lvl="0"/>
            <a:endParaRPr lang="en-US" sz="1800" dirty="0" smtClean="0"/>
          </a:p>
          <a:p>
            <a:pPr lvl="0"/>
            <a:r>
              <a:rPr lang="en-US" u="sng" dirty="0" smtClean="0"/>
              <a:t>Note: </a:t>
            </a:r>
          </a:p>
          <a:p>
            <a:pPr lvl="1"/>
            <a:r>
              <a:rPr lang="en-US" dirty="0" smtClean="0"/>
              <a:t>Ridge Regression is good </a:t>
            </a:r>
            <a:r>
              <a:rPr lang="en-US" dirty="0" err="1" smtClean="0"/>
              <a:t>defaut</a:t>
            </a:r>
            <a:r>
              <a:rPr lang="en-US" dirty="0" smtClean="0"/>
              <a:t>.</a:t>
            </a:r>
          </a:p>
          <a:p>
            <a:pPr lvl="1"/>
            <a:r>
              <a:rPr lang="en-US" dirty="0" smtClean="0"/>
              <a:t>If we suspect that only a few features are useful, we should prefer Lasso Regression and Elastic Net. ( Elastic Net is preferred)</a:t>
            </a:r>
            <a:endParaRPr lang="en-US" dirty="0"/>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Elastic Net</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1552506" y="2138859"/>
            <a:ext cx="2686188" cy="457223"/>
          </a:xfrm>
          <a:prstGeom prst="rect">
            <a:avLst/>
          </a:prstGeom>
        </p:spPr>
      </p:pic>
    </p:spTree>
    <p:extLst>
      <p:ext uri="{BB962C8B-B14F-4D97-AF65-F5344CB8AC3E}">
        <p14:creationId xmlns:p14="http://schemas.microsoft.com/office/powerpoint/2010/main" val="1268998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144082"/>
            <a:ext cx="7166700" cy="2904000"/>
          </a:xfrm>
          <a:prstGeom prst="rect">
            <a:avLst/>
          </a:prstGeom>
        </p:spPr>
        <p:txBody>
          <a:bodyPr spcFirstLastPara="1" wrap="square" lIns="91425" tIns="91425" rIns="91425" bIns="91425" anchor="ctr" anchorCtr="0">
            <a:noAutofit/>
          </a:bodyPr>
          <a:lstStyle/>
          <a:p>
            <a:pPr lvl="0"/>
            <a:r>
              <a:rPr lang="en-US" dirty="0"/>
              <a:t>A very different way to regularize iterative learning algorithms such as Gradient Descent is to stop training as soon as the validation error reaches a </a:t>
            </a:r>
            <a:r>
              <a:rPr lang="en-US" dirty="0" smtClean="0"/>
              <a:t>minimum</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smtClean="0">
                <a:solidFill>
                  <a:schemeClr val="accent3"/>
                </a:solidFill>
              </a:rPr>
              <a:t>Early Stopping</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2151264" y="1918663"/>
            <a:ext cx="4521432" cy="2489328"/>
          </a:xfrm>
          <a:prstGeom prst="rect">
            <a:avLst/>
          </a:prstGeom>
        </p:spPr>
      </p:pic>
    </p:spTree>
    <p:extLst>
      <p:ext uri="{BB962C8B-B14F-4D97-AF65-F5344CB8AC3E}">
        <p14:creationId xmlns:p14="http://schemas.microsoft.com/office/powerpoint/2010/main" val="1897955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idx="2"/>
          </p:nvPr>
        </p:nvSpPr>
        <p:spPr>
          <a:xfrm>
            <a:off x="3448050" y="1226475"/>
            <a:ext cx="2247900" cy="10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06</a:t>
            </a:r>
            <a:endParaRPr dirty="0"/>
          </a:p>
        </p:txBody>
      </p:sp>
      <p:sp>
        <p:nvSpPr>
          <p:cNvPr id="371" name="Google Shape;371;p33"/>
          <p:cNvSpPr txBox="1">
            <a:spLocks noGrp="1"/>
          </p:cNvSpPr>
          <p:nvPr>
            <p:ph type="title"/>
          </p:nvPr>
        </p:nvSpPr>
        <p:spPr>
          <a:xfrm>
            <a:off x="2282190" y="2876855"/>
            <a:ext cx="4686300" cy="841800"/>
          </a:xfrm>
          <a:prstGeom prst="rect">
            <a:avLst/>
          </a:prstGeom>
        </p:spPr>
        <p:txBody>
          <a:bodyPr spcFirstLastPara="1" wrap="square" lIns="91425" tIns="91425" rIns="91425" bIns="91425" anchor="ctr" anchorCtr="0">
            <a:noAutofit/>
          </a:bodyPr>
          <a:lstStyle/>
          <a:p>
            <a:pPr lvl="0"/>
            <a:r>
              <a:rPr lang="en-US" dirty="0"/>
              <a:t>Logistic Regression</a:t>
            </a:r>
          </a:p>
        </p:txBody>
      </p:sp>
      <p:sp>
        <p:nvSpPr>
          <p:cNvPr id="372" name="Google Shape;372;p33"/>
          <p:cNvSpPr/>
          <p:nvPr/>
        </p:nvSpPr>
        <p:spPr>
          <a:xfrm>
            <a:off x="3638576" y="994176"/>
            <a:ext cx="1866908" cy="152903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892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56"/>
          <p:cNvSpPr txBox="1">
            <a:spLocks noGrp="1"/>
          </p:cNvSpPr>
          <p:nvPr>
            <p:ph type="subTitle" idx="1"/>
          </p:nvPr>
        </p:nvSpPr>
        <p:spPr>
          <a:xfrm>
            <a:off x="989650" y="2526038"/>
            <a:ext cx="2712000" cy="1267800"/>
          </a:xfrm>
          <a:prstGeom prst="rect">
            <a:avLst/>
          </a:prstGeom>
        </p:spPr>
        <p:txBody>
          <a:bodyPr spcFirstLastPara="1" wrap="square" lIns="91425" tIns="91425" rIns="91425" bIns="91425" anchor="ctr" anchorCtr="0">
            <a:noAutofit/>
          </a:bodyPr>
          <a:lstStyle/>
          <a:p>
            <a:pPr marL="0" lvl="0" indent="0">
              <a:buNone/>
            </a:pPr>
            <a:r>
              <a:rPr lang="en-US" dirty="0" smtClean="0">
                <a:solidFill>
                  <a:schemeClr val="tx1">
                    <a:lumMod val="75000"/>
                    <a:lumOff val="25000"/>
                  </a:schemeClr>
                </a:solidFill>
              </a:rPr>
              <a:t>Some regression algorithm can be used for classification (and vice versa). Logistic Regression is commonly used to estimate the probability that an instance belongs to a particular class.  </a:t>
            </a:r>
            <a:endParaRPr dirty="0">
              <a:solidFill>
                <a:schemeClr val="tx1">
                  <a:lumMod val="75000"/>
                  <a:lumOff val="25000"/>
                </a:schemeClr>
              </a:solidFill>
            </a:endParaRPr>
          </a:p>
        </p:txBody>
      </p:sp>
      <p:sp>
        <p:nvSpPr>
          <p:cNvPr id="914" name="Google Shape;914;p56"/>
          <p:cNvSpPr txBox="1">
            <a:spLocks noGrp="1"/>
          </p:cNvSpPr>
          <p:nvPr>
            <p:ph type="title"/>
          </p:nvPr>
        </p:nvSpPr>
        <p:spPr>
          <a:xfrm>
            <a:off x="989650" y="1349663"/>
            <a:ext cx="3255300" cy="1109100"/>
          </a:xfrm>
          <a:prstGeom prst="rect">
            <a:avLst/>
          </a:prstGeom>
        </p:spPr>
        <p:txBody>
          <a:bodyPr spcFirstLastPara="1" wrap="square" lIns="91425" tIns="91425" rIns="91425" bIns="91425" anchor="ctr" anchorCtr="0">
            <a:noAutofit/>
          </a:bodyPr>
          <a:lstStyle/>
          <a:p>
            <a:pPr lvl="0"/>
            <a:r>
              <a:rPr lang="en-US" dirty="0"/>
              <a:t>Logistic Regression</a:t>
            </a:r>
            <a:endParaRPr lang="en-US" dirty="0"/>
          </a:p>
        </p:txBody>
      </p:sp>
      <p:pic>
        <p:nvPicPr>
          <p:cNvPr id="915" name="Google Shape;915;p56"/>
          <p:cNvPicPr preferRelativeResize="0"/>
          <p:nvPr/>
        </p:nvPicPr>
        <p:blipFill rotWithShape="1">
          <a:blip r:embed="rId3">
            <a:alphaModFix/>
          </a:blip>
          <a:srcRect l="3720" r="3720"/>
          <a:stretch/>
        </p:blipFill>
        <p:spPr>
          <a:xfrm>
            <a:off x="5226805" y="1487311"/>
            <a:ext cx="2815008" cy="1710797"/>
          </a:xfrm>
          <a:prstGeom prst="rect">
            <a:avLst/>
          </a:prstGeom>
          <a:noFill/>
          <a:ln w="9525" cap="flat" cmpd="sng">
            <a:solidFill>
              <a:srgbClr val="FDF9CF"/>
            </a:solidFill>
            <a:prstDash val="solid"/>
            <a:round/>
            <a:headEnd type="none" w="sm" len="sm"/>
            <a:tailEnd type="none" w="sm" len="sm"/>
          </a:ln>
        </p:spPr>
      </p:pic>
      <p:sp>
        <p:nvSpPr>
          <p:cNvPr id="916" name="Google Shape;916;p56"/>
          <p:cNvSpPr/>
          <p:nvPr/>
        </p:nvSpPr>
        <p:spPr>
          <a:xfrm>
            <a:off x="5131275" y="1378023"/>
            <a:ext cx="3023082" cy="2387460"/>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6"/>
          <p:cNvSpPr/>
          <p:nvPr/>
        </p:nvSpPr>
        <p:spPr>
          <a:xfrm rot="8836066">
            <a:off x="404521" y="-1511516"/>
            <a:ext cx="4302260" cy="2759685"/>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3"/>
                </a:solidFill>
              </a:rPr>
              <a:t>Estimating Probability</a:t>
            </a:r>
            <a:endParaRPr dirty="0">
              <a:solidFill>
                <a:schemeClr val="accent3"/>
              </a:solidFill>
            </a:endParaRPr>
          </a:p>
        </p:txBody>
      </p:sp>
      <p:sp>
        <p:nvSpPr>
          <p:cNvPr id="7" name="TextBox 6"/>
          <p:cNvSpPr txBox="1"/>
          <p:nvPr/>
        </p:nvSpPr>
        <p:spPr>
          <a:xfrm>
            <a:off x="1028700" y="1394460"/>
            <a:ext cx="7231380" cy="2677656"/>
          </a:xfrm>
          <a:prstGeom prst="rect">
            <a:avLst/>
          </a:prstGeom>
          <a:noFill/>
        </p:spPr>
        <p:txBody>
          <a:bodyPr wrap="square" rtlCol="0">
            <a:spAutoFit/>
          </a:bodyPr>
          <a:lstStyle/>
          <a:p>
            <a:pPr marL="285750" indent="-285750">
              <a:buFont typeface="Wingdings" panose="05000000000000000000" pitchFamily="2" charset="2"/>
              <a:buChar char="§"/>
            </a:pPr>
            <a:r>
              <a:rPr lang="en-US" dirty="0"/>
              <a:t> </a:t>
            </a:r>
            <a:r>
              <a:rPr lang="en-US" dirty="0" smtClean="0"/>
              <a:t>Like a Linear Regression model, a Logistic Regression computes a weighted sum of input feature, but instead of outputting the result directly like the Linear Regression model does, it outputs the logistic of this result</a:t>
            </a:r>
          </a:p>
          <a:p>
            <a:pPr marL="285750" indent="-285750">
              <a:buFont typeface="Wingdings" panose="05000000000000000000" pitchFamily="2" charset="2"/>
              <a:buChar char="§"/>
            </a:pPr>
            <a:r>
              <a:rPr lang="en-US" dirty="0"/>
              <a:t>Logistic Regression model estimated probability (</a:t>
            </a:r>
            <a:r>
              <a:rPr lang="en-US" dirty="0" err="1"/>
              <a:t>vectorized</a:t>
            </a:r>
            <a:r>
              <a:rPr lang="en-US" dirty="0"/>
              <a:t> form</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Logistic </a:t>
            </a:r>
            <a:r>
              <a:rPr lang="en-US" dirty="0" smtClean="0"/>
              <a:t>function: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Logistic Regression model </a:t>
            </a:r>
            <a:r>
              <a:rPr lang="en-US" dirty="0" smtClean="0"/>
              <a:t>prediction: </a:t>
            </a:r>
            <a:endParaRPr lang="en-US" dirty="0"/>
          </a:p>
        </p:txBody>
      </p:sp>
      <p:pic>
        <p:nvPicPr>
          <p:cNvPr id="8" name="Picture 7"/>
          <p:cNvPicPr>
            <a:picLocks noChangeAspect="1"/>
          </p:cNvPicPr>
          <p:nvPr/>
        </p:nvPicPr>
        <p:blipFill>
          <a:blip r:embed="rId3"/>
          <a:stretch>
            <a:fillRect/>
          </a:stretch>
        </p:blipFill>
        <p:spPr>
          <a:xfrm>
            <a:off x="1398867" y="2365998"/>
            <a:ext cx="1454225" cy="457223"/>
          </a:xfrm>
          <a:prstGeom prst="rect">
            <a:avLst/>
          </a:prstGeom>
        </p:spPr>
      </p:pic>
      <p:pic>
        <p:nvPicPr>
          <p:cNvPr id="9" name="Picture 8"/>
          <p:cNvPicPr>
            <a:picLocks noChangeAspect="1"/>
          </p:cNvPicPr>
          <p:nvPr/>
        </p:nvPicPr>
        <p:blipFill>
          <a:blip r:embed="rId4"/>
          <a:stretch>
            <a:fillRect/>
          </a:stretch>
        </p:blipFill>
        <p:spPr>
          <a:xfrm>
            <a:off x="1398867" y="3310865"/>
            <a:ext cx="1689187" cy="457223"/>
          </a:xfrm>
          <a:prstGeom prst="rect">
            <a:avLst/>
          </a:prstGeom>
        </p:spPr>
      </p:pic>
      <p:pic>
        <p:nvPicPr>
          <p:cNvPr id="10" name="Picture 9"/>
          <p:cNvPicPr>
            <a:picLocks noChangeAspect="1"/>
          </p:cNvPicPr>
          <p:nvPr/>
        </p:nvPicPr>
        <p:blipFill>
          <a:blip r:embed="rId5"/>
          <a:stretch>
            <a:fillRect/>
          </a:stretch>
        </p:blipFill>
        <p:spPr>
          <a:xfrm>
            <a:off x="1398867" y="4172612"/>
            <a:ext cx="1352620" cy="55247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3"/>
                </a:solidFill>
              </a:rPr>
              <a:t>Training And Cost Function</a:t>
            </a:r>
            <a:endParaRPr dirty="0">
              <a:solidFill>
                <a:schemeClr val="accent3"/>
              </a:solidFill>
            </a:endParaRPr>
          </a:p>
        </p:txBody>
      </p:sp>
      <p:sp>
        <p:nvSpPr>
          <p:cNvPr id="7" name="TextBox 6"/>
          <p:cNvSpPr txBox="1"/>
          <p:nvPr/>
        </p:nvSpPr>
        <p:spPr>
          <a:xfrm>
            <a:off x="1028700" y="1394460"/>
            <a:ext cx="7231380" cy="3108543"/>
          </a:xfrm>
          <a:prstGeom prst="rect">
            <a:avLst/>
          </a:prstGeom>
          <a:noFill/>
        </p:spPr>
        <p:txBody>
          <a:bodyPr wrap="square" rtlCol="0">
            <a:spAutoFit/>
          </a:bodyPr>
          <a:lstStyle/>
          <a:p>
            <a:pPr marL="285750" indent="-285750">
              <a:buFont typeface="Wingdings" panose="05000000000000000000" pitchFamily="2" charset="2"/>
              <a:buChar char="§"/>
            </a:pPr>
            <a:r>
              <a:rPr lang="en-US" dirty="0"/>
              <a:t> </a:t>
            </a:r>
            <a:r>
              <a:rPr lang="en-US" dirty="0" smtClean="0">
                <a:latin typeface="+mn-lt"/>
              </a:rPr>
              <a:t>The objective of training is to set the parameter vector </a:t>
            </a:r>
            <a:r>
              <a:rPr lang="el-GR" dirty="0" smtClean="0">
                <a:latin typeface="+mn-lt"/>
                <a:ea typeface="Cambria Math" panose="02040503050406030204" pitchFamily="18" charset="0"/>
              </a:rPr>
              <a:t>θ</a:t>
            </a:r>
            <a:r>
              <a:rPr lang="en-US" dirty="0" smtClean="0">
                <a:latin typeface="+mn-lt"/>
                <a:ea typeface="Cambria Math" panose="02040503050406030204" pitchFamily="18" charset="0"/>
              </a:rPr>
              <a:t> so that the model estimate high probabilities for positive instance and low probabilities for negative instance.</a:t>
            </a:r>
          </a:p>
          <a:p>
            <a:pPr marL="285750" indent="-285750">
              <a:buFont typeface="Wingdings" panose="05000000000000000000" pitchFamily="2" charset="2"/>
              <a:buChar char="§"/>
            </a:pPr>
            <a:r>
              <a:rPr lang="en-US" dirty="0" smtClean="0">
                <a:latin typeface="+mn-lt"/>
                <a:ea typeface="Cambria Math" panose="02040503050406030204" pitchFamily="18" charset="0"/>
              </a:rPr>
              <a:t>This idea is capture by the cost function for single </a:t>
            </a:r>
            <a:r>
              <a:rPr lang="en-US" dirty="0" err="1" smtClean="0">
                <a:latin typeface="+mn-lt"/>
                <a:ea typeface="Cambria Math" panose="02040503050406030204" pitchFamily="18" charset="0"/>
              </a:rPr>
              <a:t>instance.x</a:t>
            </a:r>
            <a:r>
              <a:rPr lang="en-US" dirty="0" smtClean="0">
                <a:latin typeface="+mn-lt"/>
                <a:ea typeface="Cambria Math" panose="02040503050406030204" pitchFamily="18" charset="0"/>
              </a:rPr>
              <a:t>:</a:t>
            </a: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r>
              <a:rPr lang="en-US" dirty="0"/>
              <a:t>The cost function over the whole training set is the average cost over all training instances. It can be written in a single expression called the log </a:t>
            </a:r>
            <a:r>
              <a:rPr lang="en-US" dirty="0" smtClean="0"/>
              <a:t>loss:</a:t>
            </a: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r>
              <a:rPr lang="en-US" dirty="0"/>
              <a:t>The good news is that this cost function is convex, so Gradient </a:t>
            </a:r>
            <a:r>
              <a:rPr lang="en-US" dirty="0" smtClean="0"/>
              <a:t>Descent is </a:t>
            </a:r>
            <a:r>
              <a:rPr lang="en-US" dirty="0"/>
              <a:t>guaranteed to find the global minimum</a:t>
            </a:r>
            <a:r>
              <a:rPr lang="en-US" dirty="0" smtClean="0">
                <a:latin typeface="+mn-lt"/>
                <a:ea typeface="Cambria Math" panose="02040503050406030204" pitchFamily="18" charset="0"/>
              </a:rPr>
              <a:t> .</a:t>
            </a:r>
          </a:p>
          <a:p>
            <a:r>
              <a:rPr lang="en-US" dirty="0" smtClean="0">
                <a:latin typeface="+mn-lt"/>
                <a:ea typeface="Cambria Math" panose="02040503050406030204" pitchFamily="18" charset="0"/>
              </a:rPr>
              <a:t>      </a:t>
            </a:r>
            <a:r>
              <a:rPr lang="en-US" dirty="0"/>
              <a:t>Logistic cost function partial </a:t>
            </a:r>
            <a:r>
              <a:rPr lang="en-US" dirty="0" smtClean="0"/>
              <a:t>derivatives:</a:t>
            </a:r>
            <a:endParaRPr lang="en-US" dirty="0" smtClean="0">
              <a:latin typeface="+mn-lt"/>
              <a:ea typeface="Cambria Math" panose="02040503050406030204" pitchFamily="18" charset="0"/>
            </a:endParaRPr>
          </a:p>
        </p:txBody>
      </p:sp>
      <p:pic>
        <p:nvPicPr>
          <p:cNvPr id="2" name="Picture 1"/>
          <p:cNvPicPr>
            <a:picLocks noChangeAspect="1"/>
          </p:cNvPicPr>
          <p:nvPr/>
        </p:nvPicPr>
        <p:blipFill>
          <a:blip r:embed="rId3"/>
          <a:stretch>
            <a:fillRect/>
          </a:stretch>
        </p:blipFill>
        <p:spPr>
          <a:xfrm>
            <a:off x="1483308" y="2123426"/>
            <a:ext cx="2032104" cy="546128"/>
          </a:xfrm>
          <a:prstGeom prst="rect">
            <a:avLst/>
          </a:prstGeom>
        </p:spPr>
      </p:pic>
      <p:pic>
        <p:nvPicPr>
          <p:cNvPr id="3" name="Picture 2"/>
          <p:cNvPicPr>
            <a:picLocks noChangeAspect="1"/>
          </p:cNvPicPr>
          <p:nvPr/>
        </p:nvPicPr>
        <p:blipFill>
          <a:blip r:embed="rId4"/>
          <a:stretch>
            <a:fillRect/>
          </a:stretch>
        </p:blipFill>
        <p:spPr>
          <a:xfrm>
            <a:off x="1483308" y="3250594"/>
            <a:ext cx="3010055" cy="476274"/>
          </a:xfrm>
          <a:prstGeom prst="rect">
            <a:avLst/>
          </a:prstGeom>
        </p:spPr>
      </p:pic>
      <p:pic>
        <p:nvPicPr>
          <p:cNvPr id="4" name="Picture 3"/>
          <p:cNvPicPr>
            <a:picLocks noChangeAspect="1"/>
          </p:cNvPicPr>
          <p:nvPr/>
        </p:nvPicPr>
        <p:blipFill>
          <a:blip r:embed="rId5"/>
          <a:stretch>
            <a:fillRect/>
          </a:stretch>
        </p:blipFill>
        <p:spPr>
          <a:xfrm>
            <a:off x="1400114" y="4483099"/>
            <a:ext cx="2381372" cy="533427"/>
          </a:xfrm>
          <a:prstGeom prst="rect">
            <a:avLst/>
          </a:prstGeom>
        </p:spPr>
      </p:pic>
    </p:spTree>
    <p:extLst>
      <p:ext uri="{BB962C8B-B14F-4D97-AF65-F5344CB8AC3E}">
        <p14:creationId xmlns:p14="http://schemas.microsoft.com/office/powerpoint/2010/main" val="54148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lgn="ctr"/>
            <a:r>
              <a:rPr lang="en-US" dirty="0"/>
              <a:t>Decision Boundaries</a:t>
            </a:r>
            <a:endParaRPr dirty="0">
              <a:solidFill>
                <a:schemeClr val="accent3"/>
              </a:solidFill>
            </a:endParaRPr>
          </a:p>
        </p:txBody>
      </p:sp>
      <p:sp>
        <p:nvSpPr>
          <p:cNvPr id="7" name="TextBox 6"/>
          <p:cNvSpPr txBox="1"/>
          <p:nvPr/>
        </p:nvSpPr>
        <p:spPr>
          <a:xfrm>
            <a:off x="944880" y="1379220"/>
            <a:ext cx="7231380" cy="289310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n-lt"/>
              </a:rPr>
              <a:t>A decision boundary is the region of a problem space in which the output label of a classifier is ambiguous.</a:t>
            </a:r>
            <a:endParaRPr lang="en-US" dirty="0" smtClean="0">
              <a:latin typeface="+mn-lt"/>
            </a:endParaRPr>
          </a:p>
          <a:p>
            <a:pPr marL="285750" indent="-285750">
              <a:buFont typeface="Wingdings" panose="05000000000000000000" pitchFamily="2" charset="2"/>
              <a:buChar char="§"/>
            </a:pPr>
            <a:endParaRPr lang="en-US" dirty="0" smtClean="0">
              <a:latin typeface="+mn-lt"/>
            </a:endParaRPr>
          </a:p>
          <a:p>
            <a:pPr marL="285750" indent="-285750">
              <a:buFont typeface="Wingdings" panose="05000000000000000000" pitchFamily="2" charset="2"/>
              <a:buChar char="§"/>
            </a:pPr>
            <a:r>
              <a:rPr lang="en-US" dirty="0" smtClean="0">
                <a:latin typeface="+mn-lt"/>
                <a:ea typeface="Cambria Math" panose="02040503050406030204" pitchFamily="18" charset="0"/>
              </a:rPr>
              <a:t>Example:</a:t>
            </a: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endParaRPr lang="en-US" dirty="0">
              <a:latin typeface="+mn-lt"/>
              <a:ea typeface="Cambria Math" panose="02040503050406030204" pitchFamily="18" charset="0"/>
            </a:endParaRPr>
          </a:p>
        </p:txBody>
      </p:sp>
      <p:pic>
        <p:nvPicPr>
          <p:cNvPr id="5" name="Picture 4"/>
          <p:cNvPicPr>
            <a:picLocks noChangeAspect="1"/>
          </p:cNvPicPr>
          <p:nvPr/>
        </p:nvPicPr>
        <p:blipFill>
          <a:blip r:embed="rId3"/>
          <a:stretch>
            <a:fillRect/>
          </a:stretch>
        </p:blipFill>
        <p:spPr>
          <a:xfrm>
            <a:off x="1332112" y="2258652"/>
            <a:ext cx="5944987" cy="2127941"/>
          </a:xfrm>
          <a:prstGeom prst="rect">
            <a:avLst/>
          </a:prstGeom>
        </p:spPr>
      </p:pic>
    </p:spTree>
    <p:extLst>
      <p:ext uri="{BB962C8B-B14F-4D97-AF65-F5344CB8AC3E}">
        <p14:creationId xmlns:p14="http://schemas.microsoft.com/office/powerpoint/2010/main" val="300527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solidFill>
                  <a:schemeClr val="accent3"/>
                </a:solidFill>
              </a:rPr>
              <a:t>Softmax</a:t>
            </a:r>
            <a:r>
              <a:rPr lang="en-US" dirty="0" smtClean="0">
                <a:solidFill>
                  <a:schemeClr val="accent3"/>
                </a:solidFill>
              </a:rPr>
              <a:t> Regression</a:t>
            </a:r>
            <a:endParaRPr dirty="0">
              <a:solidFill>
                <a:schemeClr val="accent3"/>
              </a:solidFill>
            </a:endParaRPr>
          </a:p>
        </p:txBody>
      </p:sp>
      <p:sp>
        <p:nvSpPr>
          <p:cNvPr id="7" name="TextBox 6"/>
          <p:cNvSpPr txBox="1"/>
          <p:nvPr/>
        </p:nvSpPr>
        <p:spPr>
          <a:xfrm>
            <a:off x="956310" y="1017725"/>
            <a:ext cx="7231380" cy="3200876"/>
          </a:xfrm>
          <a:prstGeom prst="rect">
            <a:avLst/>
          </a:prstGeom>
          <a:noFill/>
        </p:spPr>
        <p:txBody>
          <a:bodyPr wrap="square" rtlCol="0">
            <a:spAutoFit/>
          </a:bodyPr>
          <a:lstStyle/>
          <a:p>
            <a:pPr marL="285750" indent="-285750">
              <a:buFont typeface="Wingdings" panose="05000000000000000000" pitchFamily="2" charset="2"/>
              <a:buChar char="§"/>
            </a:pPr>
            <a:r>
              <a:rPr lang="en-US" dirty="0"/>
              <a:t> The Logistic Regression model can be generalized to support multiple classes directly, without having to train and combine multiple binary </a:t>
            </a:r>
            <a:r>
              <a:rPr lang="en-US" dirty="0" smtClean="0"/>
              <a:t>classifiers.</a:t>
            </a:r>
          </a:p>
          <a:p>
            <a:pPr marL="285750" indent="-285750">
              <a:buFont typeface="Wingdings" panose="05000000000000000000" pitchFamily="2" charset="2"/>
              <a:buChar char="§"/>
            </a:pPr>
            <a:r>
              <a:rPr lang="en-US" dirty="0"/>
              <a:t>The idea </a:t>
            </a:r>
            <a:r>
              <a:rPr lang="en-US" dirty="0" smtClean="0"/>
              <a:t>: </a:t>
            </a:r>
            <a:r>
              <a:rPr lang="en-US" dirty="0"/>
              <a:t>when given an instance </a:t>
            </a:r>
            <a:r>
              <a:rPr lang="en-US" dirty="0" smtClean="0"/>
              <a:t>x -&gt; computes </a:t>
            </a:r>
            <a:r>
              <a:rPr lang="en-US" dirty="0"/>
              <a:t>a score </a:t>
            </a:r>
            <a:r>
              <a:rPr lang="en-US" dirty="0" err="1" smtClean="0"/>
              <a:t>Sk</a:t>
            </a:r>
            <a:r>
              <a:rPr lang="en-US" dirty="0" smtClean="0"/>
              <a:t> </a:t>
            </a:r>
            <a:r>
              <a:rPr lang="en-US" dirty="0"/>
              <a:t>(x) for each class </a:t>
            </a:r>
            <a:r>
              <a:rPr lang="en-US" dirty="0" smtClean="0"/>
              <a:t>k </a:t>
            </a:r>
          </a:p>
          <a:p>
            <a:r>
              <a:rPr lang="en-US" dirty="0" smtClean="0"/>
              <a:t>-&gt; estimates </a:t>
            </a:r>
            <a:r>
              <a:rPr lang="en-US" dirty="0"/>
              <a:t>the probability of each class by applying the </a:t>
            </a:r>
            <a:r>
              <a:rPr lang="en-US" dirty="0" err="1"/>
              <a:t>softmax</a:t>
            </a:r>
            <a:r>
              <a:rPr lang="en-US" dirty="0"/>
              <a:t> function </a:t>
            </a:r>
            <a:r>
              <a:rPr lang="en-US" dirty="0" smtClean="0"/>
              <a:t>( </a:t>
            </a:r>
            <a:r>
              <a:rPr lang="en-US" dirty="0"/>
              <a:t>normalized exponential) to the </a:t>
            </a:r>
            <a:r>
              <a:rPr lang="en-US" dirty="0" smtClean="0"/>
              <a:t>scores</a:t>
            </a:r>
            <a:r>
              <a:rPr lang="en-US" dirty="0"/>
              <a:t> </a:t>
            </a:r>
            <a:r>
              <a:rPr lang="en-US" dirty="0" smtClean="0"/>
              <a:t>-&gt; predict the class with the highest estimated probability.</a:t>
            </a:r>
          </a:p>
          <a:p>
            <a:r>
              <a:rPr lang="en-US" dirty="0" smtClean="0">
                <a:latin typeface="+mn-lt"/>
                <a:ea typeface="Cambria Math" panose="02040503050406030204" pitchFamily="18" charset="0"/>
              </a:rPr>
              <a:t>       </a:t>
            </a:r>
            <a:r>
              <a:rPr lang="en-US" dirty="0" err="1"/>
              <a:t>Softmax</a:t>
            </a:r>
            <a:r>
              <a:rPr lang="en-US" dirty="0"/>
              <a:t> score for class </a:t>
            </a:r>
            <a:r>
              <a:rPr lang="en-US" dirty="0" smtClean="0"/>
              <a:t>k:</a:t>
            </a:r>
          </a:p>
          <a:p>
            <a:endParaRPr lang="en-US" dirty="0">
              <a:latin typeface="+mn-lt"/>
              <a:ea typeface="Cambria Math" panose="02040503050406030204" pitchFamily="18" charset="0"/>
            </a:endParaRPr>
          </a:p>
          <a:p>
            <a:r>
              <a:rPr lang="en-US" dirty="0">
                <a:latin typeface="+mn-lt"/>
                <a:ea typeface="Cambria Math" panose="02040503050406030204" pitchFamily="18" charset="0"/>
              </a:rPr>
              <a:t> </a:t>
            </a:r>
            <a:r>
              <a:rPr lang="en-US" dirty="0" smtClean="0">
                <a:latin typeface="+mn-lt"/>
                <a:ea typeface="Cambria Math" panose="02040503050406030204" pitchFamily="18" charset="0"/>
              </a:rPr>
              <a:t>       </a:t>
            </a:r>
            <a:r>
              <a:rPr lang="en-US" dirty="0" err="1"/>
              <a:t>Softmax</a:t>
            </a:r>
            <a:r>
              <a:rPr lang="en-US" dirty="0"/>
              <a:t> </a:t>
            </a:r>
            <a:r>
              <a:rPr lang="en-US" dirty="0" smtClean="0"/>
              <a:t>function:</a:t>
            </a:r>
          </a:p>
          <a:p>
            <a:r>
              <a:rPr lang="en-US" dirty="0" smtClean="0"/>
              <a:t> </a:t>
            </a:r>
          </a:p>
          <a:p>
            <a:pPr marL="285750" indent="-285750">
              <a:buFont typeface="Wingdings" panose="05000000000000000000" pitchFamily="2" charset="2"/>
              <a:buChar char="§"/>
            </a:pPr>
            <a:r>
              <a:rPr lang="en-US" dirty="0"/>
              <a:t>Cross entropy cost </a:t>
            </a:r>
            <a:r>
              <a:rPr lang="en-US" dirty="0" smtClean="0"/>
              <a:t>function:</a:t>
            </a:r>
          </a:p>
          <a:p>
            <a:pPr marL="285750" indent="-285750">
              <a:buFont typeface="Wingdings" panose="05000000000000000000" pitchFamily="2" charset="2"/>
              <a:buChar char="§"/>
            </a:pPr>
            <a:endParaRPr lang="en-US" dirty="0">
              <a:latin typeface="+mn-lt"/>
              <a:ea typeface="Cambria Math" panose="02040503050406030204" pitchFamily="18" charset="0"/>
            </a:endParaRPr>
          </a:p>
          <a:p>
            <a:pPr marL="285750" indent="-285750">
              <a:buFont typeface="Wingdings" panose="05000000000000000000" pitchFamily="2" charset="2"/>
              <a:buChar char="§"/>
            </a:pPr>
            <a:endParaRPr lang="en-US" dirty="0" smtClean="0">
              <a:latin typeface="+mn-lt"/>
              <a:ea typeface="Cambria Math" panose="02040503050406030204" pitchFamily="18" charset="0"/>
            </a:endParaRPr>
          </a:p>
          <a:p>
            <a:pPr marL="285750" indent="-285750">
              <a:buFont typeface="Wingdings" panose="05000000000000000000" pitchFamily="2" charset="2"/>
              <a:buChar char="§"/>
            </a:pPr>
            <a:r>
              <a:rPr lang="en-US" dirty="0" smtClean="0"/>
              <a:t>Use </a:t>
            </a:r>
            <a:r>
              <a:rPr lang="en-US" dirty="0"/>
              <a:t>Gradient Descent (or any other optimization algorithm) to find the parameter matrix </a:t>
            </a:r>
            <a:r>
              <a:rPr lang="el-GR" sz="2000" dirty="0" smtClean="0">
                <a:latin typeface="Cambria Math" panose="02040503050406030204" pitchFamily="18" charset="0"/>
                <a:ea typeface="Cambria Math" panose="02040503050406030204" pitchFamily="18" charset="0"/>
              </a:rPr>
              <a:t>Θ</a:t>
            </a:r>
            <a:r>
              <a:rPr lang="en-US" dirty="0" smtClean="0"/>
              <a:t> </a:t>
            </a:r>
            <a:r>
              <a:rPr lang="en-US" dirty="0"/>
              <a:t>that minimizes the cost function.</a:t>
            </a:r>
            <a:endParaRPr lang="en-US" dirty="0">
              <a:latin typeface="+mn-lt"/>
              <a:ea typeface="Cambria Math" panose="02040503050406030204" pitchFamily="18" charset="0"/>
            </a:endParaRPr>
          </a:p>
        </p:txBody>
      </p:sp>
      <p:pic>
        <p:nvPicPr>
          <p:cNvPr id="5" name="Picture 4"/>
          <p:cNvPicPr>
            <a:picLocks noChangeAspect="1"/>
          </p:cNvPicPr>
          <p:nvPr/>
        </p:nvPicPr>
        <p:blipFill>
          <a:blip r:embed="rId3"/>
          <a:stretch>
            <a:fillRect/>
          </a:stretch>
        </p:blipFill>
        <p:spPr>
          <a:xfrm>
            <a:off x="3460092" y="2130593"/>
            <a:ext cx="882695" cy="457223"/>
          </a:xfrm>
          <a:prstGeom prst="rect">
            <a:avLst/>
          </a:prstGeom>
        </p:spPr>
      </p:pic>
      <p:pic>
        <p:nvPicPr>
          <p:cNvPr id="6" name="Picture 5"/>
          <p:cNvPicPr>
            <a:picLocks noChangeAspect="1"/>
          </p:cNvPicPr>
          <p:nvPr/>
        </p:nvPicPr>
        <p:blipFill>
          <a:blip r:embed="rId4"/>
          <a:stretch>
            <a:fillRect/>
          </a:stretch>
        </p:blipFill>
        <p:spPr>
          <a:xfrm>
            <a:off x="2923488" y="2473312"/>
            <a:ext cx="1955901" cy="501676"/>
          </a:xfrm>
          <a:prstGeom prst="rect">
            <a:avLst/>
          </a:prstGeom>
        </p:spPr>
      </p:pic>
      <p:pic>
        <p:nvPicPr>
          <p:cNvPr id="8" name="Picture 7"/>
          <p:cNvPicPr>
            <a:picLocks noChangeAspect="1"/>
          </p:cNvPicPr>
          <p:nvPr/>
        </p:nvPicPr>
        <p:blipFill>
          <a:blip r:embed="rId5"/>
          <a:stretch>
            <a:fillRect/>
          </a:stretch>
        </p:blipFill>
        <p:spPr>
          <a:xfrm>
            <a:off x="1359484" y="3211818"/>
            <a:ext cx="1974951" cy="457223"/>
          </a:xfrm>
          <a:prstGeom prst="rect">
            <a:avLst/>
          </a:prstGeom>
        </p:spPr>
      </p:pic>
      <p:pic>
        <p:nvPicPr>
          <p:cNvPr id="9" name="Picture 8"/>
          <p:cNvPicPr>
            <a:picLocks noChangeAspect="1"/>
          </p:cNvPicPr>
          <p:nvPr/>
        </p:nvPicPr>
        <p:blipFill>
          <a:blip r:embed="rId6"/>
          <a:stretch>
            <a:fillRect/>
          </a:stretch>
        </p:blipFill>
        <p:spPr>
          <a:xfrm>
            <a:off x="1359484" y="4218601"/>
            <a:ext cx="1898748" cy="501676"/>
          </a:xfrm>
          <a:prstGeom prst="rect">
            <a:avLst/>
          </a:prstGeom>
        </p:spPr>
      </p:pic>
    </p:spTree>
    <p:extLst>
      <p:ext uri="{BB962C8B-B14F-4D97-AF65-F5344CB8AC3E}">
        <p14:creationId xmlns:p14="http://schemas.microsoft.com/office/powerpoint/2010/main" val="5533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idx="2"/>
          </p:nvPr>
        </p:nvSpPr>
        <p:spPr>
          <a:xfrm>
            <a:off x="3448050" y="1226475"/>
            <a:ext cx="2247900" cy="10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371" name="Google Shape;371;p33"/>
          <p:cNvSpPr txBox="1">
            <a:spLocks noGrp="1"/>
          </p:cNvSpPr>
          <p:nvPr>
            <p:ph type="title"/>
          </p:nvPr>
        </p:nvSpPr>
        <p:spPr>
          <a:xfrm>
            <a:off x="2282190" y="2876855"/>
            <a:ext cx="4686300" cy="841800"/>
          </a:xfrm>
          <a:prstGeom prst="rect">
            <a:avLst/>
          </a:prstGeom>
        </p:spPr>
        <p:txBody>
          <a:bodyPr spcFirstLastPara="1" wrap="square" lIns="91425" tIns="91425" rIns="91425" bIns="91425" anchor="ctr" anchorCtr="0">
            <a:noAutofit/>
          </a:bodyPr>
          <a:lstStyle/>
          <a:p>
            <a:r>
              <a:rPr lang="en-US" dirty="0"/>
              <a:t>Linear Regression</a:t>
            </a:r>
            <a:br>
              <a:rPr lang="en-US" dirty="0"/>
            </a:br>
            <a:endParaRPr dirty="0"/>
          </a:p>
        </p:txBody>
      </p:sp>
      <p:sp>
        <p:nvSpPr>
          <p:cNvPr id="372" name="Google Shape;372;p33"/>
          <p:cNvSpPr/>
          <p:nvPr/>
        </p:nvSpPr>
        <p:spPr>
          <a:xfrm>
            <a:off x="3638576" y="994176"/>
            <a:ext cx="1866908" cy="152903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6"/>
          <p:cNvSpPr txBox="1">
            <a:spLocks noGrp="1"/>
          </p:cNvSpPr>
          <p:nvPr>
            <p:ph type="title"/>
          </p:nvPr>
        </p:nvSpPr>
        <p:spPr>
          <a:xfrm>
            <a:off x="541020" y="1421700"/>
            <a:ext cx="8397240" cy="23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3"/>
                </a:solidFill>
              </a:rPr>
              <a:t>Thanks for Watching</a:t>
            </a:r>
            <a:endParaRPr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192987"/>
            <a:ext cx="7166700" cy="29040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US" dirty="0" smtClean="0">
                <a:solidFill>
                  <a:schemeClr val="tx1">
                    <a:lumMod val="75000"/>
                    <a:lumOff val="25000"/>
                  </a:schemeClr>
                </a:solidFill>
                <a:latin typeface="+mn-lt"/>
              </a:rPr>
              <a:t>A linear model makes a prediction by simply computing a weighted sum of the input features, plus a constant called the bias term</a:t>
            </a:r>
          </a:p>
          <a:p>
            <a:pPr lvl="1">
              <a:buChar char="●"/>
            </a:pPr>
            <a:r>
              <a:rPr lang="en-US" dirty="0" smtClean="0">
                <a:solidFill>
                  <a:schemeClr val="tx1">
                    <a:lumMod val="75000"/>
                    <a:lumOff val="25000"/>
                  </a:schemeClr>
                </a:solidFill>
                <a:latin typeface="+mn-lt"/>
              </a:rPr>
              <a:t> Linear Regression model prediction:</a:t>
            </a:r>
          </a:p>
          <a:p>
            <a:pPr marL="596900" lvl="1" indent="0">
              <a:buNone/>
            </a:pPr>
            <a:r>
              <a:rPr lang="en-US" dirty="0">
                <a:solidFill>
                  <a:schemeClr val="tx1">
                    <a:lumMod val="75000"/>
                    <a:lumOff val="25000"/>
                  </a:schemeClr>
                </a:solidFill>
                <a:latin typeface="+mn-lt"/>
              </a:rPr>
              <a:t>	</a:t>
            </a:r>
            <a:r>
              <a:rPr lang="en-US" dirty="0" smtClean="0">
                <a:solidFill>
                  <a:schemeClr val="tx1">
                    <a:lumMod val="75000"/>
                    <a:lumOff val="25000"/>
                  </a:schemeClr>
                </a:solidFill>
                <a:latin typeface="+mn-lt"/>
              </a:rPr>
              <a:t> </a:t>
            </a:r>
            <a:r>
              <a:rPr lang="en-US" dirty="0" smtClean="0">
                <a:latin typeface="+mn-lt"/>
              </a:rPr>
              <a:t>ŷ </a:t>
            </a:r>
            <a:r>
              <a:rPr lang="en-US" dirty="0">
                <a:latin typeface="+mn-lt"/>
              </a:rPr>
              <a:t>is the predicted value. </a:t>
            </a:r>
          </a:p>
          <a:p>
            <a:pPr marL="596900" lvl="1" indent="0">
              <a:buNone/>
            </a:pPr>
            <a:r>
              <a:rPr lang="en-US" dirty="0">
                <a:latin typeface="+mn-lt"/>
              </a:rPr>
              <a:t>	 n is the number of features.</a:t>
            </a:r>
          </a:p>
          <a:p>
            <a:pPr marL="596900" lvl="1" indent="0">
              <a:buNone/>
            </a:pPr>
            <a:r>
              <a:rPr lang="en-US" dirty="0">
                <a:latin typeface="+mn-lt"/>
              </a:rPr>
              <a:t>	 xi is the </a:t>
            </a:r>
            <a:r>
              <a:rPr lang="en-US" dirty="0" err="1">
                <a:latin typeface="+mn-lt"/>
              </a:rPr>
              <a:t>i</a:t>
            </a:r>
            <a:r>
              <a:rPr lang="en-US" dirty="0">
                <a:latin typeface="+mn-lt"/>
              </a:rPr>
              <a:t> </a:t>
            </a:r>
            <a:r>
              <a:rPr lang="en-US" dirty="0" err="1">
                <a:latin typeface="+mn-lt"/>
              </a:rPr>
              <a:t>th</a:t>
            </a:r>
            <a:r>
              <a:rPr lang="en-US" dirty="0">
                <a:latin typeface="+mn-lt"/>
              </a:rPr>
              <a:t> feature value. </a:t>
            </a:r>
          </a:p>
          <a:p>
            <a:pPr marL="596900" lvl="1" indent="0">
              <a:buNone/>
            </a:pPr>
            <a:r>
              <a:rPr lang="en-US" dirty="0">
                <a:latin typeface="+mn-lt"/>
              </a:rPr>
              <a:t>	 </a:t>
            </a:r>
            <a:r>
              <a:rPr lang="en-US" dirty="0" err="1">
                <a:latin typeface="+mn-lt"/>
              </a:rPr>
              <a:t>θj</a:t>
            </a:r>
            <a:r>
              <a:rPr lang="en-US" dirty="0">
                <a:latin typeface="+mn-lt"/>
              </a:rPr>
              <a:t> is the j </a:t>
            </a:r>
            <a:r>
              <a:rPr lang="en-US" dirty="0" err="1">
                <a:latin typeface="+mn-lt"/>
              </a:rPr>
              <a:t>th</a:t>
            </a:r>
            <a:r>
              <a:rPr lang="en-US" dirty="0">
                <a:latin typeface="+mn-lt"/>
              </a:rPr>
              <a:t> model parameter. </a:t>
            </a:r>
            <a:endParaRPr lang="en-US" dirty="0" smtClean="0">
              <a:latin typeface="+mn-lt"/>
            </a:endParaRPr>
          </a:p>
          <a:p>
            <a:pPr marL="596900" lvl="1" indent="0">
              <a:buNone/>
            </a:pPr>
            <a:endParaRPr lang="en-US" dirty="0">
              <a:solidFill>
                <a:schemeClr val="tx1">
                  <a:lumMod val="75000"/>
                  <a:lumOff val="25000"/>
                </a:schemeClr>
              </a:solidFill>
              <a:latin typeface="+mn-lt"/>
            </a:endParaRPr>
          </a:p>
          <a:p>
            <a:pPr lvl="1">
              <a:buFont typeface="Commissioner"/>
              <a:buChar char="●"/>
            </a:pPr>
            <a:r>
              <a:rPr lang="en-US" dirty="0">
                <a:solidFill>
                  <a:schemeClr val="tx1">
                    <a:lumMod val="75000"/>
                    <a:lumOff val="25000"/>
                  </a:schemeClr>
                </a:solidFill>
                <a:latin typeface="+mn-lt"/>
              </a:rPr>
              <a:t>Linear Regression model </a:t>
            </a:r>
            <a:r>
              <a:rPr lang="en-US" dirty="0" smtClean="0">
                <a:solidFill>
                  <a:schemeClr val="tx1">
                    <a:lumMod val="75000"/>
                    <a:lumOff val="25000"/>
                  </a:schemeClr>
                </a:solidFill>
                <a:latin typeface="+mn-lt"/>
              </a:rPr>
              <a:t>prediction (</a:t>
            </a:r>
            <a:r>
              <a:rPr lang="en-US" dirty="0" err="1" smtClean="0">
                <a:latin typeface="+mn-lt"/>
              </a:rPr>
              <a:t>vectorized</a:t>
            </a:r>
            <a:r>
              <a:rPr lang="en-US" dirty="0" smtClean="0">
                <a:latin typeface="+mn-lt"/>
              </a:rPr>
              <a:t> form</a:t>
            </a:r>
            <a:r>
              <a:rPr lang="en-US" dirty="0" smtClean="0">
                <a:solidFill>
                  <a:schemeClr val="tx1">
                    <a:lumMod val="75000"/>
                    <a:lumOff val="25000"/>
                  </a:schemeClr>
                </a:solidFill>
                <a:latin typeface="+mn-lt"/>
              </a:rPr>
              <a:t>):</a:t>
            </a:r>
            <a:endParaRPr lang="en-US" dirty="0">
              <a:solidFill>
                <a:schemeClr val="tx1">
                  <a:lumMod val="75000"/>
                  <a:lumOff val="25000"/>
                </a:schemeClr>
              </a:solidFill>
              <a:latin typeface="+mn-lt"/>
            </a:endParaRPr>
          </a:p>
          <a:p>
            <a:pPr marL="596900" lvl="1" indent="0">
              <a:buNone/>
            </a:pPr>
            <a:r>
              <a:rPr lang="en-US" dirty="0">
                <a:solidFill>
                  <a:schemeClr val="tx1">
                    <a:lumMod val="75000"/>
                    <a:lumOff val="25000"/>
                  </a:schemeClr>
                </a:solidFill>
                <a:latin typeface="+mn-lt"/>
              </a:rPr>
              <a:t>	</a:t>
            </a:r>
            <a:r>
              <a:rPr lang="en-US" dirty="0" smtClean="0">
                <a:latin typeface="+mn-lt"/>
              </a:rPr>
              <a:t>θ: the model’ s parameter vector.</a:t>
            </a:r>
          </a:p>
          <a:p>
            <a:pPr marL="596900" lvl="1" indent="0">
              <a:buNone/>
            </a:pPr>
            <a:r>
              <a:rPr lang="en-US" dirty="0">
                <a:solidFill>
                  <a:schemeClr val="tx1">
                    <a:lumMod val="75000"/>
                    <a:lumOff val="25000"/>
                  </a:schemeClr>
                </a:solidFill>
                <a:latin typeface="+mn-lt"/>
              </a:rPr>
              <a:t>	</a:t>
            </a:r>
            <a:r>
              <a:rPr lang="en-US" dirty="0" smtClean="0">
                <a:solidFill>
                  <a:schemeClr val="tx1">
                    <a:lumMod val="75000"/>
                    <a:lumOff val="25000"/>
                  </a:schemeClr>
                </a:solidFill>
                <a:latin typeface="+mn-lt"/>
              </a:rPr>
              <a:t>x: the instance’s vector</a:t>
            </a:r>
            <a:r>
              <a:rPr lang="en-US" dirty="0">
                <a:latin typeface="+mn-lt"/>
              </a:rPr>
              <a:t>	</a:t>
            </a:r>
            <a:endParaRPr lang="en-US" dirty="0" smtClean="0">
              <a:latin typeface="+mn-lt"/>
            </a:endParaRPr>
          </a:p>
          <a:p>
            <a:pPr marL="596900" lvl="1" indent="0">
              <a:buNone/>
            </a:pPr>
            <a:endParaRPr lang="en-US" dirty="0" smtClean="0">
              <a:solidFill>
                <a:schemeClr val="tx1">
                  <a:lumMod val="75000"/>
                  <a:lumOff val="25000"/>
                </a:schemeClr>
              </a:solidFill>
              <a:latin typeface="+mn-lt"/>
            </a:endParaRPr>
          </a:p>
          <a:p>
            <a:pPr lvl="0"/>
            <a:r>
              <a:rPr lang="en-US" dirty="0">
                <a:latin typeface="+mn-lt"/>
              </a:rPr>
              <a:t>MSE cost function for a Linear Regression mode</a:t>
            </a:r>
            <a:r>
              <a:rPr lang="en-US" dirty="0" smtClean="0">
                <a:solidFill>
                  <a:schemeClr val="tx1">
                    <a:lumMod val="75000"/>
                    <a:lumOff val="25000"/>
                  </a:schemeClr>
                </a:solidFill>
                <a:latin typeface="+mn-lt"/>
              </a:rPr>
              <a:t> </a:t>
            </a:r>
          </a:p>
          <a:p>
            <a:pPr marL="457200" lvl="0" indent="-317500" algn="l" rtl="0">
              <a:spcBef>
                <a:spcPts val="0"/>
              </a:spcBef>
              <a:spcAft>
                <a:spcPts val="0"/>
              </a:spcAft>
              <a:buSzPts val="1400"/>
              <a:buChar char="●"/>
            </a:pPr>
            <a:endParaRPr lang="en-US" sz="1600" dirty="0">
              <a:latin typeface="+mn-lt"/>
            </a:endParaRPr>
          </a:p>
          <a:p>
            <a:pPr marL="596900" lvl="1" indent="0">
              <a:buNone/>
            </a:pPr>
            <a:endParaRPr lang="en-US" sz="1200" dirty="0">
              <a:solidFill>
                <a:schemeClr val="tx1">
                  <a:lumMod val="75000"/>
                  <a:lumOff val="25000"/>
                </a:schemeClr>
              </a:solidFill>
              <a:latin typeface="+mn-lt"/>
            </a:endParaRP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3"/>
                </a:solidFill>
              </a:rPr>
              <a:t>Linear Regression</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002634" y="1708728"/>
            <a:ext cx="2825895" cy="457223"/>
          </a:xfrm>
          <a:prstGeom prst="rect">
            <a:avLst/>
          </a:prstGeom>
        </p:spPr>
      </p:pic>
      <p:pic>
        <p:nvPicPr>
          <p:cNvPr id="4" name="Picture 3"/>
          <p:cNvPicPr>
            <a:picLocks noChangeAspect="1"/>
          </p:cNvPicPr>
          <p:nvPr/>
        </p:nvPicPr>
        <p:blipFill>
          <a:blip r:embed="rId4"/>
          <a:stretch>
            <a:fillRect/>
          </a:stretch>
        </p:blipFill>
        <p:spPr>
          <a:xfrm>
            <a:off x="6660069" y="2755009"/>
            <a:ext cx="1168460" cy="457223"/>
          </a:xfrm>
          <a:prstGeom prst="rect">
            <a:avLst/>
          </a:prstGeom>
        </p:spPr>
      </p:pic>
      <p:pic>
        <p:nvPicPr>
          <p:cNvPr id="5" name="Picture 4"/>
          <p:cNvPicPr>
            <a:picLocks noChangeAspect="1"/>
          </p:cNvPicPr>
          <p:nvPr/>
        </p:nvPicPr>
        <p:blipFill>
          <a:blip r:embed="rId5"/>
          <a:stretch>
            <a:fillRect/>
          </a:stretch>
        </p:blipFill>
        <p:spPr>
          <a:xfrm>
            <a:off x="2027501" y="3956585"/>
            <a:ext cx="2101958" cy="514376"/>
          </a:xfrm>
          <a:prstGeom prst="rect">
            <a:avLst/>
          </a:prstGeom>
        </p:spPr>
      </p:pic>
    </p:spTree>
    <p:extLst>
      <p:ext uri="{BB962C8B-B14F-4D97-AF65-F5344CB8AC3E}">
        <p14:creationId xmlns:p14="http://schemas.microsoft.com/office/powerpoint/2010/main" val="361052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4"/>
          <p:cNvSpPr txBox="1">
            <a:spLocks noGrp="1"/>
          </p:cNvSpPr>
          <p:nvPr>
            <p:ph type="title"/>
          </p:nvPr>
        </p:nvSpPr>
        <p:spPr>
          <a:xfrm>
            <a:off x="715100" y="837100"/>
            <a:ext cx="4945200" cy="127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3"/>
                </a:solidFill>
              </a:rPr>
              <a:t>The normal Equation</a:t>
            </a:r>
            <a:endParaRPr dirty="0">
              <a:solidFill>
                <a:schemeClr val="accent3"/>
              </a:solidFill>
            </a:endParaRPr>
          </a:p>
        </p:txBody>
      </p:sp>
      <p:sp>
        <p:nvSpPr>
          <p:cNvPr id="378" name="Google Shape;378;p34"/>
          <p:cNvSpPr txBox="1">
            <a:spLocks noGrp="1"/>
          </p:cNvSpPr>
          <p:nvPr>
            <p:ph type="body" idx="1"/>
          </p:nvPr>
        </p:nvSpPr>
        <p:spPr>
          <a:xfrm>
            <a:off x="715100" y="1685290"/>
            <a:ext cx="3628300" cy="3313429"/>
          </a:xfrm>
          <a:prstGeom prst="rect">
            <a:avLst/>
          </a:prstGeom>
        </p:spPr>
        <p:txBody>
          <a:bodyPr spcFirstLastPara="1" wrap="square" lIns="91425" tIns="91425" rIns="91425" bIns="91425" anchor="t" anchorCtr="0">
            <a:noAutofit/>
          </a:bodyPr>
          <a:lstStyle/>
          <a:p>
            <a:pPr marL="285750" indent="-285750"/>
            <a:r>
              <a:rPr lang="en-US" dirty="0" smtClean="0">
                <a:solidFill>
                  <a:schemeClr val="tx1">
                    <a:lumMod val="75000"/>
                    <a:lumOff val="25000"/>
                  </a:schemeClr>
                </a:solidFill>
                <a:latin typeface="+mn-lt"/>
              </a:rPr>
              <a:t>To train Linear Regression model, we need to find the value of that minimize the cost function (RMSE)</a:t>
            </a:r>
            <a:endParaRPr lang="en-US" u="sng" dirty="0">
              <a:solidFill>
                <a:schemeClr val="tx1">
                  <a:lumMod val="75000"/>
                  <a:lumOff val="25000"/>
                </a:schemeClr>
              </a:solidFill>
              <a:latin typeface="+mn-lt"/>
            </a:endParaRPr>
          </a:p>
          <a:p>
            <a:pPr marL="285750" indent="-285750"/>
            <a:r>
              <a:rPr lang="en-US" dirty="0" smtClean="0">
                <a:solidFill>
                  <a:schemeClr val="tx1">
                    <a:lumMod val="75000"/>
                    <a:lumOff val="25000"/>
                  </a:schemeClr>
                </a:solidFill>
                <a:latin typeface="+mn-lt"/>
              </a:rPr>
              <a:t>The normal equation:</a:t>
            </a:r>
          </a:p>
          <a:p>
            <a:pPr marL="0" indent="0">
              <a:buNone/>
            </a:pPr>
            <a:r>
              <a:rPr lang="en-US" dirty="0">
                <a:solidFill>
                  <a:schemeClr val="tx1">
                    <a:lumMod val="75000"/>
                    <a:lumOff val="25000"/>
                  </a:schemeClr>
                </a:solidFill>
                <a:latin typeface="+mn-lt"/>
              </a:rPr>
              <a:t> </a:t>
            </a:r>
            <a:endParaRPr lang="en-US" dirty="0" smtClean="0">
              <a:solidFill>
                <a:schemeClr val="tx1">
                  <a:lumMod val="75000"/>
                  <a:lumOff val="25000"/>
                </a:schemeClr>
              </a:solidFill>
              <a:latin typeface="+mn-lt"/>
            </a:endParaRPr>
          </a:p>
          <a:p>
            <a:pPr marL="0" indent="0">
              <a:buNone/>
            </a:pPr>
            <a:endParaRPr lang="en-US" dirty="0" smtClean="0">
              <a:solidFill>
                <a:schemeClr val="tx1">
                  <a:lumMod val="75000"/>
                  <a:lumOff val="25000"/>
                </a:schemeClr>
              </a:solidFill>
              <a:latin typeface="+mn-lt"/>
            </a:endParaRPr>
          </a:p>
          <a:p>
            <a:pPr marL="0" indent="0">
              <a:buNone/>
            </a:pPr>
            <a:r>
              <a:rPr lang="en-US" dirty="0" smtClean="0"/>
              <a:t>          θ </a:t>
            </a:r>
            <a:r>
              <a:rPr lang="en-US" dirty="0"/>
              <a:t>is the value of θ that minimizes the cost function.</a:t>
            </a:r>
          </a:p>
          <a:p>
            <a:pPr marL="0" indent="0">
              <a:buNone/>
            </a:pPr>
            <a:r>
              <a:rPr lang="en-US" dirty="0"/>
              <a:t>          y is the vector of target value</a:t>
            </a:r>
            <a:endParaRPr lang="vi-VN" dirty="0">
              <a:solidFill>
                <a:schemeClr val="tx1">
                  <a:lumMod val="75000"/>
                  <a:lumOff val="25000"/>
                </a:schemeClr>
              </a:solidFill>
            </a:endParaRPr>
          </a:p>
          <a:p>
            <a:pPr marL="285750" indent="-285750"/>
            <a:endParaRPr lang="en-US" u="sng" dirty="0" smtClean="0">
              <a:solidFill>
                <a:schemeClr val="tx1">
                  <a:lumMod val="75000"/>
                  <a:lumOff val="25000"/>
                </a:schemeClr>
              </a:solidFill>
              <a:latin typeface="+mn-lt"/>
            </a:endParaRPr>
          </a:p>
          <a:p>
            <a:pPr marL="0" indent="0">
              <a:buNone/>
            </a:pPr>
            <a:endParaRPr lang="en-US" u="sng" dirty="0" smtClean="0">
              <a:solidFill>
                <a:schemeClr val="tx1">
                  <a:lumMod val="75000"/>
                  <a:lumOff val="25000"/>
                </a:schemeClr>
              </a:solidFill>
              <a:latin typeface="+mn-lt"/>
            </a:endParaRPr>
          </a:p>
          <a:p>
            <a:pPr marL="0" indent="0">
              <a:buNone/>
            </a:pPr>
            <a:endParaRPr lang="en-US" u="sng" dirty="0" smtClean="0">
              <a:solidFill>
                <a:schemeClr val="tx1">
                  <a:lumMod val="75000"/>
                  <a:lumOff val="25000"/>
                </a:schemeClr>
              </a:solidFill>
              <a:latin typeface="+mn-lt"/>
            </a:endParaRPr>
          </a:p>
          <a:p>
            <a:pPr marL="0" indent="0">
              <a:buNone/>
            </a:pPr>
            <a:r>
              <a:rPr lang="en-US" dirty="0">
                <a:solidFill>
                  <a:schemeClr val="tx1">
                    <a:lumMod val="75000"/>
                    <a:lumOff val="25000"/>
                  </a:schemeClr>
                </a:solidFill>
                <a:latin typeface="+mn-lt"/>
              </a:rPr>
              <a:t> </a:t>
            </a:r>
            <a:r>
              <a:rPr lang="en-US" dirty="0" smtClean="0">
                <a:solidFill>
                  <a:schemeClr val="tx1">
                    <a:lumMod val="75000"/>
                    <a:lumOff val="25000"/>
                  </a:schemeClr>
                </a:solidFill>
                <a:latin typeface="+mn-lt"/>
              </a:rPr>
              <a:t>      </a:t>
            </a:r>
            <a:r>
              <a:rPr lang="en-US" dirty="0" smtClean="0"/>
              <a:t>X</a:t>
            </a:r>
            <a:r>
              <a:rPr lang="en-US" altLang="ko-KR" dirty="0" smtClean="0"/>
              <a:t>+ </a:t>
            </a:r>
            <a:r>
              <a:rPr lang="en-US" dirty="0"/>
              <a:t>is the pseudoinverse of </a:t>
            </a:r>
            <a:r>
              <a:rPr lang="en-US" dirty="0" smtClean="0"/>
              <a:t>X (SVD)</a:t>
            </a:r>
            <a:endParaRPr lang="en-US" dirty="0">
              <a:solidFill>
                <a:schemeClr val="tx1">
                  <a:lumMod val="75000"/>
                  <a:lumOff val="25000"/>
                </a:schemeClr>
              </a:solidFill>
              <a:latin typeface="+mn-lt"/>
            </a:endParaRPr>
          </a:p>
          <a:p>
            <a:pPr marL="285750" indent="-285750"/>
            <a:endParaRPr lang="en-US" u="sng" dirty="0">
              <a:solidFill>
                <a:schemeClr val="tx1">
                  <a:lumMod val="75000"/>
                  <a:lumOff val="25000"/>
                </a:schemeClr>
              </a:solidFill>
              <a:latin typeface="+mn-lt"/>
            </a:endParaRPr>
          </a:p>
          <a:p>
            <a:pPr marL="0" indent="0">
              <a:buNone/>
            </a:pPr>
            <a:r>
              <a:rPr lang="en-US" dirty="0"/>
              <a:t> </a:t>
            </a:r>
            <a:r>
              <a:rPr lang="en-US" dirty="0" smtClean="0"/>
              <a:t>        </a:t>
            </a:r>
            <a:endParaRPr lang="vi-VN" dirty="0" smtClean="0">
              <a:solidFill>
                <a:schemeClr val="tx1">
                  <a:lumMod val="75000"/>
                  <a:lumOff val="25000"/>
                </a:schemeClr>
              </a:solidFill>
              <a:latin typeface="+mn-lt"/>
            </a:endParaRPr>
          </a:p>
        </p:txBody>
      </p:sp>
      <p:pic>
        <p:nvPicPr>
          <p:cNvPr id="379" name="Google Shape;379;p34"/>
          <p:cNvPicPr preferRelativeResize="0"/>
          <p:nvPr/>
        </p:nvPicPr>
        <p:blipFill rotWithShape="1">
          <a:blip r:embed="rId3">
            <a:alphaModFix/>
          </a:blip>
          <a:srcRect l="40373"/>
          <a:stretch/>
        </p:blipFill>
        <p:spPr>
          <a:xfrm>
            <a:off x="4986200" y="1156025"/>
            <a:ext cx="2976600" cy="2808300"/>
          </a:xfrm>
          <a:prstGeom prst="ellipse">
            <a:avLst/>
          </a:prstGeom>
          <a:noFill/>
          <a:ln>
            <a:noFill/>
          </a:ln>
        </p:spPr>
      </p:pic>
      <p:sp>
        <p:nvSpPr>
          <p:cNvPr id="380" name="Google Shape;380;p34"/>
          <p:cNvSpPr/>
          <p:nvPr/>
        </p:nvSpPr>
        <p:spPr>
          <a:xfrm>
            <a:off x="5236325" y="1369725"/>
            <a:ext cx="3192567" cy="2808246"/>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1184294" y="2638806"/>
            <a:ext cx="1530429" cy="457223"/>
          </a:xfrm>
          <a:prstGeom prst="rect">
            <a:avLst/>
          </a:prstGeom>
        </p:spPr>
      </p:pic>
      <p:pic>
        <p:nvPicPr>
          <p:cNvPr id="3" name="Picture 2"/>
          <p:cNvPicPr>
            <a:picLocks noChangeAspect="1"/>
          </p:cNvPicPr>
          <p:nvPr/>
        </p:nvPicPr>
        <p:blipFill>
          <a:blip r:embed="rId5"/>
          <a:stretch>
            <a:fillRect/>
          </a:stretch>
        </p:blipFill>
        <p:spPr>
          <a:xfrm>
            <a:off x="1184294" y="3720748"/>
            <a:ext cx="501676" cy="45722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4"/>
          <p:cNvSpPr txBox="1">
            <a:spLocks noGrp="1"/>
          </p:cNvSpPr>
          <p:nvPr>
            <p:ph type="title"/>
          </p:nvPr>
        </p:nvSpPr>
        <p:spPr>
          <a:xfrm>
            <a:off x="715100" y="837100"/>
            <a:ext cx="4945200" cy="127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solidFill>
                  <a:schemeClr val="accent3"/>
                </a:solidFill>
              </a:rPr>
              <a:t>Computational Complexity</a:t>
            </a:r>
            <a:endParaRPr dirty="0">
              <a:solidFill>
                <a:schemeClr val="accent3"/>
              </a:solidFill>
            </a:endParaRPr>
          </a:p>
        </p:txBody>
      </p:sp>
      <p:sp>
        <p:nvSpPr>
          <p:cNvPr id="378" name="Google Shape;378;p34"/>
          <p:cNvSpPr txBox="1">
            <a:spLocks noGrp="1"/>
          </p:cNvSpPr>
          <p:nvPr>
            <p:ph type="body" idx="1"/>
          </p:nvPr>
        </p:nvSpPr>
        <p:spPr>
          <a:xfrm>
            <a:off x="715100" y="2462531"/>
            <a:ext cx="3628300" cy="1423670"/>
          </a:xfrm>
          <a:prstGeom prst="rect">
            <a:avLst/>
          </a:prstGeom>
        </p:spPr>
        <p:txBody>
          <a:bodyPr spcFirstLastPara="1" wrap="square" lIns="91425" tIns="91425" rIns="91425" bIns="91425" anchor="t" anchorCtr="0">
            <a:noAutofit/>
          </a:bodyPr>
          <a:lstStyle/>
          <a:p>
            <a:pPr marL="285750" indent="-285750"/>
            <a:r>
              <a:rPr lang="en-US" dirty="0" smtClean="0"/>
              <a:t>Normal Equation: O(n^(2,4)) to O(n^3)</a:t>
            </a:r>
          </a:p>
          <a:p>
            <a:pPr marL="285750" indent="-285750"/>
            <a:r>
              <a:rPr lang="en-US" dirty="0"/>
              <a:t>Normal </a:t>
            </a:r>
            <a:r>
              <a:rPr lang="en-US" dirty="0" smtClean="0"/>
              <a:t>Equation use SVD :  O(n^2)</a:t>
            </a:r>
          </a:p>
          <a:p>
            <a:pPr marL="0" indent="0">
              <a:buNone/>
            </a:pPr>
            <a:r>
              <a:rPr lang="en-US" dirty="0" smtClean="0">
                <a:solidFill>
                  <a:schemeClr val="tx1">
                    <a:lumMod val="75000"/>
                    <a:lumOff val="25000"/>
                  </a:schemeClr>
                </a:solidFill>
                <a:latin typeface="+mn-lt"/>
              </a:rPr>
              <a:t>=&gt; Very slow when the number of feature grow large</a:t>
            </a:r>
            <a:endParaRPr lang="vi-VN" dirty="0" smtClean="0">
              <a:solidFill>
                <a:schemeClr val="tx1">
                  <a:lumMod val="75000"/>
                  <a:lumOff val="25000"/>
                </a:schemeClr>
              </a:solidFill>
              <a:latin typeface="+mn-lt"/>
            </a:endParaRPr>
          </a:p>
        </p:txBody>
      </p:sp>
      <p:pic>
        <p:nvPicPr>
          <p:cNvPr id="379" name="Google Shape;379;p34"/>
          <p:cNvPicPr preferRelativeResize="0"/>
          <p:nvPr/>
        </p:nvPicPr>
        <p:blipFill rotWithShape="1">
          <a:blip r:embed="rId3">
            <a:alphaModFix/>
          </a:blip>
          <a:srcRect l="40373"/>
          <a:stretch/>
        </p:blipFill>
        <p:spPr>
          <a:xfrm>
            <a:off x="4986200" y="1156025"/>
            <a:ext cx="2976600" cy="2808300"/>
          </a:xfrm>
          <a:prstGeom prst="ellipse">
            <a:avLst/>
          </a:prstGeom>
          <a:noFill/>
          <a:ln>
            <a:noFill/>
          </a:ln>
        </p:spPr>
      </p:pic>
      <p:sp>
        <p:nvSpPr>
          <p:cNvPr id="380" name="Google Shape;380;p34"/>
          <p:cNvSpPr/>
          <p:nvPr/>
        </p:nvSpPr>
        <p:spPr>
          <a:xfrm>
            <a:off x="5236325" y="1369725"/>
            <a:ext cx="3192567" cy="2808246"/>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753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idx="2"/>
          </p:nvPr>
        </p:nvSpPr>
        <p:spPr>
          <a:xfrm>
            <a:off x="3448050" y="1226475"/>
            <a:ext cx="2247900" cy="10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02</a:t>
            </a:r>
            <a:endParaRPr dirty="0"/>
          </a:p>
        </p:txBody>
      </p:sp>
      <p:sp>
        <p:nvSpPr>
          <p:cNvPr id="371" name="Google Shape;371;p33"/>
          <p:cNvSpPr txBox="1">
            <a:spLocks noGrp="1"/>
          </p:cNvSpPr>
          <p:nvPr>
            <p:ph type="title"/>
          </p:nvPr>
        </p:nvSpPr>
        <p:spPr>
          <a:xfrm>
            <a:off x="2282190" y="2876855"/>
            <a:ext cx="4686300" cy="841800"/>
          </a:xfrm>
          <a:prstGeom prst="rect">
            <a:avLst/>
          </a:prstGeom>
        </p:spPr>
        <p:txBody>
          <a:bodyPr spcFirstLastPara="1" wrap="square" lIns="91425" tIns="91425" rIns="91425" bIns="91425" anchor="ctr" anchorCtr="0">
            <a:noAutofit/>
          </a:bodyPr>
          <a:lstStyle/>
          <a:p>
            <a:pPr lvl="0"/>
            <a:r>
              <a:rPr lang="en-US" dirty="0"/>
              <a:t>Gradient Descent</a:t>
            </a:r>
          </a:p>
        </p:txBody>
      </p:sp>
      <p:sp>
        <p:nvSpPr>
          <p:cNvPr id="372" name="Google Shape;372;p33"/>
          <p:cNvSpPr/>
          <p:nvPr/>
        </p:nvSpPr>
        <p:spPr>
          <a:xfrm>
            <a:off x="3638576" y="994176"/>
            <a:ext cx="1866908" cy="152903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856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88650" y="1347675"/>
            <a:ext cx="7166700" cy="2904000"/>
          </a:xfrm>
          <a:prstGeom prst="rect">
            <a:avLst/>
          </a:prstGeom>
        </p:spPr>
        <p:txBody>
          <a:bodyPr spcFirstLastPara="1" wrap="square" lIns="91425" tIns="91425" rIns="91425" bIns="91425" anchor="ctr" anchorCtr="0">
            <a:noAutofit/>
          </a:bodyPr>
          <a:lstStyle/>
          <a:p>
            <a:pPr lvl="0"/>
            <a:r>
              <a:rPr lang="en-US" sz="1600" dirty="0"/>
              <a:t>A</a:t>
            </a:r>
            <a:r>
              <a:rPr lang="en-US" sz="1600" dirty="0" smtClean="0"/>
              <a:t> </a:t>
            </a:r>
            <a:r>
              <a:rPr lang="en-US" sz="1600" dirty="0"/>
              <a:t>generic optimization algorithm capable of finding optimal </a:t>
            </a:r>
            <a:r>
              <a:rPr lang="en-US" sz="1600" dirty="0" smtClean="0"/>
              <a:t>solutions </a:t>
            </a:r>
            <a:r>
              <a:rPr lang="en-US" sz="1600" dirty="0"/>
              <a:t>to a wide range of </a:t>
            </a:r>
            <a:r>
              <a:rPr lang="en-US" sz="1600" dirty="0" smtClean="0"/>
              <a:t>problems.</a:t>
            </a:r>
          </a:p>
          <a:p>
            <a:pPr lvl="0"/>
            <a:r>
              <a:rPr lang="en-US" sz="1600" dirty="0"/>
              <a:t>General idea: tweak parameters iteratively in order to minimize a cost </a:t>
            </a:r>
            <a:r>
              <a:rPr lang="en-US" sz="1600" dirty="0" smtClean="0"/>
              <a:t>function.</a:t>
            </a:r>
          </a:p>
          <a:p>
            <a:pPr lvl="0"/>
            <a:r>
              <a:rPr lang="en-US" sz="1600" dirty="0" smtClean="0"/>
              <a:t>It </a:t>
            </a:r>
            <a:r>
              <a:rPr lang="en-US" sz="1600" dirty="0"/>
              <a:t>measures the local gradient of the error function with regard to the parameter vector θ, and it goes in the direction of descending gradient. Once the gradient is zero, you have reached a </a:t>
            </a:r>
            <a:r>
              <a:rPr lang="en-US" sz="1600" dirty="0" smtClean="0"/>
              <a:t>minimum.</a:t>
            </a:r>
          </a:p>
          <a:p>
            <a:pPr lvl="0"/>
            <a:r>
              <a:rPr lang="en-US" sz="1600" dirty="0"/>
              <a:t>An important parameter in Gradient Descent is the size of the </a:t>
            </a:r>
            <a:r>
              <a:rPr lang="en-US" sz="1600" dirty="0" smtClean="0"/>
              <a:t>steps(the </a:t>
            </a:r>
            <a:r>
              <a:rPr lang="en-US" sz="1600" b="1" dirty="0"/>
              <a:t>learning rate</a:t>
            </a:r>
            <a:r>
              <a:rPr lang="en-US" sz="1600" dirty="0"/>
              <a:t> </a:t>
            </a:r>
            <a:r>
              <a:rPr lang="en-US" sz="1600" dirty="0" err="1" smtClean="0"/>
              <a:t>hyperparameter</a:t>
            </a:r>
            <a:r>
              <a:rPr lang="en-US" sz="1600" dirty="0" smtClean="0"/>
              <a:t> ).</a:t>
            </a:r>
          </a:p>
          <a:p>
            <a:pPr lvl="1"/>
            <a:r>
              <a:rPr lang="en-US" sz="1600" dirty="0"/>
              <a:t>S</a:t>
            </a:r>
            <a:r>
              <a:rPr lang="en-US" sz="1600" dirty="0" smtClean="0"/>
              <a:t>mall -&gt; take a long time</a:t>
            </a:r>
          </a:p>
          <a:p>
            <a:pPr lvl="1"/>
            <a:r>
              <a:rPr lang="en-US" sz="1600" dirty="0" smtClean="0"/>
              <a:t>High -&gt; jump across the valley and end up on the other side.</a:t>
            </a:r>
            <a:endParaRPr lang="en-US" sz="1600" dirty="0"/>
          </a:p>
          <a:p>
            <a:pPr marL="596900" lvl="1" indent="0">
              <a:buNone/>
            </a:pPr>
            <a:endParaRPr lang="en-US" dirty="0">
              <a:solidFill>
                <a:schemeClr val="tx1">
                  <a:lumMod val="75000"/>
                  <a:lumOff val="25000"/>
                </a:schemeClr>
              </a:solidFill>
            </a:endParaRPr>
          </a:p>
        </p:txBody>
      </p:sp>
      <p:sp>
        <p:nvSpPr>
          <p:cNvPr id="556" name="Google Shape;5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3"/>
                </a:solidFill>
              </a:rPr>
              <a:t>Gradient Descent</a:t>
            </a:r>
            <a:endParaRPr dirty="0">
              <a:solidFill>
                <a:schemeClr val="accent3"/>
              </a:solidFill>
            </a:endParaRPr>
          </a:p>
        </p:txBody>
      </p:sp>
      <p:sp>
        <p:nvSpPr>
          <p:cNvPr id="557" name="Google Shape;557;p42"/>
          <p:cNvSpPr/>
          <p:nvPr/>
        </p:nvSpPr>
        <p:spPr>
          <a:xfrm>
            <a:off x="4815538" y="417443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2"/>
          <p:cNvSpPr txBox="1">
            <a:spLocks noGrp="1"/>
          </p:cNvSpPr>
          <p:nvPr>
            <p:ph type="subTitle" idx="1"/>
          </p:nvPr>
        </p:nvSpPr>
        <p:spPr>
          <a:xfrm>
            <a:off x="927690" y="579805"/>
            <a:ext cx="7166700" cy="4600191"/>
          </a:xfrm>
          <a:prstGeom prst="rect">
            <a:avLst/>
          </a:prstGeom>
        </p:spPr>
        <p:txBody>
          <a:bodyPr spcFirstLastPara="1" wrap="square" lIns="91425" tIns="91425" rIns="91425" bIns="91425" anchor="ctr" anchorCtr="0">
            <a:noAutofit/>
          </a:bodyPr>
          <a:lstStyle/>
          <a:p>
            <a:pPr lvl="0"/>
            <a:r>
              <a:rPr lang="en-US" dirty="0" smtClean="0">
                <a:solidFill>
                  <a:schemeClr val="tx1">
                    <a:lumMod val="75000"/>
                    <a:lumOff val="25000"/>
                  </a:schemeClr>
                </a:solidFill>
                <a:latin typeface="+mn-lt"/>
              </a:rPr>
              <a:t>To </a:t>
            </a:r>
            <a:r>
              <a:rPr lang="en-US" dirty="0" smtClean="0">
                <a:solidFill>
                  <a:schemeClr val="tx1">
                    <a:lumMod val="75000"/>
                    <a:lumOff val="25000"/>
                  </a:schemeClr>
                </a:solidFill>
                <a:latin typeface="+mn-lt"/>
              </a:rPr>
              <a:t>implement </a:t>
            </a:r>
            <a:r>
              <a:rPr lang="en-US" dirty="0" smtClean="0">
                <a:solidFill>
                  <a:schemeClr val="tx1">
                    <a:lumMod val="75000"/>
                    <a:lumOff val="25000"/>
                  </a:schemeClr>
                </a:solidFill>
                <a:latin typeface="+mn-lt"/>
              </a:rPr>
              <a:t>Gradient Descent, you need to compute </a:t>
            </a:r>
            <a:r>
              <a:rPr lang="en-US" dirty="0" err="1" smtClean="0">
                <a:solidFill>
                  <a:schemeClr val="tx1">
                    <a:lumMod val="75000"/>
                    <a:lumOff val="25000"/>
                  </a:schemeClr>
                </a:solidFill>
                <a:latin typeface="+mn-lt"/>
              </a:rPr>
              <a:t>ther</a:t>
            </a:r>
            <a:r>
              <a:rPr lang="en-US" dirty="0" smtClean="0">
                <a:solidFill>
                  <a:schemeClr val="tx1">
                    <a:lumMod val="75000"/>
                    <a:lumOff val="25000"/>
                  </a:schemeClr>
                </a:solidFill>
                <a:latin typeface="+mn-lt"/>
              </a:rPr>
              <a:t> gradient of the cost function with regard to each parameter </a:t>
            </a:r>
            <a:r>
              <a:rPr lang="el-GR" dirty="0" smtClean="0">
                <a:solidFill>
                  <a:schemeClr val="tx1">
                    <a:lumMod val="75000"/>
                    <a:lumOff val="25000"/>
                  </a:schemeClr>
                </a:solidFill>
                <a:latin typeface="+mn-lt"/>
                <a:ea typeface="Cambria Math" panose="02040503050406030204" pitchFamily="18" charset="0"/>
              </a:rPr>
              <a:t>θ</a:t>
            </a:r>
            <a:r>
              <a:rPr lang="en-US" dirty="0" smtClean="0">
                <a:solidFill>
                  <a:schemeClr val="tx1">
                    <a:lumMod val="75000"/>
                    <a:lumOff val="25000"/>
                  </a:schemeClr>
                </a:solidFill>
                <a:latin typeface="+mn-lt"/>
                <a:ea typeface="Cambria Math" panose="02040503050406030204" pitchFamily="18" charset="0"/>
              </a:rPr>
              <a:t>j.</a:t>
            </a:r>
          </a:p>
          <a:p>
            <a:pPr lvl="1"/>
            <a:r>
              <a:rPr lang="en-US" dirty="0" smtClean="0">
                <a:solidFill>
                  <a:schemeClr val="tx1">
                    <a:lumMod val="75000"/>
                    <a:lumOff val="25000"/>
                  </a:schemeClr>
                </a:solidFill>
                <a:latin typeface="+mn-lt"/>
                <a:ea typeface="Cambria Math" panose="02040503050406030204" pitchFamily="18" charset="0"/>
              </a:rPr>
              <a:t>Partial derivatives of the cost function:</a:t>
            </a:r>
          </a:p>
          <a:p>
            <a:pPr lvl="1"/>
            <a:endParaRPr lang="en-US" dirty="0" smtClean="0">
              <a:solidFill>
                <a:schemeClr val="tx1">
                  <a:lumMod val="75000"/>
                  <a:lumOff val="25000"/>
                </a:schemeClr>
              </a:solidFill>
              <a:latin typeface="+mn-lt"/>
              <a:ea typeface="Cambria Math" panose="02040503050406030204" pitchFamily="18" charset="0"/>
            </a:endParaRPr>
          </a:p>
          <a:p>
            <a:pPr lvl="1"/>
            <a:endParaRPr lang="en-US" dirty="0" smtClean="0">
              <a:solidFill>
                <a:schemeClr val="tx1">
                  <a:lumMod val="75000"/>
                  <a:lumOff val="25000"/>
                </a:schemeClr>
              </a:solidFill>
              <a:latin typeface="+mn-lt"/>
              <a:ea typeface="Cambria Math" panose="02040503050406030204" pitchFamily="18" charset="0"/>
            </a:endParaRPr>
          </a:p>
          <a:p>
            <a:pPr lvl="1"/>
            <a:r>
              <a:rPr lang="en-US" dirty="0" smtClean="0">
                <a:solidFill>
                  <a:schemeClr val="tx1">
                    <a:lumMod val="75000"/>
                    <a:lumOff val="25000"/>
                  </a:schemeClr>
                </a:solidFill>
                <a:latin typeface="+mn-lt"/>
                <a:ea typeface="Cambria Math" panose="02040503050406030204" pitchFamily="18" charset="0"/>
              </a:rPr>
              <a:t>Instead of computing these partial </a:t>
            </a:r>
            <a:r>
              <a:rPr lang="en-US" dirty="0">
                <a:solidFill>
                  <a:schemeClr val="tx1">
                    <a:lumMod val="75000"/>
                    <a:lumOff val="25000"/>
                  </a:schemeClr>
                </a:solidFill>
                <a:latin typeface="+mn-lt"/>
                <a:ea typeface="Cambria Math" panose="02040503050406030204" pitchFamily="18" charset="0"/>
              </a:rPr>
              <a:t>derivatives </a:t>
            </a:r>
            <a:r>
              <a:rPr lang="en-US" dirty="0" smtClean="0">
                <a:solidFill>
                  <a:schemeClr val="tx1">
                    <a:lumMod val="75000"/>
                    <a:lumOff val="25000"/>
                  </a:schemeClr>
                </a:solidFill>
                <a:latin typeface="+mn-lt"/>
                <a:ea typeface="Cambria Math" panose="02040503050406030204" pitchFamily="18" charset="0"/>
              </a:rPr>
              <a:t>individually, we use the gradient vector:</a:t>
            </a:r>
          </a:p>
          <a:p>
            <a:pPr lvl="1"/>
            <a:endParaRPr lang="en-US" dirty="0">
              <a:solidFill>
                <a:schemeClr val="tx1">
                  <a:lumMod val="75000"/>
                  <a:lumOff val="25000"/>
                </a:schemeClr>
              </a:solidFill>
              <a:latin typeface="+mn-lt"/>
              <a:ea typeface="Cambria Math" panose="02040503050406030204" pitchFamily="18" charset="0"/>
            </a:endParaRPr>
          </a:p>
          <a:p>
            <a:pPr lvl="1"/>
            <a:endParaRPr lang="en-US" dirty="0" smtClean="0">
              <a:solidFill>
                <a:schemeClr val="tx1">
                  <a:lumMod val="75000"/>
                  <a:lumOff val="25000"/>
                </a:schemeClr>
              </a:solidFill>
              <a:latin typeface="+mn-lt"/>
              <a:ea typeface="Cambria Math" panose="02040503050406030204" pitchFamily="18" charset="0"/>
            </a:endParaRPr>
          </a:p>
          <a:p>
            <a:pPr lvl="1"/>
            <a:endParaRPr lang="en-US" dirty="0">
              <a:solidFill>
                <a:schemeClr val="tx1">
                  <a:lumMod val="75000"/>
                  <a:lumOff val="25000"/>
                </a:schemeClr>
              </a:solidFill>
              <a:latin typeface="+mn-lt"/>
              <a:ea typeface="Cambria Math" panose="02040503050406030204" pitchFamily="18" charset="0"/>
            </a:endParaRPr>
          </a:p>
          <a:p>
            <a:pPr lvl="1"/>
            <a:endParaRPr lang="en-US" dirty="0" smtClean="0">
              <a:solidFill>
                <a:schemeClr val="tx1">
                  <a:lumMod val="75000"/>
                  <a:lumOff val="25000"/>
                </a:schemeClr>
              </a:solidFill>
              <a:latin typeface="+mn-lt"/>
              <a:ea typeface="Cambria Math" panose="02040503050406030204" pitchFamily="18" charset="0"/>
            </a:endParaRPr>
          </a:p>
          <a:p>
            <a:pPr lvl="1"/>
            <a:endParaRPr lang="en-US" dirty="0">
              <a:solidFill>
                <a:schemeClr val="tx1">
                  <a:lumMod val="75000"/>
                  <a:lumOff val="25000"/>
                </a:schemeClr>
              </a:solidFill>
              <a:latin typeface="+mn-lt"/>
              <a:ea typeface="Cambria Math" panose="02040503050406030204" pitchFamily="18" charset="0"/>
            </a:endParaRPr>
          </a:p>
          <a:p>
            <a:pPr lvl="1"/>
            <a:endParaRPr lang="en-US" dirty="0" smtClean="0">
              <a:solidFill>
                <a:schemeClr val="tx1">
                  <a:lumMod val="75000"/>
                  <a:lumOff val="25000"/>
                </a:schemeClr>
              </a:solidFill>
              <a:latin typeface="+mn-lt"/>
              <a:ea typeface="Cambria Math" panose="02040503050406030204" pitchFamily="18" charset="0"/>
            </a:endParaRPr>
          </a:p>
          <a:p>
            <a:pPr lvl="1"/>
            <a:r>
              <a:rPr lang="en-US" dirty="0" smtClean="0">
                <a:solidFill>
                  <a:schemeClr val="tx1">
                    <a:lumMod val="75000"/>
                    <a:lumOff val="25000"/>
                  </a:schemeClr>
                </a:solidFill>
                <a:latin typeface="+mn-lt"/>
                <a:ea typeface="Cambria Math" panose="02040503050406030204" pitchFamily="18" charset="0"/>
              </a:rPr>
              <a:t>Having the gradient vector, which point uphill, just go in the opposite direction to go downhill.</a:t>
            </a:r>
          </a:p>
          <a:p>
            <a:pPr marL="596900" lvl="1" indent="0">
              <a:buNone/>
            </a:pPr>
            <a:r>
              <a:rPr lang="en-US" dirty="0">
                <a:solidFill>
                  <a:schemeClr val="tx1">
                    <a:lumMod val="75000"/>
                    <a:lumOff val="25000"/>
                  </a:schemeClr>
                </a:solidFill>
                <a:latin typeface="+mn-lt"/>
                <a:ea typeface="Cambria Math" panose="02040503050406030204" pitchFamily="18" charset="0"/>
              </a:rPr>
              <a:t>	</a:t>
            </a:r>
            <a:r>
              <a:rPr lang="en-US" dirty="0" smtClean="0">
                <a:solidFill>
                  <a:schemeClr val="tx1">
                    <a:lumMod val="75000"/>
                    <a:lumOff val="25000"/>
                  </a:schemeClr>
                </a:solidFill>
                <a:latin typeface="+mn-lt"/>
                <a:ea typeface="Cambria Math" panose="02040503050406030204" pitchFamily="18" charset="0"/>
              </a:rPr>
              <a:t>Gradient Descent step:</a:t>
            </a:r>
          </a:p>
          <a:p>
            <a:pPr marL="596900" lvl="1" indent="0">
              <a:buNone/>
            </a:pPr>
            <a:endParaRPr lang="en-US" sz="1800" dirty="0"/>
          </a:p>
          <a:p>
            <a:pPr marL="596900" lvl="1" indent="0">
              <a:buNone/>
            </a:pPr>
            <a:endParaRPr lang="en-US" dirty="0">
              <a:solidFill>
                <a:schemeClr val="tx1">
                  <a:lumMod val="75000"/>
                  <a:lumOff val="25000"/>
                </a:schemeClr>
              </a:solidFill>
            </a:endParaRPr>
          </a:p>
        </p:txBody>
      </p:sp>
      <p:sp>
        <p:nvSpPr>
          <p:cNvPr id="556" name="Google Shape;556;p42"/>
          <p:cNvSpPr txBox="1">
            <a:spLocks noGrp="1"/>
          </p:cNvSpPr>
          <p:nvPr>
            <p:ph type="title"/>
          </p:nvPr>
        </p:nvSpPr>
        <p:spPr>
          <a:xfrm>
            <a:off x="720000" y="40476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accent3"/>
                </a:solidFill>
              </a:rPr>
              <a:t>Batch Gradient Descent</a:t>
            </a:r>
            <a:endParaRPr dirty="0">
              <a:solidFill>
                <a:schemeClr val="accent3"/>
              </a:solidFill>
            </a:endParaRPr>
          </a:p>
        </p:txBody>
      </p:sp>
      <p:sp>
        <p:nvSpPr>
          <p:cNvPr id="557" name="Google Shape;557;p42"/>
          <p:cNvSpPr/>
          <p:nvPr/>
        </p:nvSpPr>
        <p:spPr>
          <a:xfrm>
            <a:off x="5920385" y="4609815"/>
            <a:ext cx="4214162" cy="3639293"/>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44450" y="3956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rot="-9144509">
            <a:off x="5903468" y="-516814"/>
            <a:ext cx="4247996" cy="2724975"/>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056727" y="1406001"/>
            <a:ext cx="2387723" cy="508026"/>
          </a:xfrm>
          <a:prstGeom prst="rect">
            <a:avLst/>
          </a:prstGeom>
        </p:spPr>
      </p:pic>
      <p:pic>
        <p:nvPicPr>
          <p:cNvPr id="4" name="Picture 3"/>
          <p:cNvPicPr>
            <a:picLocks noChangeAspect="1"/>
          </p:cNvPicPr>
          <p:nvPr/>
        </p:nvPicPr>
        <p:blipFill>
          <a:blip r:embed="rId4"/>
          <a:stretch>
            <a:fillRect/>
          </a:stretch>
        </p:blipFill>
        <p:spPr>
          <a:xfrm>
            <a:off x="3272299" y="2219466"/>
            <a:ext cx="2648086" cy="1320868"/>
          </a:xfrm>
          <a:prstGeom prst="rect">
            <a:avLst/>
          </a:prstGeom>
        </p:spPr>
      </p:pic>
      <p:pic>
        <p:nvPicPr>
          <p:cNvPr id="5" name="Picture 4"/>
          <p:cNvPicPr>
            <a:picLocks noChangeAspect="1"/>
          </p:cNvPicPr>
          <p:nvPr/>
        </p:nvPicPr>
        <p:blipFill>
          <a:blip r:embed="rId5"/>
          <a:stretch>
            <a:fillRect/>
          </a:stretch>
        </p:blipFill>
        <p:spPr>
          <a:xfrm>
            <a:off x="1956372" y="4404010"/>
            <a:ext cx="2457576" cy="457223"/>
          </a:xfrm>
          <a:prstGeom prst="rect">
            <a:avLst/>
          </a:prstGeom>
        </p:spPr>
      </p:pic>
    </p:spTree>
    <p:extLst>
      <p:ext uri="{BB962C8B-B14F-4D97-AF65-F5344CB8AC3E}">
        <p14:creationId xmlns:p14="http://schemas.microsoft.com/office/powerpoint/2010/main" val="553687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bstract Waves Master's Thesis by Slidesgo">
  <a:themeElements>
    <a:clrScheme name="Simple Light">
      <a:dk1>
        <a:srgbClr val="191919"/>
      </a:dk1>
      <a:lt1>
        <a:srgbClr val="FFFFFF"/>
      </a:lt1>
      <a:dk2>
        <a:srgbClr val="CED6CE"/>
      </a:dk2>
      <a:lt2>
        <a:srgbClr val="E4EBE4"/>
      </a:lt2>
      <a:accent1>
        <a:srgbClr val="E6B18D"/>
      </a:accent1>
      <a:accent2>
        <a:srgbClr val="FFEBDC"/>
      </a:accent2>
      <a:accent3>
        <a:srgbClr val="616361"/>
      </a:accent3>
      <a:accent4>
        <a:srgbClr val="FFF9F5"/>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1246</Words>
  <Application>Microsoft Office PowerPoint</Application>
  <PresentationFormat>On-screen Show (16:9)</PresentationFormat>
  <Paragraphs>195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Average Sans</vt:lpstr>
      <vt:lpstr>Arial</vt:lpstr>
      <vt:lpstr>Cambria Math</vt:lpstr>
      <vt:lpstr>Wingdings</vt:lpstr>
      <vt:lpstr>Commissioner</vt:lpstr>
      <vt:lpstr>Bebas Neue</vt:lpstr>
      <vt:lpstr>Abstract Waves Master's Thesis by Slidesgo</vt:lpstr>
      <vt:lpstr> Training Models</vt:lpstr>
      <vt:lpstr>01</vt:lpstr>
      <vt:lpstr>01</vt:lpstr>
      <vt:lpstr>Linear Regression</vt:lpstr>
      <vt:lpstr>The normal Equation</vt:lpstr>
      <vt:lpstr>Computational Complexity</vt:lpstr>
      <vt:lpstr>02</vt:lpstr>
      <vt:lpstr>Gradient Descent</vt:lpstr>
      <vt:lpstr>Batch Gradient Descent</vt:lpstr>
      <vt:lpstr>Stochastic Gradient Descent</vt:lpstr>
      <vt:lpstr>Stochastic Gradient Descent</vt:lpstr>
      <vt:lpstr>Mini-Batch Gradient Descent</vt:lpstr>
      <vt:lpstr>03</vt:lpstr>
      <vt:lpstr>Polynomial Regression </vt:lpstr>
      <vt:lpstr>04</vt:lpstr>
      <vt:lpstr>Learning Curve</vt:lpstr>
      <vt:lpstr>The Bias and Variance Trade-Of</vt:lpstr>
      <vt:lpstr>05</vt:lpstr>
      <vt:lpstr>Regularized Linear Model</vt:lpstr>
      <vt:lpstr>Ridge Regression</vt:lpstr>
      <vt:lpstr>Lasso Regression</vt:lpstr>
      <vt:lpstr>Elastic Net</vt:lpstr>
      <vt:lpstr>Early Stopping</vt:lpstr>
      <vt:lpstr>06</vt:lpstr>
      <vt:lpstr>Logistic Regression</vt:lpstr>
      <vt:lpstr>Estimating Probability</vt:lpstr>
      <vt:lpstr>Training And Cost Function</vt:lpstr>
      <vt:lpstr>Decision Boundaries</vt:lpstr>
      <vt:lpstr>Softmax Regression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FPT</dc:creator>
  <cp:lastModifiedBy>DELL</cp:lastModifiedBy>
  <cp:revision>44</cp:revision>
  <dcterms:modified xsi:type="dcterms:W3CDTF">2022-10-23T16:24:50Z</dcterms:modified>
</cp:coreProperties>
</file>