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1"/>
  </p:notesMasterIdLst>
  <p:handoutMasterIdLst>
    <p:handoutMasterId r:id="rId32"/>
  </p:handoutMasterIdLst>
  <p:sldIdLst>
    <p:sldId id="256" r:id="rId2"/>
    <p:sldId id="258" r:id="rId3"/>
    <p:sldId id="259" r:id="rId4"/>
    <p:sldId id="261" r:id="rId5"/>
    <p:sldId id="265" r:id="rId6"/>
    <p:sldId id="266" r:id="rId7"/>
    <p:sldId id="270" r:id="rId8"/>
    <p:sldId id="267" r:id="rId9"/>
    <p:sldId id="273" r:id="rId10"/>
    <p:sldId id="274" r:id="rId11"/>
    <p:sldId id="282" r:id="rId12"/>
    <p:sldId id="268" r:id="rId13"/>
    <p:sldId id="276" r:id="rId14"/>
    <p:sldId id="277" r:id="rId15"/>
    <p:sldId id="279" r:id="rId16"/>
    <p:sldId id="278" r:id="rId17"/>
    <p:sldId id="284" r:id="rId18"/>
    <p:sldId id="285" r:id="rId19"/>
    <p:sldId id="292" r:id="rId20"/>
    <p:sldId id="286" r:id="rId21"/>
    <p:sldId id="287" r:id="rId22"/>
    <p:sldId id="272" r:id="rId23"/>
    <p:sldId id="280" r:id="rId24"/>
    <p:sldId id="293" r:id="rId25"/>
    <p:sldId id="290" r:id="rId26"/>
    <p:sldId id="289" r:id="rId27"/>
    <p:sldId id="291" r:id="rId28"/>
    <p:sldId id="264"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91067" autoAdjust="0"/>
  </p:normalViewPr>
  <p:slideViewPr>
    <p:cSldViewPr snapToGrid="0">
      <p:cViewPr varScale="1">
        <p:scale>
          <a:sx n="105" d="100"/>
          <a:sy n="105" d="100"/>
        </p:scale>
        <p:origin x="528" y="108"/>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6</a:t>
            </a:fld>
            <a:endParaRPr lang="en-US"/>
          </a:p>
        </p:txBody>
      </p:sp>
    </p:spTree>
    <p:extLst>
      <p:ext uri="{BB962C8B-B14F-4D97-AF65-F5344CB8AC3E}">
        <p14:creationId xmlns:p14="http://schemas.microsoft.com/office/powerpoint/2010/main" val="32396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21</a:t>
            </a:fld>
            <a:endParaRPr lang="en-US"/>
          </a:p>
        </p:txBody>
      </p:sp>
    </p:spTree>
    <p:extLst>
      <p:ext uri="{BB962C8B-B14F-4D97-AF65-F5344CB8AC3E}">
        <p14:creationId xmlns:p14="http://schemas.microsoft.com/office/powerpoint/2010/main" val="195129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5338583"/>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
        <p:nvSpPr>
          <p:cNvPr id="11" name="TextBox 10"/>
          <p:cNvSpPr txBox="1"/>
          <p:nvPr/>
        </p:nvSpPr>
        <p:spPr>
          <a:xfrm>
            <a:off x="3266726" y="4656514"/>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bằng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Savitzky-Golay</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994852"/>
            <a:ext cx="10968046"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3 và 4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thước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7 và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thường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tốt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không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sự</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1307474" y="3267550"/>
            <a:ext cx="4186734" cy="2737327"/>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6643992" y="3267550"/>
            <a:ext cx="4338536" cy="2737327"/>
          </a:xfrm>
          <a:prstGeom prst="rect">
            <a:avLst/>
          </a:prstGeom>
          <a:noFill/>
          <a:ln>
            <a:noFill/>
          </a:ln>
        </p:spPr>
      </p:pic>
      <p:sp>
        <p:nvSpPr>
          <p:cNvPr id="17" name="TextBox 16"/>
          <p:cNvSpPr txBox="1"/>
          <p:nvPr/>
        </p:nvSpPr>
        <p:spPr>
          <a:xfrm>
            <a:off x="2104895" y="6171684"/>
            <a:ext cx="2591892"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bậc</a:t>
            </a:r>
            <a:r>
              <a:rPr lang="en-US" dirty="0" smtClean="0">
                <a:solidFill>
                  <a:schemeClr val="accent1">
                    <a:lumMod val="50000"/>
                  </a:schemeClr>
                </a:solidFill>
                <a:latin typeface="Arial" panose="020B0604020202020204" pitchFamily="34" charset="0"/>
                <a:cs typeface="Arial" panose="020B0604020202020204" pitchFamily="34" charset="0"/>
              </a:rPr>
              <a:t> 3</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8" name="TextBox 17"/>
          <p:cNvSpPr txBox="1"/>
          <p:nvPr/>
        </p:nvSpPr>
        <p:spPr>
          <a:xfrm>
            <a:off x="7837983" y="6171684"/>
            <a:ext cx="2591892"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bậc</a:t>
            </a:r>
            <a:r>
              <a:rPr lang="en-US" dirty="0" smtClean="0">
                <a:solidFill>
                  <a:schemeClr val="accent1">
                    <a:lumMod val="50000"/>
                  </a:schemeClr>
                </a:solidFill>
                <a:latin typeface="Arial" panose="020B0604020202020204" pitchFamily="34" charset="0"/>
                <a:cs typeface="Arial" panose="020B0604020202020204" pitchFamily="34" charset="0"/>
              </a:rPr>
              <a:t> 4</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947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014243" y="958691"/>
            <a:ext cx="9135597" cy="2558225"/>
          </a:xfrm>
          <a:prstGeom prst="rect">
            <a:avLst/>
          </a:prstGeom>
        </p:spPr>
      </p:pic>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86296" y="770983"/>
            <a:ext cx="10515600" cy="875982"/>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Content Placeholder 2"/>
          <p:cNvSpPr txBox="1">
            <a:spLocks/>
          </p:cNvSpPr>
          <p:nvPr/>
        </p:nvSpPr>
        <p:spPr>
          <a:xfrm>
            <a:off x="1325880" y="3561206"/>
            <a:ext cx="9940608" cy="201726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mạng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cnn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dụng</a:t>
            </a:r>
            <a:endParaRPr lang="en-US"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Pooling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đủ</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857504" y="3956547"/>
            <a:ext cx="2333625" cy="1285875"/>
          </a:xfrm>
          <a:prstGeom prst="rect">
            <a:avLst/>
          </a:prstGeom>
        </p:spPr>
      </p:pic>
      <p:sp>
        <p:nvSpPr>
          <p:cNvPr id="14" name="TextBox 13"/>
          <p:cNvSpPr txBox="1"/>
          <p:nvPr/>
        </p:nvSpPr>
        <p:spPr>
          <a:xfrm>
            <a:off x="868680" y="5330952"/>
            <a:ext cx="10250424" cy="646331"/>
          </a:xfrm>
          <a:prstGeom prst="rect">
            <a:avLst/>
          </a:prstGeom>
          <a:noFill/>
        </p:spPr>
        <p:txBody>
          <a:bodyPr wrap="square" rtlCol="0">
            <a:spAutoFit/>
          </a:bodyPr>
          <a:lstStyle/>
          <a:p>
            <a:r>
              <a:rPr lang="en-US" dirty="0">
                <a:solidFill>
                  <a:schemeClr val="accent5">
                    <a:lumMod val="75000"/>
                  </a:schemeClr>
                </a:solidFill>
                <a:latin typeface="Arial" panose="020B0604020202020204" pitchFamily="34" charset="0"/>
                <a:cs typeface="Arial" panose="020B0604020202020204" pitchFamily="34" charset="0"/>
              </a:rPr>
              <a:t>Trong </a:t>
            </a:r>
            <a:r>
              <a:rPr lang="en-US" dirty="0" err="1">
                <a:solidFill>
                  <a:schemeClr val="accent5">
                    <a:lumMod val="75000"/>
                  </a:schemeClr>
                </a:solidFill>
                <a:latin typeface="Arial" panose="020B0604020202020204" pitchFamily="34" charset="0"/>
                <a:cs typeface="Arial" panose="020B0604020202020204" pitchFamily="34" charset="0"/>
              </a:rPr>
              <a:t>đó</a:t>
            </a:r>
            <a:r>
              <a:rPr lang="en-US" dirty="0">
                <a:solidFill>
                  <a:schemeClr val="accent5">
                    <a:lumMod val="75000"/>
                  </a:schemeClr>
                </a:solidFill>
                <a:latin typeface="Arial" panose="020B0604020202020204" pitchFamily="34" charset="0"/>
                <a:cs typeface="Arial" panose="020B0604020202020204" pitchFamily="34" charset="0"/>
              </a:rPr>
              <a:t> x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tín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hiệu</a:t>
            </a:r>
            <a:r>
              <a:rPr lang="en-US" dirty="0">
                <a:solidFill>
                  <a:schemeClr val="accent5">
                    <a:lumMod val="75000"/>
                  </a:schemeClr>
                </a:solidFill>
                <a:latin typeface="Arial" panose="020B0604020202020204" pitchFamily="34" charset="0"/>
                <a:cs typeface="Arial" panose="020B0604020202020204" pitchFamily="34" charset="0"/>
              </a:rPr>
              <a:t>, h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bộ</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lọc</a:t>
            </a:r>
            <a:r>
              <a:rPr lang="en-US" dirty="0">
                <a:solidFill>
                  <a:schemeClr val="accent5">
                    <a:lumMod val="75000"/>
                  </a:schemeClr>
                </a:solidFill>
                <a:latin typeface="Arial" panose="020B0604020202020204" pitchFamily="34" charset="0"/>
                <a:cs typeface="Arial" panose="020B0604020202020204" pitchFamily="34" charset="0"/>
              </a:rPr>
              <a:t> và N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số</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lượng</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phần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tử</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x. Vector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y.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lớp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chập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được</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gọi</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feature map</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463036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2016125"/>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41873" y="3373446"/>
            <a:ext cx="6937453"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endParaRPr lang="en-US" sz="24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937760"/>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747202"/>
            <a:ext cx="10968046" cy="4985980"/>
          </a:xfrm>
          <a:prstGeom prst="rect">
            <a:avLst/>
          </a:prstGeom>
          <a:noFill/>
        </p:spPr>
        <p:txBody>
          <a:bodyPr wrap="square" rtlCol="0">
            <a:sp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Savitzky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này</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vi-VN"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B</a:t>
            </a:r>
            <a:r>
              <a:rPr lang="vi-VN" sz="2000" dirty="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a:t>
            </a:r>
            <a:r>
              <a:rPr lang="en-US" sz="2000" dirty="0" smtClean="0">
                <a:solidFill>
                  <a:schemeClr val="accent1">
                    <a:lumMod val="50000"/>
                  </a:schemeClr>
                </a:solidFill>
                <a:latin typeface="Arial" panose="020B0604020202020204" pitchFamily="34" charset="0"/>
                <a:cs typeface="Arial" panose="020B0604020202020204" pitchFamily="34" charset="0"/>
              </a:rPr>
              <a:t>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1)</a:t>
            </a:r>
            <a:endParaRPr lang="vi-VN" sz="2000" dirty="0">
              <a:solidFill>
                <a:schemeClr val="accent1">
                  <a:lumMod val="50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smtClean="0">
                <a:solidFill>
                  <a:schemeClr val="accent1">
                    <a:lumMod val="50000"/>
                  </a:schemeClr>
                </a:solidFill>
                <a:latin typeface="Arial" panose="020B0604020202020204" pitchFamily="34" charset="0"/>
                <a:cs typeface="Arial" panose="020B0604020202020204" pitchFamily="34" charset="0"/>
              </a:rPr>
              <a:t> 	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2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2)</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3)</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3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4)</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5)</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4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6)</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7</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7)</a:t>
            </a:r>
            <a:endParaRPr lang="vi-VN" sz="20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B</a:t>
            </a:r>
            <a:r>
              <a:rPr lang="vi-VN" sz="2000" dirty="0" smtClean="0">
                <a:solidFill>
                  <a:schemeClr val="accent1">
                    <a:lumMod val="50000"/>
                  </a:schemeClr>
                </a:solidFill>
                <a:latin typeface="Arial" panose="020B0604020202020204" pitchFamily="34" charset="0"/>
                <a:cs typeface="Arial" panose="020B0604020202020204" pitchFamily="34" charset="0"/>
              </a:rPr>
              <a:t>ộ lọc Savitzky có bậc bằng 5 và kích thước cửa số bằng 11</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bộ</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lọc</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số</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8)</a:t>
            </a:r>
            <a:endParaRPr lang="vi-VN" sz="20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425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53941890"/>
              </p:ext>
            </p:extLst>
          </p:nvPr>
        </p:nvGraphicFramePr>
        <p:xfrm>
          <a:off x="1740131" y="356378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
        <p:nvSpPr>
          <p:cNvPr id="3" name="TextBox 2"/>
          <p:cNvSpPr txBox="1"/>
          <p:nvPr/>
        </p:nvSpPr>
        <p:spPr>
          <a:xfrm>
            <a:off x="3721608" y="4864608"/>
            <a:ext cx="7544880"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training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70% = 98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test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30%       = 42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dirty="0"/>
          </a:p>
        </p:txBody>
      </p:sp>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TRAINING</a:t>
            </a:r>
          </a:p>
          <a:p>
            <a:pPr marL="0" indent="0">
              <a:buNone/>
            </a:pPr>
            <a:endParaRPr lang="en-US" dirty="0"/>
          </a:p>
        </p:txBody>
      </p:sp>
      <p:pic>
        <p:nvPicPr>
          <p:cNvPr id="9" name="Picture 8"/>
          <p:cNvPicPr>
            <a:picLocks noChangeAspect="1"/>
          </p:cNvPicPr>
          <p:nvPr/>
        </p:nvPicPr>
        <p:blipFill rotWithShape="1">
          <a:blip r:embed="rId4"/>
          <a:srcRect l="2458" t="8772" r="22473"/>
          <a:stretch/>
        </p:blipFill>
        <p:spPr>
          <a:xfrm>
            <a:off x="750247" y="1441450"/>
            <a:ext cx="10708328" cy="4914900"/>
          </a:xfrm>
          <a:prstGeom prst="rect">
            <a:avLst/>
          </a:prstGeom>
        </p:spPr>
      </p:pic>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32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Savizky-Golay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a:t>
            </a:r>
            <a:r>
              <a:rPr lang="en-US" sz="2400" dirty="0" err="1" smtClean="0">
                <a:solidFill>
                  <a:schemeClr val="accent1">
                    <a:lumMod val="50000"/>
                  </a:schemeClr>
                </a:solidFill>
                <a:latin typeface="Arial" panose="020B0604020202020204" pitchFamily="34" charset="0"/>
                <a:cs typeface="Arial" panose="020B0604020202020204" pitchFamily="34" charset="0"/>
              </a:rPr>
              <a:t>đáp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ứng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mục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ban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Autofit/>
          </a:bodyPr>
          <a:lstStyle/>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[1]</a:t>
            </a:r>
            <a:r>
              <a:rPr lang="en-US" sz="20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2000" dirty="0" err="1">
                <a:solidFill>
                  <a:schemeClr val="accent1">
                    <a:lumMod val="50000"/>
                  </a:schemeClr>
                </a:solidFill>
                <a:latin typeface="Arial" panose="020B0604020202020204" pitchFamily="34" charset="0"/>
                <a:cs typeface="Arial" panose="020B0604020202020204" pitchFamily="34" charset="0"/>
              </a:rPr>
              <a:t>Neurophysis</a:t>
            </a:r>
            <a:r>
              <a:rPr lang="en-US" sz="20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20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2000" dirty="0" smtClean="0">
                <a:solidFill>
                  <a:schemeClr val="accent1">
                    <a:lumMod val="50000"/>
                  </a:schemeClr>
                </a:solidFill>
                <a:latin typeface="Arial" panose="020B0604020202020204" pitchFamily="34" charset="0"/>
                <a:cs typeface="Arial" panose="020B0604020202020204" pitchFamily="34" charset="0"/>
              </a:rPr>
              <a:t>[2</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Jianhua</a:t>
            </a:r>
            <a:r>
              <a:rPr lang="en-US" sz="2000" dirty="0">
                <a:solidFill>
                  <a:schemeClr val="accent1">
                    <a:lumMod val="50000"/>
                  </a:schemeClr>
                </a:solidFill>
                <a:latin typeface="Arial" panose="020B0604020202020204" pitchFamily="34" charset="0"/>
                <a:cs typeface="Arial" panose="020B0604020202020204" pitchFamily="34" charset="0"/>
              </a:rPr>
              <a:t> Wang, </a:t>
            </a:r>
            <a:r>
              <a:rPr lang="en-US" sz="2000" dirty="0" err="1">
                <a:solidFill>
                  <a:schemeClr val="accent1">
                    <a:lumMod val="50000"/>
                  </a:schemeClr>
                </a:solidFill>
                <a:latin typeface="Arial" panose="020B0604020202020204" pitchFamily="34" charset="0"/>
                <a:cs typeface="Arial" panose="020B0604020202020204" pitchFamily="34" charset="0"/>
              </a:rPr>
              <a:t>Gaojie</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yu</a:t>
            </a:r>
            <a:r>
              <a:rPr lang="en-US" sz="2000" dirty="0">
                <a:solidFill>
                  <a:schemeClr val="accent1">
                    <a:lumMod val="50000"/>
                  </a:schemeClr>
                </a:solidFill>
                <a:latin typeface="Arial" panose="020B0604020202020204" pitchFamily="34" charset="0"/>
                <a:cs typeface="Arial" panose="020B0604020202020204" pitchFamily="34" charset="0"/>
              </a:rPr>
              <a:t>, Liu </a:t>
            </a:r>
            <a:r>
              <a:rPr lang="en-US" sz="2000" dirty="0" err="1">
                <a:solidFill>
                  <a:schemeClr val="accent1">
                    <a:lumMod val="50000"/>
                  </a:schemeClr>
                </a:solidFill>
                <a:latin typeface="Arial" panose="020B0604020202020204" pitchFamily="34" charset="0"/>
                <a:cs typeface="Arial" panose="020B0604020202020204" pitchFamily="34" charset="0"/>
              </a:rPr>
              <a:t>Zhong</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Weihai</a:t>
            </a:r>
            <a:r>
              <a:rPr lang="en-US" sz="20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[3] U. </a:t>
            </a:r>
            <a:r>
              <a:rPr lang="en-US" sz="2000" dirty="0" err="1">
                <a:solidFill>
                  <a:schemeClr val="accent1">
                    <a:lumMod val="50000"/>
                  </a:schemeClr>
                </a:solidFill>
                <a:latin typeface="Arial" panose="020B0604020202020204" pitchFamily="34" charset="0"/>
                <a:cs typeface="Arial" panose="020B0604020202020204" pitchFamily="34" charset="0"/>
              </a:rPr>
              <a:t>Rajendra</a:t>
            </a:r>
            <a:r>
              <a:rPr lang="en-US" sz="2000" dirty="0">
                <a:solidFill>
                  <a:schemeClr val="accent1">
                    <a:lumMod val="50000"/>
                  </a:schemeClr>
                </a:solidFill>
                <a:latin typeface="Arial" panose="020B0604020202020204" pitchFamily="34" charset="0"/>
                <a:cs typeface="Arial" panose="020B0604020202020204" pitchFamily="34" charset="0"/>
              </a:rPr>
              <a:t> Acharya, Shu </a:t>
            </a:r>
            <a:r>
              <a:rPr lang="en-US" sz="2000" dirty="0" err="1">
                <a:solidFill>
                  <a:schemeClr val="accent1">
                    <a:lumMod val="50000"/>
                  </a:schemeClr>
                </a:solidFill>
                <a:latin typeface="Arial" panose="020B0604020202020204" pitchFamily="34" charset="0"/>
                <a:cs typeface="Arial" panose="020B0604020202020204" pitchFamily="34" charset="0"/>
              </a:rPr>
              <a:t>Lih</a:t>
            </a:r>
            <a:r>
              <a:rPr lang="en-US" sz="20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2000" dirty="0" err="1">
                <a:solidFill>
                  <a:schemeClr val="accent1">
                    <a:lumMod val="50000"/>
                  </a:schemeClr>
                </a:solidFill>
                <a:latin typeface="Arial" panose="020B0604020202020204" pitchFamily="34" charset="0"/>
                <a:cs typeface="Arial" panose="020B0604020202020204" pitchFamily="34" charset="0"/>
              </a:rPr>
              <a:t>Hojjat</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err="1">
                <a:solidFill>
                  <a:schemeClr val="accent1">
                    <a:lumMod val="50000"/>
                  </a:schemeClr>
                </a:solidFill>
                <a:latin typeface="Arial" panose="020B0604020202020204" pitchFamily="34" charset="0"/>
                <a:cs typeface="Arial" panose="020B0604020202020204" pitchFamily="34" charset="0"/>
              </a:rPr>
              <a:t>Adeli</a:t>
            </a:r>
            <a:r>
              <a:rPr lang="en-US" sz="20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2000" dirty="0">
                <a:solidFill>
                  <a:schemeClr val="accent1">
                    <a:lumMod val="50000"/>
                  </a:schemeClr>
                </a:solidFill>
                <a:latin typeface="Arial" panose="020B0604020202020204" pitchFamily="34" charset="0"/>
                <a:cs typeface="Arial" panose="020B0604020202020204" pitchFamily="34" charset="0"/>
              </a:rPr>
              <a:t>[4] </a:t>
            </a:r>
            <a:r>
              <a:rPr lang="en-US" sz="2000" dirty="0" err="1">
                <a:solidFill>
                  <a:schemeClr val="accent1">
                    <a:lumMod val="50000"/>
                  </a:schemeClr>
                </a:solidFill>
                <a:latin typeface="Arial" panose="020B0604020202020204" pitchFamily="34" charset="0"/>
                <a:cs typeface="Arial" panose="020B0604020202020204" pitchFamily="34" charset="0"/>
              </a:rPr>
              <a:t>Liangjie</a:t>
            </a:r>
            <a:r>
              <a:rPr lang="en-US" sz="2000" dirty="0">
                <a:solidFill>
                  <a:schemeClr val="accent1">
                    <a:lumMod val="50000"/>
                  </a:schemeClr>
                </a:solidFill>
                <a:latin typeface="Arial" panose="020B0604020202020204" pitchFamily="34" charset="0"/>
                <a:cs typeface="Arial" panose="020B0604020202020204" pitchFamily="34" charset="0"/>
              </a:rPr>
              <a:t> Wei, </a:t>
            </a:r>
            <a:r>
              <a:rPr lang="en-US" sz="2000" dirty="0" err="1">
                <a:solidFill>
                  <a:schemeClr val="accent1">
                    <a:lumMod val="50000"/>
                  </a:schemeClr>
                </a:solidFill>
                <a:latin typeface="Arial" panose="020B0604020202020204" pitchFamily="34" charset="0"/>
                <a:cs typeface="Arial" panose="020B0604020202020204" pitchFamily="34" charset="0"/>
              </a:rPr>
              <a:t>Rong</a:t>
            </a:r>
            <a:r>
              <a:rPr lang="en-US" sz="2000" dirty="0">
                <a:solidFill>
                  <a:schemeClr val="accent1">
                    <a:lumMod val="50000"/>
                  </a:schemeClr>
                </a:solidFill>
                <a:latin typeface="Arial" panose="020B0604020202020204" pitchFamily="34" charset="0"/>
                <a:cs typeface="Arial" panose="020B0604020202020204" pitchFamily="34" charset="0"/>
              </a:rPr>
              <a:t> Zhou, Li-Ming Zhao and </a:t>
            </a:r>
            <a:r>
              <a:rPr lang="en-US" sz="2000" dirty="0" err="1">
                <a:solidFill>
                  <a:schemeClr val="accent1">
                    <a:lumMod val="50000"/>
                  </a:schemeClr>
                </a:solidFill>
                <a:latin typeface="Arial" panose="020B0604020202020204" pitchFamily="34" charset="0"/>
                <a:cs typeface="Arial" panose="020B0604020202020204" pitchFamily="34" charset="0"/>
              </a:rPr>
              <a:t>Bao</a:t>
            </a:r>
            <a:r>
              <a:rPr lang="en-US" sz="20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p>
        </p:txBody>
      </p:sp>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2386677" y="2359152"/>
            <a:ext cx="7456516" cy="2176272"/>
          </a:xfrm>
        </p:spPr>
        <p:txBody>
          <a:bodyPr>
            <a:normAutofit lnSpcReduction="10000"/>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XIN CẢM ƠN THẦY CÔ ĐÃ LẮNG NGHE</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5461854"/>
          </a:xfrm>
        </p:spPr>
        <p:txBody>
          <a:bodyPr>
            <a:normAutofit/>
          </a:bodyPr>
          <a:lstStyle/>
          <a:p>
            <a:pPr marL="0" indent="0" algn="just">
              <a:lnSpc>
                <a:spcPct val="10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thức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[1].</a:t>
            </a:r>
          </a:p>
          <a:p>
            <a:pPr marL="0" indent="0" algn="just">
              <a:lnSpc>
                <a:spcPct val="10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lgn="just">
              <a:lnSpc>
                <a:spcPct val="10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b="1" dirty="0">
                <a:solidFill>
                  <a:schemeClr val="accent1">
                    <a:lumMod val="50000"/>
                  </a:schemeClr>
                </a:solidFill>
              </a:rPr>
              <a:t>đánh giá mối quan hệ giữa hoạt động</a:t>
            </a:r>
            <a:r>
              <a:rPr lang="en-US" sz="2400" b="1" dirty="0">
                <a:solidFill>
                  <a:schemeClr val="accent1">
                    <a:lumMod val="50000"/>
                  </a:schemeClr>
                </a:solidFill>
              </a:rPr>
              <a:t> </a:t>
            </a:r>
            <a:r>
              <a:rPr lang="vi-VN" sz="2400" b="1" dirty="0">
                <a:solidFill>
                  <a:schemeClr val="accent1">
                    <a:lumMod val="50000"/>
                  </a:schemeClr>
                </a:solidFill>
              </a:rPr>
              <a:t>thể chất và não người thông qua</a:t>
            </a:r>
            <a:r>
              <a:rPr lang="en-US" sz="2400" b="1" dirty="0">
                <a:solidFill>
                  <a:schemeClr val="accent1">
                    <a:lumMod val="50000"/>
                  </a:schemeClr>
                </a:solidFill>
              </a:rPr>
              <a:t> </a:t>
            </a:r>
            <a:r>
              <a:rPr lang="vi-VN" sz="2400" b="1" dirty="0">
                <a:solidFill>
                  <a:schemeClr val="accent1">
                    <a:lumMod val="50000"/>
                  </a:schemeClr>
                </a:solidFill>
              </a:rPr>
              <a:t>tín hiệu điện não </a:t>
            </a:r>
            <a:r>
              <a:rPr lang="en-US" sz="2400" b="1" dirty="0">
                <a:solidFill>
                  <a:schemeClr val="accent1">
                    <a:lumMod val="50000"/>
                  </a:schemeClr>
                </a:solidFill>
              </a:rPr>
              <a:t>EEG</a:t>
            </a:r>
            <a:r>
              <a:rPr lang="vi-VN"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nhằm</a:t>
            </a:r>
            <a:r>
              <a:rPr lang="en-US" sz="2400" dirty="0" smtClean="0">
                <a:solidFill>
                  <a:schemeClr val="accent1">
                    <a:lumMod val="50000"/>
                  </a:schemeClr>
                </a:solidFill>
              </a:rPr>
              <a:t> </a:t>
            </a:r>
            <a:r>
              <a:rPr lang="vi-VN" sz="2400" dirty="0" smtClean="0">
                <a:solidFill>
                  <a:schemeClr val="accent1">
                    <a:lumMod val="50000"/>
                  </a:schemeClr>
                </a:solidFill>
              </a:rPr>
              <a:t>tìm </a:t>
            </a:r>
            <a:r>
              <a:rPr lang="vi-VN" sz="2400" dirty="0">
                <a:solidFill>
                  <a:schemeClr val="accent1">
                    <a:lumMod val="50000"/>
                  </a:schemeClr>
                </a:solidFill>
              </a:rPr>
              <a:t>hiểu và lựa chọn giải pháp, thuật toán mang lại kết quả tốt nhất cho vấn</a:t>
            </a:r>
            <a:r>
              <a:rPr lang="en-US"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đề</a:t>
            </a:r>
            <a:r>
              <a:rPr lang="vi-VN" sz="2400" dirty="0">
                <a:solidFill>
                  <a:schemeClr val="accent1">
                    <a:lumMod val="50000"/>
                  </a:schemeClr>
                </a:solidFill>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rPr>
              <a:t>EEG</a:t>
            </a:r>
            <a:r>
              <a:rPr lang="vi-VN" sz="2400" dirty="0">
                <a:solidFill>
                  <a:schemeClr val="accent1">
                    <a:lumMod val="50000"/>
                  </a:schemeClr>
                </a:solidFill>
              </a:rPr>
              <a:t>. Và đặc biệt đi sâu vào mạng nơ-ron tích chập (CNNs).</a:t>
            </a:r>
          </a:p>
          <a:p>
            <a:pPr marL="0" indent="0" algn="just">
              <a:lnSpc>
                <a:spcPct val="100000"/>
              </a:lnSpc>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5"/>
          <a:stretch>
            <a:fillRect/>
          </a:stretch>
        </p:blipFill>
        <p:spPr>
          <a:xfrm>
            <a:off x="615142" y="1985962"/>
            <a:ext cx="10798233" cy="3831223"/>
          </a:xfrm>
          <a:prstGeom prst="rect">
            <a:avLst/>
          </a:prstGeom>
        </p:spPr>
      </p:pic>
      <p:sp>
        <p:nvSpPr>
          <p:cNvPr id="3" name="TextBox 2"/>
          <p:cNvSpPr txBox="1"/>
          <p:nvPr/>
        </p:nvSpPr>
        <p:spPr>
          <a:xfrm>
            <a:off x="3180533" y="5987018"/>
            <a:ext cx="543006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1: </a:t>
            </a:r>
            <a:r>
              <a:rPr lang="en-US" dirty="0" err="1" smtClean="0">
                <a:solidFill>
                  <a:schemeClr val="accent1">
                    <a:lumMod val="50000"/>
                  </a:schemeClr>
                </a:solidFill>
                <a:latin typeface="Arial" panose="020B0604020202020204" pitchFamily="34" charset="0"/>
                <a:cs typeface="Arial" panose="020B0604020202020204" pitchFamily="34" charset="0"/>
              </a:rPr>
              <a:t>sơ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đồ</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giai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đoạn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xử</a:t>
            </a:r>
            <a:r>
              <a:rPr lang="en-US" dirty="0" smtClean="0">
                <a:solidFill>
                  <a:schemeClr val="accent1">
                    <a:lumMod val="50000"/>
                  </a:schemeClr>
                </a:solidFill>
                <a:latin typeface="Arial" panose="020B0604020202020204" pitchFamily="34" charset="0"/>
                <a:cs typeface="Arial" panose="020B0604020202020204" pitchFamily="34" charset="0"/>
              </a:rPr>
              <a:t> lý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EEG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4417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152486" y="5156021"/>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a:solidFill>
                  <a:schemeClr val="accent1">
                    <a:lumMod val="50000"/>
                  </a:schemeClr>
                </a:solidFill>
                <a:latin typeface="Arial" panose="020B0604020202020204" pitchFamily="34" charset="0"/>
                <a:cs typeface="Arial" panose="020B0604020202020204" pitchFamily="34" charset="0"/>
              </a:rPr>
              <a:t>.</a:t>
            </a: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55883" y="4099865"/>
            <a:ext cx="3118104"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2: </a:t>
            </a:r>
            <a:r>
              <a:rPr lang="en-US" dirty="0" err="1">
                <a:solidFill>
                  <a:schemeClr val="accent1">
                    <a:lumMod val="50000"/>
                  </a:schemeClr>
                </a:solidFill>
                <a:latin typeface="Arial" panose="020B0604020202020204" pitchFamily="34" charset="0"/>
                <a:cs typeface="Arial" panose="020B0604020202020204" pitchFamily="34" charset="0"/>
              </a:rPr>
              <a:t>Vị</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trí</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các</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điện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cực</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
        <p:nvSpPr>
          <p:cNvPr id="11" name="TextBox 10"/>
          <p:cNvSpPr txBox="1"/>
          <p:nvPr/>
        </p:nvSpPr>
        <p:spPr>
          <a:xfrm>
            <a:off x="3531754" y="5297177"/>
            <a:ext cx="6362053"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 </a:t>
            </a:r>
            <a:r>
              <a:rPr lang="en-US" dirty="0" err="1" smtClean="0">
                <a:solidFill>
                  <a:schemeClr val="accent1">
                    <a:lumMod val="50000"/>
                  </a:schemeClr>
                </a:solidFill>
                <a:latin typeface="Arial" panose="020B0604020202020204" pitchFamily="34" charset="0"/>
                <a:cs typeface="Arial" panose="020B0604020202020204" pitchFamily="34" charset="0"/>
              </a:rPr>
              <a:t>Giao</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thức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795490" cy="737929"/>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cực</a:t>
            </a:r>
            <a:r>
              <a:rPr lang="en-US" sz="2400" dirty="0" smtClean="0">
                <a:solidFill>
                  <a:schemeClr val="accent1">
                    <a:lumMod val="50000"/>
                  </a:schemeClr>
                </a:solidFill>
                <a:latin typeface="Arial" panose="020B0604020202020204" pitchFamily="34" charset="0"/>
                <a:cs typeface="Arial" panose="020B0604020202020204" pitchFamily="34" charset="0"/>
              </a:rPr>
              <a:t>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4" name="TextBox 13"/>
          <p:cNvSpPr txBox="1"/>
          <p:nvPr/>
        </p:nvSpPr>
        <p:spPr>
          <a:xfrm>
            <a:off x="1371292" y="5987018"/>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4: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trái</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7183828" y="5993477"/>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5: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phải</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2017</TotalTime>
  <Words>2152</Words>
  <Application>Microsoft Office PowerPoint</Application>
  <PresentationFormat>Widescreen</PresentationFormat>
  <Paragraphs>651</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BÁO CÁO LUẬN VĂN</vt:lpstr>
      <vt:lpstr>NỘI DUNG BÁO CÁO</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149</cp:revision>
  <dcterms:created xsi:type="dcterms:W3CDTF">2020-11-02T14:24:57Z</dcterms:created>
  <dcterms:modified xsi:type="dcterms:W3CDTF">2020-11-20T16:46:28Z</dcterms:modified>
</cp:coreProperties>
</file>